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6"/>
  </p:notesMasterIdLst>
  <p:sldIdLst>
    <p:sldId id="567" r:id="rId3"/>
    <p:sldId id="727" r:id="rId4"/>
    <p:sldId id="665" r:id="rId5"/>
    <p:sldId id="717" r:id="rId6"/>
    <p:sldId id="664" r:id="rId7"/>
    <p:sldId id="697" r:id="rId8"/>
    <p:sldId id="641" r:id="rId9"/>
    <p:sldId id="636" r:id="rId10"/>
    <p:sldId id="718" r:id="rId11"/>
    <p:sldId id="719" r:id="rId12"/>
    <p:sldId id="720" r:id="rId13"/>
    <p:sldId id="721" r:id="rId14"/>
    <p:sldId id="722" r:id="rId15"/>
    <p:sldId id="723" r:id="rId16"/>
    <p:sldId id="568" r:id="rId17"/>
    <p:sldId id="729" r:id="rId18"/>
    <p:sldId id="663" r:id="rId19"/>
    <p:sldId id="728" r:id="rId20"/>
    <p:sldId id="680" r:id="rId21"/>
    <p:sldId id="681" r:id="rId22"/>
    <p:sldId id="682" r:id="rId23"/>
    <p:sldId id="695" r:id="rId24"/>
    <p:sldId id="709" r:id="rId25"/>
    <p:sldId id="699" r:id="rId26"/>
    <p:sldId id="700" r:id="rId27"/>
    <p:sldId id="701" r:id="rId28"/>
    <p:sldId id="666" r:id="rId29"/>
    <p:sldId id="683" r:id="rId30"/>
    <p:sldId id="696" r:id="rId31"/>
    <p:sldId id="684" r:id="rId32"/>
    <p:sldId id="702" r:id="rId33"/>
    <p:sldId id="703" r:id="rId34"/>
    <p:sldId id="706" r:id="rId35"/>
    <p:sldId id="704" r:id="rId36"/>
    <p:sldId id="708" r:id="rId37"/>
    <p:sldId id="707" r:id="rId38"/>
    <p:sldId id="710" r:id="rId39"/>
    <p:sldId id="711" r:id="rId40"/>
    <p:sldId id="668" r:id="rId41"/>
    <p:sldId id="669" r:id="rId42"/>
    <p:sldId id="670" r:id="rId43"/>
    <p:sldId id="671" r:id="rId44"/>
    <p:sldId id="672" r:id="rId45"/>
    <p:sldId id="673" r:id="rId46"/>
    <p:sldId id="674" r:id="rId47"/>
    <p:sldId id="675" r:id="rId48"/>
    <p:sldId id="676" r:id="rId49"/>
    <p:sldId id="677" r:id="rId50"/>
    <p:sldId id="712" r:id="rId51"/>
    <p:sldId id="685" r:id="rId52"/>
    <p:sldId id="686" r:id="rId53"/>
    <p:sldId id="713" r:id="rId54"/>
    <p:sldId id="687" r:id="rId55"/>
    <p:sldId id="715" r:id="rId56"/>
    <p:sldId id="694" r:id="rId57"/>
    <p:sldId id="716" r:id="rId58"/>
    <p:sldId id="730" r:id="rId59"/>
    <p:sldId id="731" r:id="rId60"/>
    <p:sldId id="724" r:id="rId61"/>
    <p:sldId id="732" r:id="rId62"/>
    <p:sldId id="725" r:id="rId63"/>
    <p:sldId id="726" r:id="rId64"/>
    <p:sldId id="574" r:id="rId6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8A3"/>
    <a:srgbClr val="A42477"/>
    <a:srgbClr val="00B050"/>
    <a:srgbClr val="000000"/>
    <a:srgbClr val="4F81BD"/>
    <a:srgbClr val="F14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92" autoAdjust="0"/>
    <p:restoredTop sz="94660"/>
  </p:normalViewPr>
  <p:slideViewPr>
    <p:cSldViewPr>
      <p:cViewPr>
        <p:scale>
          <a:sx n="72" d="100"/>
          <a:sy n="72" d="100"/>
        </p:scale>
        <p:origin x="1119" y="7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AppData\Roaming\Microsoft\Excel\Book1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98660025429279E-2"/>
          <c:y val="6.5772566150930814E-2"/>
          <c:w val="0.90090645792442814"/>
          <c:h val="0.805738303710489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Sheet1!$D$31:$D$32</c:f>
              <c:numCache>
                <c:formatCode>General</c:formatCode>
                <c:ptCount val="2"/>
                <c:pt idx="0">
                  <c:v>2000</c:v>
                </c:pt>
                <c:pt idx="1">
                  <c:v>2009</c:v>
                </c:pt>
              </c:numCache>
            </c:numRef>
          </c:cat>
          <c:val>
            <c:numRef>
              <c:f>Sheet1!$E$31:$E$32</c:f>
              <c:numCache>
                <c:formatCode>General</c:formatCode>
                <c:ptCount val="2"/>
                <c:pt idx="0">
                  <c:v>1.35</c:v>
                </c:pt>
                <c:pt idx="1">
                  <c:v>4.96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CF-4716-8460-43CE0E86B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440512"/>
        <c:axId val="251121568"/>
      </c:barChart>
      <c:catAx>
        <c:axId val="260440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1121568"/>
        <c:crosses val="autoZero"/>
        <c:auto val="1"/>
        <c:lblAlgn val="ctr"/>
        <c:lblOffset val="100"/>
        <c:noMultiLvlLbl val="0"/>
      </c:catAx>
      <c:valAx>
        <c:axId val="25112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044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1388A3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D28C07-2B04-F89F-5E14-6D177BD393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ADFAC-D955-911B-3161-4C468D6C9D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5114781-834A-4325-9B47-24D0FBF80A00}" type="datetimeFigureOut">
              <a:rPr lang="ru-RU"/>
              <a:pPr>
                <a:defRPr/>
              </a:pPr>
              <a:t>23.06.2026</a:t>
            </a:fld>
            <a:endParaRPr lang="ru-R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C8736B2-D926-0AE2-B3AB-B296CC2F0D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47CD9E-B4F8-D1AC-1838-BF4E2049E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76649-F52B-4A0D-9B64-B67B214899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B7565-0D3F-6F30-EA4D-BC61B66C2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58F224-A9FA-4796-B8A2-CB33418E0837}" type="slidenum">
              <a:rPr lang="ru-RU" altLang="en-US"/>
              <a:pPr>
                <a:defRPr/>
              </a:pPr>
              <a:t>‹N°›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1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0326F-D5B4-A61D-E105-23DCE83A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BD1E-0B64-40AE-A502-235948BE6798}" type="datetimeFigureOut">
              <a:rPr lang="en-GB"/>
              <a:pPr>
                <a:defRPr/>
              </a:pPr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38C40-CA50-655B-7811-2F5F7AFB1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AA144-C373-79DF-6A5C-CE1039F11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6923B-5E22-4171-847E-11731D18122F}" type="slidenum">
              <a:rPr lang="en-GB" altLang="ru-RU"/>
              <a:pPr>
                <a:defRPr/>
              </a:pPr>
              <a:t>‹N°›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4702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18BA1-ACC7-8C4C-246C-91F7569BE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C36B3-A786-4768-8A71-6C89F06EAEF7}" type="datetimeFigureOut">
              <a:rPr lang="en-GB"/>
              <a:pPr>
                <a:defRPr/>
              </a:pPr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54ED6-A1A0-1B89-6BAF-3B521A99E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8D3C2-5A13-5612-7514-FD399B2A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EFEF-D229-4CA1-AB67-5F6A851431E0}" type="slidenum">
              <a:rPr lang="en-GB" altLang="ru-RU"/>
              <a:pPr>
                <a:defRPr/>
              </a:pPr>
              <a:t>‹N°›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94999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D0F22-E790-AA11-B8ED-296DB64C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26A75-6AA4-48CF-886E-13F0A9E6A4E4}" type="datetimeFigureOut">
              <a:rPr lang="en-GB"/>
              <a:pPr>
                <a:defRPr/>
              </a:pPr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B37B6-6C2B-4985-CB85-0859F0002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820E8-1134-0854-BFAC-D27C79C4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6C843-C6D3-48CA-A630-ECCB2A3507CB}" type="slidenum">
              <a:rPr lang="en-GB" altLang="ru-RU"/>
              <a:pPr>
                <a:defRPr/>
              </a:pPr>
              <a:t>‹N°›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1128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58922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661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62876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1978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089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655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1B05E9-D362-42FD-ABC1-C07BE8D38D60}"/>
              </a:ext>
            </a:extLst>
          </p:cNvPr>
          <p:cNvSpPr/>
          <p:nvPr userDrawn="1"/>
        </p:nvSpPr>
        <p:spPr>
          <a:xfrm>
            <a:off x="0" y="2048608"/>
            <a:ext cx="12192000" cy="432136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0F2E445-163E-4B1F-A239-DC13814FFC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77769" y="1424353"/>
            <a:ext cx="3919283" cy="516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</p:spTree>
    <p:extLst>
      <p:ext uri="{BB962C8B-B14F-4D97-AF65-F5344CB8AC3E}">
        <p14:creationId xmlns:p14="http://schemas.microsoft.com/office/powerpoint/2010/main" val="1104955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96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7667C-7DD5-32F2-40C6-FDCC3063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EC4A0-74F2-489A-9607-F357730D3D02}" type="datetimeFigureOut">
              <a:rPr lang="en-GB"/>
              <a:pPr>
                <a:defRPr/>
              </a:pPr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ABA1C-186B-14D7-F9F2-8E92B83E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672AB-289C-5ECA-1362-4C3830C7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61EB8-2043-4F2A-A9D4-1B4BFE4AFABD}" type="slidenum">
              <a:rPr lang="en-GB" altLang="ru-RU"/>
              <a:pPr>
                <a:defRPr/>
              </a:pPr>
              <a:t>‹N°›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70532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914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201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336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7F83582-CE09-46A9-BA33-433431B34F1D}"/>
              </a:ext>
            </a:extLst>
          </p:cNvPr>
          <p:cNvGrpSpPr/>
          <p:nvPr userDrawn="1"/>
        </p:nvGrpSpPr>
        <p:grpSpPr>
          <a:xfrm>
            <a:off x="530427" y="2433315"/>
            <a:ext cx="5373985" cy="2952641"/>
            <a:chOff x="-548507" y="477868"/>
            <a:chExt cx="11570449" cy="635717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F8F49AE-CC30-40F1-8F39-B2AF1FD6C7C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DC3F472-9CDB-4CD5-B893-A42C2816E18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3BBB0C-24BB-47F4-B62D-F277EF62987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5A8FFC-B951-4241-BE74-98D03C5E8AC9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69E1E6D-8345-4CD7-B87E-446A5EC8AA4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1A1B449-1213-48BE-A88A-09061B951D2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3FCFE97C-66F9-4A5F-8C1D-994956BCA1F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7B0A71D-C895-41E3-94E0-8F853FBA374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D3B63A6-6209-44A8-9E1D-4572CA48564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2F4F5958-97EF-43C0-B151-86170967B66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28C4149-E8B4-4C30-AC59-38C900DEF9B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207E51-2792-46D0-BBED-0C13978AC46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F7C4B306-2CF4-4EB6-8CBC-23F4D855C74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2438" y="2588876"/>
            <a:ext cx="3946579" cy="2384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B349E92-4877-461B-84CD-9141B175C0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46343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692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897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713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196016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37351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C0B50-48C4-7658-DF03-975607D53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C3CC5-45CE-4169-9DAB-84355EB3E718}" type="datetimeFigureOut">
              <a:rPr lang="en-GB"/>
              <a:pPr>
                <a:defRPr/>
              </a:pPr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3A1A2-D761-6354-1DB3-26FFA14B9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2EEBD-AB69-4118-FD05-A862FDE6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769F5-1DB5-420A-8A9A-463B2F6EC465}" type="slidenum">
              <a:rPr lang="en-GB" altLang="ru-RU"/>
              <a:pPr>
                <a:defRPr/>
              </a:pPr>
              <a:t>‹N°›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1034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4E9C56-89EF-BF14-9916-B9164FE3E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FAFB0-50DA-4382-8247-A95422933F8E}" type="datetimeFigureOut">
              <a:rPr lang="en-GB"/>
              <a:pPr>
                <a:defRPr/>
              </a:pPr>
              <a:t>23/06/2026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D67D92-7569-932C-D776-23187C0D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7C5560-8F6C-DA02-BBA1-C645C39E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405B7-174A-4864-966D-D0A318484B0F}" type="slidenum">
              <a:rPr lang="en-GB" altLang="ru-RU"/>
              <a:pPr>
                <a:defRPr/>
              </a:pPr>
              <a:t>‹N°›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83872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0AD2EA-A537-85AE-7C6F-EDBE14F5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FF214-8577-424A-8D96-32E4AD32BF09}" type="datetimeFigureOut">
              <a:rPr lang="en-GB"/>
              <a:pPr>
                <a:defRPr/>
              </a:pPr>
              <a:t>23/06/2026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3DE9E0-D584-77C9-241D-1C892E938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44D1C8-24C9-AFA1-C6EE-660CAC5AD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BDC76-7349-4B81-A8A9-AAB594427307}" type="slidenum">
              <a:rPr lang="en-GB" altLang="ru-RU"/>
              <a:pPr>
                <a:defRPr/>
              </a:pPr>
              <a:t>‹N°›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7436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5FCE36-6E51-3DA5-DEF5-990A23C6D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18725-D1D4-45BC-A12B-A9819C68E3BF}" type="datetimeFigureOut">
              <a:rPr lang="en-GB"/>
              <a:pPr>
                <a:defRPr/>
              </a:pPr>
              <a:t>23/06/2026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4D767FD-F4A2-7227-3C9C-7EDBA610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738429-76D7-A0B2-6EC8-C6E6595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A9C5-C52E-4144-BE6D-AE086F20FB2C}" type="slidenum">
              <a:rPr lang="en-GB" altLang="ru-RU"/>
              <a:pPr>
                <a:defRPr/>
              </a:pPr>
              <a:t>‹N°›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5727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32EA984-EA07-D170-078D-6BE47769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6DD26-5B43-4DD5-B11D-D3CF092918DA}" type="datetimeFigureOut">
              <a:rPr lang="en-GB"/>
              <a:pPr>
                <a:defRPr/>
              </a:pPr>
              <a:t>23/06/2026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0CA8EE-BF7E-D7AF-D961-DBD5AE99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1B946D-7ADE-6376-0BB4-096020C5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BA1C-1661-48FC-9AB0-154061C8AF98}" type="slidenum">
              <a:rPr lang="en-GB" altLang="ru-RU"/>
              <a:pPr>
                <a:defRPr/>
              </a:pPr>
              <a:t>‹N°›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7449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D7E53A-DB73-AEBC-DC97-A77874B7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65A35-C553-4D10-841D-E1F19F9AD272}" type="datetimeFigureOut">
              <a:rPr lang="en-GB"/>
              <a:pPr>
                <a:defRPr/>
              </a:pPr>
              <a:t>23/06/2026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7F77C7-59C8-437F-A3C8-BCC6B2DA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D6AE29-3136-4580-8046-ACCE0ECD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78804-BD4C-4DCA-96DE-D88FC5A9B3F7}" type="slidenum">
              <a:rPr lang="en-GB" altLang="ru-RU"/>
              <a:pPr>
                <a:defRPr/>
              </a:pPr>
              <a:t>‹N°›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2377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DF0E96-595E-69D1-9A62-BA350C8A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98BB8-D072-4417-B542-94A8C52ECAF2}" type="datetimeFigureOut">
              <a:rPr lang="en-GB"/>
              <a:pPr>
                <a:defRPr/>
              </a:pPr>
              <a:t>23/06/2026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133E21-532D-0D85-E2E1-25503250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DC77C4-0038-D80E-F6E1-E81BBE6C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A548F-F698-4A67-B26B-7C2E0CB16DEA}" type="slidenum">
              <a:rPr lang="en-GB" altLang="ru-RU"/>
              <a:pPr>
                <a:defRPr/>
              </a:pPr>
              <a:t>‹N°›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5982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B17F2EE-07F3-4DDE-15D1-32D4113594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  <a:endParaRPr lang="en-GB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4549072-708C-7691-7396-7E13BBEA74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  <a:endParaRPr lang="en-GB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B42D1-07FF-2970-EB4C-73B929FE2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F1EDF6-15E1-4906-B6AD-2F799DBF0979}" type="datetimeFigureOut">
              <a:rPr lang="en-GB"/>
              <a:pPr>
                <a:defRPr/>
              </a:pPr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AED88-16C1-0372-A85B-29A181A44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FF606-5F49-7FB8-0195-CAA420FBD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2B7A0C2-08AA-4378-9CF2-733F932C4540}" type="slidenum">
              <a:rPr lang="en-GB" altLang="ru-RU"/>
              <a:pPr>
                <a:defRPr/>
              </a:pPr>
              <a:t>‹N°›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61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2" y="936104"/>
            <a:ext cx="12191998" cy="400506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Transparency</a:t>
            </a:r>
            <a:r>
              <a:rPr kumimoji="0" lang="ro-RO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o-RO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and</a:t>
            </a:r>
            <a:r>
              <a:rPr kumimoji="0" lang="ro-RO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o-RO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accountability</a:t>
            </a:r>
            <a:r>
              <a:rPr kumimoji="0" lang="ro-RO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in </a:t>
            </a:r>
            <a:r>
              <a:rPr kumimoji="0" lang="ro-RO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education</a:t>
            </a:r>
            <a:r>
              <a:rPr kumimoji="0" lang="ro-RO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o-RO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governance</a:t>
            </a:r>
            <a:r>
              <a:rPr kumimoji="0" lang="ro-RO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o-RO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reform</a:t>
            </a:r>
            <a:r>
              <a:rPr kumimoji="0" lang="ro-RO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de-DE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9834556-CB77-5F97-BE37-ACC423BAEA69}"/>
              </a:ext>
            </a:extLst>
          </p:cNvPr>
          <p:cNvSpPr txBox="1"/>
          <p:nvPr/>
        </p:nvSpPr>
        <p:spPr>
          <a:xfrm>
            <a:off x="8004761" y="5780782"/>
            <a:ext cx="4203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dirty="0">
                <a:solidFill>
                  <a:schemeClr val="bg1"/>
                </a:solidFill>
                <a:latin typeface="Oswald" panose="00000500000000000000" pitchFamily="2" charset="0"/>
              </a:rPr>
              <a:t>Daniel P. Funeriu</a:t>
            </a:r>
          </a:p>
          <a:p>
            <a:r>
              <a:rPr lang="ro-RO" sz="3200" dirty="0">
                <a:solidFill>
                  <a:schemeClr val="bg1"/>
                </a:solidFill>
                <a:latin typeface="Oswald" panose="00000500000000000000" pitchFamily="2" charset="0"/>
              </a:rPr>
              <a:t>danielpfuneriu@gmail.com</a:t>
            </a:r>
            <a:endParaRPr lang="fr-FR" sz="3200" dirty="0">
              <a:solidFill>
                <a:schemeClr val="bg1"/>
              </a:solidFill>
              <a:latin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27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1" y="0"/>
            <a:ext cx="12162331" cy="1196752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What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„</a:t>
            </a: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reform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”?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2" y="1340768"/>
            <a:ext cx="12191998" cy="5328592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prstClr val="white"/>
                </a:solidFill>
                <a:latin typeface="Arial"/>
              </a:rPr>
              <a:t>Diagnosis</a:t>
            </a:r>
            <a:endParaRPr lang="ro-RO" sz="4400" b="1" dirty="0">
              <a:solidFill>
                <a:prstClr val="white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>
                <a:solidFill>
                  <a:prstClr val="white"/>
                </a:solidFill>
                <a:latin typeface="Arial"/>
              </a:rPr>
              <a:t>General </a:t>
            </a:r>
            <a:r>
              <a:rPr lang="ro-RO" sz="4400" b="1" dirty="0" err="1">
                <a:solidFill>
                  <a:prstClr val="white"/>
                </a:solidFill>
                <a:latin typeface="Arial"/>
              </a:rPr>
              <a:t>solutions</a:t>
            </a:r>
            <a:endParaRPr lang="ro-RO" sz="4400" b="1" dirty="0">
              <a:solidFill>
                <a:prstClr val="white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>
                <a:solidFill>
                  <a:prstClr val="white"/>
                </a:solidFill>
                <a:latin typeface="Arial"/>
              </a:rPr>
              <a:t>National Pact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srgbClr val="1388A3"/>
                </a:solidFill>
                <a:latin typeface="Arial"/>
              </a:rPr>
              <a:t>Elections</a:t>
            </a:r>
            <a:endParaRPr lang="ro-RO" sz="4400" b="1" dirty="0">
              <a:solidFill>
                <a:srgbClr val="1388A3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>
                <a:solidFill>
                  <a:srgbClr val="1388A3"/>
                </a:solidFill>
                <a:latin typeface="Arial"/>
              </a:rPr>
              <a:t>Law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srgbClr val="1388A3"/>
                </a:solidFill>
                <a:latin typeface="Arial"/>
              </a:rPr>
              <a:t>Implementation</a:t>
            </a:r>
            <a:endParaRPr lang="ro-RO" sz="4400" b="1" dirty="0">
              <a:solidFill>
                <a:srgbClr val="1388A3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srgbClr val="1388A3"/>
                </a:solidFill>
                <a:latin typeface="Arial"/>
              </a:rPr>
              <a:t>Measurable</a:t>
            </a:r>
            <a:r>
              <a:rPr lang="ro-RO" sz="4400" b="1" dirty="0">
                <a:solidFill>
                  <a:srgbClr val="1388A3"/>
                </a:solidFill>
                <a:latin typeface="Arial"/>
              </a:rPr>
              <a:t> </a:t>
            </a:r>
            <a:r>
              <a:rPr lang="ro-RO" sz="4400" b="1" dirty="0" err="1">
                <a:solidFill>
                  <a:srgbClr val="1388A3"/>
                </a:solidFill>
                <a:latin typeface="Arial"/>
              </a:rPr>
              <a:t>results</a:t>
            </a:r>
            <a:endParaRPr lang="ro-RO" sz="4400" b="1" dirty="0">
              <a:solidFill>
                <a:srgbClr val="1388A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6161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1" y="0"/>
            <a:ext cx="12162331" cy="1196752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What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„</a:t>
            </a: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reform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”?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2" y="1340768"/>
            <a:ext cx="12191998" cy="5328592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prstClr val="white"/>
                </a:solidFill>
                <a:latin typeface="Arial"/>
              </a:rPr>
              <a:t>Diagnosis</a:t>
            </a:r>
            <a:endParaRPr lang="ro-RO" sz="4400" b="1" dirty="0">
              <a:solidFill>
                <a:prstClr val="white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>
                <a:solidFill>
                  <a:prstClr val="white"/>
                </a:solidFill>
                <a:latin typeface="Arial"/>
              </a:rPr>
              <a:t>General </a:t>
            </a:r>
            <a:r>
              <a:rPr lang="ro-RO" sz="4400" b="1" dirty="0" err="1">
                <a:solidFill>
                  <a:prstClr val="white"/>
                </a:solidFill>
                <a:latin typeface="Arial"/>
              </a:rPr>
              <a:t>solutions</a:t>
            </a:r>
            <a:endParaRPr lang="ro-RO" sz="4400" b="1" dirty="0">
              <a:solidFill>
                <a:prstClr val="white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>
                <a:solidFill>
                  <a:prstClr val="white"/>
                </a:solidFill>
                <a:latin typeface="Arial"/>
              </a:rPr>
              <a:t>National Pact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prstClr val="white"/>
                </a:solidFill>
                <a:latin typeface="Arial"/>
              </a:rPr>
              <a:t>Elections</a:t>
            </a:r>
            <a:endParaRPr lang="ro-RO" sz="4400" b="1" dirty="0">
              <a:solidFill>
                <a:prstClr val="white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>
                <a:solidFill>
                  <a:srgbClr val="1388A3"/>
                </a:solidFill>
                <a:latin typeface="Arial"/>
              </a:rPr>
              <a:t>Law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srgbClr val="1388A3"/>
                </a:solidFill>
                <a:latin typeface="Arial"/>
              </a:rPr>
              <a:t>Implementation</a:t>
            </a:r>
            <a:endParaRPr lang="ro-RO" sz="4400" b="1" dirty="0">
              <a:solidFill>
                <a:srgbClr val="1388A3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srgbClr val="1388A3"/>
                </a:solidFill>
                <a:latin typeface="Arial"/>
              </a:rPr>
              <a:t>Measurable</a:t>
            </a:r>
            <a:r>
              <a:rPr lang="ro-RO" sz="4400" b="1" dirty="0">
                <a:solidFill>
                  <a:srgbClr val="1388A3"/>
                </a:solidFill>
                <a:latin typeface="Arial"/>
              </a:rPr>
              <a:t> </a:t>
            </a:r>
            <a:r>
              <a:rPr lang="ro-RO" sz="4400" b="1" dirty="0" err="1">
                <a:solidFill>
                  <a:srgbClr val="1388A3"/>
                </a:solidFill>
                <a:latin typeface="Arial"/>
              </a:rPr>
              <a:t>results</a:t>
            </a:r>
            <a:endParaRPr lang="ro-RO" sz="4400" b="1" dirty="0">
              <a:solidFill>
                <a:srgbClr val="1388A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26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1" y="0"/>
            <a:ext cx="12162331" cy="1196752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What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„</a:t>
            </a: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reform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”?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2" y="1340768"/>
            <a:ext cx="12191998" cy="5328592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prstClr val="white"/>
                </a:solidFill>
                <a:latin typeface="Arial"/>
              </a:rPr>
              <a:t>Diagnosis</a:t>
            </a:r>
            <a:endParaRPr lang="ro-RO" sz="4400" b="1" dirty="0">
              <a:solidFill>
                <a:prstClr val="white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>
                <a:solidFill>
                  <a:prstClr val="white"/>
                </a:solidFill>
                <a:latin typeface="Arial"/>
              </a:rPr>
              <a:t>General </a:t>
            </a:r>
            <a:r>
              <a:rPr lang="ro-RO" sz="4400" b="1" dirty="0" err="1">
                <a:solidFill>
                  <a:prstClr val="white"/>
                </a:solidFill>
                <a:latin typeface="Arial"/>
              </a:rPr>
              <a:t>solutions</a:t>
            </a:r>
            <a:endParaRPr lang="ro-RO" sz="4400" b="1" dirty="0">
              <a:solidFill>
                <a:prstClr val="white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>
                <a:solidFill>
                  <a:prstClr val="white"/>
                </a:solidFill>
                <a:latin typeface="Arial"/>
              </a:rPr>
              <a:t>National Pact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prstClr val="white"/>
                </a:solidFill>
                <a:latin typeface="Arial"/>
              </a:rPr>
              <a:t>Elections</a:t>
            </a:r>
            <a:endParaRPr lang="ro-RO" sz="4400" b="1" dirty="0">
              <a:solidFill>
                <a:prstClr val="white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>
                <a:solidFill>
                  <a:prstClr val="white"/>
                </a:solidFill>
                <a:latin typeface="Arial"/>
              </a:rPr>
              <a:t>Law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srgbClr val="1388A3"/>
                </a:solidFill>
                <a:latin typeface="Arial"/>
              </a:rPr>
              <a:t>Implementation</a:t>
            </a:r>
            <a:endParaRPr lang="ro-RO" sz="4400" b="1" dirty="0">
              <a:solidFill>
                <a:srgbClr val="1388A3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srgbClr val="1388A3"/>
                </a:solidFill>
                <a:latin typeface="Arial"/>
              </a:rPr>
              <a:t>Measurable</a:t>
            </a:r>
            <a:r>
              <a:rPr lang="ro-RO" sz="4400" b="1" dirty="0">
                <a:solidFill>
                  <a:srgbClr val="1388A3"/>
                </a:solidFill>
                <a:latin typeface="Arial"/>
              </a:rPr>
              <a:t> </a:t>
            </a:r>
            <a:r>
              <a:rPr lang="ro-RO" sz="4400" b="1" dirty="0" err="1">
                <a:solidFill>
                  <a:srgbClr val="1388A3"/>
                </a:solidFill>
                <a:latin typeface="Arial"/>
              </a:rPr>
              <a:t>results</a:t>
            </a:r>
            <a:endParaRPr lang="ro-RO" sz="4400" b="1" dirty="0">
              <a:solidFill>
                <a:srgbClr val="1388A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542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1" y="0"/>
            <a:ext cx="12162331" cy="1196752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What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„</a:t>
            </a: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reform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”?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2" y="1340768"/>
            <a:ext cx="12191998" cy="5328592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prstClr val="white"/>
                </a:solidFill>
                <a:latin typeface="Arial"/>
              </a:rPr>
              <a:t>Diagnosis</a:t>
            </a:r>
            <a:endParaRPr lang="ro-RO" sz="4400" b="1" dirty="0">
              <a:solidFill>
                <a:prstClr val="white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>
                <a:solidFill>
                  <a:prstClr val="white"/>
                </a:solidFill>
                <a:latin typeface="Arial"/>
              </a:rPr>
              <a:t>General </a:t>
            </a:r>
            <a:r>
              <a:rPr lang="ro-RO" sz="4400" b="1" dirty="0" err="1">
                <a:solidFill>
                  <a:prstClr val="white"/>
                </a:solidFill>
                <a:latin typeface="Arial"/>
              </a:rPr>
              <a:t>solutions</a:t>
            </a:r>
            <a:endParaRPr lang="ro-RO" sz="4400" b="1" dirty="0">
              <a:solidFill>
                <a:prstClr val="white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>
                <a:solidFill>
                  <a:prstClr val="white"/>
                </a:solidFill>
                <a:latin typeface="Arial"/>
              </a:rPr>
              <a:t>National Pact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prstClr val="white"/>
                </a:solidFill>
                <a:latin typeface="Arial"/>
              </a:rPr>
              <a:t>Elections</a:t>
            </a:r>
            <a:endParaRPr lang="ro-RO" sz="4400" b="1" dirty="0">
              <a:solidFill>
                <a:prstClr val="white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>
                <a:solidFill>
                  <a:prstClr val="white"/>
                </a:solidFill>
                <a:latin typeface="Arial"/>
              </a:rPr>
              <a:t>Law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prstClr val="white"/>
                </a:solidFill>
                <a:latin typeface="Arial"/>
              </a:rPr>
              <a:t>Implementation</a:t>
            </a:r>
            <a:endParaRPr lang="ro-RO" sz="4400" b="1" dirty="0">
              <a:solidFill>
                <a:prstClr val="white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srgbClr val="1388A3"/>
                </a:solidFill>
                <a:latin typeface="Arial"/>
              </a:rPr>
              <a:t>Measurable</a:t>
            </a:r>
            <a:r>
              <a:rPr lang="ro-RO" sz="4400" b="1" dirty="0">
                <a:solidFill>
                  <a:srgbClr val="1388A3"/>
                </a:solidFill>
                <a:latin typeface="Arial"/>
              </a:rPr>
              <a:t> </a:t>
            </a:r>
            <a:r>
              <a:rPr lang="ro-RO" sz="4400" b="1" dirty="0" err="1">
                <a:solidFill>
                  <a:srgbClr val="1388A3"/>
                </a:solidFill>
                <a:latin typeface="Arial"/>
              </a:rPr>
              <a:t>results</a:t>
            </a:r>
            <a:endParaRPr lang="ro-RO" sz="4400" b="1" dirty="0">
              <a:solidFill>
                <a:srgbClr val="1388A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3381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1" y="0"/>
            <a:ext cx="12162331" cy="1196752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What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„</a:t>
            </a: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reform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”?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2" y="1340768"/>
            <a:ext cx="12191998" cy="5328592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prstClr val="white"/>
                </a:solidFill>
                <a:latin typeface="Arial"/>
              </a:rPr>
              <a:t>Diagnosis</a:t>
            </a:r>
            <a:endParaRPr lang="ro-RO" sz="4400" b="1" dirty="0">
              <a:solidFill>
                <a:prstClr val="white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>
                <a:solidFill>
                  <a:prstClr val="white"/>
                </a:solidFill>
                <a:latin typeface="Arial"/>
              </a:rPr>
              <a:t>General </a:t>
            </a:r>
            <a:r>
              <a:rPr lang="ro-RO" sz="4400" b="1" dirty="0" err="1">
                <a:solidFill>
                  <a:prstClr val="white"/>
                </a:solidFill>
                <a:latin typeface="Arial"/>
              </a:rPr>
              <a:t>solutions</a:t>
            </a:r>
            <a:endParaRPr lang="ro-RO" sz="4400" b="1" dirty="0">
              <a:solidFill>
                <a:prstClr val="white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>
                <a:solidFill>
                  <a:prstClr val="white"/>
                </a:solidFill>
                <a:latin typeface="Arial"/>
              </a:rPr>
              <a:t>National Pact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prstClr val="white"/>
                </a:solidFill>
                <a:latin typeface="Arial"/>
              </a:rPr>
              <a:t>Elections</a:t>
            </a:r>
            <a:endParaRPr lang="ro-RO" sz="4400" b="1" dirty="0">
              <a:solidFill>
                <a:prstClr val="white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>
                <a:solidFill>
                  <a:prstClr val="white"/>
                </a:solidFill>
                <a:latin typeface="Arial"/>
              </a:rPr>
              <a:t>Law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prstClr val="white"/>
                </a:solidFill>
                <a:latin typeface="Arial"/>
              </a:rPr>
              <a:t>Implementation</a:t>
            </a:r>
            <a:endParaRPr lang="ro-RO" sz="4400" b="1" dirty="0">
              <a:solidFill>
                <a:prstClr val="white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prstClr val="white"/>
                </a:solidFill>
                <a:latin typeface="Arial"/>
              </a:rPr>
              <a:t>Measurable</a:t>
            </a:r>
            <a:r>
              <a:rPr lang="ro-RO" sz="44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4400" b="1" dirty="0" err="1">
                <a:solidFill>
                  <a:prstClr val="white"/>
                </a:solidFill>
                <a:latin typeface="Arial"/>
              </a:rPr>
              <a:t>results</a:t>
            </a:r>
            <a:endParaRPr lang="ro-RO" sz="4400" b="1" dirty="0">
              <a:solidFill>
                <a:srgbClr val="1388A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4809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24680" y="0"/>
            <a:ext cx="12216680" cy="112474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What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is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transparency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774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24680" y="0"/>
            <a:ext cx="12216680" cy="112474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What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is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transparency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36005" y="1772816"/>
            <a:ext cx="12119990" cy="3744416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8000" b="1" dirty="0" err="1">
                <a:solidFill>
                  <a:schemeClr val="bg1"/>
                </a:solidFill>
              </a:rPr>
              <a:t>Is</a:t>
            </a:r>
            <a:r>
              <a:rPr lang="ro-RO" sz="8000" b="1" dirty="0">
                <a:solidFill>
                  <a:schemeClr val="bg1"/>
                </a:solidFill>
              </a:rPr>
              <a:t> it a </a:t>
            </a:r>
            <a:r>
              <a:rPr lang="ro-RO" sz="8000" b="1" dirty="0">
                <a:solidFill>
                  <a:srgbClr val="FFFF00"/>
                </a:solidFill>
              </a:rPr>
              <a:t>democratic </a:t>
            </a:r>
            <a:r>
              <a:rPr lang="ro-RO" sz="8000" b="1" dirty="0" err="1">
                <a:solidFill>
                  <a:srgbClr val="FFFF00"/>
                </a:solidFill>
              </a:rPr>
              <a:t>virtue</a:t>
            </a:r>
            <a:r>
              <a:rPr lang="ro-RO" sz="8000" b="1" dirty="0">
                <a:solidFill>
                  <a:srgbClr val="FFFF00"/>
                </a:solidFill>
              </a:rPr>
              <a:t> </a:t>
            </a:r>
            <a:r>
              <a:rPr lang="ro-RO" sz="8000" b="1" dirty="0">
                <a:solidFill>
                  <a:schemeClr val="bg1"/>
                </a:solidFill>
              </a:rPr>
              <a:t>or</a:t>
            </a:r>
            <a:r>
              <a:rPr lang="ro-RO" sz="8000" b="1" dirty="0">
                <a:solidFill>
                  <a:srgbClr val="FFFF00"/>
                </a:solidFill>
              </a:rPr>
              <a:t> administrative </a:t>
            </a:r>
            <a:r>
              <a:rPr lang="ro-RO" sz="8000" b="1" dirty="0" err="1">
                <a:solidFill>
                  <a:srgbClr val="FFFF00"/>
                </a:solidFill>
              </a:rPr>
              <a:t>tool</a:t>
            </a:r>
            <a:r>
              <a:rPr lang="ro-RO" sz="8000" b="1" dirty="0">
                <a:solidFill>
                  <a:srgbClr val="FFFF00"/>
                </a:solidFill>
              </a:rPr>
              <a:t>?</a:t>
            </a:r>
            <a:endParaRPr lang="ro-RO" sz="8000" b="1" dirty="0"/>
          </a:p>
        </p:txBody>
      </p:sp>
    </p:spTree>
    <p:extLst>
      <p:ext uri="{BB962C8B-B14F-4D97-AF65-F5344CB8AC3E}">
        <p14:creationId xmlns:p14="http://schemas.microsoft.com/office/powerpoint/2010/main" val="3347020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29667" y="0"/>
            <a:ext cx="12191998" cy="112474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Transparency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in </a:t>
            </a: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the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TEU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-24680" y="1268760"/>
            <a:ext cx="12191998" cy="5400600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/>
              <a:t>Article 11 </a:t>
            </a:r>
            <a:endParaRPr lang="ro-RO" sz="3600" b="1" dirty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/>
              <a:t>1. The institutions shall, by appropriate means, give citizens and representative associations the opportunity to make known and publicly exchange their views in all areas of Union action. </a:t>
            </a:r>
            <a:endParaRPr lang="ro-RO" sz="3600" dirty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/>
              <a:t>2. The institutions shall maintain an open,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  <a:highlight>
                  <a:srgbClr val="FFFF00"/>
                </a:highlight>
              </a:rPr>
              <a:t>transparent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/>
              <a:t>and regular dialogue with representative associations and civil society. </a:t>
            </a:r>
            <a:endParaRPr lang="ro-RO" sz="3600" dirty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/>
              <a:t>3. The European Commission shall carry out broad consultations with parties concerned in order to ensure that the Union's actions are coherent and </a:t>
            </a:r>
            <a:r>
              <a:rPr lang="en-US" sz="3600" dirty="0">
                <a:solidFill>
                  <a:schemeClr val="tx1"/>
                </a:solidFill>
                <a:highlight>
                  <a:srgbClr val="FFFF00"/>
                </a:highlight>
              </a:rPr>
              <a:t>transparent</a:t>
            </a:r>
            <a:r>
              <a:rPr lang="en-US" sz="3600" dirty="0"/>
              <a:t>. </a:t>
            </a:r>
            <a:endParaRPr lang="ro-RO" sz="3600" dirty="0"/>
          </a:p>
        </p:txBody>
      </p:sp>
    </p:spTree>
    <p:extLst>
      <p:ext uri="{BB962C8B-B14F-4D97-AF65-F5344CB8AC3E}">
        <p14:creationId xmlns:p14="http://schemas.microsoft.com/office/powerpoint/2010/main" val="700965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29667" y="0"/>
            <a:ext cx="12191998" cy="112474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Why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being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transparent?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-24680" y="1268760"/>
            <a:ext cx="12191998" cy="5400600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6000" b="1" dirty="0" err="1">
                <a:solidFill>
                  <a:srgbClr val="FFFF00"/>
                </a:solidFill>
              </a:rPr>
              <a:t>Axiom</a:t>
            </a:r>
            <a:r>
              <a:rPr lang="ro-RO" sz="6000" b="1" dirty="0">
                <a:solidFill>
                  <a:srgbClr val="FFFF00"/>
                </a:solidFill>
              </a:rPr>
              <a:t> 1: </a:t>
            </a:r>
            <a:r>
              <a:rPr lang="ro-RO" sz="6000" b="1" dirty="0" err="1"/>
              <a:t>transparency</a:t>
            </a:r>
            <a:r>
              <a:rPr lang="ro-RO" sz="6000" b="1" dirty="0"/>
              <a:t> </a:t>
            </a:r>
            <a:r>
              <a:rPr lang="ro-RO" sz="6000" b="1" dirty="0" err="1"/>
              <a:t>produces</a:t>
            </a:r>
            <a:r>
              <a:rPr lang="ro-RO" sz="6000" b="1" dirty="0"/>
              <a:t> trust of </a:t>
            </a:r>
            <a:r>
              <a:rPr lang="ro-RO" sz="6000" b="1" dirty="0" err="1"/>
              <a:t>the</a:t>
            </a:r>
            <a:r>
              <a:rPr lang="ro-RO" sz="6000" b="1" dirty="0"/>
              <a:t> public. </a:t>
            </a:r>
          </a:p>
          <a:p>
            <a:pPr marR="0" lvl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6000" b="1" dirty="0" err="1">
                <a:solidFill>
                  <a:srgbClr val="1388A3"/>
                </a:solidFill>
              </a:rPr>
              <a:t>Is</a:t>
            </a:r>
            <a:r>
              <a:rPr lang="ro-RO" sz="6000" b="1" dirty="0">
                <a:solidFill>
                  <a:srgbClr val="1388A3"/>
                </a:solidFill>
              </a:rPr>
              <a:t> </a:t>
            </a:r>
            <a:r>
              <a:rPr lang="ro-RO" sz="6000" b="1" dirty="0" err="1">
                <a:solidFill>
                  <a:srgbClr val="1388A3"/>
                </a:solidFill>
              </a:rPr>
              <a:t>that</a:t>
            </a:r>
            <a:r>
              <a:rPr lang="ro-RO" sz="6000" b="1" dirty="0">
                <a:solidFill>
                  <a:srgbClr val="1388A3"/>
                </a:solidFill>
              </a:rPr>
              <a:t> </a:t>
            </a:r>
            <a:r>
              <a:rPr lang="ro-RO" sz="6000" b="1" dirty="0" err="1">
                <a:solidFill>
                  <a:srgbClr val="1388A3"/>
                </a:solidFill>
              </a:rPr>
              <a:t>true</a:t>
            </a:r>
            <a:r>
              <a:rPr lang="ro-RO" sz="6000" b="1" dirty="0">
                <a:solidFill>
                  <a:srgbClr val="1388A3"/>
                </a:solidFill>
              </a:rPr>
              <a:t>?</a:t>
            </a:r>
            <a:endParaRPr lang="ro-RO" sz="6000" dirty="0">
              <a:solidFill>
                <a:srgbClr val="1388A3"/>
              </a:solidFill>
            </a:endParaRPr>
          </a:p>
          <a:p>
            <a:pPr algn="ctr" eaLnBrk="1" fontAlgn="auto" hangingPunct="1">
              <a:lnSpc>
                <a:spcPts val="5500"/>
              </a:lnSpc>
              <a:spcBef>
                <a:spcPts val="4000"/>
              </a:spcBef>
              <a:spcAft>
                <a:spcPts val="0"/>
              </a:spcAft>
              <a:defRPr/>
            </a:pPr>
            <a:r>
              <a:rPr lang="ro-RO" sz="6000" b="1" dirty="0" err="1">
                <a:solidFill>
                  <a:srgbClr val="1388A3"/>
                </a:solidFill>
              </a:rPr>
              <a:t>Axiom</a:t>
            </a:r>
            <a:r>
              <a:rPr lang="ro-RO" sz="6000" b="1" dirty="0">
                <a:solidFill>
                  <a:srgbClr val="1388A3"/>
                </a:solidFill>
              </a:rPr>
              <a:t> 2: more </a:t>
            </a:r>
            <a:r>
              <a:rPr lang="ro-RO" sz="6000" b="1" dirty="0" err="1">
                <a:solidFill>
                  <a:srgbClr val="1388A3"/>
                </a:solidFill>
              </a:rPr>
              <a:t>people</a:t>
            </a:r>
            <a:r>
              <a:rPr lang="ro-RO" sz="6000" b="1" dirty="0">
                <a:solidFill>
                  <a:srgbClr val="1388A3"/>
                </a:solidFill>
              </a:rPr>
              <a:t> </a:t>
            </a:r>
            <a:r>
              <a:rPr lang="ro-RO" sz="6000" b="1" dirty="0" err="1">
                <a:solidFill>
                  <a:srgbClr val="1388A3"/>
                </a:solidFill>
              </a:rPr>
              <a:t>involved</a:t>
            </a:r>
            <a:r>
              <a:rPr lang="ro-RO" sz="6000" b="1" dirty="0">
                <a:solidFill>
                  <a:srgbClr val="1388A3"/>
                </a:solidFill>
              </a:rPr>
              <a:t> </a:t>
            </a:r>
            <a:r>
              <a:rPr lang="ro-RO" sz="6000" b="1" dirty="0" err="1">
                <a:solidFill>
                  <a:srgbClr val="1388A3"/>
                </a:solidFill>
              </a:rPr>
              <a:t>bring</a:t>
            </a:r>
            <a:r>
              <a:rPr lang="ro-RO" sz="6000" b="1" dirty="0">
                <a:solidFill>
                  <a:srgbClr val="1388A3"/>
                </a:solidFill>
              </a:rPr>
              <a:t>   </a:t>
            </a:r>
            <a:r>
              <a:rPr lang="ro-RO" sz="6000" b="1" dirty="0" err="1">
                <a:solidFill>
                  <a:srgbClr val="1388A3"/>
                </a:solidFill>
              </a:rPr>
              <a:t>better</a:t>
            </a:r>
            <a:r>
              <a:rPr lang="ro-RO" sz="6000" b="1" dirty="0">
                <a:solidFill>
                  <a:srgbClr val="1388A3"/>
                </a:solidFill>
              </a:rPr>
              <a:t> </a:t>
            </a:r>
            <a:r>
              <a:rPr lang="ro-RO" sz="6000" b="1" dirty="0" err="1">
                <a:solidFill>
                  <a:srgbClr val="1388A3"/>
                </a:solidFill>
              </a:rPr>
              <a:t>solutions</a:t>
            </a:r>
            <a:br>
              <a:rPr lang="ro-RO" sz="6000" b="1" dirty="0">
                <a:solidFill>
                  <a:srgbClr val="1388A3"/>
                </a:solidFill>
              </a:rPr>
            </a:br>
            <a:r>
              <a:rPr lang="ro-RO" sz="6000" b="1" dirty="0" err="1">
                <a:solidFill>
                  <a:srgbClr val="1388A3"/>
                </a:solidFill>
              </a:rPr>
              <a:t>is</a:t>
            </a:r>
            <a:r>
              <a:rPr lang="ro-RO" sz="6000" b="1" dirty="0">
                <a:solidFill>
                  <a:srgbClr val="1388A3"/>
                </a:solidFill>
              </a:rPr>
              <a:t> </a:t>
            </a:r>
            <a:r>
              <a:rPr lang="ro-RO" sz="6000" b="1" dirty="0" err="1">
                <a:solidFill>
                  <a:srgbClr val="1388A3"/>
                </a:solidFill>
              </a:rPr>
              <a:t>that</a:t>
            </a:r>
            <a:r>
              <a:rPr lang="ro-RO" sz="6000" b="1" dirty="0">
                <a:solidFill>
                  <a:srgbClr val="1388A3"/>
                </a:solidFill>
              </a:rPr>
              <a:t> </a:t>
            </a:r>
            <a:r>
              <a:rPr lang="ro-RO" sz="6000" b="1" dirty="0" err="1">
                <a:solidFill>
                  <a:srgbClr val="1388A3"/>
                </a:solidFill>
              </a:rPr>
              <a:t>true</a:t>
            </a:r>
            <a:r>
              <a:rPr lang="ro-RO" sz="6000" b="1" dirty="0">
                <a:solidFill>
                  <a:srgbClr val="1388A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6636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29667" y="0"/>
            <a:ext cx="12191998" cy="112474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Why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being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transparent?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-24680" y="1268760"/>
            <a:ext cx="12191998" cy="5400600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6000" b="1" dirty="0" err="1">
                <a:solidFill>
                  <a:srgbClr val="FFFF00"/>
                </a:solidFill>
              </a:rPr>
              <a:t>Axiom</a:t>
            </a:r>
            <a:r>
              <a:rPr lang="ro-RO" sz="6000" b="1" dirty="0">
                <a:solidFill>
                  <a:srgbClr val="FFFF00"/>
                </a:solidFill>
              </a:rPr>
              <a:t> 1: </a:t>
            </a:r>
            <a:r>
              <a:rPr lang="ro-RO" sz="6000" b="1" dirty="0" err="1"/>
              <a:t>transparency</a:t>
            </a:r>
            <a:r>
              <a:rPr lang="ro-RO" sz="6000" b="1" dirty="0"/>
              <a:t> </a:t>
            </a:r>
            <a:r>
              <a:rPr lang="ro-RO" sz="6000" b="1" dirty="0" err="1"/>
              <a:t>produces</a:t>
            </a:r>
            <a:r>
              <a:rPr lang="ro-RO" sz="6000" b="1" dirty="0"/>
              <a:t> trust of </a:t>
            </a:r>
            <a:r>
              <a:rPr lang="ro-RO" sz="6000" b="1" dirty="0" err="1"/>
              <a:t>the</a:t>
            </a:r>
            <a:r>
              <a:rPr lang="ro-RO" sz="6000" b="1" dirty="0"/>
              <a:t> public. </a:t>
            </a:r>
          </a:p>
          <a:p>
            <a:pPr marR="0" lvl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6000" b="1" dirty="0" err="1">
                <a:solidFill>
                  <a:srgbClr val="FFFF00"/>
                </a:solidFill>
              </a:rPr>
              <a:t>is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that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true</a:t>
            </a:r>
            <a:r>
              <a:rPr lang="ro-RO" sz="6000" b="1" dirty="0">
                <a:solidFill>
                  <a:srgbClr val="FFFF00"/>
                </a:solidFill>
              </a:rPr>
              <a:t>?</a:t>
            </a:r>
            <a:endParaRPr lang="ro-RO" sz="6000" dirty="0">
              <a:solidFill>
                <a:srgbClr val="FFFF00"/>
              </a:solidFill>
            </a:endParaRPr>
          </a:p>
          <a:p>
            <a:pPr algn="ctr" eaLnBrk="1" fontAlgn="auto" hangingPunct="1">
              <a:lnSpc>
                <a:spcPts val="5500"/>
              </a:lnSpc>
              <a:spcBef>
                <a:spcPts val="4000"/>
              </a:spcBef>
              <a:spcAft>
                <a:spcPts val="0"/>
              </a:spcAft>
              <a:defRPr/>
            </a:pPr>
            <a:r>
              <a:rPr lang="ro-RO" sz="6000" b="1" dirty="0" err="1">
                <a:solidFill>
                  <a:srgbClr val="1388A3"/>
                </a:solidFill>
              </a:rPr>
              <a:t>Axiom</a:t>
            </a:r>
            <a:r>
              <a:rPr lang="ro-RO" sz="6000" b="1" dirty="0">
                <a:solidFill>
                  <a:srgbClr val="1388A3"/>
                </a:solidFill>
              </a:rPr>
              <a:t> 2: more </a:t>
            </a:r>
            <a:r>
              <a:rPr lang="ro-RO" sz="6000" b="1" dirty="0" err="1">
                <a:solidFill>
                  <a:srgbClr val="1388A3"/>
                </a:solidFill>
              </a:rPr>
              <a:t>people</a:t>
            </a:r>
            <a:r>
              <a:rPr lang="ro-RO" sz="6000" b="1" dirty="0">
                <a:solidFill>
                  <a:srgbClr val="1388A3"/>
                </a:solidFill>
              </a:rPr>
              <a:t> </a:t>
            </a:r>
            <a:r>
              <a:rPr lang="ro-RO" sz="6000" b="1" dirty="0" err="1">
                <a:solidFill>
                  <a:srgbClr val="1388A3"/>
                </a:solidFill>
              </a:rPr>
              <a:t>involved</a:t>
            </a:r>
            <a:r>
              <a:rPr lang="ro-RO" sz="6000" b="1" dirty="0">
                <a:solidFill>
                  <a:srgbClr val="1388A3"/>
                </a:solidFill>
              </a:rPr>
              <a:t> </a:t>
            </a:r>
            <a:r>
              <a:rPr lang="ro-RO" sz="6000" b="1" dirty="0" err="1">
                <a:solidFill>
                  <a:srgbClr val="1388A3"/>
                </a:solidFill>
              </a:rPr>
              <a:t>bring</a:t>
            </a:r>
            <a:r>
              <a:rPr lang="ro-RO" sz="6000" b="1" dirty="0">
                <a:solidFill>
                  <a:srgbClr val="1388A3"/>
                </a:solidFill>
              </a:rPr>
              <a:t>   </a:t>
            </a:r>
            <a:r>
              <a:rPr lang="ro-RO" sz="6000" b="1" dirty="0" err="1">
                <a:solidFill>
                  <a:srgbClr val="1388A3"/>
                </a:solidFill>
              </a:rPr>
              <a:t>better</a:t>
            </a:r>
            <a:r>
              <a:rPr lang="ro-RO" sz="6000" b="1" dirty="0">
                <a:solidFill>
                  <a:srgbClr val="1388A3"/>
                </a:solidFill>
              </a:rPr>
              <a:t> </a:t>
            </a:r>
            <a:r>
              <a:rPr lang="ro-RO" sz="6000" b="1" dirty="0" err="1">
                <a:solidFill>
                  <a:srgbClr val="1388A3"/>
                </a:solidFill>
              </a:rPr>
              <a:t>solutions</a:t>
            </a:r>
            <a:br>
              <a:rPr lang="ro-RO" sz="6000" b="1" dirty="0">
                <a:solidFill>
                  <a:srgbClr val="1388A3"/>
                </a:solidFill>
              </a:rPr>
            </a:br>
            <a:r>
              <a:rPr lang="ro-RO" sz="6000" b="1" dirty="0" err="1">
                <a:solidFill>
                  <a:srgbClr val="1388A3"/>
                </a:solidFill>
              </a:rPr>
              <a:t>is</a:t>
            </a:r>
            <a:r>
              <a:rPr lang="ro-RO" sz="6000" b="1" dirty="0">
                <a:solidFill>
                  <a:srgbClr val="1388A3"/>
                </a:solidFill>
              </a:rPr>
              <a:t> </a:t>
            </a:r>
            <a:r>
              <a:rPr lang="ro-RO" sz="6000" b="1" dirty="0" err="1">
                <a:solidFill>
                  <a:srgbClr val="1388A3"/>
                </a:solidFill>
              </a:rPr>
              <a:t>that</a:t>
            </a:r>
            <a:r>
              <a:rPr lang="ro-RO" sz="6000" b="1" dirty="0">
                <a:solidFill>
                  <a:srgbClr val="1388A3"/>
                </a:solidFill>
              </a:rPr>
              <a:t> </a:t>
            </a:r>
            <a:r>
              <a:rPr lang="ro-RO" sz="6000" b="1" dirty="0" err="1">
                <a:solidFill>
                  <a:srgbClr val="1388A3"/>
                </a:solidFill>
              </a:rPr>
              <a:t>true</a:t>
            </a:r>
            <a:r>
              <a:rPr lang="ro-RO" sz="6000" b="1" dirty="0">
                <a:solidFill>
                  <a:srgbClr val="1388A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38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2" y="1196752"/>
            <a:ext cx="12191998" cy="400506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7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PRECISION </a:t>
            </a:r>
            <a:r>
              <a:rPr lang="ro-RO" sz="7200" b="1" dirty="0" err="1">
                <a:solidFill>
                  <a:prstClr val="white"/>
                </a:solidFill>
                <a:latin typeface="Arial"/>
              </a:rPr>
              <a:t>not</a:t>
            </a:r>
            <a:r>
              <a:rPr lang="ro-RO" sz="72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7200" b="1" noProof="0" dirty="0">
                <a:solidFill>
                  <a:prstClr val="white"/>
                </a:solidFill>
                <a:latin typeface="Arial"/>
              </a:rPr>
              <a:t>SLOGAN</a:t>
            </a:r>
          </a:p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RO" sz="7200" b="1" dirty="0">
                <a:solidFill>
                  <a:prstClr val="white"/>
                </a:solidFill>
                <a:latin typeface="Arial"/>
              </a:rPr>
              <a:t>DISCIPLINE of </a:t>
            </a:r>
            <a:r>
              <a:rPr lang="ro-RO" sz="7200" b="1" dirty="0" err="1">
                <a:solidFill>
                  <a:prstClr val="white"/>
                </a:solidFill>
                <a:latin typeface="Arial"/>
              </a:rPr>
              <a:t>reform</a:t>
            </a:r>
            <a:endParaRPr lang="ro-RO" sz="7200" b="1" noProof="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391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29667" y="0"/>
            <a:ext cx="12191998" cy="112474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Why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being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transparent?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-24680" y="1268760"/>
            <a:ext cx="12191998" cy="5400600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6000" b="1" dirty="0" err="1">
                <a:solidFill>
                  <a:srgbClr val="FFFF00"/>
                </a:solidFill>
              </a:rPr>
              <a:t>Axiom</a:t>
            </a:r>
            <a:r>
              <a:rPr lang="ro-RO" sz="6000" b="1" dirty="0">
                <a:solidFill>
                  <a:srgbClr val="FFFF00"/>
                </a:solidFill>
              </a:rPr>
              <a:t> 1: </a:t>
            </a:r>
            <a:r>
              <a:rPr lang="ro-RO" sz="6000" b="1" dirty="0" err="1"/>
              <a:t>transparency</a:t>
            </a:r>
            <a:r>
              <a:rPr lang="ro-RO" sz="6000" b="1" dirty="0"/>
              <a:t> </a:t>
            </a:r>
            <a:r>
              <a:rPr lang="ro-RO" sz="6000" b="1" dirty="0" err="1"/>
              <a:t>produces</a:t>
            </a:r>
            <a:r>
              <a:rPr lang="ro-RO" sz="6000" b="1" dirty="0"/>
              <a:t> trust of </a:t>
            </a:r>
            <a:r>
              <a:rPr lang="ro-RO" sz="6000" b="1" dirty="0" err="1"/>
              <a:t>the</a:t>
            </a:r>
            <a:r>
              <a:rPr lang="ro-RO" sz="6000" b="1" dirty="0"/>
              <a:t> public. </a:t>
            </a:r>
          </a:p>
          <a:p>
            <a:pPr marR="0" lvl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6000" b="1" dirty="0" err="1">
                <a:solidFill>
                  <a:srgbClr val="FFFF00"/>
                </a:solidFill>
              </a:rPr>
              <a:t>is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that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true</a:t>
            </a:r>
            <a:r>
              <a:rPr lang="ro-RO" sz="6000" b="1" dirty="0">
                <a:solidFill>
                  <a:srgbClr val="FFFF00"/>
                </a:solidFill>
              </a:rPr>
              <a:t>?</a:t>
            </a:r>
            <a:endParaRPr lang="ro-RO" sz="6000" dirty="0">
              <a:solidFill>
                <a:srgbClr val="FFFF00"/>
              </a:solidFill>
            </a:endParaRPr>
          </a:p>
          <a:p>
            <a:pPr algn="ctr" eaLnBrk="1" fontAlgn="auto" hangingPunct="1">
              <a:lnSpc>
                <a:spcPts val="5500"/>
              </a:lnSpc>
              <a:spcBef>
                <a:spcPts val="4000"/>
              </a:spcBef>
              <a:spcAft>
                <a:spcPts val="0"/>
              </a:spcAft>
              <a:defRPr/>
            </a:pPr>
            <a:r>
              <a:rPr lang="ro-RO" sz="6000" b="1" dirty="0" err="1">
                <a:solidFill>
                  <a:srgbClr val="FFFF00"/>
                </a:solidFill>
              </a:rPr>
              <a:t>Axiom</a:t>
            </a:r>
            <a:r>
              <a:rPr lang="ro-RO" sz="6000" b="1" dirty="0">
                <a:solidFill>
                  <a:srgbClr val="FFFF00"/>
                </a:solidFill>
              </a:rPr>
              <a:t> 2:</a:t>
            </a:r>
            <a:r>
              <a:rPr lang="ro-RO" sz="6000" b="1" dirty="0">
                <a:solidFill>
                  <a:srgbClr val="1388A3"/>
                </a:solidFill>
              </a:rPr>
              <a:t> </a:t>
            </a:r>
            <a:r>
              <a:rPr lang="ro-RO" sz="6000" b="1" dirty="0">
                <a:solidFill>
                  <a:schemeClr val="bg1"/>
                </a:solidFill>
              </a:rPr>
              <a:t>more </a:t>
            </a:r>
            <a:r>
              <a:rPr lang="ro-RO" sz="6000" b="1" dirty="0" err="1">
                <a:solidFill>
                  <a:schemeClr val="bg1"/>
                </a:solidFill>
              </a:rPr>
              <a:t>people</a:t>
            </a:r>
            <a:r>
              <a:rPr lang="ro-RO" sz="6000" b="1" dirty="0">
                <a:solidFill>
                  <a:schemeClr val="bg1"/>
                </a:solidFill>
              </a:rPr>
              <a:t> </a:t>
            </a:r>
            <a:r>
              <a:rPr lang="ro-RO" sz="6000" b="1" dirty="0" err="1">
                <a:solidFill>
                  <a:schemeClr val="bg1"/>
                </a:solidFill>
              </a:rPr>
              <a:t>involved</a:t>
            </a:r>
            <a:r>
              <a:rPr lang="ro-RO" sz="6000" b="1" dirty="0">
                <a:solidFill>
                  <a:schemeClr val="bg1"/>
                </a:solidFill>
              </a:rPr>
              <a:t> </a:t>
            </a:r>
            <a:r>
              <a:rPr lang="ro-RO" sz="6000" b="1" dirty="0" err="1">
                <a:solidFill>
                  <a:schemeClr val="bg1"/>
                </a:solidFill>
              </a:rPr>
              <a:t>bring</a:t>
            </a:r>
            <a:r>
              <a:rPr lang="ro-RO" sz="6000" b="1" dirty="0">
                <a:solidFill>
                  <a:schemeClr val="bg1"/>
                </a:solidFill>
              </a:rPr>
              <a:t>   </a:t>
            </a:r>
            <a:r>
              <a:rPr lang="ro-RO" sz="6000" b="1" dirty="0" err="1">
                <a:solidFill>
                  <a:schemeClr val="bg1"/>
                </a:solidFill>
              </a:rPr>
              <a:t>better</a:t>
            </a:r>
            <a:r>
              <a:rPr lang="ro-RO" sz="6000" b="1" dirty="0">
                <a:solidFill>
                  <a:schemeClr val="bg1"/>
                </a:solidFill>
              </a:rPr>
              <a:t> </a:t>
            </a:r>
            <a:r>
              <a:rPr lang="ro-RO" sz="6000" b="1" dirty="0" err="1">
                <a:solidFill>
                  <a:schemeClr val="bg1"/>
                </a:solidFill>
              </a:rPr>
              <a:t>solutions</a:t>
            </a:r>
            <a:br>
              <a:rPr lang="ro-RO" sz="6000" b="1" dirty="0">
                <a:solidFill>
                  <a:srgbClr val="1388A3"/>
                </a:solidFill>
              </a:rPr>
            </a:br>
            <a:r>
              <a:rPr lang="ro-RO" sz="6000" b="1" dirty="0" err="1">
                <a:solidFill>
                  <a:srgbClr val="1388A3"/>
                </a:solidFill>
              </a:rPr>
              <a:t>is</a:t>
            </a:r>
            <a:r>
              <a:rPr lang="ro-RO" sz="6000" b="1" dirty="0">
                <a:solidFill>
                  <a:srgbClr val="1388A3"/>
                </a:solidFill>
              </a:rPr>
              <a:t> </a:t>
            </a:r>
            <a:r>
              <a:rPr lang="ro-RO" sz="6000" b="1" dirty="0" err="1">
                <a:solidFill>
                  <a:srgbClr val="1388A3"/>
                </a:solidFill>
              </a:rPr>
              <a:t>that</a:t>
            </a:r>
            <a:r>
              <a:rPr lang="ro-RO" sz="6000" b="1" dirty="0">
                <a:solidFill>
                  <a:srgbClr val="1388A3"/>
                </a:solidFill>
              </a:rPr>
              <a:t> </a:t>
            </a:r>
            <a:r>
              <a:rPr lang="ro-RO" sz="6000" b="1" dirty="0" err="1">
                <a:solidFill>
                  <a:srgbClr val="1388A3"/>
                </a:solidFill>
              </a:rPr>
              <a:t>true</a:t>
            </a:r>
            <a:r>
              <a:rPr lang="ro-RO" sz="6000" b="1" dirty="0">
                <a:solidFill>
                  <a:srgbClr val="1388A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5515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29667" y="0"/>
            <a:ext cx="12191998" cy="112474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Why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being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transparent?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-24680" y="1268760"/>
            <a:ext cx="12191998" cy="5400600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6000" b="1" dirty="0" err="1">
                <a:solidFill>
                  <a:srgbClr val="FFFF00"/>
                </a:solidFill>
              </a:rPr>
              <a:t>Axiom</a:t>
            </a:r>
            <a:r>
              <a:rPr lang="ro-RO" sz="6000" b="1" dirty="0">
                <a:solidFill>
                  <a:srgbClr val="FFFF00"/>
                </a:solidFill>
              </a:rPr>
              <a:t> 1: </a:t>
            </a:r>
            <a:r>
              <a:rPr lang="ro-RO" sz="6000" b="1" dirty="0" err="1"/>
              <a:t>transparency</a:t>
            </a:r>
            <a:r>
              <a:rPr lang="ro-RO" sz="6000" b="1" dirty="0"/>
              <a:t> </a:t>
            </a:r>
            <a:r>
              <a:rPr lang="ro-RO" sz="6000" b="1" dirty="0" err="1"/>
              <a:t>produces</a:t>
            </a:r>
            <a:r>
              <a:rPr lang="ro-RO" sz="6000" b="1" dirty="0"/>
              <a:t> trust of </a:t>
            </a:r>
            <a:r>
              <a:rPr lang="ro-RO" sz="6000" b="1" dirty="0" err="1"/>
              <a:t>the</a:t>
            </a:r>
            <a:r>
              <a:rPr lang="ro-RO" sz="6000" b="1" dirty="0"/>
              <a:t> public. </a:t>
            </a:r>
          </a:p>
          <a:p>
            <a:pPr marR="0" lvl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6000" b="1" dirty="0" err="1">
                <a:solidFill>
                  <a:srgbClr val="FFFF00"/>
                </a:solidFill>
              </a:rPr>
              <a:t>is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that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true</a:t>
            </a:r>
            <a:r>
              <a:rPr lang="ro-RO" sz="6000" b="1" dirty="0">
                <a:solidFill>
                  <a:srgbClr val="FFFF00"/>
                </a:solidFill>
              </a:rPr>
              <a:t>?</a:t>
            </a:r>
            <a:endParaRPr lang="ro-RO" sz="6000" dirty="0">
              <a:solidFill>
                <a:srgbClr val="FFFF00"/>
              </a:solidFill>
            </a:endParaRPr>
          </a:p>
          <a:p>
            <a:pPr algn="ctr" eaLnBrk="1" fontAlgn="auto" hangingPunct="1">
              <a:lnSpc>
                <a:spcPts val="5500"/>
              </a:lnSpc>
              <a:spcBef>
                <a:spcPts val="4000"/>
              </a:spcBef>
              <a:spcAft>
                <a:spcPts val="0"/>
              </a:spcAft>
              <a:defRPr/>
            </a:pPr>
            <a:r>
              <a:rPr lang="ro-RO" sz="6000" b="1" dirty="0" err="1">
                <a:solidFill>
                  <a:srgbClr val="FFFF00"/>
                </a:solidFill>
              </a:rPr>
              <a:t>Axiom</a:t>
            </a:r>
            <a:r>
              <a:rPr lang="ro-RO" sz="6000" b="1" dirty="0">
                <a:solidFill>
                  <a:srgbClr val="FFFF00"/>
                </a:solidFill>
              </a:rPr>
              <a:t> 2:</a:t>
            </a:r>
            <a:r>
              <a:rPr lang="ro-RO" sz="6000" b="1" dirty="0">
                <a:solidFill>
                  <a:srgbClr val="1388A3"/>
                </a:solidFill>
              </a:rPr>
              <a:t> </a:t>
            </a:r>
            <a:r>
              <a:rPr lang="ro-RO" sz="6000" b="1" dirty="0">
                <a:solidFill>
                  <a:schemeClr val="bg1"/>
                </a:solidFill>
              </a:rPr>
              <a:t>more </a:t>
            </a:r>
            <a:r>
              <a:rPr lang="ro-RO" sz="6000" b="1" dirty="0" err="1">
                <a:solidFill>
                  <a:schemeClr val="bg1"/>
                </a:solidFill>
              </a:rPr>
              <a:t>people</a:t>
            </a:r>
            <a:r>
              <a:rPr lang="ro-RO" sz="6000" b="1" dirty="0">
                <a:solidFill>
                  <a:schemeClr val="bg1"/>
                </a:solidFill>
              </a:rPr>
              <a:t> </a:t>
            </a:r>
            <a:r>
              <a:rPr lang="ro-RO" sz="6000" b="1" dirty="0" err="1">
                <a:solidFill>
                  <a:schemeClr val="bg1"/>
                </a:solidFill>
              </a:rPr>
              <a:t>involved</a:t>
            </a:r>
            <a:r>
              <a:rPr lang="ro-RO" sz="6000" b="1" dirty="0">
                <a:solidFill>
                  <a:schemeClr val="bg1"/>
                </a:solidFill>
              </a:rPr>
              <a:t> </a:t>
            </a:r>
            <a:r>
              <a:rPr lang="ro-RO" sz="6000" b="1" dirty="0" err="1">
                <a:solidFill>
                  <a:schemeClr val="bg1"/>
                </a:solidFill>
              </a:rPr>
              <a:t>bring</a:t>
            </a:r>
            <a:r>
              <a:rPr lang="ro-RO" sz="6000" b="1" dirty="0">
                <a:solidFill>
                  <a:schemeClr val="bg1"/>
                </a:solidFill>
              </a:rPr>
              <a:t>   </a:t>
            </a:r>
            <a:r>
              <a:rPr lang="ro-RO" sz="6000" b="1" dirty="0" err="1">
                <a:solidFill>
                  <a:schemeClr val="bg1"/>
                </a:solidFill>
              </a:rPr>
              <a:t>better</a:t>
            </a:r>
            <a:r>
              <a:rPr lang="ro-RO" sz="6000" b="1" dirty="0">
                <a:solidFill>
                  <a:schemeClr val="bg1"/>
                </a:solidFill>
              </a:rPr>
              <a:t> </a:t>
            </a:r>
            <a:r>
              <a:rPr lang="ro-RO" sz="6000" b="1" dirty="0" err="1">
                <a:solidFill>
                  <a:schemeClr val="bg1"/>
                </a:solidFill>
              </a:rPr>
              <a:t>solutions</a:t>
            </a:r>
            <a:br>
              <a:rPr lang="ro-RO" sz="6000" b="1" dirty="0">
                <a:solidFill>
                  <a:srgbClr val="1388A3"/>
                </a:solidFill>
              </a:rPr>
            </a:br>
            <a:r>
              <a:rPr lang="ro-RO" sz="6000" b="1" dirty="0" err="1">
                <a:solidFill>
                  <a:srgbClr val="FFFF00"/>
                </a:solidFill>
              </a:rPr>
              <a:t>is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that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true</a:t>
            </a:r>
            <a:r>
              <a:rPr lang="ro-RO" sz="60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6841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29667" y="0"/>
            <a:ext cx="12191998" cy="112474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Why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being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transparent?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-24680" y="1268760"/>
            <a:ext cx="12191998" cy="5400600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6000" b="1" dirty="0" err="1">
                <a:solidFill>
                  <a:srgbClr val="FFFF00"/>
                </a:solidFill>
              </a:rPr>
              <a:t>Axiom</a:t>
            </a:r>
            <a:r>
              <a:rPr lang="ro-RO" sz="6000" b="1" dirty="0">
                <a:solidFill>
                  <a:srgbClr val="FFFF00"/>
                </a:solidFill>
              </a:rPr>
              <a:t> 1: </a:t>
            </a:r>
            <a:r>
              <a:rPr lang="ro-RO" sz="6000" b="1" dirty="0" err="1"/>
              <a:t>transparency</a:t>
            </a:r>
            <a:r>
              <a:rPr lang="ro-RO" sz="6000" b="1" dirty="0"/>
              <a:t> </a:t>
            </a:r>
            <a:r>
              <a:rPr lang="ro-RO" sz="6000" b="1" dirty="0" err="1"/>
              <a:t>produces</a:t>
            </a:r>
            <a:r>
              <a:rPr lang="ro-RO" sz="6000" b="1" dirty="0"/>
              <a:t> trust of </a:t>
            </a:r>
            <a:r>
              <a:rPr lang="ro-RO" sz="6000" b="1" dirty="0" err="1"/>
              <a:t>the</a:t>
            </a:r>
            <a:r>
              <a:rPr lang="ro-RO" sz="6000" b="1" dirty="0"/>
              <a:t> public. </a:t>
            </a:r>
          </a:p>
          <a:p>
            <a:pPr marR="0" lvl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6000" b="1" dirty="0" err="1">
                <a:solidFill>
                  <a:srgbClr val="FFFF00"/>
                </a:solidFill>
              </a:rPr>
              <a:t>is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that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true</a:t>
            </a:r>
            <a:r>
              <a:rPr lang="ro-RO" sz="6000" b="1" dirty="0">
                <a:solidFill>
                  <a:srgbClr val="FFFF00"/>
                </a:solidFill>
              </a:rPr>
              <a:t>?</a:t>
            </a:r>
            <a:endParaRPr lang="ro-RO" sz="6000" dirty="0">
              <a:solidFill>
                <a:srgbClr val="FFFF00"/>
              </a:solidFill>
            </a:endParaRPr>
          </a:p>
          <a:p>
            <a:pPr algn="ctr" eaLnBrk="1" fontAlgn="auto" hangingPunct="1">
              <a:lnSpc>
                <a:spcPts val="5500"/>
              </a:lnSpc>
              <a:spcBef>
                <a:spcPts val="4000"/>
              </a:spcBef>
              <a:spcAft>
                <a:spcPts val="0"/>
              </a:spcAft>
              <a:defRPr/>
            </a:pPr>
            <a:r>
              <a:rPr lang="ro-RO" sz="6000" b="1" dirty="0">
                <a:solidFill>
                  <a:srgbClr val="FFFF00"/>
                </a:solidFill>
              </a:rPr>
              <a:t>medicine</a:t>
            </a:r>
          </a:p>
        </p:txBody>
      </p:sp>
    </p:spTree>
    <p:extLst>
      <p:ext uri="{BB962C8B-B14F-4D97-AF65-F5344CB8AC3E}">
        <p14:creationId xmlns:p14="http://schemas.microsoft.com/office/powerpoint/2010/main" val="96884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29667" y="0"/>
            <a:ext cx="12191998" cy="112474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Why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being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transparent?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-24680" y="1268760"/>
            <a:ext cx="12191998" cy="5400600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6000" b="1" dirty="0" err="1">
                <a:solidFill>
                  <a:srgbClr val="FFFF00"/>
                </a:solidFill>
              </a:rPr>
              <a:t>Axiom</a:t>
            </a:r>
            <a:r>
              <a:rPr lang="ro-RO" sz="6000" b="1" dirty="0">
                <a:solidFill>
                  <a:srgbClr val="FFFF00"/>
                </a:solidFill>
              </a:rPr>
              <a:t> 1: </a:t>
            </a:r>
            <a:r>
              <a:rPr lang="ro-RO" sz="6000" b="1" dirty="0" err="1"/>
              <a:t>transparency</a:t>
            </a:r>
            <a:r>
              <a:rPr lang="ro-RO" sz="6000" b="1" dirty="0"/>
              <a:t> </a:t>
            </a:r>
            <a:r>
              <a:rPr lang="ro-RO" sz="6000" b="1" dirty="0" err="1"/>
              <a:t>produces</a:t>
            </a:r>
            <a:r>
              <a:rPr lang="ro-RO" sz="6000" b="1" dirty="0"/>
              <a:t> trust of </a:t>
            </a:r>
            <a:r>
              <a:rPr lang="ro-RO" sz="6000" b="1" dirty="0" err="1"/>
              <a:t>the</a:t>
            </a:r>
            <a:r>
              <a:rPr lang="ro-RO" sz="6000" b="1" dirty="0"/>
              <a:t> public. </a:t>
            </a:r>
          </a:p>
          <a:p>
            <a:pPr marR="0" lvl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6000" b="1" dirty="0" err="1">
                <a:solidFill>
                  <a:srgbClr val="FFFF00"/>
                </a:solidFill>
              </a:rPr>
              <a:t>is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that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true</a:t>
            </a:r>
            <a:r>
              <a:rPr lang="ro-RO" sz="6000" b="1" dirty="0">
                <a:solidFill>
                  <a:srgbClr val="FFFF00"/>
                </a:solidFill>
              </a:rPr>
              <a:t>?</a:t>
            </a:r>
            <a:endParaRPr lang="ro-RO" sz="6000" dirty="0">
              <a:solidFill>
                <a:srgbClr val="FFFF00"/>
              </a:solidFill>
            </a:endParaRPr>
          </a:p>
          <a:p>
            <a:pPr algn="ctr" eaLnBrk="1" fontAlgn="auto" hangingPunct="1">
              <a:lnSpc>
                <a:spcPts val="5500"/>
              </a:lnSpc>
              <a:spcBef>
                <a:spcPts val="4000"/>
              </a:spcBef>
              <a:spcAft>
                <a:spcPts val="0"/>
              </a:spcAft>
              <a:defRPr/>
            </a:pPr>
            <a:r>
              <a:rPr lang="en-GB" sz="6000" b="1" dirty="0">
                <a:solidFill>
                  <a:srgbClr val="FFFF00"/>
                </a:solidFill>
              </a:rPr>
              <a:t>DJT</a:t>
            </a:r>
            <a:endParaRPr lang="ro-RO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05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29667" y="0"/>
            <a:ext cx="12191998" cy="112474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Why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being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transparent?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-24680" y="1268760"/>
            <a:ext cx="12191998" cy="5400600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6000" b="1" dirty="0" err="1">
                <a:solidFill>
                  <a:srgbClr val="FFFF00"/>
                </a:solidFill>
              </a:rPr>
              <a:t>Axiom</a:t>
            </a:r>
            <a:r>
              <a:rPr lang="ro-RO" sz="6000" b="1" dirty="0">
                <a:solidFill>
                  <a:srgbClr val="FFFF00"/>
                </a:solidFill>
              </a:rPr>
              <a:t> 2: </a:t>
            </a:r>
            <a:r>
              <a:rPr lang="ro-RO" sz="6000" b="1" dirty="0">
                <a:solidFill>
                  <a:schemeClr val="bg1"/>
                </a:solidFill>
              </a:rPr>
              <a:t>more </a:t>
            </a:r>
            <a:r>
              <a:rPr lang="ro-RO" sz="6000" b="1" dirty="0" err="1">
                <a:solidFill>
                  <a:schemeClr val="bg1"/>
                </a:solidFill>
              </a:rPr>
              <a:t>people</a:t>
            </a:r>
            <a:r>
              <a:rPr lang="ro-RO" sz="6000" b="1" dirty="0">
                <a:solidFill>
                  <a:schemeClr val="bg1"/>
                </a:solidFill>
              </a:rPr>
              <a:t> </a:t>
            </a:r>
            <a:r>
              <a:rPr lang="ro-RO" sz="6000" b="1" dirty="0" err="1">
                <a:solidFill>
                  <a:schemeClr val="bg1"/>
                </a:solidFill>
              </a:rPr>
              <a:t>involved</a:t>
            </a:r>
            <a:r>
              <a:rPr lang="ro-RO" sz="6000" b="1" dirty="0">
                <a:solidFill>
                  <a:schemeClr val="bg1"/>
                </a:solidFill>
              </a:rPr>
              <a:t> </a:t>
            </a:r>
            <a:r>
              <a:rPr lang="ro-RO" sz="6000" b="1" dirty="0" err="1">
                <a:solidFill>
                  <a:schemeClr val="bg1"/>
                </a:solidFill>
              </a:rPr>
              <a:t>bring</a:t>
            </a:r>
            <a:r>
              <a:rPr lang="ro-RO" sz="6000" b="1" dirty="0">
                <a:solidFill>
                  <a:schemeClr val="bg1"/>
                </a:solidFill>
              </a:rPr>
              <a:t>   </a:t>
            </a:r>
            <a:r>
              <a:rPr lang="ro-RO" sz="6000" b="1" dirty="0" err="1">
                <a:solidFill>
                  <a:schemeClr val="bg1"/>
                </a:solidFill>
              </a:rPr>
              <a:t>better</a:t>
            </a:r>
            <a:r>
              <a:rPr lang="ro-RO" sz="6000" b="1" dirty="0">
                <a:solidFill>
                  <a:schemeClr val="bg1"/>
                </a:solidFill>
              </a:rPr>
              <a:t> </a:t>
            </a:r>
            <a:r>
              <a:rPr lang="ro-RO" sz="6000" b="1" dirty="0" err="1">
                <a:solidFill>
                  <a:schemeClr val="bg1"/>
                </a:solidFill>
              </a:rPr>
              <a:t>solutions</a:t>
            </a:r>
            <a:endParaRPr lang="ro-RO" sz="6000" b="1" dirty="0"/>
          </a:p>
          <a:p>
            <a:pPr marR="0" lvl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6000" b="1" dirty="0" err="1">
                <a:solidFill>
                  <a:srgbClr val="FFFF00"/>
                </a:solidFill>
              </a:rPr>
              <a:t>is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that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true</a:t>
            </a:r>
            <a:r>
              <a:rPr lang="ro-RO" sz="6000" b="1" dirty="0">
                <a:solidFill>
                  <a:srgbClr val="FFFF00"/>
                </a:solidFill>
              </a:rPr>
              <a:t>?</a:t>
            </a:r>
            <a:endParaRPr lang="ro-RO" sz="6000" dirty="0">
              <a:solidFill>
                <a:srgbClr val="FFFF00"/>
              </a:solidFill>
            </a:endParaRPr>
          </a:p>
          <a:p>
            <a:pPr algn="ctr" eaLnBrk="1" fontAlgn="auto" hangingPunct="1">
              <a:lnSpc>
                <a:spcPts val="5500"/>
              </a:lnSpc>
              <a:spcBef>
                <a:spcPts val="4000"/>
              </a:spcBef>
              <a:spcAft>
                <a:spcPts val="0"/>
              </a:spcAft>
              <a:defRPr/>
            </a:pPr>
            <a:r>
              <a:rPr lang="ro-RO" sz="6000" b="1" dirty="0" err="1">
                <a:solidFill>
                  <a:srgbClr val="FFFF00"/>
                </a:solidFill>
              </a:rPr>
              <a:t>Iceland</a:t>
            </a:r>
            <a:r>
              <a:rPr lang="ro-RO" sz="6000" b="1" dirty="0">
                <a:solidFill>
                  <a:srgbClr val="FFFF00"/>
                </a:solidFill>
              </a:rPr>
              <a:t>, California, Switzerland (</a:t>
            </a:r>
            <a:r>
              <a:rPr lang="ro-RO" sz="6000" b="1" dirty="0" err="1">
                <a:solidFill>
                  <a:srgbClr val="FFFF00"/>
                </a:solidFill>
              </a:rPr>
              <a:t>irreproducible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singularity</a:t>
            </a:r>
            <a:r>
              <a:rPr lang="ro-RO" sz="6000" b="1" dirty="0">
                <a:solidFill>
                  <a:srgbClr val="FFFF00"/>
                </a:solidFill>
              </a:rPr>
              <a:t>)</a:t>
            </a:r>
            <a:endParaRPr lang="en-GB" sz="6000" b="1" dirty="0">
              <a:solidFill>
                <a:srgbClr val="FFFF00"/>
              </a:solidFill>
            </a:endParaRPr>
          </a:p>
          <a:p>
            <a:pPr algn="ctr" eaLnBrk="1" fontAlgn="auto" hangingPunct="1">
              <a:lnSpc>
                <a:spcPts val="5500"/>
              </a:lnSpc>
              <a:spcBef>
                <a:spcPts val="4000"/>
              </a:spcBef>
              <a:spcAft>
                <a:spcPts val="0"/>
              </a:spcAft>
              <a:defRPr/>
            </a:pPr>
            <a:r>
              <a:rPr lang="ro-RO" sz="6000" b="1" dirty="0">
                <a:solidFill>
                  <a:srgbClr val="1388A3"/>
                </a:solidFill>
              </a:rPr>
              <a:t>Descartes, </a:t>
            </a:r>
          </a:p>
        </p:txBody>
      </p:sp>
    </p:spTree>
    <p:extLst>
      <p:ext uri="{BB962C8B-B14F-4D97-AF65-F5344CB8AC3E}">
        <p14:creationId xmlns:p14="http://schemas.microsoft.com/office/powerpoint/2010/main" val="3267054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29667" y="0"/>
            <a:ext cx="12191998" cy="112474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Why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being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transparent?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-24680" y="1268760"/>
            <a:ext cx="12191998" cy="5400600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6000" b="1" dirty="0" err="1">
                <a:solidFill>
                  <a:srgbClr val="FFFF00"/>
                </a:solidFill>
              </a:rPr>
              <a:t>Axiom</a:t>
            </a:r>
            <a:r>
              <a:rPr lang="ro-RO" sz="6000" b="1" dirty="0">
                <a:solidFill>
                  <a:srgbClr val="FFFF00"/>
                </a:solidFill>
              </a:rPr>
              <a:t> 2: </a:t>
            </a:r>
            <a:r>
              <a:rPr lang="ro-RO" sz="6000" b="1" dirty="0">
                <a:solidFill>
                  <a:schemeClr val="bg1"/>
                </a:solidFill>
              </a:rPr>
              <a:t>more </a:t>
            </a:r>
            <a:r>
              <a:rPr lang="ro-RO" sz="6000" b="1" dirty="0" err="1">
                <a:solidFill>
                  <a:schemeClr val="bg1"/>
                </a:solidFill>
              </a:rPr>
              <a:t>people</a:t>
            </a:r>
            <a:r>
              <a:rPr lang="ro-RO" sz="6000" b="1" dirty="0">
                <a:solidFill>
                  <a:schemeClr val="bg1"/>
                </a:solidFill>
              </a:rPr>
              <a:t> </a:t>
            </a:r>
            <a:r>
              <a:rPr lang="ro-RO" sz="6000" b="1" dirty="0" err="1">
                <a:solidFill>
                  <a:schemeClr val="bg1"/>
                </a:solidFill>
              </a:rPr>
              <a:t>involved</a:t>
            </a:r>
            <a:r>
              <a:rPr lang="ro-RO" sz="6000" b="1" dirty="0">
                <a:solidFill>
                  <a:schemeClr val="bg1"/>
                </a:solidFill>
              </a:rPr>
              <a:t> </a:t>
            </a:r>
            <a:r>
              <a:rPr lang="ro-RO" sz="6000" b="1" dirty="0" err="1">
                <a:solidFill>
                  <a:schemeClr val="bg1"/>
                </a:solidFill>
              </a:rPr>
              <a:t>bring</a:t>
            </a:r>
            <a:r>
              <a:rPr lang="ro-RO" sz="6000" b="1" dirty="0">
                <a:solidFill>
                  <a:schemeClr val="bg1"/>
                </a:solidFill>
              </a:rPr>
              <a:t>   </a:t>
            </a:r>
            <a:r>
              <a:rPr lang="ro-RO" sz="6000" b="1" dirty="0" err="1">
                <a:solidFill>
                  <a:schemeClr val="bg1"/>
                </a:solidFill>
              </a:rPr>
              <a:t>better</a:t>
            </a:r>
            <a:r>
              <a:rPr lang="ro-RO" sz="6000" b="1" dirty="0">
                <a:solidFill>
                  <a:schemeClr val="bg1"/>
                </a:solidFill>
              </a:rPr>
              <a:t> </a:t>
            </a:r>
            <a:r>
              <a:rPr lang="ro-RO" sz="6000" b="1" dirty="0" err="1">
                <a:solidFill>
                  <a:schemeClr val="bg1"/>
                </a:solidFill>
              </a:rPr>
              <a:t>solutions</a:t>
            </a:r>
            <a:endParaRPr lang="ro-RO" sz="6000" b="1" dirty="0"/>
          </a:p>
          <a:p>
            <a:pPr marR="0" lvl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6000" b="1" dirty="0" err="1">
                <a:solidFill>
                  <a:srgbClr val="FFFF00"/>
                </a:solidFill>
              </a:rPr>
              <a:t>is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that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true</a:t>
            </a:r>
            <a:r>
              <a:rPr lang="ro-RO" sz="6000" b="1" dirty="0">
                <a:solidFill>
                  <a:srgbClr val="FFFF00"/>
                </a:solidFill>
              </a:rPr>
              <a:t>?</a:t>
            </a:r>
          </a:p>
          <a:p>
            <a:pPr algn="ctr" eaLnBrk="1" fontAlgn="auto" hangingPunct="1">
              <a:lnSpc>
                <a:spcPts val="5500"/>
              </a:lnSpc>
              <a:spcBef>
                <a:spcPts val="4000"/>
              </a:spcBef>
              <a:spcAft>
                <a:spcPts val="0"/>
              </a:spcAft>
              <a:defRPr/>
            </a:pPr>
            <a:r>
              <a:rPr lang="ro-RO" sz="6000" b="1" dirty="0">
                <a:solidFill>
                  <a:srgbClr val="1388A3"/>
                </a:solidFill>
              </a:rPr>
              <a:t>Descartes, </a:t>
            </a:r>
            <a:r>
              <a:rPr lang="ro-RO" sz="6000" b="1" dirty="0" err="1">
                <a:solidFill>
                  <a:srgbClr val="1388A3"/>
                </a:solidFill>
              </a:rPr>
              <a:t>Iceland</a:t>
            </a:r>
            <a:r>
              <a:rPr lang="ro-RO" sz="6000" b="1" dirty="0">
                <a:solidFill>
                  <a:srgbClr val="1388A3"/>
                </a:solidFill>
              </a:rPr>
              <a:t>, California, Switzerland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A83690-1920-5F22-7D18-B6EAFAD61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562" y="4014151"/>
            <a:ext cx="8050875" cy="2774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33EA5A-3EBA-1CE9-9FAE-BC1F1D023EEE}"/>
              </a:ext>
            </a:extLst>
          </p:cNvPr>
          <p:cNvSpPr/>
          <p:nvPr/>
        </p:nvSpPr>
        <p:spPr>
          <a:xfrm>
            <a:off x="6456040" y="6381328"/>
            <a:ext cx="36004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931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29667" y="0"/>
            <a:ext cx="12191998" cy="112474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Why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being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transparent?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-24680" y="1268760"/>
            <a:ext cx="12191998" cy="5400600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6000" b="1" dirty="0" err="1">
                <a:solidFill>
                  <a:srgbClr val="FFFF00"/>
                </a:solidFill>
              </a:rPr>
              <a:t>Axiom</a:t>
            </a:r>
            <a:r>
              <a:rPr lang="ro-RO" sz="6000" b="1" dirty="0">
                <a:solidFill>
                  <a:srgbClr val="FFFF00"/>
                </a:solidFill>
              </a:rPr>
              <a:t> 2: </a:t>
            </a:r>
            <a:r>
              <a:rPr lang="ro-RO" sz="6000" b="1" dirty="0">
                <a:solidFill>
                  <a:schemeClr val="bg1"/>
                </a:solidFill>
              </a:rPr>
              <a:t>more </a:t>
            </a:r>
            <a:r>
              <a:rPr lang="ro-RO" sz="6000" b="1" dirty="0" err="1">
                <a:solidFill>
                  <a:schemeClr val="bg1"/>
                </a:solidFill>
              </a:rPr>
              <a:t>people</a:t>
            </a:r>
            <a:r>
              <a:rPr lang="ro-RO" sz="6000" b="1" dirty="0">
                <a:solidFill>
                  <a:schemeClr val="bg1"/>
                </a:solidFill>
              </a:rPr>
              <a:t> </a:t>
            </a:r>
            <a:r>
              <a:rPr lang="ro-RO" sz="6000" b="1" dirty="0" err="1">
                <a:solidFill>
                  <a:schemeClr val="bg1"/>
                </a:solidFill>
              </a:rPr>
              <a:t>involved</a:t>
            </a:r>
            <a:r>
              <a:rPr lang="ro-RO" sz="6000" b="1" dirty="0">
                <a:solidFill>
                  <a:schemeClr val="bg1"/>
                </a:solidFill>
              </a:rPr>
              <a:t> </a:t>
            </a:r>
            <a:r>
              <a:rPr lang="ro-RO" sz="6000" b="1" dirty="0" err="1">
                <a:solidFill>
                  <a:schemeClr val="bg1"/>
                </a:solidFill>
              </a:rPr>
              <a:t>bring</a:t>
            </a:r>
            <a:r>
              <a:rPr lang="ro-RO" sz="6000" b="1" dirty="0">
                <a:solidFill>
                  <a:schemeClr val="bg1"/>
                </a:solidFill>
              </a:rPr>
              <a:t>   </a:t>
            </a:r>
            <a:r>
              <a:rPr lang="ro-RO" sz="6000" b="1" dirty="0" err="1">
                <a:solidFill>
                  <a:schemeClr val="bg1"/>
                </a:solidFill>
              </a:rPr>
              <a:t>better</a:t>
            </a:r>
            <a:r>
              <a:rPr lang="ro-RO" sz="6000" b="1" dirty="0">
                <a:solidFill>
                  <a:schemeClr val="bg1"/>
                </a:solidFill>
              </a:rPr>
              <a:t> </a:t>
            </a:r>
            <a:r>
              <a:rPr lang="ro-RO" sz="6000" b="1" dirty="0" err="1">
                <a:solidFill>
                  <a:schemeClr val="bg1"/>
                </a:solidFill>
              </a:rPr>
              <a:t>solutions</a:t>
            </a:r>
            <a:endParaRPr lang="ro-RO" sz="6000" b="1" dirty="0"/>
          </a:p>
          <a:p>
            <a:pPr marR="0" lvl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6000" b="1" dirty="0" err="1">
                <a:solidFill>
                  <a:srgbClr val="FFFF00"/>
                </a:solidFill>
              </a:rPr>
              <a:t>is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that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true</a:t>
            </a:r>
            <a:r>
              <a:rPr lang="ro-RO" sz="6000" b="1" dirty="0">
                <a:solidFill>
                  <a:srgbClr val="FFFF00"/>
                </a:solidFill>
              </a:rPr>
              <a:t>?</a:t>
            </a:r>
            <a:endParaRPr lang="ro-RO" sz="6000" dirty="0">
              <a:solidFill>
                <a:srgbClr val="FFFF00"/>
              </a:solidFill>
            </a:endParaRPr>
          </a:p>
          <a:p>
            <a:pPr algn="ctr" eaLnBrk="1" fontAlgn="auto" hangingPunct="1">
              <a:lnSpc>
                <a:spcPts val="5500"/>
              </a:lnSpc>
              <a:spcBef>
                <a:spcPts val="4000"/>
              </a:spcBef>
              <a:spcAft>
                <a:spcPts val="0"/>
              </a:spcAft>
              <a:defRPr/>
            </a:pPr>
            <a:r>
              <a:rPr lang="ro-RO" sz="6000" b="1" dirty="0" err="1">
                <a:solidFill>
                  <a:srgbClr val="FFFF00"/>
                </a:solidFill>
              </a:rPr>
              <a:t>Iceland</a:t>
            </a:r>
            <a:r>
              <a:rPr lang="ro-RO" sz="6000" b="1" dirty="0">
                <a:solidFill>
                  <a:srgbClr val="FFFF00"/>
                </a:solidFill>
              </a:rPr>
              <a:t>, California, Switzerland (</a:t>
            </a:r>
            <a:r>
              <a:rPr lang="ro-RO" sz="6000" b="1" dirty="0" err="1">
                <a:solidFill>
                  <a:srgbClr val="FFFF00"/>
                </a:solidFill>
              </a:rPr>
              <a:t>irreproducible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singularity</a:t>
            </a:r>
            <a:r>
              <a:rPr lang="ro-RO" sz="6000" b="1" dirty="0">
                <a:solidFill>
                  <a:srgbClr val="FFFF00"/>
                </a:solidFill>
              </a:rPr>
              <a:t>)</a:t>
            </a:r>
            <a:endParaRPr lang="en-GB" sz="6000" b="1" dirty="0">
              <a:solidFill>
                <a:srgbClr val="FFFF00"/>
              </a:solidFill>
            </a:endParaRPr>
          </a:p>
          <a:p>
            <a:pPr algn="ctr" eaLnBrk="1" fontAlgn="auto" hangingPunct="1">
              <a:lnSpc>
                <a:spcPts val="5500"/>
              </a:lnSpc>
              <a:spcBef>
                <a:spcPts val="4000"/>
              </a:spcBef>
              <a:spcAft>
                <a:spcPts val="0"/>
              </a:spcAft>
              <a:defRPr/>
            </a:pPr>
            <a:r>
              <a:rPr lang="ro-RO" sz="6000" b="1" dirty="0">
                <a:solidFill>
                  <a:srgbClr val="FFFF00"/>
                </a:solidFill>
              </a:rPr>
              <a:t>Descartes </a:t>
            </a:r>
          </a:p>
        </p:txBody>
      </p:sp>
    </p:spTree>
    <p:extLst>
      <p:ext uri="{BB962C8B-B14F-4D97-AF65-F5344CB8AC3E}">
        <p14:creationId xmlns:p14="http://schemas.microsoft.com/office/powerpoint/2010/main" val="1241400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1" y="0"/>
            <a:ext cx="12162331" cy="112474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5400" b="1" dirty="0" err="1">
                <a:solidFill>
                  <a:prstClr val="white"/>
                </a:solidFill>
                <a:latin typeface="Arial"/>
              </a:rPr>
              <a:t>Issues</a:t>
            </a:r>
            <a:r>
              <a:rPr lang="ro-RO" sz="54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5400" b="1" dirty="0" err="1">
                <a:solidFill>
                  <a:prstClr val="white"/>
                </a:solidFill>
                <a:latin typeface="Arial"/>
              </a:rPr>
              <a:t>talking</a:t>
            </a:r>
            <a:r>
              <a:rPr lang="ro-RO" sz="54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5400" b="1" dirty="0" err="1">
                <a:solidFill>
                  <a:prstClr val="white"/>
                </a:solidFill>
                <a:latin typeface="Arial"/>
              </a:rPr>
              <a:t>about</a:t>
            </a:r>
            <a:r>
              <a:rPr lang="ro-RO" sz="5400" b="1" dirty="0">
                <a:solidFill>
                  <a:prstClr val="white"/>
                </a:solidFill>
                <a:latin typeface="Arial"/>
              </a:rPr>
              <a:t>  </a:t>
            </a:r>
            <a:r>
              <a:rPr lang="ro-RO" sz="5400" b="1" dirty="0" err="1">
                <a:solidFill>
                  <a:prstClr val="white"/>
                </a:solidFill>
                <a:latin typeface="Arial"/>
              </a:rPr>
              <a:t>transparency</a:t>
            </a: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0" y="1268760"/>
            <a:ext cx="12167318" cy="5400600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143000" marR="0" lvl="0" indent="-1143000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6000" b="1" dirty="0" err="1">
                <a:solidFill>
                  <a:srgbClr val="FFFF00"/>
                </a:solidFill>
              </a:rPr>
              <a:t>East</a:t>
            </a:r>
            <a:r>
              <a:rPr lang="ro-RO" sz="6000" b="1" dirty="0">
                <a:solidFill>
                  <a:srgbClr val="FFFF00"/>
                </a:solidFill>
              </a:rPr>
              <a:t> of </a:t>
            </a:r>
            <a:r>
              <a:rPr lang="ro-RO" sz="6000" b="1" dirty="0" err="1">
                <a:solidFill>
                  <a:srgbClr val="FFFF00"/>
                </a:solidFill>
              </a:rPr>
              <a:t>Vienna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chemeClr val="bg1"/>
                </a:solidFill>
              </a:rPr>
              <a:t>the</a:t>
            </a:r>
            <a:r>
              <a:rPr lang="ro-RO" sz="6000" b="1" dirty="0">
                <a:solidFill>
                  <a:schemeClr val="bg1"/>
                </a:solidFill>
              </a:rPr>
              <a:t> </a:t>
            </a:r>
            <a:r>
              <a:rPr lang="ro-RO" sz="6000" b="1" dirty="0" err="1">
                <a:solidFill>
                  <a:schemeClr val="bg1"/>
                </a:solidFill>
              </a:rPr>
              <a:t>lack</a:t>
            </a:r>
            <a:r>
              <a:rPr lang="ro-RO" sz="6000" b="1" dirty="0">
                <a:solidFill>
                  <a:schemeClr val="bg1"/>
                </a:solidFill>
              </a:rPr>
              <a:t> of </a:t>
            </a:r>
            <a:r>
              <a:rPr lang="ro-RO" sz="6000" b="1" dirty="0" err="1">
                <a:solidFill>
                  <a:schemeClr val="bg1"/>
                </a:solidFill>
              </a:rPr>
              <a:t>transparency</a:t>
            </a:r>
            <a:r>
              <a:rPr lang="ro-RO" sz="6000" b="1" dirty="0">
                <a:solidFill>
                  <a:schemeClr val="bg1"/>
                </a:solidFill>
              </a:rPr>
              <a:t> </a:t>
            </a:r>
            <a:r>
              <a:rPr lang="ro-RO" sz="6000" b="1" dirty="0" err="1">
                <a:solidFill>
                  <a:schemeClr val="bg1"/>
                </a:solidFill>
              </a:rPr>
              <a:t>is</a:t>
            </a:r>
            <a:r>
              <a:rPr lang="ro-RO" sz="6000" b="1" dirty="0">
                <a:solidFill>
                  <a:schemeClr val="bg1"/>
                </a:solidFill>
              </a:rPr>
              <a:t> a </a:t>
            </a:r>
            <a:r>
              <a:rPr lang="ro-RO" sz="6000" b="1" dirty="0" err="1">
                <a:solidFill>
                  <a:schemeClr val="bg1"/>
                </a:solidFill>
              </a:rPr>
              <a:t>historic</a:t>
            </a:r>
            <a:r>
              <a:rPr lang="ro-RO" sz="6000" b="1" dirty="0">
                <a:solidFill>
                  <a:schemeClr val="bg1"/>
                </a:solidFill>
              </a:rPr>
              <a:t> trauma</a:t>
            </a:r>
          </a:p>
          <a:p>
            <a:pPr marL="1143000" marR="0" lvl="0" indent="-1143000" defTabSz="914400" rtl="0" eaLnBrk="1" fontAlgn="auto" latinLnBrk="0" hangingPunct="1">
              <a:lnSpc>
                <a:spcPts val="6000"/>
              </a:lnSpc>
              <a:spcBef>
                <a:spcPts val="540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6000" b="1" dirty="0">
                <a:solidFill>
                  <a:srgbClr val="FFFF00"/>
                </a:solidFill>
              </a:rPr>
              <a:t>West of </a:t>
            </a:r>
            <a:r>
              <a:rPr lang="ro-RO" sz="6000" b="1" dirty="0" err="1">
                <a:solidFill>
                  <a:srgbClr val="FFFF00"/>
                </a:solidFill>
              </a:rPr>
              <a:t>Vienna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chemeClr val="bg1"/>
                </a:solidFill>
              </a:rPr>
              <a:t>excess</a:t>
            </a:r>
            <a:r>
              <a:rPr lang="ro-RO" sz="6000" b="1" dirty="0">
                <a:solidFill>
                  <a:schemeClr val="bg1"/>
                </a:solidFill>
              </a:rPr>
              <a:t> </a:t>
            </a:r>
            <a:r>
              <a:rPr lang="ro-RO" sz="6000" b="1" dirty="0" err="1">
                <a:solidFill>
                  <a:schemeClr val="bg1"/>
                </a:solidFill>
              </a:rPr>
              <a:t>transparency</a:t>
            </a:r>
            <a:r>
              <a:rPr lang="ro-RO" sz="6000" b="1" dirty="0">
                <a:solidFill>
                  <a:schemeClr val="bg1"/>
                </a:solidFill>
              </a:rPr>
              <a:t> </a:t>
            </a:r>
            <a:r>
              <a:rPr lang="ro-RO" sz="6000" b="1" dirty="0" err="1">
                <a:solidFill>
                  <a:schemeClr val="bg1"/>
                </a:solidFill>
              </a:rPr>
              <a:t>is</a:t>
            </a:r>
            <a:r>
              <a:rPr lang="ro-RO" sz="6000" b="1" dirty="0">
                <a:solidFill>
                  <a:schemeClr val="bg1"/>
                </a:solidFill>
              </a:rPr>
              <a:t> </a:t>
            </a:r>
            <a:r>
              <a:rPr lang="ro-RO" sz="6000" b="1" dirty="0" err="1">
                <a:solidFill>
                  <a:schemeClr val="bg1"/>
                </a:solidFill>
              </a:rPr>
              <a:t>considered</a:t>
            </a:r>
            <a:r>
              <a:rPr lang="ro-RO" sz="6000" b="1" dirty="0">
                <a:solidFill>
                  <a:schemeClr val="bg1"/>
                </a:solidFill>
              </a:rPr>
              <a:t> </a:t>
            </a:r>
            <a:r>
              <a:rPr lang="ro-RO" sz="6000" b="1" dirty="0" err="1">
                <a:solidFill>
                  <a:schemeClr val="bg1"/>
                </a:solidFill>
              </a:rPr>
              <a:t>by</a:t>
            </a:r>
            <a:r>
              <a:rPr lang="ro-RO" sz="6000" b="1" dirty="0">
                <a:solidFill>
                  <a:schemeClr val="bg1"/>
                </a:solidFill>
              </a:rPr>
              <a:t> </a:t>
            </a:r>
            <a:r>
              <a:rPr lang="ro-RO" sz="6000" b="1" dirty="0" err="1">
                <a:solidFill>
                  <a:schemeClr val="bg1"/>
                </a:solidFill>
              </a:rPr>
              <a:t>scholars</a:t>
            </a:r>
            <a:r>
              <a:rPr lang="ro-RO" sz="6000" b="1" dirty="0">
                <a:solidFill>
                  <a:schemeClr val="bg1"/>
                </a:solidFill>
              </a:rPr>
              <a:t> as a </a:t>
            </a:r>
            <a:r>
              <a:rPr lang="ro-RO" sz="6000" b="1" dirty="0" err="1">
                <a:solidFill>
                  <a:schemeClr val="bg1"/>
                </a:solidFill>
              </a:rPr>
              <a:t>disease</a:t>
            </a:r>
            <a:r>
              <a:rPr lang="ro-RO" sz="6000" b="1" dirty="0">
                <a:solidFill>
                  <a:schemeClr val="bg1"/>
                </a:solidFill>
              </a:rPr>
              <a:t> of </a:t>
            </a:r>
            <a:r>
              <a:rPr lang="ro-RO" sz="6000" b="1" dirty="0" err="1">
                <a:solidFill>
                  <a:schemeClr val="bg1"/>
                </a:solidFill>
              </a:rPr>
              <a:t>democracy</a:t>
            </a:r>
            <a:endParaRPr lang="ro-RO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68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1" y="0"/>
            <a:ext cx="12192001" cy="112474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7200" b="1" dirty="0" err="1">
                <a:solidFill>
                  <a:prstClr val="white"/>
                </a:solidFill>
                <a:latin typeface="Arial"/>
              </a:rPr>
              <a:t>Issues</a:t>
            </a:r>
            <a:r>
              <a:rPr lang="ro-RO" sz="72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7200" b="1" dirty="0" err="1">
                <a:solidFill>
                  <a:prstClr val="white"/>
                </a:solidFill>
                <a:latin typeface="Arial"/>
              </a:rPr>
              <a:t>with</a:t>
            </a:r>
            <a:r>
              <a:rPr lang="ro-RO" sz="72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7200" b="1" dirty="0" err="1">
                <a:solidFill>
                  <a:prstClr val="white"/>
                </a:solidFill>
                <a:latin typeface="Arial"/>
              </a:rPr>
              <a:t>transparency</a:t>
            </a:r>
            <a:r>
              <a:rPr lang="ro-RO" sz="7200" b="1" dirty="0">
                <a:solidFill>
                  <a:prstClr val="white"/>
                </a:solidFill>
                <a:latin typeface="Arial"/>
              </a:rPr>
              <a:t>?</a:t>
            </a:r>
            <a:endParaRPr kumimoji="0" lang="de-DE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1206211-BCE4-AE7E-FF89-C1DBEAD96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965" y="1268760"/>
            <a:ext cx="3580070" cy="537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79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1" y="0"/>
            <a:ext cx="12162331" cy="112474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7200" b="1" dirty="0" err="1">
                <a:solidFill>
                  <a:prstClr val="white"/>
                </a:solidFill>
                <a:latin typeface="Arial"/>
              </a:rPr>
              <a:t>Issues</a:t>
            </a:r>
            <a:r>
              <a:rPr lang="ro-RO" sz="72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7200" b="1" dirty="0" err="1">
                <a:solidFill>
                  <a:prstClr val="white"/>
                </a:solidFill>
                <a:latin typeface="Arial"/>
              </a:rPr>
              <a:t>with</a:t>
            </a:r>
            <a:r>
              <a:rPr lang="ro-RO" sz="72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7200" b="1" dirty="0" err="1">
                <a:solidFill>
                  <a:prstClr val="white"/>
                </a:solidFill>
                <a:latin typeface="Arial"/>
              </a:rPr>
              <a:t>transparency</a:t>
            </a:r>
            <a:r>
              <a:rPr lang="ro-RO" sz="7200" b="1" dirty="0">
                <a:solidFill>
                  <a:prstClr val="white"/>
                </a:solidFill>
                <a:latin typeface="Arial"/>
              </a:rPr>
              <a:t>?</a:t>
            </a:r>
            <a:endParaRPr kumimoji="0" lang="de-DE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6442C2-302F-F159-1CDD-6113D941A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50"/>
          <a:stretch/>
        </p:blipFill>
        <p:spPr>
          <a:xfrm>
            <a:off x="767499" y="2060848"/>
            <a:ext cx="10657002" cy="479715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07702FA-33B5-1000-054A-E062A064698A}"/>
              </a:ext>
            </a:extLst>
          </p:cNvPr>
          <p:cNvSpPr txBox="1"/>
          <p:nvPr/>
        </p:nvSpPr>
        <p:spPr>
          <a:xfrm>
            <a:off x="1271464" y="1340768"/>
            <a:ext cx="1656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800" b="1" dirty="0">
                <a:solidFill>
                  <a:schemeClr val="bg1"/>
                </a:solidFill>
              </a:rPr>
              <a:t>STATE</a:t>
            </a:r>
            <a:endParaRPr lang="fr-FR" sz="4800" b="1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8F73BC-7E5E-3991-BB87-74C2252F3BAF}"/>
              </a:ext>
            </a:extLst>
          </p:cNvPr>
          <p:cNvSpPr txBox="1"/>
          <p:nvPr/>
        </p:nvSpPr>
        <p:spPr>
          <a:xfrm>
            <a:off x="8801056" y="1340768"/>
            <a:ext cx="2307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800" b="1" dirty="0">
                <a:solidFill>
                  <a:schemeClr val="bg1"/>
                </a:solidFill>
              </a:rPr>
              <a:t>SOCIETY</a:t>
            </a:r>
            <a:endParaRPr lang="fr-FR" sz="4800" b="1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AB92985-10C0-2C27-2E06-6EED1B588154}"/>
              </a:ext>
            </a:extLst>
          </p:cNvPr>
          <p:cNvSpPr txBox="1"/>
          <p:nvPr/>
        </p:nvSpPr>
        <p:spPr>
          <a:xfrm>
            <a:off x="4902205" y="1340768"/>
            <a:ext cx="2483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800" b="1" dirty="0">
                <a:solidFill>
                  <a:schemeClr val="bg1"/>
                </a:solidFill>
              </a:rPr>
              <a:t>OPINION</a:t>
            </a:r>
            <a:endParaRPr lang="fr-F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7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2" y="1196752"/>
            <a:ext cx="12191998" cy="400506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+mn-cs"/>
              </a:rPr>
              <a:t>Transparency</a:t>
            </a:r>
            <a:r>
              <a:rPr kumimoji="0" lang="ro-RO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o-RO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and</a:t>
            </a:r>
            <a:r>
              <a:rPr kumimoji="0" lang="ro-RO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o-RO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+mn-cs"/>
              </a:rPr>
              <a:t>accountability</a:t>
            </a:r>
            <a:r>
              <a:rPr kumimoji="0" lang="ro-RO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in </a:t>
            </a:r>
            <a:r>
              <a:rPr kumimoji="0" lang="ro-RO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education</a:t>
            </a:r>
            <a:r>
              <a:rPr kumimoji="0" lang="ro-RO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o-RO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governance</a:t>
            </a:r>
            <a:r>
              <a:rPr kumimoji="0" lang="ro-RO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o-RO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+mn-cs"/>
              </a:rPr>
              <a:t>reform</a:t>
            </a:r>
            <a:r>
              <a:rPr kumimoji="0" lang="ro-RO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de-DE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9834556-CB77-5F97-BE37-ACC423BAEA69}"/>
              </a:ext>
            </a:extLst>
          </p:cNvPr>
          <p:cNvSpPr txBox="1"/>
          <p:nvPr/>
        </p:nvSpPr>
        <p:spPr>
          <a:xfrm>
            <a:off x="8004761" y="5780782"/>
            <a:ext cx="4203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dirty="0">
                <a:solidFill>
                  <a:schemeClr val="bg1"/>
                </a:solidFill>
                <a:latin typeface="Oswald" panose="00000500000000000000" pitchFamily="2" charset="0"/>
              </a:rPr>
              <a:t>Daniel P. Funeriu</a:t>
            </a:r>
          </a:p>
          <a:p>
            <a:r>
              <a:rPr lang="ro-RO" sz="3200" dirty="0">
                <a:solidFill>
                  <a:schemeClr val="bg1"/>
                </a:solidFill>
                <a:latin typeface="Oswald" panose="00000500000000000000" pitchFamily="2" charset="0"/>
              </a:rPr>
              <a:t>danielpfuneriu@gmail.com</a:t>
            </a:r>
            <a:endParaRPr lang="fr-FR" sz="3200" dirty="0">
              <a:solidFill>
                <a:schemeClr val="bg1"/>
              </a:solidFill>
              <a:latin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7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1" y="0"/>
            <a:ext cx="12162331" cy="112474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7200" b="1" dirty="0" err="1">
                <a:solidFill>
                  <a:prstClr val="white"/>
                </a:solidFill>
                <a:latin typeface="Arial"/>
              </a:rPr>
              <a:t>Issues</a:t>
            </a:r>
            <a:r>
              <a:rPr lang="ro-RO" sz="72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7200" b="1" dirty="0" err="1">
                <a:solidFill>
                  <a:prstClr val="white"/>
                </a:solidFill>
                <a:latin typeface="Arial"/>
              </a:rPr>
              <a:t>with</a:t>
            </a:r>
            <a:r>
              <a:rPr lang="ro-RO" sz="72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7200" b="1" dirty="0" err="1">
                <a:solidFill>
                  <a:prstClr val="white"/>
                </a:solidFill>
                <a:latin typeface="Arial"/>
              </a:rPr>
              <a:t>transparency</a:t>
            </a:r>
            <a:r>
              <a:rPr lang="ro-RO" sz="7200" b="1" dirty="0">
                <a:solidFill>
                  <a:prstClr val="white"/>
                </a:solidFill>
                <a:latin typeface="Arial"/>
              </a:rPr>
              <a:t>?</a:t>
            </a:r>
            <a:endParaRPr kumimoji="0" lang="de-DE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6442C2-302F-F159-1CDD-6113D941A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50"/>
          <a:stretch/>
        </p:blipFill>
        <p:spPr>
          <a:xfrm>
            <a:off x="767499" y="2060848"/>
            <a:ext cx="10657002" cy="479715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07702FA-33B5-1000-054A-E062A064698A}"/>
              </a:ext>
            </a:extLst>
          </p:cNvPr>
          <p:cNvSpPr txBox="1"/>
          <p:nvPr/>
        </p:nvSpPr>
        <p:spPr>
          <a:xfrm>
            <a:off x="333655" y="1340768"/>
            <a:ext cx="4240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800" b="1" dirty="0">
                <a:solidFill>
                  <a:schemeClr val="bg1"/>
                </a:solidFill>
              </a:rPr>
              <a:t>THEATROCRACY</a:t>
            </a:r>
            <a:endParaRPr lang="fr-FR" sz="4800" b="1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8F73BC-7E5E-3991-BB87-74C2252F3BAF}"/>
              </a:ext>
            </a:extLst>
          </p:cNvPr>
          <p:cNvSpPr txBox="1"/>
          <p:nvPr/>
        </p:nvSpPr>
        <p:spPr>
          <a:xfrm>
            <a:off x="6312024" y="1340768"/>
            <a:ext cx="5824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800" b="1" dirty="0">
                <a:solidFill>
                  <a:schemeClr val="bg1"/>
                </a:solidFill>
              </a:rPr>
              <a:t>TYRANY OF OPINIONS</a:t>
            </a:r>
            <a:endParaRPr lang="fr-F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21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29667" y="0"/>
            <a:ext cx="12191998" cy="112474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Driver of change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-24680" y="1268760"/>
            <a:ext cx="12191998" cy="5400600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7200" b="1" dirty="0">
                <a:solidFill>
                  <a:srgbClr val="FFFF00"/>
                </a:solidFill>
              </a:rPr>
              <a:t>POWER</a:t>
            </a:r>
            <a:endParaRPr lang="ro-RO" sz="7200" dirty="0"/>
          </a:p>
        </p:txBody>
      </p:sp>
    </p:spTree>
    <p:extLst>
      <p:ext uri="{BB962C8B-B14F-4D97-AF65-F5344CB8AC3E}">
        <p14:creationId xmlns:p14="http://schemas.microsoft.com/office/powerpoint/2010/main" val="921605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-24680" y="1268760"/>
            <a:ext cx="12191998" cy="5400600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7200" b="1" dirty="0">
              <a:solidFill>
                <a:srgbClr val="FFFF00"/>
              </a:solidFill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7200" b="1" dirty="0">
                <a:solidFill>
                  <a:srgbClr val="1388A3"/>
                </a:solidFill>
              </a:rPr>
              <a:t>POWER censored by ACCOUNTABILITY and </a:t>
            </a:r>
            <a:r>
              <a:rPr lang="en-GB" sz="7200" b="1" dirty="0" err="1">
                <a:solidFill>
                  <a:srgbClr val="1388A3"/>
                </a:solidFill>
              </a:rPr>
              <a:t>fuled</a:t>
            </a:r>
            <a:r>
              <a:rPr lang="en-GB" sz="7200" b="1" dirty="0">
                <a:solidFill>
                  <a:srgbClr val="1388A3"/>
                </a:solidFill>
              </a:rPr>
              <a:t> by TRANSPRENCY</a:t>
            </a:r>
            <a:endParaRPr lang="ro-RO" sz="7200" dirty="0">
              <a:solidFill>
                <a:srgbClr val="1388A3"/>
              </a:solidFill>
            </a:endParaRPr>
          </a:p>
        </p:txBody>
      </p:sp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29667" y="0"/>
            <a:ext cx="12191998" cy="2636912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Driver of democratic change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243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-24680" y="1268760"/>
            <a:ext cx="12191998" cy="5400600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7200" b="1" dirty="0">
              <a:solidFill>
                <a:srgbClr val="FFFF00"/>
              </a:solidFill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7200" b="1" dirty="0">
                <a:solidFill>
                  <a:srgbClr val="FFFF00"/>
                </a:solidFill>
              </a:rPr>
              <a:t>POWER </a:t>
            </a:r>
            <a:r>
              <a:rPr lang="en-GB" sz="7200" b="1" dirty="0">
                <a:solidFill>
                  <a:schemeClr val="bg1"/>
                </a:solidFill>
              </a:rPr>
              <a:t>censored by </a:t>
            </a:r>
            <a:r>
              <a:rPr lang="en-GB" sz="7200" b="1" dirty="0">
                <a:solidFill>
                  <a:srgbClr val="FFFF00"/>
                </a:solidFill>
              </a:rPr>
              <a:t>ACCOUNTABILITY </a:t>
            </a:r>
            <a:r>
              <a:rPr lang="en-GB" sz="7200" b="1" dirty="0">
                <a:solidFill>
                  <a:srgbClr val="1388A3"/>
                </a:solidFill>
              </a:rPr>
              <a:t>and </a:t>
            </a:r>
            <a:r>
              <a:rPr lang="en-GB" sz="7200" b="1" dirty="0" err="1">
                <a:solidFill>
                  <a:srgbClr val="1388A3"/>
                </a:solidFill>
              </a:rPr>
              <a:t>fuled</a:t>
            </a:r>
            <a:r>
              <a:rPr lang="en-GB" sz="7200" b="1" dirty="0">
                <a:solidFill>
                  <a:srgbClr val="1388A3"/>
                </a:solidFill>
              </a:rPr>
              <a:t> by TRANSPRENCY</a:t>
            </a:r>
            <a:endParaRPr lang="ro-RO" sz="7200" dirty="0">
              <a:solidFill>
                <a:srgbClr val="1388A3"/>
              </a:solidFill>
            </a:endParaRPr>
          </a:p>
        </p:txBody>
      </p:sp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29667" y="0"/>
            <a:ext cx="12191998" cy="2636912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Driver of democratic change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454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-24680" y="1268760"/>
            <a:ext cx="12191998" cy="5400600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7200" b="1" dirty="0">
              <a:solidFill>
                <a:srgbClr val="FFFF00"/>
              </a:solidFill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7200" b="1" dirty="0">
                <a:solidFill>
                  <a:srgbClr val="FFFF00"/>
                </a:solidFill>
              </a:rPr>
              <a:t>POWER </a:t>
            </a:r>
            <a:r>
              <a:rPr lang="en-GB" sz="7200" b="1" dirty="0">
                <a:solidFill>
                  <a:schemeClr val="bg1"/>
                </a:solidFill>
              </a:rPr>
              <a:t>censored by </a:t>
            </a:r>
            <a:r>
              <a:rPr lang="en-GB" sz="7200" b="1" dirty="0">
                <a:solidFill>
                  <a:srgbClr val="FFFF00"/>
                </a:solidFill>
              </a:rPr>
              <a:t>ACCOUNTABILITY </a:t>
            </a:r>
            <a:r>
              <a:rPr lang="en-GB" sz="7200" b="1" dirty="0">
                <a:solidFill>
                  <a:schemeClr val="bg1"/>
                </a:solidFill>
              </a:rPr>
              <a:t>and </a:t>
            </a:r>
            <a:r>
              <a:rPr lang="en-GB" sz="7200" b="1" dirty="0" err="1">
                <a:solidFill>
                  <a:schemeClr val="bg1"/>
                </a:solidFill>
              </a:rPr>
              <a:t>fuled</a:t>
            </a:r>
            <a:r>
              <a:rPr lang="en-GB" sz="7200" b="1" dirty="0">
                <a:solidFill>
                  <a:schemeClr val="bg1"/>
                </a:solidFill>
              </a:rPr>
              <a:t> by </a:t>
            </a:r>
            <a:r>
              <a:rPr lang="en-GB" sz="7200" b="1" dirty="0">
                <a:solidFill>
                  <a:srgbClr val="FFFF00"/>
                </a:solidFill>
              </a:rPr>
              <a:t>TRANSPARENCY</a:t>
            </a:r>
            <a:endParaRPr lang="ro-RO" sz="7200" dirty="0"/>
          </a:p>
        </p:txBody>
      </p:sp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29667" y="0"/>
            <a:ext cx="12191998" cy="2636912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Driver of democratic change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239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1" y="0"/>
            <a:ext cx="12162331" cy="256490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WHAT IS POWER?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0" b="1" dirty="0">
                <a:solidFill>
                  <a:prstClr val="white"/>
                </a:solidFill>
                <a:latin typeface="Arial"/>
              </a:rPr>
              <a:t>HOW MUCH POWER?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456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1" y="0"/>
            <a:ext cx="12162331" cy="256490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WHAT IS POWER?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0" b="1" dirty="0">
                <a:solidFill>
                  <a:prstClr val="white"/>
                </a:solidFill>
                <a:latin typeface="Arial"/>
              </a:rPr>
              <a:t>HOW MUCH POWER?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33F5E4-3BD8-6282-0D48-45CAF20511C2}"/>
              </a:ext>
            </a:extLst>
          </p:cNvPr>
          <p:cNvSpPr txBox="1"/>
          <p:nvPr/>
        </p:nvSpPr>
        <p:spPr>
          <a:xfrm>
            <a:off x="1775520" y="2598725"/>
            <a:ext cx="841886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8800" b="1" dirty="0">
                <a:solidFill>
                  <a:srgbClr val="FFFF00"/>
                </a:solidFill>
              </a:rPr>
              <a:t>Energy</a:t>
            </a:r>
            <a:r>
              <a:rPr lang="ro-RO" sz="8800" dirty="0"/>
              <a:t> </a:t>
            </a:r>
            <a:r>
              <a:rPr lang="ro-RO" sz="8800" dirty="0" err="1">
                <a:solidFill>
                  <a:schemeClr val="bg1"/>
                </a:solidFill>
              </a:rPr>
              <a:t>is</a:t>
            </a:r>
            <a:r>
              <a:rPr lang="ro-RO" sz="8800" dirty="0">
                <a:solidFill>
                  <a:schemeClr val="bg1"/>
                </a:solidFill>
              </a:rPr>
              <a:t> limited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8800" b="1" dirty="0">
                <a:solidFill>
                  <a:srgbClr val="FFFF00"/>
                </a:solidFill>
              </a:rPr>
              <a:t>Time</a:t>
            </a:r>
            <a:r>
              <a:rPr lang="ro-RO" sz="8800" dirty="0"/>
              <a:t> </a:t>
            </a:r>
            <a:r>
              <a:rPr lang="ro-RO" sz="8800" dirty="0" err="1">
                <a:solidFill>
                  <a:schemeClr val="bg1"/>
                </a:solidFill>
              </a:rPr>
              <a:t>is</a:t>
            </a:r>
            <a:r>
              <a:rPr lang="ro-RO" sz="8800" dirty="0">
                <a:solidFill>
                  <a:schemeClr val="bg1"/>
                </a:solidFill>
              </a:rPr>
              <a:t> limited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8800" b="1" dirty="0">
                <a:solidFill>
                  <a:srgbClr val="1388A3"/>
                </a:solidFill>
              </a:rPr>
              <a:t>P=E/t</a:t>
            </a:r>
            <a:endParaRPr lang="ro-RO" sz="8800" dirty="0">
              <a:solidFill>
                <a:srgbClr val="13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65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1" y="0"/>
            <a:ext cx="12162331" cy="256490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WHAT IS POWER?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0" b="1" dirty="0">
                <a:solidFill>
                  <a:prstClr val="white"/>
                </a:solidFill>
                <a:latin typeface="Arial"/>
              </a:rPr>
              <a:t>HOW MUCH POWER?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33F5E4-3BD8-6282-0D48-45CAF20511C2}"/>
              </a:ext>
            </a:extLst>
          </p:cNvPr>
          <p:cNvSpPr txBox="1"/>
          <p:nvPr/>
        </p:nvSpPr>
        <p:spPr>
          <a:xfrm>
            <a:off x="1775520" y="2598725"/>
            <a:ext cx="841886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8800" b="1" dirty="0">
                <a:solidFill>
                  <a:srgbClr val="FFFF00"/>
                </a:solidFill>
              </a:rPr>
              <a:t>Energy</a:t>
            </a:r>
            <a:r>
              <a:rPr lang="ro-RO" sz="8800" dirty="0"/>
              <a:t> </a:t>
            </a:r>
            <a:r>
              <a:rPr lang="ro-RO" sz="8800" dirty="0" err="1">
                <a:solidFill>
                  <a:schemeClr val="bg1"/>
                </a:solidFill>
              </a:rPr>
              <a:t>is</a:t>
            </a:r>
            <a:r>
              <a:rPr lang="ro-RO" sz="8800" dirty="0">
                <a:solidFill>
                  <a:schemeClr val="bg1"/>
                </a:solidFill>
              </a:rPr>
              <a:t> limited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8800" b="1" dirty="0">
                <a:solidFill>
                  <a:srgbClr val="FFFF00"/>
                </a:solidFill>
              </a:rPr>
              <a:t>Time</a:t>
            </a:r>
            <a:r>
              <a:rPr lang="ro-RO" sz="8800" dirty="0"/>
              <a:t> </a:t>
            </a:r>
            <a:r>
              <a:rPr lang="ro-RO" sz="8800" dirty="0" err="1">
                <a:solidFill>
                  <a:schemeClr val="bg1"/>
                </a:solidFill>
              </a:rPr>
              <a:t>is</a:t>
            </a:r>
            <a:r>
              <a:rPr lang="ro-RO" sz="8800" dirty="0">
                <a:solidFill>
                  <a:schemeClr val="bg1"/>
                </a:solidFill>
              </a:rPr>
              <a:t> limited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8800" b="1" dirty="0">
                <a:solidFill>
                  <a:srgbClr val="FFFF00"/>
                </a:solidFill>
              </a:rPr>
              <a:t>P=E/t</a:t>
            </a:r>
            <a:endParaRPr lang="ro-RO" sz="8800" dirty="0"/>
          </a:p>
        </p:txBody>
      </p:sp>
    </p:spTree>
    <p:extLst>
      <p:ext uri="{BB962C8B-B14F-4D97-AF65-F5344CB8AC3E}">
        <p14:creationId xmlns:p14="http://schemas.microsoft.com/office/powerpoint/2010/main" val="2816519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1" y="0"/>
            <a:ext cx="12162331" cy="256490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WHAT IS POWER?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0" b="1" dirty="0">
                <a:solidFill>
                  <a:prstClr val="white"/>
                </a:solidFill>
                <a:latin typeface="Arial"/>
              </a:rPr>
              <a:t>HOW MUCH POWER?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33F5E4-3BD8-6282-0D48-45CAF20511C2}"/>
              </a:ext>
            </a:extLst>
          </p:cNvPr>
          <p:cNvSpPr txBox="1"/>
          <p:nvPr/>
        </p:nvSpPr>
        <p:spPr>
          <a:xfrm>
            <a:off x="1775520" y="2598725"/>
            <a:ext cx="841886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8800" b="1" dirty="0">
                <a:solidFill>
                  <a:srgbClr val="FFFF00"/>
                </a:solidFill>
              </a:rPr>
              <a:t>Energy</a:t>
            </a:r>
            <a:r>
              <a:rPr lang="ro-RO" sz="8800" dirty="0"/>
              <a:t> </a:t>
            </a:r>
            <a:r>
              <a:rPr lang="ro-RO" sz="8800" dirty="0" err="1">
                <a:solidFill>
                  <a:schemeClr val="bg1"/>
                </a:solidFill>
              </a:rPr>
              <a:t>is</a:t>
            </a:r>
            <a:r>
              <a:rPr lang="ro-RO" sz="8800" dirty="0">
                <a:solidFill>
                  <a:schemeClr val="bg1"/>
                </a:solidFill>
              </a:rPr>
              <a:t> limited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8800" b="1" dirty="0">
                <a:solidFill>
                  <a:srgbClr val="FFFF00"/>
                </a:solidFill>
              </a:rPr>
              <a:t>Time</a:t>
            </a:r>
            <a:r>
              <a:rPr lang="ro-RO" sz="8800" dirty="0"/>
              <a:t> </a:t>
            </a:r>
            <a:r>
              <a:rPr lang="ro-RO" sz="8800" dirty="0" err="1">
                <a:solidFill>
                  <a:schemeClr val="bg1"/>
                </a:solidFill>
              </a:rPr>
              <a:t>is</a:t>
            </a:r>
            <a:r>
              <a:rPr lang="ro-RO" sz="8800" dirty="0">
                <a:solidFill>
                  <a:schemeClr val="bg1"/>
                </a:solidFill>
              </a:rPr>
              <a:t> limited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8800" b="1" dirty="0">
                <a:solidFill>
                  <a:srgbClr val="FFFF00"/>
                </a:solidFill>
              </a:rPr>
              <a:t>P</a:t>
            </a:r>
            <a:r>
              <a:rPr lang="en-GB" sz="8800" b="1" dirty="0">
                <a:solidFill>
                  <a:srgbClr val="FFFF00"/>
                </a:solidFill>
              </a:rPr>
              <a:t> </a:t>
            </a:r>
            <a:r>
              <a:rPr lang="en-GB" sz="8800" b="1" dirty="0">
                <a:solidFill>
                  <a:schemeClr val="bg1"/>
                </a:solidFill>
              </a:rPr>
              <a:t>virtually </a:t>
            </a:r>
            <a:r>
              <a:rPr lang="en-GB" sz="8800" b="1" dirty="0" err="1">
                <a:solidFill>
                  <a:schemeClr val="bg1"/>
                </a:solidFill>
              </a:rPr>
              <a:t>infinte</a:t>
            </a:r>
            <a:endParaRPr lang="ro-RO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41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>
            <a:extLst>
              <a:ext uri="{FF2B5EF4-FFF2-40B4-BE49-F238E27FC236}">
                <a16:creationId xmlns:a16="http://schemas.microsoft.com/office/drawing/2014/main" id="{419FDA35-B1FB-3C6C-4ED6-6D78E0C9C460}"/>
              </a:ext>
            </a:extLst>
          </p:cNvPr>
          <p:cNvSpPr txBox="1"/>
          <p:nvPr/>
        </p:nvSpPr>
        <p:spPr>
          <a:xfrm>
            <a:off x="1" y="16487"/>
            <a:ext cx="5740400" cy="5959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 moral foundation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54370D1-50D0-75CC-DF84-F355B17AAF21}"/>
              </a:ext>
            </a:extLst>
          </p:cNvPr>
          <p:cNvSpPr txBox="1"/>
          <p:nvPr/>
        </p:nvSpPr>
        <p:spPr>
          <a:xfrm>
            <a:off x="6451600" y="16487"/>
            <a:ext cx="5740400" cy="5959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Box-ticking bureaucracy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0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2" y="620688"/>
            <a:ext cx="12191998" cy="561662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+mn-cs"/>
              </a:rPr>
              <a:t>Definitions</a:t>
            </a:r>
          </a:p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+mn-cs"/>
              </a:rPr>
              <a:t>Questions to be answered</a:t>
            </a:r>
          </a:p>
          <a:p>
            <a:pPr marL="857250" indent="-8572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6600" b="1" dirty="0">
                <a:solidFill>
                  <a:srgbClr val="FFFF00"/>
                </a:solidFill>
                <a:latin typeface="Arial"/>
              </a:rPr>
              <a:t>Theoretical considerations</a:t>
            </a:r>
          </a:p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+mn-cs"/>
              </a:rPr>
              <a:t>Empirical evidence</a:t>
            </a:r>
          </a:p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6600" b="1" dirty="0">
                <a:solidFill>
                  <a:srgbClr val="FFFF00"/>
                </a:solidFill>
                <a:latin typeface="Arial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781243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>
            <a:extLst>
              <a:ext uri="{FF2B5EF4-FFF2-40B4-BE49-F238E27FC236}">
                <a16:creationId xmlns:a16="http://schemas.microsoft.com/office/drawing/2014/main" id="{419FDA35-B1FB-3C6C-4ED6-6D78E0C9C460}"/>
              </a:ext>
            </a:extLst>
          </p:cNvPr>
          <p:cNvSpPr txBox="1"/>
          <p:nvPr/>
        </p:nvSpPr>
        <p:spPr>
          <a:xfrm>
            <a:off x="1" y="16487"/>
            <a:ext cx="5740400" cy="59593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 moral foundation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54370D1-50D0-75CC-DF84-F355B17AAF21}"/>
              </a:ext>
            </a:extLst>
          </p:cNvPr>
          <p:cNvSpPr txBox="1"/>
          <p:nvPr/>
        </p:nvSpPr>
        <p:spPr>
          <a:xfrm>
            <a:off x="6451600" y="16487"/>
            <a:ext cx="5740400" cy="595932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Box-ticking bureaucracy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1EB48B8-E9B1-4E50-F855-58F3EE227C5C}"/>
              </a:ext>
            </a:extLst>
          </p:cNvPr>
          <p:cNvSpPr txBox="1"/>
          <p:nvPr/>
        </p:nvSpPr>
        <p:spPr>
          <a:xfrm>
            <a:off x="-1" y="680339"/>
            <a:ext cx="5740400" cy="5959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standards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4234A91-C9B7-C75C-0E6D-21FDDA86B6F4}"/>
              </a:ext>
            </a:extLst>
          </p:cNvPr>
          <p:cNvSpPr txBox="1"/>
          <p:nvPr/>
        </p:nvSpPr>
        <p:spPr>
          <a:xfrm>
            <a:off x="6451598" y="680742"/>
            <a:ext cx="5740400" cy="5959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Laxity</a:t>
            </a:r>
          </a:p>
        </p:txBody>
      </p:sp>
    </p:spTree>
    <p:extLst>
      <p:ext uri="{BB962C8B-B14F-4D97-AF65-F5344CB8AC3E}">
        <p14:creationId xmlns:p14="http://schemas.microsoft.com/office/powerpoint/2010/main" val="25040639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76F2734E-0D40-485D-593E-62214938CFF4}"/>
              </a:ext>
            </a:extLst>
          </p:cNvPr>
          <p:cNvSpPr txBox="1"/>
          <p:nvPr/>
        </p:nvSpPr>
        <p:spPr>
          <a:xfrm>
            <a:off x="1" y="1344191"/>
            <a:ext cx="5740398" cy="112287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teacher’s intellectual and behavioural authority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19FDA35-B1FB-3C6C-4ED6-6D78E0C9C460}"/>
              </a:ext>
            </a:extLst>
          </p:cNvPr>
          <p:cNvSpPr txBox="1"/>
          <p:nvPr/>
        </p:nvSpPr>
        <p:spPr>
          <a:xfrm>
            <a:off x="1" y="16487"/>
            <a:ext cx="5740400" cy="59593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 moral foundation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54370D1-50D0-75CC-DF84-F355B17AAF21}"/>
              </a:ext>
            </a:extLst>
          </p:cNvPr>
          <p:cNvSpPr txBox="1"/>
          <p:nvPr/>
        </p:nvSpPr>
        <p:spPr>
          <a:xfrm>
            <a:off x="6451600" y="16487"/>
            <a:ext cx="5740400" cy="595932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Box-ticking bureaucracy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1EB48B8-E9B1-4E50-F855-58F3EE227C5C}"/>
              </a:ext>
            </a:extLst>
          </p:cNvPr>
          <p:cNvSpPr txBox="1"/>
          <p:nvPr/>
        </p:nvSpPr>
        <p:spPr>
          <a:xfrm>
            <a:off x="-1" y="680339"/>
            <a:ext cx="5740400" cy="59593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standards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4234A91-C9B7-C75C-0E6D-21FDDA86B6F4}"/>
              </a:ext>
            </a:extLst>
          </p:cNvPr>
          <p:cNvSpPr txBox="1"/>
          <p:nvPr/>
        </p:nvSpPr>
        <p:spPr>
          <a:xfrm>
            <a:off x="6451598" y="680742"/>
            <a:ext cx="5740400" cy="595932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Laxity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762896C-B8F1-E4A9-9CC7-3B550BE719E5}"/>
              </a:ext>
            </a:extLst>
          </p:cNvPr>
          <p:cNvSpPr txBox="1"/>
          <p:nvPr/>
        </p:nvSpPr>
        <p:spPr>
          <a:xfrm>
            <a:off x="6451600" y="1344997"/>
            <a:ext cx="5740400" cy="11228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authority of parents and the child-king</a:t>
            </a:r>
          </a:p>
        </p:txBody>
      </p:sp>
    </p:spTree>
    <p:extLst>
      <p:ext uri="{BB962C8B-B14F-4D97-AF65-F5344CB8AC3E}">
        <p14:creationId xmlns:p14="http://schemas.microsoft.com/office/powerpoint/2010/main" val="2977563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76F2734E-0D40-485D-593E-62214938CFF4}"/>
              </a:ext>
            </a:extLst>
          </p:cNvPr>
          <p:cNvSpPr txBox="1"/>
          <p:nvPr/>
        </p:nvSpPr>
        <p:spPr>
          <a:xfrm>
            <a:off x="1" y="1344191"/>
            <a:ext cx="5740398" cy="1122871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teacher’s intellectual and behavioural authority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16E930A-98EF-91F5-2610-56D6394002A4}"/>
              </a:ext>
            </a:extLst>
          </p:cNvPr>
          <p:cNvSpPr txBox="1"/>
          <p:nvPr/>
        </p:nvSpPr>
        <p:spPr>
          <a:xfrm>
            <a:off x="2" y="2534982"/>
            <a:ext cx="5740398" cy="5959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Excellence-focused universities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19FDA35-B1FB-3C6C-4ED6-6D78E0C9C460}"/>
              </a:ext>
            </a:extLst>
          </p:cNvPr>
          <p:cNvSpPr txBox="1"/>
          <p:nvPr/>
        </p:nvSpPr>
        <p:spPr>
          <a:xfrm>
            <a:off x="1" y="16487"/>
            <a:ext cx="5740400" cy="59593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 moral foundation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54370D1-50D0-75CC-DF84-F355B17AAF21}"/>
              </a:ext>
            </a:extLst>
          </p:cNvPr>
          <p:cNvSpPr txBox="1"/>
          <p:nvPr/>
        </p:nvSpPr>
        <p:spPr>
          <a:xfrm>
            <a:off x="6451600" y="16487"/>
            <a:ext cx="5740400" cy="595932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Box-ticking bureaucracy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1EB48B8-E9B1-4E50-F855-58F3EE227C5C}"/>
              </a:ext>
            </a:extLst>
          </p:cNvPr>
          <p:cNvSpPr txBox="1"/>
          <p:nvPr/>
        </p:nvSpPr>
        <p:spPr>
          <a:xfrm>
            <a:off x="-1" y="680339"/>
            <a:ext cx="5740400" cy="59593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standards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4234A91-C9B7-C75C-0E6D-21FDDA86B6F4}"/>
              </a:ext>
            </a:extLst>
          </p:cNvPr>
          <p:cNvSpPr txBox="1"/>
          <p:nvPr/>
        </p:nvSpPr>
        <p:spPr>
          <a:xfrm>
            <a:off x="6451598" y="680742"/>
            <a:ext cx="5740400" cy="595932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Laxity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762896C-B8F1-E4A9-9CC7-3B550BE719E5}"/>
              </a:ext>
            </a:extLst>
          </p:cNvPr>
          <p:cNvSpPr txBox="1"/>
          <p:nvPr/>
        </p:nvSpPr>
        <p:spPr>
          <a:xfrm>
            <a:off x="6451600" y="1344997"/>
            <a:ext cx="5740400" cy="1122871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authority of parents and the child-king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752419F-1333-B3C7-FBB8-90D6CB9B06FF}"/>
              </a:ext>
            </a:extLst>
          </p:cNvPr>
          <p:cNvSpPr txBox="1"/>
          <p:nvPr/>
        </p:nvSpPr>
        <p:spPr>
          <a:xfrm>
            <a:off x="6451602" y="2536191"/>
            <a:ext cx="5740398" cy="5959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9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Welfare-focused universities</a:t>
            </a:r>
          </a:p>
        </p:txBody>
      </p:sp>
    </p:spTree>
    <p:extLst>
      <p:ext uri="{BB962C8B-B14F-4D97-AF65-F5344CB8AC3E}">
        <p14:creationId xmlns:p14="http://schemas.microsoft.com/office/powerpoint/2010/main" val="4021381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76F2734E-0D40-485D-593E-62214938CFF4}"/>
              </a:ext>
            </a:extLst>
          </p:cNvPr>
          <p:cNvSpPr txBox="1"/>
          <p:nvPr/>
        </p:nvSpPr>
        <p:spPr>
          <a:xfrm>
            <a:off x="1" y="1344191"/>
            <a:ext cx="5740398" cy="1122871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teacher’s intellectual and behavioural authority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16E930A-98EF-91F5-2610-56D6394002A4}"/>
              </a:ext>
            </a:extLst>
          </p:cNvPr>
          <p:cNvSpPr txBox="1"/>
          <p:nvPr/>
        </p:nvSpPr>
        <p:spPr>
          <a:xfrm>
            <a:off x="2" y="2534982"/>
            <a:ext cx="5740398" cy="59593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Excellence-focused universities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19FDA35-B1FB-3C6C-4ED6-6D78E0C9C460}"/>
              </a:ext>
            </a:extLst>
          </p:cNvPr>
          <p:cNvSpPr txBox="1"/>
          <p:nvPr/>
        </p:nvSpPr>
        <p:spPr>
          <a:xfrm>
            <a:off x="1" y="16487"/>
            <a:ext cx="5740400" cy="59593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 moral foundation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54370D1-50D0-75CC-DF84-F355B17AAF21}"/>
              </a:ext>
            </a:extLst>
          </p:cNvPr>
          <p:cNvSpPr txBox="1"/>
          <p:nvPr/>
        </p:nvSpPr>
        <p:spPr>
          <a:xfrm>
            <a:off x="6451600" y="16487"/>
            <a:ext cx="5740400" cy="595932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Box-ticking bureaucracy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1EB48B8-E9B1-4E50-F855-58F3EE227C5C}"/>
              </a:ext>
            </a:extLst>
          </p:cNvPr>
          <p:cNvSpPr txBox="1"/>
          <p:nvPr/>
        </p:nvSpPr>
        <p:spPr>
          <a:xfrm>
            <a:off x="-1" y="680339"/>
            <a:ext cx="5740400" cy="59593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standards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4234A91-C9B7-C75C-0E6D-21FDDA86B6F4}"/>
              </a:ext>
            </a:extLst>
          </p:cNvPr>
          <p:cNvSpPr txBox="1"/>
          <p:nvPr/>
        </p:nvSpPr>
        <p:spPr>
          <a:xfrm>
            <a:off x="6451598" y="680742"/>
            <a:ext cx="5740400" cy="595932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Laxity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762896C-B8F1-E4A9-9CC7-3B550BE719E5}"/>
              </a:ext>
            </a:extLst>
          </p:cNvPr>
          <p:cNvSpPr txBox="1"/>
          <p:nvPr/>
        </p:nvSpPr>
        <p:spPr>
          <a:xfrm>
            <a:off x="6451600" y="1344997"/>
            <a:ext cx="5740400" cy="1122871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authority of parents and the child-king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752419F-1333-B3C7-FBB8-90D6CB9B06FF}"/>
              </a:ext>
            </a:extLst>
          </p:cNvPr>
          <p:cNvSpPr txBox="1"/>
          <p:nvPr/>
        </p:nvSpPr>
        <p:spPr>
          <a:xfrm>
            <a:off x="6451602" y="2536191"/>
            <a:ext cx="5740398" cy="595932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9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Welfare-focused universities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E2E985B-28F8-45F3-D67F-C9257AC4F8D7}"/>
              </a:ext>
            </a:extLst>
          </p:cNvPr>
          <p:cNvSpPr txBox="1"/>
          <p:nvPr/>
        </p:nvSpPr>
        <p:spPr>
          <a:xfrm>
            <a:off x="0" y="3198834"/>
            <a:ext cx="5740398" cy="5959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 teachers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1117BD1-D3F0-DE06-9F91-C5FED14BA297}"/>
              </a:ext>
            </a:extLst>
          </p:cNvPr>
          <p:cNvSpPr txBox="1"/>
          <p:nvPr/>
        </p:nvSpPr>
        <p:spPr>
          <a:xfrm>
            <a:off x="6451601" y="3200446"/>
            <a:ext cx="5740399" cy="5959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Teachers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1544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76F2734E-0D40-485D-593E-62214938CFF4}"/>
              </a:ext>
            </a:extLst>
          </p:cNvPr>
          <p:cNvSpPr txBox="1"/>
          <p:nvPr/>
        </p:nvSpPr>
        <p:spPr>
          <a:xfrm>
            <a:off x="1" y="1344191"/>
            <a:ext cx="5740398" cy="1122871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teacher’s intellectual and behavioural authority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16E930A-98EF-91F5-2610-56D6394002A4}"/>
              </a:ext>
            </a:extLst>
          </p:cNvPr>
          <p:cNvSpPr txBox="1"/>
          <p:nvPr/>
        </p:nvSpPr>
        <p:spPr>
          <a:xfrm>
            <a:off x="2" y="2534982"/>
            <a:ext cx="5740398" cy="59593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Excellence-focused universities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19FDA35-B1FB-3C6C-4ED6-6D78E0C9C460}"/>
              </a:ext>
            </a:extLst>
          </p:cNvPr>
          <p:cNvSpPr txBox="1"/>
          <p:nvPr/>
        </p:nvSpPr>
        <p:spPr>
          <a:xfrm>
            <a:off x="1" y="16487"/>
            <a:ext cx="5740400" cy="59593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 moral foundation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54370D1-50D0-75CC-DF84-F355B17AAF21}"/>
              </a:ext>
            </a:extLst>
          </p:cNvPr>
          <p:cNvSpPr txBox="1"/>
          <p:nvPr/>
        </p:nvSpPr>
        <p:spPr>
          <a:xfrm>
            <a:off x="6451600" y="16487"/>
            <a:ext cx="5740400" cy="595932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Box-ticking bureaucracy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1EB48B8-E9B1-4E50-F855-58F3EE227C5C}"/>
              </a:ext>
            </a:extLst>
          </p:cNvPr>
          <p:cNvSpPr txBox="1"/>
          <p:nvPr/>
        </p:nvSpPr>
        <p:spPr>
          <a:xfrm>
            <a:off x="-1" y="680339"/>
            <a:ext cx="5740400" cy="59593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standards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4234A91-C9B7-C75C-0E6D-21FDDA86B6F4}"/>
              </a:ext>
            </a:extLst>
          </p:cNvPr>
          <p:cNvSpPr txBox="1"/>
          <p:nvPr/>
        </p:nvSpPr>
        <p:spPr>
          <a:xfrm>
            <a:off x="6451598" y="680742"/>
            <a:ext cx="5740400" cy="595932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Laxity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762896C-B8F1-E4A9-9CC7-3B550BE719E5}"/>
              </a:ext>
            </a:extLst>
          </p:cNvPr>
          <p:cNvSpPr txBox="1"/>
          <p:nvPr/>
        </p:nvSpPr>
        <p:spPr>
          <a:xfrm>
            <a:off x="6451600" y="1344997"/>
            <a:ext cx="5740400" cy="1122871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authority of parents and the child-king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752419F-1333-B3C7-FBB8-90D6CB9B06FF}"/>
              </a:ext>
            </a:extLst>
          </p:cNvPr>
          <p:cNvSpPr txBox="1"/>
          <p:nvPr/>
        </p:nvSpPr>
        <p:spPr>
          <a:xfrm>
            <a:off x="6451602" y="2536191"/>
            <a:ext cx="5740398" cy="595932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9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Welfare-focused universities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E2E985B-28F8-45F3-D67F-C9257AC4F8D7}"/>
              </a:ext>
            </a:extLst>
          </p:cNvPr>
          <p:cNvSpPr txBox="1"/>
          <p:nvPr/>
        </p:nvSpPr>
        <p:spPr>
          <a:xfrm>
            <a:off x="0" y="3198834"/>
            <a:ext cx="5740398" cy="59593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 teachers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1117BD1-D3F0-DE06-9F91-C5FED14BA297}"/>
              </a:ext>
            </a:extLst>
          </p:cNvPr>
          <p:cNvSpPr txBox="1"/>
          <p:nvPr/>
        </p:nvSpPr>
        <p:spPr>
          <a:xfrm>
            <a:off x="6451601" y="3200446"/>
            <a:ext cx="5740399" cy="595932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Teachers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30A3DCC-77BC-71FD-A063-2C6EF7C2D9B3}"/>
              </a:ext>
            </a:extLst>
          </p:cNvPr>
          <p:cNvSpPr txBox="1"/>
          <p:nvPr/>
        </p:nvSpPr>
        <p:spPr>
          <a:xfrm>
            <a:off x="-1" y="3862686"/>
            <a:ext cx="5740398" cy="112287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“Equity” by lifting those at the bottom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4063E17-BF7B-EAE3-9AA2-2394785C3025}"/>
              </a:ext>
            </a:extLst>
          </p:cNvPr>
          <p:cNvSpPr txBox="1"/>
          <p:nvPr/>
        </p:nvSpPr>
        <p:spPr>
          <a:xfrm>
            <a:off x="6451598" y="3864701"/>
            <a:ext cx="5740398" cy="11228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“Equity” by lowering those at the top</a:t>
            </a:r>
          </a:p>
        </p:txBody>
      </p:sp>
    </p:spTree>
    <p:extLst>
      <p:ext uri="{BB962C8B-B14F-4D97-AF65-F5344CB8AC3E}">
        <p14:creationId xmlns:p14="http://schemas.microsoft.com/office/powerpoint/2010/main" val="16645906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76F2734E-0D40-485D-593E-62214938CFF4}"/>
              </a:ext>
            </a:extLst>
          </p:cNvPr>
          <p:cNvSpPr txBox="1"/>
          <p:nvPr/>
        </p:nvSpPr>
        <p:spPr>
          <a:xfrm>
            <a:off x="1" y="1344191"/>
            <a:ext cx="5740398" cy="1122871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teacher’s intellectual and behavioural authority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16E930A-98EF-91F5-2610-56D6394002A4}"/>
              </a:ext>
            </a:extLst>
          </p:cNvPr>
          <p:cNvSpPr txBox="1"/>
          <p:nvPr/>
        </p:nvSpPr>
        <p:spPr>
          <a:xfrm>
            <a:off x="2" y="2534982"/>
            <a:ext cx="5740398" cy="59593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Excellence-focused universities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19FDA35-B1FB-3C6C-4ED6-6D78E0C9C460}"/>
              </a:ext>
            </a:extLst>
          </p:cNvPr>
          <p:cNvSpPr txBox="1"/>
          <p:nvPr/>
        </p:nvSpPr>
        <p:spPr>
          <a:xfrm>
            <a:off x="1" y="16487"/>
            <a:ext cx="5740400" cy="59593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 moral foundation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54370D1-50D0-75CC-DF84-F355B17AAF21}"/>
              </a:ext>
            </a:extLst>
          </p:cNvPr>
          <p:cNvSpPr txBox="1"/>
          <p:nvPr/>
        </p:nvSpPr>
        <p:spPr>
          <a:xfrm>
            <a:off x="6451600" y="16487"/>
            <a:ext cx="5740400" cy="595932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Box-ticking bureaucracy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1EB48B8-E9B1-4E50-F855-58F3EE227C5C}"/>
              </a:ext>
            </a:extLst>
          </p:cNvPr>
          <p:cNvSpPr txBox="1"/>
          <p:nvPr/>
        </p:nvSpPr>
        <p:spPr>
          <a:xfrm>
            <a:off x="-1" y="680339"/>
            <a:ext cx="5740400" cy="59593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standards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4234A91-C9B7-C75C-0E6D-21FDDA86B6F4}"/>
              </a:ext>
            </a:extLst>
          </p:cNvPr>
          <p:cNvSpPr txBox="1"/>
          <p:nvPr/>
        </p:nvSpPr>
        <p:spPr>
          <a:xfrm>
            <a:off x="6451598" y="680742"/>
            <a:ext cx="5740400" cy="595932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Laxity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762896C-B8F1-E4A9-9CC7-3B550BE719E5}"/>
              </a:ext>
            </a:extLst>
          </p:cNvPr>
          <p:cNvSpPr txBox="1"/>
          <p:nvPr/>
        </p:nvSpPr>
        <p:spPr>
          <a:xfrm>
            <a:off x="6451600" y="1344997"/>
            <a:ext cx="5740400" cy="1122871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authority of parents and the child-king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752419F-1333-B3C7-FBB8-90D6CB9B06FF}"/>
              </a:ext>
            </a:extLst>
          </p:cNvPr>
          <p:cNvSpPr txBox="1"/>
          <p:nvPr/>
        </p:nvSpPr>
        <p:spPr>
          <a:xfrm>
            <a:off x="6451602" y="2536191"/>
            <a:ext cx="5740398" cy="595932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9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Welfare-focused universities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E2E985B-28F8-45F3-D67F-C9257AC4F8D7}"/>
              </a:ext>
            </a:extLst>
          </p:cNvPr>
          <p:cNvSpPr txBox="1"/>
          <p:nvPr/>
        </p:nvSpPr>
        <p:spPr>
          <a:xfrm>
            <a:off x="0" y="3198834"/>
            <a:ext cx="5740398" cy="59593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 teachers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1117BD1-D3F0-DE06-9F91-C5FED14BA297}"/>
              </a:ext>
            </a:extLst>
          </p:cNvPr>
          <p:cNvSpPr txBox="1"/>
          <p:nvPr/>
        </p:nvSpPr>
        <p:spPr>
          <a:xfrm>
            <a:off x="6451601" y="3200446"/>
            <a:ext cx="5740399" cy="595932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Teachers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232B200-9CB5-92A5-0874-96BC859C6D75}"/>
              </a:ext>
            </a:extLst>
          </p:cNvPr>
          <p:cNvSpPr txBox="1"/>
          <p:nvPr/>
        </p:nvSpPr>
        <p:spPr>
          <a:xfrm>
            <a:off x="1" y="5053477"/>
            <a:ext cx="5740396" cy="5959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Transmitting solid knowledge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491FD40-A766-F2AB-BE90-AE63F01FC718}"/>
              </a:ext>
            </a:extLst>
          </p:cNvPr>
          <p:cNvSpPr txBox="1"/>
          <p:nvPr/>
        </p:nvSpPr>
        <p:spPr>
          <a:xfrm>
            <a:off x="6451604" y="5055895"/>
            <a:ext cx="5740396" cy="5959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Transmitting “soft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D4AA596-55C8-78E9-8E0E-930D5D3559E5}"/>
              </a:ext>
            </a:extLst>
          </p:cNvPr>
          <p:cNvSpPr txBox="1"/>
          <p:nvPr/>
        </p:nvSpPr>
        <p:spPr>
          <a:xfrm>
            <a:off x="-1" y="3862686"/>
            <a:ext cx="5740398" cy="1122871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“Equity” by lifting those at the bottom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2DE178-6BEB-3CBA-DADF-551730007800}"/>
              </a:ext>
            </a:extLst>
          </p:cNvPr>
          <p:cNvSpPr txBox="1"/>
          <p:nvPr/>
        </p:nvSpPr>
        <p:spPr>
          <a:xfrm>
            <a:off x="6451598" y="3864701"/>
            <a:ext cx="5740398" cy="1122871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“Equity” by lowering those at the top</a:t>
            </a:r>
          </a:p>
        </p:txBody>
      </p:sp>
    </p:spTree>
    <p:extLst>
      <p:ext uri="{BB962C8B-B14F-4D97-AF65-F5344CB8AC3E}">
        <p14:creationId xmlns:p14="http://schemas.microsoft.com/office/powerpoint/2010/main" val="2702340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76F2734E-0D40-485D-593E-62214938CFF4}"/>
              </a:ext>
            </a:extLst>
          </p:cNvPr>
          <p:cNvSpPr txBox="1"/>
          <p:nvPr/>
        </p:nvSpPr>
        <p:spPr>
          <a:xfrm>
            <a:off x="1" y="1344191"/>
            <a:ext cx="5740398" cy="1122871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teacher’s intellectual and behavioural authority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16E930A-98EF-91F5-2610-56D6394002A4}"/>
              </a:ext>
            </a:extLst>
          </p:cNvPr>
          <p:cNvSpPr txBox="1"/>
          <p:nvPr/>
        </p:nvSpPr>
        <p:spPr>
          <a:xfrm>
            <a:off x="2" y="2534982"/>
            <a:ext cx="5740398" cy="59593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Excellence-focused universities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19FDA35-B1FB-3C6C-4ED6-6D78E0C9C460}"/>
              </a:ext>
            </a:extLst>
          </p:cNvPr>
          <p:cNvSpPr txBox="1"/>
          <p:nvPr/>
        </p:nvSpPr>
        <p:spPr>
          <a:xfrm>
            <a:off x="1" y="16487"/>
            <a:ext cx="5740400" cy="59593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 moral foundation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54370D1-50D0-75CC-DF84-F355B17AAF21}"/>
              </a:ext>
            </a:extLst>
          </p:cNvPr>
          <p:cNvSpPr txBox="1"/>
          <p:nvPr/>
        </p:nvSpPr>
        <p:spPr>
          <a:xfrm>
            <a:off x="6451600" y="16487"/>
            <a:ext cx="5740400" cy="595932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Box-ticking bureaucracy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1EB48B8-E9B1-4E50-F855-58F3EE227C5C}"/>
              </a:ext>
            </a:extLst>
          </p:cNvPr>
          <p:cNvSpPr txBox="1"/>
          <p:nvPr/>
        </p:nvSpPr>
        <p:spPr>
          <a:xfrm>
            <a:off x="-1" y="680339"/>
            <a:ext cx="5740400" cy="59593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standards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4234A91-C9B7-C75C-0E6D-21FDDA86B6F4}"/>
              </a:ext>
            </a:extLst>
          </p:cNvPr>
          <p:cNvSpPr txBox="1"/>
          <p:nvPr/>
        </p:nvSpPr>
        <p:spPr>
          <a:xfrm>
            <a:off x="6451598" y="680742"/>
            <a:ext cx="5740400" cy="595932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Laxity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762896C-B8F1-E4A9-9CC7-3B550BE719E5}"/>
              </a:ext>
            </a:extLst>
          </p:cNvPr>
          <p:cNvSpPr txBox="1"/>
          <p:nvPr/>
        </p:nvSpPr>
        <p:spPr>
          <a:xfrm>
            <a:off x="6451600" y="1344997"/>
            <a:ext cx="5740400" cy="1122871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authority of parents and the child-king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752419F-1333-B3C7-FBB8-90D6CB9B06FF}"/>
              </a:ext>
            </a:extLst>
          </p:cNvPr>
          <p:cNvSpPr txBox="1"/>
          <p:nvPr/>
        </p:nvSpPr>
        <p:spPr>
          <a:xfrm>
            <a:off x="6451602" y="2536191"/>
            <a:ext cx="5740398" cy="595932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9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Welfare-focused universities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E2E985B-28F8-45F3-D67F-C9257AC4F8D7}"/>
              </a:ext>
            </a:extLst>
          </p:cNvPr>
          <p:cNvSpPr txBox="1"/>
          <p:nvPr/>
        </p:nvSpPr>
        <p:spPr>
          <a:xfrm>
            <a:off x="0" y="3198834"/>
            <a:ext cx="5740398" cy="59593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 teachers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1117BD1-D3F0-DE06-9F91-C5FED14BA297}"/>
              </a:ext>
            </a:extLst>
          </p:cNvPr>
          <p:cNvSpPr txBox="1"/>
          <p:nvPr/>
        </p:nvSpPr>
        <p:spPr>
          <a:xfrm>
            <a:off x="6451601" y="3200446"/>
            <a:ext cx="5740399" cy="595932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Teachers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232B200-9CB5-92A5-0874-96BC859C6D75}"/>
              </a:ext>
            </a:extLst>
          </p:cNvPr>
          <p:cNvSpPr txBox="1"/>
          <p:nvPr/>
        </p:nvSpPr>
        <p:spPr>
          <a:xfrm>
            <a:off x="1" y="5053477"/>
            <a:ext cx="5740396" cy="59593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Transmitting solid knowledge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491FD40-A766-F2AB-BE90-AE63F01FC718}"/>
              </a:ext>
            </a:extLst>
          </p:cNvPr>
          <p:cNvSpPr txBox="1"/>
          <p:nvPr/>
        </p:nvSpPr>
        <p:spPr>
          <a:xfrm>
            <a:off x="6451604" y="5055895"/>
            <a:ext cx="5740396" cy="595932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Transmitting “soft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DEB67E1-B68B-A4B9-6B72-999734364375}"/>
              </a:ext>
            </a:extLst>
          </p:cNvPr>
          <p:cNvSpPr txBox="1"/>
          <p:nvPr/>
        </p:nvSpPr>
        <p:spPr>
          <a:xfrm>
            <a:off x="2" y="5717329"/>
            <a:ext cx="5740396" cy="112287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Geared to producing material and spiritual wealth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5AE9279-9B9C-FF83-5CBA-2400C7B261AC}"/>
              </a:ext>
            </a:extLst>
          </p:cNvPr>
          <p:cNvSpPr txBox="1"/>
          <p:nvPr/>
        </p:nvSpPr>
        <p:spPr>
          <a:xfrm>
            <a:off x="6451598" y="5720149"/>
            <a:ext cx="5740396" cy="11228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Geared to consumption and entertainment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83654DA-D30A-6624-570E-36A9E1A230B6}"/>
              </a:ext>
            </a:extLst>
          </p:cNvPr>
          <p:cNvSpPr txBox="1"/>
          <p:nvPr/>
        </p:nvSpPr>
        <p:spPr>
          <a:xfrm>
            <a:off x="-1" y="3862686"/>
            <a:ext cx="5740398" cy="1122871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“Equity” by lifting those at the bottom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DE608A4-B3E1-3361-D388-F63CE94E3AEC}"/>
              </a:ext>
            </a:extLst>
          </p:cNvPr>
          <p:cNvSpPr txBox="1"/>
          <p:nvPr/>
        </p:nvSpPr>
        <p:spPr>
          <a:xfrm>
            <a:off x="6451598" y="3864701"/>
            <a:ext cx="5740398" cy="1122871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“Equity” by lowering those at the top</a:t>
            </a:r>
          </a:p>
        </p:txBody>
      </p:sp>
    </p:spTree>
    <p:extLst>
      <p:ext uri="{BB962C8B-B14F-4D97-AF65-F5344CB8AC3E}">
        <p14:creationId xmlns:p14="http://schemas.microsoft.com/office/powerpoint/2010/main" val="8435367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76F2734E-0D40-485D-593E-62214938CFF4}"/>
              </a:ext>
            </a:extLst>
          </p:cNvPr>
          <p:cNvSpPr txBox="1"/>
          <p:nvPr/>
        </p:nvSpPr>
        <p:spPr>
          <a:xfrm>
            <a:off x="1" y="1344191"/>
            <a:ext cx="5740398" cy="112287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teacher’s intellectual and behavioural authority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16E930A-98EF-91F5-2610-56D6394002A4}"/>
              </a:ext>
            </a:extLst>
          </p:cNvPr>
          <p:cNvSpPr txBox="1"/>
          <p:nvPr/>
        </p:nvSpPr>
        <p:spPr>
          <a:xfrm>
            <a:off x="2" y="2534982"/>
            <a:ext cx="5740398" cy="5959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Excellence-focused universities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19FDA35-B1FB-3C6C-4ED6-6D78E0C9C460}"/>
              </a:ext>
            </a:extLst>
          </p:cNvPr>
          <p:cNvSpPr txBox="1"/>
          <p:nvPr/>
        </p:nvSpPr>
        <p:spPr>
          <a:xfrm>
            <a:off x="1" y="16487"/>
            <a:ext cx="5740400" cy="5959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 moral foundation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54370D1-50D0-75CC-DF84-F355B17AAF21}"/>
              </a:ext>
            </a:extLst>
          </p:cNvPr>
          <p:cNvSpPr txBox="1"/>
          <p:nvPr/>
        </p:nvSpPr>
        <p:spPr>
          <a:xfrm>
            <a:off x="6451600" y="16487"/>
            <a:ext cx="5740400" cy="5959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Box-ticking bureaucracy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1EB48B8-E9B1-4E50-F855-58F3EE227C5C}"/>
              </a:ext>
            </a:extLst>
          </p:cNvPr>
          <p:cNvSpPr txBox="1"/>
          <p:nvPr/>
        </p:nvSpPr>
        <p:spPr>
          <a:xfrm>
            <a:off x="-1" y="680339"/>
            <a:ext cx="5740400" cy="5959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standards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4234A91-C9B7-C75C-0E6D-21FDDA86B6F4}"/>
              </a:ext>
            </a:extLst>
          </p:cNvPr>
          <p:cNvSpPr txBox="1"/>
          <p:nvPr/>
        </p:nvSpPr>
        <p:spPr>
          <a:xfrm>
            <a:off x="6451598" y="680742"/>
            <a:ext cx="5740400" cy="5959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Laxity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762896C-B8F1-E4A9-9CC7-3B550BE719E5}"/>
              </a:ext>
            </a:extLst>
          </p:cNvPr>
          <p:cNvSpPr txBox="1"/>
          <p:nvPr/>
        </p:nvSpPr>
        <p:spPr>
          <a:xfrm>
            <a:off x="6451600" y="1344997"/>
            <a:ext cx="5740400" cy="11228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authority of parents and the child-king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752419F-1333-B3C7-FBB8-90D6CB9B06FF}"/>
              </a:ext>
            </a:extLst>
          </p:cNvPr>
          <p:cNvSpPr txBox="1"/>
          <p:nvPr/>
        </p:nvSpPr>
        <p:spPr>
          <a:xfrm>
            <a:off x="6451602" y="2536191"/>
            <a:ext cx="5740398" cy="5959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9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Welfare-focused universities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E2E985B-28F8-45F3-D67F-C9257AC4F8D7}"/>
              </a:ext>
            </a:extLst>
          </p:cNvPr>
          <p:cNvSpPr txBox="1"/>
          <p:nvPr/>
        </p:nvSpPr>
        <p:spPr>
          <a:xfrm>
            <a:off x="0" y="3198834"/>
            <a:ext cx="5740398" cy="5959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 teachers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1117BD1-D3F0-DE06-9F91-C5FED14BA297}"/>
              </a:ext>
            </a:extLst>
          </p:cNvPr>
          <p:cNvSpPr txBox="1"/>
          <p:nvPr/>
        </p:nvSpPr>
        <p:spPr>
          <a:xfrm>
            <a:off x="6451601" y="3200446"/>
            <a:ext cx="5740399" cy="5959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Teachers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232B200-9CB5-92A5-0874-96BC859C6D75}"/>
              </a:ext>
            </a:extLst>
          </p:cNvPr>
          <p:cNvSpPr txBox="1"/>
          <p:nvPr/>
        </p:nvSpPr>
        <p:spPr>
          <a:xfrm>
            <a:off x="1" y="5053477"/>
            <a:ext cx="5740396" cy="5959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Transmitting solid knowledge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491FD40-A766-F2AB-BE90-AE63F01FC718}"/>
              </a:ext>
            </a:extLst>
          </p:cNvPr>
          <p:cNvSpPr txBox="1"/>
          <p:nvPr/>
        </p:nvSpPr>
        <p:spPr>
          <a:xfrm>
            <a:off x="6451604" y="5055895"/>
            <a:ext cx="5740396" cy="5959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Transmitting “soft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DEB67E1-B68B-A4B9-6B72-999734364375}"/>
              </a:ext>
            </a:extLst>
          </p:cNvPr>
          <p:cNvSpPr txBox="1"/>
          <p:nvPr/>
        </p:nvSpPr>
        <p:spPr>
          <a:xfrm>
            <a:off x="2" y="5717329"/>
            <a:ext cx="5740396" cy="112287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Geared to producing material and spiritual wealth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5AE9279-9B9C-FF83-5CBA-2400C7B261AC}"/>
              </a:ext>
            </a:extLst>
          </p:cNvPr>
          <p:cNvSpPr txBox="1"/>
          <p:nvPr/>
        </p:nvSpPr>
        <p:spPr>
          <a:xfrm>
            <a:off x="6451598" y="5720149"/>
            <a:ext cx="5740396" cy="11228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Geared to consumption and entertainment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AD37B69-BF22-9FB7-BED1-1EB82F6A2D64}"/>
              </a:ext>
            </a:extLst>
          </p:cNvPr>
          <p:cNvSpPr txBox="1"/>
          <p:nvPr/>
        </p:nvSpPr>
        <p:spPr>
          <a:xfrm>
            <a:off x="-1" y="3862686"/>
            <a:ext cx="5740398" cy="112287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“Equity” by lifting those at the bottom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627D872-6B7F-01A6-38E6-BEAF170CEEBD}"/>
              </a:ext>
            </a:extLst>
          </p:cNvPr>
          <p:cNvSpPr txBox="1"/>
          <p:nvPr/>
        </p:nvSpPr>
        <p:spPr>
          <a:xfrm>
            <a:off x="6451598" y="3864701"/>
            <a:ext cx="5740398" cy="11228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“Equity” by lowering those at the top</a:t>
            </a:r>
          </a:p>
        </p:txBody>
      </p:sp>
    </p:spTree>
    <p:extLst>
      <p:ext uri="{BB962C8B-B14F-4D97-AF65-F5344CB8AC3E}">
        <p14:creationId xmlns:p14="http://schemas.microsoft.com/office/powerpoint/2010/main" val="36832540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76F2734E-0D40-485D-593E-62214938CFF4}"/>
              </a:ext>
            </a:extLst>
          </p:cNvPr>
          <p:cNvSpPr txBox="1"/>
          <p:nvPr/>
        </p:nvSpPr>
        <p:spPr>
          <a:xfrm>
            <a:off x="1" y="1344191"/>
            <a:ext cx="5740398" cy="112287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teacher’s intellectual and behavioural authority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16E930A-98EF-91F5-2610-56D6394002A4}"/>
              </a:ext>
            </a:extLst>
          </p:cNvPr>
          <p:cNvSpPr txBox="1"/>
          <p:nvPr/>
        </p:nvSpPr>
        <p:spPr>
          <a:xfrm>
            <a:off x="2" y="2534982"/>
            <a:ext cx="5740398" cy="5959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Excellence-focused universities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19FDA35-B1FB-3C6C-4ED6-6D78E0C9C460}"/>
              </a:ext>
            </a:extLst>
          </p:cNvPr>
          <p:cNvSpPr txBox="1"/>
          <p:nvPr/>
        </p:nvSpPr>
        <p:spPr>
          <a:xfrm>
            <a:off x="1" y="16487"/>
            <a:ext cx="5740400" cy="5959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 moral foundation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54370D1-50D0-75CC-DF84-F355B17AAF21}"/>
              </a:ext>
            </a:extLst>
          </p:cNvPr>
          <p:cNvSpPr txBox="1"/>
          <p:nvPr/>
        </p:nvSpPr>
        <p:spPr>
          <a:xfrm>
            <a:off x="6451600" y="16487"/>
            <a:ext cx="5740400" cy="5959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Box-ticking bureaucracy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1EB48B8-E9B1-4E50-F855-58F3EE227C5C}"/>
              </a:ext>
            </a:extLst>
          </p:cNvPr>
          <p:cNvSpPr txBox="1"/>
          <p:nvPr/>
        </p:nvSpPr>
        <p:spPr>
          <a:xfrm>
            <a:off x="-1" y="680339"/>
            <a:ext cx="5740400" cy="5959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standards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4234A91-C9B7-C75C-0E6D-21FDDA86B6F4}"/>
              </a:ext>
            </a:extLst>
          </p:cNvPr>
          <p:cNvSpPr txBox="1"/>
          <p:nvPr/>
        </p:nvSpPr>
        <p:spPr>
          <a:xfrm>
            <a:off x="6451598" y="680742"/>
            <a:ext cx="5740400" cy="5959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Laxity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762896C-B8F1-E4A9-9CC7-3B550BE719E5}"/>
              </a:ext>
            </a:extLst>
          </p:cNvPr>
          <p:cNvSpPr txBox="1"/>
          <p:nvPr/>
        </p:nvSpPr>
        <p:spPr>
          <a:xfrm>
            <a:off x="6451600" y="1344997"/>
            <a:ext cx="5740400" cy="11228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authority of parents and the child-king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752419F-1333-B3C7-FBB8-90D6CB9B06FF}"/>
              </a:ext>
            </a:extLst>
          </p:cNvPr>
          <p:cNvSpPr txBox="1"/>
          <p:nvPr/>
        </p:nvSpPr>
        <p:spPr>
          <a:xfrm>
            <a:off x="6451602" y="2536191"/>
            <a:ext cx="5740398" cy="5959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9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Welfare-focused universities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E2E985B-28F8-45F3-D67F-C9257AC4F8D7}"/>
              </a:ext>
            </a:extLst>
          </p:cNvPr>
          <p:cNvSpPr txBox="1"/>
          <p:nvPr/>
        </p:nvSpPr>
        <p:spPr>
          <a:xfrm>
            <a:off x="0" y="3198834"/>
            <a:ext cx="5740398" cy="5959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 teachers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1117BD1-D3F0-DE06-9F91-C5FED14BA297}"/>
              </a:ext>
            </a:extLst>
          </p:cNvPr>
          <p:cNvSpPr txBox="1"/>
          <p:nvPr/>
        </p:nvSpPr>
        <p:spPr>
          <a:xfrm>
            <a:off x="6451601" y="3200446"/>
            <a:ext cx="5740399" cy="5959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Teachers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232B200-9CB5-92A5-0874-96BC859C6D75}"/>
              </a:ext>
            </a:extLst>
          </p:cNvPr>
          <p:cNvSpPr txBox="1"/>
          <p:nvPr/>
        </p:nvSpPr>
        <p:spPr>
          <a:xfrm>
            <a:off x="1" y="5053477"/>
            <a:ext cx="5740396" cy="5959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Transmitting solid knowledge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491FD40-A766-F2AB-BE90-AE63F01FC718}"/>
              </a:ext>
            </a:extLst>
          </p:cNvPr>
          <p:cNvSpPr txBox="1"/>
          <p:nvPr/>
        </p:nvSpPr>
        <p:spPr>
          <a:xfrm>
            <a:off x="6451604" y="5055895"/>
            <a:ext cx="5740396" cy="5959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Transmitting “soft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DEB67E1-B68B-A4B9-6B72-999734364375}"/>
              </a:ext>
            </a:extLst>
          </p:cNvPr>
          <p:cNvSpPr txBox="1"/>
          <p:nvPr/>
        </p:nvSpPr>
        <p:spPr>
          <a:xfrm>
            <a:off x="2" y="5717329"/>
            <a:ext cx="5740396" cy="112287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Geared to producing material and spiritual wealth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5AE9279-9B9C-FF83-5CBA-2400C7B261AC}"/>
              </a:ext>
            </a:extLst>
          </p:cNvPr>
          <p:cNvSpPr txBox="1"/>
          <p:nvPr/>
        </p:nvSpPr>
        <p:spPr>
          <a:xfrm>
            <a:off x="6451598" y="5720149"/>
            <a:ext cx="5740396" cy="11228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Geared to consumption and entertainment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AD37B69-BF22-9FB7-BED1-1EB82F6A2D64}"/>
              </a:ext>
            </a:extLst>
          </p:cNvPr>
          <p:cNvSpPr txBox="1"/>
          <p:nvPr/>
        </p:nvSpPr>
        <p:spPr>
          <a:xfrm>
            <a:off x="-1" y="3862686"/>
            <a:ext cx="5740398" cy="112287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“Equity” by lifting those at the bottom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627D872-6B7F-01A6-38E6-BEAF170CEEBD}"/>
              </a:ext>
            </a:extLst>
          </p:cNvPr>
          <p:cNvSpPr txBox="1"/>
          <p:nvPr/>
        </p:nvSpPr>
        <p:spPr>
          <a:xfrm>
            <a:off x="6451598" y="3864701"/>
            <a:ext cx="5740398" cy="11228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“Equity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by lowering those at the top</a:t>
            </a:r>
          </a:p>
        </p:txBody>
      </p:sp>
    </p:spTree>
    <p:extLst>
      <p:ext uri="{BB962C8B-B14F-4D97-AF65-F5344CB8AC3E}">
        <p14:creationId xmlns:p14="http://schemas.microsoft.com/office/powerpoint/2010/main" val="4276130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47328" y="2780928"/>
            <a:ext cx="12115002" cy="2592288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000" b="1" dirty="0">
                <a:solidFill>
                  <a:srgbClr val="FFFF00"/>
                </a:solidFill>
              </a:rPr>
              <a:t>Radical </a:t>
            </a:r>
            <a:r>
              <a:rPr lang="ro-RO" sz="4000" b="1" dirty="0" err="1">
                <a:solidFill>
                  <a:srgbClr val="FFFF00"/>
                </a:solidFill>
              </a:rPr>
              <a:t>reform</a:t>
            </a:r>
            <a:r>
              <a:rPr lang="ro-RO" sz="4000" b="1" dirty="0">
                <a:solidFill>
                  <a:srgbClr val="FFFF00"/>
                </a:solidFill>
              </a:rPr>
              <a:t> of </a:t>
            </a:r>
            <a:r>
              <a:rPr lang="ro-RO" sz="4000" b="1" dirty="0" err="1">
                <a:solidFill>
                  <a:srgbClr val="FFFF00"/>
                </a:solidFill>
              </a:rPr>
              <a:t>baccalureate</a:t>
            </a:r>
            <a:r>
              <a:rPr lang="ro-RO" sz="4000" b="1" dirty="0">
                <a:solidFill>
                  <a:srgbClr val="FFFF00"/>
                </a:solidFill>
              </a:rPr>
              <a:t>: </a:t>
            </a:r>
            <a:r>
              <a:rPr lang="ro-RO" sz="4000" dirty="0">
                <a:solidFill>
                  <a:srgbClr val="1388A3"/>
                </a:solidFill>
              </a:rPr>
              <a:t>video </a:t>
            </a:r>
            <a:r>
              <a:rPr lang="ro-RO" sz="4000" dirty="0" err="1">
                <a:solidFill>
                  <a:srgbClr val="1388A3"/>
                </a:solidFill>
              </a:rPr>
              <a:t>surveilance</a:t>
            </a:r>
            <a:endParaRPr lang="ro-RO" sz="4000" dirty="0">
              <a:solidFill>
                <a:srgbClr val="1388A3"/>
              </a:solidFill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000" dirty="0">
                <a:solidFill>
                  <a:srgbClr val="1388A3"/>
                </a:solidFill>
              </a:rPr>
              <a:t>No (</a:t>
            </a:r>
            <a:r>
              <a:rPr lang="ro-RO" sz="4000" dirty="0" err="1">
                <a:solidFill>
                  <a:srgbClr val="1388A3"/>
                </a:solidFill>
              </a:rPr>
              <a:t>rather</a:t>
            </a:r>
            <a:r>
              <a:rPr lang="ro-RO" sz="4000" dirty="0">
                <a:solidFill>
                  <a:srgbClr val="1388A3"/>
                </a:solidFill>
              </a:rPr>
              <a:t>... </a:t>
            </a:r>
            <a:r>
              <a:rPr lang="ro-RO" sz="4000" dirty="0" err="1">
                <a:solidFill>
                  <a:srgbClr val="1388A3"/>
                </a:solidFill>
              </a:rPr>
              <a:t>cryptical</a:t>
            </a:r>
            <a:r>
              <a:rPr lang="ro-RO" sz="4000" dirty="0">
                <a:solidFill>
                  <a:srgbClr val="1388A3"/>
                </a:solidFill>
              </a:rPr>
              <a:t>) </a:t>
            </a:r>
            <a:r>
              <a:rPr lang="ro-RO" sz="4000" dirty="0" err="1">
                <a:solidFill>
                  <a:srgbClr val="1388A3"/>
                </a:solidFill>
              </a:rPr>
              <a:t>transparency</a:t>
            </a:r>
            <a:r>
              <a:rPr lang="ro-RO" sz="4000" dirty="0">
                <a:solidFill>
                  <a:srgbClr val="1388A3"/>
                </a:solidFill>
              </a:rPr>
              <a:t> in </a:t>
            </a:r>
            <a:r>
              <a:rPr lang="ro-RO" sz="4000" dirty="0" err="1">
                <a:solidFill>
                  <a:srgbClr val="1388A3"/>
                </a:solidFill>
              </a:rPr>
              <a:t>decision</a:t>
            </a:r>
            <a:r>
              <a:rPr lang="ro-RO" sz="4000" dirty="0">
                <a:solidFill>
                  <a:srgbClr val="1388A3"/>
                </a:solidFill>
              </a:rPr>
              <a:t> </a:t>
            </a:r>
            <a:r>
              <a:rPr lang="ro-RO" sz="4000" dirty="0" err="1">
                <a:solidFill>
                  <a:srgbClr val="1388A3"/>
                </a:solidFill>
              </a:rPr>
              <a:t>making</a:t>
            </a:r>
            <a:endParaRPr lang="ro-RO" sz="4000" dirty="0">
              <a:solidFill>
                <a:srgbClr val="1388A3"/>
              </a:solidFill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000" dirty="0" err="1">
                <a:solidFill>
                  <a:srgbClr val="1388A3"/>
                </a:solidFill>
              </a:rPr>
              <a:t>Huge</a:t>
            </a:r>
            <a:r>
              <a:rPr lang="ro-RO" sz="4000" dirty="0">
                <a:solidFill>
                  <a:srgbClr val="1388A3"/>
                </a:solidFill>
              </a:rPr>
              <a:t> </a:t>
            </a:r>
            <a:r>
              <a:rPr lang="ro-RO" sz="4000" dirty="0" err="1">
                <a:solidFill>
                  <a:srgbClr val="1388A3"/>
                </a:solidFill>
              </a:rPr>
              <a:t>consultation</a:t>
            </a:r>
            <a:r>
              <a:rPr lang="ro-RO" sz="4000" dirty="0">
                <a:solidFill>
                  <a:srgbClr val="1388A3"/>
                </a:solidFill>
              </a:rPr>
              <a:t> </a:t>
            </a:r>
            <a:r>
              <a:rPr lang="ro-RO" sz="4000" dirty="0" err="1">
                <a:solidFill>
                  <a:srgbClr val="1388A3"/>
                </a:solidFill>
              </a:rPr>
              <a:t>efforts</a:t>
            </a:r>
            <a:r>
              <a:rPr lang="ro-RO" sz="4000" dirty="0">
                <a:solidFill>
                  <a:srgbClr val="1388A3"/>
                </a:solidFill>
              </a:rPr>
              <a:t> in </a:t>
            </a:r>
            <a:r>
              <a:rPr lang="ro-RO" sz="4000" dirty="0" err="1">
                <a:solidFill>
                  <a:srgbClr val="1388A3"/>
                </a:solidFill>
              </a:rPr>
              <a:t>implementation</a:t>
            </a:r>
            <a:r>
              <a:rPr lang="ro-RO" sz="4000" dirty="0">
                <a:solidFill>
                  <a:srgbClr val="1388A3"/>
                </a:solidFill>
              </a:rPr>
              <a:t> </a:t>
            </a:r>
          </a:p>
        </p:txBody>
      </p:sp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1" y="0"/>
            <a:ext cx="12162331" cy="2348880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Anecdotical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evidence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baccalaureate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38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-24680" y="1268760"/>
            <a:ext cx="12191998" cy="5400600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ts val="6000"/>
              </a:lnSpc>
              <a:spcBef>
                <a:spcPts val="5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6000" b="1" dirty="0">
                <a:solidFill>
                  <a:srgbClr val="FFFF00"/>
                </a:solidFill>
              </a:rPr>
              <a:t>No </a:t>
            </a:r>
            <a:r>
              <a:rPr lang="ro-RO" sz="6000" b="1" dirty="0" err="1">
                <a:solidFill>
                  <a:srgbClr val="FFFF00"/>
                </a:solidFill>
              </a:rPr>
              <a:t>accountability</a:t>
            </a:r>
            <a:r>
              <a:rPr lang="ro-RO" sz="6000" b="1" dirty="0">
                <a:solidFill>
                  <a:srgbClr val="FFFF00"/>
                </a:solidFill>
              </a:rPr>
              <a:t>=</a:t>
            </a:r>
            <a:r>
              <a:rPr lang="ro-RO" sz="6000" b="1" dirty="0" err="1">
                <a:solidFill>
                  <a:srgbClr val="FFFF00"/>
                </a:solidFill>
              </a:rPr>
              <a:t>dictatorship</a:t>
            </a:r>
            <a:r>
              <a:rPr lang="ro-RO" sz="6000" b="1" dirty="0">
                <a:solidFill>
                  <a:srgbClr val="FFFF00"/>
                </a:solidFill>
              </a:rPr>
              <a:t> or </a:t>
            </a:r>
            <a:r>
              <a:rPr lang="ro-RO" sz="6000" b="1" dirty="0" err="1">
                <a:solidFill>
                  <a:srgbClr val="FFFF00"/>
                </a:solidFill>
              </a:rPr>
              <a:t>totalitarian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regime</a:t>
            </a:r>
            <a:endParaRPr lang="ro-RO" sz="6000" b="1" dirty="0">
              <a:solidFill>
                <a:srgbClr val="FFFF00"/>
              </a:solidFill>
            </a:endParaRPr>
          </a:p>
          <a:p>
            <a:pPr marR="0" lvl="0" algn="ctr" defTabSz="914400" rtl="0" eaLnBrk="1" fontAlgn="auto" latinLnBrk="0" hangingPunct="1">
              <a:lnSpc>
                <a:spcPts val="6000"/>
              </a:lnSpc>
              <a:spcBef>
                <a:spcPts val="5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6000" b="1" dirty="0" err="1">
                <a:solidFill>
                  <a:srgbClr val="1388A3"/>
                </a:solidFill>
              </a:rPr>
              <a:t>We</a:t>
            </a:r>
            <a:r>
              <a:rPr lang="ro-RO" sz="6000" b="1" dirty="0">
                <a:solidFill>
                  <a:srgbClr val="1388A3"/>
                </a:solidFill>
              </a:rPr>
              <a:t> </a:t>
            </a:r>
            <a:r>
              <a:rPr lang="ro-RO" sz="6000" b="1" dirty="0" err="1">
                <a:solidFill>
                  <a:srgbClr val="1388A3"/>
                </a:solidFill>
              </a:rPr>
              <a:t>want</a:t>
            </a:r>
            <a:r>
              <a:rPr lang="ro-RO" sz="6000" b="1" dirty="0">
                <a:solidFill>
                  <a:srgbClr val="1388A3"/>
                </a:solidFill>
              </a:rPr>
              <a:t> electoral </a:t>
            </a:r>
            <a:r>
              <a:rPr lang="ro-RO" sz="6000" b="1" dirty="0" err="1">
                <a:solidFill>
                  <a:srgbClr val="1388A3"/>
                </a:solidFill>
              </a:rPr>
              <a:t>decisions</a:t>
            </a:r>
            <a:r>
              <a:rPr lang="ro-RO" sz="6000" b="1" dirty="0">
                <a:solidFill>
                  <a:srgbClr val="1388A3"/>
                </a:solidFill>
              </a:rPr>
              <a:t> </a:t>
            </a:r>
            <a:r>
              <a:rPr lang="ro-RO" sz="6000" b="1" dirty="0" err="1">
                <a:solidFill>
                  <a:srgbClr val="1388A3"/>
                </a:solidFill>
              </a:rPr>
              <a:t>to</a:t>
            </a:r>
            <a:r>
              <a:rPr lang="ro-RO" sz="6000" b="1" dirty="0">
                <a:solidFill>
                  <a:srgbClr val="1388A3"/>
                </a:solidFill>
              </a:rPr>
              <a:t> </a:t>
            </a:r>
            <a:r>
              <a:rPr lang="ro-RO" sz="6000" b="1" dirty="0" err="1">
                <a:solidFill>
                  <a:srgbClr val="1388A3"/>
                </a:solidFill>
              </a:rPr>
              <a:t>be</a:t>
            </a:r>
            <a:r>
              <a:rPr lang="ro-RO" sz="6000" b="1" dirty="0">
                <a:solidFill>
                  <a:srgbClr val="1388A3"/>
                </a:solidFill>
              </a:rPr>
              <a:t> </a:t>
            </a:r>
            <a:r>
              <a:rPr lang="ro-RO" sz="6000" b="1" dirty="0" err="1">
                <a:solidFill>
                  <a:srgbClr val="1388A3"/>
                </a:solidFill>
              </a:rPr>
              <a:t>taken</a:t>
            </a:r>
            <a:r>
              <a:rPr lang="ro-RO" sz="6000" b="1" dirty="0">
                <a:solidFill>
                  <a:srgbClr val="1388A3"/>
                </a:solidFill>
              </a:rPr>
              <a:t> </a:t>
            </a:r>
            <a:r>
              <a:rPr lang="ro-RO" sz="6000" b="1" dirty="0" err="1">
                <a:solidFill>
                  <a:srgbClr val="1388A3"/>
                </a:solidFill>
              </a:rPr>
              <a:t>based</a:t>
            </a:r>
            <a:r>
              <a:rPr lang="ro-RO" sz="6000" b="1" dirty="0">
                <a:solidFill>
                  <a:srgbClr val="1388A3"/>
                </a:solidFill>
              </a:rPr>
              <a:t> on </a:t>
            </a:r>
            <a:r>
              <a:rPr lang="ro-RO" sz="6000" b="1" dirty="0" err="1">
                <a:solidFill>
                  <a:srgbClr val="1388A3"/>
                </a:solidFill>
              </a:rPr>
              <a:t>truth</a:t>
            </a:r>
            <a:endParaRPr lang="ro-RO" sz="6000" dirty="0">
              <a:solidFill>
                <a:srgbClr val="1388A3"/>
              </a:solidFill>
            </a:endParaRPr>
          </a:p>
        </p:txBody>
      </p:sp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29668" y="0"/>
            <a:ext cx="12221667" cy="1340768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Why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being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accountable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8787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47328" y="2780928"/>
            <a:ext cx="12115002" cy="2592288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000" b="1" dirty="0">
                <a:solidFill>
                  <a:srgbClr val="FFFF00"/>
                </a:solidFill>
              </a:rPr>
              <a:t>Radical </a:t>
            </a:r>
            <a:r>
              <a:rPr lang="ro-RO" sz="4000" b="1" dirty="0" err="1">
                <a:solidFill>
                  <a:srgbClr val="FFFF00"/>
                </a:solidFill>
              </a:rPr>
              <a:t>reform</a:t>
            </a:r>
            <a:r>
              <a:rPr lang="ro-RO" sz="4000" b="1" dirty="0">
                <a:solidFill>
                  <a:srgbClr val="FFFF00"/>
                </a:solidFill>
              </a:rPr>
              <a:t> of </a:t>
            </a:r>
            <a:r>
              <a:rPr lang="ro-RO" sz="4000" b="1" dirty="0" err="1">
                <a:solidFill>
                  <a:srgbClr val="FFFF00"/>
                </a:solidFill>
              </a:rPr>
              <a:t>baccalureate</a:t>
            </a:r>
            <a:r>
              <a:rPr lang="ro-RO" sz="4000" b="1" dirty="0">
                <a:solidFill>
                  <a:srgbClr val="FFFF00"/>
                </a:solidFill>
              </a:rPr>
              <a:t>:</a:t>
            </a:r>
            <a:r>
              <a:rPr lang="ro-RO" sz="4000" b="1" dirty="0"/>
              <a:t> </a:t>
            </a:r>
            <a:r>
              <a:rPr lang="ro-RO" sz="4000" dirty="0"/>
              <a:t>video </a:t>
            </a:r>
            <a:r>
              <a:rPr lang="ro-RO" sz="4000" dirty="0" err="1"/>
              <a:t>surveilance</a:t>
            </a:r>
            <a:endParaRPr lang="ro-RO" sz="4000" dirty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000" dirty="0"/>
              <a:t>No (</a:t>
            </a:r>
            <a:r>
              <a:rPr lang="ro-RO" sz="4000" dirty="0" err="1"/>
              <a:t>rather</a:t>
            </a:r>
            <a:r>
              <a:rPr lang="ro-RO" sz="4000" dirty="0"/>
              <a:t>... </a:t>
            </a:r>
            <a:r>
              <a:rPr lang="ro-RO" sz="4000" dirty="0" err="1"/>
              <a:t>cryptical</a:t>
            </a:r>
            <a:r>
              <a:rPr lang="ro-RO" sz="4000" dirty="0"/>
              <a:t>) </a:t>
            </a:r>
            <a:r>
              <a:rPr lang="ro-RO" sz="4000" dirty="0" err="1"/>
              <a:t>transparency</a:t>
            </a:r>
            <a:r>
              <a:rPr lang="ro-RO" sz="4000" dirty="0"/>
              <a:t> in </a:t>
            </a:r>
            <a:r>
              <a:rPr lang="ro-RO" sz="4000" dirty="0" err="1"/>
              <a:t>decision</a:t>
            </a:r>
            <a:r>
              <a:rPr lang="ro-RO" sz="4000" dirty="0"/>
              <a:t> </a:t>
            </a:r>
            <a:r>
              <a:rPr lang="ro-RO" sz="4000" dirty="0" err="1"/>
              <a:t>making</a:t>
            </a:r>
            <a:endParaRPr lang="ro-RO" sz="4000" dirty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000" dirty="0" err="1"/>
              <a:t>Huge</a:t>
            </a:r>
            <a:r>
              <a:rPr lang="ro-RO" sz="4000" dirty="0"/>
              <a:t> </a:t>
            </a:r>
            <a:r>
              <a:rPr lang="ro-RO" sz="4000" dirty="0" err="1"/>
              <a:t>consultation</a:t>
            </a:r>
            <a:r>
              <a:rPr lang="ro-RO" sz="4000" dirty="0"/>
              <a:t> </a:t>
            </a:r>
            <a:r>
              <a:rPr lang="ro-RO" sz="4000" dirty="0" err="1"/>
              <a:t>efforts</a:t>
            </a:r>
            <a:r>
              <a:rPr lang="ro-RO" sz="4000" dirty="0"/>
              <a:t> in </a:t>
            </a:r>
            <a:r>
              <a:rPr lang="ro-RO" sz="4000" dirty="0" err="1"/>
              <a:t>implementation</a:t>
            </a:r>
            <a:r>
              <a:rPr lang="ro-RO" sz="4000" dirty="0"/>
              <a:t> </a:t>
            </a:r>
          </a:p>
        </p:txBody>
      </p:sp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1" y="0"/>
            <a:ext cx="12162331" cy="2348880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Anecdotical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evidence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baccalaureate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6618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>
            <a:extLst>
              <a:ext uri="{FF2B5EF4-FFF2-40B4-BE49-F238E27FC236}">
                <a16:creationId xmlns:a16="http://schemas.microsoft.com/office/drawing/2014/main" id="{9C0F4BA7-C67B-562C-94FA-9A7E0BEB3797}"/>
              </a:ext>
            </a:extLst>
          </p:cNvPr>
          <p:cNvSpPr/>
          <p:nvPr/>
        </p:nvSpPr>
        <p:spPr>
          <a:xfrm>
            <a:off x="-1" y="0"/>
            <a:ext cx="12162331" cy="2348880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Anecdotical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evidence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plagiarism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hteck 6">
            <a:extLst>
              <a:ext uri="{FF2B5EF4-FFF2-40B4-BE49-F238E27FC236}">
                <a16:creationId xmlns:a16="http://schemas.microsoft.com/office/drawing/2014/main" id="{2C5919DB-F1A9-BCEB-8CC8-E4CF6D6B1464}"/>
              </a:ext>
            </a:extLst>
          </p:cNvPr>
          <p:cNvSpPr/>
          <p:nvPr/>
        </p:nvSpPr>
        <p:spPr>
          <a:xfrm>
            <a:off x="47328" y="2780928"/>
            <a:ext cx="12115002" cy="2592288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800" b="1" dirty="0" err="1">
                <a:solidFill>
                  <a:srgbClr val="FFFF00"/>
                </a:solidFill>
              </a:rPr>
              <a:t>Legislation</a:t>
            </a:r>
            <a:r>
              <a:rPr lang="ro-RO" sz="4800" b="1" dirty="0">
                <a:solidFill>
                  <a:srgbClr val="FFFF00"/>
                </a:solidFill>
              </a:rPr>
              <a:t> </a:t>
            </a:r>
            <a:r>
              <a:rPr lang="ro-RO" sz="4800" b="1" dirty="0" err="1">
                <a:solidFill>
                  <a:srgbClr val="FFFF00"/>
                </a:solidFill>
              </a:rPr>
              <a:t>against</a:t>
            </a:r>
            <a:r>
              <a:rPr lang="ro-RO" sz="4800" b="1" dirty="0">
                <a:solidFill>
                  <a:srgbClr val="FFFF00"/>
                </a:solidFill>
              </a:rPr>
              <a:t> </a:t>
            </a:r>
            <a:r>
              <a:rPr lang="ro-RO" sz="4800" b="1" dirty="0" err="1">
                <a:solidFill>
                  <a:srgbClr val="FFFF00"/>
                </a:solidFill>
              </a:rPr>
              <a:t>plagiarism</a:t>
            </a:r>
            <a:endParaRPr lang="ro-RO" sz="4800" b="1" dirty="0">
              <a:solidFill>
                <a:srgbClr val="FFFF00"/>
              </a:solidFill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800" dirty="0" err="1">
                <a:solidFill>
                  <a:srgbClr val="1388A3"/>
                </a:solidFill>
              </a:rPr>
              <a:t>Cryptical</a:t>
            </a:r>
            <a:r>
              <a:rPr lang="ro-RO" sz="4800" dirty="0">
                <a:solidFill>
                  <a:srgbClr val="1388A3"/>
                </a:solidFill>
              </a:rPr>
              <a:t> </a:t>
            </a:r>
            <a:r>
              <a:rPr lang="ro-RO" sz="4800" dirty="0" err="1">
                <a:solidFill>
                  <a:srgbClr val="1388A3"/>
                </a:solidFill>
              </a:rPr>
              <a:t>transparency</a:t>
            </a:r>
            <a:r>
              <a:rPr lang="ro-RO" sz="4800" dirty="0">
                <a:solidFill>
                  <a:srgbClr val="1388A3"/>
                </a:solidFill>
              </a:rPr>
              <a:t> in </a:t>
            </a:r>
            <a:r>
              <a:rPr lang="ro-RO" sz="4800" dirty="0" err="1">
                <a:solidFill>
                  <a:srgbClr val="1388A3"/>
                </a:solidFill>
              </a:rPr>
              <a:t>announcing</a:t>
            </a:r>
            <a:endParaRPr lang="ro-RO" sz="4800" dirty="0">
              <a:solidFill>
                <a:srgbClr val="1388A3"/>
              </a:solidFill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800" dirty="0">
                <a:solidFill>
                  <a:srgbClr val="1388A3"/>
                </a:solidFill>
              </a:rPr>
              <a:t>No </a:t>
            </a:r>
            <a:r>
              <a:rPr lang="ro-RO" sz="4800" dirty="0" err="1">
                <a:solidFill>
                  <a:srgbClr val="1388A3"/>
                </a:solidFill>
              </a:rPr>
              <a:t>transparency</a:t>
            </a:r>
            <a:r>
              <a:rPr lang="ro-RO" sz="4800" dirty="0">
                <a:solidFill>
                  <a:srgbClr val="1388A3"/>
                </a:solidFill>
              </a:rPr>
              <a:t> in </a:t>
            </a:r>
            <a:r>
              <a:rPr lang="ro-RO" sz="4800" dirty="0" err="1">
                <a:solidFill>
                  <a:srgbClr val="1388A3"/>
                </a:solidFill>
              </a:rPr>
              <a:t>decision</a:t>
            </a:r>
            <a:r>
              <a:rPr lang="ro-RO" sz="4800" dirty="0">
                <a:solidFill>
                  <a:srgbClr val="1388A3"/>
                </a:solidFill>
              </a:rPr>
              <a:t> </a:t>
            </a:r>
            <a:r>
              <a:rPr lang="ro-RO" sz="4800" dirty="0" err="1">
                <a:solidFill>
                  <a:srgbClr val="1388A3"/>
                </a:solidFill>
              </a:rPr>
              <a:t>making</a:t>
            </a:r>
            <a:endParaRPr lang="ro-RO" sz="4800" dirty="0">
              <a:solidFill>
                <a:srgbClr val="1388A3"/>
              </a:solidFill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800" dirty="0">
                <a:solidFill>
                  <a:srgbClr val="1388A3"/>
                </a:solidFill>
              </a:rPr>
              <a:t>No </a:t>
            </a:r>
            <a:r>
              <a:rPr lang="ro-RO" sz="4800" dirty="0" err="1">
                <a:solidFill>
                  <a:srgbClr val="1388A3"/>
                </a:solidFill>
              </a:rPr>
              <a:t>transparency</a:t>
            </a:r>
            <a:r>
              <a:rPr lang="ro-RO" sz="4800" dirty="0">
                <a:solidFill>
                  <a:srgbClr val="1388A3"/>
                </a:solidFill>
              </a:rPr>
              <a:t> in </a:t>
            </a:r>
            <a:r>
              <a:rPr lang="ro-RO" sz="4800" dirty="0" err="1">
                <a:solidFill>
                  <a:srgbClr val="1388A3"/>
                </a:solidFill>
              </a:rPr>
              <a:t>implementation</a:t>
            </a:r>
            <a:endParaRPr lang="ro-RO" sz="4800" dirty="0">
              <a:solidFill>
                <a:srgbClr val="13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887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>
            <a:extLst>
              <a:ext uri="{FF2B5EF4-FFF2-40B4-BE49-F238E27FC236}">
                <a16:creationId xmlns:a16="http://schemas.microsoft.com/office/drawing/2014/main" id="{9C0F4BA7-C67B-562C-94FA-9A7E0BEB3797}"/>
              </a:ext>
            </a:extLst>
          </p:cNvPr>
          <p:cNvSpPr/>
          <p:nvPr/>
        </p:nvSpPr>
        <p:spPr>
          <a:xfrm>
            <a:off x="-1" y="0"/>
            <a:ext cx="12162331" cy="2348880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Anecdotical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evidence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plagiarism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hteck 6">
            <a:extLst>
              <a:ext uri="{FF2B5EF4-FFF2-40B4-BE49-F238E27FC236}">
                <a16:creationId xmlns:a16="http://schemas.microsoft.com/office/drawing/2014/main" id="{2C5919DB-F1A9-BCEB-8CC8-E4CF6D6B1464}"/>
              </a:ext>
            </a:extLst>
          </p:cNvPr>
          <p:cNvSpPr/>
          <p:nvPr/>
        </p:nvSpPr>
        <p:spPr>
          <a:xfrm>
            <a:off x="47328" y="2780928"/>
            <a:ext cx="12115002" cy="2592288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800" b="1" dirty="0" err="1">
                <a:solidFill>
                  <a:srgbClr val="FFFF00"/>
                </a:solidFill>
              </a:rPr>
              <a:t>Legislation</a:t>
            </a:r>
            <a:r>
              <a:rPr lang="ro-RO" sz="4800" b="1" dirty="0">
                <a:solidFill>
                  <a:srgbClr val="FFFF00"/>
                </a:solidFill>
              </a:rPr>
              <a:t> </a:t>
            </a:r>
            <a:r>
              <a:rPr lang="ro-RO" sz="4800" b="1" dirty="0" err="1">
                <a:solidFill>
                  <a:srgbClr val="FFFF00"/>
                </a:solidFill>
              </a:rPr>
              <a:t>against</a:t>
            </a:r>
            <a:r>
              <a:rPr lang="ro-RO" sz="4800" b="1" dirty="0">
                <a:solidFill>
                  <a:srgbClr val="FFFF00"/>
                </a:solidFill>
              </a:rPr>
              <a:t> </a:t>
            </a:r>
            <a:r>
              <a:rPr lang="ro-RO" sz="4800" b="1" dirty="0" err="1">
                <a:solidFill>
                  <a:srgbClr val="FFFF00"/>
                </a:solidFill>
              </a:rPr>
              <a:t>plagiarism</a:t>
            </a:r>
            <a:endParaRPr lang="ro-RO" sz="4800" b="1" dirty="0">
              <a:solidFill>
                <a:srgbClr val="FFFF00"/>
              </a:solidFill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800" dirty="0" err="1">
                <a:solidFill>
                  <a:schemeClr val="bg1"/>
                </a:solidFill>
              </a:rPr>
              <a:t>Cryptical</a:t>
            </a:r>
            <a:r>
              <a:rPr lang="ro-RO" sz="4800" dirty="0">
                <a:solidFill>
                  <a:schemeClr val="bg1"/>
                </a:solidFill>
              </a:rPr>
              <a:t> </a:t>
            </a:r>
            <a:r>
              <a:rPr lang="ro-RO" sz="4800" dirty="0" err="1">
                <a:solidFill>
                  <a:schemeClr val="bg1"/>
                </a:solidFill>
              </a:rPr>
              <a:t>transparency</a:t>
            </a:r>
            <a:r>
              <a:rPr lang="ro-RO" sz="4800" dirty="0">
                <a:solidFill>
                  <a:schemeClr val="bg1"/>
                </a:solidFill>
              </a:rPr>
              <a:t> in </a:t>
            </a:r>
            <a:r>
              <a:rPr lang="ro-RO" sz="4800" dirty="0" err="1">
                <a:solidFill>
                  <a:schemeClr val="bg1"/>
                </a:solidFill>
              </a:rPr>
              <a:t>announcing</a:t>
            </a:r>
            <a:endParaRPr lang="ro-RO" sz="4800" dirty="0">
              <a:solidFill>
                <a:schemeClr val="bg1"/>
              </a:solidFill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800" dirty="0">
                <a:solidFill>
                  <a:schemeClr val="bg1"/>
                </a:solidFill>
              </a:rPr>
              <a:t>No </a:t>
            </a:r>
            <a:r>
              <a:rPr lang="ro-RO" sz="4800" dirty="0" err="1">
                <a:solidFill>
                  <a:schemeClr val="bg1"/>
                </a:solidFill>
              </a:rPr>
              <a:t>transparency</a:t>
            </a:r>
            <a:r>
              <a:rPr lang="ro-RO" sz="4800" dirty="0">
                <a:solidFill>
                  <a:schemeClr val="bg1"/>
                </a:solidFill>
              </a:rPr>
              <a:t> in </a:t>
            </a:r>
            <a:r>
              <a:rPr lang="ro-RO" sz="4800" dirty="0" err="1">
                <a:solidFill>
                  <a:schemeClr val="bg1"/>
                </a:solidFill>
              </a:rPr>
              <a:t>decision</a:t>
            </a:r>
            <a:r>
              <a:rPr lang="ro-RO" sz="4800" dirty="0">
                <a:solidFill>
                  <a:schemeClr val="bg1"/>
                </a:solidFill>
              </a:rPr>
              <a:t> </a:t>
            </a:r>
            <a:r>
              <a:rPr lang="ro-RO" sz="4800" dirty="0" err="1">
                <a:solidFill>
                  <a:schemeClr val="bg1"/>
                </a:solidFill>
              </a:rPr>
              <a:t>making</a:t>
            </a:r>
            <a:endParaRPr lang="ro-RO" sz="4800" dirty="0">
              <a:solidFill>
                <a:schemeClr val="bg1"/>
              </a:solidFill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800" dirty="0">
                <a:solidFill>
                  <a:schemeClr val="bg1"/>
                </a:solidFill>
              </a:rPr>
              <a:t>No </a:t>
            </a:r>
            <a:r>
              <a:rPr lang="ro-RO" sz="4800" dirty="0" err="1">
                <a:solidFill>
                  <a:schemeClr val="bg1"/>
                </a:solidFill>
              </a:rPr>
              <a:t>transparency</a:t>
            </a:r>
            <a:r>
              <a:rPr lang="ro-RO" sz="4800" dirty="0">
                <a:solidFill>
                  <a:schemeClr val="bg1"/>
                </a:solidFill>
              </a:rPr>
              <a:t> in </a:t>
            </a:r>
            <a:r>
              <a:rPr lang="ro-RO" sz="4800" dirty="0" err="1">
                <a:solidFill>
                  <a:schemeClr val="bg1"/>
                </a:solidFill>
              </a:rPr>
              <a:t>implementation</a:t>
            </a:r>
            <a:endParaRPr lang="ro-RO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780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>
            <a:extLst>
              <a:ext uri="{FF2B5EF4-FFF2-40B4-BE49-F238E27FC236}">
                <a16:creationId xmlns:a16="http://schemas.microsoft.com/office/drawing/2014/main" id="{459C3FF1-A6F9-471D-9962-033330411920}"/>
              </a:ext>
            </a:extLst>
          </p:cNvPr>
          <p:cNvSpPr/>
          <p:nvPr/>
        </p:nvSpPr>
        <p:spPr>
          <a:xfrm>
            <a:off x="-1" y="0"/>
            <a:ext cx="12162331" cy="2348880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Anecdotical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evidence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legislation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0599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>
            <a:extLst>
              <a:ext uri="{FF2B5EF4-FFF2-40B4-BE49-F238E27FC236}">
                <a16:creationId xmlns:a16="http://schemas.microsoft.com/office/drawing/2014/main" id="{459C3FF1-A6F9-471D-9962-033330411920}"/>
              </a:ext>
            </a:extLst>
          </p:cNvPr>
          <p:cNvSpPr/>
          <p:nvPr/>
        </p:nvSpPr>
        <p:spPr>
          <a:xfrm>
            <a:off x="-1" y="0"/>
            <a:ext cx="12162331" cy="2348880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Anecdotical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evidence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legislation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hteck 6">
            <a:extLst>
              <a:ext uri="{FF2B5EF4-FFF2-40B4-BE49-F238E27FC236}">
                <a16:creationId xmlns:a16="http://schemas.microsoft.com/office/drawing/2014/main" id="{1AB0E55A-1CEC-762F-916E-3D96D0562221}"/>
              </a:ext>
            </a:extLst>
          </p:cNvPr>
          <p:cNvSpPr/>
          <p:nvPr/>
        </p:nvSpPr>
        <p:spPr>
          <a:xfrm>
            <a:off x="47328" y="2492896"/>
            <a:ext cx="11953328" cy="3672408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000" b="1" dirty="0">
                <a:solidFill>
                  <a:srgbClr val="FFFF00"/>
                </a:solidFill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S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tabilise</a:t>
            </a:r>
            <a:r>
              <a:rPr lang="fr-FR" sz="4000" b="1" dirty="0">
                <a:solidFill>
                  <a:srgbClr val="FFFF00"/>
                </a:solidFill>
                <a:effectLst/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 the concept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before</a:t>
            </a:r>
            <a:r>
              <a:rPr lang="fr-FR" sz="4000" b="1" dirty="0">
                <a:solidFill>
                  <a:srgbClr val="FFFF00"/>
                </a:solidFill>
                <a:effectLst/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writ</a:t>
            </a:r>
            <a:r>
              <a:rPr lang="ro-RO" sz="4000" b="1" dirty="0" err="1">
                <a:solidFill>
                  <a:srgbClr val="FFFF00"/>
                </a:solidFill>
                <a:effectLst/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ing</a:t>
            </a:r>
            <a:r>
              <a:rPr lang="fr-FR" sz="4000" b="1" dirty="0">
                <a:solidFill>
                  <a:srgbClr val="FFFF00"/>
                </a:solidFill>
                <a:effectLst/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 the </a:t>
            </a:r>
            <a:r>
              <a:rPr lang="ro-RO" sz="4000" b="1" dirty="0" err="1">
                <a:solidFill>
                  <a:srgbClr val="FFFF00"/>
                </a:solidFill>
                <a:effectLst/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legislation</a:t>
            </a:r>
            <a:r>
              <a:rPr lang="fr-FR" sz="4000" b="1" dirty="0">
                <a:solidFill>
                  <a:srgbClr val="FFFF00"/>
                </a:solidFill>
                <a:effectLst/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endParaRPr lang="ro-RO" sz="7200" b="1" dirty="0">
              <a:solidFill>
                <a:srgbClr val="FFFF00"/>
              </a:solidFill>
              <a:latin typeface="+mj-lt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000" dirty="0"/>
              <a:t>Total </a:t>
            </a:r>
            <a:r>
              <a:rPr lang="ro-RO" sz="4000" dirty="0" err="1"/>
              <a:t>transparency</a:t>
            </a:r>
            <a:r>
              <a:rPr lang="ro-RO" sz="4000" dirty="0"/>
              <a:t> in </a:t>
            </a:r>
            <a:r>
              <a:rPr lang="ro-RO" sz="4000" dirty="0" err="1"/>
              <a:t>intentions</a:t>
            </a:r>
            <a:endParaRPr lang="ro-RO" sz="4000" dirty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000" dirty="0" err="1"/>
              <a:t>Transparency</a:t>
            </a:r>
            <a:r>
              <a:rPr lang="ro-RO" sz="4000" dirty="0"/>
              <a:t> in </a:t>
            </a:r>
            <a:r>
              <a:rPr lang="ro-RO" sz="4000" dirty="0" err="1"/>
              <a:t>writing</a:t>
            </a:r>
            <a:r>
              <a:rPr lang="ro-RO" sz="4000" dirty="0"/>
              <a:t> consensual </a:t>
            </a:r>
            <a:r>
              <a:rPr lang="ro-RO" sz="4000" dirty="0" err="1"/>
              <a:t>measures</a:t>
            </a:r>
            <a:endParaRPr lang="ro-RO" sz="4000" dirty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000" dirty="0"/>
              <a:t>No </a:t>
            </a:r>
            <a:r>
              <a:rPr lang="ro-RO" sz="4000" dirty="0" err="1"/>
              <a:t>transparency</a:t>
            </a:r>
            <a:r>
              <a:rPr lang="ro-RO" sz="4000" dirty="0"/>
              <a:t> in </a:t>
            </a:r>
            <a:r>
              <a:rPr lang="ro-RO" sz="4000" dirty="0" err="1"/>
              <a:t>writing</a:t>
            </a:r>
            <a:r>
              <a:rPr lang="ro-RO" sz="4000" dirty="0"/>
              <a:t> „</a:t>
            </a:r>
            <a:r>
              <a:rPr lang="ro-RO" sz="4000" dirty="0" err="1"/>
              <a:t>tough</a:t>
            </a:r>
            <a:r>
              <a:rPr lang="ro-RO" sz="4000" dirty="0"/>
              <a:t>” </a:t>
            </a:r>
            <a:r>
              <a:rPr lang="ro-RO" sz="4000" dirty="0" err="1"/>
              <a:t>measures</a:t>
            </a:r>
            <a:endParaRPr lang="ro-RO" sz="4000" dirty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000" dirty="0"/>
              <a:t>No </a:t>
            </a:r>
            <a:r>
              <a:rPr lang="ro-RO" sz="4000" dirty="0" err="1"/>
              <a:t>transparency</a:t>
            </a:r>
            <a:r>
              <a:rPr lang="ro-RO" sz="4000" dirty="0"/>
              <a:t> in </a:t>
            </a:r>
            <a:r>
              <a:rPr lang="ro-RO" sz="4000" dirty="0" err="1"/>
              <a:t>adoption</a:t>
            </a:r>
            <a:r>
              <a:rPr lang="ro-RO" sz="4000" dirty="0"/>
              <a:t> </a:t>
            </a:r>
            <a:r>
              <a:rPr lang="ro-RO" sz="4000" dirty="0" err="1"/>
              <a:t>mecanisms</a:t>
            </a:r>
            <a:r>
              <a:rPr lang="ro-RO" sz="4000" dirty="0"/>
              <a:t> of </a:t>
            </a:r>
            <a:r>
              <a:rPr lang="ro-RO" sz="4000" dirty="0" err="1"/>
              <a:t>the</a:t>
            </a:r>
            <a:r>
              <a:rPr lang="ro-RO" sz="4000" dirty="0"/>
              <a:t> </a:t>
            </a:r>
            <a:r>
              <a:rPr lang="ro-RO" sz="4000" dirty="0" err="1"/>
              <a:t>law</a:t>
            </a:r>
            <a:endParaRPr lang="ro-RO" sz="4000" dirty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000" dirty="0"/>
              <a:t>Total </a:t>
            </a:r>
            <a:r>
              <a:rPr lang="ro-RO" sz="4000" dirty="0" err="1"/>
              <a:t>transparency</a:t>
            </a:r>
            <a:r>
              <a:rPr lang="ro-RO" sz="4000" dirty="0"/>
              <a:t> in </a:t>
            </a:r>
            <a:r>
              <a:rPr lang="ro-RO" sz="4000" dirty="0" err="1"/>
              <a:t>implementation</a:t>
            </a:r>
            <a:endParaRPr lang="ro-RO" sz="4000" dirty="0"/>
          </a:p>
        </p:txBody>
      </p:sp>
    </p:spTree>
    <p:extLst>
      <p:ext uri="{BB962C8B-B14F-4D97-AF65-F5344CB8AC3E}">
        <p14:creationId xmlns:p14="http://schemas.microsoft.com/office/powerpoint/2010/main" val="13486021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>
            <a:extLst>
              <a:ext uri="{FF2B5EF4-FFF2-40B4-BE49-F238E27FC236}">
                <a16:creationId xmlns:a16="http://schemas.microsoft.com/office/drawing/2014/main" id="{459C3FF1-A6F9-471D-9962-033330411920}"/>
              </a:ext>
            </a:extLst>
          </p:cNvPr>
          <p:cNvSpPr/>
          <p:nvPr/>
        </p:nvSpPr>
        <p:spPr>
          <a:xfrm>
            <a:off x="-1" y="0"/>
            <a:ext cx="12162331" cy="2348880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Anecdotical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evidence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8000" b="1" dirty="0">
                <a:solidFill>
                  <a:prstClr val="white"/>
                </a:solidFill>
                <a:latin typeface="Arial"/>
              </a:rPr>
              <a:t>u</a:t>
            </a: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niversity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classification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4031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>
            <a:extLst>
              <a:ext uri="{FF2B5EF4-FFF2-40B4-BE49-F238E27FC236}">
                <a16:creationId xmlns:a16="http://schemas.microsoft.com/office/drawing/2014/main" id="{459C3FF1-A6F9-471D-9962-033330411920}"/>
              </a:ext>
            </a:extLst>
          </p:cNvPr>
          <p:cNvSpPr/>
          <p:nvPr/>
        </p:nvSpPr>
        <p:spPr>
          <a:xfrm>
            <a:off x="-1" y="0"/>
            <a:ext cx="12162331" cy="2348880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Anecdotical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evidence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8000" b="1" dirty="0">
                <a:solidFill>
                  <a:prstClr val="white"/>
                </a:solidFill>
                <a:latin typeface="Arial"/>
              </a:rPr>
              <a:t>u</a:t>
            </a: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niversity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classification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hteck 6">
            <a:extLst>
              <a:ext uri="{FF2B5EF4-FFF2-40B4-BE49-F238E27FC236}">
                <a16:creationId xmlns:a16="http://schemas.microsoft.com/office/drawing/2014/main" id="{1AB0E55A-1CEC-762F-916E-3D96D0562221}"/>
              </a:ext>
            </a:extLst>
          </p:cNvPr>
          <p:cNvSpPr/>
          <p:nvPr/>
        </p:nvSpPr>
        <p:spPr>
          <a:xfrm>
            <a:off x="47328" y="2780928"/>
            <a:ext cx="11214529" cy="3312368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400" dirty="0"/>
              <a:t>Total </a:t>
            </a:r>
            <a:r>
              <a:rPr lang="ro-RO" sz="4400" dirty="0" err="1"/>
              <a:t>transparency</a:t>
            </a:r>
            <a:r>
              <a:rPr lang="ro-RO" sz="4400" dirty="0"/>
              <a:t> in </a:t>
            </a:r>
            <a:r>
              <a:rPr lang="ro-RO" sz="4400" dirty="0" err="1"/>
              <a:t>intentions</a:t>
            </a:r>
            <a:endParaRPr lang="ro-RO" sz="4400" dirty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4400" dirty="0"/>
              <a:t>Total t</a:t>
            </a:r>
            <a:r>
              <a:rPr lang="ro-RO" sz="4400" dirty="0" err="1"/>
              <a:t>ransparency</a:t>
            </a:r>
            <a:r>
              <a:rPr lang="ro-RO" sz="4400" dirty="0"/>
              <a:t> in </a:t>
            </a:r>
            <a:r>
              <a:rPr lang="ro-RO" sz="4400" dirty="0" err="1"/>
              <a:t>collecting</a:t>
            </a:r>
            <a:r>
              <a:rPr lang="ro-RO" sz="4400" dirty="0"/>
              <a:t> data</a:t>
            </a:r>
            <a:endParaRPr lang="en-GB" sz="4400" dirty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4400" dirty="0"/>
              <a:t>Total transparency in procedure</a:t>
            </a:r>
            <a:endParaRPr lang="ro-RO" sz="4400" dirty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400" dirty="0"/>
              <a:t>No </a:t>
            </a:r>
            <a:r>
              <a:rPr lang="ro-RO" sz="4400" dirty="0" err="1"/>
              <a:t>transparency</a:t>
            </a:r>
            <a:r>
              <a:rPr lang="ro-RO" sz="4400" dirty="0"/>
              <a:t> in </a:t>
            </a:r>
            <a:r>
              <a:rPr lang="en-GB" sz="4400" dirty="0"/>
              <a:t>formula</a:t>
            </a:r>
            <a:endParaRPr lang="ro-RO" sz="4400" dirty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400" dirty="0"/>
              <a:t>No </a:t>
            </a:r>
            <a:r>
              <a:rPr lang="ro-RO" sz="4400" dirty="0" err="1"/>
              <a:t>transparency</a:t>
            </a:r>
            <a:r>
              <a:rPr lang="ro-RO" sz="4400" dirty="0"/>
              <a:t> in </a:t>
            </a:r>
            <a:r>
              <a:rPr lang="en-GB" sz="4400" dirty="0"/>
              <a:t>expectation</a:t>
            </a:r>
            <a:endParaRPr lang="ro-RO" sz="4400" dirty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400" dirty="0"/>
              <a:t>Total </a:t>
            </a:r>
            <a:r>
              <a:rPr lang="ro-RO" sz="4400" dirty="0" err="1"/>
              <a:t>transparency</a:t>
            </a:r>
            <a:r>
              <a:rPr lang="ro-RO" sz="4400" dirty="0"/>
              <a:t> in </a:t>
            </a:r>
            <a:r>
              <a:rPr lang="ro-RO" sz="4400" dirty="0" err="1"/>
              <a:t>implementation</a:t>
            </a:r>
            <a:endParaRPr lang="ro-RO" sz="4400" dirty="0"/>
          </a:p>
        </p:txBody>
      </p:sp>
    </p:spTree>
    <p:extLst>
      <p:ext uri="{BB962C8B-B14F-4D97-AF65-F5344CB8AC3E}">
        <p14:creationId xmlns:p14="http://schemas.microsoft.com/office/powerpoint/2010/main" val="18197800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>
            <a:extLst>
              <a:ext uri="{FF2B5EF4-FFF2-40B4-BE49-F238E27FC236}">
                <a16:creationId xmlns:a16="http://schemas.microsoft.com/office/drawing/2014/main" id="{459C3FF1-A6F9-471D-9962-033330411920}"/>
              </a:ext>
            </a:extLst>
          </p:cNvPr>
          <p:cNvSpPr/>
          <p:nvPr/>
        </p:nvSpPr>
        <p:spPr>
          <a:xfrm>
            <a:off x="-1" y="0"/>
            <a:ext cx="12192001" cy="2348880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Anecdotical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evidence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5400" b="1" dirty="0" err="1">
                <a:solidFill>
                  <a:prstClr val="white"/>
                </a:solidFill>
                <a:latin typeface="Arial"/>
              </a:rPr>
              <a:t>Compulsory</a:t>
            </a:r>
            <a:r>
              <a:rPr lang="ro-RO" sz="54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5400" b="1" dirty="0" err="1">
                <a:solidFill>
                  <a:prstClr val="white"/>
                </a:solidFill>
                <a:latin typeface="Arial"/>
              </a:rPr>
              <a:t>education</a:t>
            </a:r>
            <a:r>
              <a:rPr lang="ro-RO" sz="5400" b="1" dirty="0">
                <a:solidFill>
                  <a:prstClr val="white"/>
                </a:solidFill>
                <a:latin typeface="Arial"/>
              </a:rPr>
              <a:t> at 6 </a:t>
            </a:r>
            <a:r>
              <a:rPr lang="ro-RO" sz="5400" b="1" dirty="0" err="1">
                <a:solidFill>
                  <a:prstClr val="white"/>
                </a:solidFill>
                <a:latin typeface="Arial"/>
              </a:rPr>
              <a:t>yrs</a:t>
            </a:r>
            <a:r>
              <a:rPr lang="ro-RO" sz="5400" b="1" dirty="0">
                <a:solidFill>
                  <a:prstClr val="white"/>
                </a:solidFill>
                <a:latin typeface="Arial"/>
              </a:rPr>
              <a:t> old</a:t>
            </a: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1075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>
            <a:extLst>
              <a:ext uri="{FF2B5EF4-FFF2-40B4-BE49-F238E27FC236}">
                <a16:creationId xmlns:a16="http://schemas.microsoft.com/office/drawing/2014/main" id="{459C3FF1-A6F9-471D-9962-033330411920}"/>
              </a:ext>
            </a:extLst>
          </p:cNvPr>
          <p:cNvSpPr/>
          <p:nvPr/>
        </p:nvSpPr>
        <p:spPr>
          <a:xfrm>
            <a:off x="-1" y="0"/>
            <a:ext cx="12192001" cy="2348880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Anecdotical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evidence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5400" b="1" dirty="0" err="1">
                <a:solidFill>
                  <a:prstClr val="white"/>
                </a:solidFill>
                <a:latin typeface="Arial"/>
              </a:rPr>
              <a:t>Compulsory</a:t>
            </a:r>
            <a:r>
              <a:rPr lang="ro-RO" sz="54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5400" b="1" dirty="0" err="1">
                <a:solidFill>
                  <a:prstClr val="white"/>
                </a:solidFill>
                <a:latin typeface="Arial"/>
              </a:rPr>
              <a:t>education</a:t>
            </a:r>
            <a:r>
              <a:rPr lang="ro-RO" sz="5400" b="1" dirty="0">
                <a:solidFill>
                  <a:prstClr val="white"/>
                </a:solidFill>
                <a:latin typeface="Arial"/>
              </a:rPr>
              <a:t> at 6 </a:t>
            </a:r>
            <a:r>
              <a:rPr lang="ro-RO" sz="5400" b="1" dirty="0" err="1">
                <a:solidFill>
                  <a:prstClr val="white"/>
                </a:solidFill>
                <a:latin typeface="Arial"/>
              </a:rPr>
              <a:t>yrs</a:t>
            </a:r>
            <a:r>
              <a:rPr lang="ro-RO" sz="5400" b="1" dirty="0">
                <a:solidFill>
                  <a:prstClr val="white"/>
                </a:solidFill>
                <a:latin typeface="Arial"/>
              </a:rPr>
              <a:t> old</a:t>
            </a: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hteck 6">
            <a:extLst>
              <a:ext uri="{FF2B5EF4-FFF2-40B4-BE49-F238E27FC236}">
                <a16:creationId xmlns:a16="http://schemas.microsoft.com/office/drawing/2014/main" id="{1AB0E55A-1CEC-762F-916E-3D96D0562221}"/>
              </a:ext>
            </a:extLst>
          </p:cNvPr>
          <p:cNvSpPr/>
          <p:nvPr/>
        </p:nvSpPr>
        <p:spPr>
          <a:xfrm>
            <a:off x="47328" y="2708920"/>
            <a:ext cx="11214529" cy="3312368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400" dirty="0"/>
              <a:t>Total </a:t>
            </a:r>
            <a:r>
              <a:rPr lang="ro-RO" sz="4400" dirty="0" err="1"/>
              <a:t>transparency</a:t>
            </a:r>
            <a:r>
              <a:rPr lang="ro-RO" sz="4400" dirty="0"/>
              <a:t> in </a:t>
            </a:r>
            <a:r>
              <a:rPr lang="ro-RO" sz="4400" dirty="0" err="1"/>
              <a:t>intentions</a:t>
            </a:r>
            <a:endParaRPr lang="ro-RO" sz="4400" dirty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4400" dirty="0"/>
              <a:t>Total t</a:t>
            </a:r>
            <a:r>
              <a:rPr lang="ro-RO" sz="4400" dirty="0" err="1"/>
              <a:t>ransparency</a:t>
            </a:r>
            <a:r>
              <a:rPr lang="ro-RO" sz="4400" dirty="0"/>
              <a:t> in </a:t>
            </a:r>
            <a:r>
              <a:rPr lang="ro-RO" sz="4400" dirty="0" err="1"/>
              <a:t>regulation</a:t>
            </a:r>
            <a:endParaRPr lang="en-GB" sz="4400" dirty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4400" dirty="0"/>
              <a:t>Total transparency in procedure</a:t>
            </a:r>
            <a:endParaRPr lang="ro-RO" sz="4400" dirty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4400" dirty="0"/>
              <a:t>Total </a:t>
            </a:r>
            <a:r>
              <a:rPr lang="ro-RO" sz="4400" dirty="0" err="1"/>
              <a:t>transparency</a:t>
            </a:r>
            <a:r>
              <a:rPr lang="ro-RO" sz="4400" dirty="0"/>
              <a:t> in </a:t>
            </a:r>
            <a:r>
              <a:rPr lang="ro-RO" sz="4400" dirty="0" err="1"/>
              <a:t>implementation</a:t>
            </a:r>
            <a:endParaRPr lang="ro-RO" sz="4400" dirty="0"/>
          </a:p>
        </p:txBody>
      </p:sp>
    </p:spTree>
    <p:extLst>
      <p:ext uri="{BB962C8B-B14F-4D97-AF65-F5344CB8AC3E}">
        <p14:creationId xmlns:p14="http://schemas.microsoft.com/office/powerpoint/2010/main" val="14859590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6">
            <a:extLst>
              <a:ext uri="{FF2B5EF4-FFF2-40B4-BE49-F238E27FC236}">
                <a16:creationId xmlns:a16="http://schemas.microsoft.com/office/drawing/2014/main" id="{1AB0E55A-1CEC-762F-916E-3D96D0562221}"/>
              </a:ext>
            </a:extLst>
          </p:cNvPr>
          <p:cNvSpPr/>
          <p:nvPr/>
        </p:nvSpPr>
        <p:spPr>
          <a:xfrm>
            <a:off x="6964" y="2276872"/>
            <a:ext cx="12025336" cy="3312368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5400" dirty="0"/>
              <a:t>Transparency is </a:t>
            </a:r>
            <a:r>
              <a:rPr lang="en-GB" sz="5400" b="1" dirty="0">
                <a:solidFill>
                  <a:srgbClr val="FFFF00"/>
                </a:solidFill>
              </a:rPr>
              <a:t>neither good nor bad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5400" dirty="0"/>
              <a:t>it is </a:t>
            </a:r>
            <a:r>
              <a:rPr lang="en-GB" sz="5400" b="1" dirty="0">
                <a:solidFill>
                  <a:srgbClr val="FFFF00"/>
                </a:solidFill>
              </a:rPr>
              <a:t>USEFUL or NOT USEFUL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5400" dirty="0"/>
              <a:t>depending on</a:t>
            </a:r>
            <a:br>
              <a:rPr lang="en-GB" sz="5400" dirty="0"/>
            </a:br>
            <a:r>
              <a:rPr lang="en-GB" sz="5400" b="1" dirty="0">
                <a:solidFill>
                  <a:srgbClr val="FFFF00"/>
                </a:solidFill>
              </a:rPr>
              <a:t>local culture and to what is applied</a:t>
            </a:r>
            <a:endParaRPr lang="ro-RO" sz="5400" b="1" dirty="0">
              <a:solidFill>
                <a:srgbClr val="FFFF00"/>
              </a:solidFill>
            </a:endParaRPr>
          </a:p>
        </p:txBody>
      </p:sp>
      <p:sp>
        <p:nvSpPr>
          <p:cNvPr id="2" name="Rechteck 6">
            <a:extLst>
              <a:ext uri="{FF2B5EF4-FFF2-40B4-BE49-F238E27FC236}">
                <a16:creationId xmlns:a16="http://schemas.microsoft.com/office/drawing/2014/main" id="{7AB81018-CA52-21E0-83AA-20354C896A56}"/>
              </a:ext>
            </a:extLst>
          </p:cNvPr>
          <p:cNvSpPr/>
          <p:nvPr/>
        </p:nvSpPr>
        <p:spPr>
          <a:xfrm>
            <a:off x="-1" y="0"/>
            <a:ext cx="12192001" cy="148478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0" b="1" dirty="0">
                <a:solidFill>
                  <a:prstClr val="white"/>
                </a:solidFill>
                <a:latin typeface="Arial"/>
              </a:rPr>
              <a:t>Conclusions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19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-24680" y="1268760"/>
            <a:ext cx="12191998" cy="5400600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ts val="6000"/>
              </a:lnSpc>
              <a:spcBef>
                <a:spcPts val="5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6000" b="1" dirty="0">
                <a:solidFill>
                  <a:srgbClr val="FFFF00"/>
                </a:solidFill>
              </a:rPr>
              <a:t>No </a:t>
            </a:r>
            <a:r>
              <a:rPr lang="ro-RO" sz="6000" b="1" dirty="0" err="1">
                <a:solidFill>
                  <a:srgbClr val="FFFF00"/>
                </a:solidFill>
              </a:rPr>
              <a:t>accountability</a:t>
            </a:r>
            <a:r>
              <a:rPr lang="ro-RO" sz="6000" b="1" dirty="0">
                <a:solidFill>
                  <a:srgbClr val="FFFF00"/>
                </a:solidFill>
              </a:rPr>
              <a:t>=</a:t>
            </a:r>
            <a:r>
              <a:rPr lang="ro-RO" sz="6000" b="1" dirty="0" err="1">
                <a:solidFill>
                  <a:srgbClr val="FFFF00"/>
                </a:solidFill>
              </a:rPr>
              <a:t>dictatorship</a:t>
            </a:r>
            <a:r>
              <a:rPr lang="ro-RO" sz="6000" b="1" dirty="0">
                <a:solidFill>
                  <a:srgbClr val="FFFF00"/>
                </a:solidFill>
              </a:rPr>
              <a:t> or </a:t>
            </a:r>
            <a:r>
              <a:rPr lang="ro-RO" sz="6000" b="1" dirty="0" err="1">
                <a:solidFill>
                  <a:srgbClr val="FFFF00"/>
                </a:solidFill>
              </a:rPr>
              <a:t>totalitarian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regime</a:t>
            </a:r>
            <a:endParaRPr lang="ro-RO" sz="6000" b="1" dirty="0">
              <a:solidFill>
                <a:srgbClr val="FFFF00"/>
              </a:solidFill>
            </a:endParaRPr>
          </a:p>
          <a:p>
            <a:pPr marR="0" lvl="0" algn="ctr" defTabSz="914400" rtl="0" eaLnBrk="1" fontAlgn="auto" latinLnBrk="0" hangingPunct="1">
              <a:lnSpc>
                <a:spcPts val="6000"/>
              </a:lnSpc>
              <a:spcBef>
                <a:spcPts val="5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6000" b="1" dirty="0" err="1">
                <a:solidFill>
                  <a:srgbClr val="FFFF00"/>
                </a:solidFill>
              </a:rPr>
              <a:t>We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want</a:t>
            </a:r>
            <a:r>
              <a:rPr lang="ro-RO" sz="6000" b="1" dirty="0">
                <a:solidFill>
                  <a:srgbClr val="FFFF00"/>
                </a:solidFill>
              </a:rPr>
              <a:t> electoral </a:t>
            </a:r>
            <a:r>
              <a:rPr lang="ro-RO" sz="6000" b="1" dirty="0" err="1">
                <a:solidFill>
                  <a:srgbClr val="FFFF00"/>
                </a:solidFill>
              </a:rPr>
              <a:t>decisions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to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be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taken</a:t>
            </a:r>
            <a:r>
              <a:rPr lang="ro-RO" sz="6000" b="1" dirty="0">
                <a:solidFill>
                  <a:srgbClr val="FFFF00"/>
                </a:solidFill>
              </a:rPr>
              <a:t> </a:t>
            </a:r>
            <a:r>
              <a:rPr lang="ro-RO" sz="6000" b="1" dirty="0" err="1">
                <a:solidFill>
                  <a:srgbClr val="FFFF00"/>
                </a:solidFill>
              </a:rPr>
              <a:t>based</a:t>
            </a:r>
            <a:r>
              <a:rPr lang="ro-RO" sz="6000" b="1" dirty="0">
                <a:solidFill>
                  <a:srgbClr val="FFFF00"/>
                </a:solidFill>
              </a:rPr>
              <a:t> on </a:t>
            </a:r>
            <a:r>
              <a:rPr lang="ro-RO" sz="6000" b="1" dirty="0" err="1">
                <a:solidFill>
                  <a:srgbClr val="FFFF00"/>
                </a:solidFill>
              </a:rPr>
              <a:t>truth</a:t>
            </a:r>
            <a:endParaRPr lang="ro-RO" sz="6000" dirty="0"/>
          </a:p>
        </p:txBody>
      </p:sp>
      <p:sp>
        <p:nvSpPr>
          <p:cNvPr id="4" name="Rechteck 6">
            <a:extLst>
              <a:ext uri="{FF2B5EF4-FFF2-40B4-BE49-F238E27FC236}">
                <a16:creationId xmlns:a16="http://schemas.microsoft.com/office/drawing/2014/main" id="{DD40B8A1-A97E-BA84-D6CC-EF4323CE2868}"/>
              </a:ext>
            </a:extLst>
          </p:cNvPr>
          <p:cNvSpPr/>
          <p:nvPr/>
        </p:nvSpPr>
        <p:spPr>
          <a:xfrm>
            <a:off x="-29668" y="0"/>
            <a:ext cx="12221667" cy="1340768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Why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being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ro-RO" sz="8000" b="1" dirty="0" err="1">
                <a:solidFill>
                  <a:prstClr val="white"/>
                </a:solidFill>
                <a:latin typeface="Arial"/>
              </a:rPr>
              <a:t>accountable</a:t>
            </a:r>
            <a:r>
              <a:rPr lang="ro-RO" sz="8000" b="1" dirty="0">
                <a:solidFill>
                  <a:prstClr val="white"/>
                </a:solidFill>
                <a:latin typeface="Arial"/>
              </a:rPr>
              <a:t>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4074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>
            <a:extLst>
              <a:ext uri="{FF2B5EF4-FFF2-40B4-BE49-F238E27FC236}">
                <a16:creationId xmlns:a16="http://schemas.microsoft.com/office/drawing/2014/main" id="{459C3FF1-A6F9-471D-9962-033330411920}"/>
              </a:ext>
            </a:extLst>
          </p:cNvPr>
          <p:cNvSpPr/>
          <p:nvPr/>
        </p:nvSpPr>
        <p:spPr>
          <a:xfrm>
            <a:off x="-1" y="0"/>
            <a:ext cx="12192001" cy="1484784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0" b="1" dirty="0">
                <a:solidFill>
                  <a:prstClr val="white"/>
                </a:solidFill>
                <a:latin typeface="Arial"/>
              </a:rPr>
              <a:t>Conclusions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hteck 6">
            <a:extLst>
              <a:ext uri="{FF2B5EF4-FFF2-40B4-BE49-F238E27FC236}">
                <a16:creationId xmlns:a16="http://schemas.microsoft.com/office/drawing/2014/main" id="{1AB0E55A-1CEC-762F-916E-3D96D0562221}"/>
              </a:ext>
            </a:extLst>
          </p:cNvPr>
          <p:cNvSpPr/>
          <p:nvPr/>
        </p:nvSpPr>
        <p:spPr>
          <a:xfrm>
            <a:off x="47328" y="1844824"/>
            <a:ext cx="12025336" cy="4248472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RO" sz="5400" b="1" dirty="0" err="1">
                <a:solidFill>
                  <a:srgbClr val="FFFF00"/>
                </a:solidFill>
              </a:rPr>
              <a:t>Capture</a:t>
            </a:r>
            <a:r>
              <a:rPr lang="ro-RO" sz="5400" b="1" dirty="0">
                <a:solidFill>
                  <a:srgbClr val="FFFF00"/>
                </a:solidFill>
              </a:rPr>
              <a:t> </a:t>
            </a:r>
            <a:r>
              <a:rPr lang="ro-RO" sz="5400" b="1" dirty="0" err="1">
                <a:solidFill>
                  <a:srgbClr val="FFFF00"/>
                </a:solidFill>
              </a:rPr>
              <a:t>risk</a:t>
            </a:r>
            <a:r>
              <a:rPr lang="ro-RO" sz="5400" b="1" dirty="0">
                <a:solidFill>
                  <a:srgbClr val="FFFF00"/>
                </a:solidFill>
              </a:rPr>
              <a:t>: deliberate </a:t>
            </a:r>
            <a:r>
              <a:rPr lang="ro-RO" sz="5400" b="1" dirty="0" err="1">
                <a:solidFill>
                  <a:srgbClr val="FFFF00"/>
                </a:solidFill>
              </a:rPr>
              <a:t>not</a:t>
            </a:r>
            <a:r>
              <a:rPr lang="ro-RO" sz="5400" b="1" dirty="0">
                <a:solidFill>
                  <a:srgbClr val="FFFF00"/>
                </a:solidFill>
              </a:rPr>
              <a:t> </a:t>
            </a:r>
            <a:r>
              <a:rPr lang="ro-RO" sz="5400" b="1" dirty="0" err="1">
                <a:solidFill>
                  <a:srgbClr val="FFFF00"/>
                </a:solidFill>
              </a:rPr>
              <a:t>debate</a:t>
            </a:r>
            <a:endParaRPr lang="ro-RO" sz="5400" b="1" dirty="0">
              <a:solidFill>
                <a:srgbClr val="FFFF00"/>
              </a:solidFill>
            </a:endParaRP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5400" b="1" dirty="0">
                <a:solidFill>
                  <a:srgbClr val="FFFF00"/>
                </a:solidFill>
              </a:rPr>
              <a:t>Transparency </a:t>
            </a:r>
            <a:r>
              <a:rPr lang="ro-RO" sz="5400" b="1" dirty="0">
                <a:solidFill>
                  <a:srgbClr val="FFFF00"/>
                </a:solidFill>
              </a:rPr>
              <a:t>„of </a:t>
            </a:r>
            <a:r>
              <a:rPr lang="ro-RO" sz="5400" b="1" dirty="0" err="1">
                <a:solidFill>
                  <a:srgbClr val="FFFF00"/>
                </a:solidFill>
              </a:rPr>
              <a:t>the</a:t>
            </a:r>
            <a:r>
              <a:rPr lang="ro-RO" sz="5400" b="1" dirty="0">
                <a:solidFill>
                  <a:srgbClr val="FFFF00"/>
                </a:solidFill>
              </a:rPr>
              <a:t> </a:t>
            </a:r>
            <a:r>
              <a:rPr lang="ro-RO" sz="5400" b="1" dirty="0" err="1">
                <a:solidFill>
                  <a:srgbClr val="FFFF00"/>
                </a:solidFill>
              </a:rPr>
              <a:t>after</a:t>
            </a:r>
            <a:r>
              <a:rPr lang="ro-RO" sz="5400" b="1" dirty="0">
                <a:solidFill>
                  <a:srgbClr val="FFFF00"/>
                </a:solidFill>
              </a:rPr>
              <a:t>”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5400" b="1" dirty="0" err="1">
                <a:solidFill>
                  <a:srgbClr val="FFFF00"/>
                </a:solidFill>
                <a:effectLst/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Transparency</a:t>
            </a:r>
            <a:r>
              <a:rPr lang="fr-FR" sz="5400" b="1" dirty="0">
                <a:solidFill>
                  <a:srgbClr val="FFFF00"/>
                </a:solidFill>
                <a:effectLst/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fr-FR" sz="5400" b="1" dirty="0" err="1">
                <a:solidFill>
                  <a:srgbClr val="FFFF00"/>
                </a:solidFill>
                <a:effectLst/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cannot</a:t>
            </a:r>
            <a:r>
              <a:rPr lang="fr-FR" sz="5400" b="1" dirty="0">
                <a:solidFill>
                  <a:srgbClr val="FFFF00"/>
                </a:solidFill>
                <a:effectLst/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 replace trust</a:t>
            </a:r>
            <a:r>
              <a:rPr lang="fr-FR" sz="5400" dirty="0">
                <a:effectLst/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, expertise, </a:t>
            </a:r>
            <a:r>
              <a:rPr lang="fr-FR" sz="5400" dirty="0" err="1">
                <a:effectLst/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responsibility</a:t>
            </a:r>
            <a:r>
              <a:rPr lang="fr-FR" sz="5400" dirty="0">
                <a:effectLst/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 or </a:t>
            </a:r>
            <a:r>
              <a:rPr lang="fr-FR" sz="5400" dirty="0" err="1">
                <a:effectLst/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deliberation</a:t>
            </a:r>
            <a:r>
              <a:rPr lang="ro-RO" sz="5400" dirty="0"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.</a:t>
            </a:r>
            <a:r>
              <a:rPr lang="ro-RO" sz="5400" dirty="0">
                <a:effectLst/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ro-RO" sz="5400" dirty="0">
                <a:solidFill>
                  <a:srgbClr val="FFFF00"/>
                </a:solidFill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I</a:t>
            </a:r>
            <a:r>
              <a:rPr lang="ro-RO" sz="5400" dirty="0">
                <a:solidFill>
                  <a:srgbClr val="FFFF00"/>
                </a:solidFill>
                <a:effectLst/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t </a:t>
            </a:r>
            <a:r>
              <a:rPr lang="ro-RO" sz="5400" dirty="0" err="1">
                <a:solidFill>
                  <a:srgbClr val="FFFF00"/>
                </a:solidFill>
                <a:effectLst/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supports</a:t>
            </a:r>
            <a:r>
              <a:rPr lang="ro-RO" sz="5400" dirty="0">
                <a:solidFill>
                  <a:srgbClr val="FFFF00"/>
                </a:solidFill>
                <a:effectLst/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ro-RO" sz="5400" dirty="0" err="1">
                <a:solidFill>
                  <a:srgbClr val="FFFF00"/>
                </a:solidFill>
                <a:effectLst/>
                <a:latin typeface="+mj-lt"/>
                <a:ea typeface="Georgia" panose="02040502050405020303" pitchFamily="18" charset="0"/>
                <a:cs typeface="Georgia" panose="02040502050405020303" pitchFamily="18" charset="0"/>
              </a:rPr>
              <a:t>them</a:t>
            </a:r>
            <a:endParaRPr lang="ro-RO" sz="54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84246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29670" y="1052736"/>
            <a:ext cx="6120680" cy="4752528"/>
          </a:xfrm>
          <a:prstGeom prst="roundRect">
            <a:avLst>
              <a:gd name="adj" fmla="val 2626"/>
            </a:avLst>
          </a:prstGeom>
          <a:solidFill>
            <a:srgbClr val="1388A3"/>
          </a:solidFill>
          <a:ln/>
          <a:effectLst>
            <a:outerShdw blurRad="114300" dist="38100" dir="54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fr-FR" sz="4400"/>
          </a:p>
        </p:txBody>
      </p:sp>
      <p:sp>
        <p:nvSpPr>
          <p:cNvPr id="5" name="Shape 3"/>
          <p:cNvSpPr/>
          <p:nvPr/>
        </p:nvSpPr>
        <p:spPr>
          <a:xfrm>
            <a:off x="6150350" y="1052736"/>
            <a:ext cx="6066330" cy="4752528"/>
          </a:xfrm>
          <a:prstGeom prst="roundRect">
            <a:avLst>
              <a:gd name="adj" fmla="val 2626"/>
            </a:avLst>
          </a:prstGeom>
          <a:solidFill>
            <a:srgbClr val="A42477"/>
          </a:solidFill>
          <a:ln/>
          <a:effectLst>
            <a:outerShdw blurRad="114300" dist="38100" dir="54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fr-FR" sz="4400"/>
          </a:p>
        </p:txBody>
      </p:sp>
      <p:sp>
        <p:nvSpPr>
          <p:cNvPr id="8" name="Text 5"/>
          <p:cNvSpPr/>
          <p:nvPr/>
        </p:nvSpPr>
        <p:spPr>
          <a:xfrm>
            <a:off x="435841" y="980728"/>
            <a:ext cx="53551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 transparent about</a:t>
            </a:r>
            <a:endParaRPr lang="en-US" sz="4400" dirty="0"/>
          </a:p>
        </p:txBody>
      </p:sp>
      <p:sp>
        <p:nvSpPr>
          <p:cNvPr id="11" name="Text 7"/>
          <p:cNvSpPr/>
          <p:nvPr/>
        </p:nvSpPr>
        <p:spPr>
          <a:xfrm>
            <a:off x="6501875" y="980728"/>
            <a:ext cx="5030997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not mistake it for</a:t>
            </a:r>
            <a:endParaRPr lang="en-US" sz="4400" dirty="0"/>
          </a:p>
        </p:txBody>
      </p:sp>
      <p:sp>
        <p:nvSpPr>
          <p:cNvPr id="13" name="Text 9"/>
          <p:cNvSpPr/>
          <p:nvPr/>
        </p:nvSpPr>
        <p:spPr>
          <a:xfrm>
            <a:off x="29670" y="1919130"/>
            <a:ext cx="6048672" cy="3670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objectives</a:t>
            </a:r>
            <a:endParaRPr lang="ro-RO" sz="3600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evidence</a:t>
            </a:r>
            <a:endParaRPr lang="ro-RO" sz="3600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reasons </a:t>
            </a:r>
            <a:r>
              <a:rPr lang="ro-RO" sz="3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your decisions</a:t>
            </a:r>
            <a:endParaRPr lang="ro-RO" sz="3600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Implementation</a:t>
            </a:r>
            <a:endParaRPr lang="ro-RO" sz="3600" dirty="0">
              <a:solidFill>
                <a:srgbClr val="FFFFFF"/>
              </a:solidFill>
              <a:cs typeface="Calibri" pitchFamily="34" charset="-12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Your</a:t>
            </a:r>
            <a:r>
              <a:rPr lang="ro-RO" sz="3600" dirty="0">
                <a:solidFill>
                  <a:srgbClr val="FFFFFF"/>
                </a:solidFill>
                <a:cs typeface="Calibri" pitchFamily="34" charset="-120"/>
              </a:rPr>
              <a:t> </a:t>
            </a: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results</a:t>
            </a:r>
            <a:endParaRPr lang="ro-RO" sz="3600" dirty="0">
              <a:solidFill>
                <a:srgbClr val="FFFFFF"/>
              </a:solidFill>
              <a:cs typeface="Calibri" pitchFamily="34" charset="-12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Your</a:t>
            </a:r>
            <a:r>
              <a:rPr lang="ro-RO" sz="3600" dirty="0">
                <a:solidFill>
                  <a:srgbClr val="FFFFFF"/>
                </a:solidFill>
                <a:cs typeface="Calibri" pitchFamily="34" charset="-120"/>
              </a:rPr>
              <a:t> </a:t>
            </a: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corrections</a:t>
            </a:r>
            <a:endParaRPr lang="ro-RO" sz="3600" dirty="0">
              <a:solidFill>
                <a:srgbClr val="FFFFFF"/>
              </a:solidFill>
              <a:cs typeface="Calibri" pitchFamily="34" charset="-12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Your</a:t>
            </a:r>
            <a:r>
              <a:rPr lang="ro-RO" sz="3600" dirty="0">
                <a:solidFill>
                  <a:srgbClr val="FFFFFF"/>
                </a:solidFill>
                <a:cs typeface="Calibri" pitchFamily="34" charset="-120"/>
              </a:rPr>
              <a:t> </a:t>
            </a: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needs</a:t>
            </a:r>
            <a:endParaRPr lang="en-US" sz="36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3" name="Text 19"/>
          <p:cNvSpPr/>
          <p:nvPr/>
        </p:nvSpPr>
        <p:spPr>
          <a:xfrm>
            <a:off x="6294366" y="1916832"/>
            <a:ext cx="5832647" cy="359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Informing your</a:t>
            </a:r>
            <a:r>
              <a:rPr lang="ro-RO" sz="3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enemies</a:t>
            </a:r>
            <a:endParaRPr lang="ro-RO" sz="3600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Liquid</a:t>
            </a:r>
            <a:r>
              <a:rPr lang="ro-RO" sz="3600" dirty="0">
                <a:solidFill>
                  <a:srgbClr val="FFFFFF"/>
                </a:solidFill>
                <a:cs typeface="Calibri" pitchFamily="34" charset="-120"/>
              </a:rPr>
              <a:t> </a:t>
            </a: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democracy</a:t>
            </a:r>
            <a:endParaRPr lang="ro-RO" sz="3600" dirty="0">
              <a:solidFill>
                <a:srgbClr val="FFFFFF"/>
              </a:solidFill>
              <a:cs typeface="Calibri" pitchFamily="34" charset="-12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Breach</a:t>
            </a:r>
            <a:r>
              <a:rPr lang="ro-RO" sz="3600" dirty="0">
                <a:solidFill>
                  <a:srgbClr val="FFFFFF"/>
                </a:solidFill>
                <a:cs typeface="Calibri" pitchFamily="34" charset="-120"/>
              </a:rPr>
              <a:t> of </a:t>
            </a: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intimacy</a:t>
            </a:r>
            <a:endParaRPr lang="ro-RO" sz="3600" dirty="0">
              <a:solidFill>
                <a:srgbClr val="FFFFFF"/>
              </a:solidFill>
              <a:cs typeface="Calibri" pitchFamily="34" charset="-12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FFFFFF"/>
                </a:solidFill>
                <a:cs typeface="Calibri" pitchFamily="34" charset="-120"/>
              </a:rPr>
              <a:t>Permanent </a:t>
            </a: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consultation</a:t>
            </a:r>
            <a:endParaRPr lang="ro-RO" sz="3600" dirty="0">
              <a:solidFill>
                <a:srgbClr val="FFFFFF"/>
              </a:solidFill>
              <a:cs typeface="Calibri" pitchFamily="34" charset="-12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Continuous</a:t>
            </a:r>
            <a:r>
              <a:rPr lang="ro-RO" sz="3600" dirty="0">
                <a:solidFill>
                  <a:srgbClr val="FFFFFF"/>
                </a:solidFill>
                <a:cs typeface="Calibri" pitchFamily="34" charset="-120"/>
              </a:rPr>
              <a:t> </a:t>
            </a: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renegociation</a:t>
            </a:r>
            <a:endParaRPr lang="ro-RO" sz="3600" dirty="0">
              <a:solidFill>
                <a:srgbClr val="FFFFFF"/>
              </a:solidFill>
              <a:cs typeface="Calibri" pitchFamily="34" charset="-12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FFFFFF"/>
                </a:solidFill>
                <a:cs typeface="Calibri" pitchFamily="34" charset="-120"/>
              </a:rPr>
              <a:t>Public performance </a:t>
            </a: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Institutional</a:t>
            </a:r>
            <a:r>
              <a:rPr lang="ro-RO" sz="3600" dirty="0">
                <a:solidFill>
                  <a:srgbClr val="FFFFFF"/>
                </a:solidFill>
                <a:cs typeface="Calibri" pitchFamily="34" charset="-120"/>
              </a:rPr>
              <a:t> </a:t>
            </a: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paralysis</a:t>
            </a:r>
            <a:endParaRPr lang="en-US" sz="3600" dirty="0"/>
          </a:p>
        </p:txBody>
      </p:sp>
      <p:sp>
        <p:nvSpPr>
          <p:cNvPr id="37" name="Rechteck 6">
            <a:extLst>
              <a:ext uri="{FF2B5EF4-FFF2-40B4-BE49-F238E27FC236}">
                <a16:creationId xmlns:a16="http://schemas.microsoft.com/office/drawing/2014/main" id="{11B0C129-BBC3-3E3D-F361-79B3C53D6F12}"/>
              </a:ext>
            </a:extLst>
          </p:cNvPr>
          <p:cNvSpPr/>
          <p:nvPr/>
        </p:nvSpPr>
        <p:spPr>
          <a:xfrm>
            <a:off x="-1" y="0"/>
            <a:ext cx="12192001" cy="980728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0" b="1" dirty="0">
                <a:solidFill>
                  <a:prstClr val="white"/>
                </a:solidFill>
                <a:latin typeface="Arial"/>
              </a:rPr>
              <a:t>Conclusions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29670" y="1052736"/>
            <a:ext cx="6120680" cy="4752528"/>
          </a:xfrm>
          <a:prstGeom prst="roundRect">
            <a:avLst>
              <a:gd name="adj" fmla="val 2626"/>
            </a:avLst>
          </a:prstGeom>
          <a:solidFill>
            <a:srgbClr val="1388A3"/>
          </a:solidFill>
          <a:ln/>
          <a:effectLst>
            <a:outerShdw blurRad="114300" dist="38100" dir="54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fr-FR" sz="4400"/>
          </a:p>
        </p:txBody>
      </p:sp>
      <p:sp>
        <p:nvSpPr>
          <p:cNvPr id="5" name="Shape 3"/>
          <p:cNvSpPr/>
          <p:nvPr/>
        </p:nvSpPr>
        <p:spPr>
          <a:xfrm>
            <a:off x="6150350" y="1052736"/>
            <a:ext cx="6066330" cy="4752528"/>
          </a:xfrm>
          <a:prstGeom prst="roundRect">
            <a:avLst>
              <a:gd name="adj" fmla="val 2626"/>
            </a:avLst>
          </a:prstGeom>
          <a:solidFill>
            <a:srgbClr val="A42477"/>
          </a:solidFill>
          <a:ln/>
          <a:effectLst>
            <a:outerShdw blurRad="114300" dist="38100" dir="54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fr-FR" sz="4400"/>
          </a:p>
        </p:txBody>
      </p:sp>
      <p:sp>
        <p:nvSpPr>
          <p:cNvPr id="8" name="Text 5"/>
          <p:cNvSpPr/>
          <p:nvPr/>
        </p:nvSpPr>
        <p:spPr>
          <a:xfrm>
            <a:off x="435841" y="980728"/>
            <a:ext cx="53551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 transparent about</a:t>
            </a:r>
            <a:endParaRPr lang="en-US" sz="4400" dirty="0"/>
          </a:p>
        </p:txBody>
      </p:sp>
      <p:sp>
        <p:nvSpPr>
          <p:cNvPr id="11" name="Text 7"/>
          <p:cNvSpPr/>
          <p:nvPr/>
        </p:nvSpPr>
        <p:spPr>
          <a:xfrm>
            <a:off x="6501875" y="980728"/>
            <a:ext cx="5030997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not mistake it for</a:t>
            </a:r>
            <a:endParaRPr lang="en-US" sz="4400" dirty="0"/>
          </a:p>
        </p:txBody>
      </p:sp>
      <p:sp>
        <p:nvSpPr>
          <p:cNvPr id="13" name="Text 9"/>
          <p:cNvSpPr/>
          <p:nvPr/>
        </p:nvSpPr>
        <p:spPr>
          <a:xfrm>
            <a:off x="29670" y="1919130"/>
            <a:ext cx="6048672" cy="3670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objectives</a:t>
            </a:r>
            <a:endParaRPr lang="ro-RO" sz="3600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evidence</a:t>
            </a:r>
            <a:endParaRPr lang="ro-RO" sz="3600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reasons </a:t>
            </a:r>
            <a:r>
              <a:rPr lang="ro-RO" sz="3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your decisions</a:t>
            </a:r>
            <a:endParaRPr lang="ro-RO" sz="3600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Implementation</a:t>
            </a:r>
            <a:endParaRPr lang="ro-RO" sz="3600" dirty="0">
              <a:solidFill>
                <a:srgbClr val="FFFFFF"/>
              </a:solidFill>
              <a:cs typeface="Calibri" pitchFamily="34" charset="-12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Your</a:t>
            </a:r>
            <a:r>
              <a:rPr lang="ro-RO" sz="3600" dirty="0">
                <a:solidFill>
                  <a:srgbClr val="FFFFFF"/>
                </a:solidFill>
                <a:cs typeface="Calibri" pitchFamily="34" charset="-120"/>
              </a:rPr>
              <a:t> </a:t>
            </a: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results</a:t>
            </a:r>
            <a:endParaRPr lang="ro-RO" sz="3600" dirty="0">
              <a:solidFill>
                <a:srgbClr val="FFFFFF"/>
              </a:solidFill>
              <a:cs typeface="Calibri" pitchFamily="34" charset="-12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Your</a:t>
            </a:r>
            <a:r>
              <a:rPr lang="ro-RO" sz="3600" dirty="0">
                <a:solidFill>
                  <a:srgbClr val="FFFFFF"/>
                </a:solidFill>
                <a:cs typeface="Calibri" pitchFamily="34" charset="-120"/>
              </a:rPr>
              <a:t> </a:t>
            </a: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corrections</a:t>
            </a:r>
            <a:endParaRPr lang="ro-RO" sz="3600" dirty="0">
              <a:solidFill>
                <a:srgbClr val="FFFFFF"/>
              </a:solidFill>
              <a:cs typeface="Calibri" pitchFamily="34" charset="-12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Your</a:t>
            </a:r>
            <a:r>
              <a:rPr lang="ro-RO" sz="3600" dirty="0">
                <a:solidFill>
                  <a:srgbClr val="FFFFFF"/>
                </a:solidFill>
                <a:cs typeface="Calibri" pitchFamily="34" charset="-120"/>
              </a:rPr>
              <a:t> </a:t>
            </a: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needs</a:t>
            </a:r>
            <a:endParaRPr lang="en-US" sz="36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3" name="Text 19"/>
          <p:cNvSpPr/>
          <p:nvPr/>
        </p:nvSpPr>
        <p:spPr>
          <a:xfrm>
            <a:off x="6294366" y="1916832"/>
            <a:ext cx="5832647" cy="359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Informing your</a:t>
            </a:r>
            <a:r>
              <a:rPr lang="ro-RO" sz="3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enemies</a:t>
            </a:r>
            <a:endParaRPr lang="ro-RO" sz="3600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Liquid</a:t>
            </a:r>
            <a:r>
              <a:rPr lang="ro-RO" sz="3600" dirty="0">
                <a:solidFill>
                  <a:srgbClr val="FFFFFF"/>
                </a:solidFill>
                <a:cs typeface="Calibri" pitchFamily="34" charset="-120"/>
              </a:rPr>
              <a:t> </a:t>
            </a: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democracy</a:t>
            </a:r>
            <a:endParaRPr lang="ro-RO" sz="3600" dirty="0">
              <a:solidFill>
                <a:srgbClr val="FFFFFF"/>
              </a:solidFill>
              <a:cs typeface="Calibri" pitchFamily="34" charset="-12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Breach</a:t>
            </a:r>
            <a:r>
              <a:rPr lang="ro-RO" sz="3600" dirty="0">
                <a:solidFill>
                  <a:srgbClr val="FFFFFF"/>
                </a:solidFill>
                <a:cs typeface="Calibri" pitchFamily="34" charset="-120"/>
              </a:rPr>
              <a:t> of </a:t>
            </a: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intimacy</a:t>
            </a:r>
            <a:endParaRPr lang="ro-RO" sz="3600" dirty="0">
              <a:solidFill>
                <a:srgbClr val="FFFFFF"/>
              </a:solidFill>
              <a:cs typeface="Calibri" pitchFamily="34" charset="-12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FFFFFF"/>
                </a:solidFill>
                <a:cs typeface="Calibri" pitchFamily="34" charset="-120"/>
              </a:rPr>
              <a:t>Permanent </a:t>
            </a: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consultation</a:t>
            </a:r>
            <a:endParaRPr lang="ro-RO" sz="3600" dirty="0">
              <a:solidFill>
                <a:srgbClr val="FFFFFF"/>
              </a:solidFill>
              <a:cs typeface="Calibri" pitchFamily="34" charset="-12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Continuous</a:t>
            </a:r>
            <a:r>
              <a:rPr lang="ro-RO" sz="3600" dirty="0">
                <a:solidFill>
                  <a:srgbClr val="FFFFFF"/>
                </a:solidFill>
                <a:cs typeface="Calibri" pitchFamily="34" charset="-120"/>
              </a:rPr>
              <a:t> </a:t>
            </a: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renegociation</a:t>
            </a:r>
            <a:endParaRPr lang="ro-RO" sz="3600" dirty="0">
              <a:solidFill>
                <a:srgbClr val="FFFFFF"/>
              </a:solidFill>
              <a:cs typeface="Calibri" pitchFamily="34" charset="-12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rgbClr val="FFFFFF"/>
                </a:solidFill>
                <a:cs typeface="Calibri" pitchFamily="34" charset="-120"/>
              </a:rPr>
              <a:t>Public performance </a:t>
            </a: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Institutional</a:t>
            </a:r>
            <a:r>
              <a:rPr lang="ro-RO" sz="3600" dirty="0">
                <a:solidFill>
                  <a:srgbClr val="FFFFFF"/>
                </a:solidFill>
                <a:cs typeface="Calibri" pitchFamily="34" charset="-120"/>
              </a:rPr>
              <a:t> </a:t>
            </a:r>
            <a:r>
              <a:rPr lang="ro-RO" sz="3600" dirty="0" err="1">
                <a:solidFill>
                  <a:srgbClr val="FFFFFF"/>
                </a:solidFill>
                <a:cs typeface="Calibri" pitchFamily="34" charset="-120"/>
              </a:rPr>
              <a:t>paralysis</a:t>
            </a:r>
            <a:endParaRPr lang="en-US" sz="3600" dirty="0"/>
          </a:p>
        </p:txBody>
      </p:sp>
      <p:sp>
        <p:nvSpPr>
          <p:cNvPr id="36" name="Text 32"/>
          <p:cNvSpPr/>
          <p:nvPr/>
        </p:nvSpPr>
        <p:spPr>
          <a:xfrm>
            <a:off x="0" y="6089874"/>
            <a:ext cx="12097343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latin typeface="Arial Black" panose="020B0A04020102020204" pitchFamily="34" charset="0"/>
                <a:ea typeface="Cambria" pitchFamily="34" charset="-122"/>
                <a:cs typeface="Cambria" pitchFamily="34" charset="-120"/>
              </a:rPr>
              <a:t>Not every conversation must be public</a:t>
            </a:r>
            <a:r>
              <a:rPr lang="ro-RO" sz="2800" b="1" dirty="0">
                <a:latin typeface="Arial Black" panose="020B0A04020102020204" pitchFamily="34" charset="0"/>
                <a:ea typeface="Cambria" pitchFamily="34" charset="-122"/>
                <a:cs typeface="Cambria" pitchFamily="34" charset="-120"/>
              </a:rPr>
              <a:t>,</a:t>
            </a:r>
            <a:r>
              <a:rPr lang="en-US" sz="2800" b="1" dirty="0">
                <a:latin typeface="Arial Black" panose="020B0A04020102020204" pitchFamily="34" charset="0"/>
                <a:ea typeface="Cambria" pitchFamily="34" charset="-122"/>
                <a:cs typeface="Cambria" pitchFamily="34" charset="-120"/>
              </a:rPr>
              <a:t> but every decision must be accountable.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37" name="Rechteck 6">
            <a:extLst>
              <a:ext uri="{FF2B5EF4-FFF2-40B4-BE49-F238E27FC236}">
                <a16:creationId xmlns:a16="http://schemas.microsoft.com/office/drawing/2014/main" id="{11B0C129-BBC3-3E3D-F361-79B3C53D6F12}"/>
              </a:ext>
            </a:extLst>
          </p:cNvPr>
          <p:cNvSpPr/>
          <p:nvPr/>
        </p:nvSpPr>
        <p:spPr>
          <a:xfrm>
            <a:off x="-1" y="0"/>
            <a:ext cx="12192001" cy="980728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0" b="1" dirty="0">
                <a:solidFill>
                  <a:prstClr val="white"/>
                </a:solidFill>
                <a:latin typeface="Arial"/>
              </a:rPr>
              <a:t>Conclusions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3649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E83A603B-1BCE-58B3-87F8-0BFCF0A5BA4A}"/>
              </a:ext>
            </a:extLst>
          </p:cNvPr>
          <p:cNvSpPr/>
          <p:nvPr/>
        </p:nvSpPr>
        <p:spPr>
          <a:xfrm>
            <a:off x="0" y="274340"/>
            <a:ext cx="12191999" cy="1340768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7200" b="1" dirty="0">
                <a:solidFill>
                  <a:prstClr val="white"/>
                </a:solidFill>
                <a:latin typeface="Arial"/>
              </a:rPr>
              <a:t>„top-</a:t>
            </a:r>
            <a:r>
              <a:rPr lang="ro-RO" sz="7200" b="1" dirty="0" err="1">
                <a:solidFill>
                  <a:prstClr val="white"/>
                </a:solidFill>
                <a:latin typeface="Arial"/>
              </a:rPr>
              <a:t>down</a:t>
            </a:r>
            <a:r>
              <a:rPr lang="ro-RO" sz="7200" b="1" dirty="0">
                <a:solidFill>
                  <a:prstClr val="white"/>
                </a:solidFill>
                <a:latin typeface="Arial"/>
              </a:rPr>
              <a:t>” </a:t>
            </a:r>
            <a:r>
              <a:rPr lang="ro-RO" sz="7200" b="1" dirty="0" err="1">
                <a:solidFill>
                  <a:prstClr val="white"/>
                </a:solidFill>
                <a:latin typeface="Arial"/>
              </a:rPr>
              <a:t>vs</a:t>
            </a:r>
            <a:r>
              <a:rPr lang="ro-RO" sz="7200" b="1" dirty="0">
                <a:solidFill>
                  <a:prstClr val="white"/>
                </a:solidFill>
                <a:latin typeface="Arial"/>
              </a:rPr>
              <a:t> </a:t>
            </a:r>
            <a:r>
              <a:rPr kumimoji="0" lang="ro-RO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„</a:t>
            </a:r>
            <a:r>
              <a:rPr kumimoji="0" lang="ro-RO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bottom-up</a:t>
            </a:r>
            <a:r>
              <a:rPr kumimoji="0" lang="ro-RO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”</a:t>
            </a:r>
            <a:endParaRPr kumimoji="0" lang="de-DE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Image 6" descr="Une image contenant capture d’écran, arbre, plante, herbe&#10;&#10;Description générée automatiquement">
            <a:extLst>
              <a:ext uri="{FF2B5EF4-FFF2-40B4-BE49-F238E27FC236}">
                <a16:creationId xmlns:a16="http://schemas.microsoft.com/office/drawing/2014/main" id="{808BB572-195D-6A39-20FC-F1C37DF37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6" y="2060848"/>
            <a:ext cx="5471350" cy="3642356"/>
          </a:xfrm>
          <a:prstGeom prst="rect">
            <a:avLst/>
          </a:prstGeom>
        </p:spPr>
      </p:pic>
      <p:pic>
        <p:nvPicPr>
          <p:cNvPr id="9" name="Image 8" descr="Une image contenant plein air, herbe, arbre, ciel&#10;&#10;Description générée automatiquement">
            <a:extLst>
              <a:ext uri="{FF2B5EF4-FFF2-40B4-BE49-F238E27FC236}">
                <a16:creationId xmlns:a16="http://schemas.microsoft.com/office/drawing/2014/main" id="{0A5FD1BC-0AC4-1639-6727-0A219E65BC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1" r="6121" b="17631"/>
          <a:stretch/>
        </p:blipFill>
        <p:spPr>
          <a:xfrm>
            <a:off x="6551283" y="2333854"/>
            <a:ext cx="547135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8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62B503-39A1-7F46-A9E8-1A4EFD1F413B}"/>
              </a:ext>
            </a:extLst>
          </p:cNvPr>
          <p:cNvSpPr/>
          <p:nvPr/>
        </p:nvSpPr>
        <p:spPr>
          <a:xfrm>
            <a:off x="-24680" y="1700808"/>
            <a:ext cx="5773242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600" b="1" dirty="0">
                <a:solidFill>
                  <a:srgbClr val="FFFF00"/>
                </a:solidFill>
              </a:rPr>
              <a:t>Budget 2003:</a:t>
            </a:r>
            <a:r>
              <a:rPr lang="fr-FR" sz="3600" b="1" dirty="0">
                <a:solidFill>
                  <a:srgbClr val="FFFF00"/>
                </a:solidFill>
              </a:rPr>
              <a:t> </a:t>
            </a:r>
            <a:r>
              <a:rPr lang="fr-FR" sz="3600" b="1" dirty="0"/>
              <a:t>1,35 </a:t>
            </a:r>
            <a:r>
              <a:rPr lang="fr-FR" sz="3600" b="1" dirty="0" err="1"/>
              <a:t>Mld</a:t>
            </a:r>
            <a:r>
              <a:rPr lang="fr-FR" sz="3600" b="1" dirty="0"/>
              <a:t> Euro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600" b="1" dirty="0">
                <a:solidFill>
                  <a:srgbClr val="FFFF00"/>
                </a:solidFill>
              </a:rPr>
              <a:t>Budget 200</a:t>
            </a:r>
            <a:r>
              <a:rPr lang="fr-FR" sz="3600" b="1" dirty="0">
                <a:solidFill>
                  <a:srgbClr val="FFFF00"/>
                </a:solidFill>
              </a:rPr>
              <a:t>9</a:t>
            </a:r>
            <a:r>
              <a:rPr lang="ro-RO" sz="3600" b="1" dirty="0">
                <a:solidFill>
                  <a:srgbClr val="FFFF00"/>
                </a:solidFill>
              </a:rPr>
              <a:t>:</a:t>
            </a:r>
            <a:r>
              <a:rPr lang="fr-FR" sz="3600" b="1" dirty="0">
                <a:solidFill>
                  <a:srgbClr val="FFFF00"/>
                </a:solidFill>
              </a:rPr>
              <a:t> </a:t>
            </a:r>
            <a:r>
              <a:rPr lang="fr-FR" sz="3600" b="1" dirty="0"/>
              <a:t>4,96 </a:t>
            </a:r>
            <a:r>
              <a:rPr lang="fr-FR" sz="3600" b="1" dirty="0" err="1"/>
              <a:t>Mld</a:t>
            </a:r>
            <a:r>
              <a:rPr lang="fr-FR" sz="3600" b="1" dirty="0"/>
              <a:t> Euro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400" b="1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0664EB1C-176E-7746-E8F7-76638D7E9D79}"/>
              </a:ext>
            </a:extLst>
          </p:cNvPr>
          <p:cNvGrpSpPr/>
          <p:nvPr/>
        </p:nvGrpSpPr>
        <p:grpSpPr>
          <a:xfrm>
            <a:off x="269653" y="2852936"/>
            <a:ext cx="5184576" cy="3932983"/>
            <a:chOff x="191344" y="2852936"/>
            <a:chExt cx="5184576" cy="3932983"/>
          </a:xfrm>
        </p:grpSpPr>
        <p:graphicFrame>
          <p:nvGraphicFramePr>
            <p:cNvPr id="3" name="Chart 5">
              <a:extLst>
                <a:ext uri="{FF2B5EF4-FFF2-40B4-BE49-F238E27FC236}">
                  <a16:creationId xmlns:a16="http://schemas.microsoft.com/office/drawing/2014/main" id="{5369859C-A6FB-1BB3-0141-FA638578E16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91344" y="2852936"/>
            <a:ext cx="5184576" cy="38164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BA203EC-575A-439E-B085-6B9C74A6CEE5}"/>
                </a:ext>
              </a:extLst>
            </p:cNvPr>
            <p:cNvSpPr txBox="1"/>
            <p:nvPr/>
          </p:nvSpPr>
          <p:spPr>
            <a:xfrm>
              <a:off x="3647728" y="6201144"/>
              <a:ext cx="103684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o-RO" sz="3200" b="1" dirty="0">
                  <a:solidFill>
                    <a:srgbClr val="FFFF00"/>
                  </a:solidFill>
                </a:rPr>
                <a:t>2009</a:t>
              </a:r>
              <a:endParaRPr lang="fr-FR" sz="3200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47AFAC6-E9CB-1D60-D726-0788AB4693F8}"/>
                </a:ext>
              </a:extLst>
            </p:cNvPr>
            <p:cNvSpPr txBox="1"/>
            <p:nvPr/>
          </p:nvSpPr>
          <p:spPr>
            <a:xfrm>
              <a:off x="1258862" y="6201144"/>
              <a:ext cx="103684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o-RO" sz="3200" b="1" dirty="0">
                  <a:solidFill>
                    <a:srgbClr val="FFFF00"/>
                  </a:solidFill>
                </a:rPr>
                <a:t>2003</a:t>
              </a:r>
              <a:endParaRPr lang="fr-FR" sz="3200" dirty="0"/>
            </a:p>
          </p:txBody>
        </p:sp>
      </p:grpSp>
      <p:pic>
        <p:nvPicPr>
          <p:cNvPr id="9" name="Picture 1">
            <a:extLst>
              <a:ext uri="{FF2B5EF4-FFF2-40B4-BE49-F238E27FC236}">
                <a16:creationId xmlns:a16="http://schemas.microsoft.com/office/drawing/2014/main" id="{84E5A9BF-414B-9E78-F78F-979506EE1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80" y="2348880"/>
            <a:ext cx="5739883" cy="43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5574CF-B015-BB94-D51D-3945FD32DAC1}"/>
              </a:ext>
            </a:extLst>
          </p:cNvPr>
          <p:cNvSpPr/>
          <p:nvPr/>
        </p:nvSpPr>
        <p:spPr>
          <a:xfrm>
            <a:off x="6096000" y="1599673"/>
            <a:ext cx="5773242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600" b="1" dirty="0" err="1">
                <a:solidFill>
                  <a:srgbClr val="FFFF00"/>
                </a:solidFill>
              </a:rPr>
              <a:t>Rezults</a:t>
            </a:r>
            <a:r>
              <a:rPr lang="ro-RO" sz="3600" b="1" dirty="0">
                <a:solidFill>
                  <a:srgbClr val="FFFF00"/>
                </a:solidFill>
              </a:rPr>
              <a:t> PISA</a:t>
            </a:r>
            <a:endParaRPr lang="fr-FR" sz="36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400" b="1" dirty="0"/>
          </a:p>
        </p:txBody>
      </p:sp>
      <p:sp>
        <p:nvSpPr>
          <p:cNvPr id="5" name="Rechteck 6">
            <a:extLst>
              <a:ext uri="{FF2B5EF4-FFF2-40B4-BE49-F238E27FC236}">
                <a16:creationId xmlns:a16="http://schemas.microsoft.com/office/drawing/2014/main" id="{846A6426-8CFB-BF18-87CB-730D8B75B368}"/>
              </a:ext>
            </a:extLst>
          </p:cNvPr>
          <p:cNvSpPr/>
          <p:nvPr/>
        </p:nvSpPr>
        <p:spPr>
          <a:xfrm>
            <a:off x="-1" y="0"/>
            <a:ext cx="12162331" cy="1196752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What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„</a:t>
            </a: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reform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”?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02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1" y="0"/>
            <a:ext cx="12162331" cy="1196752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What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„</a:t>
            </a: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reform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”?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2" y="1340768"/>
            <a:ext cx="12191998" cy="5328592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prstClr val="white"/>
                </a:solidFill>
                <a:latin typeface="Arial"/>
              </a:rPr>
              <a:t>Diagnosis</a:t>
            </a:r>
            <a:endParaRPr lang="ro-RO" sz="4400" b="1" dirty="0">
              <a:solidFill>
                <a:prstClr val="white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>
                <a:solidFill>
                  <a:srgbClr val="1388A3"/>
                </a:solidFill>
                <a:latin typeface="Arial"/>
              </a:rPr>
              <a:t>General </a:t>
            </a:r>
            <a:r>
              <a:rPr lang="ro-RO" sz="4400" b="1" dirty="0" err="1">
                <a:solidFill>
                  <a:srgbClr val="1388A3"/>
                </a:solidFill>
                <a:latin typeface="Arial"/>
              </a:rPr>
              <a:t>solutions</a:t>
            </a:r>
            <a:endParaRPr lang="ro-RO" sz="4400" b="1" dirty="0">
              <a:solidFill>
                <a:srgbClr val="1388A3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>
                <a:solidFill>
                  <a:srgbClr val="1388A3"/>
                </a:solidFill>
                <a:latin typeface="Arial"/>
              </a:rPr>
              <a:t>National Pact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srgbClr val="1388A3"/>
                </a:solidFill>
                <a:latin typeface="Arial"/>
              </a:rPr>
              <a:t>Elections</a:t>
            </a:r>
            <a:endParaRPr lang="ro-RO" sz="4400" b="1" dirty="0">
              <a:solidFill>
                <a:srgbClr val="1388A3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>
                <a:solidFill>
                  <a:srgbClr val="1388A3"/>
                </a:solidFill>
                <a:latin typeface="Arial"/>
              </a:rPr>
              <a:t>Law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srgbClr val="1388A3"/>
                </a:solidFill>
                <a:latin typeface="Arial"/>
              </a:rPr>
              <a:t>Implementation</a:t>
            </a:r>
            <a:endParaRPr lang="ro-RO" sz="4400" b="1" dirty="0">
              <a:solidFill>
                <a:srgbClr val="1388A3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srgbClr val="1388A3"/>
                </a:solidFill>
                <a:latin typeface="Arial"/>
              </a:rPr>
              <a:t>Measurable</a:t>
            </a:r>
            <a:r>
              <a:rPr lang="ro-RO" sz="4400" b="1" dirty="0">
                <a:solidFill>
                  <a:srgbClr val="1388A3"/>
                </a:solidFill>
                <a:latin typeface="Arial"/>
              </a:rPr>
              <a:t> </a:t>
            </a:r>
            <a:r>
              <a:rPr lang="ro-RO" sz="4400" b="1" dirty="0" err="1">
                <a:solidFill>
                  <a:srgbClr val="1388A3"/>
                </a:solidFill>
                <a:latin typeface="Arial"/>
              </a:rPr>
              <a:t>results</a:t>
            </a:r>
            <a:endParaRPr lang="ro-RO" sz="4400" b="1" dirty="0">
              <a:solidFill>
                <a:srgbClr val="1388A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600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>
            <a:extLst>
              <a:ext uri="{FF2B5EF4-FFF2-40B4-BE49-F238E27FC236}">
                <a16:creationId xmlns:a16="http://schemas.microsoft.com/office/drawing/2014/main" id="{B5C6133C-DA69-BF91-5542-AF50E8897074}"/>
              </a:ext>
            </a:extLst>
          </p:cNvPr>
          <p:cNvSpPr/>
          <p:nvPr/>
        </p:nvSpPr>
        <p:spPr>
          <a:xfrm>
            <a:off x="-1" y="0"/>
            <a:ext cx="12162331" cy="1196752"/>
          </a:xfrm>
          <a:prstGeom prst="rect">
            <a:avLst/>
          </a:prstGeom>
          <a:solidFill>
            <a:srgbClr val="A42477"/>
          </a:solidFill>
          <a:ln>
            <a:solidFill>
              <a:srgbClr val="A4247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What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„</a:t>
            </a:r>
            <a:r>
              <a:rPr kumimoji="0" lang="ro-RO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reform</a:t>
            </a:r>
            <a:r>
              <a:rPr kumimoji="0" lang="ro-RO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”?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5A79EAB1-4C31-4386-38BC-719DFEBD25B1}"/>
              </a:ext>
            </a:extLst>
          </p:cNvPr>
          <p:cNvSpPr/>
          <p:nvPr/>
        </p:nvSpPr>
        <p:spPr>
          <a:xfrm>
            <a:off x="2" y="1340768"/>
            <a:ext cx="12191998" cy="5328592"/>
          </a:xfrm>
          <a:prstGeom prst="rect">
            <a:avLst/>
          </a:prstGeom>
          <a:solidFill>
            <a:srgbClr val="1388A3"/>
          </a:solidFill>
          <a:ln>
            <a:solidFill>
              <a:srgbClr val="1388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prstClr val="white"/>
                </a:solidFill>
                <a:latin typeface="Arial"/>
              </a:rPr>
              <a:t>Diagnosis</a:t>
            </a:r>
            <a:endParaRPr lang="ro-RO" sz="4400" b="1" dirty="0">
              <a:solidFill>
                <a:prstClr val="white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>
                <a:solidFill>
                  <a:prstClr val="white"/>
                </a:solidFill>
                <a:latin typeface="Arial"/>
              </a:rPr>
              <a:t>General </a:t>
            </a:r>
            <a:r>
              <a:rPr lang="ro-RO" sz="4400" b="1" dirty="0" err="1">
                <a:solidFill>
                  <a:prstClr val="white"/>
                </a:solidFill>
                <a:latin typeface="Arial"/>
              </a:rPr>
              <a:t>solutions</a:t>
            </a:r>
            <a:endParaRPr lang="ro-RO" sz="4400" b="1" dirty="0">
              <a:solidFill>
                <a:prstClr val="white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>
                <a:solidFill>
                  <a:srgbClr val="1388A3"/>
                </a:solidFill>
                <a:latin typeface="Arial"/>
              </a:rPr>
              <a:t>National Pact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srgbClr val="1388A3"/>
                </a:solidFill>
                <a:latin typeface="Arial"/>
              </a:rPr>
              <a:t>Elections</a:t>
            </a:r>
            <a:endParaRPr lang="ro-RO" sz="4400" b="1" dirty="0">
              <a:solidFill>
                <a:srgbClr val="1388A3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>
                <a:solidFill>
                  <a:srgbClr val="1388A3"/>
                </a:solidFill>
                <a:latin typeface="Arial"/>
              </a:rPr>
              <a:t>Law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srgbClr val="1388A3"/>
                </a:solidFill>
                <a:latin typeface="Arial"/>
              </a:rPr>
              <a:t>Implementation</a:t>
            </a:r>
            <a:endParaRPr lang="ro-RO" sz="4400" b="1" dirty="0">
              <a:solidFill>
                <a:srgbClr val="1388A3"/>
              </a:solidFill>
              <a:latin typeface="Arial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o-RO" sz="4400" b="1" dirty="0" err="1">
                <a:solidFill>
                  <a:srgbClr val="1388A3"/>
                </a:solidFill>
                <a:latin typeface="Arial"/>
              </a:rPr>
              <a:t>Measurable</a:t>
            </a:r>
            <a:r>
              <a:rPr lang="ro-RO" sz="4400" b="1" dirty="0">
                <a:solidFill>
                  <a:srgbClr val="1388A3"/>
                </a:solidFill>
                <a:latin typeface="Arial"/>
              </a:rPr>
              <a:t> </a:t>
            </a:r>
            <a:r>
              <a:rPr lang="ro-RO" sz="4400" b="1" dirty="0" err="1">
                <a:solidFill>
                  <a:srgbClr val="1388A3"/>
                </a:solidFill>
                <a:latin typeface="Arial"/>
              </a:rPr>
              <a:t>results</a:t>
            </a:r>
            <a:endParaRPr lang="ro-RO" sz="4400" b="1" dirty="0">
              <a:solidFill>
                <a:srgbClr val="1388A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6596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SOCCER SPORT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23960</TotalTime>
  <Words>1479</Words>
  <Application>Microsoft Office PowerPoint</Application>
  <PresentationFormat>Grand écran</PresentationFormat>
  <Paragraphs>364</Paragraphs>
  <Slides>63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63</vt:i4>
      </vt:variant>
    </vt:vector>
  </HeadingPairs>
  <TitlesOfParts>
    <vt:vector size="69" baseType="lpstr">
      <vt:lpstr>Arial</vt:lpstr>
      <vt:lpstr>Arial Black</vt:lpstr>
      <vt:lpstr>Calibri</vt:lpstr>
      <vt:lpstr>Oswald</vt:lpstr>
      <vt:lpstr>Office Theme</vt:lpstr>
      <vt:lpstr>Contents Slide Master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Funeriu</dc:creator>
  <cp:lastModifiedBy>Daniel Funeriu</cp:lastModifiedBy>
  <cp:revision>118</cp:revision>
  <dcterms:created xsi:type="dcterms:W3CDTF">2013-04-20T04:32:48Z</dcterms:created>
  <dcterms:modified xsi:type="dcterms:W3CDTF">2026-06-25T04:12:54Z</dcterms:modified>
</cp:coreProperties>
</file>