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65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framing: Armenia is presenting its education governance reform pathway in connection with the ETF RED and Functional Review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that reform priorities are system-wide but the presentation focuses on preschool, general education and TVET, in line with the Deputy Minister’s mandate.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4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462928" y="120659"/>
            <a:ext cx="3432314" cy="1115639"/>
            <a:chOff x="7050157" y="156569"/>
            <a:chExt cx="3432314" cy="1115639"/>
          </a:xfrm>
        </p:grpSpPr>
        <p:sp>
          <p:nvSpPr>
            <p:cNvPr id="3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4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5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864956" y="4539616"/>
            <a:ext cx="2623152" cy="512065"/>
            <a:chOff x="1924274" y="2272252"/>
            <a:chExt cx="2623152" cy="512065"/>
          </a:xfrm>
        </p:grpSpPr>
        <p:sp>
          <p:nvSpPr>
            <p:cNvPr id="6" name="Shape 1"/>
            <p:cNvSpPr/>
            <p:nvPr/>
          </p:nvSpPr>
          <p:spPr>
            <a:xfrm>
              <a:off x="1924274" y="2272252"/>
              <a:ext cx="2597972" cy="512065"/>
            </a:xfrm>
            <a:prstGeom prst="roundRect">
              <a:avLst>
                <a:gd name="adj" fmla="val 21429"/>
              </a:avLst>
            </a:prstGeom>
            <a:solidFill>
              <a:srgbClr val="00A6B7"/>
            </a:solidFill>
            <a:ln w="12700">
              <a:solidFill>
                <a:srgbClr val="00A6B7">
                  <a:alpha val="0"/>
                </a:srgbClr>
              </a:solidFill>
              <a:prstDash val="solid"/>
            </a:ln>
          </p:spPr>
        </p:sp>
        <p:sp>
          <p:nvSpPr>
            <p:cNvPr id="7" name="Text 2"/>
            <p:cNvSpPr/>
            <p:nvPr/>
          </p:nvSpPr>
          <p:spPr>
            <a:xfrm>
              <a:off x="1949454" y="2335797"/>
              <a:ext cx="2597972" cy="356616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</a:rPr>
                <a:t>ARMENIA CASE STUDY</a:t>
              </a:r>
              <a:endParaRPr lang="en-US" sz="1400" dirty="0"/>
            </a:p>
          </p:txBody>
        </p:sp>
      </p:grpSp>
      <p:sp>
        <p:nvSpPr>
          <p:cNvPr id="8" name="Text 3"/>
          <p:cNvSpPr/>
          <p:nvPr/>
        </p:nvSpPr>
        <p:spPr>
          <a:xfrm>
            <a:off x="329302" y="1734480"/>
            <a:ext cx="5669280" cy="136060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Education </a:t>
            </a:r>
            <a:r>
              <a:rPr lang="en-US" sz="40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Reforms </a:t>
            </a:r>
            <a:br>
              <a:rPr lang="en-US" sz="40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 </a:t>
            </a:r>
            <a:r>
              <a:rPr lang="en-US" sz="4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Armenia</a:t>
            </a:r>
            <a:endParaRPr lang="en-US" sz="4000" dirty="0"/>
          </a:p>
        </p:txBody>
      </p:sp>
      <p:sp>
        <p:nvSpPr>
          <p:cNvPr id="9" name="Text 4"/>
          <p:cNvSpPr/>
          <p:nvPr/>
        </p:nvSpPr>
        <p:spPr>
          <a:xfrm>
            <a:off x="1081046" y="3566690"/>
            <a:ext cx="521208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DCEEFF"/>
                </a:solidFill>
              </a:rPr>
              <a:t>From challenges to systemic solutions</a:t>
            </a:r>
            <a:endParaRPr lang="en-US" sz="2000" dirty="0"/>
          </a:p>
        </p:txBody>
      </p:sp>
      <p:sp>
        <p:nvSpPr>
          <p:cNvPr id="12" name="Text 7"/>
          <p:cNvSpPr/>
          <p:nvPr/>
        </p:nvSpPr>
        <p:spPr>
          <a:xfrm>
            <a:off x="548537" y="5504706"/>
            <a:ext cx="6277097" cy="60302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dirty="0" err="1" smtClean="0">
                <a:solidFill>
                  <a:srgbClr val="DCEEFF"/>
                </a:solidFill>
              </a:rPr>
              <a:t>Araksia</a:t>
            </a:r>
            <a:r>
              <a:rPr lang="en-US" sz="1400" b="1" dirty="0" smtClean="0">
                <a:solidFill>
                  <a:srgbClr val="DCEEFF"/>
                </a:solidFill>
              </a:rPr>
              <a:t> </a:t>
            </a:r>
            <a:r>
              <a:rPr lang="en-US" sz="1400" b="1" dirty="0" err="1" smtClean="0">
                <a:solidFill>
                  <a:srgbClr val="DCEEFF"/>
                </a:solidFill>
              </a:rPr>
              <a:t>Svajan</a:t>
            </a:r>
            <a:endParaRPr lang="en-US" sz="1400" b="1" dirty="0">
              <a:solidFill>
                <a:srgbClr val="DCEE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rgbClr val="DCEEFF"/>
                </a:solidFill>
              </a:rPr>
              <a:t>Deputy Minister of </a:t>
            </a:r>
            <a:r>
              <a:rPr lang="en-US" sz="1400" b="1" dirty="0" smtClean="0">
                <a:solidFill>
                  <a:srgbClr val="DCEEFF"/>
                </a:solidFill>
              </a:rPr>
              <a:t>Education</a:t>
            </a:r>
            <a:r>
              <a:rPr lang="en-US" sz="1400" b="1" dirty="0">
                <a:solidFill>
                  <a:srgbClr val="DCEEFF"/>
                </a:solidFill>
              </a:rPr>
              <a:t>, Science, Culture and </a:t>
            </a:r>
            <a:r>
              <a:rPr lang="en-US" sz="1400" b="1" dirty="0" smtClean="0">
                <a:solidFill>
                  <a:srgbClr val="DCEEFF"/>
                </a:solidFill>
              </a:rPr>
              <a:t>Sport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rgbClr val="DCEEFF"/>
                </a:solidFill>
              </a:rPr>
              <a:t>24 June 2026, </a:t>
            </a:r>
            <a:r>
              <a:rPr lang="en-US" sz="1400" b="1" dirty="0" err="1" smtClean="0">
                <a:solidFill>
                  <a:srgbClr val="DCEEFF"/>
                </a:solidFill>
              </a:rPr>
              <a:t>Stresa</a:t>
            </a:r>
            <a:r>
              <a:rPr lang="en-US" sz="1400" b="1" dirty="0" smtClean="0">
                <a:solidFill>
                  <a:srgbClr val="DCEEFF"/>
                </a:solidFill>
              </a:rPr>
              <a:t> </a:t>
            </a:r>
            <a:endParaRPr lang="en-US" sz="1400" dirty="0"/>
          </a:p>
        </p:txBody>
      </p:sp>
      <p:sp>
        <p:nvSpPr>
          <p:cNvPr id="13" name="Shape 8"/>
          <p:cNvSpPr/>
          <p:nvPr/>
        </p:nvSpPr>
        <p:spPr>
          <a:xfrm>
            <a:off x="502920" y="6345936"/>
            <a:ext cx="5623560" cy="0"/>
          </a:xfrm>
          <a:prstGeom prst="line">
            <a:avLst/>
          </a:prstGeom>
          <a:noFill/>
          <a:ln w="6985">
            <a:solidFill>
              <a:srgbClr val="5E7690"/>
            </a:solidFill>
            <a:prstDash val="solid"/>
          </a:ln>
        </p:spPr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61" y="2451652"/>
            <a:ext cx="6119951" cy="334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02920" y="360061"/>
            <a:ext cx="9051628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Governance transition and digital transformation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41880" y="979859"/>
            <a:ext cx="11262227" cy="37311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Central steering is used to build common standards before future decentralisation.</a:t>
            </a:r>
          </a:p>
        </p:txBody>
      </p:sp>
      <p:sp>
        <p:nvSpPr>
          <p:cNvPr id="6" name="Text 2"/>
          <p:cNvSpPr/>
          <p:nvPr/>
        </p:nvSpPr>
        <p:spPr>
          <a:xfrm>
            <a:off x="4494475" y="1817789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26EA7"/>
                </a:solidFill>
              </a:rPr>
              <a:t>TWO-TRACK GOVERNANCE MODEL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777240" y="2319127"/>
            <a:ext cx="3246120" cy="713232"/>
          </a:xfrm>
          <a:prstGeom prst="chevron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98604" y="2569195"/>
            <a:ext cx="256032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Regional oversight</a:t>
            </a: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685800" y="3230446"/>
            <a:ext cx="3470744" cy="50351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E293B"/>
                </a:solidFill>
              </a:rPr>
              <a:t>historical operational management by </a:t>
            </a:r>
            <a:r>
              <a:rPr lang="en-US" sz="1400" i="1" dirty="0" smtClean="0">
                <a:solidFill>
                  <a:srgbClr val="1E293B"/>
                </a:solidFill>
              </a:rPr>
              <a:t>regional authorities </a:t>
            </a:r>
            <a:r>
              <a:rPr lang="en-US" sz="1400" i="1" dirty="0">
                <a:solidFill>
                  <a:srgbClr val="1E293B"/>
                </a:solidFill>
              </a:rPr>
              <a:t>/ </a:t>
            </a:r>
            <a:r>
              <a:rPr lang="en-US" sz="1400" i="1" dirty="0" smtClean="0">
                <a:solidFill>
                  <a:srgbClr val="1E293B"/>
                </a:solidFill>
              </a:rPr>
              <a:t>Yerevan municipality</a:t>
            </a:r>
            <a:endParaRPr lang="en-US" sz="1400" i="1" dirty="0"/>
          </a:p>
        </p:txBody>
      </p:sp>
      <p:sp>
        <p:nvSpPr>
          <p:cNvPr id="10" name="Shape 6"/>
          <p:cNvSpPr/>
          <p:nvPr/>
        </p:nvSpPr>
        <p:spPr>
          <a:xfrm>
            <a:off x="4526280" y="2319127"/>
            <a:ext cx="3246120" cy="713232"/>
          </a:xfrm>
          <a:prstGeom prst="chevron">
            <a:avLst/>
          </a:prstGeom>
          <a:solidFill>
            <a:srgbClr val="00A6B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847644" y="2569195"/>
            <a:ext cx="256032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Ministry oversight</a:t>
            </a: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4572000" y="3279247"/>
            <a:ext cx="297180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E293B"/>
                </a:solidFill>
              </a:rPr>
              <a:t>phased move to direct MoESCS oversight for unified standards</a:t>
            </a:r>
            <a:endParaRPr lang="en-US" sz="1400" i="1" dirty="0"/>
          </a:p>
        </p:txBody>
      </p:sp>
      <p:sp>
        <p:nvSpPr>
          <p:cNvPr id="13" name="Shape 9"/>
          <p:cNvSpPr/>
          <p:nvPr/>
        </p:nvSpPr>
        <p:spPr>
          <a:xfrm>
            <a:off x="8275320" y="2319127"/>
            <a:ext cx="3246120" cy="713232"/>
          </a:xfrm>
          <a:prstGeom prst="chevron">
            <a:avLst/>
          </a:prstGeom>
          <a:solidFill>
            <a:srgbClr val="F29F0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6684" y="2569195"/>
            <a:ext cx="256032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Local communities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8321040" y="3239492"/>
            <a:ext cx="297180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E293B"/>
                </a:solidFill>
              </a:rPr>
              <a:t>long-term transfer in line with decentralisation policy</a:t>
            </a:r>
            <a:endParaRPr lang="en-US" sz="1400" i="1" dirty="0"/>
          </a:p>
        </p:txBody>
      </p:sp>
      <p:sp>
        <p:nvSpPr>
          <p:cNvPr id="16" name="Text 12"/>
          <p:cNvSpPr/>
          <p:nvPr/>
        </p:nvSpPr>
        <p:spPr>
          <a:xfrm>
            <a:off x="4847644" y="4536524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A6B7"/>
                </a:solidFill>
              </a:rPr>
              <a:t>DIGITAL TRANSFORMATION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557784" y="4895821"/>
            <a:ext cx="10826496" cy="841248"/>
          </a:xfrm>
          <a:prstGeom prst="roundRect">
            <a:avLst>
              <a:gd name="adj" fmla="val 6522"/>
            </a:avLst>
          </a:prstGeom>
          <a:solidFill>
            <a:srgbClr val="E9F9FA"/>
          </a:solidFill>
          <a:ln w="7620">
            <a:solidFill>
              <a:srgbClr val="B8DDE2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77240" y="5005549"/>
            <a:ext cx="10379764" cy="6217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i="1" dirty="0">
                <a:solidFill>
                  <a:srgbClr val="1E293B"/>
                </a:solidFill>
              </a:rPr>
              <a:t>Enrollment systems for preschools, schools and colleges have been digitized. </a:t>
            </a:r>
            <a:endParaRPr lang="en-US" sz="1600" i="1" dirty="0" smtClean="0">
              <a:solidFill>
                <a:srgbClr val="1E293B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600" i="1" dirty="0" smtClean="0">
                <a:solidFill>
                  <a:srgbClr val="1E293B"/>
                </a:solidFill>
              </a:rPr>
              <a:t>Student </a:t>
            </a:r>
            <a:r>
              <a:rPr lang="en-US" sz="1600" i="1" dirty="0">
                <a:solidFill>
                  <a:srgbClr val="1E293B"/>
                </a:solidFill>
              </a:rPr>
              <a:t>and staff administrative records and document flows are increasingly digital.</a:t>
            </a:r>
            <a:endParaRPr lang="en-US" sz="1600" i="1" dirty="0"/>
          </a:p>
        </p:txBody>
      </p:sp>
      <p:sp>
        <p:nvSpPr>
          <p:cNvPr id="21" name="Shape 17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11</a:t>
            </a:r>
            <a:endParaRPr lang="en-US" sz="75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24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5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6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30352" y="329184"/>
            <a:ext cx="667512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 Education financing reforms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85216" y="1005840"/>
            <a:ext cx="7927848" cy="2103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Effective and sustainable financing is essential for implementing all ongoing reforms.</a:t>
            </a:r>
          </a:p>
        </p:txBody>
      </p:sp>
      <p:sp>
        <p:nvSpPr>
          <p:cNvPr id="9" name="Text 5"/>
          <p:cNvSpPr/>
          <p:nvPr/>
        </p:nvSpPr>
        <p:spPr>
          <a:xfrm>
            <a:off x="2613793" y="1829894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A6B7"/>
                </a:solidFill>
              </a:rPr>
              <a:t>GENERAL EDUCATION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818388" y="2452780"/>
            <a:ext cx="214884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5240">
            <a:solidFill>
              <a:srgbClr val="D8474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78408" y="2712157"/>
            <a:ext cx="1600200" cy="137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D84747"/>
                </a:solidFill>
              </a:rPr>
              <a:t>Per-student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3195828" y="2772820"/>
            <a:ext cx="1143000" cy="0"/>
          </a:xfrm>
          <a:prstGeom prst="line">
            <a:avLst/>
          </a:prstGeom>
          <a:noFill/>
          <a:ln w="25400">
            <a:solidFill>
              <a:srgbClr val="142A43"/>
            </a:solidFill>
            <a:prstDash val="solid"/>
            <a:tailEnd type="triangle"/>
          </a:ln>
        </p:spPr>
      </p:sp>
      <p:sp>
        <p:nvSpPr>
          <p:cNvPr id="13" name="Shape 9"/>
          <p:cNvSpPr/>
          <p:nvPr/>
        </p:nvSpPr>
        <p:spPr>
          <a:xfrm>
            <a:off x="4567428" y="2452780"/>
            <a:ext cx="214884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5240">
            <a:solidFill>
              <a:srgbClr val="00A6B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7448" y="2712157"/>
            <a:ext cx="1600200" cy="137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A6B7"/>
                </a:solidFill>
              </a:rPr>
              <a:t>Per-class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978408" y="3731680"/>
            <a:ext cx="5897880" cy="9418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The per-class model promotes equity among schools regardless of size or location and supports implementation of standards and teacher development.</a:t>
            </a: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8531087" y="1739647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29F05"/>
                </a:solidFill>
              </a:rPr>
              <a:t>VET FINANCING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7452360" y="2401030"/>
            <a:ext cx="4191926" cy="1023125"/>
          </a:xfrm>
          <a:prstGeom prst="roundRect">
            <a:avLst>
              <a:gd name="adj" fmla="val 6000"/>
            </a:avLst>
          </a:prstGeom>
          <a:solidFill>
            <a:srgbClr val="FFF4DC"/>
          </a:solidFill>
          <a:ln w="7620">
            <a:solidFill>
              <a:srgbClr val="E6C872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580376" y="2542300"/>
            <a:ext cx="3995928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A new VET financing system will be introduced from September. It accounts for resource needs and material costs of different professions, addressing underfunding in high-cost programs.</a:t>
            </a:r>
            <a:endParaRPr lang="en-US" sz="1400" dirty="0"/>
          </a:p>
        </p:txBody>
      </p:sp>
      <p:sp>
        <p:nvSpPr>
          <p:cNvPr id="19" name="Shape 15"/>
          <p:cNvSpPr/>
          <p:nvPr/>
        </p:nvSpPr>
        <p:spPr>
          <a:xfrm>
            <a:off x="7465612" y="3586968"/>
            <a:ext cx="4160520" cy="777240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3970">
            <a:solidFill>
              <a:srgbClr val="00A6B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25512" y="3897602"/>
            <a:ext cx="1327894" cy="18917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A6B7"/>
                </a:solidFill>
              </a:rPr>
              <a:t>Institutional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8879910" y="3901709"/>
            <a:ext cx="2560320" cy="22669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base institutional capacity</a:t>
            </a:r>
            <a:endParaRPr lang="en-US" dirty="0"/>
          </a:p>
        </p:txBody>
      </p:sp>
      <p:sp>
        <p:nvSpPr>
          <p:cNvPr id="22" name="Shape 18"/>
          <p:cNvSpPr/>
          <p:nvPr/>
        </p:nvSpPr>
        <p:spPr>
          <a:xfrm>
            <a:off x="7483766" y="4485334"/>
            <a:ext cx="4160520" cy="777240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3970">
            <a:solidFill>
              <a:srgbClr val="226EA7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580376" y="4738995"/>
            <a:ext cx="1143000" cy="2105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26EA7"/>
                </a:solidFill>
              </a:rPr>
              <a:t>Program-based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8937008" y="4708642"/>
            <a:ext cx="2560320" cy="22669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costs of specific occupations</a:t>
            </a:r>
            <a:endParaRPr lang="en-US" sz="1600" dirty="0"/>
          </a:p>
        </p:txBody>
      </p:sp>
      <p:sp>
        <p:nvSpPr>
          <p:cNvPr id="25" name="Shape 21"/>
          <p:cNvSpPr/>
          <p:nvPr/>
        </p:nvSpPr>
        <p:spPr>
          <a:xfrm>
            <a:off x="7483766" y="5382502"/>
            <a:ext cx="4160520" cy="731719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13970">
            <a:solidFill>
              <a:srgbClr val="F29F05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7598928" y="5571315"/>
            <a:ext cx="1143000" cy="2105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29F05"/>
                </a:solidFill>
              </a:rPr>
              <a:t>Cost groups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8957539" y="5563959"/>
            <a:ext cx="2560320" cy="22669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five groups by resource intensity</a:t>
            </a:r>
            <a:endParaRPr lang="en-US" sz="1600" dirty="0"/>
          </a:p>
        </p:txBody>
      </p:sp>
      <p:sp>
        <p:nvSpPr>
          <p:cNvPr id="28" name="Shape 24"/>
          <p:cNvSpPr/>
          <p:nvPr/>
        </p:nvSpPr>
        <p:spPr>
          <a:xfrm>
            <a:off x="818388" y="5399269"/>
            <a:ext cx="6046238" cy="502920"/>
          </a:xfrm>
          <a:prstGeom prst="roundRect">
            <a:avLst>
              <a:gd name="adj" fmla="val 10909"/>
            </a:avLst>
          </a:prstGeom>
          <a:solidFill>
            <a:srgbClr val="E9F3FA"/>
          </a:solidFill>
          <a:ln w="7620">
            <a:solidFill>
              <a:srgbClr val="C3DAE7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868680" y="5491803"/>
            <a:ext cx="5995946" cy="33845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1E293B"/>
                </a:solidFill>
              </a:rPr>
              <a:t>Next year: performance-based support and incentive system for schools.</a:t>
            </a:r>
            <a:endParaRPr lang="en-US" sz="1400" dirty="0"/>
          </a:p>
        </p:txBody>
      </p:sp>
      <p:sp>
        <p:nvSpPr>
          <p:cNvPr id="30" name="Shape 26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12</a:t>
            </a:r>
            <a:endParaRPr lang="en-US" sz="75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34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35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36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85214" y="347472"/>
            <a:ext cx="9168385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5. Programs to ensure access to quality education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85215" y="1045596"/>
            <a:ext cx="9420175" cy="2802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All reforms ultimately aim to guarantee equitable access to quality education for every child.</a:t>
            </a:r>
          </a:p>
        </p:txBody>
      </p:sp>
      <p:sp>
        <p:nvSpPr>
          <p:cNvPr id="7" name="Text 2"/>
          <p:cNvSpPr/>
          <p:nvPr/>
        </p:nvSpPr>
        <p:spPr>
          <a:xfrm>
            <a:off x="4799273" y="1684488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A6B7"/>
                </a:solidFill>
              </a:rPr>
              <a:t>PRESCHOOL ACCESS</a:t>
            </a:r>
            <a:endParaRPr lang="en-US" dirty="0"/>
          </a:p>
        </p:txBody>
      </p:sp>
      <p:sp>
        <p:nvSpPr>
          <p:cNvPr id="8" name="Shape 3"/>
          <p:cNvSpPr/>
          <p:nvPr/>
        </p:nvSpPr>
        <p:spPr>
          <a:xfrm>
            <a:off x="502920" y="2086421"/>
            <a:ext cx="3949810" cy="1218537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630936" y="2174681"/>
            <a:ext cx="3479194" cy="3899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A6B7"/>
                </a:solidFill>
              </a:rPr>
              <a:t>75% → ~85%</a:t>
            </a:r>
            <a:endParaRPr lang="en-US" sz="2400" dirty="0"/>
          </a:p>
        </p:txBody>
      </p:sp>
      <p:sp>
        <p:nvSpPr>
          <p:cNvPr id="10" name="Text 5"/>
          <p:cNvSpPr/>
          <p:nvPr/>
        </p:nvSpPr>
        <p:spPr>
          <a:xfrm>
            <a:off x="630936" y="2766787"/>
            <a:ext cx="3479194" cy="36556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E293B"/>
                </a:solidFill>
              </a:rPr>
              <a:t>preschool enrolment: </a:t>
            </a:r>
            <a:r>
              <a:rPr lang="en-US" dirty="0" smtClean="0">
                <a:solidFill>
                  <a:srgbClr val="1E293B"/>
                </a:solidFill>
              </a:rPr>
              <a:t/>
            </a:r>
            <a:br>
              <a:rPr lang="en-US" dirty="0" smtClean="0">
                <a:solidFill>
                  <a:srgbClr val="1E293B"/>
                </a:solidFill>
              </a:rPr>
            </a:br>
            <a:r>
              <a:rPr lang="en-US" dirty="0" smtClean="0">
                <a:solidFill>
                  <a:srgbClr val="1E293B"/>
                </a:solidFill>
              </a:rPr>
              <a:t>2024 </a:t>
            </a:r>
            <a:r>
              <a:rPr lang="en-US" dirty="0">
                <a:solidFill>
                  <a:srgbClr val="1E293B"/>
                </a:solidFill>
              </a:rPr>
              <a:t>to 2025</a:t>
            </a:r>
            <a:endParaRPr lang="en-US" dirty="0"/>
          </a:p>
        </p:txBody>
      </p:sp>
      <p:sp>
        <p:nvSpPr>
          <p:cNvPr id="11" name="Shape 6"/>
          <p:cNvSpPr/>
          <p:nvPr/>
        </p:nvSpPr>
        <p:spPr>
          <a:xfrm>
            <a:off x="4799273" y="2061375"/>
            <a:ext cx="2727961" cy="1252728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5712150" y="2216823"/>
            <a:ext cx="1252728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29F05"/>
                </a:solidFill>
              </a:rPr>
              <a:t>95%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5440415" y="2716463"/>
            <a:ext cx="1715361" cy="335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target by 2030</a:t>
            </a:r>
            <a:endParaRPr lang="en-US" dirty="0"/>
          </a:p>
        </p:txBody>
      </p:sp>
      <p:sp>
        <p:nvSpPr>
          <p:cNvPr id="14" name="Shape 9"/>
          <p:cNvSpPr/>
          <p:nvPr/>
        </p:nvSpPr>
        <p:spPr>
          <a:xfrm>
            <a:off x="8148165" y="2063096"/>
            <a:ext cx="3593620" cy="1267507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9061967" y="2193963"/>
            <a:ext cx="1618488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226EA7"/>
                </a:solidFill>
              </a:rPr>
              <a:t>5 - 6</a:t>
            </a:r>
            <a:endParaRPr lang="en-US" sz="2400" dirty="0"/>
          </a:p>
        </p:txBody>
      </p:sp>
      <p:sp>
        <p:nvSpPr>
          <p:cNvPr id="16" name="Text 11"/>
          <p:cNvSpPr/>
          <p:nvPr/>
        </p:nvSpPr>
        <p:spPr>
          <a:xfrm>
            <a:off x="8600394" y="2665375"/>
            <a:ext cx="2809991" cy="612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E293B"/>
                </a:solidFill>
              </a:rPr>
              <a:t>planned compulsory education for </a:t>
            </a:r>
            <a:r>
              <a:rPr lang="en-US" sz="1600" dirty="0" smtClean="0">
                <a:solidFill>
                  <a:srgbClr val="1E293B"/>
                </a:solidFill>
              </a:rPr>
              <a:t>5-6-year-olds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4187432" y="3894141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A9D8F"/>
                </a:solidFill>
              </a:rPr>
              <a:t>OTHER ACCESS MECHANISMS</a:t>
            </a:r>
            <a:endParaRPr lang="en-US" dirty="0"/>
          </a:p>
        </p:txBody>
      </p:sp>
      <p:sp>
        <p:nvSpPr>
          <p:cNvPr id="20" name="Shape 15"/>
          <p:cNvSpPr/>
          <p:nvPr/>
        </p:nvSpPr>
        <p:spPr>
          <a:xfrm>
            <a:off x="1804944" y="4446632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2370533" y="4103269"/>
            <a:ext cx="7548703" cy="69565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Transport cost reimbursement for students and teachers where needed</a:t>
            </a:r>
            <a:endParaRPr lang="en-US" dirty="0"/>
          </a:p>
        </p:txBody>
      </p:sp>
      <p:sp>
        <p:nvSpPr>
          <p:cNvPr id="22" name="Shape 17"/>
          <p:cNvSpPr/>
          <p:nvPr/>
        </p:nvSpPr>
        <p:spPr>
          <a:xfrm>
            <a:off x="1804944" y="5016209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2424762" y="4785966"/>
            <a:ext cx="7548703" cy="69565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Inclusive education across levels: ~2,000 children with SEN in preschool and ~8,500 in general education</a:t>
            </a:r>
            <a:endParaRPr lang="en-US" dirty="0"/>
          </a:p>
        </p:txBody>
      </p:sp>
      <p:sp>
        <p:nvSpPr>
          <p:cNvPr id="24" name="Shape 19"/>
          <p:cNvSpPr/>
          <p:nvPr/>
        </p:nvSpPr>
        <p:spPr>
          <a:xfrm>
            <a:off x="1804944" y="5718305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2424761" y="5426760"/>
            <a:ext cx="7548703" cy="69565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Inclusion in VET colleges is being further strengthened</a:t>
            </a:r>
            <a:endParaRPr lang="en-US" dirty="0"/>
          </a:p>
        </p:txBody>
      </p:sp>
      <p:sp>
        <p:nvSpPr>
          <p:cNvPr id="26" name="Shape 21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endParaRPr lang="en-US" sz="75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30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31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32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825885" y="444908"/>
            <a:ext cx="10120751" cy="48095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Access support: school feeding and participation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1312164" y="1703667"/>
            <a:ext cx="10634472" cy="340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Participation barriers are addressed through targeted social and health-related support.</a:t>
            </a:r>
          </a:p>
        </p:txBody>
      </p:sp>
      <p:sp>
        <p:nvSpPr>
          <p:cNvPr id="6" name="Shape 2"/>
          <p:cNvSpPr/>
          <p:nvPr/>
        </p:nvSpPr>
        <p:spPr>
          <a:xfrm>
            <a:off x="777240" y="2481470"/>
            <a:ext cx="3657600" cy="2858626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9050">
            <a:solidFill>
              <a:srgbClr val="F29F0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51560" y="2974649"/>
            <a:ext cx="310896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rgbClr val="F29F05"/>
                </a:solidFill>
              </a:rPr>
              <a:t>107 000</a:t>
            </a:r>
            <a:endParaRPr lang="en-US" sz="3800" dirty="0"/>
          </a:p>
        </p:txBody>
      </p:sp>
      <p:sp>
        <p:nvSpPr>
          <p:cNvPr id="8" name="Text 4"/>
          <p:cNvSpPr/>
          <p:nvPr/>
        </p:nvSpPr>
        <p:spPr>
          <a:xfrm>
            <a:off x="927652" y="3710609"/>
            <a:ext cx="3337560" cy="140473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rgbClr val="1E293B"/>
                </a:solidFill>
              </a:rPr>
              <a:t>children in grades </a:t>
            </a:r>
            <a:r>
              <a:rPr lang="en-US" dirty="0" smtClean="0">
                <a:solidFill>
                  <a:srgbClr val="1E293B"/>
                </a:solidFill>
              </a:rPr>
              <a:t>1 - 4 </a:t>
            </a:r>
            <a:r>
              <a:rPr lang="en-US" dirty="0">
                <a:solidFill>
                  <a:srgbClr val="1E293B"/>
                </a:solidFill>
              </a:rPr>
              <a:t>and preschool groups receive nutritious, balanced meals across </a:t>
            </a:r>
            <a:r>
              <a:rPr lang="en-US" dirty="0" smtClean="0">
                <a:solidFill>
                  <a:srgbClr val="1E293B"/>
                </a:solidFill>
              </a:rPr>
              <a:t>Armenia’s </a:t>
            </a:r>
            <a:r>
              <a:rPr lang="en-US" dirty="0">
                <a:solidFill>
                  <a:srgbClr val="1E293B"/>
                </a:solidFill>
              </a:rPr>
              <a:t>regions</a:t>
            </a:r>
            <a:endParaRPr lang="en-US" dirty="0"/>
          </a:p>
        </p:txBody>
      </p:sp>
      <p:sp>
        <p:nvSpPr>
          <p:cNvPr id="9" name="Shape 5"/>
          <p:cNvSpPr/>
          <p:nvPr/>
        </p:nvSpPr>
        <p:spPr>
          <a:xfrm>
            <a:off x="4800600" y="2481470"/>
            <a:ext cx="3657600" cy="2858626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9050">
            <a:solidFill>
              <a:srgbClr val="00A6B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074920" y="2974649"/>
            <a:ext cx="310896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00A6B7"/>
                </a:solidFill>
              </a:rPr>
              <a:t>86.2%</a:t>
            </a:r>
            <a:endParaRPr lang="en-US" sz="3800" dirty="0"/>
          </a:p>
        </p:txBody>
      </p:sp>
      <p:sp>
        <p:nvSpPr>
          <p:cNvPr id="11" name="Text 7"/>
          <p:cNvSpPr/>
          <p:nvPr/>
        </p:nvSpPr>
        <p:spPr>
          <a:xfrm>
            <a:off x="4846320" y="3670855"/>
            <a:ext cx="3474720" cy="12457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rgbClr val="1E293B"/>
                </a:solidFill>
              </a:rPr>
              <a:t>of primary school students benefit from the School Feeding Program</a:t>
            </a:r>
            <a:endParaRPr lang="en-US" dirty="0"/>
          </a:p>
        </p:txBody>
      </p:sp>
      <p:sp>
        <p:nvSpPr>
          <p:cNvPr id="12" name="Shape 8"/>
          <p:cNvSpPr/>
          <p:nvPr/>
        </p:nvSpPr>
        <p:spPr>
          <a:xfrm>
            <a:off x="8823960" y="2481470"/>
            <a:ext cx="2514600" cy="2858626"/>
          </a:xfrm>
          <a:prstGeom prst="roundRect">
            <a:avLst>
              <a:gd name="adj" fmla="val 2909"/>
            </a:avLst>
          </a:prstGeom>
          <a:solidFill>
            <a:srgbClr val="FFFFFF"/>
          </a:solidFill>
          <a:ln w="19050">
            <a:solidFill>
              <a:srgbClr val="226EA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144000" y="3088949"/>
            <a:ext cx="20574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26EA7"/>
                </a:solidFill>
              </a:rPr>
              <a:t>Yerevan</a:t>
            </a:r>
            <a:endParaRPr lang="en-US" sz="2800" dirty="0"/>
          </a:p>
        </p:txBody>
      </p:sp>
      <p:sp>
        <p:nvSpPr>
          <p:cNvPr id="14" name="Text 10"/>
          <p:cNvSpPr/>
          <p:nvPr/>
        </p:nvSpPr>
        <p:spPr>
          <a:xfrm>
            <a:off x="9235440" y="4016468"/>
            <a:ext cx="18745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1E293B"/>
                </a:solidFill>
              </a:rPr>
              <a:t>program expansion has recently begun in the capital</a:t>
            </a:r>
            <a:endParaRPr lang="en-US" dirty="0"/>
          </a:p>
        </p:txBody>
      </p:sp>
      <p:sp>
        <p:nvSpPr>
          <p:cNvPr id="17" name="Shape 13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14</a:t>
            </a:r>
            <a:endParaRPr lang="en-US" sz="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02919" y="499458"/>
            <a:ext cx="9398707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6. Educational infrastructure and equipment modernization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02919" y="1125568"/>
            <a:ext cx="10509637" cy="50828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Successful reform depends on safe, inclusive, modern and well-equipped learning environments.</a:t>
            </a:r>
          </a:p>
        </p:txBody>
      </p:sp>
      <p:sp>
        <p:nvSpPr>
          <p:cNvPr id="8" name="Text 3"/>
          <p:cNvSpPr/>
          <p:nvPr/>
        </p:nvSpPr>
        <p:spPr>
          <a:xfrm>
            <a:off x="3657931" y="2025488"/>
            <a:ext cx="5303520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42A43"/>
                </a:solidFill>
              </a:rPr>
              <a:t>300 Schools &amp; 500 Kindergartens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547181" y="2395238"/>
            <a:ext cx="5800610" cy="143812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E293B"/>
                </a:solidFill>
              </a:rPr>
              <a:t>Over the past five years, this has been one of the Government’s flagship initiatives, resulting in numerous modern institutions equipped with new furniture and digital technologies.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547181" y="4138031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A9D8F"/>
                </a:solidFill>
              </a:rPr>
              <a:t>PROGRESS</a:t>
            </a:r>
            <a:endParaRPr lang="en-US" sz="1400" dirty="0"/>
          </a:p>
        </p:txBody>
      </p:sp>
      <p:sp>
        <p:nvSpPr>
          <p:cNvPr id="14" name="Shape 9"/>
          <p:cNvSpPr/>
          <p:nvPr/>
        </p:nvSpPr>
        <p:spPr>
          <a:xfrm>
            <a:off x="591712" y="4639856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848536" y="4411356"/>
            <a:ext cx="5859712" cy="69775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Modern school buildings and kindergartens constructed or renovated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604964" y="5265620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859140" y="5037250"/>
            <a:ext cx="5859712" cy="69775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All new and renovated institutions equipped with furniture and technology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631468" y="5838377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872392" y="5666863"/>
            <a:ext cx="5859712" cy="69775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Construction and modernization in VET colleges will accelerate in the coming years</a:t>
            </a: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>
            <a:off x="502920" y="6703745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grpSp>
        <p:nvGrpSpPr>
          <p:cNvPr id="22" name="Группа 21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23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4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5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8" y="3343577"/>
            <a:ext cx="5312465" cy="2833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89422" y="329663"/>
            <a:ext cx="8799089" cy="94268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Infrastructure for modern learning: </a:t>
            </a:r>
            <a:r>
              <a:rPr lang="en-US" sz="2800" b="1" dirty="0" smtClean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/>
            </a:r>
            <a:br>
              <a:rPr lang="en-US" sz="2800" b="1" dirty="0" smtClean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r>
              <a:rPr lang="en-US" sz="2800" b="1" dirty="0" smtClean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ICT &amp; STEM </a:t>
            </a: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laboratories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1382106" y="1724091"/>
            <a:ext cx="10205518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Equipment investments are linked with curriculum, teacher capacity and applied learning.</a:t>
            </a:r>
          </a:p>
        </p:txBody>
      </p:sp>
      <p:pic>
        <p:nvPicPr>
          <p:cNvPr id="6" name="Image 2" descr="/mnt/data/lab_w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5" y="2438566"/>
            <a:ext cx="3554895" cy="319940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309283" y="2438566"/>
            <a:ext cx="4983480" cy="3194415"/>
            <a:chOff x="6057900" y="1671764"/>
            <a:chExt cx="4983480" cy="3194415"/>
          </a:xfrm>
        </p:grpSpPr>
        <p:sp>
          <p:nvSpPr>
            <p:cNvPr id="7" name="Shape 2"/>
            <p:cNvSpPr/>
            <p:nvPr/>
          </p:nvSpPr>
          <p:spPr>
            <a:xfrm>
              <a:off x="6057900" y="1671764"/>
              <a:ext cx="4983480" cy="3194415"/>
            </a:xfrm>
            <a:prstGeom prst="roundRect">
              <a:avLst>
                <a:gd name="adj" fmla="val 1798"/>
              </a:avLst>
            </a:prstGeom>
            <a:solidFill>
              <a:srgbClr val="FFFFFF"/>
            </a:solidFill>
            <a:ln w="17780">
              <a:solidFill>
                <a:srgbClr val="00A6B7"/>
              </a:solidFill>
              <a:prstDash val="solid"/>
            </a:ln>
          </p:spPr>
        </p:sp>
        <p:sp>
          <p:nvSpPr>
            <p:cNvPr id="8" name="Text 3"/>
            <p:cNvSpPr/>
            <p:nvPr/>
          </p:nvSpPr>
          <p:spPr>
            <a:xfrm>
              <a:off x="6447334" y="2131942"/>
              <a:ext cx="4343400" cy="438912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Autofit/>
            </a:bodyPr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2000" b="1" dirty="0">
                  <a:solidFill>
                    <a:srgbClr val="0070C0"/>
                  </a:solidFill>
                </a:rPr>
                <a:t>Nationwide science and engineering labs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9" name="Text 4"/>
            <p:cNvSpPr/>
            <p:nvPr/>
          </p:nvSpPr>
          <p:spPr>
            <a:xfrm>
              <a:off x="6675120" y="2651759"/>
              <a:ext cx="3977640" cy="1999753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2000" dirty="0" smtClean="0">
                  <a:solidFill>
                    <a:srgbClr val="1E293B"/>
                  </a:solidFill>
                </a:rPr>
                <a:t>all </a:t>
              </a:r>
              <a:r>
                <a:rPr lang="en-US" sz="2000" dirty="0">
                  <a:solidFill>
                    <a:srgbClr val="1E293B"/>
                  </a:solidFill>
                </a:rPr>
                <a:t>schools nationwide have been equipped with contemporary science and engineering laboratories.</a:t>
              </a:r>
              <a:endParaRPr lang="en-US" sz="2000" dirty="0"/>
            </a:p>
          </p:txBody>
        </p:sp>
      </p:grpSp>
      <p:sp>
        <p:nvSpPr>
          <p:cNvPr id="14" name="Shape 9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grpSp>
        <p:nvGrpSpPr>
          <p:cNvPr id="17" name="Группа 16"/>
          <p:cNvGrpSpPr/>
          <p:nvPr/>
        </p:nvGrpSpPr>
        <p:grpSpPr>
          <a:xfrm>
            <a:off x="9292715" y="72355"/>
            <a:ext cx="2785131" cy="905279"/>
            <a:chOff x="7050157" y="156569"/>
            <a:chExt cx="3432314" cy="1115639"/>
          </a:xfrm>
        </p:grpSpPr>
        <p:sp>
          <p:nvSpPr>
            <p:cNvPr id="18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19" name="Image 1" descr="/mnt/data/moescs_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0" name="Image 2" descr="/mnt/data/etf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42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1824783" y="4018972"/>
            <a:ext cx="9254033" cy="4612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AC0046"/>
                </a:solidFill>
              </a:rPr>
              <a:t>RED and Functional Review findings remain central to the next phase of reform implementation.</a:t>
            </a:r>
          </a:p>
        </p:txBody>
      </p:sp>
      <p:sp>
        <p:nvSpPr>
          <p:cNvPr id="7" name="Shape 3"/>
          <p:cNvSpPr/>
          <p:nvPr/>
        </p:nvSpPr>
        <p:spPr>
          <a:xfrm>
            <a:off x="1705515" y="4497508"/>
            <a:ext cx="9479318" cy="493776"/>
          </a:xfrm>
          <a:prstGeom prst="roundRect">
            <a:avLst>
              <a:gd name="adj" fmla="val 9259"/>
            </a:avLst>
          </a:prstGeom>
          <a:solidFill>
            <a:srgbClr val="20354F"/>
          </a:solidFill>
          <a:ln w="12700">
            <a:solidFill>
              <a:srgbClr val="5DD7E4">
                <a:alpha val="40000"/>
              </a:srgbClr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934114" y="4662100"/>
            <a:ext cx="8580417" cy="137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Reforms are ongoing and need further deepening to address remaining systemic challenges.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705515" y="5303102"/>
            <a:ext cx="9479318" cy="493776"/>
          </a:xfrm>
          <a:prstGeom prst="roundRect">
            <a:avLst>
              <a:gd name="adj" fmla="val 9259"/>
            </a:avLst>
          </a:prstGeom>
          <a:solidFill>
            <a:srgbClr val="20354F"/>
          </a:solidFill>
          <a:ln w="12700">
            <a:solidFill>
              <a:srgbClr val="5DD7E4">
                <a:alpha val="40000"/>
              </a:srgbClr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934114" y="5501492"/>
            <a:ext cx="8580417" cy="137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Partner recommendations are valuable for improving policy, governance and implementation.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705515" y="6070276"/>
            <a:ext cx="9479318" cy="493776"/>
          </a:xfrm>
          <a:prstGeom prst="roundRect">
            <a:avLst>
              <a:gd name="adj" fmla="val 9259"/>
            </a:avLst>
          </a:prstGeom>
          <a:solidFill>
            <a:srgbClr val="20354F"/>
          </a:solidFill>
          <a:ln w="12700">
            <a:solidFill>
              <a:srgbClr val="5DD7E4">
                <a:alpha val="40000"/>
              </a:srgbClr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1934114" y="6234868"/>
            <a:ext cx="8580417" cy="137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International exchange of good practices is essential for sustainable progress.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789743" y="1184790"/>
            <a:ext cx="10672454" cy="2809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9000" b="1" dirty="0">
                <a:solidFill>
                  <a:srgbClr val="F29F05"/>
                </a:solidFill>
              </a:rPr>
              <a:t>Thank you</a:t>
            </a:r>
            <a:endParaRPr lang="en-US" sz="9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627951" y="179940"/>
            <a:ext cx="2785131" cy="905279"/>
            <a:chOff x="7050157" y="156569"/>
            <a:chExt cx="3432314" cy="1115639"/>
          </a:xfrm>
        </p:grpSpPr>
        <p:sp>
          <p:nvSpPr>
            <p:cNvPr id="25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6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7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005547" y="331377"/>
            <a:ext cx="6694478" cy="36067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Policy framework and reform priorities</a:t>
            </a:r>
            <a:endParaRPr lang="en-US" sz="2800" b="1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1005547" y="1061270"/>
            <a:ext cx="8822933" cy="26951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Guided by SDG 4 and Armenia’s Education Development State Programme until 2030.</a:t>
            </a:r>
          </a:p>
        </p:txBody>
      </p:sp>
      <p:sp>
        <p:nvSpPr>
          <p:cNvPr id="6" name="Shape 2"/>
          <p:cNvSpPr/>
          <p:nvPr/>
        </p:nvSpPr>
        <p:spPr>
          <a:xfrm>
            <a:off x="1005547" y="1517069"/>
            <a:ext cx="9738946" cy="527889"/>
          </a:xfrm>
          <a:prstGeom prst="roundRect">
            <a:avLst>
              <a:gd name="adj" fmla="val 7692"/>
            </a:avLst>
          </a:prstGeom>
          <a:solidFill>
            <a:srgbClr val="E9F9FA"/>
          </a:solidFill>
          <a:ln w="7620">
            <a:solidFill>
              <a:srgbClr val="AFD9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67353" y="1515567"/>
            <a:ext cx="9385408" cy="4855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E293B"/>
                </a:solidFill>
              </a:rPr>
              <a:t>Core policy commitment: equitable, inclusive and high-quality education for all.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4867235" y="2495100"/>
            <a:ext cx="3303528" cy="1545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A6B7"/>
                </a:solidFill>
              </a:rPr>
              <a:t>MAIN REFORM </a:t>
            </a:r>
            <a:r>
              <a:rPr lang="en-US" b="1" dirty="0" smtClean="0">
                <a:solidFill>
                  <a:srgbClr val="00A6B7"/>
                </a:solidFill>
              </a:rPr>
              <a:t>AREAS</a:t>
            </a:r>
            <a:endParaRPr lang="en-US" dirty="0"/>
          </a:p>
        </p:txBody>
      </p:sp>
      <p:sp>
        <p:nvSpPr>
          <p:cNvPr id="9" name="Shape 5"/>
          <p:cNvSpPr/>
          <p:nvPr/>
        </p:nvSpPr>
        <p:spPr>
          <a:xfrm>
            <a:off x="1091436" y="2938268"/>
            <a:ext cx="2889267" cy="859517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00A6B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340289" y="3064118"/>
            <a:ext cx="2252406" cy="17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42A43"/>
                </a:solidFill>
              </a:rPr>
              <a:t>Education content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1302425" y="3478115"/>
            <a:ext cx="2459867" cy="1374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64748B"/>
                </a:solidFill>
              </a:rPr>
              <a:t>modern quality </a:t>
            </a:r>
            <a:endParaRPr lang="en-US" sz="1600" dirty="0" smtClean="0">
              <a:solidFill>
                <a:srgbClr val="64748B"/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64748B"/>
                </a:solidFill>
              </a:rPr>
              <a:t>standards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4617426" y="2941981"/>
            <a:ext cx="2889267" cy="859517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F29F05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867235" y="3033296"/>
            <a:ext cx="2252406" cy="17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42A43"/>
                </a:solidFill>
              </a:rPr>
              <a:t>Teachers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934343" y="3434572"/>
            <a:ext cx="2177326" cy="1374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64748B"/>
                </a:solidFill>
              </a:rPr>
              <a:t>professional growth and incentives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8229306" y="2941981"/>
            <a:ext cx="2889267" cy="859517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226EA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55730" y="2994970"/>
            <a:ext cx="2252406" cy="17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42A43"/>
                </a:solidFill>
              </a:rPr>
              <a:t>Governance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8624976" y="3412867"/>
            <a:ext cx="2177326" cy="1374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64748B"/>
                </a:solidFill>
              </a:rPr>
              <a:t>leadership and accountability</a:t>
            </a: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1091435" y="4774958"/>
            <a:ext cx="2889267" cy="859517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D8474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380045" y="4950565"/>
            <a:ext cx="2252406" cy="17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42A43"/>
                </a:solidFill>
              </a:rPr>
              <a:t>Financing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1408441" y="5245288"/>
            <a:ext cx="2177326" cy="1374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64748B"/>
                </a:solidFill>
              </a:rPr>
              <a:t>equity and sustainability</a:t>
            </a: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4668723" y="4747989"/>
            <a:ext cx="2889267" cy="859517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2A9D8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978676" y="4897558"/>
            <a:ext cx="2252406" cy="17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42A43"/>
                </a:solidFill>
              </a:rPr>
              <a:t>Access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5007072" y="5245289"/>
            <a:ext cx="2177326" cy="1374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64748B"/>
                </a:solidFill>
              </a:rPr>
              <a:t>quality education for every child</a:t>
            </a: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8269006" y="4692152"/>
            <a:ext cx="2889267" cy="859517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142A43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8630810" y="4807707"/>
            <a:ext cx="2252406" cy="17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42A43"/>
                </a:solidFill>
              </a:rPr>
              <a:t>Infrastructure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8630810" y="5177747"/>
            <a:ext cx="2177326" cy="1374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64748B"/>
                </a:solidFill>
              </a:rPr>
              <a:t>modern schools, labs and equipment</a:t>
            </a:r>
            <a:endParaRPr lang="en-US" sz="1600" dirty="0"/>
          </a:p>
        </p:txBody>
      </p:sp>
      <p:sp>
        <p:nvSpPr>
          <p:cNvPr id="29" name="Shape 25"/>
          <p:cNvSpPr/>
          <p:nvPr/>
        </p:nvSpPr>
        <p:spPr>
          <a:xfrm>
            <a:off x="1496779" y="6345936"/>
            <a:ext cx="9122242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grpSp>
        <p:nvGrpSpPr>
          <p:cNvPr id="31" name="Группа 30"/>
          <p:cNvGrpSpPr/>
          <p:nvPr/>
        </p:nvGrpSpPr>
        <p:grpSpPr>
          <a:xfrm>
            <a:off x="9239707" y="112112"/>
            <a:ext cx="2785131" cy="905279"/>
            <a:chOff x="7050157" y="156569"/>
            <a:chExt cx="3432314" cy="1115639"/>
          </a:xfrm>
        </p:grpSpPr>
        <p:sp>
          <p:nvSpPr>
            <p:cNvPr id="32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33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34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02920" y="352044"/>
            <a:ext cx="753300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Educational content and learning quality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724231" y="1357821"/>
            <a:ext cx="8333497" cy="58064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Reforms move the system from knowledge transmission toward competencies, motivation and relevance.</a:t>
            </a:r>
          </a:p>
        </p:txBody>
      </p:sp>
      <p:pic>
        <p:nvPicPr>
          <p:cNvPr id="6" name="Image 2" descr="/mnt/data/lab_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203" y="2350074"/>
            <a:ext cx="3074019" cy="3195762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24231" y="2683567"/>
            <a:ext cx="97403" cy="86139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978408" y="2459736"/>
            <a:ext cx="7121520" cy="777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State Standards for Preschool and General Education revised, approved and implemented</a:t>
            </a:r>
          </a:p>
        </p:txBody>
      </p:sp>
      <p:sp>
        <p:nvSpPr>
          <p:cNvPr id="13" name="Shape 8"/>
          <p:cNvSpPr/>
          <p:nvPr/>
        </p:nvSpPr>
        <p:spPr>
          <a:xfrm>
            <a:off x="724232" y="3435496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972446" y="3205833"/>
            <a:ext cx="7121520" cy="777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Competency-based approach: knowledge, practical skills, values and learner motivation</a:t>
            </a:r>
          </a:p>
        </p:txBody>
      </p:sp>
      <p:sp>
        <p:nvSpPr>
          <p:cNvPr id="15" name="Shape 10"/>
          <p:cNvSpPr/>
          <p:nvPr/>
        </p:nvSpPr>
        <p:spPr>
          <a:xfrm>
            <a:off x="737484" y="4174170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78408" y="3968496"/>
            <a:ext cx="7121520" cy="777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New general education standard pilot evaluated by the World Bank with stronger outcomes than the previous framework</a:t>
            </a:r>
          </a:p>
        </p:txBody>
      </p:sp>
      <p:sp>
        <p:nvSpPr>
          <p:cNvPr id="17" name="Shape 12"/>
          <p:cNvSpPr/>
          <p:nvPr/>
        </p:nvSpPr>
        <p:spPr>
          <a:xfrm>
            <a:off x="750736" y="4926093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978408" y="4707570"/>
            <a:ext cx="7121520" cy="7772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600" dirty="0"/>
              <a:t>Q</a:t>
            </a:r>
            <a:r>
              <a:rPr lang="en-US" sz="1600" dirty="0" smtClean="0"/>
              <a:t>ualitatively </a:t>
            </a:r>
            <a:r>
              <a:rPr lang="en-US" sz="1600" dirty="0"/>
              <a:t>new level of preparation both for vocational education and training and for university entrance examination</a:t>
            </a:r>
          </a:p>
        </p:txBody>
      </p:sp>
      <p:sp>
        <p:nvSpPr>
          <p:cNvPr id="21" name="Shape 16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grpSp>
        <p:nvGrpSpPr>
          <p:cNvPr id="19" name="Группа 18"/>
          <p:cNvGrpSpPr/>
          <p:nvPr/>
        </p:nvGrpSpPr>
        <p:grpSpPr>
          <a:xfrm>
            <a:off x="9239707" y="112112"/>
            <a:ext cx="2785131" cy="905279"/>
            <a:chOff x="7050157" y="156569"/>
            <a:chExt cx="3432314" cy="1115639"/>
          </a:xfrm>
        </p:grpSpPr>
        <p:sp>
          <p:nvSpPr>
            <p:cNvPr id="20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4" name="Image 1" descr="/mnt/data/moescs_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5" name="Image 2" descr="/mnt/data/etf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660557" y="450546"/>
            <a:ext cx="8389726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Learning quality: from standards to classroom practice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681162" y="1324216"/>
            <a:ext cx="8257032" cy="4480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The reform is not one document; it is a package of standards, materials, assessment and personalised pathways.</a:t>
            </a:r>
          </a:p>
        </p:txBody>
      </p:sp>
      <p:sp>
        <p:nvSpPr>
          <p:cNvPr id="6" name="Shape 2"/>
          <p:cNvSpPr/>
          <p:nvPr/>
        </p:nvSpPr>
        <p:spPr>
          <a:xfrm>
            <a:off x="685800" y="2078596"/>
            <a:ext cx="2487168" cy="3063240"/>
          </a:xfrm>
          <a:prstGeom prst="roundRect">
            <a:avLst>
              <a:gd name="adj" fmla="val 2574"/>
            </a:avLst>
          </a:prstGeom>
          <a:solidFill>
            <a:srgbClr val="FFFFFF"/>
          </a:solidFill>
          <a:ln w="16510">
            <a:solidFill>
              <a:srgbClr val="00A6B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50392" y="2340592"/>
            <a:ext cx="21488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A6B7"/>
                </a:solidFill>
              </a:rPr>
              <a:t>Standards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914400" y="3046939"/>
            <a:ext cx="201168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E293B"/>
                </a:solidFill>
              </a:rPr>
              <a:t>Preschool and general education standards are competency-based and implemented nationwide.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097280" y="2742928"/>
            <a:ext cx="1664208" cy="0"/>
          </a:xfrm>
          <a:prstGeom prst="line">
            <a:avLst/>
          </a:prstGeom>
          <a:noFill/>
          <a:ln w="15240">
            <a:solidFill>
              <a:srgbClr val="00A6B7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3520440" y="2038840"/>
            <a:ext cx="2487168" cy="3063240"/>
          </a:xfrm>
          <a:prstGeom prst="roundRect">
            <a:avLst>
              <a:gd name="adj" fmla="val 2574"/>
            </a:avLst>
          </a:prstGeom>
          <a:solidFill>
            <a:srgbClr val="FFFFFF"/>
          </a:solidFill>
          <a:ln w="16510">
            <a:solidFill>
              <a:srgbClr val="226EA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685032" y="2340592"/>
            <a:ext cx="21488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226EA7"/>
                </a:solidFill>
              </a:rPr>
              <a:t>Textbooks</a:t>
            </a: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3749040" y="3046939"/>
            <a:ext cx="201168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E293B"/>
                </a:solidFill>
              </a:rPr>
              <a:t>New textbooks and learning materials have been developed alongside the new standards.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3931920" y="2742928"/>
            <a:ext cx="1664208" cy="0"/>
          </a:xfrm>
          <a:prstGeom prst="line">
            <a:avLst/>
          </a:prstGeom>
          <a:noFill/>
          <a:ln w="15240">
            <a:solidFill>
              <a:srgbClr val="226EA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355080" y="2038840"/>
            <a:ext cx="2487168" cy="3063240"/>
          </a:xfrm>
          <a:prstGeom prst="roundRect">
            <a:avLst>
              <a:gd name="adj" fmla="val 2574"/>
            </a:avLst>
          </a:prstGeom>
          <a:solidFill>
            <a:srgbClr val="FFFFFF"/>
          </a:solidFill>
          <a:ln w="16510">
            <a:solidFill>
              <a:srgbClr val="F29F0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519672" y="2340592"/>
            <a:ext cx="21488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29F05"/>
                </a:solidFill>
              </a:rPr>
              <a:t>Assessment</a:t>
            </a: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6583680" y="3046939"/>
            <a:ext cx="201168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E293B"/>
                </a:solidFill>
              </a:rPr>
              <a:t>Numerical grading removed in primary education; formative assessment tools introduced.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6766560" y="2742928"/>
            <a:ext cx="1664208" cy="0"/>
          </a:xfrm>
          <a:prstGeom prst="line">
            <a:avLst/>
          </a:prstGeom>
          <a:noFill/>
          <a:ln w="15240">
            <a:solidFill>
              <a:srgbClr val="F29F05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9189720" y="2038840"/>
            <a:ext cx="2487168" cy="3063240"/>
          </a:xfrm>
          <a:prstGeom prst="roundRect">
            <a:avLst>
              <a:gd name="adj" fmla="val 2574"/>
            </a:avLst>
          </a:prstGeom>
          <a:solidFill>
            <a:srgbClr val="FFFFFF"/>
          </a:solidFill>
          <a:ln w="16510">
            <a:solidFill>
              <a:srgbClr val="2A9D8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354312" y="2340592"/>
            <a:ext cx="21488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2A9D8F"/>
                </a:solidFill>
              </a:rPr>
              <a:t>Personalisation</a:t>
            </a: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9418320" y="3046939"/>
            <a:ext cx="201168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E293B"/>
                </a:solidFill>
              </a:rPr>
              <a:t>Project-based learning and extracurricular activities support individual interests and abilities.</a:t>
            </a: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9601200" y="2742928"/>
            <a:ext cx="1664208" cy="0"/>
          </a:xfrm>
          <a:prstGeom prst="line">
            <a:avLst/>
          </a:prstGeom>
          <a:noFill/>
          <a:ln w="15240">
            <a:solidFill>
              <a:srgbClr val="2A9D8F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691763" y="5687024"/>
            <a:ext cx="9921240" cy="466888"/>
          </a:xfrm>
          <a:prstGeom prst="roundRect">
            <a:avLst>
              <a:gd name="adj" fmla="val 8333"/>
            </a:avLst>
          </a:prstGeom>
          <a:solidFill>
            <a:srgbClr val="E9F3FA"/>
          </a:solidFill>
          <a:ln w="7620">
            <a:solidFill>
              <a:srgbClr val="C3DAE7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850392" y="5726780"/>
            <a:ext cx="9665208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rgbClr val="1E293B"/>
                </a:solidFill>
              </a:rPr>
              <a:t>Next phase: measure how content reform affects student progress and whether benefits reach rural and small schools equally.</a:t>
            </a:r>
            <a:endParaRPr lang="en-US" sz="1200" i="1" dirty="0"/>
          </a:p>
        </p:txBody>
      </p:sp>
      <p:sp>
        <p:nvSpPr>
          <p:cNvPr id="24" name="Shape 20"/>
          <p:cNvSpPr/>
          <p:nvPr/>
        </p:nvSpPr>
        <p:spPr>
          <a:xfrm>
            <a:off x="502920" y="6385692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grpSp>
        <p:nvGrpSpPr>
          <p:cNvPr id="27" name="Группа 26"/>
          <p:cNvGrpSpPr/>
          <p:nvPr/>
        </p:nvGrpSpPr>
        <p:grpSpPr>
          <a:xfrm>
            <a:off x="9239707" y="112112"/>
            <a:ext cx="2785131" cy="905279"/>
            <a:chOff x="7050157" y="156569"/>
            <a:chExt cx="3432314" cy="1115639"/>
          </a:xfrm>
        </p:grpSpPr>
        <p:sp>
          <p:nvSpPr>
            <p:cNvPr id="28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9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30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66928" y="370332"/>
            <a:ext cx="6933802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Content reform beyond the classroom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66928" y="1086214"/>
            <a:ext cx="6822749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VET, non-formal education and AI initiatives extend the reform agenda into skills and innovation.</a:t>
            </a:r>
          </a:p>
        </p:txBody>
      </p:sp>
      <p:sp>
        <p:nvSpPr>
          <p:cNvPr id="6" name="Text 2"/>
          <p:cNvSpPr/>
          <p:nvPr/>
        </p:nvSpPr>
        <p:spPr>
          <a:xfrm>
            <a:off x="646044" y="1938992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A6B7"/>
                </a:solidFill>
              </a:rPr>
              <a:t>VET CONTENT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566927" y="2327148"/>
            <a:ext cx="5462811" cy="914400"/>
          </a:xfrm>
          <a:prstGeom prst="roundRect">
            <a:avLst>
              <a:gd name="adj" fmla="val 6000"/>
            </a:avLst>
          </a:prstGeom>
          <a:solidFill>
            <a:srgbClr val="E9F9FA"/>
          </a:solidFill>
          <a:ln w="7620">
            <a:solidFill>
              <a:srgbClr val="B8DDE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46044" y="2398014"/>
            <a:ext cx="516954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Curricula are being revised with the private sector; work-based and dual education models are expanding; sectoral qualifications frameworks are being developed.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759880" y="3969557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29F05"/>
                </a:solidFill>
              </a:rPr>
              <a:t>NON-FORMAL EDUCATION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759880" y="4376929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61048" y="4317029"/>
            <a:ext cx="48280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~600 schools host Armath Engineering Laboratories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759880" y="4734473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1048" y="4701077"/>
            <a:ext cx="48280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TUMO Centers operate in many communities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759880" y="5158277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61048" y="5185709"/>
            <a:ext cx="48280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Parents can reclaim ~EUR 250 annually from income tax for extracurricular education</a:t>
            </a:r>
            <a:endParaRPr lang="en-US" sz="1600" dirty="0"/>
          </a:p>
        </p:txBody>
      </p:sp>
      <p:pic>
        <p:nvPicPr>
          <p:cNvPr id="16" name="Image 2" descr="/mnt/data/vet_w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1554480"/>
            <a:ext cx="4983480" cy="233172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6446520" y="3977640"/>
            <a:ext cx="4983480" cy="1005840"/>
          </a:xfrm>
          <a:prstGeom prst="roundRect">
            <a:avLst>
              <a:gd name="adj" fmla="val 5455"/>
            </a:avLst>
          </a:prstGeom>
          <a:solidFill>
            <a:srgbClr val="FFF4DC"/>
          </a:solidFill>
          <a:ln w="7620">
            <a:solidFill>
              <a:srgbClr val="E6C872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6574536" y="4087368"/>
            <a:ext cx="4727448" cy="7863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AI in education: from July 1, Armenia has an agreement with OpenAI; 50,000 ChatGPT Edu accounts will be distributed across educational institutions.</a:t>
            </a:r>
            <a:endParaRPr lang="en-US" sz="1400" dirty="0"/>
          </a:p>
        </p:txBody>
      </p:sp>
      <p:sp>
        <p:nvSpPr>
          <p:cNvPr id="19" name="Shape 14"/>
          <p:cNvSpPr/>
          <p:nvPr/>
        </p:nvSpPr>
        <p:spPr>
          <a:xfrm>
            <a:off x="6446520" y="5157216"/>
            <a:ext cx="4983480" cy="815210"/>
          </a:xfrm>
          <a:prstGeom prst="roundRect">
            <a:avLst>
              <a:gd name="adj" fmla="val 10909"/>
            </a:avLst>
          </a:prstGeom>
          <a:solidFill>
            <a:srgbClr val="E9F3FA"/>
          </a:solidFill>
          <a:ln w="7620">
            <a:solidFill>
              <a:srgbClr val="C3DAE7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574536" y="5367528"/>
            <a:ext cx="4727448" cy="2834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Governance link: innovation must be accompanied by teacher support, safe use, equitable access and impact monitoring.</a:t>
            </a:r>
            <a:endParaRPr lang="en-US" sz="1400" dirty="0"/>
          </a:p>
        </p:txBody>
      </p:sp>
      <p:sp>
        <p:nvSpPr>
          <p:cNvPr id="21" name="Shape 16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530352" y="6437376"/>
            <a:ext cx="731520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660" dirty="0">
                <a:solidFill>
                  <a:srgbClr val="94A3B8"/>
                </a:solidFill>
              </a:rPr>
              <a:t>Sources: MoESCS speech draft; ETF RED; ETF Functional Review</a:t>
            </a:r>
            <a:endParaRPr lang="en-US" sz="66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9239707" y="112112"/>
            <a:ext cx="2785131" cy="905279"/>
            <a:chOff x="7050157" y="156569"/>
            <a:chExt cx="3432314" cy="1115639"/>
          </a:xfrm>
        </p:grpSpPr>
        <p:sp>
          <p:nvSpPr>
            <p:cNvPr id="25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6" name="Image 1" descr="/mnt/data/moescs_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7" name="Image 2" descr="/mnt/data/etf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29900" y="515047"/>
            <a:ext cx="819276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Professional development and incentives </a:t>
            </a:r>
            <a:r>
              <a:rPr lang="en-US" sz="2800" b="1" dirty="0" smtClean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/>
            </a:r>
            <a:br>
              <a:rPr lang="en-US" sz="2800" b="1" dirty="0" smtClean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r>
              <a:rPr lang="en-US" sz="2800" b="1" dirty="0" smtClean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 </a:t>
            </a: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teaching staff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02920" y="1504596"/>
            <a:ext cx="6400800" cy="45014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Teacher capacity is one of the strongest determinants of education quality.</a:t>
            </a:r>
          </a:p>
        </p:txBody>
      </p:sp>
      <p:pic>
        <p:nvPicPr>
          <p:cNvPr id="6" name="Image 2" descr="/mnt/data/teachers_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78" y="2035035"/>
            <a:ext cx="3055451" cy="303799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02920" y="2549796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A6B7"/>
                </a:solidFill>
              </a:rPr>
              <a:t>REFORM PRINCIPLE</a:t>
            </a:r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502920" y="2932733"/>
            <a:ext cx="7106082" cy="57249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42A43"/>
                </a:solidFill>
              </a:rPr>
              <a:t>Professional growth + career progression + salary incentives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530352" y="3441991"/>
            <a:ext cx="6960308" cy="10916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The reform links training, attestation, career categories and remuneration across preschool, general education, VET and non-formal education.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07</a:t>
            </a:r>
            <a:endParaRPr lang="en-US" sz="75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239707" y="112112"/>
            <a:ext cx="2785131" cy="905279"/>
            <a:chOff x="7050157" y="156569"/>
            <a:chExt cx="3432314" cy="1115639"/>
          </a:xfrm>
        </p:grpSpPr>
        <p:sp>
          <p:nvSpPr>
            <p:cNvPr id="14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15" name="Image 1" descr="/mnt/data/moescs_lo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2" name="Image 2" descr="/mnt/data/etf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47260" y="261333"/>
            <a:ext cx="8881872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Teacher reform: progress and next question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85216" y="986889"/>
            <a:ext cx="7818120" cy="2651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Incentives are designed to attract, retain and develop </a:t>
            </a:r>
            <a:r>
              <a:rPr lang="en-US" dirty="0" smtClean="0">
                <a:solidFill>
                  <a:srgbClr val="0070C0"/>
                </a:solidFill>
              </a:rPr>
              <a:t>teachers,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especially </a:t>
            </a:r>
            <a:r>
              <a:rPr lang="en-US" dirty="0">
                <a:solidFill>
                  <a:srgbClr val="0070C0"/>
                </a:solidFill>
              </a:rPr>
              <a:t>in rural schools.</a:t>
            </a:r>
          </a:p>
        </p:txBody>
      </p:sp>
      <p:sp>
        <p:nvSpPr>
          <p:cNvPr id="9" name="Shape 5"/>
          <p:cNvSpPr/>
          <p:nvPr/>
        </p:nvSpPr>
        <p:spPr>
          <a:xfrm>
            <a:off x="3350812" y="1708864"/>
            <a:ext cx="2286000" cy="1034334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3505332" y="1704360"/>
            <a:ext cx="2029968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900" b="1" dirty="0" smtClean="0">
                <a:solidFill>
                  <a:srgbClr val="F29F05"/>
                </a:solidFill>
              </a:rPr>
              <a:t>2-5x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3505332" y="2202640"/>
            <a:ext cx="2029968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salary increase potential through attestation and career progression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956852" y="1708864"/>
            <a:ext cx="2011680" cy="1034334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111372" y="1704360"/>
            <a:ext cx="1755648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226EA7"/>
                </a:solidFill>
              </a:rPr>
              <a:t>~4,000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6111372" y="2202640"/>
            <a:ext cx="1755648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new teachers joined last year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288572" y="1708864"/>
            <a:ext cx="2788920" cy="1034334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443092" y="1704360"/>
            <a:ext cx="2532888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2A9D8F"/>
                </a:solidFill>
              </a:rPr>
              <a:t>&gt;50%</a:t>
            </a:r>
            <a:endParaRPr lang="en-US" sz="1900" dirty="0"/>
          </a:p>
        </p:txBody>
      </p:sp>
      <p:sp>
        <p:nvSpPr>
          <p:cNvPr id="17" name="Text 13"/>
          <p:cNvSpPr/>
          <p:nvPr/>
        </p:nvSpPr>
        <p:spPr>
          <a:xfrm>
            <a:off x="8443092" y="2202640"/>
            <a:ext cx="2532888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of new teachers work in rural communities; ~80% are under 45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4988196" y="3109221"/>
            <a:ext cx="402336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A6B7"/>
                </a:solidFill>
              </a:rPr>
              <a:t>TARGETED MEASURES</a:t>
            </a:r>
            <a:endParaRPr lang="en-US" sz="1400" dirty="0"/>
          </a:p>
        </p:txBody>
      </p:sp>
      <p:sp>
        <p:nvSpPr>
          <p:cNvPr id="19" name="Shape 15"/>
          <p:cNvSpPr/>
          <p:nvPr/>
        </p:nvSpPr>
        <p:spPr>
          <a:xfrm>
            <a:off x="804672" y="3485981"/>
            <a:ext cx="480060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00A6B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7552" y="3641429"/>
            <a:ext cx="160020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A6B7"/>
                </a:solidFill>
              </a:rPr>
              <a:t>STEM teachers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2633472" y="3685293"/>
            <a:ext cx="26517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25% salary supplement</a:t>
            </a: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6336792" y="3485981"/>
            <a:ext cx="480060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F29F05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6519672" y="3641429"/>
            <a:ext cx="160020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29F05"/>
                </a:solidFill>
              </a:rPr>
              <a:t>Small rural schools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8248816" y="3737506"/>
            <a:ext cx="26517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full-time salary compensation even with reduced teaching load</a:t>
            </a:r>
            <a:endParaRPr lang="en-US" sz="1600" dirty="0"/>
          </a:p>
        </p:txBody>
      </p:sp>
      <p:sp>
        <p:nvSpPr>
          <p:cNvPr id="25" name="Shape 21"/>
          <p:cNvSpPr/>
          <p:nvPr/>
        </p:nvSpPr>
        <p:spPr>
          <a:xfrm>
            <a:off x="804672" y="4537541"/>
            <a:ext cx="480060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226EA7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987552" y="4692989"/>
            <a:ext cx="160020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26EA7"/>
                </a:solidFill>
              </a:rPr>
              <a:t>Teacher absence</a:t>
            </a:r>
            <a:endParaRPr lang="en-US" sz="1400" dirty="0"/>
          </a:p>
        </p:txBody>
      </p:sp>
      <p:sp>
        <p:nvSpPr>
          <p:cNvPr id="27" name="Text 23"/>
          <p:cNvSpPr/>
          <p:nvPr/>
        </p:nvSpPr>
        <p:spPr>
          <a:xfrm>
            <a:off x="2633472" y="4736853"/>
            <a:ext cx="26517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remote teaching to prevent missed subjects</a:t>
            </a:r>
            <a:endParaRPr lang="en-US" sz="1600" dirty="0"/>
          </a:p>
        </p:txBody>
      </p:sp>
      <p:sp>
        <p:nvSpPr>
          <p:cNvPr id="28" name="Shape 24"/>
          <p:cNvSpPr/>
          <p:nvPr/>
        </p:nvSpPr>
        <p:spPr>
          <a:xfrm>
            <a:off x="6336792" y="4537541"/>
            <a:ext cx="4800600" cy="749808"/>
          </a:xfrm>
          <a:prstGeom prst="roundRect">
            <a:avLst>
              <a:gd name="adj" fmla="val 7317"/>
            </a:avLst>
          </a:prstGeom>
          <a:solidFill>
            <a:srgbClr val="FFFFFF"/>
          </a:solidFill>
          <a:ln w="15240">
            <a:solidFill>
              <a:srgbClr val="2A9D8F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6519672" y="4692989"/>
            <a:ext cx="160020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2A9D8F"/>
                </a:solidFill>
              </a:rPr>
              <a:t>Next phase</a:t>
            </a:r>
            <a:endParaRPr lang="en-US" sz="1400" dirty="0"/>
          </a:p>
        </p:txBody>
      </p:sp>
      <p:sp>
        <p:nvSpPr>
          <p:cNvPr id="30" name="Text 26"/>
          <p:cNvSpPr/>
          <p:nvPr/>
        </p:nvSpPr>
        <p:spPr>
          <a:xfrm>
            <a:off x="8457140" y="4736853"/>
            <a:ext cx="26517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assess impact on student learning outcomes</a:t>
            </a:r>
            <a:endParaRPr lang="en-US" sz="1600" dirty="0"/>
          </a:p>
        </p:txBody>
      </p:sp>
      <p:sp>
        <p:nvSpPr>
          <p:cNvPr id="31" name="Shape 27"/>
          <p:cNvSpPr/>
          <p:nvPr/>
        </p:nvSpPr>
        <p:spPr>
          <a:xfrm>
            <a:off x="1188720" y="5650992"/>
            <a:ext cx="9692640" cy="502920"/>
          </a:xfrm>
          <a:prstGeom prst="roundRect">
            <a:avLst>
              <a:gd name="adj" fmla="val 10909"/>
            </a:avLst>
          </a:prstGeom>
          <a:solidFill>
            <a:srgbClr val="E9F3FA"/>
          </a:solidFill>
          <a:ln w="7620">
            <a:solidFill>
              <a:srgbClr val="C3DAE7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1316736" y="5760720"/>
            <a:ext cx="9436608" cy="2834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rgbClr val="1E293B"/>
                </a:solidFill>
              </a:rPr>
              <a:t>T</a:t>
            </a:r>
            <a:r>
              <a:rPr lang="en-US" sz="1400" i="1" dirty="0" smtClean="0">
                <a:solidFill>
                  <a:srgbClr val="1E293B"/>
                </a:solidFill>
              </a:rPr>
              <a:t>he </a:t>
            </a:r>
            <a:r>
              <a:rPr lang="en-US" sz="1400" i="1" dirty="0">
                <a:solidFill>
                  <a:srgbClr val="1E293B"/>
                </a:solidFill>
              </a:rPr>
              <a:t>next challenge is to connect attestation and incentives with student progress data and teacher retention evidence.</a:t>
            </a:r>
            <a:endParaRPr lang="en-US" sz="1400" i="1" dirty="0"/>
          </a:p>
        </p:txBody>
      </p:sp>
      <p:sp>
        <p:nvSpPr>
          <p:cNvPr id="33" name="Shape 29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40" name="Shape 5"/>
          <p:cNvSpPr/>
          <p:nvPr/>
        </p:nvSpPr>
        <p:spPr>
          <a:xfrm>
            <a:off x="771276" y="1692959"/>
            <a:ext cx="2286000" cy="1034334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8890">
            <a:solidFill>
              <a:srgbClr val="D4E2EA"/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08</a:t>
            </a:r>
            <a:endParaRPr lang="en-US" sz="75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37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38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39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  <p:sp>
        <p:nvSpPr>
          <p:cNvPr id="8" name="Text 4"/>
          <p:cNvSpPr/>
          <p:nvPr/>
        </p:nvSpPr>
        <p:spPr>
          <a:xfrm>
            <a:off x="899292" y="2202640"/>
            <a:ext cx="2029968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</a:rPr>
              <a:t>general education teachers have undergone certification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99292" y="1704360"/>
            <a:ext cx="2029968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0A6B7"/>
                </a:solidFill>
              </a:rPr>
              <a:t>30%+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30352" y="369669"/>
            <a:ext cx="10588752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3. Education governance and leadership reforms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02920" y="1068262"/>
            <a:ext cx="9088204" cy="6288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Governance is a critical determinant of education quality and implementation capacity.</a:t>
            </a:r>
          </a:p>
        </p:txBody>
      </p:sp>
      <p:sp>
        <p:nvSpPr>
          <p:cNvPr id="11" name="Shape 6"/>
          <p:cNvSpPr/>
          <p:nvPr/>
        </p:nvSpPr>
        <p:spPr>
          <a:xfrm>
            <a:off x="675199" y="2315524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1027257" y="2071699"/>
            <a:ext cx="10997581" cy="5045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Mandatory certification for prospective leaders across education levels</a:t>
            </a:r>
            <a:endParaRPr lang="en-US" dirty="0"/>
          </a:p>
        </p:txBody>
      </p:sp>
      <p:sp>
        <p:nvSpPr>
          <p:cNvPr id="13" name="Shape 8"/>
          <p:cNvSpPr/>
          <p:nvPr/>
        </p:nvSpPr>
        <p:spPr>
          <a:xfrm>
            <a:off x="675199" y="3102171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1027255" y="2870743"/>
            <a:ext cx="10997581" cy="5045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New school principal </a:t>
            </a:r>
            <a:r>
              <a:rPr lang="en-US" dirty="0" smtClean="0">
                <a:solidFill>
                  <a:srgbClr val="1E293B"/>
                </a:solidFill>
              </a:rPr>
              <a:t>appointment </a:t>
            </a:r>
            <a:r>
              <a:rPr lang="en-US" dirty="0">
                <a:solidFill>
                  <a:srgbClr val="1E293B"/>
                </a:solidFill>
              </a:rPr>
              <a:t>procedures</a:t>
            </a:r>
            <a:endParaRPr lang="en-US" dirty="0"/>
          </a:p>
        </p:txBody>
      </p:sp>
      <p:sp>
        <p:nvSpPr>
          <p:cNvPr id="15" name="Shape 10"/>
          <p:cNvSpPr/>
          <p:nvPr/>
        </p:nvSpPr>
        <p:spPr>
          <a:xfrm>
            <a:off x="675199" y="3729797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1027256" y="3544333"/>
            <a:ext cx="10997581" cy="5045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E293B"/>
                </a:solidFill>
              </a:rPr>
              <a:t>Strengthening school governing boards</a:t>
            </a:r>
            <a:endParaRPr lang="en-US" dirty="0"/>
          </a:p>
        </p:txBody>
      </p:sp>
      <p:sp>
        <p:nvSpPr>
          <p:cNvPr id="19" name="Shape 14"/>
          <p:cNvSpPr/>
          <p:nvPr/>
        </p:nvSpPr>
        <p:spPr>
          <a:xfrm>
            <a:off x="640080" y="4690871"/>
            <a:ext cx="10972800" cy="711675"/>
          </a:xfrm>
          <a:prstGeom prst="roundRect">
            <a:avLst>
              <a:gd name="adj" fmla="val 9677"/>
            </a:avLst>
          </a:prstGeom>
          <a:solidFill>
            <a:srgbClr val="FFF4DC"/>
          </a:solidFill>
          <a:ln w="7620">
            <a:solidFill>
              <a:srgbClr val="E6C872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822960" y="4843231"/>
            <a:ext cx="10561320" cy="3474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1E293B"/>
                </a:solidFill>
              </a:rPr>
              <a:t>Leadership renewal can be complex and time-consuming, but it strengthens the system by bringing new educational leaders into school development.</a:t>
            </a:r>
            <a:endParaRPr lang="en-US" sz="1600" i="1" dirty="0"/>
          </a:p>
        </p:txBody>
      </p:sp>
      <p:sp>
        <p:nvSpPr>
          <p:cNvPr id="21" name="Shape 16"/>
          <p:cNvSpPr/>
          <p:nvPr/>
        </p:nvSpPr>
        <p:spPr>
          <a:xfrm>
            <a:off x="502920" y="6345936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11384280" y="6446520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09</a:t>
            </a:r>
            <a:endParaRPr lang="en-US" sz="75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26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27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28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566928" y="369958"/>
            <a:ext cx="856382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AC00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School governance: separating pedagogical and administrative roles</a:t>
            </a:r>
            <a:endParaRPr lang="en-US" sz="2800" dirty="0">
              <a:solidFill>
                <a:srgbClr val="AC0046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571964" y="1305800"/>
            <a:ext cx="10593324" cy="33358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The principal’s time is redirected from administration to education quality and school development.</a:t>
            </a:r>
          </a:p>
        </p:txBody>
      </p:sp>
      <p:sp>
        <p:nvSpPr>
          <p:cNvPr id="6" name="Shape 2"/>
          <p:cNvSpPr/>
          <p:nvPr/>
        </p:nvSpPr>
        <p:spPr>
          <a:xfrm>
            <a:off x="731520" y="1918180"/>
            <a:ext cx="4480560" cy="3337560"/>
          </a:xfrm>
          <a:prstGeom prst="roundRect">
            <a:avLst>
              <a:gd name="adj" fmla="val 1918"/>
            </a:avLst>
          </a:prstGeom>
          <a:solidFill>
            <a:srgbClr val="FFFFFF"/>
          </a:solidFill>
          <a:ln w="17780">
            <a:solidFill>
              <a:srgbClr val="00A6B7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6999427" y="1906224"/>
            <a:ext cx="4480560" cy="3337560"/>
          </a:xfrm>
          <a:prstGeom prst="roundRect">
            <a:avLst>
              <a:gd name="adj" fmla="val 1918"/>
            </a:avLst>
          </a:prstGeom>
          <a:solidFill>
            <a:srgbClr val="FFFFFF"/>
          </a:solidFill>
          <a:ln w="17780">
            <a:solidFill>
              <a:srgbClr val="F29F05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143000" y="2099804"/>
            <a:ext cx="384048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A6B7"/>
                </a:solidFill>
              </a:rPr>
              <a:t>Pedagogical leadership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680839" y="2688631"/>
            <a:ext cx="246888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42A43"/>
                </a:solidFill>
              </a:rPr>
              <a:t>School principal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1325880" y="3259633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527048" y="3173228"/>
            <a:ext cx="327355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Learning quality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325880" y="3607105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527048" y="3520700"/>
            <a:ext cx="327355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Teacher support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1325880" y="3954577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527048" y="3868172"/>
            <a:ext cx="327355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New standards implementation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1325880" y="4302049"/>
            <a:ext cx="91440" cy="91440"/>
          </a:xfrm>
          <a:prstGeom prst="ellipse">
            <a:avLst/>
          </a:prstGeom>
          <a:solidFill>
            <a:srgbClr val="00A6B7"/>
          </a:solidFill>
          <a:ln w="12700">
            <a:solidFill>
              <a:srgbClr val="00A6B7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1527048" y="4215644"/>
            <a:ext cx="327355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School development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7200900" y="2178648"/>
            <a:ext cx="397764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29F05"/>
                </a:solidFill>
              </a:rPr>
              <a:t>Administrative-financial management</a:t>
            </a:r>
            <a:endParaRPr lang="en-US" sz="2000" dirty="0"/>
          </a:p>
        </p:txBody>
      </p:sp>
      <p:sp>
        <p:nvSpPr>
          <p:cNvPr id="19" name="Text 15"/>
          <p:cNvSpPr/>
          <p:nvPr/>
        </p:nvSpPr>
        <p:spPr>
          <a:xfrm>
            <a:off x="7845552" y="2794748"/>
            <a:ext cx="274320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42A43"/>
                </a:solidFill>
              </a:rPr>
              <a:t>Administrative coordinator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7406640" y="3339145"/>
            <a:ext cx="91440" cy="9144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7700572" y="3239488"/>
            <a:ext cx="32278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Accounting</a:t>
            </a: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7406640" y="3686617"/>
            <a:ext cx="91440" cy="9144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700572" y="3586960"/>
            <a:ext cx="32278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Procurement</a:t>
            </a: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7406640" y="4034089"/>
            <a:ext cx="91440" cy="9144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7700572" y="3934432"/>
            <a:ext cx="32278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Security</a:t>
            </a: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7406640" y="4381561"/>
            <a:ext cx="91440" cy="9144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7700572" y="4281904"/>
            <a:ext cx="3227832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</a:rPr>
              <a:t>Facility management</a:t>
            </a:r>
            <a:endParaRPr lang="en-US" sz="1600" dirty="0"/>
          </a:p>
        </p:txBody>
      </p:sp>
      <p:sp>
        <p:nvSpPr>
          <p:cNvPr id="29" name="Shape 25"/>
          <p:cNvSpPr/>
          <p:nvPr/>
        </p:nvSpPr>
        <p:spPr>
          <a:xfrm>
            <a:off x="6675120" y="3361676"/>
            <a:ext cx="0" cy="0"/>
          </a:xfrm>
          <a:prstGeom prst="line">
            <a:avLst/>
          </a:prstGeom>
          <a:noFill/>
          <a:ln w="25400">
            <a:solidFill>
              <a:srgbClr val="142A43"/>
            </a:solidFill>
            <a:prstDash val="solid"/>
            <a:tailEnd type="triangle"/>
          </a:ln>
        </p:spPr>
      </p:sp>
      <p:sp>
        <p:nvSpPr>
          <p:cNvPr id="30" name="Shape 26"/>
          <p:cNvSpPr/>
          <p:nvPr/>
        </p:nvSpPr>
        <p:spPr>
          <a:xfrm>
            <a:off x="993913" y="5757404"/>
            <a:ext cx="10184627" cy="594360"/>
          </a:xfrm>
          <a:prstGeom prst="roundRect">
            <a:avLst>
              <a:gd name="adj" fmla="val 9231"/>
            </a:avLst>
          </a:prstGeom>
          <a:solidFill>
            <a:srgbClr val="E9F3FA"/>
          </a:solidFill>
          <a:ln w="7620">
            <a:solidFill>
              <a:srgbClr val="C3DAE7"/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1591056" y="5867132"/>
            <a:ext cx="9070848" cy="3749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1E293B"/>
                </a:solidFill>
              </a:rPr>
              <a:t>Progress: more than half of Armenia’s schools have transitioned to the new governance model; operational services are progressively outsourced to specialized providers.</a:t>
            </a:r>
            <a:endParaRPr lang="en-US" sz="1600" i="1" dirty="0"/>
          </a:p>
        </p:txBody>
      </p:sp>
      <p:sp>
        <p:nvSpPr>
          <p:cNvPr id="32" name="Shape 28"/>
          <p:cNvSpPr/>
          <p:nvPr/>
        </p:nvSpPr>
        <p:spPr>
          <a:xfrm>
            <a:off x="502920" y="6571220"/>
            <a:ext cx="11109960" cy="0"/>
          </a:xfrm>
          <a:prstGeom prst="line">
            <a:avLst/>
          </a:prstGeom>
          <a:noFill/>
          <a:ln w="6985">
            <a:solidFill>
              <a:srgbClr val="CBD5E1"/>
            </a:solidFill>
            <a:prstDash val="solid"/>
          </a:ln>
        </p:spPr>
      </p:sp>
      <p:sp>
        <p:nvSpPr>
          <p:cNvPr id="33" name="Text 29"/>
          <p:cNvSpPr/>
          <p:nvPr/>
        </p:nvSpPr>
        <p:spPr>
          <a:xfrm>
            <a:off x="11384280" y="6671804"/>
            <a:ext cx="320040" cy="1463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94A3B8"/>
                </a:solidFill>
              </a:rPr>
              <a:t>10</a:t>
            </a:r>
            <a:endParaRPr lang="en-US" sz="75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9239707" y="72355"/>
            <a:ext cx="2785131" cy="905279"/>
            <a:chOff x="7050157" y="156569"/>
            <a:chExt cx="3432314" cy="1115639"/>
          </a:xfrm>
        </p:grpSpPr>
        <p:sp>
          <p:nvSpPr>
            <p:cNvPr id="36" name="Shape 0"/>
            <p:cNvSpPr/>
            <p:nvPr/>
          </p:nvSpPr>
          <p:spPr>
            <a:xfrm>
              <a:off x="7050157" y="156569"/>
              <a:ext cx="3432314" cy="1115639"/>
            </a:xfrm>
            <a:prstGeom prst="roundRect">
              <a:avLst>
                <a:gd name="adj" fmla="val 11111"/>
              </a:avLst>
            </a:prstGeom>
            <a:solidFill>
              <a:srgbClr val="FFFFFF">
                <a:alpha val="98000"/>
              </a:srgb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pic>
          <p:nvPicPr>
            <p:cNvPr id="37" name="Image 1" descr="/mnt/data/moescs_log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7039" y="236697"/>
              <a:ext cx="955381" cy="955381"/>
            </a:xfrm>
            <a:prstGeom prst="rect">
              <a:avLst/>
            </a:prstGeom>
          </p:spPr>
        </p:pic>
        <p:pic>
          <p:nvPicPr>
            <p:cNvPr id="38" name="Image 2" descr="/mnt/data/et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6272" y="320039"/>
              <a:ext cx="1237373" cy="541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1261</Words>
  <Application>Microsoft Office PowerPoint</Application>
  <PresentationFormat>Широкоэкранный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MoESCS Armenia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Governance Reforms in Armenia: From Challenges to Systemic Solutions</dc:title>
  <dc:subject>Education Governance Reforms in Armenia</dc:subject>
  <dc:creator>OpenAI</dc:creator>
  <cp:lastModifiedBy>Tamara Alexanyan</cp:lastModifiedBy>
  <cp:revision>83</cp:revision>
  <dcterms:created xsi:type="dcterms:W3CDTF">2026-06-22T12:47:54Z</dcterms:created>
  <dcterms:modified xsi:type="dcterms:W3CDTF">2026-06-23T18:53:40Z</dcterms:modified>
</cp:coreProperties>
</file>