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4"/>
  </p:notesMasterIdLst>
  <p:sldIdLst>
    <p:sldId id="256" r:id="rId2"/>
    <p:sldId id="523" r:id="rId3"/>
    <p:sldId id="314" r:id="rId4"/>
    <p:sldId id="485" r:id="rId5"/>
    <p:sldId id="565" r:id="rId6"/>
    <p:sldId id="311" r:id="rId7"/>
    <p:sldId id="567" r:id="rId8"/>
    <p:sldId id="536" r:id="rId9"/>
    <p:sldId id="310" r:id="rId10"/>
    <p:sldId id="568" r:id="rId11"/>
    <p:sldId id="569" r:id="rId12"/>
    <p:sldId id="5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4"/>
    <p:restoredTop sz="94681"/>
  </p:normalViewPr>
  <p:slideViewPr>
    <p:cSldViewPr snapToGrid="0">
      <p:cViewPr varScale="1">
        <p:scale>
          <a:sx n="95" d="100"/>
          <a:sy n="95" d="100"/>
        </p:scale>
        <p:origin x="200" y="1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E29A1-A39A-0B49-9C18-EEE7CBC01284}" type="datetimeFigureOut">
              <a:rPr lang="fi-FI" smtClean="0"/>
              <a:t>21.6.2026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E195B-750C-E540-9E5F-636C9F6DFD06}" type="slidenum">
              <a:rPr lang="fi-FI" smtClean="0"/>
              <a:t>‹#›</a:t>
            </a:fld>
            <a:endParaRPr lang="fi-FI"/>
          </a:p>
        </p:txBody>
      </p:sp>
    </p:spTree>
    <p:extLst>
      <p:ext uri="{BB962C8B-B14F-4D97-AF65-F5344CB8AC3E}">
        <p14:creationId xmlns:p14="http://schemas.microsoft.com/office/powerpoint/2010/main" val="213347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defTabSz="982559">
              <a:buFont typeface="Arial" panose="020B0604020202020204" pitchFamily="34" charset="0"/>
              <a:buNone/>
              <a:defRPr/>
            </a:pPr>
            <a:r>
              <a:rPr lang="en-US" sz="1000" b="1" dirty="0"/>
              <a:t>Finnish</a:t>
            </a:r>
            <a:r>
              <a:rPr lang="en-US" sz="1000" b="1" baseline="0" dirty="0"/>
              <a:t> education </a:t>
            </a:r>
            <a:r>
              <a:rPr lang="en-US" sz="1000" b="1" dirty="0"/>
              <a:t>system is under continuous development:</a:t>
            </a:r>
            <a:endParaRPr lang="en-US" sz="1000" dirty="0"/>
          </a:p>
          <a:p>
            <a:endParaRPr lang="fi-FI" sz="1000" dirty="0"/>
          </a:p>
          <a:p>
            <a:pPr marL="184230" indent="-184230" defTabSz="982559">
              <a:buFont typeface="Arial" panose="020B0604020202020204" pitchFamily="34" charset="0"/>
              <a:buChar char="•"/>
              <a:defRPr/>
            </a:pPr>
            <a:r>
              <a:rPr lang="fi-FI" sz="1000" dirty="0" err="1"/>
              <a:t>Finnish</a:t>
            </a:r>
            <a:r>
              <a:rPr lang="fi-FI" sz="1000" dirty="0"/>
              <a:t> </a:t>
            </a:r>
            <a:r>
              <a:rPr lang="fi-FI" sz="1000" dirty="0" err="1"/>
              <a:t>elementary</a:t>
            </a:r>
            <a:r>
              <a:rPr lang="fi-FI" sz="1000" dirty="0"/>
              <a:t> </a:t>
            </a:r>
            <a:r>
              <a:rPr lang="fi-FI" sz="1000" dirty="0" err="1"/>
              <a:t>school</a:t>
            </a:r>
            <a:r>
              <a:rPr lang="fi-FI" sz="1000" dirty="0"/>
              <a:t> </a:t>
            </a:r>
            <a:r>
              <a:rPr lang="fi-FI" sz="1000" dirty="0" err="1"/>
              <a:t>system</a:t>
            </a:r>
            <a:r>
              <a:rPr lang="fi-FI" sz="1000" dirty="0"/>
              <a:t> </a:t>
            </a:r>
            <a:r>
              <a:rPr lang="fi-FI" sz="1000" dirty="0" err="1"/>
              <a:t>dates</a:t>
            </a:r>
            <a:r>
              <a:rPr lang="fi-FI" sz="1000" dirty="0"/>
              <a:t> </a:t>
            </a:r>
            <a:r>
              <a:rPr lang="fi-FI" sz="1000" dirty="0" err="1"/>
              <a:t>back</a:t>
            </a:r>
            <a:r>
              <a:rPr lang="fi-FI" sz="1000" dirty="0"/>
              <a:t> to 1866, </a:t>
            </a:r>
            <a:r>
              <a:rPr lang="fi-FI" sz="1000" dirty="0" err="1"/>
              <a:t>when</a:t>
            </a:r>
            <a:r>
              <a:rPr lang="fi-FI" sz="1000" dirty="0"/>
              <a:t> </a:t>
            </a:r>
            <a:r>
              <a:rPr lang="fi-FI" sz="1000" dirty="0" err="1"/>
              <a:t>the</a:t>
            </a:r>
            <a:r>
              <a:rPr lang="fi-FI" sz="1000" dirty="0"/>
              <a:t> </a:t>
            </a:r>
            <a:r>
              <a:rPr lang="fi-FI" sz="1000" b="1" dirty="0"/>
              <a:t>Basic </a:t>
            </a:r>
            <a:r>
              <a:rPr lang="fi-FI" sz="1000" b="1" dirty="0" err="1"/>
              <a:t>Education</a:t>
            </a:r>
            <a:r>
              <a:rPr lang="fi-FI" sz="1000" b="1" dirty="0"/>
              <a:t> act </a:t>
            </a:r>
            <a:r>
              <a:rPr lang="fi-FI" sz="1000" dirty="0" err="1"/>
              <a:t>came</a:t>
            </a:r>
            <a:r>
              <a:rPr lang="fi-FI" sz="1000" dirty="0"/>
              <a:t> into </a:t>
            </a:r>
            <a:r>
              <a:rPr lang="fi-FI" sz="1000" dirty="0" err="1"/>
              <a:t>force</a:t>
            </a:r>
            <a:r>
              <a:rPr lang="fi-FI" sz="1000" dirty="0"/>
              <a:t>. </a:t>
            </a:r>
            <a:r>
              <a:rPr lang="fi-FI" sz="1000" dirty="0" err="1"/>
              <a:t>Elementary</a:t>
            </a:r>
            <a:r>
              <a:rPr lang="fi-FI" sz="1000" dirty="0"/>
              <a:t> </a:t>
            </a:r>
            <a:r>
              <a:rPr lang="fi-FI" sz="1000" dirty="0" err="1"/>
              <a:t>schools</a:t>
            </a:r>
            <a:r>
              <a:rPr lang="fi-FI" sz="1000" dirty="0"/>
              <a:t> </a:t>
            </a:r>
            <a:r>
              <a:rPr lang="fi-FI" sz="1000" dirty="0" err="1"/>
              <a:t>provided</a:t>
            </a:r>
            <a:r>
              <a:rPr lang="fi-FI" sz="1000" dirty="0"/>
              <a:t> </a:t>
            </a:r>
            <a:r>
              <a:rPr lang="fi-FI" sz="1000" dirty="0" err="1"/>
              <a:t>voluntary</a:t>
            </a:r>
            <a:r>
              <a:rPr lang="fi-FI" sz="1000" dirty="0"/>
              <a:t> </a:t>
            </a:r>
            <a:r>
              <a:rPr lang="fi-FI" sz="1000" dirty="0" err="1"/>
              <a:t>basic</a:t>
            </a:r>
            <a:r>
              <a:rPr lang="fi-FI" sz="1000" dirty="0"/>
              <a:t> </a:t>
            </a:r>
            <a:r>
              <a:rPr lang="fi-FI" sz="1000" dirty="0" err="1"/>
              <a:t>education</a:t>
            </a:r>
            <a:r>
              <a:rPr lang="fi-FI" sz="1000" dirty="0"/>
              <a:t>.</a:t>
            </a:r>
          </a:p>
          <a:p>
            <a:pPr marL="184230" indent="-184230" defTabSz="982559">
              <a:buFont typeface="Arial" panose="020B0604020202020204" pitchFamily="34" charset="0"/>
              <a:buChar char="•"/>
              <a:defRPr/>
            </a:pPr>
            <a:endParaRPr lang="fi-FI" sz="1000" dirty="0"/>
          </a:p>
          <a:p>
            <a:pPr marL="184230" indent="-184230" defTabSz="982559">
              <a:buFont typeface="Arial" panose="020B0604020202020204" pitchFamily="34" charset="0"/>
              <a:buChar char="•"/>
              <a:defRPr/>
            </a:pPr>
            <a:r>
              <a:rPr lang="fi-FI" sz="1000" dirty="0"/>
              <a:t>Finland </a:t>
            </a:r>
            <a:r>
              <a:rPr lang="fi-FI" sz="1000" dirty="0" err="1"/>
              <a:t>gains</a:t>
            </a:r>
            <a:r>
              <a:rPr lang="fi-FI" sz="1000" dirty="0"/>
              <a:t> </a:t>
            </a:r>
            <a:r>
              <a:rPr lang="fi-FI" sz="1000" dirty="0" err="1"/>
              <a:t>independence</a:t>
            </a:r>
            <a:r>
              <a:rPr lang="fi-FI" sz="1000" dirty="0"/>
              <a:t> in 1917. </a:t>
            </a:r>
            <a:r>
              <a:rPr lang="fi-FI" sz="1000" dirty="0" err="1"/>
              <a:t>Few</a:t>
            </a:r>
            <a:r>
              <a:rPr lang="fi-FI" sz="1000" dirty="0"/>
              <a:t> </a:t>
            </a:r>
            <a:r>
              <a:rPr lang="fi-FI" sz="1000" dirty="0" err="1"/>
              <a:t>years</a:t>
            </a:r>
            <a:r>
              <a:rPr lang="fi-FI" sz="1000" dirty="0"/>
              <a:t> </a:t>
            </a:r>
            <a:r>
              <a:rPr lang="fi-FI" sz="1000" dirty="0" err="1"/>
              <a:t>later</a:t>
            </a:r>
            <a:r>
              <a:rPr lang="fi-FI" sz="1000" dirty="0"/>
              <a:t>, in 1921 </a:t>
            </a:r>
            <a:r>
              <a:rPr lang="fi-FI" sz="1000" dirty="0" err="1"/>
              <a:t>attending</a:t>
            </a:r>
            <a:r>
              <a:rPr lang="fi-FI" sz="1000" dirty="0"/>
              <a:t> </a:t>
            </a:r>
            <a:r>
              <a:rPr lang="fi-FI" sz="1000" dirty="0" err="1"/>
              <a:t>basic</a:t>
            </a:r>
            <a:r>
              <a:rPr lang="fi-FI" sz="1000" dirty="0"/>
              <a:t> </a:t>
            </a:r>
            <a:r>
              <a:rPr lang="fi-FI" sz="1000" dirty="0" err="1"/>
              <a:t>education</a:t>
            </a:r>
            <a:r>
              <a:rPr lang="fi-FI" sz="1000" dirty="0"/>
              <a:t> </a:t>
            </a:r>
            <a:r>
              <a:rPr lang="fi-FI" sz="1000" dirty="0" err="1"/>
              <a:t>was</a:t>
            </a:r>
            <a:r>
              <a:rPr lang="fi-FI" sz="1000" dirty="0"/>
              <a:t> made </a:t>
            </a:r>
            <a:r>
              <a:rPr lang="fi-FI" sz="1000" b="1" dirty="0" err="1"/>
              <a:t>compulsory</a:t>
            </a:r>
            <a:r>
              <a:rPr lang="fi-FI" sz="1000" b="1" dirty="0"/>
              <a:t>.</a:t>
            </a:r>
          </a:p>
          <a:p>
            <a:pPr defTabSz="982559">
              <a:defRPr/>
            </a:pPr>
            <a:endParaRPr lang="fi-FI" sz="1000" dirty="0"/>
          </a:p>
          <a:p>
            <a:pPr marL="184230" indent="-184230">
              <a:buFont typeface="Arial" panose="020B0604020202020204" pitchFamily="34" charset="0"/>
              <a:buChar char="•"/>
            </a:pPr>
            <a:r>
              <a:rPr lang="fi-FI" sz="1000" dirty="0" err="1"/>
              <a:t>Since</a:t>
            </a:r>
            <a:r>
              <a:rPr lang="fi-FI" sz="1000" dirty="0"/>
              <a:t> 1948 </a:t>
            </a:r>
            <a:r>
              <a:rPr lang="fi-FI" sz="1000" dirty="0" err="1"/>
              <a:t>municipalities</a:t>
            </a:r>
            <a:r>
              <a:rPr lang="fi-FI" sz="1000" dirty="0"/>
              <a:t> </a:t>
            </a:r>
            <a:r>
              <a:rPr lang="fi-FI" sz="1000" dirty="0" err="1"/>
              <a:t>were</a:t>
            </a:r>
            <a:r>
              <a:rPr lang="fi-FI" sz="1000" dirty="0"/>
              <a:t> </a:t>
            </a:r>
            <a:r>
              <a:rPr lang="fi-FI" sz="1000" dirty="0" err="1"/>
              <a:t>required</a:t>
            </a:r>
            <a:r>
              <a:rPr lang="fi-FI" sz="1000" dirty="0"/>
              <a:t> to </a:t>
            </a:r>
            <a:r>
              <a:rPr lang="fi-FI" sz="1000" dirty="0" err="1"/>
              <a:t>provide</a:t>
            </a:r>
            <a:r>
              <a:rPr lang="fi-FI" sz="1000" dirty="0"/>
              <a:t> </a:t>
            </a:r>
            <a:r>
              <a:rPr lang="fi-FI" sz="1000" dirty="0" err="1"/>
              <a:t>students</a:t>
            </a:r>
            <a:r>
              <a:rPr lang="fi-FI" sz="1000" dirty="0"/>
              <a:t> </a:t>
            </a:r>
            <a:r>
              <a:rPr lang="fi-FI" sz="1000" dirty="0" err="1"/>
              <a:t>with</a:t>
            </a:r>
            <a:r>
              <a:rPr lang="fi-FI" sz="1000" dirty="0"/>
              <a:t> a </a:t>
            </a:r>
            <a:r>
              <a:rPr lang="fi-FI" sz="1000" b="1" dirty="0" err="1"/>
              <a:t>free</a:t>
            </a:r>
            <a:r>
              <a:rPr lang="fi-FI" sz="1000" b="1" dirty="0"/>
              <a:t> </a:t>
            </a:r>
            <a:r>
              <a:rPr lang="fi-FI" sz="1000" b="1" dirty="0" err="1"/>
              <a:t>school</a:t>
            </a:r>
            <a:r>
              <a:rPr lang="fi-FI" sz="1000" b="1" dirty="0"/>
              <a:t> </a:t>
            </a:r>
            <a:r>
              <a:rPr lang="fi-FI" sz="1000" b="1" dirty="0" err="1"/>
              <a:t>meal</a:t>
            </a:r>
            <a:r>
              <a:rPr lang="fi-FI" sz="1000" b="1" dirty="0"/>
              <a:t> </a:t>
            </a:r>
            <a:r>
              <a:rPr lang="fi-FI" sz="1000" dirty="0" err="1"/>
              <a:t>each</a:t>
            </a:r>
            <a:r>
              <a:rPr lang="fi-FI" sz="1000" dirty="0"/>
              <a:t> </a:t>
            </a:r>
            <a:r>
              <a:rPr lang="fi-FI" sz="1000" dirty="0" err="1"/>
              <a:t>school</a:t>
            </a:r>
            <a:r>
              <a:rPr lang="fi-FI" sz="1000" dirty="0"/>
              <a:t> </a:t>
            </a:r>
            <a:r>
              <a:rPr lang="fi-FI" sz="1000" dirty="0" err="1"/>
              <a:t>day</a:t>
            </a:r>
            <a:r>
              <a:rPr lang="fi-FI" sz="1000" dirty="0"/>
              <a:t>.</a:t>
            </a:r>
          </a:p>
          <a:p>
            <a:endParaRPr lang="fi-FI" sz="1000" dirty="0"/>
          </a:p>
          <a:p>
            <a:pPr marL="184230" indent="-184230">
              <a:buFont typeface="Arial" panose="020B0604020202020204" pitchFamily="34" charset="0"/>
              <a:buChar char="•"/>
            </a:pPr>
            <a:r>
              <a:rPr lang="fi-FI" sz="1000" dirty="0" err="1"/>
              <a:t>During</a:t>
            </a:r>
            <a:r>
              <a:rPr lang="fi-FI" sz="1000" dirty="0"/>
              <a:t> </a:t>
            </a:r>
            <a:r>
              <a:rPr lang="fi-FI" sz="1000" dirty="0" err="1"/>
              <a:t>the</a:t>
            </a:r>
            <a:r>
              <a:rPr lang="fi-FI" sz="1000" dirty="0"/>
              <a:t> 1970s </a:t>
            </a:r>
            <a:r>
              <a:rPr lang="fi-FI" sz="1000" dirty="0" err="1"/>
              <a:t>reforms</a:t>
            </a:r>
            <a:r>
              <a:rPr lang="fi-FI" sz="1000" dirty="0"/>
              <a:t> </a:t>
            </a:r>
            <a:r>
              <a:rPr lang="fi-FI" sz="1000" dirty="0" err="1"/>
              <a:t>were</a:t>
            </a:r>
            <a:r>
              <a:rPr lang="fi-FI" sz="1000" dirty="0"/>
              <a:t> made and </a:t>
            </a:r>
            <a:r>
              <a:rPr lang="fi-FI" sz="1000" dirty="0" err="1"/>
              <a:t>municipalities</a:t>
            </a:r>
            <a:r>
              <a:rPr lang="fi-FI" sz="1000" dirty="0"/>
              <a:t> </a:t>
            </a:r>
            <a:r>
              <a:rPr lang="fi-FI" sz="1000" dirty="0" err="1"/>
              <a:t>shifted</a:t>
            </a:r>
            <a:r>
              <a:rPr lang="fi-FI" sz="1000" dirty="0"/>
              <a:t> to </a:t>
            </a:r>
            <a:r>
              <a:rPr lang="fi-FI" sz="1000" dirty="0" err="1"/>
              <a:t>the</a:t>
            </a:r>
            <a:r>
              <a:rPr lang="fi-FI" sz="1000" dirty="0"/>
              <a:t> </a:t>
            </a:r>
            <a:r>
              <a:rPr lang="fi-FI" sz="1000" dirty="0" err="1"/>
              <a:t>new</a:t>
            </a:r>
            <a:r>
              <a:rPr lang="fi-FI" sz="1000" dirty="0"/>
              <a:t> </a:t>
            </a:r>
            <a:r>
              <a:rPr lang="fi-FI" sz="1000" dirty="0" err="1"/>
              <a:t>comprehensive</a:t>
            </a:r>
            <a:r>
              <a:rPr lang="fi-FI" sz="1000" dirty="0"/>
              <a:t> </a:t>
            </a:r>
            <a:r>
              <a:rPr lang="fi-FI" sz="1000" dirty="0" err="1"/>
              <a:t>school</a:t>
            </a:r>
            <a:r>
              <a:rPr lang="fi-FI" sz="1000" dirty="0"/>
              <a:t> </a:t>
            </a:r>
            <a:r>
              <a:rPr lang="fi-FI" sz="1000" dirty="0" err="1"/>
              <a:t>system</a:t>
            </a:r>
            <a:r>
              <a:rPr lang="fi-FI" sz="1000" dirty="0"/>
              <a:t> (peruskoulu). Nine </a:t>
            </a:r>
            <a:r>
              <a:rPr lang="fi-FI" sz="1000" dirty="0" err="1"/>
              <a:t>year</a:t>
            </a:r>
            <a:r>
              <a:rPr lang="fi-FI" sz="1000" dirty="0"/>
              <a:t> long </a:t>
            </a:r>
            <a:r>
              <a:rPr lang="fi-FI" sz="1000" dirty="0" err="1"/>
              <a:t>compulsory</a:t>
            </a:r>
            <a:r>
              <a:rPr lang="fi-FI" sz="1000" dirty="0"/>
              <a:t> </a:t>
            </a:r>
            <a:r>
              <a:rPr lang="fi-FI" sz="1000" dirty="0" err="1"/>
              <a:t>education</a:t>
            </a:r>
            <a:r>
              <a:rPr lang="fi-FI" sz="1000" dirty="0"/>
              <a:t> </a:t>
            </a:r>
            <a:r>
              <a:rPr lang="fi-FI" sz="1000" dirty="0" err="1"/>
              <a:t>was</a:t>
            </a:r>
            <a:r>
              <a:rPr lang="fi-FI" sz="1000" dirty="0"/>
              <a:t> </a:t>
            </a:r>
            <a:r>
              <a:rPr lang="fi-FI" sz="1000" dirty="0" err="1"/>
              <a:t>founded</a:t>
            </a:r>
            <a:r>
              <a:rPr lang="fi-FI" sz="1000" dirty="0"/>
              <a:t> on </a:t>
            </a:r>
            <a:r>
              <a:rPr lang="fi-FI" sz="1000" dirty="0" err="1"/>
              <a:t>the</a:t>
            </a:r>
            <a:r>
              <a:rPr lang="fi-FI" sz="1000" dirty="0"/>
              <a:t> idea of </a:t>
            </a:r>
            <a:r>
              <a:rPr lang="fi-FI" sz="1000" dirty="0" err="1"/>
              <a:t>providing</a:t>
            </a:r>
            <a:r>
              <a:rPr lang="fi-FI" sz="1000" dirty="0"/>
              <a:t> </a:t>
            </a:r>
            <a:r>
              <a:rPr lang="fi-FI" sz="1000" b="1" dirty="0" err="1"/>
              <a:t>all</a:t>
            </a:r>
            <a:r>
              <a:rPr lang="fi-FI" sz="1000" b="1" dirty="0"/>
              <a:t> </a:t>
            </a:r>
            <a:r>
              <a:rPr lang="fi-FI" sz="1000" b="1" dirty="0" err="1"/>
              <a:t>citizens</a:t>
            </a:r>
            <a:r>
              <a:rPr lang="fi-FI" sz="1000" b="1" dirty="0"/>
              <a:t> </a:t>
            </a:r>
            <a:r>
              <a:rPr lang="fi-FI" sz="1000" b="1" dirty="0" err="1"/>
              <a:t>with</a:t>
            </a:r>
            <a:r>
              <a:rPr lang="fi-FI" sz="1000" b="1" dirty="0"/>
              <a:t> </a:t>
            </a:r>
            <a:r>
              <a:rPr lang="fi-FI" sz="1000" b="1" dirty="0" err="1"/>
              <a:t>equal</a:t>
            </a:r>
            <a:r>
              <a:rPr lang="fi-FI" sz="1000" b="1" dirty="0"/>
              <a:t> </a:t>
            </a:r>
            <a:r>
              <a:rPr lang="fi-FI" sz="1000" b="1" dirty="0" err="1"/>
              <a:t>opportunities</a:t>
            </a:r>
            <a:r>
              <a:rPr lang="fi-FI" sz="1000" b="1" dirty="0"/>
              <a:t>.</a:t>
            </a:r>
          </a:p>
          <a:p>
            <a:pPr marL="184230" indent="-184230">
              <a:buFont typeface="Arial" panose="020B0604020202020204" pitchFamily="34" charset="0"/>
              <a:buChar char="•"/>
            </a:pPr>
            <a:endParaRPr lang="fi-FI" sz="1000" dirty="0"/>
          </a:p>
          <a:p>
            <a:pPr marL="184230" indent="-184230">
              <a:buFont typeface="Arial" panose="020B0604020202020204" pitchFamily="34" charset="0"/>
              <a:buChar char="•"/>
            </a:pPr>
            <a:r>
              <a:rPr lang="fi-FI" sz="1000" dirty="0" err="1"/>
              <a:t>Since</a:t>
            </a:r>
            <a:r>
              <a:rPr lang="fi-FI" sz="1000" dirty="0"/>
              <a:t> </a:t>
            </a:r>
            <a:r>
              <a:rPr lang="fi-FI" sz="1000" dirty="0" err="1"/>
              <a:t>the</a:t>
            </a:r>
            <a:r>
              <a:rPr lang="fi-FI" sz="1000" dirty="0"/>
              <a:t> 1980s </a:t>
            </a:r>
            <a:r>
              <a:rPr lang="fi-FI" sz="1000" dirty="0" err="1"/>
              <a:t>curriculum</a:t>
            </a:r>
            <a:r>
              <a:rPr lang="fi-FI" sz="1000" dirty="0"/>
              <a:t> </a:t>
            </a:r>
            <a:r>
              <a:rPr lang="fi-FI" sz="1000" dirty="0" err="1"/>
              <a:t>reforms</a:t>
            </a:r>
            <a:r>
              <a:rPr lang="fi-FI" sz="1000" dirty="0"/>
              <a:t> </a:t>
            </a:r>
            <a:r>
              <a:rPr lang="fi-FI" sz="1000" dirty="0" err="1"/>
              <a:t>have</a:t>
            </a:r>
            <a:r>
              <a:rPr lang="fi-FI" sz="1000" dirty="0"/>
              <a:t> </a:t>
            </a:r>
            <a:r>
              <a:rPr lang="fi-FI" sz="1000" dirty="0" err="1"/>
              <a:t>been</a:t>
            </a:r>
            <a:r>
              <a:rPr lang="fi-FI" sz="1000" dirty="0"/>
              <a:t> made </a:t>
            </a:r>
            <a:r>
              <a:rPr lang="fi-FI" sz="1000" dirty="0" err="1"/>
              <a:t>approximately</a:t>
            </a:r>
            <a:r>
              <a:rPr lang="fi-FI" sz="1000" dirty="0"/>
              <a:t> </a:t>
            </a:r>
            <a:r>
              <a:rPr lang="fi-FI" sz="1000" dirty="0" err="1"/>
              <a:t>every</a:t>
            </a:r>
            <a:r>
              <a:rPr lang="fi-FI" sz="1000" dirty="0"/>
              <a:t> 10 </a:t>
            </a:r>
            <a:r>
              <a:rPr lang="fi-FI" sz="1000" dirty="0" err="1"/>
              <a:t>years</a:t>
            </a:r>
            <a:r>
              <a:rPr lang="fi-FI" sz="1000" dirty="0"/>
              <a:t>. </a:t>
            </a:r>
            <a:r>
              <a:rPr lang="fi-FI" sz="1000" dirty="0" err="1"/>
              <a:t>The</a:t>
            </a:r>
            <a:r>
              <a:rPr lang="fi-FI" sz="1000" dirty="0"/>
              <a:t> </a:t>
            </a:r>
            <a:r>
              <a:rPr lang="fi-FI" sz="1000" dirty="0" err="1"/>
              <a:t>national</a:t>
            </a:r>
            <a:r>
              <a:rPr lang="fi-FI" sz="1000" dirty="0"/>
              <a:t> </a:t>
            </a:r>
            <a:r>
              <a:rPr lang="fi-FI" sz="1000" dirty="0" err="1"/>
              <a:t>core</a:t>
            </a:r>
            <a:r>
              <a:rPr lang="fi-FI" sz="1000" dirty="0"/>
              <a:t> </a:t>
            </a:r>
            <a:r>
              <a:rPr lang="fi-FI" sz="1000" dirty="0" err="1"/>
              <a:t>curriculum</a:t>
            </a:r>
            <a:r>
              <a:rPr lang="fi-FI" sz="1000" dirty="0"/>
              <a:t> for </a:t>
            </a:r>
            <a:r>
              <a:rPr lang="fi-FI" sz="1000" dirty="0" err="1"/>
              <a:t>basic</a:t>
            </a:r>
            <a:r>
              <a:rPr lang="fi-FI" sz="1000" dirty="0"/>
              <a:t> </a:t>
            </a:r>
            <a:r>
              <a:rPr lang="fi-FI" sz="1000" dirty="0" err="1"/>
              <a:t>education</a:t>
            </a:r>
            <a:r>
              <a:rPr lang="fi-FI" sz="1000" dirty="0"/>
              <a:t> is a </a:t>
            </a:r>
            <a:r>
              <a:rPr lang="fi-FI" sz="1000" b="1" dirty="0" err="1"/>
              <a:t>framework</a:t>
            </a:r>
            <a:r>
              <a:rPr lang="fi-FI" sz="1000" dirty="0"/>
              <a:t> </a:t>
            </a:r>
            <a:r>
              <a:rPr lang="fi-FI" sz="1000" dirty="0" err="1"/>
              <a:t>around</a:t>
            </a:r>
            <a:r>
              <a:rPr lang="fi-FI" sz="1000" dirty="0"/>
              <a:t> </a:t>
            </a:r>
            <a:r>
              <a:rPr lang="fi-FI" sz="1000" dirty="0" err="1"/>
              <a:t>which</a:t>
            </a:r>
            <a:r>
              <a:rPr lang="fi-FI" sz="1000" dirty="0"/>
              <a:t> </a:t>
            </a:r>
            <a:r>
              <a:rPr lang="fi-FI" sz="1000" dirty="0" err="1"/>
              <a:t>local</a:t>
            </a:r>
            <a:r>
              <a:rPr lang="fi-FI" sz="1000" dirty="0"/>
              <a:t> </a:t>
            </a:r>
            <a:r>
              <a:rPr lang="fi-FI" sz="1000" dirty="0" err="1"/>
              <a:t>curricula</a:t>
            </a:r>
            <a:r>
              <a:rPr lang="fi-FI" sz="1000" dirty="0"/>
              <a:t> </a:t>
            </a:r>
            <a:r>
              <a:rPr lang="fi-FI" sz="1000" dirty="0" err="1"/>
              <a:t>are</a:t>
            </a:r>
            <a:r>
              <a:rPr lang="fi-FI" sz="1000" dirty="0"/>
              <a:t> </a:t>
            </a:r>
            <a:r>
              <a:rPr lang="fi-FI" sz="1000" dirty="0" err="1"/>
              <a:t>designed</a:t>
            </a:r>
            <a:r>
              <a:rPr lang="fi-FI" sz="1000" dirty="0"/>
              <a:t>. It is </a:t>
            </a:r>
            <a:r>
              <a:rPr lang="fi-FI" sz="1000" dirty="0" err="1"/>
              <a:t>both</a:t>
            </a:r>
            <a:r>
              <a:rPr lang="fi-FI" sz="1000" dirty="0"/>
              <a:t> an </a:t>
            </a:r>
            <a:r>
              <a:rPr lang="fi-FI" sz="1000" b="1" dirty="0" err="1"/>
              <a:t>administrative</a:t>
            </a:r>
            <a:r>
              <a:rPr lang="fi-FI" sz="1000" b="1" dirty="0"/>
              <a:t> </a:t>
            </a:r>
            <a:r>
              <a:rPr lang="fi-FI" sz="1000" b="1" dirty="0" err="1"/>
              <a:t>steering</a:t>
            </a:r>
            <a:r>
              <a:rPr lang="fi-FI" sz="1000" b="1" dirty="0"/>
              <a:t> </a:t>
            </a:r>
            <a:r>
              <a:rPr lang="fi-FI" sz="1000" b="1" dirty="0" err="1"/>
              <a:t>document</a:t>
            </a:r>
            <a:r>
              <a:rPr lang="fi-FI" sz="1000" b="1" dirty="0"/>
              <a:t> </a:t>
            </a:r>
            <a:r>
              <a:rPr lang="fi-FI" sz="1000" dirty="0"/>
              <a:t>and a </a:t>
            </a:r>
            <a:r>
              <a:rPr lang="fi-FI" sz="1000" b="1" dirty="0" err="1"/>
              <a:t>tool</a:t>
            </a:r>
            <a:r>
              <a:rPr lang="fi-FI" sz="1000" b="1" dirty="0"/>
              <a:t> for </a:t>
            </a:r>
            <a:r>
              <a:rPr lang="fi-FI" sz="1000" b="1" dirty="0" err="1"/>
              <a:t>teachers</a:t>
            </a:r>
            <a:r>
              <a:rPr lang="fi-FI" sz="1000" b="1" dirty="0"/>
              <a:t>.</a:t>
            </a:r>
            <a:endParaRPr lang="fi-FI" sz="1000" dirty="0"/>
          </a:p>
          <a:p>
            <a:pPr marL="184230" indent="-184230">
              <a:buFont typeface="Arial" panose="020B0604020202020204" pitchFamily="34" charset="0"/>
              <a:buChar char="•"/>
            </a:pPr>
            <a:endParaRPr lang="fi-FI" sz="1000" dirty="0"/>
          </a:p>
          <a:p>
            <a:pPr marL="184230" indent="-184230">
              <a:buFont typeface="Arial" panose="020B0604020202020204" pitchFamily="34" charset="0"/>
              <a:buChar char="•"/>
            </a:pPr>
            <a:endParaRPr lang="fi-FI" sz="1000" dirty="0"/>
          </a:p>
        </p:txBody>
      </p:sp>
      <p:sp>
        <p:nvSpPr>
          <p:cNvPr id="4" name="Dian numeron paikkamerkki 3"/>
          <p:cNvSpPr>
            <a:spLocks noGrp="1"/>
          </p:cNvSpPr>
          <p:nvPr>
            <p:ph type="sldNum" sz="quarter" idx="10"/>
          </p:nvPr>
        </p:nvSpPr>
        <p:spPr/>
        <p:txBody>
          <a:bodyPr/>
          <a:lstStyle/>
          <a:p>
            <a:fld id="{61795A41-0E7C-43B6-8236-E81EED74C70A}" type="slidenum">
              <a:rPr lang="fi-FI" altLang="fi-FI" smtClean="0"/>
              <a:pPr/>
              <a:t>5</a:t>
            </a:fld>
            <a:endParaRPr lang="fi-FI" altLang="fi-FI"/>
          </a:p>
        </p:txBody>
      </p:sp>
    </p:spTree>
    <p:extLst>
      <p:ext uri="{BB962C8B-B14F-4D97-AF65-F5344CB8AC3E}">
        <p14:creationId xmlns:p14="http://schemas.microsoft.com/office/powerpoint/2010/main" val="206572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9871368D-F180-344B-AFA0-7CABA80CEE28}" type="datetimeFigureOut">
              <a:rPr lang="fi-FI" smtClean="0"/>
              <a:t>21.6.2026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147317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871368D-F180-344B-AFA0-7CABA80CEE28}" type="datetimeFigureOut">
              <a:rPr lang="fi-FI" smtClean="0"/>
              <a:t>21.6.2026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328229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871368D-F180-344B-AFA0-7CABA80CEE28}" type="datetimeFigureOut">
              <a:rPr lang="fi-FI" smtClean="0"/>
              <a:t>21.6.2026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280757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Otsikko ja sisältö kuva 1/3">
    <p:spTree>
      <p:nvGrpSpPr>
        <p:cNvPr id="1" name=""/>
        <p:cNvGrpSpPr/>
        <p:nvPr/>
      </p:nvGrpSpPr>
      <p:grpSpPr>
        <a:xfrm>
          <a:off x="0" y="0"/>
          <a:ext cx="0" cy="0"/>
          <a:chOff x="0" y="0"/>
          <a:chExt cx="0" cy="0"/>
        </a:xfrm>
      </p:grpSpPr>
      <p:sp>
        <p:nvSpPr>
          <p:cNvPr id="11" name="Kuvan paikkamerkki 10">
            <a:extLst>
              <a:ext uri="{FF2B5EF4-FFF2-40B4-BE49-F238E27FC236}">
                <a16:creationId xmlns:a16="http://schemas.microsoft.com/office/drawing/2014/main" id="{57DAEB74-FB0C-2547-BD81-2F55C505A58B}"/>
              </a:ext>
              <a:ext uri="{C183D7F6-B498-43B3-948B-1728B52AA6E4}">
                <adec:decorative xmlns:adec="http://schemas.microsoft.com/office/drawing/2017/decorative" val="0"/>
              </a:ext>
            </a:extLst>
          </p:cNvPr>
          <p:cNvSpPr>
            <a:spLocks noGrp="1"/>
          </p:cNvSpPr>
          <p:nvPr>
            <p:ph type="pic" sz="quarter" idx="13"/>
          </p:nvPr>
        </p:nvSpPr>
        <p:spPr>
          <a:xfrm>
            <a:off x="7734682" y="1"/>
            <a:ext cx="4456369" cy="6859185"/>
          </a:xfrm>
          <a:custGeom>
            <a:avLst/>
            <a:gdLst>
              <a:gd name="connsiteX0" fmla="*/ 770354 w 3342277"/>
              <a:gd name="connsiteY0" fmla="*/ 0 h 5144389"/>
              <a:gd name="connsiteX1" fmla="*/ 3342277 w 3342277"/>
              <a:gd name="connsiteY1" fmla="*/ 0 h 5144389"/>
              <a:gd name="connsiteX2" fmla="*/ 3342277 w 3342277"/>
              <a:gd name="connsiteY2" fmla="*/ 5144389 h 5144389"/>
              <a:gd name="connsiteX3" fmla="*/ 770608 w 3342277"/>
              <a:gd name="connsiteY3" fmla="*/ 5144389 h 5144389"/>
              <a:gd name="connsiteX4" fmla="*/ 228682 w 3342277"/>
              <a:gd name="connsiteY4" fmla="*/ 4017011 h 5144389"/>
              <a:gd name="connsiteX5" fmla="*/ 228682 w 3342277"/>
              <a:gd name="connsiteY5" fmla="*/ 4017010 h 5144389"/>
              <a:gd name="connsiteX6" fmla="*/ 770354 w 3342277"/>
              <a:gd name="connsiteY6" fmla="*/ 0 h 5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77" h="5144389">
                <a:moveTo>
                  <a:pt x="770354" y="0"/>
                </a:moveTo>
                <a:lnTo>
                  <a:pt x="3342277" y="0"/>
                </a:lnTo>
                <a:lnTo>
                  <a:pt x="3342277" y="5144389"/>
                </a:lnTo>
                <a:lnTo>
                  <a:pt x="770608" y="5144389"/>
                </a:lnTo>
                <a:cubicBezTo>
                  <a:pt x="540216" y="4794542"/>
                  <a:pt x="357942" y="4415355"/>
                  <a:pt x="228682" y="4017011"/>
                </a:cubicBezTo>
                <a:lnTo>
                  <a:pt x="228682" y="4017010"/>
                </a:lnTo>
                <a:cubicBezTo>
                  <a:pt x="-210148" y="2665259"/>
                  <a:pt x="-10897" y="1187625"/>
                  <a:pt x="770354" y="0"/>
                </a:cubicBezTo>
                <a:close/>
              </a:path>
            </a:pathLst>
          </a:custGeom>
        </p:spPr>
        <p:txBody>
          <a:bodyPr wrap="square">
            <a:noAutofit/>
          </a:bodyPr>
          <a:lstStyle/>
          <a:p>
            <a:r>
              <a:rPr lang="fi-FI"/>
              <a:t>Lisää kuva napsauttamalla kuvaketta</a:t>
            </a:r>
            <a:endParaRPr lang="fi-FI" dirty="0"/>
          </a:p>
        </p:txBody>
      </p:sp>
      <p:sp>
        <p:nvSpPr>
          <p:cNvPr id="8" name="Otsikko 7"/>
          <p:cNvSpPr>
            <a:spLocks noGrp="1"/>
          </p:cNvSpPr>
          <p:nvPr userDrawn="1">
            <p:ph type="title"/>
          </p:nvPr>
        </p:nvSpPr>
        <p:spPr>
          <a:xfrm>
            <a:off x="577047" y="313786"/>
            <a:ext cx="7200000" cy="1299027"/>
          </a:xfrm>
        </p:spPr>
        <p:txBody>
          <a:bodyPr/>
          <a:lstStyle>
            <a:lvl1pPr>
              <a:defRPr>
                <a:solidFill>
                  <a:schemeClr val="tx2"/>
                </a:solidFill>
              </a:defRPr>
            </a:lvl1pPr>
          </a:lstStyle>
          <a:p>
            <a:r>
              <a:rPr lang="fi-FI"/>
              <a:t>Muokkaa perustyyl. napsautt.</a:t>
            </a:r>
            <a:endParaRPr lang="fi-FI" dirty="0"/>
          </a:p>
        </p:txBody>
      </p:sp>
      <p:sp>
        <p:nvSpPr>
          <p:cNvPr id="3" name="Sisällön paikkamerkki 2"/>
          <p:cNvSpPr>
            <a:spLocks noGrp="1"/>
          </p:cNvSpPr>
          <p:nvPr userDrawn="1">
            <p:ph idx="1"/>
          </p:nvPr>
        </p:nvSpPr>
        <p:spPr>
          <a:xfrm>
            <a:off x="577047" y="1881330"/>
            <a:ext cx="6960000"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a:extLst>
              <a:ext uri="{FF2B5EF4-FFF2-40B4-BE49-F238E27FC236}">
                <a16:creationId xmlns:a16="http://schemas.microsoft.com/office/drawing/2014/main" id="{310A027F-9FF5-CB4C-940B-4F58B54F6A32}"/>
              </a:ext>
            </a:extLst>
          </p:cNvPr>
          <p:cNvSpPr>
            <a:spLocks noGrp="1"/>
          </p:cNvSpPr>
          <p:nvPr>
            <p:ph type="sldNum" sz="quarter" idx="12"/>
          </p:nvPr>
        </p:nvSpPr>
        <p:spPr/>
        <p:txBody>
          <a:bodyPr/>
          <a:lstStyle/>
          <a:p>
            <a:fld id="{1EA1DD0D-7089-48C5-B116-A19F892CF1D9}" type="slidenum">
              <a:rPr lang="fi-FI" smtClean="0"/>
              <a:pPr/>
              <a:t>‹#›</a:t>
            </a:fld>
            <a:r>
              <a:rPr lang="fi-FI"/>
              <a:t>  </a:t>
            </a:r>
            <a:r>
              <a:rPr lang="fi-FI" b="0">
                <a:solidFill>
                  <a:schemeClr val="bg1">
                    <a:lumMod val="65000"/>
                  </a:schemeClr>
                </a:solidFill>
              </a:rPr>
              <a:t>|</a:t>
            </a:r>
            <a:endParaRPr lang="fi-FI" sz="800" b="0" dirty="0">
              <a:solidFill>
                <a:schemeClr val="bg1">
                  <a:lumMod val="65000"/>
                </a:schemeClr>
              </a:solidFill>
            </a:endParaRPr>
          </a:p>
        </p:txBody>
      </p:sp>
      <p:sp>
        <p:nvSpPr>
          <p:cNvPr id="6" name="Päivämäärän paikkamerkki 5">
            <a:extLst>
              <a:ext uri="{FF2B5EF4-FFF2-40B4-BE49-F238E27FC236}">
                <a16:creationId xmlns:a16="http://schemas.microsoft.com/office/drawing/2014/main" id="{57BCCC73-BADC-C646-99CD-5C980D5385E3}"/>
              </a:ext>
            </a:extLst>
          </p:cNvPr>
          <p:cNvSpPr>
            <a:spLocks noGrp="1"/>
          </p:cNvSpPr>
          <p:nvPr>
            <p:ph type="dt" sz="half" idx="10"/>
          </p:nvPr>
        </p:nvSpPr>
        <p:spPr/>
        <p:txBody>
          <a:bodyPr/>
          <a:lstStyle/>
          <a:p>
            <a:fld id="{23F2CBD4-DFD8-5A41-8E32-433BE3A53EED}" type="datetime1">
              <a:rPr lang="fi-FI" smtClean="0"/>
              <a:t>21.6.2026</a:t>
            </a:fld>
            <a:endParaRPr lang="fi-FI" dirty="0"/>
          </a:p>
        </p:txBody>
      </p:sp>
      <p:sp>
        <p:nvSpPr>
          <p:cNvPr id="7" name="Alatunnisteen paikkamerkki 6">
            <a:extLst>
              <a:ext uri="{FF2B5EF4-FFF2-40B4-BE49-F238E27FC236}">
                <a16:creationId xmlns:a16="http://schemas.microsoft.com/office/drawing/2014/main" id="{49C94B79-370D-774F-AC35-1F262D9B51FB}"/>
              </a:ext>
            </a:extLst>
          </p:cNvPr>
          <p:cNvSpPr>
            <a:spLocks noGrp="1"/>
          </p:cNvSpPr>
          <p:nvPr>
            <p:ph type="ftr" sz="quarter" idx="11"/>
          </p:nvPr>
        </p:nvSpPr>
        <p:spPr/>
        <p:txBody>
          <a:bodyPr/>
          <a:lstStyle/>
          <a:p>
            <a:r>
              <a:rPr lang="fi-FI"/>
              <a:t>Lorem ipsum</a:t>
            </a:r>
            <a:endParaRPr lang="fi-FI" dirty="0"/>
          </a:p>
        </p:txBody>
      </p:sp>
    </p:spTree>
    <p:extLst>
      <p:ext uri="{BB962C8B-B14F-4D97-AF65-F5344CB8AC3E}">
        <p14:creationId xmlns:p14="http://schemas.microsoft.com/office/powerpoint/2010/main" val="43450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871368D-F180-344B-AFA0-7CABA80CEE28}" type="datetimeFigureOut">
              <a:rPr lang="fi-FI" smtClean="0"/>
              <a:t>21.6.2026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410656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871368D-F180-344B-AFA0-7CABA80CEE28}" type="datetimeFigureOut">
              <a:rPr lang="fi-FI" smtClean="0"/>
              <a:t>21.6.2026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278987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871368D-F180-344B-AFA0-7CABA80CEE28}" type="datetimeFigureOut">
              <a:rPr lang="fi-FI" smtClean="0"/>
              <a:t>21.6.2026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22633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871368D-F180-344B-AFA0-7CABA80CEE28}" type="datetimeFigureOut">
              <a:rPr lang="fi-FI" smtClean="0"/>
              <a:t>21.6.2026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366384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9871368D-F180-344B-AFA0-7CABA80CEE28}" type="datetimeFigureOut">
              <a:rPr lang="fi-FI" smtClean="0"/>
              <a:t>21.6.2026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294073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1368D-F180-344B-AFA0-7CABA80CEE28}" type="datetimeFigureOut">
              <a:rPr lang="fi-FI" smtClean="0"/>
              <a:t>21.6.2026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81416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871368D-F180-344B-AFA0-7CABA80CEE28}" type="datetimeFigureOut">
              <a:rPr lang="fi-FI" smtClean="0"/>
              <a:t>21.6.2026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2981951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871368D-F180-344B-AFA0-7CABA80CEE28}" type="datetimeFigureOut">
              <a:rPr lang="fi-FI" smtClean="0"/>
              <a:t>21.6.2026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B60EA66-6506-4E47-908D-34C6429FD134}" type="slidenum">
              <a:rPr lang="fi-FI" smtClean="0"/>
              <a:t>‹#›</a:t>
            </a:fld>
            <a:endParaRPr lang="fi-FI"/>
          </a:p>
        </p:txBody>
      </p:sp>
    </p:spTree>
    <p:extLst>
      <p:ext uri="{BB962C8B-B14F-4D97-AF65-F5344CB8AC3E}">
        <p14:creationId xmlns:p14="http://schemas.microsoft.com/office/powerpoint/2010/main" val="69679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1368D-F180-344B-AFA0-7CABA80CEE28}" type="datetimeFigureOut">
              <a:rPr lang="fi-FI" smtClean="0"/>
              <a:t>21.6.2026</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0EA66-6506-4E47-908D-34C6429FD134}" type="slidenum">
              <a:rPr lang="fi-FI" smtClean="0"/>
              <a:t>‹#›</a:t>
            </a:fld>
            <a:endParaRPr lang="fi-FI"/>
          </a:p>
        </p:txBody>
      </p:sp>
    </p:spTree>
    <p:extLst>
      <p:ext uri="{BB962C8B-B14F-4D97-AF65-F5344CB8AC3E}">
        <p14:creationId xmlns:p14="http://schemas.microsoft.com/office/powerpoint/2010/main" val="10999451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inlex.fi/fi/laki/kaannokset/1998/en19980628.pdf" TargetMode="External"/><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5AE94D3-54F4-DE26-A4C8-1D731E5AFB3D}"/>
              </a:ext>
            </a:extLst>
          </p:cNvPr>
          <p:cNvSpPr>
            <a:spLocks noGrp="1"/>
          </p:cNvSpPr>
          <p:nvPr>
            <p:ph type="ctrTitle"/>
          </p:nvPr>
        </p:nvSpPr>
        <p:spPr>
          <a:xfrm>
            <a:off x="3371787" y="1741337"/>
            <a:ext cx="5448730" cy="2387918"/>
          </a:xfrm>
        </p:spPr>
        <p:txBody>
          <a:bodyPr anchor="b">
            <a:normAutofit/>
          </a:bodyPr>
          <a:lstStyle/>
          <a:p>
            <a:r>
              <a:rPr lang="fi-FI" sz="5200" dirty="0" err="1">
                <a:solidFill>
                  <a:schemeClr val="tx2"/>
                </a:solidFill>
              </a:rPr>
              <a:t>Transforming</a:t>
            </a:r>
            <a:r>
              <a:rPr lang="fi-FI" sz="5200" dirty="0">
                <a:solidFill>
                  <a:schemeClr val="tx2"/>
                </a:solidFill>
              </a:rPr>
              <a:t> </a:t>
            </a:r>
            <a:r>
              <a:rPr lang="fi-FI" sz="5200" dirty="0" err="1">
                <a:solidFill>
                  <a:schemeClr val="tx2"/>
                </a:solidFill>
              </a:rPr>
              <a:t>Education</a:t>
            </a:r>
            <a:r>
              <a:rPr lang="fi-FI" sz="5200" dirty="0">
                <a:solidFill>
                  <a:schemeClr val="tx2"/>
                </a:solidFill>
              </a:rPr>
              <a:t> System</a:t>
            </a:r>
          </a:p>
        </p:txBody>
      </p:sp>
      <p:sp>
        <p:nvSpPr>
          <p:cNvPr id="3" name="Alaotsikko 2">
            <a:extLst>
              <a:ext uri="{FF2B5EF4-FFF2-40B4-BE49-F238E27FC236}">
                <a16:creationId xmlns:a16="http://schemas.microsoft.com/office/drawing/2014/main" id="{57EF444F-BF05-05C2-44DA-391867541271}"/>
              </a:ext>
            </a:extLst>
          </p:cNvPr>
          <p:cNvSpPr>
            <a:spLocks noGrp="1"/>
          </p:cNvSpPr>
          <p:nvPr>
            <p:ph type="subTitle" idx="1"/>
          </p:nvPr>
        </p:nvSpPr>
        <p:spPr>
          <a:xfrm>
            <a:off x="3371161" y="4200522"/>
            <a:ext cx="5449982" cy="1111066"/>
          </a:xfrm>
        </p:spPr>
        <p:txBody>
          <a:bodyPr>
            <a:normAutofit/>
          </a:bodyPr>
          <a:lstStyle/>
          <a:p>
            <a:r>
              <a:rPr lang="fi-FI" dirty="0" err="1">
                <a:solidFill>
                  <a:schemeClr val="tx2"/>
                </a:solidFill>
              </a:rPr>
              <a:t>Education</a:t>
            </a:r>
            <a:r>
              <a:rPr lang="fi-FI" dirty="0">
                <a:solidFill>
                  <a:schemeClr val="tx2"/>
                </a:solidFill>
              </a:rPr>
              <a:t> </a:t>
            </a:r>
            <a:r>
              <a:rPr lang="fi-FI" dirty="0" err="1">
                <a:solidFill>
                  <a:schemeClr val="tx2"/>
                </a:solidFill>
              </a:rPr>
              <a:t>Policy</a:t>
            </a:r>
            <a:r>
              <a:rPr lang="fi-FI" dirty="0">
                <a:solidFill>
                  <a:schemeClr val="tx2"/>
                </a:solidFill>
              </a:rPr>
              <a:t> </a:t>
            </a:r>
            <a:r>
              <a:rPr lang="fi-FI" dirty="0" err="1">
                <a:solidFill>
                  <a:schemeClr val="tx2"/>
                </a:solidFill>
              </a:rPr>
              <a:t>Lab</a:t>
            </a:r>
            <a:r>
              <a:rPr lang="fi-FI" dirty="0">
                <a:solidFill>
                  <a:schemeClr val="tx2"/>
                </a:solidFill>
              </a:rPr>
              <a:t> 24-25 </a:t>
            </a:r>
            <a:r>
              <a:rPr lang="fi-FI" dirty="0" err="1">
                <a:solidFill>
                  <a:schemeClr val="tx2"/>
                </a:solidFill>
              </a:rPr>
              <a:t>June</a:t>
            </a:r>
            <a:r>
              <a:rPr lang="fi-FI" dirty="0">
                <a:solidFill>
                  <a:schemeClr val="tx2"/>
                </a:solidFill>
              </a:rPr>
              <a:t> 2026</a:t>
            </a:r>
          </a:p>
          <a:p>
            <a:r>
              <a:rPr lang="fi-FI" dirty="0">
                <a:solidFill>
                  <a:schemeClr val="tx2"/>
                </a:solidFill>
              </a:rPr>
              <a:t>Jaana Palojärvi</a:t>
            </a:r>
          </a:p>
          <a:p>
            <a:endParaRPr lang="fi-FI" dirty="0">
              <a:solidFill>
                <a:schemeClr val="tx2"/>
              </a:solidFill>
            </a:endParaRP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36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Otsikko 1">
            <a:extLst>
              <a:ext uri="{FF2B5EF4-FFF2-40B4-BE49-F238E27FC236}">
                <a16:creationId xmlns:a16="http://schemas.microsoft.com/office/drawing/2014/main" id="{129AB7B2-80EC-FE54-9FCC-BF5C33DE5CBE}"/>
              </a:ext>
            </a:extLst>
          </p:cNvPr>
          <p:cNvSpPr>
            <a:spLocks noGrp="1"/>
          </p:cNvSpPr>
          <p:nvPr>
            <p:ph type="title"/>
          </p:nvPr>
        </p:nvSpPr>
        <p:spPr>
          <a:xfrm>
            <a:off x="3033466" y="991261"/>
            <a:ext cx="5754696" cy="1837349"/>
          </a:xfrm>
        </p:spPr>
        <p:txBody>
          <a:bodyPr anchor="ctr">
            <a:normAutofit/>
          </a:bodyPr>
          <a:lstStyle/>
          <a:p>
            <a:pPr algn="ctr"/>
            <a:r>
              <a:rPr lang="fi-FI" sz="3600" dirty="0">
                <a:solidFill>
                  <a:schemeClr val="tx2"/>
                </a:solidFill>
              </a:rPr>
              <a:t>EQUITY AND TRUST</a:t>
            </a:r>
          </a:p>
        </p:txBody>
      </p:sp>
      <p:sp>
        <p:nvSpPr>
          <p:cNvPr id="3" name="Sisällön paikkamerkki 2">
            <a:extLst>
              <a:ext uri="{FF2B5EF4-FFF2-40B4-BE49-F238E27FC236}">
                <a16:creationId xmlns:a16="http://schemas.microsoft.com/office/drawing/2014/main" id="{9EF5E68C-D092-9C72-0452-24F0DD9231FE}"/>
              </a:ext>
            </a:extLst>
          </p:cNvPr>
          <p:cNvSpPr>
            <a:spLocks noGrp="1"/>
          </p:cNvSpPr>
          <p:nvPr>
            <p:ph idx="1"/>
          </p:nvPr>
        </p:nvSpPr>
        <p:spPr>
          <a:xfrm>
            <a:off x="2191871" y="2501153"/>
            <a:ext cx="7620417" cy="3765176"/>
          </a:xfrm>
        </p:spPr>
        <p:txBody>
          <a:bodyPr anchor="t">
            <a:normAutofit fontScale="92500" lnSpcReduction="10000"/>
          </a:bodyPr>
          <a:lstStyle/>
          <a:p>
            <a:r>
              <a:rPr lang="fi-FI" sz="2000" dirty="0" err="1">
                <a:solidFill>
                  <a:schemeClr val="tx2"/>
                </a:solidFill>
              </a:rPr>
              <a:t>Finnish</a:t>
            </a:r>
            <a:r>
              <a:rPr lang="fi-FI" sz="2000" dirty="0">
                <a:solidFill>
                  <a:schemeClr val="tx2"/>
                </a:solidFill>
              </a:rPr>
              <a:t> </a:t>
            </a:r>
            <a:r>
              <a:rPr lang="fi-FI" sz="2000" dirty="0" err="1">
                <a:solidFill>
                  <a:schemeClr val="tx2"/>
                </a:solidFill>
              </a:rPr>
              <a:t>identity</a:t>
            </a:r>
            <a:r>
              <a:rPr lang="fi-FI" sz="2000" dirty="0">
                <a:solidFill>
                  <a:schemeClr val="tx2"/>
                </a:solidFill>
              </a:rPr>
              <a:t>: Nordic </a:t>
            </a:r>
            <a:r>
              <a:rPr lang="fi-FI" sz="2000" dirty="0" err="1">
                <a:solidFill>
                  <a:schemeClr val="tx2"/>
                </a:solidFill>
              </a:rPr>
              <a:t>welfare</a:t>
            </a:r>
            <a:r>
              <a:rPr lang="fi-FI" sz="2000" dirty="0">
                <a:solidFill>
                  <a:schemeClr val="tx2"/>
                </a:solidFill>
              </a:rPr>
              <a:t> </a:t>
            </a:r>
            <a:r>
              <a:rPr lang="fi-FI" sz="2000" dirty="0" err="1">
                <a:solidFill>
                  <a:schemeClr val="tx2"/>
                </a:solidFill>
              </a:rPr>
              <a:t>state</a:t>
            </a:r>
            <a:endParaRPr lang="fi-FI" sz="2000" dirty="0">
              <a:solidFill>
                <a:schemeClr val="tx2"/>
              </a:solidFill>
            </a:endParaRPr>
          </a:p>
          <a:p>
            <a:pPr marL="0" indent="0">
              <a:buNone/>
            </a:pPr>
            <a:endParaRPr lang="fi-FI" sz="2000" dirty="0">
              <a:solidFill>
                <a:schemeClr val="tx2"/>
              </a:solidFill>
            </a:endParaRPr>
          </a:p>
          <a:p>
            <a:pPr lvl="1"/>
            <a:r>
              <a:rPr lang="fi-FI" sz="2000" dirty="0" err="1">
                <a:solidFill>
                  <a:schemeClr val="tx2"/>
                </a:solidFill>
              </a:rPr>
              <a:t>Few</a:t>
            </a:r>
            <a:r>
              <a:rPr lang="fi-FI" sz="2000" dirty="0">
                <a:solidFill>
                  <a:schemeClr val="tx2"/>
                </a:solidFill>
              </a:rPr>
              <a:t> </a:t>
            </a:r>
            <a:r>
              <a:rPr lang="fi-FI" sz="2000" dirty="0" err="1">
                <a:solidFill>
                  <a:schemeClr val="tx2"/>
                </a:solidFill>
              </a:rPr>
              <a:t>inhabitants</a:t>
            </a:r>
            <a:r>
              <a:rPr lang="fi-FI" sz="2000" dirty="0">
                <a:solidFill>
                  <a:schemeClr val="tx2"/>
                </a:solidFill>
              </a:rPr>
              <a:t>, </a:t>
            </a:r>
            <a:r>
              <a:rPr lang="fi-FI" sz="2000" dirty="0" err="1">
                <a:solidFill>
                  <a:schemeClr val="tx2"/>
                </a:solidFill>
              </a:rPr>
              <a:t>scarce</a:t>
            </a:r>
            <a:r>
              <a:rPr lang="fi-FI" sz="2000" dirty="0">
                <a:solidFill>
                  <a:schemeClr val="tx2"/>
                </a:solidFill>
              </a:rPr>
              <a:t> </a:t>
            </a:r>
            <a:r>
              <a:rPr lang="fi-FI" sz="2000" dirty="0" err="1">
                <a:solidFill>
                  <a:schemeClr val="tx2"/>
                </a:solidFill>
              </a:rPr>
              <a:t>natural</a:t>
            </a:r>
            <a:r>
              <a:rPr lang="fi-FI" sz="2000" dirty="0">
                <a:solidFill>
                  <a:schemeClr val="tx2"/>
                </a:solidFill>
              </a:rPr>
              <a:t> </a:t>
            </a:r>
            <a:r>
              <a:rPr lang="fi-FI" sz="2000" dirty="0" err="1">
                <a:solidFill>
                  <a:schemeClr val="tx2"/>
                </a:solidFill>
              </a:rPr>
              <a:t>resources</a:t>
            </a:r>
            <a:r>
              <a:rPr lang="fi-FI" sz="2000" dirty="0">
                <a:solidFill>
                  <a:schemeClr val="tx2"/>
                </a:solidFill>
              </a:rPr>
              <a:t>, </a:t>
            </a:r>
            <a:r>
              <a:rPr lang="fi-FI" sz="2000" dirty="0" err="1">
                <a:solidFill>
                  <a:schemeClr val="tx2"/>
                </a:solidFill>
              </a:rPr>
              <a:t>relatively</a:t>
            </a:r>
            <a:r>
              <a:rPr lang="fi-FI" sz="2000" dirty="0">
                <a:solidFill>
                  <a:schemeClr val="tx2"/>
                </a:solidFill>
              </a:rPr>
              <a:t> </a:t>
            </a:r>
            <a:r>
              <a:rPr lang="fi-FI" sz="2000" dirty="0" err="1">
                <a:solidFill>
                  <a:schemeClr val="tx2"/>
                </a:solidFill>
              </a:rPr>
              <a:t>poor</a:t>
            </a:r>
            <a:r>
              <a:rPr lang="fi-FI" sz="2000" dirty="0">
                <a:solidFill>
                  <a:schemeClr val="tx2"/>
                </a:solidFill>
              </a:rPr>
              <a:t> </a:t>
            </a:r>
            <a:r>
              <a:rPr lang="fi-FI" sz="2000" dirty="0" err="1">
                <a:solidFill>
                  <a:schemeClr val="tx2"/>
                </a:solidFill>
              </a:rPr>
              <a:t>agrarian</a:t>
            </a:r>
            <a:r>
              <a:rPr lang="fi-FI" sz="2000" dirty="0">
                <a:solidFill>
                  <a:schemeClr val="tx2"/>
                </a:solidFill>
              </a:rPr>
              <a:t> </a:t>
            </a:r>
            <a:r>
              <a:rPr lang="fi-FI" sz="2000" dirty="0" err="1">
                <a:solidFill>
                  <a:schemeClr val="tx2"/>
                </a:solidFill>
              </a:rPr>
              <a:t>society</a:t>
            </a:r>
            <a:r>
              <a:rPr lang="fi-FI" sz="2000" dirty="0">
                <a:solidFill>
                  <a:schemeClr val="tx2"/>
                </a:solidFill>
              </a:rPr>
              <a:t> </a:t>
            </a:r>
            <a:r>
              <a:rPr lang="fi-FI" sz="2000" dirty="0" err="1">
                <a:solidFill>
                  <a:schemeClr val="tx2"/>
                </a:solidFill>
              </a:rPr>
              <a:t>up</a:t>
            </a:r>
            <a:r>
              <a:rPr lang="fi-FI" sz="2000" dirty="0">
                <a:solidFill>
                  <a:schemeClr val="tx2"/>
                </a:solidFill>
              </a:rPr>
              <a:t> to 1950s/60s </a:t>
            </a:r>
          </a:p>
          <a:p>
            <a:pPr lvl="1"/>
            <a:r>
              <a:rPr lang="fi-FI" sz="2000" dirty="0">
                <a:solidFill>
                  <a:schemeClr val="tx2"/>
                </a:solidFill>
              </a:rPr>
              <a:t>Innovation and </a:t>
            </a:r>
            <a:r>
              <a:rPr lang="fi-FI" sz="2000" dirty="0" err="1">
                <a:solidFill>
                  <a:schemeClr val="tx2"/>
                </a:solidFill>
              </a:rPr>
              <a:t>knowledge-based</a:t>
            </a:r>
            <a:r>
              <a:rPr lang="fi-FI" sz="2000" dirty="0">
                <a:solidFill>
                  <a:schemeClr val="tx2"/>
                </a:solidFill>
              </a:rPr>
              <a:t> </a:t>
            </a:r>
            <a:r>
              <a:rPr lang="fi-FI" sz="2000" dirty="0" err="1">
                <a:solidFill>
                  <a:schemeClr val="tx2"/>
                </a:solidFill>
              </a:rPr>
              <a:t>economy</a:t>
            </a:r>
            <a:endParaRPr lang="fi-FI" sz="2000" dirty="0">
              <a:solidFill>
                <a:schemeClr val="tx2"/>
              </a:solidFill>
            </a:endParaRPr>
          </a:p>
          <a:p>
            <a:pPr lvl="1"/>
            <a:r>
              <a:rPr lang="fi-FI" sz="2000" dirty="0" err="1">
                <a:solidFill>
                  <a:schemeClr val="tx2"/>
                </a:solidFill>
              </a:rPr>
              <a:t>Quality</a:t>
            </a:r>
            <a:r>
              <a:rPr lang="fi-FI" sz="2000" dirty="0">
                <a:solidFill>
                  <a:schemeClr val="tx2"/>
                </a:solidFill>
              </a:rPr>
              <a:t> </a:t>
            </a:r>
            <a:r>
              <a:rPr lang="fi-FI" sz="2000" dirty="0" err="1">
                <a:solidFill>
                  <a:schemeClr val="tx2"/>
                </a:solidFill>
              </a:rPr>
              <a:t>education</a:t>
            </a:r>
            <a:r>
              <a:rPr lang="fi-FI" sz="2000" dirty="0">
                <a:solidFill>
                  <a:schemeClr val="tx2"/>
                </a:solidFill>
              </a:rPr>
              <a:t> for </a:t>
            </a:r>
            <a:r>
              <a:rPr lang="fi-FI" sz="2000" dirty="0" err="1">
                <a:solidFill>
                  <a:schemeClr val="tx2"/>
                </a:solidFill>
              </a:rPr>
              <a:t>all</a:t>
            </a:r>
            <a:r>
              <a:rPr lang="fi-FI" sz="2000" dirty="0">
                <a:solidFill>
                  <a:schemeClr val="tx2"/>
                </a:solidFill>
              </a:rPr>
              <a:t>: a </a:t>
            </a:r>
            <a:r>
              <a:rPr lang="fi-FI" sz="2000" dirty="0" err="1">
                <a:solidFill>
                  <a:schemeClr val="tx2"/>
                </a:solidFill>
              </a:rPr>
              <a:t>unified</a:t>
            </a:r>
            <a:r>
              <a:rPr lang="fi-FI" sz="2000" dirty="0">
                <a:solidFill>
                  <a:schemeClr val="tx2"/>
                </a:solidFill>
              </a:rPr>
              <a:t> </a:t>
            </a:r>
            <a:r>
              <a:rPr lang="fi-FI" sz="2000" dirty="0" err="1">
                <a:solidFill>
                  <a:schemeClr val="tx2"/>
                </a:solidFill>
              </a:rPr>
              <a:t>school</a:t>
            </a:r>
            <a:r>
              <a:rPr lang="fi-FI" sz="2000" dirty="0">
                <a:solidFill>
                  <a:schemeClr val="tx2"/>
                </a:solidFill>
              </a:rPr>
              <a:t> </a:t>
            </a:r>
            <a:r>
              <a:rPr lang="fi-FI" sz="2000" dirty="0" err="1">
                <a:solidFill>
                  <a:schemeClr val="tx2"/>
                </a:solidFill>
              </a:rPr>
              <a:t>system</a:t>
            </a:r>
            <a:r>
              <a:rPr lang="fi-FI" sz="2000" dirty="0">
                <a:solidFill>
                  <a:schemeClr val="tx2"/>
                </a:solidFill>
              </a:rPr>
              <a:t> </a:t>
            </a:r>
            <a:r>
              <a:rPr lang="fi-FI" sz="2000" dirty="0" err="1">
                <a:solidFill>
                  <a:schemeClr val="tx2"/>
                </a:solidFill>
              </a:rPr>
              <a:t>covering</a:t>
            </a:r>
            <a:r>
              <a:rPr lang="fi-FI" sz="2000" dirty="0">
                <a:solidFill>
                  <a:schemeClr val="tx2"/>
                </a:solidFill>
              </a:rPr>
              <a:t> </a:t>
            </a:r>
            <a:r>
              <a:rPr lang="fi-FI" sz="2000" dirty="0" err="1">
                <a:solidFill>
                  <a:schemeClr val="tx2"/>
                </a:solidFill>
              </a:rPr>
              <a:t>the</a:t>
            </a:r>
            <a:r>
              <a:rPr lang="fi-FI" sz="2000" dirty="0">
                <a:solidFill>
                  <a:schemeClr val="tx2"/>
                </a:solidFill>
              </a:rPr>
              <a:t> </a:t>
            </a:r>
            <a:r>
              <a:rPr lang="fi-FI" sz="2000" dirty="0" err="1">
                <a:solidFill>
                  <a:schemeClr val="tx2"/>
                </a:solidFill>
              </a:rPr>
              <a:t>entire</a:t>
            </a:r>
            <a:r>
              <a:rPr lang="fi-FI" sz="2000" dirty="0">
                <a:solidFill>
                  <a:schemeClr val="tx2"/>
                </a:solidFill>
              </a:rPr>
              <a:t> country</a:t>
            </a:r>
          </a:p>
          <a:p>
            <a:pPr lvl="2"/>
            <a:r>
              <a:rPr lang="fi-FI" dirty="0">
                <a:solidFill>
                  <a:schemeClr val="tx2"/>
                </a:solidFill>
              </a:rPr>
              <a:t>Public </a:t>
            </a:r>
            <a:r>
              <a:rPr lang="fi-FI" dirty="0" err="1">
                <a:solidFill>
                  <a:schemeClr val="tx2"/>
                </a:solidFill>
              </a:rPr>
              <a:t>funding</a:t>
            </a:r>
            <a:r>
              <a:rPr lang="fi-FI" dirty="0">
                <a:solidFill>
                  <a:schemeClr val="tx2"/>
                </a:solidFill>
              </a:rPr>
              <a:t>, </a:t>
            </a:r>
            <a:r>
              <a:rPr lang="fi-FI" dirty="0" err="1">
                <a:solidFill>
                  <a:schemeClr val="tx2"/>
                </a:solidFill>
              </a:rPr>
              <a:t>taxpayers</a:t>
            </a:r>
            <a:r>
              <a:rPr lang="fi-FI" dirty="0">
                <a:solidFill>
                  <a:schemeClr val="tx2"/>
                </a:solidFill>
              </a:rPr>
              <a:t> </a:t>
            </a:r>
            <a:r>
              <a:rPr lang="fi-FI" dirty="0" err="1">
                <a:solidFill>
                  <a:schemeClr val="tx2"/>
                </a:solidFill>
              </a:rPr>
              <a:t>expectations</a:t>
            </a:r>
            <a:endParaRPr lang="fi-FI" dirty="0">
              <a:solidFill>
                <a:schemeClr val="tx2"/>
              </a:solidFill>
            </a:endParaRPr>
          </a:p>
          <a:p>
            <a:pPr lvl="2"/>
            <a:r>
              <a:rPr lang="fi-FI" dirty="0">
                <a:solidFill>
                  <a:schemeClr val="tx2"/>
                </a:solidFill>
              </a:rPr>
              <a:t>No </a:t>
            </a:r>
            <a:r>
              <a:rPr lang="fi-FI" dirty="0" err="1">
                <a:solidFill>
                  <a:schemeClr val="tx2"/>
                </a:solidFill>
              </a:rPr>
              <a:t>rankings</a:t>
            </a:r>
            <a:r>
              <a:rPr lang="fi-FI" dirty="0">
                <a:solidFill>
                  <a:schemeClr val="tx2"/>
                </a:solidFill>
              </a:rPr>
              <a:t> in </a:t>
            </a:r>
            <a:r>
              <a:rPr lang="fi-FI" dirty="0" err="1">
                <a:solidFill>
                  <a:schemeClr val="tx2"/>
                </a:solidFill>
              </a:rPr>
              <a:t>basic</a:t>
            </a:r>
            <a:r>
              <a:rPr lang="fi-FI" dirty="0">
                <a:solidFill>
                  <a:schemeClr val="tx2"/>
                </a:solidFill>
              </a:rPr>
              <a:t> </a:t>
            </a:r>
            <a:r>
              <a:rPr lang="fi-FI" dirty="0" err="1">
                <a:solidFill>
                  <a:schemeClr val="tx2"/>
                </a:solidFill>
              </a:rPr>
              <a:t>education</a:t>
            </a:r>
            <a:endParaRPr lang="fi-FI" dirty="0">
              <a:solidFill>
                <a:schemeClr val="tx2"/>
              </a:solidFill>
            </a:endParaRPr>
          </a:p>
          <a:p>
            <a:pPr lvl="2"/>
            <a:r>
              <a:rPr lang="fi-FI" dirty="0">
                <a:solidFill>
                  <a:schemeClr val="tx2"/>
                </a:solidFill>
              </a:rPr>
              <a:t>Paradox: </a:t>
            </a:r>
            <a:r>
              <a:rPr lang="fi-FI" dirty="0" err="1">
                <a:solidFill>
                  <a:schemeClr val="tx2"/>
                </a:solidFill>
              </a:rPr>
              <a:t>decentaralisation</a:t>
            </a:r>
            <a:r>
              <a:rPr lang="fi-FI" dirty="0">
                <a:solidFill>
                  <a:schemeClr val="tx2"/>
                </a:solidFill>
              </a:rPr>
              <a:t> vs. </a:t>
            </a:r>
            <a:r>
              <a:rPr lang="fi-FI" dirty="0" err="1">
                <a:solidFill>
                  <a:schemeClr val="tx2"/>
                </a:solidFill>
              </a:rPr>
              <a:t>equity</a:t>
            </a:r>
            <a:r>
              <a:rPr lang="fi-FI" dirty="0">
                <a:solidFill>
                  <a:schemeClr val="tx2"/>
                </a:solidFill>
              </a:rPr>
              <a:t> and </a:t>
            </a:r>
            <a:r>
              <a:rPr lang="fi-FI" dirty="0" err="1">
                <a:solidFill>
                  <a:schemeClr val="tx2"/>
                </a:solidFill>
              </a:rPr>
              <a:t>equality</a:t>
            </a:r>
            <a:endParaRPr lang="fi-FI" dirty="0">
              <a:solidFill>
                <a:schemeClr val="tx2"/>
              </a:solidFill>
            </a:endParaRPr>
          </a:p>
          <a:p>
            <a:pPr lvl="1"/>
            <a:r>
              <a:rPr lang="fi-FI" sz="2000" dirty="0" err="1">
                <a:solidFill>
                  <a:schemeClr val="tx2"/>
                </a:solidFill>
              </a:rPr>
              <a:t>All</a:t>
            </a:r>
            <a:r>
              <a:rPr lang="fi-FI" sz="2000" dirty="0">
                <a:solidFill>
                  <a:schemeClr val="tx2"/>
                </a:solidFill>
              </a:rPr>
              <a:t> </a:t>
            </a:r>
            <a:r>
              <a:rPr lang="fi-FI" sz="2000" dirty="0" err="1">
                <a:solidFill>
                  <a:schemeClr val="tx2"/>
                </a:solidFill>
              </a:rPr>
              <a:t>major</a:t>
            </a:r>
            <a:r>
              <a:rPr lang="fi-FI" sz="2000" dirty="0">
                <a:solidFill>
                  <a:schemeClr val="tx2"/>
                </a:solidFill>
              </a:rPr>
              <a:t> </a:t>
            </a:r>
            <a:r>
              <a:rPr lang="fi-FI" sz="2000" dirty="0" err="1">
                <a:solidFill>
                  <a:schemeClr val="tx2"/>
                </a:solidFill>
              </a:rPr>
              <a:t>reforms</a:t>
            </a:r>
            <a:r>
              <a:rPr lang="fi-FI" sz="2000" dirty="0">
                <a:solidFill>
                  <a:schemeClr val="tx2"/>
                </a:solidFill>
              </a:rPr>
              <a:t> made </a:t>
            </a:r>
            <a:r>
              <a:rPr lang="fi-FI" sz="2000" dirty="0" err="1">
                <a:solidFill>
                  <a:schemeClr val="tx2"/>
                </a:solidFill>
              </a:rPr>
              <a:t>with</a:t>
            </a:r>
            <a:r>
              <a:rPr lang="fi-FI" sz="2000" dirty="0">
                <a:solidFill>
                  <a:schemeClr val="tx2"/>
                </a:solidFill>
              </a:rPr>
              <a:t> </a:t>
            </a:r>
            <a:r>
              <a:rPr lang="fi-FI" sz="2000" dirty="0" err="1">
                <a:solidFill>
                  <a:schemeClr val="tx2"/>
                </a:solidFill>
              </a:rPr>
              <a:t>stakeholders</a:t>
            </a:r>
            <a:r>
              <a:rPr lang="fi-FI" sz="2000" dirty="0">
                <a:solidFill>
                  <a:schemeClr val="tx2"/>
                </a:solidFill>
              </a:rPr>
              <a:t>; </a:t>
            </a:r>
            <a:r>
              <a:rPr lang="fi-FI" sz="2000" dirty="0" err="1">
                <a:solidFill>
                  <a:schemeClr val="tx2"/>
                </a:solidFill>
              </a:rPr>
              <a:t>process</a:t>
            </a:r>
            <a:r>
              <a:rPr lang="fi-FI" sz="2000" dirty="0">
                <a:solidFill>
                  <a:schemeClr val="tx2"/>
                </a:solidFill>
              </a:rPr>
              <a:t> as </a:t>
            </a:r>
            <a:r>
              <a:rPr lang="fi-FI" sz="2000" dirty="0" err="1">
                <a:solidFill>
                  <a:schemeClr val="tx2"/>
                </a:solidFill>
              </a:rPr>
              <a:t>important</a:t>
            </a:r>
            <a:r>
              <a:rPr lang="fi-FI" sz="2000" dirty="0">
                <a:solidFill>
                  <a:schemeClr val="tx2"/>
                </a:solidFill>
              </a:rPr>
              <a:t> as </a:t>
            </a:r>
            <a:r>
              <a:rPr lang="fi-FI" sz="2000" dirty="0" err="1">
                <a:solidFill>
                  <a:schemeClr val="tx2"/>
                </a:solidFill>
              </a:rPr>
              <a:t>the</a:t>
            </a:r>
            <a:r>
              <a:rPr lang="fi-FI" sz="2000" dirty="0">
                <a:solidFill>
                  <a:schemeClr val="tx2"/>
                </a:solidFill>
              </a:rPr>
              <a:t> </a:t>
            </a:r>
            <a:r>
              <a:rPr lang="fi-FI" sz="2000" dirty="0" err="1">
                <a:solidFill>
                  <a:schemeClr val="tx2"/>
                </a:solidFill>
              </a:rPr>
              <a:t>outcome</a:t>
            </a:r>
            <a:endParaRPr lang="fi-FI" sz="2000" dirty="0">
              <a:solidFill>
                <a:schemeClr val="tx2"/>
              </a:solidFill>
            </a:endParaRPr>
          </a:p>
          <a:p>
            <a:pPr lvl="1"/>
            <a:r>
              <a:rPr lang="fi-FI" sz="2000" dirty="0" err="1">
                <a:solidFill>
                  <a:schemeClr val="tx2"/>
                </a:solidFill>
              </a:rPr>
              <a:t>Shared</a:t>
            </a:r>
            <a:r>
              <a:rPr lang="fi-FI" sz="2000" dirty="0">
                <a:solidFill>
                  <a:schemeClr val="tx2"/>
                </a:solidFill>
              </a:rPr>
              <a:t> </a:t>
            </a:r>
            <a:r>
              <a:rPr lang="fi-FI" sz="2000" dirty="0" err="1">
                <a:solidFill>
                  <a:schemeClr val="tx2"/>
                </a:solidFill>
              </a:rPr>
              <a:t>core</a:t>
            </a:r>
            <a:r>
              <a:rPr lang="fi-FI" sz="2000" dirty="0">
                <a:solidFill>
                  <a:schemeClr val="tx2"/>
                </a:solidFill>
              </a:rPr>
              <a:t> vision</a:t>
            </a:r>
          </a:p>
          <a:p>
            <a:pPr marL="457200" lvl="1" indent="0">
              <a:buNone/>
            </a:pPr>
            <a:endParaRPr lang="fi-FI" sz="1600" dirty="0">
              <a:solidFill>
                <a:schemeClr val="tx2"/>
              </a:solidFill>
            </a:endParaRPr>
          </a:p>
          <a:p>
            <a:pPr lvl="1"/>
            <a:endParaRPr lang="fi-FI" sz="1600" dirty="0">
              <a:solidFill>
                <a:schemeClr val="tx2"/>
              </a:solidFill>
            </a:endParaRPr>
          </a:p>
        </p:txBody>
      </p:sp>
    </p:spTree>
    <p:extLst>
      <p:ext uri="{BB962C8B-B14F-4D97-AF65-F5344CB8AC3E}">
        <p14:creationId xmlns:p14="http://schemas.microsoft.com/office/powerpoint/2010/main" val="48561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D401BD9F-FB7B-8BB5-5556-83D59C61DF4C}"/>
              </a:ext>
            </a:extLst>
          </p:cNvPr>
          <p:cNvSpPr>
            <a:spLocks noGrp="1"/>
          </p:cNvSpPr>
          <p:nvPr>
            <p:ph type="title"/>
          </p:nvPr>
        </p:nvSpPr>
        <p:spPr>
          <a:xfrm>
            <a:off x="3027924" y="991261"/>
            <a:ext cx="5754696" cy="1093033"/>
          </a:xfrm>
        </p:spPr>
        <p:txBody>
          <a:bodyPr>
            <a:normAutofit/>
          </a:bodyPr>
          <a:lstStyle/>
          <a:p>
            <a:pPr algn="ctr"/>
            <a:r>
              <a:rPr lang="fi-FI" sz="3600" dirty="0">
                <a:solidFill>
                  <a:schemeClr val="tx2"/>
                </a:solidFill>
              </a:rPr>
              <a:t>CHALLENGES</a:t>
            </a:r>
          </a:p>
        </p:txBody>
      </p:sp>
      <p:sp>
        <p:nvSpPr>
          <p:cNvPr id="3" name="Sisällön paikkamerkki 2">
            <a:extLst>
              <a:ext uri="{FF2B5EF4-FFF2-40B4-BE49-F238E27FC236}">
                <a16:creationId xmlns:a16="http://schemas.microsoft.com/office/drawing/2014/main" id="{DD918069-4BA9-5718-D4DE-5E71D0EFA4AC}"/>
              </a:ext>
            </a:extLst>
          </p:cNvPr>
          <p:cNvSpPr>
            <a:spLocks noGrp="1"/>
          </p:cNvSpPr>
          <p:nvPr>
            <p:ph idx="1"/>
          </p:nvPr>
        </p:nvSpPr>
        <p:spPr>
          <a:xfrm>
            <a:off x="1896036" y="2084293"/>
            <a:ext cx="8350624" cy="4146309"/>
          </a:xfrm>
        </p:spPr>
        <p:txBody>
          <a:bodyPr anchor="t">
            <a:normAutofit/>
          </a:bodyPr>
          <a:lstStyle/>
          <a:p>
            <a:r>
              <a:rPr lang="fi-FI" sz="1800" dirty="0">
                <a:solidFill>
                  <a:schemeClr val="tx2"/>
                </a:solidFill>
              </a:rPr>
              <a:t>AI, </a:t>
            </a:r>
            <a:r>
              <a:rPr lang="fi-FI" sz="1800" dirty="0" err="1">
                <a:solidFill>
                  <a:schemeClr val="tx2"/>
                </a:solidFill>
              </a:rPr>
              <a:t>technological</a:t>
            </a:r>
            <a:r>
              <a:rPr lang="fi-FI" sz="1800" dirty="0">
                <a:solidFill>
                  <a:schemeClr val="tx2"/>
                </a:solidFill>
              </a:rPr>
              <a:t> </a:t>
            </a:r>
            <a:r>
              <a:rPr lang="fi-FI" sz="1800" dirty="0" err="1">
                <a:solidFill>
                  <a:schemeClr val="tx2"/>
                </a:solidFill>
              </a:rPr>
              <a:t>development</a:t>
            </a:r>
            <a:r>
              <a:rPr lang="fi-FI" sz="1800" dirty="0">
                <a:solidFill>
                  <a:schemeClr val="tx2"/>
                </a:solidFill>
              </a:rPr>
              <a:t>, </a:t>
            </a:r>
            <a:r>
              <a:rPr lang="fi-FI" sz="1800" dirty="0" err="1">
                <a:solidFill>
                  <a:schemeClr val="tx2"/>
                </a:solidFill>
              </a:rPr>
              <a:t>future</a:t>
            </a:r>
            <a:r>
              <a:rPr lang="fi-FI" sz="1800" dirty="0">
                <a:solidFill>
                  <a:schemeClr val="tx2"/>
                </a:solidFill>
              </a:rPr>
              <a:t> </a:t>
            </a:r>
            <a:r>
              <a:rPr lang="fi-FI" sz="1800" dirty="0" err="1">
                <a:solidFill>
                  <a:schemeClr val="tx2"/>
                </a:solidFill>
              </a:rPr>
              <a:t>skills</a:t>
            </a:r>
            <a:r>
              <a:rPr lang="fi-FI" sz="1800" dirty="0">
                <a:solidFill>
                  <a:schemeClr val="tx2"/>
                </a:solidFill>
              </a:rPr>
              <a:t> and </a:t>
            </a:r>
            <a:r>
              <a:rPr lang="fi-FI" sz="1800" dirty="0" err="1">
                <a:solidFill>
                  <a:schemeClr val="tx2"/>
                </a:solidFill>
              </a:rPr>
              <a:t>changes</a:t>
            </a:r>
            <a:r>
              <a:rPr lang="fi-FI" sz="1800" dirty="0">
                <a:solidFill>
                  <a:schemeClr val="tx2"/>
                </a:solidFill>
              </a:rPr>
              <a:t> in </a:t>
            </a:r>
            <a:r>
              <a:rPr lang="fi-FI" sz="1800" dirty="0" err="1">
                <a:solidFill>
                  <a:schemeClr val="tx2"/>
                </a:solidFill>
              </a:rPr>
              <a:t>labor</a:t>
            </a:r>
            <a:r>
              <a:rPr lang="fi-FI" sz="1800" dirty="0">
                <a:solidFill>
                  <a:schemeClr val="tx2"/>
                </a:solidFill>
              </a:rPr>
              <a:t> market</a:t>
            </a:r>
          </a:p>
          <a:p>
            <a:r>
              <a:rPr lang="fi-FI" sz="1800" dirty="0" err="1">
                <a:solidFill>
                  <a:schemeClr val="tx2"/>
                </a:solidFill>
              </a:rPr>
              <a:t>Declining</a:t>
            </a:r>
            <a:r>
              <a:rPr lang="fi-FI" sz="1800" dirty="0">
                <a:solidFill>
                  <a:schemeClr val="tx2"/>
                </a:solidFill>
              </a:rPr>
              <a:t> </a:t>
            </a:r>
            <a:r>
              <a:rPr lang="fi-FI" sz="1800" dirty="0" err="1">
                <a:solidFill>
                  <a:schemeClr val="tx2"/>
                </a:solidFill>
              </a:rPr>
              <a:t>learning</a:t>
            </a:r>
            <a:r>
              <a:rPr lang="fi-FI" sz="1800" dirty="0">
                <a:solidFill>
                  <a:schemeClr val="tx2"/>
                </a:solidFill>
              </a:rPr>
              <a:t> </a:t>
            </a:r>
            <a:r>
              <a:rPr lang="fi-FI" sz="1800" dirty="0" err="1">
                <a:solidFill>
                  <a:schemeClr val="tx2"/>
                </a:solidFill>
              </a:rPr>
              <a:t>outcomes</a:t>
            </a:r>
            <a:endParaRPr lang="fi-FI" sz="1800" dirty="0">
              <a:solidFill>
                <a:schemeClr val="tx2"/>
              </a:solidFill>
            </a:endParaRPr>
          </a:p>
          <a:p>
            <a:r>
              <a:rPr lang="fi-FI" sz="1800" dirty="0" err="1">
                <a:solidFill>
                  <a:schemeClr val="tx2"/>
                </a:solidFill>
              </a:rPr>
              <a:t>Impact</a:t>
            </a:r>
            <a:r>
              <a:rPr lang="fi-FI" sz="1800" dirty="0">
                <a:solidFill>
                  <a:schemeClr val="tx2"/>
                </a:solidFill>
              </a:rPr>
              <a:t> of </a:t>
            </a:r>
            <a:r>
              <a:rPr lang="fi-FI" sz="1800" dirty="0" err="1">
                <a:solidFill>
                  <a:schemeClr val="tx2"/>
                </a:solidFill>
              </a:rPr>
              <a:t>social</a:t>
            </a:r>
            <a:r>
              <a:rPr lang="fi-FI" sz="1800" dirty="0">
                <a:solidFill>
                  <a:schemeClr val="tx2"/>
                </a:solidFill>
              </a:rPr>
              <a:t> </a:t>
            </a:r>
            <a:r>
              <a:rPr lang="fi-FI" sz="1800" dirty="0" err="1">
                <a:solidFill>
                  <a:schemeClr val="tx2"/>
                </a:solidFill>
              </a:rPr>
              <a:t>background</a:t>
            </a:r>
            <a:r>
              <a:rPr lang="fi-FI" sz="1800" dirty="0">
                <a:solidFill>
                  <a:schemeClr val="tx2"/>
                </a:solidFill>
              </a:rPr>
              <a:t>, </a:t>
            </a:r>
            <a:r>
              <a:rPr lang="fi-FI" sz="1800" dirty="0" err="1">
                <a:solidFill>
                  <a:schemeClr val="tx2"/>
                </a:solidFill>
              </a:rPr>
              <a:t>polarisation</a:t>
            </a:r>
            <a:endParaRPr lang="fi-FI" sz="1800" dirty="0">
              <a:solidFill>
                <a:schemeClr val="tx2"/>
              </a:solidFill>
            </a:endParaRPr>
          </a:p>
          <a:p>
            <a:pPr lvl="1"/>
            <a:r>
              <a:rPr lang="fi-FI" sz="1800" dirty="0">
                <a:solidFill>
                  <a:schemeClr val="tx2"/>
                </a:solidFill>
              </a:rPr>
              <a:t>Back to </a:t>
            </a:r>
            <a:r>
              <a:rPr lang="fi-FI" sz="1800" dirty="0" err="1">
                <a:solidFill>
                  <a:schemeClr val="tx2"/>
                </a:solidFill>
              </a:rPr>
              <a:t>basics</a:t>
            </a:r>
            <a:r>
              <a:rPr lang="fi-FI" sz="1800" dirty="0">
                <a:solidFill>
                  <a:schemeClr val="tx2"/>
                </a:solidFill>
              </a:rPr>
              <a:t>: </a:t>
            </a:r>
            <a:r>
              <a:rPr lang="fi-FI" sz="1800" dirty="0" err="1">
                <a:solidFill>
                  <a:schemeClr val="tx2"/>
                </a:solidFill>
              </a:rPr>
              <a:t>more</a:t>
            </a:r>
            <a:r>
              <a:rPr lang="fi-FI" sz="1800" dirty="0">
                <a:solidFill>
                  <a:schemeClr val="tx2"/>
                </a:solidFill>
              </a:rPr>
              <a:t> </a:t>
            </a:r>
            <a:r>
              <a:rPr lang="fi-FI" sz="1800" dirty="0" err="1">
                <a:solidFill>
                  <a:schemeClr val="tx2"/>
                </a:solidFill>
              </a:rPr>
              <a:t>lesson</a:t>
            </a:r>
            <a:r>
              <a:rPr lang="fi-FI" sz="1800" dirty="0">
                <a:solidFill>
                  <a:schemeClr val="tx2"/>
                </a:solidFill>
              </a:rPr>
              <a:t> </a:t>
            </a:r>
            <a:r>
              <a:rPr lang="fi-FI" sz="1800" dirty="0" err="1">
                <a:solidFill>
                  <a:schemeClr val="tx2"/>
                </a:solidFill>
              </a:rPr>
              <a:t>hours</a:t>
            </a:r>
            <a:r>
              <a:rPr lang="fi-FI" sz="1800" dirty="0">
                <a:solidFill>
                  <a:schemeClr val="tx2"/>
                </a:solidFill>
              </a:rPr>
              <a:t> for </a:t>
            </a:r>
            <a:r>
              <a:rPr lang="fi-FI" sz="1800" dirty="0" err="1">
                <a:solidFill>
                  <a:schemeClr val="tx2"/>
                </a:solidFill>
              </a:rPr>
              <a:t>reading</a:t>
            </a:r>
            <a:r>
              <a:rPr lang="fi-FI" sz="1800" dirty="0">
                <a:solidFill>
                  <a:schemeClr val="tx2"/>
                </a:solidFill>
              </a:rPr>
              <a:t> &amp; </a:t>
            </a:r>
            <a:r>
              <a:rPr lang="fi-FI" sz="1800" dirty="0" err="1">
                <a:solidFill>
                  <a:schemeClr val="tx2"/>
                </a:solidFill>
              </a:rPr>
              <a:t>maths</a:t>
            </a:r>
            <a:endParaRPr lang="fi-FI" sz="1800" dirty="0">
              <a:solidFill>
                <a:schemeClr val="tx2"/>
              </a:solidFill>
            </a:endParaRPr>
          </a:p>
          <a:p>
            <a:pPr lvl="1"/>
            <a:r>
              <a:rPr lang="fi-FI" sz="1800" dirty="0" err="1">
                <a:solidFill>
                  <a:schemeClr val="tx2"/>
                </a:solidFill>
              </a:rPr>
              <a:t>Crtitical</a:t>
            </a:r>
            <a:r>
              <a:rPr lang="fi-FI" sz="1800" dirty="0">
                <a:solidFill>
                  <a:schemeClr val="tx2"/>
                </a:solidFill>
              </a:rPr>
              <a:t> </a:t>
            </a:r>
            <a:r>
              <a:rPr lang="fi-FI" sz="1800" dirty="0" err="1">
                <a:solidFill>
                  <a:schemeClr val="tx2"/>
                </a:solidFill>
              </a:rPr>
              <a:t>thinking</a:t>
            </a:r>
            <a:r>
              <a:rPr lang="fi-FI" sz="1800" dirty="0">
                <a:solidFill>
                  <a:schemeClr val="tx2"/>
                </a:solidFill>
              </a:rPr>
              <a:t> and </a:t>
            </a:r>
            <a:r>
              <a:rPr lang="fi-FI" sz="1800" dirty="0" err="1">
                <a:solidFill>
                  <a:schemeClr val="tx2"/>
                </a:solidFill>
              </a:rPr>
              <a:t>anlytical</a:t>
            </a:r>
            <a:r>
              <a:rPr lang="fi-FI" sz="1800" dirty="0">
                <a:solidFill>
                  <a:schemeClr val="tx2"/>
                </a:solidFill>
              </a:rPr>
              <a:t> </a:t>
            </a:r>
            <a:r>
              <a:rPr lang="fi-FI" sz="1800" dirty="0" err="1">
                <a:solidFill>
                  <a:schemeClr val="tx2"/>
                </a:solidFill>
              </a:rPr>
              <a:t>skills</a:t>
            </a:r>
            <a:endParaRPr lang="fi-FI" sz="1800" dirty="0">
              <a:solidFill>
                <a:schemeClr val="tx2"/>
              </a:solidFill>
            </a:endParaRPr>
          </a:p>
          <a:p>
            <a:pPr lvl="1"/>
            <a:r>
              <a:rPr lang="fi-FI" sz="1800" dirty="0" err="1">
                <a:solidFill>
                  <a:schemeClr val="tx2"/>
                </a:solidFill>
              </a:rPr>
              <a:t>Creativity</a:t>
            </a:r>
            <a:r>
              <a:rPr lang="fi-FI" sz="1800" dirty="0">
                <a:solidFill>
                  <a:schemeClr val="tx2"/>
                </a:solidFill>
              </a:rPr>
              <a:t> and </a:t>
            </a:r>
            <a:r>
              <a:rPr lang="fi-FI" sz="1800" dirty="0" err="1">
                <a:solidFill>
                  <a:schemeClr val="tx2"/>
                </a:solidFill>
              </a:rPr>
              <a:t>innovation</a:t>
            </a:r>
            <a:endParaRPr lang="fi-FI" sz="1800" dirty="0">
              <a:solidFill>
                <a:schemeClr val="tx2"/>
              </a:solidFill>
            </a:endParaRPr>
          </a:p>
          <a:p>
            <a:pPr lvl="1"/>
            <a:r>
              <a:rPr lang="fi-FI" sz="1800" dirty="0">
                <a:solidFill>
                  <a:schemeClr val="tx2"/>
                </a:solidFill>
              </a:rPr>
              <a:t>More HE </a:t>
            </a:r>
            <a:r>
              <a:rPr lang="fi-FI" sz="1800" dirty="0" err="1">
                <a:solidFill>
                  <a:schemeClr val="tx2"/>
                </a:solidFill>
              </a:rPr>
              <a:t>degrees</a:t>
            </a:r>
            <a:r>
              <a:rPr lang="fi-FI" sz="1800" dirty="0">
                <a:solidFill>
                  <a:schemeClr val="tx2"/>
                </a:solidFill>
              </a:rPr>
              <a:t> </a:t>
            </a:r>
            <a:r>
              <a:rPr lang="fi-FI" sz="1800" dirty="0" err="1">
                <a:solidFill>
                  <a:schemeClr val="tx2"/>
                </a:solidFill>
              </a:rPr>
              <a:t>needed</a:t>
            </a:r>
            <a:endParaRPr lang="fi-FI" sz="1800" dirty="0">
              <a:solidFill>
                <a:schemeClr val="tx2"/>
              </a:solidFill>
            </a:endParaRPr>
          </a:p>
          <a:p>
            <a:pPr lvl="1"/>
            <a:endParaRPr lang="fi-FI" sz="1800" dirty="0">
              <a:solidFill>
                <a:schemeClr val="tx2"/>
              </a:solidFill>
            </a:endParaRPr>
          </a:p>
          <a:p>
            <a:r>
              <a:rPr lang="fi-FI" sz="1800" dirty="0" err="1">
                <a:solidFill>
                  <a:schemeClr val="tx2"/>
                </a:solidFill>
              </a:rPr>
              <a:t>Teacher</a:t>
            </a:r>
            <a:r>
              <a:rPr lang="fi-FI" sz="1800" dirty="0">
                <a:solidFill>
                  <a:schemeClr val="tx2"/>
                </a:solidFill>
              </a:rPr>
              <a:t> </a:t>
            </a:r>
            <a:r>
              <a:rPr lang="fi-FI" sz="1800" dirty="0" err="1">
                <a:solidFill>
                  <a:schemeClr val="tx2"/>
                </a:solidFill>
              </a:rPr>
              <a:t>motivation</a:t>
            </a:r>
            <a:r>
              <a:rPr lang="fi-FI" sz="1800" dirty="0">
                <a:solidFill>
                  <a:schemeClr val="tx2"/>
                </a:solidFill>
              </a:rPr>
              <a:t>, </a:t>
            </a:r>
            <a:r>
              <a:rPr lang="fi-FI" sz="1800" dirty="0" err="1">
                <a:solidFill>
                  <a:schemeClr val="tx2"/>
                </a:solidFill>
              </a:rPr>
              <a:t>potential</a:t>
            </a:r>
            <a:r>
              <a:rPr lang="fi-FI" sz="1800" dirty="0">
                <a:solidFill>
                  <a:schemeClr val="tx2"/>
                </a:solidFill>
              </a:rPr>
              <a:t> </a:t>
            </a:r>
            <a:r>
              <a:rPr lang="fi-FI" sz="1800" dirty="0" err="1">
                <a:solidFill>
                  <a:schemeClr val="tx2"/>
                </a:solidFill>
              </a:rPr>
              <a:t>retention</a:t>
            </a:r>
            <a:endParaRPr lang="fi-FI" sz="1800" dirty="0">
              <a:solidFill>
                <a:schemeClr val="tx2"/>
              </a:solidFill>
            </a:endParaRPr>
          </a:p>
          <a:p>
            <a:r>
              <a:rPr lang="fi-FI" sz="1800" dirty="0">
                <a:solidFill>
                  <a:schemeClr val="tx2"/>
                </a:solidFill>
              </a:rPr>
              <a:t>Mobile </a:t>
            </a:r>
            <a:r>
              <a:rPr lang="fi-FI" sz="1800" dirty="0" err="1">
                <a:solidFill>
                  <a:schemeClr val="tx2"/>
                </a:solidFill>
              </a:rPr>
              <a:t>phones</a:t>
            </a:r>
            <a:r>
              <a:rPr lang="fi-FI" sz="1800" dirty="0">
                <a:solidFill>
                  <a:schemeClr val="tx2"/>
                </a:solidFill>
              </a:rPr>
              <a:t> and </a:t>
            </a:r>
            <a:r>
              <a:rPr lang="fi-FI" sz="1800" dirty="0" err="1">
                <a:solidFill>
                  <a:schemeClr val="tx2"/>
                </a:solidFill>
              </a:rPr>
              <a:t>social</a:t>
            </a:r>
            <a:r>
              <a:rPr lang="fi-FI" sz="1800" dirty="0">
                <a:solidFill>
                  <a:schemeClr val="tx2"/>
                </a:solidFill>
              </a:rPr>
              <a:t> media</a:t>
            </a:r>
          </a:p>
          <a:p>
            <a:pPr lvl="1"/>
            <a:r>
              <a:rPr lang="fi-FI" sz="1800" dirty="0" err="1">
                <a:solidFill>
                  <a:schemeClr val="tx2"/>
                </a:solidFill>
              </a:rPr>
              <a:t>Legistalative</a:t>
            </a:r>
            <a:r>
              <a:rPr lang="fi-FI" sz="1800" dirty="0">
                <a:solidFill>
                  <a:schemeClr val="tx2"/>
                </a:solidFill>
              </a:rPr>
              <a:t> </a:t>
            </a:r>
            <a:r>
              <a:rPr lang="fi-FI" sz="1800" dirty="0" err="1">
                <a:solidFill>
                  <a:schemeClr val="tx2"/>
                </a:solidFill>
              </a:rPr>
              <a:t>ban</a:t>
            </a:r>
            <a:r>
              <a:rPr lang="fi-FI" sz="1800" dirty="0">
                <a:solidFill>
                  <a:schemeClr val="tx2"/>
                </a:solidFill>
              </a:rPr>
              <a:t> for mobile </a:t>
            </a:r>
            <a:r>
              <a:rPr lang="fi-FI" sz="1800" dirty="0" err="1">
                <a:solidFill>
                  <a:schemeClr val="tx2"/>
                </a:solidFill>
              </a:rPr>
              <a:t>phones</a:t>
            </a:r>
            <a:r>
              <a:rPr lang="fi-FI" sz="1800" dirty="0">
                <a:solidFill>
                  <a:schemeClr val="tx2"/>
                </a:solidFill>
              </a:rPr>
              <a:t> in </a:t>
            </a:r>
            <a:r>
              <a:rPr lang="fi-FI" sz="1800" dirty="0" err="1">
                <a:solidFill>
                  <a:schemeClr val="tx2"/>
                </a:solidFill>
              </a:rPr>
              <a:t>lessons</a:t>
            </a:r>
            <a:r>
              <a:rPr lang="fi-FI" sz="1800" dirty="0">
                <a:solidFill>
                  <a:schemeClr val="tx2"/>
                </a:solidFill>
              </a:rPr>
              <a:t> in 2025</a:t>
            </a:r>
          </a:p>
          <a:p>
            <a:pPr lvl="1"/>
            <a:r>
              <a:rPr lang="fi-FI" sz="1800" dirty="0" err="1">
                <a:solidFill>
                  <a:schemeClr val="tx2"/>
                </a:solidFill>
              </a:rPr>
              <a:t>Role</a:t>
            </a:r>
            <a:r>
              <a:rPr lang="fi-FI" sz="1800" dirty="0">
                <a:solidFill>
                  <a:schemeClr val="tx2"/>
                </a:solidFill>
              </a:rPr>
              <a:t> of media </a:t>
            </a:r>
            <a:r>
              <a:rPr lang="fi-FI" sz="1800" dirty="0" err="1">
                <a:solidFill>
                  <a:schemeClr val="tx2"/>
                </a:solidFill>
              </a:rPr>
              <a:t>literacy</a:t>
            </a:r>
            <a:r>
              <a:rPr lang="fi-FI" sz="1800" dirty="0">
                <a:solidFill>
                  <a:schemeClr val="tx2"/>
                </a:solidFill>
              </a:rPr>
              <a:t> and </a:t>
            </a:r>
            <a:r>
              <a:rPr lang="fi-FI" sz="1800" dirty="0" err="1">
                <a:solidFill>
                  <a:schemeClr val="tx2"/>
                </a:solidFill>
              </a:rPr>
              <a:t>education</a:t>
            </a:r>
            <a:endParaRPr lang="fi-FI" sz="1800" dirty="0">
              <a:solidFill>
                <a:schemeClr val="tx2"/>
              </a:solidFill>
            </a:endParaRPr>
          </a:p>
          <a:p>
            <a:pPr marL="0" indent="0">
              <a:buNone/>
            </a:pPr>
            <a:endParaRPr lang="fi-FI" sz="2000" dirty="0">
              <a:solidFill>
                <a:schemeClr val="tx2"/>
              </a:solidFill>
            </a:endParaRPr>
          </a:p>
          <a:p>
            <a:pPr marL="0" indent="0">
              <a:buNone/>
            </a:pPr>
            <a:endParaRPr lang="fi-FI" sz="2000" dirty="0">
              <a:solidFill>
                <a:schemeClr val="tx2"/>
              </a:solidFill>
            </a:endParaRPr>
          </a:p>
          <a:p>
            <a:endParaRPr lang="fi-FI"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2501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Otsikko 1">
            <a:extLst>
              <a:ext uri="{FF2B5EF4-FFF2-40B4-BE49-F238E27FC236}">
                <a16:creationId xmlns:a16="http://schemas.microsoft.com/office/drawing/2014/main" id="{12C9070C-DD97-3303-0E23-B691D7E8BDBD}"/>
              </a:ext>
            </a:extLst>
          </p:cNvPr>
          <p:cNvSpPr>
            <a:spLocks noGrp="1"/>
          </p:cNvSpPr>
          <p:nvPr>
            <p:ph type="title"/>
          </p:nvPr>
        </p:nvSpPr>
        <p:spPr>
          <a:xfrm>
            <a:off x="3033466" y="991261"/>
            <a:ext cx="5754696" cy="1093033"/>
          </a:xfrm>
        </p:spPr>
        <p:txBody>
          <a:bodyPr anchor="ctr">
            <a:normAutofit/>
          </a:bodyPr>
          <a:lstStyle/>
          <a:p>
            <a:pPr algn="ctr"/>
            <a:r>
              <a:rPr lang="fi-FI" sz="3600" dirty="0" err="1">
                <a:solidFill>
                  <a:schemeClr val="tx2"/>
                </a:solidFill>
              </a:rPr>
              <a:t>Challenges</a:t>
            </a:r>
            <a:endParaRPr lang="fi-FI" sz="3600" dirty="0">
              <a:solidFill>
                <a:schemeClr val="tx2"/>
              </a:solidFill>
            </a:endParaRPr>
          </a:p>
        </p:txBody>
      </p:sp>
      <p:sp>
        <p:nvSpPr>
          <p:cNvPr id="3" name="Sisällön paikkamerkki 2">
            <a:extLst>
              <a:ext uri="{FF2B5EF4-FFF2-40B4-BE49-F238E27FC236}">
                <a16:creationId xmlns:a16="http://schemas.microsoft.com/office/drawing/2014/main" id="{3F14D5F8-0BAD-9CCB-C8A0-DFC9FB2990FA}"/>
              </a:ext>
            </a:extLst>
          </p:cNvPr>
          <p:cNvSpPr>
            <a:spLocks noGrp="1"/>
          </p:cNvSpPr>
          <p:nvPr>
            <p:ph idx="1"/>
          </p:nvPr>
        </p:nvSpPr>
        <p:spPr>
          <a:xfrm>
            <a:off x="3055954" y="2245659"/>
            <a:ext cx="5709721" cy="3164541"/>
          </a:xfrm>
        </p:spPr>
        <p:txBody>
          <a:bodyPr anchor="t">
            <a:normAutofit/>
          </a:bodyPr>
          <a:lstStyle/>
          <a:p>
            <a:r>
              <a:rPr lang="fi-FI" sz="1800" dirty="0">
                <a:solidFill>
                  <a:schemeClr val="tx2"/>
                </a:solidFill>
              </a:rPr>
              <a:t>Financial </a:t>
            </a:r>
            <a:r>
              <a:rPr lang="fi-FI" sz="1800" dirty="0" err="1">
                <a:solidFill>
                  <a:schemeClr val="tx2"/>
                </a:solidFill>
              </a:rPr>
              <a:t>challenges</a:t>
            </a:r>
            <a:r>
              <a:rPr lang="fi-FI" sz="1800" dirty="0">
                <a:solidFill>
                  <a:schemeClr val="tx2"/>
                </a:solidFill>
              </a:rPr>
              <a:t>:</a:t>
            </a:r>
          </a:p>
          <a:p>
            <a:pPr lvl="1"/>
            <a:r>
              <a:rPr lang="fi-FI" sz="1800">
                <a:solidFill>
                  <a:schemeClr val="tx2"/>
                </a:solidFill>
              </a:rPr>
              <a:t>International funding</a:t>
            </a:r>
            <a:r>
              <a:rPr lang="fi-FI" sz="1800" dirty="0">
                <a:solidFill>
                  <a:schemeClr val="tx2"/>
                </a:solidFill>
              </a:rPr>
              <a:t> to </a:t>
            </a:r>
            <a:r>
              <a:rPr lang="fi-FI" sz="1800" dirty="0" err="1">
                <a:solidFill>
                  <a:schemeClr val="tx2"/>
                </a:solidFill>
              </a:rPr>
              <a:t>education</a:t>
            </a:r>
            <a:r>
              <a:rPr lang="fi-FI" sz="1800" dirty="0">
                <a:solidFill>
                  <a:schemeClr val="tx2"/>
                </a:solidFill>
              </a:rPr>
              <a:t>, </a:t>
            </a:r>
            <a:r>
              <a:rPr lang="fi-FI" sz="1800" dirty="0" err="1">
                <a:solidFill>
                  <a:schemeClr val="tx2"/>
                </a:solidFill>
              </a:rPr>
              <a:t>moral</a:t>
            </a:r>
            <a:r>
              <a:rPr lang="fi-FI" sz="1800" dirty="0">
                <a:solidFill>
                  <a:schemeClr val="tx2"/>
                </a:solidFill>
              </a:rPr>
              <a:t> </a:t>
            </a:r>
            <a:r>
              <a:rPr lang="fi-FI" sz="1800" dirty="0" err="1">
                <a:solidFill>
                  <a:schemeClr val="tx2"/>
                </a:solidFill>
              </a:rPr>
              <a:t>responsibility</a:t>
            </a:r>
            <a:endParaRPr lang="fi-FI" sz="1800" dirty="0">
              <a:solidFill>
                <a:schemeClr val="tx2"/>
              </a:solidFill>
            </a:endParaRPr>
          </a:p>
          <a:p>
            <a:pPr lvl="1"/>
            <a:r>
              <a:rPr lang="fi-FI" sz="1800" dirty="0" err="1">
                <a:solidFill>
                  <a:schemeClr val="tx2"/>
                </a:solidFill>
              </a:rPr>
              <a:t>Demografic</a:t>
            </a:r>
            <a:r>
              <a:rPr lang="fi-FI" sz="1800" dirty="0">
                <a:solidFill>
                  <a:schemeClr val="tx2"/>
                </a:solidFill>
              </a:rPr>
              <a:t> </a:t>
            </a:r>
            <a:r>
              <a:rPr lang="fi-FI" sz="1800" dirty="0" err="1">
                <a:solidFill>
                  <a:schemeClr val="tx2"/>
                </a:solidFill>
              </a:rPr>
              <a:t>pyramid</a:t>
            </a:r>
            <a:r>
              <a:rPr lang="fi-FI" sz="1800" dirty="0">
                <a:solidFill>
                  <a:schemeClr val="tx2"/>
                </a:solidFill>
              </a:rPr>
              <a:t>, </a:t>
            </a:r>
            <a:r>
              <a:rPr lang="fi-FI" sz="1800" dirty="0" err="1">
                <a:solidFill>
                  <a:schemeClr val="tx2"/>
                </a:solidFill>
              </a:rPr>
              <a:t>ageing</a:t>
            </a:r>
            <a:r>
              <a:rPr lang="fi-FI" sz="1800" dirty="0">
                <a:solidFill>
                  <a:schemeClr val="tx2"/>
                </a:solidFill>
              </a:rPr>
              <a:t> </a:t>
            </a:r>
            <a:r>
              <a:rPr lang="fi-FI" sz="1800" dirty="0" err="1">
                <a:solidFill>
                  <a:schemeClr val="tx2"/>
                </a:solidFill>
              </a:rPr>
              <a:t>population</a:t>
            </a:r>
            <a:endParaRPr lang="fi-FI" sz="1800" dirty="0">
              <a:solidFill>
                <a:schemeClr val="tx2"/>
              </a:solidFill>
            </a:endParaRPr>
          </a:p>
          <a:p>
            <a:pPr lvl="1"/>
            <a:r>
              <a:rPr lang="fi-FI" sz="1800" dirty="0">
                <a:solidFill>
                  <a:schemeClr val="tx2"/>
                </a:solidFill>
              </a:rPr>
              <a:t>More </a:t>
            </a:r>
            <a:r>
              <a:rPr lang="fi-FI" sz="1800" dirty="0" err="1">
                <a:solidFill>
                  <a:schemeClr val="tx2"/>
                </a:solidFill>
              </a:rPr>
              <a:t>funds</a:t>
            </a:r>
            <a:r>
              <a:rPr lang="fi-FI" sz="1800" dirty="0">
                <a:solidFill>
                  <a:schemeClr val="tx2"/>
                </a:solidFill>
              </a:rPr>
              <a:t> for </a:t>
            </a:r>
            <a:r>
              <a:rPr lang="fi-FI" sz="1800" dirty="0" err="1">
                <a:solidFill>
                  <a:schemeClr val="tx2"/>
                </a:solidFill>
              </a:rPr>
              <a:t>defence</a:t>
            </a:r>
            <a:r>
              <a:rPr lang="fi-FI" sz="1800" dirty="0">
                <a:solidFill>
                  <a:schemeClr val="tx2"/>
                </a:solidFill>
              </a:rPr>
              <a:t> and </a:t>
            </a:r>
            <a:r>
              <a:rPr lang="fi-FI" sz="1800" dirty="0" err="1">
                <a:solidFill>
                  <a:schemeClr val="tx2"/>
                </a:solidFill>
              </a:rPr>
              <a:t>security</a:t>
            </a:r>
            <a:endParaRPr lang="fi-FI" sz="1800" dirty="0">
              <a:solidFill>
                <a:schemeClr val="tx2"/>
              </a:solidFill>
            </a:endParaRPr>
          </a:p>
          <a:p>
            <a:pPr lvl="1"/>
            <a:r>
              <a:rPr lang="fi-FI" sz="1800" dirty="0" err="1">
                <a:solidFill>
                  <a:schemeClr val="tx2"/>
                </a:solidFill>
              </a:rPr>
              <a:t>Cuts</a:t>
            </a:r>
            <a:r>
              <a:rPr lang="fi-FI" sz="1800" dirty="0">
                <a:solidFill>
                  <a:schemeClr val="tx2"/>
                </a:solidFill>
              </a:rPr>
              <a:t> in </a:t>
            </a:r>
            <a:r>
              <a:rPr lang="fi-FI" sz="1800" dirty="0" err="1">
                <a:solidFill>
                  <a:schemeClr val="tx2"/>
                </a:solidFill>
              </a:rPr>
              <a:t>social</a:t>
            </a:r>
            <a:r>
              <a:rPr lang="fi-FI" sz="1800" dirty="0">
                <a:solidFill>
                  <a:schemeClr val="tx2"/>
                </a:solidFill>
              </a:rPr>
              <a:t> </a:t>
            </a:r>
            <a:r>
              <a:rPr lang="fi-FI" sz="1800" dirty="0" err="1">
                <a:solidFill>
                  <a:schemeClr val="tx2"/>
                </a:solidFill>
              </a:rPr>
              <a:t>welfare</a:t>
            </a:r>
            <a:r>
              <a:rPr lang="fi-FI" sz="1800" dirty="0">
                <a:solidFill>
                  <a:schemeClr val="tx2"/>
                </a:solidFill>
              </a:rPr>
              <a:t> &gt; </a:t>
            </a:r>
            <a:r>
              <a:rPr lang="fi-FI" sz="1800" dirty="0" err="1">
                <a:solidFill>
                  <a:schemeClr val="tx2"/>
                </a:solidFill>
              </a:rPr>
              <a:t>impact</a:t>
            </a:r>
            <a:r>
              <a:rPr lang="fi-FI" sz="1800" dirty="0">
                <a:solidFill>
                  <a:schemeClr val="tx2"/>
                </a:solidFill>
              </a:rPr>
              <a:t> on </a:t>
            </a:r>
            <a:r>
              <a:rPr lang="fi-FI" sz="1800" dirty="0" err="1">
                <a:solidFill>
                  <a:schemeClr val="tx2"/>
                </a:solidFill>
              </a:rPr>
              <a:t>families</a:t>
            </a:r>
            <a:r>
              <a:rPr lang="fi-FI" sz="1800" dirty="0">
                <a:solidFill>
                  <a:schemeClr val="tx2"/>
                </a:solidFill>
              </a:rPr>
              <a:t> and </a:t>
            </a:r>
            <a:r>
              <a:rPr lang="fi-FI" sz="1800" dirty="0" err="1">
                <a:solidFill>
                  <a:schemeClr val="tx2"/>
                </a:solidFill>
              </a:rPr>
              <a:t>children</a:t>
            </a:r>
            <a:endParaRPr lang="fi-FI" sz="1800" dirty="0">
              <a:solidFill>
                <a:schemeClr val="tx2"/>
              </a:solidFill>
            </a:endParaRPr>
          </a:p>
          <a:p>
            <a:pPr lvl="1"/>
            <a:endParaRPr lang="fi-FI" sz="1600" dirty="0">
              <a:solidFill>
                <a:schemeClr val="tx2"/>
              </a:solidFill>
            </a:endParaRPr>
          </a:p>
          <a:p>
            <a:pPr lvl="1"/>
            <a:r>
              <a:rPr lang="fi-FI" sz="2000" b="1" dirty="0" err="1">
                <a:solidFill>
                  <a:schemeClr val="tx2"/>
                </a:solidFill>
              </a:rPr>
              <a:t>Education</a:t>
            </a:r>
            <a:r>
              <a:rPr lang="fi-FI" sz="2000" b="1" dirty="0">
                <a:solidFill>
                  <a:schemeClr val="tx2"/>
                </a:solidFill>
              </a:rPr>
              <a:t> </a:t>
            </a:r>
            <a:r>
              <a:rPr lang="fi-FI" sz="2000" b="1" dirty="0" err="1">
                <a:solidFill>
                  <a:schemeClr val="tx2"/>
                </a:solidFill>
              </a:rPr>
              <a:t>should</a:t>
            </a:r>
            <a:r>
              <a:rPr lang="fi-FI" sz="2000" b="1" dirty="0">
                <a:solidFill>
                  <a:schemeClr val="tx2"/>
                </a:solidFill>
              </a:rPr>
              <a:t> </a:t>
            </a:r>
            <a:r>
              <a:rPr lang="fi-FI" sz="2000" b="1" dirty="0" err="1">
                <a:solidFill>
                  <a:schemeClr val="tx2"/>
                </a:solidFill>
              </a:rPr>
              <a:t>be</a:t>
            </a:r>
            <a:r>
              <a:rPr lang="fi-FI" sz="2000" b="1" dirty="0">
                <a:solidFill>
                  <a:schemeClr val="tx2"/>
                </a:solidFill>
              </a:rPr>
              <a:t> </a:t>
            </a:r>
            <a:r>
              <a:rPr lang="fi-FI" sz="2000" b="1" dirty="0" err="1">
                <a:solidFill>
                  <a:schemeClr val="tx2"/>
                </a:solidFill>
              </a:rPr>
              <a:t>seen</a:t>
            </a:r>
            <a:r>
              <a:rPr lang="fi-FI" sz="2000" b="1" dirty="0">
                <a:solidFill>
                  <a:schemeClr val="tx2"/>
                </a:solidFill>
              </a:rPr>
              <a:t> as an </a:t>
            </a:r>
            <a:r>
              <a:rPr lang="fi-FI" sz="2000" b="1" dirty="0" err="1">
                <a:solidFill>
                  <a:schemeClr val="tx2"/>
                </a:solidFill>
              </a:rPr>
              <a:t>investment</a:t>
            </a:r>
            <a:r>
              <a:rPr lang="fi-FI" sz="2000" b="1" dirty="0">
                <a:solidFill>
                  <a:schemeClr val="tx2"/>
                </a:solidFill>
              </a:rPr>
              <a:t>, </a:t>
            </a:r>
            <a:r>
              <a:rPr lang="fi-FI" sz="2000" b="1" dirty="0" err="1">
                <a:solidFill>
                  <a:schemeClr val="tx2"/>
                </a:solidFill>
              </a:rPr>
              <a:t>not</a:t>
            </a:r>
            <a:r>
              <a:rPr lang="fi-FI" sz="2000" b="1" dirty="0">
                <a:solidFill>
                  <a:schemeClr val="tx2"/>
                </a:solidFill>
              </a:rPr>
              <a:t> an </a:t>
            </a:r>
            <a:r>
              <a:rPr lang="fi-FI" sz="2000" b="1" dirty="0" err="1">
                <a:solidFill>
                  <a:schemeClr val="tx2"/>
                </a:solidFill>
              </a:rPr>
              <a:t>expenditure</a:t>
            </a:r>
            <a:endParaRPr lang="fi-FI" sz="2000" b="1" dirty="0">
              <a:solidFill>
                <a:schemeClr val="tx2"/>
              </a:solidFill>
            </a:endParaRPr>
          </a:p>
          <a:p>
            <a:pPr lvl="1"/>
            <a:endParaRPr lang="fi-FI" sz="1600" dirty="0">
              <a:solidFill>
                <a:schemeClr val="tx2"/>
              </a:solidFill>
            </a:endParaRPr>
          </a:p>
          <a:p>
            <a:pPr lvl="1"/>
            <a:endParaRPr lang="fi-FI" sz="1600" dirty="0">
              <a:solidFill>
                <a:schemeClr val="tx2"/>
              </a:solidFill>
            </a:endParaRPr>
          </a:p>
          <a:p>
            <a:endParaRPr lang="fi-FI" sz="2000" dirty="0">
              <a:solidFill>
                <a:schemeClr val="tx2"/>
              </a:solidFill>
            </a:endParaRPr>
          </a:p>
        </p:txBody>
      </p:sp>
    </p:spTree>
    <p:extLst>
      <p:ext uri="{BB962C8B-B14F-4D97-AF65-F5344CB8AC3E}">
        <p14:creationId xmlns:p14="http://schemas.microsoft.com/office/powerpoint/2010/main" val="131501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a:prstGeom prst="rect">
            <a:avLst/>
          </a:prstGeom>
        </p:spPr>
        <p:txBody>
          <a:bodyPr vert="horz" lIns="0" tIns="0" rIns="0" bIns="0" rtlCol="0" anchor="ctr" anchorCtr="0">
            <a:noAutofit/>
          </a:bodyPr>
          <a:lstStyle>
            <a:defPPr>
              <a:defRPr lang="fi-FI"/>
            </a:defPPr>
            <a:lvl1pPr marL="0" algn="l" defTabSz="914400" rtl="0" eaLnBrk="1" latinLnBrk="0" hangingPunct="1">
              <a:defRPr sz="8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1ADD7-83EA-0241-B06B-D43CB2F96A7E}" type="datetime1">
              <a:rPr lang="fi-FI" smtClean="0"/>
              <a:pPr/>
              <a:t>21.6.2026</a:t>
            </a:fld>
            <a:endParaRPr lang="fi-FI" dirty="0"/>
          </a:p>
        </p:txBody>
      </p:sp>
      <p:sp>
        <p:nvSpPr>
          <p:cNvPr id="2" name="Dian numeron paikkamerkki 1"/>
          <p:cNvSpPr>
            <a:spLocks noGrp="1"/>
          </p:cNvSpPr>
          <p:nvPr>
            <p:ph type="sldNum" sz="quarter" idx="12"/>
          </p:nvPr>
        </p:nvSpPr>
        <p:spPr/>
        <p:txBody>
          <a:bodyPr/>
          <a:lstStyle/>
          <a:p>
            <a:fld id="{1EA1DD0D-7089-48C5-B116-A19F892CF1D9}" type="slidenum">
              <a:rPr lang="fi-FI" smtClean="0"/>
              <a:pPr/>
              <a:t>2</a:t>
            </a:fld>
            <a:r>
              <a:rPr lang="fi-FI"/>
              <a:t>  </a:t>
            </a:r>
            <a:r>
              <a:rPr lang="fi-FI" b="0">
                <a:solidFill>
                  <a:schemeClr val="bg1">
                    <a:lumMod val="65000"/>
                  </a:schemeClr>
                </a:solidFill>
              </a:rPr>
              <a:t>|</a:t>
            </a:r>
            <a:endParaRPr lang="fi-FI" sz="800" dirty="0">
              <a:solidFill>
                <a:schemeClr val="bg1">
                  <a:lumMod val="65000"/>
                </a:schemeClr>
              </a:solidFill>
            </a:endParaRPr>
          </a:p>
        </p:txBody>
      </p:sp>
      <p:sp>
        <p:nvSpPr>
          <p:cNvPr id="5" name="Pyöristetty suorakulmio 4"/>
          <p:cNvSpPr/>
          <p:nvPr/>
        </p:nvSpPr>
        <p:spPr>
          <a:xfrm>
            <a:off x="131423" y="548680"/>
            <a:ext cx="2867167" cy="16321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t>One of the top OECD countries in education</a:t>
            </a:r>
          </a:p>
          <a:p>
            <a:pPr algn="ctr"/>
            <a:r>
              <a:rPr lang="en-US" sz="1067" dirty="0"/>
              <a:t>OECD, Better Life Index 2023</a:t>
            </a:r>
          </a:p>
        </p:txBody>
      </p:sp>
      <p:sp>
        <p:nvSpPr>
          <p:cNvPr id="6" name="Pyöristetty suorakulmio 5"/>
          <p:cNvSpPr/>
          <p:nvPr/>
        </p:nvSpPr>
        <p:spPr>
          <a:xfrm>
            <a:off x="3145897" y="548680"/>
            <a:ext cx="2867167" cy="1632181"/>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133" dirty="0" err="1"/>
              <a:t>World’s</a:t>
            </a:r>
            <a:r>
              <a:rPr lang="fi-FI" sz="2133" dirty="0"/>
              <a:t> 5th in Press </a:t>
            </a:r>
            <a:r>
              <a:rPr lang="fi-FI" sz="2133" dirty="0" err="1"/>
              <a:t>Freedom</a:t>
            </a:r>
            <a:endParaRPr lang="fi-FI" sz="2133" dirty="0"/>
          </a:p>
          <a:p>
            <a:pPr algn="ctr"/>
            <a:r>
              <a:rPr lang="fi-FI" sz="1200" dirty="0"/>
              <a:t> Press </a:t>
            </a:r>
            <a:r>
              <a:rPr lang="fi-FI" sz="1200" dirty="0" err="1"/>
              <a:t>Freedom</a:t>
            </a:r>
            <a:r>
              <a:rPr lang="fi-FI" sz="1200" dirty="0"/>
              <a:t> Index 2023</a:t>
            </a:r>
            <a:endParaRPr lang="fi-FI" sz="1067" dirty="0"/>
          </a:p>
        </p:txBody>
      </p:sp>
      <p:sp>
        <p:nvSpPr>
          <p:cNvPr id="7" name="Pyöristetty suorakulmio 6"/>
          <p:cNvSpPr/>
          <p:nvPr/>
        </p:nvSpPr>
        <p:spPr>
          <a:xfrm>
            <a:off x="6160370" y="548680"/>
            <a:ext cx="2867167" cy="16321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133" dirty="0"/>
              <a:t>Nr. 1 - </a:t>
            </a:r>
            <a:r>
              <a:rPr lang="fi-FI" sz="2133" dirty="0" err="1"/>
              <a:t>Happiest</a:t>
            </a:r>
            <a:r>
              <a:rPr lang="fi-FI" sz="2133" dirty="0"/>
              <a:t> Country in </a:t>
            </a:r>
            <a:r>
              <a:rPr lang="fi-FI" sz="2133" dirty="0" err="1"/>
              <a:t>the</a:t>
            </a:r>
            <a:r>
              <a:rPr lang="fi-FI" sz="2133" dirty="0"/>
              <a:t> World </a:t>
            </a:r>
          </a:p>
          <a:p>
            <a:pPr algn="ctr"/>
            <a:r>
              <a:rPr lang="fi-FI" sz="1200" dirty="0"/>
              <a:t>World </a:t>
            </a:r>
            <a:r>
              <a:rPr lang="fi-FI" sz="1200" dirty="0" err="1"/>
              <a:t>Happiness</a:t>
            </a:r>
            <a:r>
              <a:rPr lang="fi-FI" sz="1200" dirty="0"/>
              <a:t> Report </a:t>
            </a:r>
          </a:p>
          <a:p>
            <a:pPr algn="ctr"/>
            <a:r>
              <a:rPr lang="fi-FI" sz="1200" dirty="0"/>
              <a:t>2023</a:t>
            </a:r>
            <a:endParaRPr lang="fi-FI" sz="1067" dirty="0"/>
          </a:p>
        </p:txBody>
      </p:sp>
      <p:sp>
        <p:nvSpPr>
          <p:cNvPr id="8" name="Pyöristetty suorakulmio 7"/>
          <p:cNvSpPr/>
          <p:nvPr/>
        </p:nvSpPr>
        <p:spPr>
          <a:xfrm>
            <a:off x="131423" y="2372883"/>
            <a:ext cx="2867167" cy="1632181"/>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133" dirty="0" err="1"/>
              <a:t>World’s</a:t>
            </a:r>
            <a:r>
              <a:rPr lang="fi-FI" sz="2133" dirty="0"/>
              <a:t> </a:t>
            </a:r>
            <a:r>
              <a:rPr lang="fi-FI" sz="2133" dirty="0" err="1"/>
              <a:t>Least</a:t>
            </a:r>
            <a:r>
              <a:rPr lang="fi-FI" sz="2133" dirty="0"/>
              <a:t> </a:t>
            </a:r>
            <a:r>
              <a:rPr lang="fi-FI" sz="2133" dirty="0" err="1"/>
              <a:t>Fragile</a:t>
            </a:r>
            <a:r>
              <a:rPr lang="fi-FI" sz="2133" dirty="0"/>
              <a:t> State</a:t>
            </a:r>
          </a:p>
          <a:p>
            <a:pPr algn="ctr"/>
            <a:r>
              <a:rPr lang="fi-FI" sz="1200" dirty="0" err="1"/>
              <a:t>Fund</a:t>
            </a:r>
            <a:r>
              <a:rPr lang="fi-FI" sz="1200" dirty="0"/>
              <a:t> for Peace, </a:t>
            </a:r>
            <a:r>
              <a:rPr lang="fi-FI" sz="1200" dirty="0" err="1"/>
              <a:t>Fragile</a:t>
            </a:r>
            <a:r>
              <a:rPr lang="fi-FI" sz="1200" dirty="0"/>
              <a:t> </a:t>
            </a:r>
            <a:r>
              <a:rPr lang="fi-FI" sz="1200" dirty="0" err="1"/>
              <a:t>States</a:t>
            </a:r>
            <a:r>
              <a:rPr lang="fi-FI" sz="1200" dirty="0"/>
              <a:t> Index, 2021</a:t>
            </a:r>
          </a:p>
        </p:txBody>
      </p:sp>
      <p:sp>
        <p:nvSpPr>
          <p:cNvPr id="9" name="Pyöristetty suorakulmio 8"/>
          <p:cNvSpPr/>
          <p:nvPr/>
        </p:nvSpPr>
        <p:spPr>
          <a:xfrm>
            <a:off x="9168342" y="548680"/>
            <a:ext cx="2867167" cy="163218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t>6</a:t>
            </a:r>
            <a:r>
              <a:rPr lang="en-US" sz="2133" baseline="30000" dirty="0"/>
              <a:t>th</a:t>
            </a:r>
            <a:r>
              <a:rPr lang="fi-FI" sz="2133" dirty="0"/>
              <a:t> in Human Capital Index</a:t>
            </a:r>
          </a:p>
          <a:p>
            <a:pPr algn="ctr"/>
            <a:r>
              <a:rPr lang="fi-FI" sz="1200" dirty="0"/>
              <a:t>World Bank 2020</a:t>
            </a:r>
            <a:endParaRPr lang="fi-FI" sz="1067" dirty="0"/>
          </a:p>
        </p:txBody>
      </p:sp>
      <p:sp>
        <p:nvSpPr>
          <p:cNvPr id="10" name="Pyöristetty suorakulmio 9"/>
          <p:cNvSpPr/>
          <p:nvPr/>
        </p:nvSpPr>
        <p:spPr>
          <a:xfrm>
            <a:off x="3145897" y="2372883"/>
            <a:ext cx="2867167" cy="163218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133" dirty="0" err="1"/>
              <a:t>World’s</a:t>
            </a:r>
            <a:r>
              <a:rPr lang="fi-FI" sz="2133" dirty="0"/>
              <a:t> </a:t>
            </a:r>
            <a:r>
              <a:rPr lang="en-US" sz="2133" dirty="0">
                <a:solidFill>
                  <a:srgbClr val="FFFFFF"/>
                </a:solidFill>
              </a:rPr>
              <a:t>2</a:t>
            </a:r>
            <a:r>
              <a:rPr lang="en-US" sz="2133" baseline="30000" dirty="0">
                <a:solidFill>
                  <a:srgbClr val="FFFFFF"/>
                </a:solidFill>
              </a:rPr>
              <a:t>nd</a:t>
            </a:r>
            <a:r>
              <a:rPr lang="fi-FI" sz="2133" dirty="0"/>
              <a:t> </a:t>
            </a:r>
            <a:r>
              <a:rPr lang="fi-FI" sz="2133" dirty="0" err="1"/>
              <a:t>Least</a:t>
            </a:r>
            <a:r>
              <a:rPr lang="fi-FI" sz="2133" dirty="0"/>
              <a:t> </a:t>
            </a:r>
            <a:r>
              <a:rPr lang="fi-FI" sz="2133" dirty="0" err="1"/>
              <a:t>Corrupt</a:t>
            </a:r>
            <a:r>
              <a:rPr lang="fi-FI" sz="2133" dirty="0"/>
              <a:t> Country</a:t>
            </a:r>
          </a:p>
          <a:p>
            <a:pPr algn="ctr"/>
            <a:r>
              <a:rPr lang="fi-FI" sz="1200" dirty="0" err="1"/>
              <a:t>Corruption</a:t>
            </a:r>
            <a:r>
              <a:rPr lang="fi-FI" sz="1200" dirty="0"/>
              <a:t> </a:t>
            </a:r>
            <a:r>
              <a:rPr lang="fi-FI" sz="1200" dirty="0" err="1"/>
              <a:t>Perceptions</a:t>
            </a:r>
            <a:r>
              <a:rPr lang="fi-FI" sz="1200" dirty="0"/>
              <a:t> Index, </a:t>
            </a:r>
            <a:endParaRPr lang="en-US" sz="1200" dirty="0"/>
          </a:p>
          <a:p>
            <a:pPr algn="ctr"/>
            <a:r>
              <a:rPr lang="en-US" sz="1200" dirty="0"/>
              <a:t>Transparency International 2023</a:t>
            </a:r>
            <a:endParaRPr lang="fi-FI" sz="1200" dirty="0"/>
          </a:p>
        </p:txBody>
      </p:sp>
      <p:sp>
        <p:nvSpPr>
          <p:cNvPr id="11" name="Pyöristetty suorakulmio 10"/>
          <p:cNvSpPr/>
          <p:nvPr/>
        </p:nvSpPr>
        <p:spPr>
          <a:xfrm>
            <a:off x="6160369" y="2372883"/>
            <a:ext cx="2867167" cy="1632181"/>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t>The Best Public Administration</a:t>
            </a:r>
          </a:p>
          <a:p>
            <a:pPr algn="ctr"/>
            <a:r>
              <a:rPr lang="en-US" sz="1200" dirty="0"/>
              <a:t>Legatum Institute, The Legatum Prosperity Index 2021</a:t>
            </a:r>
          </a:p>
        </p:txBody>
      </p:sp>
      <p:sp>
        <p:nvSpPr>
          <p:cNvPr id="12" name="Pyöristetty suorakulmio 11"/>
          <p:cNvSpPr/>
          <p:nvPr/>
        </p:nvSpPr>
        <p:spPr>
          <a:xfrm>
            <a:off x="9168341" y="2372883"/>
            <a:ext cx="2867167" cy="16321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err="1"/>
              <a:t>Nr</a:t>
            </a:r>
            <a:r>
              <a:rPr lang="en-US" sz="2133" dirty="0"/>
              <a:t>. 1 in Digital Skills</a:t>
            </a:r>
          </a:p>
          <a:p>
            <a:pPr algn="ctr"/>
            <a:r>
              <a:rPr lang="en-US" sz="1200" dirty="0"/>
              <a:t>WEF, Global Competitiveness Report 2020</a:t>
            </a:r>
          </a:p>
        </p:txBody>
      </p:sp>
      <p:sp>
        <p:nvSpPr>
          <p:cNvPr id="13" name="Pyöristetty suorakulmio 12"/>
          <p:cNvSpPr/>
          <p:nvPr/>
        </p:nvSpPr>
        <p:spPr>
          <a:xfrm>
            <a:off x="131423" y="4193954"/>
            <a:ext cx="2867167" cy="163218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t>Among the developed countries, 5th most dedicated to policies that benefit people living in poorer nations.</a:t>
            </a:r>
          </a:p>
          <a:p>
            <a:pPr algn="ctr"/>
            <a:r>
              <a:rPr lang="en-US" sz="1200" dirty="0"/>
              <a:t> The Commitment to Development Index 2023 (CDI), Centre for Global Development</a:t>
            </a:r>
          </a:p>
        </p:txBody>
      </p:sp>
      <p:sp>
        <p:nvSpPr>
          <p:cNvPr id="14" name="Pyöristetty suorakulmio 13"/>
          <p:cNvSpPr/>
          <p:nvPr/>
        </p:nvSpPr>
        <p:spPr>
          <a:xfrm>
            <a:off x="3145895" y="4197086"/>
            <a:ext cx="2867167" cy="163218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133" dirty="0">
                <a:solidFill>
                  <a:schemeClr val="bg1"/>
                </a:solidFill>
              </a:rPr>
              <a:t>World’s 2</a:t>
            </a:r>
            <a:r>
              <a:rPr lang="en-US" sz="2133" baseline="30000" dirty="0">
                <a:solidFill>
                  <a:schemeClr val="bg1"/>
                </a:solidFill>
              </a:rPr>
              <a:t>nd</a:t>
            </a:r>
            <a:r>
              <a:rPr lang="en-US" sz="2133" dirty="0">
                <a:solidFill>
                  <a:schemeClr val="bg1"/>
                </a:solidFill>
              </a:rPr>
              <a:t> in Gender Equality</a:t>
            </a:r>
          </a:p>
          <a:p>
            <a:pPr algn="ctr" defTabSz="914377">
              <a:defRPr/>
            </a:pPr>
            <a:r>
              <a:rPr lang="en-US" sz="1200" dirty="0">
                <a:solidFill>
                  <a:schemeClr val="bg1"/>
                </a:solidFill>
              </a:rPr>
              <a:t>WEF, Global Gender Gap Report 2024</a:t>
            </a:r>
          </a:p>
        </p:txBody>
      </p:sp>
      <p:sp>
        <p:nvSpPr>
          <p:cNvPr id="15" name="Pyöristetty suorakulmio 14"/>
          <p:cNvSpPr/>
          <p:nvPr/>
        </p:nvSpPr>
        <p:spPr>
          <a:xfrm>
            <a:off x="6160369" y="4197086"/>
            <a:ext cx="2867167" cy="163218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err="1"/>
              <a:t>Nr</a:t>
            </a:r>
            <a:r>
              <a:rPr lang="en-US" sz="2133" dirty="0"/>
              <a:t>. 1 - Performance on economic transformation readiness </a:t>
            </a:r>
            <a:r>
              <a:rPr lang="en-US" sz="1200" dirty="0"/>
              <a:t>WEF, Global Competitiveness Report 2020</a:t>
            </a:r>
          </a:p>
        </p:txBody>
      </p:sp>
      <p:sp>
        <p:nvSpPr>
          <p:cNvPr id="16" name="Pyöristetty suorakulmio 15"/>
          <p:cNvSpPr/>
          <p:nvPr/>
        </p:nvSpPr>
        <p:spPr>
          <a:xfrm>
            <a:off x="9168339" y="4197086"/>
            <a:ext cx="2867167" cy="1632181"/>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dirty="0"/>
              <a:t>Country score on Academic Freedom: 4/4 </a:t>
            </a:r>
          </a:p>
          <a:p>
            <a:pPr algn="ctr"/>
            <a:r>
              <a:rPr lang="en-US" sz="1200" dirty="0"/>
              <a:t>Freedom House ‘Freedom in the World 2022/ Global Freedom Scores</a:t>
            </a:r>
            <a:endParaRPr lang="fi-FI" sz="1200" dirty="0"/>
          </a:p>
        </p:txBody>
      </p:sp>
    </p:spTree>
    <p:extLst>
      <p:ext uri="{BB962C8B-B14F-4D97-AF65-F5344CB8AC3E}">
        <p14:creationId xmlns:p14="http://schemas.microsoft.com/office/powerpoint/2010/main" val="428583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41D9966-01D9-9781-688C-45187B7FC6DA}"/>
              </a:ext>
            </a:extLst>
          </p:cNvPr>
          <p:cNvSpPr txBox="1">
            <a:spLocks/>
          </p:cNvSpPr>
          <p:nvPr/>
        </p:nvSpPr>
        <p:spPr>
          <a:xfrm>
            <a:off x="431373" y="1717675"/>
            <a:ext cx="6144681" cy="5140325"/>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GB" sz="2667" dirty="0"/>
              <a:t>Everyone has the right to basic education free of charge. The public authorities shall guarantee for everyone equal opportunity to receive other educational services in accordance with their ability and special needs, as well as the opportunity to develop themselves without being prevented by economic hardship.  </a:t>
            </a:r>
          </a:p>
          <a:p>
            <a:pPr marL="0" indent="0">
              <a:lnSpc>
                <a:spcPct val="100000"/>
              </a:lnSpc>
              <a:buNone/>
            </a:pPr>
            <a:br>
              <a:rPr lang="en-GB" sz="2400" i="1" dirty="0"/>
            </a:br>
            <a:r>
              <a:rPr lang="fi-FI" sz="1867" i="1" dirty="0" err="1"/>
              <a:t>Constitution</a:t>
            </a:r>
            <a:r>
              <a:rPr lang="fi-FI" sz="1867" i="1" dirty="0"/>
              <a:t> of Finland</a:t>
            </a:r>
            <a:endParaRPr lang="en-US" sz="1867" i="1" dirty="0"/>
          </a:p>
        </p:txBody>
      </p:sp>
      <p:sp>
        <p:nvSpPr>
          <p:cNvPr id="8" name="Title 1">
            <a:extLst>
              <a:ext uri="{FF2B5EF4-FFF2-40B4-BE49-F238E27FC236}">
                <a16:creationId xmlns:a16="http://schemas.microsoft.com/office/drawing/2014/main" id="{F84E3F05-9C96-DAD8-EA70-12CA34C39CC1}"/>
              </a:ext>
            </a:extLst>
          </p:cNvPr>
          <p:cNvSpPr txBox="1">
            <a:spLocks/>
          </p:cNvSpPr>
          <p:nvPr/>
        </p:nvSpPr>
        <p:spPr>
          <a:xfrm>
            <a:off x="431373" y="432753"/>
            <a:ext cx="6912767" cy="1079649"/>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3200" dirty="0"/>
              <a:t>Finland’s underlying educational understanding is based on equity </a:t>
            </a:r>
          </a:p>
        </p:txBody>
      </p:sp>
      <p:pic>
        <p:nvPicPr>
          <p:cNvPr id="9" name="Kuva 8">
            <a:extLst>
              <a:ext uri="{FF2B5EF4-FFF2-40B4-BE49-F238E27FC236}">
                <a16:creationId xmlns:a16="http://schemas.microsoft.com/office/drawing/2014/main" id="{8B0793EA-02A3-562F-7644-DDA2CCA38C8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94848" y="0"/>
            <a:ext cx="4992555" cy="6858000"/>
          </a:xfrm>
          <a:prstGeom prst="rect">
            <a:avLst/>
          </a:prstGeom>
        </p:spPr>
      </p:pic>
    </p:spTree>
    <p:extLst>
      <p:ext uri="{BB962C8B-B14F-4D97-AF65-F5344CB8AC3E}">
        <p14:creationId xmlns:p14="http://schemas.microsoft.com/office/powerpoint/2010/main" val="345737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Children working on a math textbook"/>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108" b="108"/>
          <a:stretch/>
        </p:blipFill>
        <p:spPr/>
      </p:pic>
      <p:sp>
        <p:nvSpPr>
          <p:cNvPr id="3" name="Otsikko 2">
            <a:extLst>
              <a:ext uri="{FF2B5EF4-FFF2-40B4-BE49-F238E27FC236}">
                <a16:creationId xmlns:a16="http://schemas.microsoft.com/office/drawing/2014/main" id="{00798B39-7139-9340-8CE9-3145B2F5BF15}"/>
              </a:ext>
            </a:extLst>
          </p:cNvPr>
          <p:cNvSpPr>
            <a:spLocks noGrp="1"/>
          </p:cNvSpPr>
          <p:nvPr>
            <p:ph type="title"/>
          </p:nvPr>
        </p:nvSpPr>
        <p:spPr>
          <a:xfrm>
            <a:off x="1679509" y="589528"/>
            <a:ext cx="7200000" cy="1299027"/>
          </a:xfrm>
        </p:spPr>
        <p:txBody>
          <a:bodyPr/>
          <a:lstStyle/>
          <a:p>
            <a:pPr lvl="0"/>
            <a:r>
              <a:rPr lang="fi-FI" dirty="0">
                <a:solidFill>
                  <a:schemeClr val="tx1"/>
                </a:solidFill>
              </a:rPr>
              <a:t>History of Basic </a:t>
            </a:r>
            <a:r>
              <a:rPr lang="fi-FI" dirty="0" err="1">
                <a:solidFill>
                  <a:schemeClr val="tx1"/>
                </a:solidFill>
              </a:rPr>
              <a:t>Education</a:t>
            </a:r>
            <a:endParaRPr lang="fi-FI" dirty="0">
              <a:solidFill>
                <a:schemeClr val="tx1"/>
              </a:solidFill>
            </a:endParaRPr>
          </a:p>
        </p:txBody>
      </p:sp>
      <p:sp>
        <p:nvSpPr>
          <p:cNvPr id="4" name="Sisällön paikkamerkki 3">
            <a:extLst>
              <a:ext uri="{FF2B5EF4-FFF2-40B4-BE49-F238E27FC236}">
                <a16:creationId xmlns:a16="http://schemas.microsoft.com/office/drawing/2014/main" id="{91A865ED-105E-2F42-BA96-DFB943E6E3D0}"/>
              </a:ext>
            </a:extLst>
          </p:cNvPr>
          <p:cNvSpPr>
            <a:spLocks noGrp="1"/>
          </p:cNvSpPr>
          <p:nvPr>
            <p:ph idx="1"/>
          </p:nvPr>
        </p:nvSpPr>
        <p:spPr/>
        <p:txBody>
          <a:bodyPr>
            <a:normAutofit/>
          </a:bodyPr>
          <a:lstStyle/>
          <a:p>
            <a:pPr lvl="0"/>
            <a:r>
              <a:rPr lang="en-US" dirty="0"/>
              <a:t>Comprehensive school act was introduced in 1921, curriculum based on act in 1925.</a:t>
            </a:r>
          </a:p>
          <a:p>
            <a:pPr lvl="0"/>
            <a:r>
              <a:rPr lang="en-US" dirty="0"/>
              <a:t>Modern comprehensive school reform took place between 1972-1977.</a:t>
            </a:r>
          </a:p>
          <a:p>
            <a:pPr lvl="0"/>
            <a:r>
              <a:rPr lang="en-US" dirty="0"/>
              <a:t>Major Curriculum reforms in Finland have been made in 1881, 1925, 1952,1972, 1985, 1994, 2004 and 2016.</a:t>
            </a:r>
          </a:p>
          <a:p>
            <a:pPr lvl="0"/>
            <a:r>
              <a:rPr lang="en-US" dirty="0"/>
              <a:t>Basic Education Act in English: </a:t>
            </a:r>
            <a:r>
              <a:rPr lang="en-US" dirty="0">
                <a:hlinkClick r:id="rId3"/>
              </a:rPr>
              <a:t>https://www.finlex.fi/fi/laki/kaannokset/1998/en19980628.pdf</a:t>
            </a:r>
            <a:r>
              <a:rPr lang="en-US" dirty="0"/>
              <a:t> </a:t>
            </a:r>
          </a:p>
          <a:p>
            <a:pPr lvl="0"/>
            <a:endParaRPr lang="en-US" dirty="0"/>
          </a:p>
          <a:p>
            <a:pPr lvl="0"/>
            <a:endParaRPr lang="en-US" dirty="0"/>
          </a:p>
          <a:p>
            <a:pPr lvl="0"/>
            <a:endParaRPr lang="en-US" dirty="0"/>
          </a:p>
          <a:p>
            <a:pPr lvl="0"/>
            <a:endParaRPr lang="en-US" dirty="0"/>
          </a:p>
          <a:p>
            <a:pPr lvl="0"/>
            <a:endParaRPr lang="fi-FI" dirty="0"/>
          </a:p>
          <a:p>
            <a:pPr lvl="0"/>
            <a:endParaRPr lang="fi-FI" dirty="0"/>
          </a:p>
          <a:p>
            <a:endParaRPr lang="fi-FI" dirty="0"/>
          </a:p>
        </p:txBody>
      </p:sp>
      <p:sp>
        <p:nvSpPr>
          <p:cNvPr id="5" name="Dian numeron paikkamerkki 4">
            <a:extLst>
              <a:ext uri="{FF2B5EF4-FFF2-40B4-BE49-F238E27FC236}">
                <a16:creationId xmlns:a16="http://schemas.microsoft.com/office/drawing/2014/main" id="{38A07AF8-84A4-2E43-BAC5-68FE8F667F54}"/>
              </a:ext>
            </a:extLst>
          </p:cNvPr>
          <p:cNvSpPr>
            <a:spLocks noGrp="1"/>
          </p:cNvSpPr>
          <p:nvPr>
            <p:ph type="sldNum" sz="quarter" idx="12"/>
          </p:nvPr>
        </p:nvSpPr>
        <p:spPr>
          <a:xfrm>
            <a:off x="-1" y="6497453"/>
            <a:ext cx="538948" cy="268137"/>
          </a:xfrm>
        </p:spPr>
        <p:txBody>
          <a:bodyPr/>
          <a:lstStyle/>
          <a:p>
            <a:fld id="{1EA1DD0D-7089-48C5-B116-A19F892CF1D9}" type="slidenum">
              <a:rPr lang="fi-FI" smtClean="0"/>
              <a:pPr/>
              <a:t>4</a:t>
            </a:fld>
            <a:r>
              <a:rPr lang="fi-FI"/>
              <a:t>  |</a:t>
            </a:r>
            <a:endParaRPr lang="fi-FI" dirty="0"/>
          </a:p>
        </p:txBody>
      </p:sp>
      <p:sp>
        <p:nvSpPr>
          <p:cNvPr id="6" name="Päivämäärän paikkamerkki 5">
            <a:extLst>
              <a:ext uri="{FF2B5EF4-FFF2-40B4-BE49-F238E27FC236}">
                <a16:creationId xmlns:a16="http://schemas.microsoft.com/office/drawing/2014/main" id="{125FB137-3DDE-3543-A5DD-1042EFF65902}"/>
              </a:ext>
            </a:extLst>
          </p:cNvPr>
          <p:cNvSpPr>
            <a:spLocks noGrp="1"/>
          </p:cNvSpPr>
          <p:nvPr>
            <p:ph type="dt" sz="half" idx="10"/>
          </p:nvPr>
        </p:nvSpPr>
        <p:spPr>
          <a:xfrm>
            <a:off x="577047" y="6497452"/>
            <a:ext cx="911424" cy="268139"/>
          </a:xfrm>
        </p:spPr>
        <p:txBody>
          <a:bodyPr/>
          <a:lstStyle/>
          <a:p>
            <a:fld id="{23F2CBD4-DFD8-5A41-8E32-433BE3A53EED}" type="datetime1">
              <a:rPr lang="fi-FI" smtClean="0"/>
              <a:pPr/>
              <a:t>21.6.2026</a:t>
            </a:fld>
            <a:endParaRPr lang="fi-FI" dirty="0"/>
          </a:p>
        </p:txBody>
      </p:sp>
    </p:spTree>
    <p:extLst>
      <p:ext uri="{BB962C8B-B14F-4D97-AF65-F5344CB8AC3E}">
        <p14:creationId xmlns:p14="http://schemas.microsoft.com/office/powerpoint/2010/main" val="237390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p:cNvGrpSpPr/>
          <p:nvPr/>
        </p:nvGrpSpPr>
        <p:grpSpPr>
          <a:xfrm>
            <a:off x="1879721" y="1344085"/>
            <a:ext cx="8824918" cy="4523092"/>
            <a:chOff x="736721" y="1344083"/>
            <a:chExt cx="8824919" cy="4523092"/>
          </a:xfrm>
        </p:grpSpPr>
        <p:sp>
          <p:nvSpPr>
            <p:cNvPr id="106" name="Pyöristetty suorakulmio 105"/>
            <p:cNvSpPr/>
            <p:nvPr/>
          </p:nvSpPr>
          <p:spPr bwMode="auto">
            <a:xfrm>
              <a:off x="5522874" y="1841354"/>
              <a:ext cx="2204239" cy="516709"/>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sp>
          <p:nvSpPr>
            <p:cNvPr id="110" name="Pyöristetty suorakulmio 109"/>
            <p:cNvSpPr/>
            <p:nvPr/>
          </p:nvSpPr>
          <p:spPr bwMode="auto">
            <a:xfrm>
              <a:off x="5335710" y="2586627"/>
              <a:ext cx="2374588" cy="546007"/>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sp>
          <p:nvSpPr>
            <p:cNvPr id="111" name="Pyöristetty suorakulmio 110"/>
            <p:cNvSpPr/>
            <p:nvPr/>
          </p:nvSpPr>
          <p:spPr bwMode="auto">
            <a:xfrm>
              <a:off x="5753816" y="3327427"/>
              <a:ext cx="1958289" cy="516709"/>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sp>
          <p:nvSpPr>
            <p:cNvPr id="112" name="Pyöristetty suorakulmio 111"/>
            <p:cNvSpPr/>
            <p:nvPr/>
          </p:nvSpPr>
          <p:spPr bwMode="auto">
            <a:xfrm>
              <a:off x="5724782" y="4040724"/>
              <a:ext cx="1569845" cy="516709"/>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sp>
          <p:nvSpPr>
            <p:cNvPr id="96" name="Pyöristetty suorakulmio 95"/>
            <p:cNvSpPr/>
            <p:nvPr/>
          </p:nvSpPr>
          <p:spPr bwMode="auto">
            <a:xfrm>
              <a:off x="6438818" y="4713459"/>
              <a:ext cx="2066578" cy="446600"/>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sp>
          <p:nvSpPr>
            <p:cNvPr id="35" name="Pyöristetty suorakulmio 34"/>
            <p:cNvSpPr/>
            <p:nvPr/>
          </p:nvSpPr>
          <p:spPr bwMode="auto">
            <a:xfrm>
              <a:off x="811054" y="4425809"/>
              <a:ext cx="1188211" cy="748577"/>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cxnSp>
          <p:nvCxnSpPr>
            <p:cNvPr id="5" name="Suora yhdysviiva 4">
              <a:extLst>
                <a:ext uri="{FF2B5EF4-FFF2-40B4-BE49-F238E27FC236}">
                  <a16:creationId xmlns:a16="http://schemas.microsoft.com/office/drawing/2014/main" id="{16B594ED-5D7E-4B01-AAE9-7B41E36EDF46}"/>
                </a:ext>
              </a:extLst>
            </p:cNvPr>
            <p:cNvCxnSpPr/>
            <p:nvPr/>
          </p:nvCxnSpPr>
          <p:spPr>
            <a:xfrm flipH="1" flipV="1">
              <a:off x="867563" y="5775264"/>
              <a:ext cx="7437658" cy="2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Ellipsi 12">
              <a:extLst>
                <a:ext uri="{FF2B5EF4-FFF2-40B4-BE49-F238E27FC236}">
                  <a16:creationId xmlns:a16="http://schemas.microsoft.com/office/drawing/2014/main" id="{82AA55BD-18BA-4565-9264-E05D709EAA28}"/>
                </a:ext>
              </a:extLst>
            </p:cNvPr>
            <p:cNvSpPr/>
            <p:nvPr/>
          </p:nvSpPr>
          <p:spPr>
            <a:xfrm>
              <a:off x="5171348" y="5683352"/>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sp>
          <p:nvSpPr>
            <p:cNvPr id="48" name="Kaari 47">
              <a:extLst>
                <a:ext uri="{FF2B5EF4-FFF2-40B4-BE49-F238E27FC236}">
                  <a16:creationId xmlns:a16="http://schemas.microsoft.com/office/drawing/2014/main" id="{EAE8F5DC-FC26-45AB-B84D-1AD5ACF82D6C}"/>
                </a:ext>
              </a:extLst>
            </p:cNvPr>
            <p:cNvSpPr/>
            <p:nvPr/>
          </p:nvSpPr>
          <p:spPr>
            <a:xfrm flipV="1">
              <a:off x="7676857" y="5243963"/>
              <a:ext cx="1228832" cy="531301"/>
            </a:xfrm>
            <a:prstGeom prst="arc">
              <a:avLst>
                <a:gd name="adj1" fmla="val 16200000"/>
                <a:gd name="adj2" fmla="val 31659"/>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sz="1351"/>
            </a:p>
          </p:txBody>
        </p:sp>
        <p:sp>
          <p:nvSpPr>
            <p:cNvPr id="50" name="Ellipsi 49">
              <a:extLst>
                <a:ext uri="{FF2B5EF4-FFF2-40B4-BE49-F238E27FC236}">
                  <a16:creationId xmlns:a16="http://schemas.microsoft.com/office/drawing/2014/main" id="{8D486BB3-ADC3-436A-93E1-5384F2D12F3F}"/>
                </a:ext>
              </a:extLst>
            </p:cNvPr>
            <p:cNvSpPr/>
            <p:nvPr/>
          </p:nvSpPr>
          <p:spPr>
            <a:xfrm>
              <a:off x="7488747" y="5677012"/>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sp>
          <p:nvSpPr>
            <p:cNvPr id="45" name="Pyöristetty suorakulmio 44"/>
            <p:cNvSpPr/>
            <p:nvPr/>
          </p:nvSpPr>
          <p:spPr bwMode="auto">
            <a:xfrm>
              <a:off x="908820" y="5103813"/>
              <a:ext cx="1008112" cy="403339"/>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1700s</a:t>
              </a:r>
            </a:p>
          </p:txBody>
        </p:sp>
        <p:sp>
          <p:nvSpPr>
            <p:cNvPr id="46" name="Pyöristetty suorakulmio 45"/>
            <p:cNvSpPr/>
            <p:nvPr/>
          </p:nvSpPr>
          <p:spPr bwMode="auto">
            <a:xfrm>
              <a:off x="7054356" y="5082806"/>
              <a:ext cx="1008112" cy="403339"/>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1948</a:t>
              </a:r>
            </a:p>
          </p:txBody>
        </p:sp>
        <p:sp>
          <p:nvSpPr>
            <p:cNvPr id="54" name="Pyöristetty suorakulmio 53"/>
            <p:cNvSpPr/>
            <p:nvPr/>
          </p:nvSpPr>
          <p:spPr bwMode="auto">
            <a:xfrm>
              <a:off x="7217438" y="4087521"/>
              <a:ext cx="1421283" cy="403339"/>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1972-1977</a:t>
              </a:r>
            </a:p>
          </p:txBody>
        </p:sp>
        <p:cxnSp>
          <p:nvCxnSpPr>
            <p:cNvPr id="19" name="Suora yhdysviiva 18"/>
            <p:cNvCxnSpPr/>
            <p:nvPr/>
          </p:nvCxnSpPr>
          <p:spPr bwMode="auto">
            <a:xfrm flipH="1">
              <a:off x="5255687" y="5530414"/>
              <a:ext cx="1" cy="18761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Ellipsi 81">
              <a:extLst>
                <a:ext uri="{FF2B5EF4-FFF2-40B4-BE49-F238E27FC236}">
                  <a16:creationId xmlns:a16="http://schemas.microsoft.com/office/drawing/2014/main" id="{82AA55BD-18BA-4565-9264-E05D709EAA28}"/>
                </a:ext>
              </a:extLst>
            </p:cNvPr>
            <p:cNvSpPr/>
            <p:nvPr/>
          </p:nvSpPr>
          <p:spPr>
            <a:xfrm>
              <a:off x="1306521" y="5669880"/>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cxnSp>
          <p:nvCxnSpPr>
            <p:cNvPr id="83" name="Suora yhdysviiva 82"/>
            <p:cNvCxnSpPr/>
            <p:nvPr/>
          </p:nvCxnSpPr>
          <p:spPr bwMode="auto">
            <a:xfrm flipH="1">
              <a:off x="1394897" y="5525864"/>
              <a:ext cx="1" cy="18761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uora yhdysviiva 87"/>
            <p:cNvCxnSpPr/>
            <p:nvPr/>
          </p:nvCxnSpPr>
          <p:spPr bwMode="auto">
            <a:xfrm flipH="1">
              <a:off x="7577440" y="5502478"/>
              <a:ext cx="1" cy="18761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kstiruutu 88">
              <a:extLst>
                <a:ext uri="{FF2B5EF4-FFF2-40B4-BE49-F238E27FC236}">
                  <a16:creationId xmlns:a16="http://schemas.microsoft.com/office/drawing/2014/main" id="{1D559801-58B5-45D7-BC4B-81CE9A6DE12C}"/>
                </a:ext>
              </a:extLst>
            </p:cNvPr>
            <p:cNvSpPr txBox="1"/>
            <p:nvPr/>
          </p:nvSpPr>
          <p:spPr>
            <a:xfrm>
              <a:off x="5735576" y="4038930"/>
              <a:ext cx="1517668" cy="461665"/>
            </a:xfrm>
            <a:prstGeom prst="rect">
              <a:avLst/>
            </a:prstGeom>
            <a:noFill/>
            <a:ln>
              <a:noFill/>
            </a:ln>
          </p:spPr>
          <p:txBody>
            <a:bodyPr wrap="square" rtlCol="0">
              <a:spAutoFit/>
            </a:bodyPr>
            <a:lstStyle/>
            <a:p>
              <a:pPr algn="ctr"/>
              <a:r>
                <a:rPr lang="fi-FI" sz="1200" b="1" dirty="0"/>
                <a:t>Comprehensive </a:t>
              </a:r>
              <a:r>
                <a:rPr lang="fi-FI" sz="1200" b="1" dirty="0" err="1"/>
                <a:t>school</a:t>
              </a:r>
              <a:r>
                <a:rPr lang="fi-FI" sz="1200" b="1" dirty="0"/>
                <a:t> </a:t>
              </a:r>
              <a:r>
                <a:rPr lang="fi-FI" sz="1200" b="1" dirty="0" err="1"/>
                <a:t>reform</a:t>
              </a:r>
              <a:r>
                <a:rPr lang="fi-FI" sz="1200" b="1" dirty="0"/>
                <a:t> </a:t>
              </a:r>
            </a:p>
          </p:txBody>
        </p:sp>
        <p:sp>
          <p:nvSpPr>
            <p:cNvPr id="92" name="Tekstiruutu 91">
              <a:extLst>
                <a:ext uri="{FF2B5EF4-FFF2-40B4-BE49-F238E27FC236}">
                  <a16:creationId xmlns:a16="http://schemas.microsoft.com/office/drawing/2014/main" id="{1D559801-58B5-45D7-BC4B-81CE9A6DE12C}"/>
                </a:ext>
              </a:extLst>
            </p:cNvPr>
            <p:cNvSpPr txBox="1"/>
            <p:nvPr/>
          </p:nvSpPr>
          <p:spPr>
            <a:xfrm>
              <a:off x="6370976" y="4775202"/>
              <a:ext cx="2230430" cy="256545"/>
            </a:xfrm>
            <a:prstGeom prst="rect">
              <a:avLst/>
            </a:prstGeom>
            <a:noFill/>
            <a:ln>
              <a:noFill/>
            </a:ln>
          </p:spPr>
          <p:txBody>
            <a:bodyPr wrap="square" rtlCol="0">
              <a:spAutoFit/>
            </a:bodyPr>
            <a:lstStyle/>
            <a:p>
              <a:pPr algn="ctr"/>
              <a:r>
                <a:rPr lang="fi-FI" sz="1067" b="1" dirty="0" err="1"/>
                <a:t>Free</a:t>
              </a:r>
              <a:r>
                <a:rPr lang="fi-FI" sz="1067" b="1" dirty="0"/>
                <a:t> </a:t>
              </a:r>
              <a:r>
                <a:rPr lang="fi-FI" sz="1067" b="1" dirty="0" err="1"/>
                <a:t>school</a:t>
              </a:r>
              <a:r>
                <a:rPr lang="fi-FI" sz="1067" b="1" dirty="0"/>
                <a:t> </a:t>
              </a:r>
              <a:r>
                <a:rPr lang="fi-FI" sz="1067" b="1" dirty="0" err="1"/>
                <a:t>meals</a:t>
              </a:r>
              <a:r>
                <a:rPr lang="fi-FI" sz="1067" b="1" dirty="0"/>
                <a:t> </a:t>
              </a:r>
              <a:r>
                <a:rPr lang="fi-FI" sz="1067" b="1" dirty="0" err="1"/>
                <a:t>nationwide</a:t>
              </a:r>
              <a:endParaRPr lang="fi-FI" sz="1067" b="1" dirty="0"/>
            </a:p>
          </p:txBody>
        </p:sp>
        <p:sp>
          <p:nvSpPr>
            <p:cNvPr id="94" name="Tekstiruutu 93">
              <a:extLst>
                <a:ext uri="{FF2B5EF4-FFF2-40B4-BE49-F238E27FC236}">
                  <a16:creationId xmlns:a16="http://schemas.microsoft.com/office/drawing/2014/main" id="{1D559801-58B5-45D7-BC4B-81CE9A6DE12C}"/>
                </a:ext>
              </a:extLst>
            </p:cNvPr>
            <p:cNvSpPr txBox="1"/>
            <p:nvPr/>
          </p:nvSpPr>
          <p:spPr>
            <a:xfrm>
              <a:off x="736721" y="4488715"/>
              <a:ext cx="1388425" cy="553998"/>
            </a:xfrm>
            <a:prstGeom prst="rect">
              <a:avLst/>
            </a:prstGeom>
            <a:noFill/>
            <a:ln>
              <a:noFill/>
            </a:ln>
          </p:spPr>
          <p:txBody>
            <a:bodyPr wrap="square" rtlCol="0">
              <a:spAutoFit/>
            </a:bodyPr>
            <a:lstStyle/>
            <a:p>
              <a:pPr algn="ctr"/>
              <a:r>
                <a:rPr lang="en-US" sz="1000" b="1" dirty="0"/>
                <a:t>Basic ability to read required in order to marry</a:t>
              </a:r>
            </a:p>
          </p:txBody>
        </p:sp>
        <p:sp>
          <p:nvSpPr>
            <p:cNvPr id="67" name="Suorakulmio 66">
              <a:extLst>
                <a:ext uri="{FF2B5EF4-FFF2-40B4-BE49-F238E27FC236}">
                  <a16:creationId xmlns:a16="http://schemas.microsoft.com/office/drawing/2014/main" id="{98EA3266-024C-472C-ADD3-729D18072EFB}"/>
                </a:ext>
              </a:extLst>
            </p:cNvPr>
            <p:cNvSpPr/>
            <p:nvPr/>
          </p:nvSpPr>
          <p:spPr>
            <a:xfrm rot="5400000">
              <a:off x="8344864" y="2584940"/>
              <a:ext cx="1925464" cy="508088"/>
            </a:xfrm>
            <a:prstGeom prst="rect">
              <a:avLst/>
            </a:prstGeom>
            <a:ln>
              <a:solidFill>
                <a:schemeClr val="tx2"/>
              </a:solidFill>
            </a:ln>
          </p:spPr>
          <p:txBody>
            <a:bodyPr wrap="none">
              <a:spAutoFit/>
            </a:bodyPr>
            <a:lstStyle/>
            <a:p>
              <a:r>
                <a:rPr lang="fi-FI" sz="1351" b="1" dirty="0"/>
                <a:t>Curriculum </a:t>
              </a:r>
              <a:r>
                <a:rPr lang="fi-FI" sz="1351" b="1" dirty="0" err="1"/>
                <a:t>reforms</a:t>
              </a:r>
              <a:endParaRPr lang="fi-FI" sz="1351" b="1" dirty="0"/>
            </a:p>
            <a:p>
              <a:r>
                <a:rPr lang="fi-FI" sz="1351" b="1" dirty="0" err="1"/>
                <a:t>approx</a:t>
              </a:r>
              <a:r>
                <a:rPr lang="fi-FI" sz="1351" b="1" dirty="0"/>
                <a:t>. </a:t>
              </a:r>
              <a:r>
                <a:rPr lang="fi-FI" sz="1351" b="1" dirty="0" err="1"/>
                <a:t>every</a:t>
              </a:r>
              <a:r>
                <a:rPr lang="fi-FI" sz="1351" b="1" dirty="0"/>
                <a:t> 10 </a:t>
              </a:r>
              <a:r>
                <a:rPr lang="fi-FI" sz="1351" b="1" dirty="0" err="1"/>
                <a:t>years</a:t>
              </a:r>
              <a:endParaRPr lang="fi-FI" sz="1351" b="1" dirty="0"/>
            </a:p>
          </p:txBody>
        </p:sp>
        <p:sp>
          <p:nvSpPr>
            <p:cNvPr id="102" name="Tekstiruutu 101">
              <a:extLst>
                <a:ext uri="{FF2B5EF4-FFF2-40B4-BE49-F238E27FC236}">
                  <a16:creationId xmlns:a16="http://schemas.microsoft.com/office/drawing/2014/main" id="{381D22E2-16F4-4C89-86A9-1336503962CC}"/>
                </a:ext>
              </a:extLst>
            </p:cNvPr>
            <p:cNvSpPr txBox="1"/>
            <p:nvPr/>
          </p:nvSpPr>
          <p:spPr>
            <a:xfrm>
              <a:off x="5353731" y="2655942"/>
              <a:ext cx="2366800" cy="415755"/>
            </a:xfrm>
            <a:prstGeom prst="rect">
              <a:avLst/>
            </a:prstGeom>
            <a:noFill/>
            <a:ln>
              <a:noFill/>
            </a:ln>
          </p:spPr>
          <p:txBody>
            <a:bodyPr wrap="square" rtlCol="0">
              <a:spAutoFit/>
            </a:bodyPr>
            <a:lstStyle/>
            <a:p>
              <a:r>
                <a:rPr lang="en-US" sz="1051" b="1" dirty="0"/>
                <a:t>Universities of Applied Sciences reform, new “dual model” in H.E.</a:t>
              </a:r>
            </a:p>
          </p:txBody>
        </p:sp>
        <p:cxnSp>
          <p:nvCxnSpPr>
            <p:cNvPr id="104" name="Suora yhdysviiva 103">
              <a:extLst>
                <a:ext uri="{FF2B5EF4-FFF2-40B4-BE49-F238E27FC236}">
                  <a16:creationId xmlns:a16="http://schemas.microsoft.com/office/drawing/2014/main" id="{0105BAD7-B5E8-4C91-A3E0-54DA22B1B0F9}"/>
                </a:ext>
              </a:extLst>
            </p:cNvPr>
            <p:cNvCxnSpPr>
              <a:cxnSpLocks/>
              <a:endCxn id="48" idx="2"/>
            </p:cNvCxnSpPr>
            <p:nvPr/>
          </p:nvCxnSpPr>
          <p:spPr>
            <a:xfrm>
              <a:off x="8895559" y="1344083"/>
              <a:ext cx="9991" cy="415987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Ellipsi 59">
              <a:extLst>
                <a:ext uri="{FF2B5EF4-FFF2-40B4-BE49-F238E27FC236}">
                  <a16:creationId xmlns:a16="http://schemas.microsoft.com/office/drawing/2014/main" id="{372F869F-198B-4AD3-A091-168AC4548CD3}"/>
                </a:ext>
              </a:extLst>
            </p:cNvPr>
            <p:cNvSpPr/>
            <p:nvPr/>
          </p:nvSpPr>
          <p:spPr>
            <a:xfrm>
              <a:off x="8820214" y="2731131"/>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sp>
          <p:nvSpPr>
            <p:cNvPr id="62" name="Ellipsi 61">
              <a:extLst>
                <a:ext uri="{FF2B5EF4-FFF2-40B4-BE49-F238E27FC236}">
                  <a16:creationId xmlns:a16="http://schemas.microsoft.com/office/drawing/2014/main" id="{2BBF36B5-72A1-447C-8632-2F94906B37F3}"/>
                </a:ext>
              </a:extLst>
            </p:cNvPr>
            <p:cNvSpPr/>
            <p:nvPr/>
          </p:nvSpPr>
          <p:spPr>
            <a:xfrm>
              <a:off x="8812177" y="2005883"/>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sp>
          <p:nvSpPr>
            <p:cNvPr id="66" name="Tekstiruutu 65">
              <a:extLst>
                <a:ext uri="{FF2B5EF4-FFF2-40B4-BE49-F238E27FC236}">
                  <a16:creationId xmlns:a16="http://schemas.microsoft.com/office/drawing/2014/main" id="{381D22E2-16F4-4C89-86A9-1336503962CC}"/>
                </a:ext>
              </a:extLst>
            </p:cNvPr>
            <p:cNvSpPr txBox="1"/>
            <p:nvPr/>
          </p:nvSpPr>
          <p:spPr>
            <a:xfrm>
              <a:off x="5911054" y="3345764"/>
              <a:ext cx="1566454" cy="415755"/>
            </a:xfrm>
            <a:prstGeom prst="rect">
              <a:avLst/>
            </a:prstGeom>
            <a:noFill/>
            <a:ln>
              <a:noFill/>
            </a:ln>
          </p:spPr>
          <p:txBody>
            <a:bodyPr wrap="none" rtlCol="0">
              <a:spAutoFit/>
            </a:bodyPr>
            <a:lstStyle/>
            <a:p>
              <a:pPr algn="ctr"/>
              <a:r>
                <a:rPr lang="fi-FI" sz="1051" b="1" dirty="0" err="1"/>
                <a:t>First</a:t>
              </a:r>
              <a:r>
                <a:rPr lang="fi-FI" sz="1051" b="1" dirty="0"/>
                <a:t> </a:t>
              </a:r>
              <a:r>
                <a:rPr lang="fi-FI" sz="1051" b="1" dirty="0" err="1"/>
                <a:t>national</a:t>
              </a:r>
              <a:r>
                <a:rPr lang="fi-FI" sz="1051" b="1" dirty="0"/>
                <a:t> </a:t>
              </a:r>
              <a:r>
                <a:rPr lang="fi-FI" sz="1051" b="1" dirty="0" err="1"/>
                <a:t>core</a:t>
              </a:r>
              <a:r>
                <a:rPr lang="fi-FI" sz="1051" b="1" dirty="0"/>
                <a:t> </a:t>
              </a:r>
              <a:br>
                <a:rPr lang="fi-FI" sz="1051" b="1" dirty="0"/>
              </a:br>
              <a:r>
                <a:rPr lang="fi-FI" sz="1051" b="1" dirty="0" err="1"/>
                <a:t>curriculum</a:t>
              </a:r>
              <a:r>
                <a:rPr lang="fi-FI" sz="1051" b="1" dirty="0"/>
                <a:t> </a:t>
              </a:r>
              <a:r>
                <a:rPr lang="fi-FI" sz="1051" b="1" dirty="0" err="1"/>
                <a:t>introduced</a:t>
              </a:r>
              <a:endParaRPr lang="fi-FI" sz="1051" b="1" dirty="0"/>
            </a:p>
          </p:txBody>
        </p:sp>
        <p:sp>
          <p:nvSpPr>
            <p:cNvPr id="68" name="Pyöristetty suorakulmio 67"/>
            <p:cNvSpPr/>
            <p:nvPr/>
          </p:nvSpPr>
          <p:spPr bwMode="auto">
            <a:xfrm>
              <a:off x="7612643" y="3379875"/>
              <a:ext cx="1008112" cy="403339"/>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1985</a:t>
              </a:r>
            </a:p>
          </p:txBody>
        </p:sp>
        <p:sp>
          <p:nvSpPr>
            <p:cNvPr id="70" name="Pyöristetty suorakulmio 69"/>
            <p:cNvSpPr/>
            <p:nvPr/>
          </p:nvSpPr>
          <p:spPr bwMode="auto">
            <a:xfrm>
              <a:off x="7620091" y="2646480"/>
              <a:ext cx="998857" cy="403339"/>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1990s</a:t>
              </a:r>
            </a:p>
          </p:txBody>
        </p:sp>
        <p:sp>
          <p:nvSpPr>
            <p:cNvPr id="71" name="Pyöristetty suorakulmio 70"/>
            <p:cNvSpPr/>
            <p:nvPr/>
          </p:nvSpPr>
          <p:spPr bwMode="auto">
            <a:xfrm>
              <a:off x="7649881" y="1901107"/>
              <a:ext cx="1010320" cy="403339"/>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2018</a:t>
              </a:r>
            </a:p>
          </p:txBody>
        </p:sp>
        <p:sp>
          <p:nvSpPr>
            <p:cNvPr id="101" name="Tekstiruutu 100">
              <a:extLst>
                <a:ext uri="{FF2B5EF4-FFF2-40B4-BE49-F238E27FC236}">
                  <a16:creationId xmlns:a16="http://schemas.microsoft.com/office/drawing/2014/main" id="{381D22E2-16F4-4C89-86A9-1336503962CC}"/>
                </a:ext>
              </a:extLst>
            </p:cNvPr>
            <p:cNvSpPr txBox="1"/>
            <p:nvPr/>
          </p:nvSpPr>
          <p:spPr>
            <a:xfrm>
              <a:off x="5571508" y="1958070"/>
              <a:ext cx="2106967" cy="256545"/>
            </a:xfrm>
            <a:prstGeom prst="rect">
              <a:avLst/>
            </a:prstGeom>
            <a:noFill/>
            <a:ln>
              <a:noFill/>
            </a:ln>
          </p:spPr>
          <p:txBody>
            <a:bodyPr wrap="square" rtlCol="0">
              <a:spAutoFit/>
            </a:bodyPr>
            <a:lstStyle/>
            <a:p>
              <a:r>
                <a:rPr lang="en-US" sz="1067" b="1" dirty="0"/>
                <a:t>Vocational education reform</a:t>
              </a:r>
            </a:p>
          </p:txBody>
        </p:sp>
        <p:cxnSp>
          <p:nvCxnSpPr>
            <p:cNvPr id="113" name="Suora yhdysviiva 112"/>
            <p:cNvCxnSpPr/>
            <p:nvPr/>
          </p:nvCxnSpPr>
          <p:spPr bwMode="auto">
            <a:xfrm>
              <a:off x="8677553" y="2843740"/>
              <a:ext cx="160385"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Ellipsi 115">
              <a:extLst>
                <a:ext uri="{FF2B5EF4-FFF2-40B4-BE49-F238E27FC236}">
                  <a16:creationId xmlns:a16="http://schemas.microsoft.com/office/drawing/2014/main" id="{372F869F-198B-4AD3-A091-168AC4548CD3}"/>
                </a:ext>
              </a:extLst>
            </p:cNvPr>
            <p:cNvSpPr/>
            <p:nvPr/>
          </p:nvSpPr>
          <p:spPr>
            <a:xfrm>
              <a:off x="8796451" y="3473578"/>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cxnSp>
          <p:nvCxnSpPr>
            <p:cNvPr id="117" name="Suora yhdysviiva 116"/>
            <p:cNvCxnSpPr/>
            <p:nvPr/>
          </p:nvCxnSpPr>
          <p:spPr bwMode="auto">
            <a:xfrm>
              <a:off x="8653790" y="3586188"/>
              <a:ext cx="160385"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Dian numeron paikkamerkki 6"/>
          <p:cNvSpPr>
            <a:spLocks noGrp="1"/>
          </p:cNvSpPr>
          <p:nvPr>
            <p:ph type="sldNum" sz="quarter" idx="12"/>
          </p:nvPr>
        </p:nvSpPr>
        <p:spPr/>
        <p:txBody>
          <a:bodyPr/>
          <a:lstStyle/>
          <a:p>
            <a:fld id="{DFF07A49-115B-43C1-AE25-5A4E22FBC404}" type="slidenum">
              <a:rPr lang="fi-FI" altLang="fi-FI" smtClean="0"/>
              <a:pPr/>
              <a:t>5</a:t>
            </a:fld>
            <a:endParaRPr lang="fi-FI" altLang="fi-FI" dirty="0"/>
          </a:p>
        </p:txBody>
      </p:sp>
      <p:sp>
        <p:nvSpPr>
          <p:cNvPr id="51" name="Ellipsi 50"/>
          <p:cNvSpPr/>
          <p:nvPr/>
        </p:nvSpPr>
        <p:spPr bwMode="auto">
          <a:xfrm>
            <a:off x="1640628" y="-257918"/>
            <a:ext cx="3673121" cy="3645707"/>
          </a:xfrm>
          <a:prstGeom prst="ellipse">
            <a:avLst/>
          </a:prstGeom>
          <a:ln>
            <a:headEnd type="none" w="med" len="med"/>
            <a:tailEnd type="none" w="med" len="med"/>
          </a:ln>
        </p:spPr>
        <p:style>
          <a:lnRef idx="2">
            <a:schemeClr val="dk1">
              <a:shade val="15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dirty="0">
              <a:latin typeface="Arial" charset="0"/>
              <a:ea typeface="ＭＳ Ｐゴシック" pitchFamily="1" charset="-128"/>
            </a:endParaRPr>
          </a:p>
        </p:txBody>
      </p:sp>
      <p:sp>
        <p:nvSpPr>
          <p:cNvPr id="52" name="Tekstiruutu 51"/>
          <p:cNvSpPr txBox="1"/>
          <p:nvPr/>
        </p:nvSpPr>
        <p:spPr>
          <a:xfrm>
            <a:off x="1917043" y="556151"/>
            <a:ext cx="3120287" cy="1734064"/>
          </a:xfrm>
          <a:prstGeom prst="rect">
            <a:avLst/>
          </a:prstGeom>
          <a:noFill/>
        </p:spPr>
        <p:txBody>
          <a:bodyPr wrap="square" rtlCol="0">
            <a:spAutoFit/>
          </a:bodyPr>
          <a:lstStyle/>
          <a:p>
            <a:pPr algn="ctr"/>
            <a:r>
              <a:rPr lang="fi-FI" sz="2667" b="1" dirty="0" err="1">
                <a:solidFill>
                  <a:schemeClr val="bg1"/>
                </a:solidFill>
              </a:rPr>
              <a:t>Finnish</a:t>
            </a:r>
            <a:r>
              <a:rPr lang="fi-FI" sz="2667" b="1" dirty="0">
                <a:solidFill>
                  <a:schemeClr val="bg1"/>
                </a:solidFill>
              </a:rPr>
              <a:t> </a:t>
            </a:r>
            <a:r>
              <a:rPr lang="fi-FI" sz="2667" b="1" dirty="0" err="1">
                <a:solidFill>
                  <a:schemeClr val="bg1"/>
                </a:solidFill>
              </a:rPr>
              <a:t>education</a:t>
            </a:r>
            <a:r>
              <a:rPr lang="fi-FI" sz="2667" b="1" dirty="0">
                <a:solidFill>
                  <a:schemeClr val="bg1"/>
                </a:solidFill>
              </a:rPr>
              <a:t> </a:t>
            </a:r>
            <a:r>
              <a:rPr lang="fi-FI" sz="2667" b="1" dirty="0" err="1">
                <a:solidFill>
                  <a:schemeClr val="bg1"/>
                </a:solidFill>
              </a:rPr>
              <a:t>system</a:t>
            </a:r>
            <a:r>
              <a:rPr lang="fi-FI" sz="2667" b="1" dirty="0">
                <a:solidFill>
                  <a:schemeClr val="bg1"/>
                </a:solidFill>
              </a:rPr>
              <a:t> is a </a:t>
            </a:r>
            <a:r>
              <a:rPr lang="fi-FI" sz="2667" b="1" dirty="0" err="1">
                <a:solidFill>
                  <a:schemeClr val="bg1"/>
                </a:solidFill>
              </a:rPr>
              <a:t>result</a:t>
            </a:r>
            <a:r>
              <a:rPr lang="fi-FI" sz="2667" b="1" dirty="0">
                <a:solidFill>
                  <a:schemeClr val="bg1"/>
                </a:solidFill>
              </a:rPr>
              <a:t> of </a:t>
            </a:r>
            <a:r>
              <a:rPr lang="fi-FI" sz="2667" b="1" dirty="0" err="1">
                <a:solidFill>
                  <a:schemeClr val="bg1"/>
                </a:solidFill>
              </a:rPr>
              <a:t>continuous</a:t>
            </a:r>
            <a:r>
              <a:rPr lang="fi-FI" sz="2667" b="1" dirty="0">
                <a:solidFill>
                  <a:schemeClr val="bg1"/>
                </a:solidFill>
              </a:rPr>
              <a:t> </a:t>
            </a:r>
            <a:r>
              <a:rPr lang="fi-FI" sz="2667" b="1" dirty="0" err="1">
                <a:solidFill>
                  <a:schemeClr val="bg1"/>
                </a:solidFill>
              </a:rPr>
              <a:t>development</a:t>
            </a:r>
            <a:endParaRPr lang="fi-FI" sz="2667" b="1" dirty="0">
              <a:solidFill>
                <a:schemeClr val="bg1"/>
              </a:solidFill>
            </a:endParaRPr>
          </a:p>
        </p:txBody>
      </p:sp>
      <p:sp>
        <p:nvSpPr>
          <p:cNvPr id="55" name="Pyöristetty suorakulmio 54"/>
          <p:cNvSpPr/>
          <p:nvPr/>
        </p:nvSpPr>
        <p:spPr bwMode="auto">
          <a:xfrm>
            <a:off x="8771310" y="1126797"/>
            <a:ext cx="1008113" cy="418108"/>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2021</a:t>
            </a:r>
          </a:p>
        </p:txBody>
      </p:sp>
      <p:sp>
        <p:nvSpPr>
          <p:cNvPr id="56" name="Ellipsi 55">
            <a:extLst>
              <a:ext uri="{FF2B5EF4-FFF2-40B4-BE49-F238E27FC236}">
                <a16:creationId xmlns:a16="http://schemas.microsoft.com/office/drawing/2014/main" id="{372F869F-198B-4AD3-A091-168AC4548CD3}"/>
              </a:ext>
            </a:extLst>
          </p:cNvPr>
          <p:cNvSpPr/>
          <p:nvPr/>
        </p:nvSpPr>
        <p:spPr>
          <a:xfrm>
            <a:off x="9936756" y="1238577"/>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sp>
        <p:nvSpPr>
          <p:cNvPr id="58" name="Pyöristetty suorakulmio 57"/>
          <p:cNvSpPr/>
          <p:nvPr/>
        </p:nvSpPr>
        <p:spPr bwMode="auto">
          <a:xfrm>
            <a:off x="6627373" y="1085158"/>
            <a:ext cx="2215793" cy="516709"/>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sp>
        <p:nvSpPr>
          <p:cNvPr id="59" name="Tekstiruutu 58">
            <a:extLst>
              <a:ext uri="{FF2B5EF4-FFF2-40B4-BE49-F238E27FC236}">
                <a16:creationId xmlns:a16="http://schemas.microsoft.com/office/drawing/2014/main" id="{381D22E2-16F4-4C89-86A9-1336503962CC}"/>
              </a:ext>
            </a:extLst>
          </p:cNvPr>
          <p:cNvSpPr txBox="1"/>
          <p:nvPr/>
        </p:nvSpPr>
        <p:spPr>
          <a:xfrm>
            <a:off x="6672063" y="1126797"/>
            <a:ext cx="2083580" cy="420756"/>
          </a:xfrm>
          <a:prstGeom prst="rect">
            <a:avLst/>
          </a:prstGeom>
          <a:noFill/>
          <a:ln>
            <a:noFill/>
          </a:ln>
        </p:spPr>
        <p:txBody>
          <a:bodyPr wrap="square" rtlCol="0">
            <a:spAutoFit/>
          </a:bodyPr>
          <a:lstStyle/>
          <a:p>
            <a:r>
              <a:rPr lang="en-US" sz="1067" b="1" dirty="0"/>
              <a:t>Compulsory education </a:t>
            </a:r>
            <a:br>
              <a:rPr lang="en-US" sz="1067" b="1" dirty="0"/>
            </a:br>
            <a:r>
              <a:rPr lang="en-US" sz="1067" b="1" dirty="0"/>
              <a:t>extended to 18 years of age</a:t>
            </a:r>
            <a:endParaRPr lang="fi-FI" sz="1067" b="1" dirty="0"/>
          </a:p>
        </p:txBody>
      </p:sp>
      <p:sp>
        <p:nvSpPr>
          <p:cNvPr id="61" name="Pyöristetty suorakulmio 60"/>
          <p:cNvSpPr/>
          <p:nvPr/>
        </p:nvSpPr>
        <p:spPr bwMode="auto">
          <a:xfrm>
            <a:off x="3804632" y="4224784"/>
            <a:ext cx="1188211" cy="933472"/>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sp>
        <p:nvSpPr>
          <p:cNvPr id="64" name="Pyöristetty suorakulmio 63"/>
          <p:cNvSpPr/>
          <p:nvPr/>
        </p:nvSpPr>
        <p:spPr bwMode="auto">
          <a:xfrm>
            <a:off x="3900392" y="5082807"/>
            <a:ext cx="1008112" cy="403339"/>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1866</a:t>
            </a:r>
          </a:p>
        </p:txBody>
      </p:sp>
      <p:sp>
        <p:nvSpPr>
          <p:cNvPr id="65" name="Ellipsi 64">
            <a:extLst>
              <a:ext uri="{FF2B5EF4-FFF2-40B4-BE49-F238E27FC236}">
                <a16:creationId xmlns:a16="http://schemas.microsoft.com/office/drawing/2014/main" id="{82AA55BD-18BA-4565-9264-E05D709EAA28}"/>
              </a:ext>
            </a:extLst>
          </p:cNvPr>
          <p:cNvSpPr/>
          <p:nvPr/>
        </p:nvSpPr>
        <p:spPr>
          <a:xfrm>
            <a:off x="4324408" y="5669215"/>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cxnSp>
        <p:nvCxnSpPr>
          <p:cNvPr id="69" name="Suora yhdysviiva 68"/>
          <p:cNvCxnSpPr/>
          <p:nvPr/>
        </p:nvCxnSpPr>
        <p:spPr bwMode="auto">
          <a:xfrm flipH="1">
            <a:off x="4399308" y="5522487"/>
            <a:ext cx="1" cy="18761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kstiruutu 71">
            <a:extLst>
              <a:ext uri="{FF2B5EF4-FFF2-40B4-BE49-F238E27FC236}">
                <a16:creationId xmlns:a16="http://schemas.microsoft.com/office/drawing/2014/main" id="{1D559801-58B5-45D7-BC4B-81CE9A6DE12C}"/>
              </a:ext>
            </a:extLst>
          </p:cNvPr>
          <p:cNvSpPr txBox="1"/>
          <p:nvPr/>
        </p:nvSpPr>
        <p:spPr>
          <a:xfrm>
            <a:off x="3914391" y="4322629"/>
            <a:ext cx="1262235" cy="707886"/>
          </a:xfrm>
          <a:prstGeom prst="rect">
            <a:avLst/>
          </a:prstGeom>
          <a:noFill/>
          <a:ln>
            <a:noFill/>
          </a:ln>
        </p:spPr>
        <p:txBody>
          <a:bodyPr wrap="square" rtlCol="0">
            <a:spAutoFit/>
          </a:bodyPr>
          <a:lstStyle/>
          <a:p>
            <a:pPr algn="ctr"/>
            <a:r>
              <a:rPr lang="en-US" sz="1000" b="1" dirty="0"/>
              <a:t>Education for the people </a:t>
            </a:r>
          </a:p>
          <a:p>
            <a:pPr algn="ctr"/>
            <a:r>
              <a:rPr lang="en-US" sz="1000" b="1" dirty="0"/>
              <a:t>(voluntary,</a:t>
            </a:r>
          </a:p>
          <a:p>
            <a:pPr algn="ctr"/>
            <a:r>
              <a:rPr lang="en-US" sz="1000" b="1" dirty="0"/>
              <a:t>for 4 years) </a:t>
            </a:r>
          </a:p>
        </p:txBody>
      </p:sp>
      <p:cxnSp>
        <p:nvCxnSpPr>
          <p:cNvPr id="73" name="Suora yhdysviiva 72"/>
          <p:cNvCxnSpPr/>
          <p:nvPr/>
        </p:nvCxnSpPr>
        <p:spPr bwMode="auto">
          <a:xfrm>
            <a:off x="9846908" y="2097795"/>
            <a:ext cx="160385"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uora yhdysviiva 73"/>
          <p:cNvCxnSpPr/>
          <p:nvPr/>
        </p:nvCxnSpPr>
        <p:spPr bwMode="auto">
          <a:xfrm>
            <a:off x="9819954" y="1330487"/>
            <a:ext cx="160385"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Ellipsi 74">
            <a:extLst>
              <a:ext uri="{FF2B5EF4-FFF2-40B4-BE49-F238E27FC236}">
                <a16:creationId xmlns:a16="http://schemas.microsoft.com/office/drawing/2014/main" id="{372F869F-198B-4AD3-A091-168AC4548CD3}"/>
              </a:ext>
            </a:extLst>
          </p:cNvPr>
          <p:cNvSpPr/>
          <p:nvPr/>
        </p:nvSpPr>
        <p:spPr>
          <a:xfrm>
            <a:off x="9960173" y="4179893"/>
            <a:ext cx="176753" cy="1838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cxnSp>
        <p:nvCxnSpPr>
          <p:cNvPr id="76" name="Suora yhdysviiva 75"/>
          <p:cNvCxnSpPr/>
          <p:nvPr/>
        </p:nvCxnSpPr>
        <p:spPr bwMode="auto">
          <a:xfrm>
            <a:off x="9817512" y="4292503"/>
            <a:ext cx="160385"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Pyöristetty suorakulmio 77"/>
          <p:cNvSpPr/>
          <p:nvPr/>
        </p:nvSpPr>
        <p:spPr bwMode="auto">
          <a:xfrm>
            <a:off x="5535821" y="4698619"/>
            <a:ext cx="1648515" cy="447960"/>
          </a:xfrm>
          <a:prstGeom prst="round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fi-FI" sz="2400">
              <a:latin typeface="Arial" charset="0"/>
              <a:ea typeface="ＭＳ Ｐゴシック" pitchFamily="1" charset="-128"/>
            </a:endParaRPr>
          </a:p>
        </p:txBody>
      </p:sp>
      <p:sp>
        <p:nvSpPr>
          <p:cNvPr id="79" name="Pyöristetty suorakulmio 78"/>
          <p:cNvSpPr/>
          <p:nvPr/>
        </p:nvSpPr>
        <p:spPr bwMode="auto">
          <a:xfrm>
            <a:off x="5904330" y="5096193"/>
            <a:ext cx="904941" cy="403339"/>
          </a:xfrm>
          <a:prstGeom prst="round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pPr>
            <a:r>
              <a:rPr lang="fi-FI" b="1" dirty="0">
                <a:solidFill>
                  <a:schemeClr val="bg1"/>
                </a:solidFill>
                <a:latin typeface="Arial" charset="0"/>
                <a:ea typeface="ＭＳ Ｐゴシック" pitchFamily="1" charset="-128"/>
              </a:rPr>
              <a:t>1921</a:t>
            </a:r>
          </a:p>
        </p:txBody>
      </p:sp>
      <p:sp>
        <p:nvSpPr>
          <p:cNvPr id="84" name="Tekstiruutu 83">
            <a:extLst>
              <a:ext uri="{FF2B5EF4-FFF2-40B4-BE49-F238E27FC236}">
                <a16:creationId xmlns:a16="http://schemas.microsoft.com/office/drawing/2014/main" id="{1D559801-58B5-45D7-BC4B-81CE9A6DE12C}"/>
              </a:ext>
            </a:extLst>
          </p:cNvPr>
          <p:cNvSpPr txBox="1"/>
          <p:nvPr/>
        </p:nvSpPr>
        <p:spPr>
          <a:xfrm>
            <a:off x="5506266" y="4696928"/>
            <a:ext cx="1732025" cy="400110"/>
          </a:xfrm>
          <a:prstGeom prst="rect">
            <a:avLst/>
          </a:prstGeom>
          <a:noFill/>
          <a:ln>
            <a:noFill/>
          </a:ln>
        </p:spPr>
        <p:txBody>
          <a:bodyPr wrap="square" rtlCol="0">
            <a:spAutoFit/>
          </a:bodyPr>
          <a:lstStyle/>
          <a:p>
            <a:pPr algn="ctr"/>
            <a:r>
              <a:rPr lang="fi-FI" sz="1000" b="1" dirty="0" err="1"/>
              <a:t>Degree</a:t>
            </a:r>
            <a:r>
              <a:rPr lang="fi-FI" sz="1000" b="1" dirty="0"/>
              <a:t> on </a:t>
            </a:r>
            <a:r>
              <a:rPr lang="fi-FI" sz="1000" b="1" dirty="0" err="1"/>
              <a:t>compulsory</a:t>
            </a:r>
            <a:r>
              <a:rPr lang="fi-FI" sz="1000" b="1" dirty="0"/>
              <a:t> </a:t>
            </a:r>
            <a:r>
              <a:rPr lang="fi-FI" sz="1000" b="1" dirty="0" err="1"/>
              <a:t>basic</a:t>
            </a:r>
            <a:r>
              <a:rPr lang="fi-FI" sz="1000" b="1" dirty="0"/>
              <a:t> </a:t>
            </a:r>
            <a:r>
              <a:rPr lang="fi-FI" sz="1000" b="1" dirty="0" err="1"/>
              <a:t>education</a:t>
            </a:r>
            <a:r>
              <a:rPr lang="fi-FI" sz="1000" b="1" dirty="0"/>
              <a:t> for </a:t>
            </a:r>
            <a:r>
              <a:rPr lang="fi-FI" sz="1000" b="1" dirty="0" err="1"/>
              <a:t>all</a:t>
            </a:r>
            <a:endParaRPr lang="fi-FI" sz="1000" b="1" dirty="0"/>
          </a:p>
        </p:txBody>
      </p:sp>
    </p:spTree>
    <p:extLst>
      <p:ext uri="{BB962C8B-B14F-4D97-AF65-F5344CB8AC3E}">
        <p14:creationId xmlns:p14="http://schemas.microsoft.com/office/powerpoint/2010/main" val="334879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C2623512-2C26-41B4-9572-69FAC0F2E49A}"/>
              </a:ext>
            </a:extLst>
          </p:cNvPr>
          <p:cNvPicPr>
            <a:picLocks noGrp="1" noRot="1" noChangeAspect="1" noMove="1" noResize="1" noEditPoints="1" noAdjustHandles="1" noChangeArrowheads="1" noChangeShapeType="1" noCrop="1"/>
          </p:cNvPicPr>
          <p:nvPr/>
        </p:nvPicPr>
        <p:blipFill rotWithShape="1">
          <a:blip r:embed="rId2" cstate="print">
            <a:alphaModFix amt="3000"/>
            <a:extLst>
              <a:ext uri="{28A0092B-C50C-407E-A947-70E740481C1C}">
                <a14:useLocalDpi xmlns:a14="http://schemas.microsoft.com/office/drawing/2010/main"/>
              </a:ext>
            </a:extLst>
          </a:blip>
          <a:srcRect/>
          <a:stretch/>
        </p:blipFill>
        <p:spPr>
          <a:xfrm>
            <a:off x="13472" y="0"/>
            <a:ext cx="12192000" cy="6958205"/>
          </a:xfrm>
          <a:prstGeom prst="rect">
            <a:avLst/>
          </a:prstGeom>
        </p:spPr>
      </p:pic>
      <p:pic>
        <p:nvPicPr>
          <p:cNvPr id="7" name="Kuva 6">
            <a:extLst>
              <a:ext uri="{FF2B5EF4-FFF2-40B4-BE49-F238E27FC236}">
                <a16:creationId xmlns:a16="http://schemas.microsoft.com/office/drawing/2014/main" id="{722368BC-3171-D6B3-1B83-46A92FB08E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3241" y="1145141"/>
            <a:ext cx="8171528" cy="5522003"/>
          </a:xfrm>
          <a:prstGeom prst="rect">
            <a:avLst/>
          </a:prstGeom>
        </p:spPr>
      </p:pic>
      <p:sp>
        <p:nvSpPr>
          <p:cNvPr id="8" name="Tekstiruutu 7">
            <a:extLst>
              <a:ext uri="{FF2B5EF4-FFF2-40B4-BE49-F238E27FC236}">
                <a16:creationId xmlns:a16="http://schemas.microsoft.com/office/drawing/2014/main" id="{D5E4BAE2-2A57-905B-E603-037D20498B4B}"/>
              </a:ext>
            </a:extLst>
          </p:cNvPr>
          <p:cNvSpPr txBox="1"/>
          <p:nvPr/>
        </p:nvSpPr>
        <p:spPr>
          <a:xfrm>
            <a:off x="8455748" y="1412777"/>
            <a:ext cx="3304881" cy="4774308"/>
          </a:xfrm>
          <a:prstGeom prst="rect">
            <a:avLst/>
          </a:prstGeom>
          <a:noFill/>
        </p:spPr>
        <p:txBody>
          <a:bodyPr wrap="square" lIns="48000" tIns="48000" rIns="48000" bIns="48000" rtlCol="0">
            <a:spAutoFit/>
          </a:bodyPr>
          <a:lstStyle/>
          <a:p>
            <a:pPr marL="860978" lvl="1" indent="-380990">
              <a:spcAft>
                <a:spcPts val="1600"/>
              </a:spcAft>
              <a:buClr>
                <a:schemeClr val="tx1"/>
              </a:buClr>
              <a:buFont typeface="Arial" panose="020B0604020202020204" pitchFamily="34" charset="0"/>
              <a:buChar char="•"/>
              <a:defRPr/>
            </a:pPr>
            <a:r>
              <a:rPr lang="en-GB" sz="2133" kern="0" dirty="0"/>
              <a:t>Gives each student flexibility. </a:t>
            </a:r>
          </a:p>
          <a:p>
            <a:pPr marL="860978" lvl="1" indent="-380990">
              <a:spcAft>
                <a:spcPts val="1600"/>
              </a:spcAft>
              <a:buClr>
                <a:schemeClr val="tx1"/>
              </a:buClr>
              <a:buFont typeface="Arial" panose="020B0604020202020204" pitchFamily="34" charset="0"/>
              <a:buChar char="•"/>
              <a:defRPr/>
            </a:pPr>
            <a:r>
              <a:rPr lang="en-GB" sz="2133" kern="0" dirty="0"/>
              <a:t>Binding decisions are not expected to be made at an early stage. </a:t>
            </a:r>
          </a:p>
          <a:p>
            <a:pPr marL="860978" lvl="1" indent="-380990">
              <a:spcAft>
                <a:spcPts val="1600"/>
              </a:spcAft>
              <a:buClr>
                <a:schemeClr val="tx1"/>
              </a:buClr>
              <a:buFont typeface="Arial" panose="020B0604020202020204" pitchFamily="34" charset="0"/>
              <a:buChar char="•"/>
              <a:defRPr/>
            </a:pPr>
            <a:r>
              <a:rPr lang="en-GB" sz="2133" kern="0" dirty="0"/>
              <a:t>The path all the way to tertiary education is untracked, with none of the paths leading to a dead end.  </a:t>
            </a:r>
            <a:endParaRPr lang="fi-FI" sz="2133" kern="0" dirty="0"/>
          </a:p>
        </p:txBody>
      </p:sp>
      <p:sp>
        <p:nvSpPr>
          <p:cNvPr id="9" name="Tekstiruutu 8">
            <a:extLst>
              <a:ext uri="{FF2B5EF4-FFF2-40B4-BE49-F238E27FC236}">
                <a16:creationId xmlns:a16="http://schemas.microsoft.com/office/drawing/2014/main" id="{7946BD3F-4B4C-7F3D-BE8C-C43D22E033CB}"/>
              </a:ext>
            </a:extLst>
          </p:cNvPr>
          <p:cNvSpPr txBox="1"/>
          <p:nvPr/>
        </p:nvSpPr>
        <p:spPr>
          <a:xfrm>
            <a:off x="619357" y="438334"/>
            <a:ext cx="8352928" cy="671390"/>
          </a:xfrm>
          <a:prstGeom prst="rect">
            <a:avLst/>
          </a:prstGeom>
          <a:noFill/>
        </p:spPr>
        <p:txBody>
          <a:bodyPr wrap="square" lIns="48000" tIns="48000" rIns="48000" bIns="48000" rtlCol="0">
            <a:spAutoFit/>
          </a:bodyPr>
          <a:lstStyle/>
          <a:p>
            <a:r>
              <a:rPr lang="fi-FI" sz="3733" b="1" dirty="0" err="1"/>
              <a:t>The</a:t>
            </a:r>
            <a:r>
              <a:rPr lang="fi-FI" sz="3733" b="1" dirty="0"/>
              <a:t> </a:t>
            </a:r>
            <a:r>
              <a:rPr lang="fi-FI" sz="3733" b="1" dirty="0" err="1"/>
              <a:t>Finnish</a:t>
            </a:r>
            <a:r>
              <a:rPr lang="fi-FI" sz="3733" b="1" dirty="0"/>
              <a:t> </a:t>
            </a:r>
            <a:r>
              <a:rPr lang="fi-FI" sz="3733" b="1" dirty="0" err="1"/>
              <a:t>Education</a:t>
            </a:r>
            <a:r>
              <a:rPr lang="fi-FI" sz="3733" b="1" dirty="0"/>
              <a:t> System</a:t>
            </a:r>
          </a:p>
        </p:txBody>
      </p:sp>
      <p:sp>
        <p:nvSpPr>
          <p:cNvPr id="11" name="Rectangle 1">
            <a:extLst>
              <a:ext uri="{FF2B5EF4-FFF2-40B4-BE49-F238E27FC236}">
                <a16:creationId xmlns:a16="http://schemas.microsoft.com/office/drawing/2014/main" id="{D76ED968-B14B-801E-C54A-436565C0C744}"/>
              </a:ext>
            </a:extLst>
          </p:cNvPr>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fi-FI" sz="2400"/>
          </a:p>
        </p:txBody>
      </p:sp>
    </p:spTree>
    <p:extLst>
      <p:ext uri="{BB962C8B-B14F-4D97-AF65-F5344CB8AC3E}">
        <p14:creationId xmlns:p14="http://schemas.microsoft.com/office/powerpoint/2010/main" val="375095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11">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3">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5">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51" name="Freeform: Shape 16">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17">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18">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19">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tsikko 5">
            <a:extLst>
              <a:ext uri="{FF2B5EF4-FFF2-40B4-BE49-F238E27FC236}">
                <a16:creationId xmlns:a16="http://schemas.microsoft.com/office/drawing/2014/main" id="{F4107959-9638-47B8-7932-890F2D300A0E}"/>
              </a:ext>
            </a:extLst>
          </p:cNvPr>
          <p:cNvSpPr>
            <a:spLocks noGrp="1"/>
          </p:cNvSpPr>
          <p:nvPr>
            <p:ph type="title"/>
          </p:nvPr>
        </p:nvSpPr>
        <p:spPr>
          <a:xfrm>
            <a:off x="699247" y="991262"/>
            <a:ext cx="10408024" cy="1240714"/>
          </a:xfrm>
        </p:spPr>
        <p:txBody>
          <a:bodyPr>
            <a:normAutofit/>
          </a:bodyPr>
          <a:lstStyle/>
          <a:p>
            <a:pPr algn="ctr"/>
            <a:r>
              <a:rPr lang="fi-FI" sz="4000" dirty="0">
                <a:solidFill>
                  <a:schemeClr val="tx2"/>
                </a:solidFill>
              </a:rPr>
              <a:t>BUILDING POLITICAL CONSENSUS AND TRUST</a:t>
            </a:r>
          </a:p>
        </p:txBody>
      </p:sp>
      <p:sp>
        <p:nvSpPr>
          <p:cNvPr id="55" name="Sisällön paikkamerkki 6">
            <a:extLst>
              <a:ext uri="{FF2B5EF4-FFF2-40B4-BE49-F238E27FC236}">
                <a16:creationId xmlns:a16="http://schemas.microsoft.com/office/drawing/2014/main" id="{429E8945-4821-F45D-C422-3C00A60A75DB}"/>
              </a:ext>
            </a:extLst>
          </p:cNvPr>
          <p:cNvSpPr>
            <a:spLocks noGrp="1"/>
          </p:cNvSpPr>
          <p:nvPr>
            <p:ph idx="1"/>
          </p:nvPr>
        </p:nvSpPr>
        <p:spPr>
          <a:xfrm>
            <a:off x="2057400" y="2231975"/>
            <a:ext cx="9318812" cy="3178225"/>
          </a:xfrm>
        </p:spPr>
        <p:txBody>
          <a:bodyPr anchor="t">
            <a:normAutofit/>
          </a:bodyPr>
          <a:lstStyle/>
          <a:p>
            <a:r>
              <a:rPr lang="fi-FI" sz="2400" dirty="0" err="1">
                <a:solidFill>
                  <a:schemeClr val="tx2"/>
                </a:solidFill>
              </a:rPr>
              <a:t>Political</a:t>
            </a:r>
            <a:r>
              <a:rPr lang="fi-FI" sz="2400" dirty="0">
                <a:solidFill>
                  <a:schemeClr val="tx2"/>
                </a:solidFill>
              </a:rPr>
              <a:t> culture </a:t>
            </a:r>
            <a:r>
              <a:rPr lang="fi-FI" sz="2400" dirty="0" err="1">
                <a:solidFill>
                  <a:schemeClr val="tx2"/>
                </a:solidFill>
              </a:rPr>
              <a:t>hard</a:t>
            </a:r>
            <a:r>
              <a:rPr lang="fi-FI" sz="2400" dirty="0">
                <a:solidFill>
                  <a:schemeClr val="tx2"/>
                </a:solidFill>
              </a:rPr>
              <a:t> to </a:t>
            </a:r>
            <a:r>
              <a:rPr lang="fi-FI" sz="2400" dirty="0" err="1">
                <a:solidFill>
                  <a:schemeClr val="tx2"/>
                </a:solidFill>
              </a:rPr>
              <a:t>change</a:t>
            </a:r>
            <a:endParaRPr lang="fi-FI" sz="2400" dirty="0">
              <a:solidFill>
                <a:schemeClr val="tx2"/>
              </a:solidFill>
            </a:endParaRPr>
          </a:p>
          <a:p>
            <a:r>
              <a:rPr lang="fi-FI" sz="2400" dirty="0">
                <a:solidFill>
                  <a:schemeClr val="tx2"/>
                </a:solidFill>
              </a:rPr>
              <a:t>Time </a:t>
            </a:r>
            <a:r>
              <a:rPr lang="fi-FI" sz="2400" dirty="0" err="1">
                <a:solidFill>
                  <a:schemeClr val="tx2"/>
                </a:solidFill>
              </a:rPr>
              <a:t>span</a:t>
            </a:r>
            <a:r>
              <a:rPr lang="fi-FI" sz="2400" dirty="0">
                <a:solidFill>
                  <a:schemeClr val="tx2"/>
                </a:solidFill>
              </a:rPr>
              <a:t> </a:t>
            </a:r>
            <a:r>
              <a:rPr lang="fi-FI" sz="2400" dirty="0" err="1">
                <a:solidFill>
                  <a:schemeClr val="tx2"/>
                </a:solidFill>
              </a:rPr>
              <a:t>between</a:t>
            </a:r>
            <a:r>
              <a:rPr lang="fi-FI" sz="2400" dirty="0">
                <a:solidFill>
                  <a:schemeClr val="tx2"/>
                </a:solidFill>
              </a:rPr>
              <a:t> </a:t>
            </a:r>
            <a:r>
              <a:rPr lang="fi-FI" sz="2400" dirty="0" err="1">
                <a:solidFill>
                  <a:schemeClr val="tx2"/>
                </a:solidFill>
              </a:rPr>
              <a:t>decision</a:t>
            </a:r>
            <a:r>
              <a:rPr lang="fi-FI" sz="2400" dirty="0">
                <a:solidFill>
                  <a:schemeClr val="tx2"/>
                </a:solidFill>
              </a:rPr>
              <a:t> and </a:t>
            </a:r>
            <a:r>
              <a:rPr lang="fi-FI" sz="2400" dirty="0" err="1">
                <a:solidFill>
                  <a:schemeClr val="tx2"/>
                </a:solidFill>
              </a:rPr>
              <a:t>impact</a:t>
            </a:r>
            <a:r>
              <a:rPr lang="fi-FI" sz="2400" dirty="0">
                <a:solidFill>
                  <a:schemeClr val="tx2"/>
                </a:solidFill>
              </a:rPr>
              <a:t>/</a:t>
            </a:r>
            <a:r>
              <a:rPr lang="fi-FI" sz="2400" dirty="0" err="1">
                <a:solidFill>
                  <a:schemeClr val="tx2"/>
                </a:solidFill>
              </a:rPr>
              <a:t>results</a:t>
            </a:r>
            <a:endParaRPr lang="fi-FI" sz="2400" dirty="0">
              <a:solidFill>
                <a:schemeClr val="tx2"/>
              </a:solidFill>
            </a:endParaRPr>
          </a:p>
          <a:p>
            <a:r>
              <a:rPr lang="fi-FI" sz="2400" dirty="0">
                <a:solidFill>
                  <a:schemeClr val="tx2"/>
                </a:solidFill>
              </a:rPr>
              <a:t>Culture, </a:t>
            </a:r>
            <a:r>
              <a:rPr lang="fi-FI" sz="2400" dirty="0" err="1">
                <a:solidFill>
                  <a:schemeClr val="tx2"/>
                </a:solidFill>
              </a:rPr>
              <a:t>expectations</a:t>
            </a:r>
            <a:r>
              <a:rPr lang="fi-FI" sz="2400" dirty="0">
                <a:solidFill>
                  <a:schemeClr val="tx2"/>
                </a:solidFill>
              </a:rPr>
              <a:t>, </a:t>
            </a:r>
            <a:r>
              <a:rPr lang="fi-FI" sz="2400" dirty="0" err="1">
                <a:solidFill>
                  <a:schemeClr val="tx2"/>
                </a:solidFill>
              </a:rPr>
              <a:t>stakeholder</a:t>
            </a:r>
            <a:r>
              <a:rPr lang="fi-FI" sz="2400" dirty="0">
                <a:solidFill>
                  <a:schemeClr val="tx2"/>
                </a:solidFill>
              </a:rPr>
              <a:t> </a:t>
            </a:r>
            <a:r>
              <a:rPr lang="fi-FI" sz="2400" dirty="0" err="1">
                <a:solidFill>
                  <a:schemeClr val="tx2"/>
                </a:solidFill>
              </a:rPr>
              <a:t>involvement</a:t>
            </a:r>
            <a:endParaRPr lang="fi-FI" sz="2400" dirty="0">
              <a:solidFill>
                <a:schemeClr val="tx2"/>
              </a:solidFill>
            </a:endParaRPr>
          </a:p>
          <a:p>
            <a:r>
              <a:rPr lang="fi-FI" sz="2400" dirty="0" err="1">
                <a:solidFill>
                  <a:schemeClr val="tx2"/>
                </a:solidFill>
              </a:rPr>
              <a:t>Evolution</a:t>
            </a:r>
            <a:r>
              <a:rPr lang="fi-FI" sz="2400" dirty="0">
                <a:solidFill>
                  <a:schemeClr val="tx2"/>
                </a:solidFill>
              </a:rPr>
              <a:t>, </a:t>
            </a:r>
            <a:r>
              <a:rPr lang="fi-FI" sz="2400" dirty="0" err="1">
                <a:solidFill>
                  <a:schemeClr val="tx2"/>
                </a:solidFill>
              </a:rPr>
              <a:t>not</a:t>
            </a:r>
            <a:r>
              <a:rPr lang="fi-FI" sz="2400" dirty="0">
                <a:solidFill>
                  <a:schemeClr val="tx2"/>
                </a:solidFill>
              </a:rPr>
              <a:t> a </a:t>
            </a:r>
            <a:r>
              <a:rPr lang="fi-FI" sz="2400" dirty="0" err="1">
                <a:solidFill>
                  <a:schemeClr val="tx2"/>
                </a:solidFill>
              </a:rPr>
              <a:t>revolution</a:t>
            </a:r>
            <a:r>
              <a:rPr lang="fi-FI" sz="2400" dirty="0">
                <a:solidFill>
                  <a:schemeClr val="tx2"/>
                </a:solidFill>
              </a:rPr>
              <a:t>; </a:t>
            </a:r>
            <a:r>
              <a:rPr lang="fi-FI" sz="2400" dirty="0" err="1">
                <a:solidFill>
                  <a:schemeClr val="tx2"/>
                </a:solidFill>
              </a:rPr>
              <a:t>continuation</a:t>
            </a:r>
            <a:endParaRPr lang="fi-FI" sz="2400" dirty="0">
              <a:solidFill>
                <a:schemeClr val="tx2"/>
              </a:solidFill>
            </a:endParaRPr>
          </a:p>
          <a:p>
            <a:r>
              <a:rPr lang="fi-FI" sz="2400" dirty="0">
                <a:solidFill>
                  <a:schemeClr val="tx2"/>
                </a:solidFill>
              </a:rPr>
              <a:t>VISION and </a:t>
            </a:r>
            <a:r>
              <a:rPr lang="fi-FI" sz="2400" dirty="0" err="1">
                <a:solidFill>
                  <a:schemeClr val="tx2"/>
                </a:solidFill>
              </a:rPr>
              <a:t>shared</a:t>
            </a:r>
            <a:r>
              <a:rPr lang="fi-FI" sz="2400" dirty="0">
                <a:solidFill>
                  <a:schemeClr val="tx2"/>
                </a:solidFill>
              </a:rPr>
              <a:t> </a:t>
            </a:r>
            <a:r>
              <a:rPr lang="fi-FI" sz="2400" dirty="0" err="1">
                <a:solidFill>
                  <a:schemeClr val="tx2"/>
                </a:solidFill>
              </a:rPr>
              <a:t>values</a:t>
            </a:r>
            <a:r>
              <a:rPr lang="fi-FI" sz="2400" dirty="0">
                <a:solidFill>
                  <a:schemeClr val="tx2"/>
                </a:solidFill>
              </a:rPr>
              <a:t> &amp; </a:t>
            </a:r>
            <a:r>
              <a:rPr lang="fi-FI" sz="2400" dirty="0" err="1">
                <a:solidFill>
                  <a:schemeClr val="tx2"/>
                </a:solidFill>
              </a:rPr>
              <a:t>goals</a:t>
            </a:r>
            <a:endParaRPr lang="fi-FI" sz="2400" dirty="0">
              <a:solidFill>
                <a:schemeClr val="tx2"/>
              </a:solidFill>
            </a:endParaRPr>
          </a:p>
          <a:p>
            <a:r>
              <a:rPr lang="fi-FI" sz="2400" dirty="0">
                <a:solidFill>
                  <a:schemeClr val="tx2"/>
                </a:solidFill>
              </a:rPr>
              <a:t>System-</a:t>
            </a:r>
            <a:r>
              <a:rPr lang="fi-FI" sz="2400" dirty="0" err="1">
                <a:solidFill>
                  <a:schemeClr val="tx2"/>
                </a:solidFill>
              </a:rPr>
              <a:t>wide</a:t>
            </a:r>
            <a:r>
              <a:rPr lang="fi-FI" sz="2400" dirty="0">
                <a:solidFill>
                  <a:schemeClr val="tx2"/>
                </a:solidFill>
              </a:rPr>
              <a:t> </a:t>
            </a:r>
            <a:r>
              <a:rPr lang="fi-FI" sz="2400" dirty="0" err="1">
                <a:solidFill>
                  <a:schemeClr val="tx2"/>
                </a:solidFill>
              </a:rPr>
              <a:t>approach</a:t>
            </a:r>
            <a:r>
              <a:rPr lang="fi-FI" sz="2400" dirty="0">
                <a:solidFill>
                  <a:schemeClr val="tx2"/>
                </a:solidFill>
              </a:rPr>
              <a:t> – </a:t>
            </a:r>
            <a:r>
              <a:rPr lang="fi-FI" sz="2400" dirty="0" err="1">
                <a:solidFill>
                  <a:schemeClr val="tx2"/>
                </a:solidFill>
              </a:rPr>
              <a:t>education</a:t>
            </a:r>
            <a:r>
              <a:rPr lang="fi-FI" sz="2400" dirty="0">
                <a:solidFill>
                  <a:schemeClr val="tx2"/>
                </a:solidFill>
              </a:rPr>
              <a:t> </a:t>
            </a:r>
            <a:r>
              <a:rPr lang="fi-FI" sz="2400" dirty="0" err="1">
                <a:solidFill>
                  <a:schemeClr val="tx2"/>
                </a:solidFill>
              </a:rPr>
              <a:t>not</a:t>
            </a:r>
            <a:r>
              <a:rPr lang="fi-FI" sz="2400" dirty="0">
                <a:solidFill>
                  <a:schemeClr val="tx2"/>
                </a:solidFill>
              </a:rPr>
              <a:t> an </a:t>
            </a:r>
            <a:r>
              <a:rPr lang="fi-FI" sz="2400" dirty="0" err="1">
                <a:solidFill>
                  <a:schemeClr val="tx2"/>
                </a:solidFill>
              </a:rPr>
              <a:t>island</a:t>
            </a:r>
            <a:r>
              <a:rPr lang="fi-FI" sz="2400" dirty="0">
                <a:solidFill>
                  <a:schemeClr val="tx2"/>
                </a:solidFill>
              </a:rPr>
              <a:t> </a:t>
            </a:r>
          </a:p>
          <a:p>
            <a:r>
              <a:rPr lang="fi-FI" sz="2400" dirty="0">
                <a:solidFill>
                  <a:schemeClr val="tx2"/>
                </a:solidFill>
              </a:rPr>
              <a:t>Vision, </a:t>
            </a:r>
            <a:r>
              <a:rPr lang="fi-FI" sz="2400" dirty="0" err="1">
                <a:solidFill>
                  <a:schemeClr val="tx2"/>
                </a:solidFill>
              </a:rPr>
              <a:t>stakeholder</a:t>
            </a:r>
            <a:r>
              <a:rPr lang="fi-FI" sz="2400" dirty="0">
                <a:solidFill>
                  <a:schemeClr val="tx2"/>
                </a:solidFill>
              </a:rPr>
              <a:t> </a:t>
            </a:r>
            <a:r>
              <a:rPr lang="fi-FI" sz="2400" dirty="0" err="1">
                <a:solidFill>
                  <a:schemeClr val="tx2"/>
                </a:solidFill>
              </a:rPr>
              <a:t>commitment</a:t>
            </a:r>
            <a:r>
              <a:rPr lang="fi-FI" sz="2400" dirty="0">
                <a:solidFill>
                  <a:schemeClr val="tx2"/>
                </a:solidFill>
              </a:rPr>
              <a:t> and </a:t>
            </a:r>
            <a:r>
              <a:rPr lang="fi-FI" sz="2400" dirty="0" err="1">
                <a:solidFill>
                  <a:schemeClr val="tx2"/>
                </a:solidFill>
              </a:rPr>
              <a:t>solid</a:t>
            </a:r>
            <a:r>
              <a:rPr lang="fi-FI" sz="2400" dirty="0">
                <a:solidFill>
                  <a:schemeClr val="tx2"/>
                </a:solidFill>
              </a:rPr>
              <a:t> </a:t>
            </a:r>
            <a:r>
              <a:rPr lang="fi-FI" sz="2400" dirty="0" err="1">
                <a:solidFill>
                  <a:schemeClr val="tx2"/>
                </a:solidFill>
              </a:rPr>
              <a:t>ground</a:t>
            </a:r>
            <a:r>
              <a:rPr lang="fi-FI" sz="2400" dirty="0">
                <a:solidFill>
                  <a:schemeClr val="tx2"/>
                </a:solidFill>
              </a:rPr>
              <a:t> -&gt; </a:t>
            </a:r>
            <a:r>
              <a:rPr lang="fi-FI" sz="2400" dirty="0" err="1">
                <a:solidFill>
                  <a:schemeClr val="tx2"/>
                </a:solidFill>
              </a:rPr>
              <a:t>flexibility</a:t>
            </a:r>
            <a:endParaRPr lang="fi-FI" sz="2400" dirty="0">
              <a:solidFill>
                <a:schemeClr val="tx2"/>
              </a:solidFill>
            </a:endParaRPr>
          </a:p>
        </p:txBody>
      </p:sp>
      <p:grpSp>
        <p:nvGrpSpPr>
          <p:cNvPr id="56" name="Group 21">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57" name="Freeform: Shape 22">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23">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24">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0" name="Freeform: Shape 25">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926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2" name="Tekstiruutu 21">
            <a:extLst>
              <a:ext uri="{FF2B5EF4-FFF2-40B4-BE49-F238E27FC236}">
                <a16:creationId xmlns:a16="http://schemas.microsoft.com/office/drawing/2014/main" id="{DF29F4DE-5CD1-D6FB-C281-CE60EECCC484}"/>
              </a:ext>
            </a:extLst>
          </p:cNvPr>
          <p:cNvSpPr txBox="1"/>
          <p:nvPr/>
        </p:nvSpPr>
        <p:spPr>
          <a:xfrm>
            <a:off x="900954" y="468702"/>
            <a:ext cx="8431305" cy="666786"/>
          </a:xfrm>
          <a:prstGeom prst="rect">
            <a:avLst/>
          </a:prstGeom>
          <a:noFill/>
        </p:spPr>
        <p:txBody>
          <a:bodyPr wrap="square">
            <a:spAutoFit/>
          </a:bodyPr>
          <a:lstStyle/>
          <a:p>
            <a:pPr algn="ctr" defTabSz="1219170">
              <a:defRPr/>
            </a:pPr>
            <a:r>
              <a:rPr lang="fi-FI" sz="3733" b="1" dirty="0" err="1">
                <a:solidFill>
                  <a:schemeClr val="bg1"/>
                </a:solidFill>
                <a:latin typeface="Finlandica"/>
              </a:rPr>
              <a:t>Finnish</a:t>
            </a:r>
            <a:r>
              <a:rPr lang="fi-FI" sz="3733" b="1" dirty="0">
                <a:solidFill>
                  <a:schemeClr val="bg1"/>
                </a:solidFill>
                <a:latin typeface="Finlandica"/>
              </a:rPr>
              <a:t> </a:t>
            </a:r>
            <a:r>
              <a:rPr lang="fi-FI" sz="3733" b="1" dirty="0" err="1">
                <a:solidFill>
                  <a:schemeClr val="bg1"/>
                </a:solidFill>
                <a:latin typeface="Finlandica"/>
              </a:rPr>
              <a:t>education</a:t>
            </a:r>
            <a:r>
              <a:rPr lang="fi-FI" sz="3733" b="1" dirty="0">
                <a:solidFill>
                  <a:schemeClr val="bg1"/>
                </a:solidFill>
                <a:latin typeface="Finlandica"/>
              </a:rPr>
              <a:t> is </a:t>
            </a:r>
            <a:r>
              <a:rPr lang="fi-FI" sz="3733" b="1" dirty="0" err="1">
                <a:solidFill>
                  <a:schemeClr val="bg1"/>
                </a:solidFill>
                <a:latin typeface="Finlandica"/>
              </a:rPr>
              <a:t>characterized</a:t>
            </a:r>
            <a:r>
              <a:rPr lang="fi-FI" sz="3733" b="1" dirty="0">
                <a:solidFill>
                  <a:schemeClr val="bg1"/>
                </a:solidFill>
                <a:latin typeface="Finlandica"/>
              </a:rPr>
              <a:t> </a:t>
            </a:r>
            <a:r>
              <a:rPr lang="fi-FI" sz="3733" b="1" dirty="0" err="1">
                <a:solidFill>
                  <a:schemeClr val="bg1"/>
                </a:solidFill>
                <a:latin typeface="Finlandica"/>
              </a:rPr>
              <a:t>by</a:t>
            </a:r>
            <a:r>
              <a:rPr lang="fi-FI" sz="3733" b="1" dirty="0">
                <a:solidFill>
                  <a:srgbClr val="002EA2"/>
                </a:solidFill>
                <a:latin typeface="Finlandica"/>
              </a:rPr>
              <a:t>…</a:t>
            </a:r>
          </a:p>
        </p:txBody>
      </p:sp>
      <p:grpSp>
        <p:nvGrpSpPr>
          <p:cNvPr id="44" name="Ryhmä 43">
            <a:extLst>
              <a:ext uri="{FF2B5EF4-FFF2-40B4-BE49-F238E27FC236}">
                <a16:creationId xmlns:a16="http://schemas.microsoft.com/office/drawing/2014/main" id="{D604DE7D-D7CE-5F7D-8097-CD2054A3CE6F}"/>
              </a:ext>
            </a:extLst>
          </p:cNvPr>
          <p:cNvGrpSpPr/>
          <p:nvPr/>
        </p:nvGrpSpPr>
        <p:grpSpPr>
          <a:xfrm>
            <a:off x="6192006" y="1604906"/>
            <a:ext cx="4837555" cy="4787391"/>
            <a:chOff x="5187195" y="915566"/>
            <a:chExt cx="3827687" cy="3787995"/>
          </a:xfrm>
        </p:grpSpPr>
        <p:sp>
          <p:nvSpPr>
            <p:cNvPr id="47" name="Rectangle 20">
              <a:extLst>
                <a:ext uri="{FF2B5EF4-FFF2-40B4-BE49-F238E27FC236}">
                  <a16:creationId xmlns:a16="http://schemas.microsoft.com/office/drawing/2014/main" id="{32614D45-406D-6009-2EED-B51C04957CB7}"/>
                </a:ext>
              </a:extLst>
            </p:cNvPr>
            <p:cNvSpPr/>
            <p:nvPr/>
          </p:nvSpPr>
          <p:spPr>
            <a:xfrm>
              <a:off x="5187195" y="3566514"/>
              <a:ext cx="1816894" cy="11370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endParaRPr lang="en-US" sz="1867" b="1" dirty="0">
                <a:solidFill>
                  <a:prstClr val="white"/>
                </a:solidFill>
                <a:latin typeface="Finlandica"/>
                <a:ea typeface="ＭＳ Ｐゴシック" pitchFamily="1" charset="-128"/>
              </a:endParaRPr>
            </a:p>
            <a:p>
              <a:pPr algn="ctr" defTabSz="1025769">
                <a:lnSpc>
                  <a:spcPct val="90000"/>
                </a:lnSpc>
                <a:spcAft>
                  <a:spcPct val="35000"/>
                </a:spcAft>
                <a:defRPr/>
              </a:pPr>
              <a:r>
                <a:rPr lang="en-US" sz="1867" b="1" dirty="0">
                  <a:solidFill>
                    <a:prstClr val="white"/>
                  </a:solidFill>
                  <a:latin typeface="Finlandica"/>
                  <a:cs typeface="Arial" panose="020B0604020202020204" pitchFamily="34" charset="0"/>
                </a:rPr>
                <a:t>No ranking of schools, students or teachers</a:t>
              </a:r>
              <a:endParaRPr lang="en-US" sz="1867" b="1" dirty="0">
                <a:solidFill>
                  <a:prstClr val="white"/>
                </a:solidFill>
                <a:latin typeface="Finlandica"/>
                <a:ea typeface="ＭＳ Ｐゴシック" pitchFamily="1" charset="-128"/>
              </a:endParaRPr>
            </a:p>
            <a:p>
              <a:pPr algn="ctr" defTabSz="1025769">
                <a:lnSpc>
                  <a:spcPct val="90000"/>
                </a:lnSpc>
                <a:spcAft>
                  <a:spcPct val="35000"/>
                </a:spcAft>
                <a:defRPr/>
              </a:pPr>
              <a:endParaRPr lang="en-US" b="1" kern="0" dirty="0">
                <a:solidFill>
                  <a:prstClr val="white"/>
                </a:solidFill>
                <a:latin typeface="Finlandica"/>
              </a:endParaRPr>
            </a:p>
          </p:txBody>
        </p:sp>
        <p:sp>
          <p:nvSpPr>
            <p:cNvPr id="48" name="Rectangle 20">
              <a:extLst>
                <a:ext uri="{FF2B5EF4-FFF2-40B4-BE49-F238E27FC236}">
                  <a16:creationId xmlns:a16="http://schemas.microsoft.com/office/drawing/2014/main" id="{C37F61AD-E85B-0592-6A98-63F44154C58B}"/>
                </a:ext>
              </a:extLst>
            </p:cNvPr>
            <p:cNvSpPr/>
            <p:nvPr/>
          </p:nvSpPr>
          <p:spPr>
            <a:xfrm>
              <a:off x="5187195" y="2247614"/>
              <a:ext cx="1816894" cy="11370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a:r>
                <a:rPr lang="en-US" sz="1867" b="1" dirty="0">
                  <a:solidFill>
                    <a:prstClr val="white"/>
                  </a:solidFill>
                  <a:latin typeface="Finlandica"/>
                  <a:ea typeface="ＭＳ Ｐゴシック" pitchFamily="1" charset="-128"/>
                </a:rPr>
                <a:t>World-class media education and literacy</a:t>
              </a:r>
            </a:p>
          </p:txBody>
        </p:sp>
        <p:sp>
          <p:nvSpPr>
            <p:cNvPr id="49" name="Rectangle 20">
              <a:extLst>
                <a:ext uri="{FF2B5EF4-FFF2-40B4-BE49-F238E27FC236}">
                  <a16:creationId xmlns:a16="http://schemas.microsoft.com/office/drawing/2014/main" id="{671EC8BF-0A7F-E36B-C3D5-DCAC3AEE8C3C}"/>
                </a:ext>
              </a:extLst>
            </p:cNvPr>
            <p:cNvSpPr/>
            <p:nvPr/>
          </p:nvSpPr>
          <p:spPr>
            <a:xfrm>
              <a:off x="7197988" y="3391233"/>
              <a:ext cx="1816894" cy="12232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a:lnSpc>
                  <a:spcPct val="90000"/>
                </a:lnSpc>
                <a:spcAft>
                  <a:spcPts val="756"/>
                </a:spcAft>
              </a:pPr>
              <a:endParaRPr lang="en-US" sz="1867" b="1" dirty="0">
                <a:solidFill>
                  <a:prstClr val="white"/>
                </a:solidFill>
                <a:latin typeface="Finlandica"/>
                <a:cs typeface="Arial" panose="020B0604020202020204" pitchFamily="34" charset="0"/>
              </a:endParaRPr>
            </a:p>
            <a:p>
              <a:pPr algn="ctr">
                <a:lnSpc>
                  <a:spcPct val="90000"/>
                </a:lnSpc>
                <a:spcAft>
                  <a:spcPts val="756"/>
                </a:spcAft>
              </a:pPr>
              <a:endParaRPr lang="en-US" sz="1867" b="1" dirty="0">
                <a:solidFill>
                  <a:prstClr val="white"/>
                </a:solidFill>
                <a:latin typeface="Finlandica"/>
                <a:cs typeface="Arial" panose="020B0604020202020204" pitchFamily="34" charset="0"/>
              </a:endParaRPr>
            </a:p>
            <a:p>
              <a:pPr algn="ctr" defTabSz="1219170">
                <a:lnSpc>
                  <a:spcPct val="90000"/>
                </a:lnSpc>
                <a:spcAft>
                  <a:spcPts val="756"/>
                </a:spcAft>
                <a:defRPr/>
              </a:pPr>
              <a:r>
                <a:rPr lang="en-US" sz="1867" b="1" dirty="0">
                  <a:solidFill>
                    <a:schemeClr val="tx1"/>
                  </a:solidFill>
                  <a:latin typeface="Finlandica" panose="00000500000000000000" pitchFamily="2" charset="0"/>
                </a:rPr>
                <a:t>Free at all levels from pre-primary onward; modest fees for early childhood care</a:t>
              </a:r>
              <a:endParaRPr lang="en-US" sz="2133" b="1" dirty="0">
                <a:solidFill>
                  <a:schemeClr val="tx1"/>
                </a:solidFill>
                <a:latin typeface="Finlandica"/>
              </a:endParaRPr>
            </a:p>
            <a:p>
              <a:pPr algn="ctr">
                <a:lnSpc>
                  <a:spcPct val="90000"/>
                </a:lnSpc>
                <a:spcAft>
                  <a:spcPts val="756"/>
                </a:spcAft>
              </a:pPr>
              <a:endParaRPr lang="en-US" sz="1867" b="1" dirty="0">
                <a:solidFill>
                  <a:srgbClr val="FFFFFF"/>
                </a:solidFill>
                <a:latin typeface="Finlandica" panose="00000500000000000000" pitchFamily="2" charset="0"/>
              </a:endParaRPr>
            </a:p>
            <a:p>
              <a:pPr algn="ctr" defTabSz="1025769">
                <a:lnSpc>
                  <a:spcPct val="90000"/>
                </a:lnSpc>
                <a:spcAft>
                  <a:spcPct val="35000"/>
                </a:spcAft>
                <a:defRPr/>
              </a:pPr>
              <a:endParaRPr lang="en-US" sz="1867" b="1" dirty="0">
                <a:solidFill>
                  <a:schemeClr val="bg1"/>
                </a:solidFill>
              </a:endParaRPr>
            </a:p>
          </p:txBody>
        </p:sp>
        <p:sp>
          <p:nvSpPr>
            <p:cNvPr id="50" name="Rectangle 20">
              <a:extLst>
                <a:ext uri="{FF2B5EF4-FFF2-40B4-BE49-F238E27FC236}">
                  <a16:creationId xmlns:a16="http://schemas.microsoft.com/office/drawing/2014/main" id="{B10A5A06-9271-779C-E768-FB10EFFB0F88}"/>
                </a:ext>
              </a:extLst>
            </p:cNvPr>
            <p:cNvSpPr/>
            <p:nvPr/>
          </p:nvSpPr>
          <p:spPr>
            <a:xfrm>
              <a:off x="5187196" y="915566"/>
              <a:ext cx="1816894" cy="11370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r>
                <a:rPr lang="en-US" sz="1867" b="1" dirty="0">
                  <a:solidFill>
                    <a:prstClr val="white"/>
                  </a:solidFill>
                  <a:latin typeface="Finlandica"/>
                  <a:ea typeface="ＭＳ Ｐゴシック" pitchFamily="1" charset="-128"/>
                </a:rPr>
                <a:t>Critical thinking, creativity, and innovation play an important role </a:t>
              </a:r>
            </a:p>
          </p:txBody>
        </p:sp>
      </p:grpSp>
      <p:grpSp>
        <p:nvGrpSpPr>
          <p:cNvPr id="30" name="Ryhmä 29">
            <a:extLst>
              <a:ext uri="{FF2B5EF4-FFF2-40B4-BE49-F238E27FC236}">
                <a16:creationId xmlns:a16="http://schemas.microsoft.com/office/drawing/2014/main" id="{2591BAC5-F717-BE30-C744-EDDA0A5B56F5}"/>
              </a:ext>
            </a:extLst>
          </p:cNvPr>
          <p:cNvGrpSpPr/>
          <p:nvPr/>
        </p:nvGrpSpPr>
        <p:grpSpPr>
          <a:xfrm>
            <a:off x="1162437" y="1613213"/>
            <a:ext cx="4837554" cy="4787391"/>
            <a:chOff x="5187195" y="915566"/>
            <a:chExt cx="3827686" cy="3787995"/>
          </a:xfrm>
        </p:grpSpPr>
        <p:sp>
          <p:nvSpPr>
            <p:cNvPr id="31" name="Rectangle 20">
              <a:extLst>
                <a:ext uri="{FF2B5EF4-FFF2-40B4-BE49-F238E27FC236}">
                  <a16:creationId xmlns:a16="http://schemas.microsoft.com/office/drawing/2014/main" id="{A0D28254-B310-2242-194E-5D316605254D}"/>
                </a:ext>
              </a:extLst>
            </p:cNvPr>
            <p:cNvSpPr/>
            <p:nvPr/>
          </p:nvSpPr>
          <p:spPr>
            <a:xfrm>
              <a:off x="7197987" y="915566"/>
              <a:ext cx="1816894" cy="11370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endParaRPr lang="fi-FI" sz="1867" b="1" dirty="0">
                <a:solidFill>
                  <a:prstClr val="white"/>
                </a:solidFill>
                <a:latin typeface="Finlandica"/>
                <a:ea typeface="ＭＳ Ｐゴシック" pitchFamily="1" charset="-128"/>
              </a:endParaRPr>
            </a:p>
            <a:p>
              <a:pPr algn="ctr" defTabSz="1025769">
                <a:lnSpc>
                  <a:spcPct val="90000"/>
                </a:lnSpc>
                <a:spcAft>
                  <a:spcPct val="35000"/>
                </a:spcAft>
                <a:defRPr/>
              </a:pPr>
              <a:r>
                <a:rPr lang="fi-FI" sz="1867" b="1" dirty="0" err="1">
                  <a:solidFill>
                    <a:prstClr val="white"/>
                  </a:solidFill>
                  <a:latin typeface="Finlandica"/>
                  <a:ea typeface="ＭＳ Ｐゴシック" pitchFamily="1" charset="-128"/>
                </a:rPr>
                <a:t>Flexible</a:t>
              </a:r>
              <a:r>
                <a:rPr lang="fi-FI" sz="1867" b="1" dirty="0">
                  <a:solidFill>
                    <a:prstClr val="white"/>
                  </a:solidFill>
                  <a:latin typeface="Finlandica"/>
                  <a:ea typeface="ＭＳ Ｐゴシック" pitchFamily="1" charset="-128"/>
                </a:rPr>
                <a:t> </a:t>
              </a:r>
              <a:r>
                <a:rPr lang="fi-FI" sz="1867" b="1" dirty="0" err="1">
                  <a:solidFill>
                    <a:prstClr val="white"/>
                  </a:solidFill>
                  <a:latin typeface="Finlandica"/>
                  <a:ea typeface="ＭＳ Ｐゴシック" pitchFamily="1" charset="-128"/>
                </a:rPr>
                <a:t>system</a:t>
              </a:r>
              <a:r>
                <a:rPr lang="fi-FI" sz="1867" b="1" dirty="0">
                  <a:solidFill>
                    <a:prstClr val="white"/>
                  </a:solidFill>
                  <a:latin typeface="Finlandica"/>
                  <a:ea typeface="ＭＳ Ｐゴシック" pitchFamily="1" charset="-128"/>
                </a:rPr>
                <a:t> </a:t>
              </a:r>
              <a:r>
                <a:rPr lang="fi-FI" sz="1867" b="1" dirty="0" err="1">
                  <a:solidFill>
                    <a:prstClr val="white"/>
                  </a:solidFill>
                  <a:latin typeface="Finlandica"/>
                  <a:ea typeface="ＭＳ Ｐゴシック" pitchFamily="1" charset="-128"/>
                </a:rPr>
                <a:t>with</a:t>
              </a:r>
              <a:r>
                <a:rPr lang="fi-FI" sz="1867" b="1" dirty="0">
                  <a:solidFill>
                    <a:prstClr val="white"/>
                  </a:solidFill>
                  <a:latin typeface="Finlandica"/>
                  <a:ea typeface="ＭＳ Ｐゴシック" pitchFamily="1" charset="-128"/>
                </a:rPr>
                <a:t> no </a:t>
              </a:r>
              <a:r>
                <a:rPr lang="fi-FI" sz="1867" b="1" dirty="0" err="1">
                  <a:solidFill>
                    <a:prstClr val="white"/>
                  </a:solidFill>
                  <a:latin typeface="Finlandica"/>
                  <a:ea typeface="ＭＳ Ｐゴシック" pitchFamily="1" charset="-128"/>
                </a:rPr>
                <a:t>dead</a:t>
              </a:r>
              <a:r>
                <a:rPr lang="fi-FI" sz="1867" b="1" dirty="0">
                  <a:solidFill>
                    <a:prstClr val="white"/>
                  </a:solidFill>
                  <a:latin typeface="Finlandica"/>
                  <a:ea typeface="ＭＳ Ｐゴシック" pitchFamily="1" charset="-128"/>
                </a:rPr>
                <a:t> </a:t>
              </a:r>
              <a:r>
                <a:rPr lang="fi-FI" sz="1867" b="1" dirty="0" err="1">
                  <a:solidFill>
                    <a:prstClr val="white"/>
                  </a:solidFill>
                  <a:latin typeface="Finlandica"/>
                  <a:ea typeface="ＭＳ Ｐゴシック" pitchFamily="1" charset="-128"/>
                </a:rPr>
                <a:t>ends</a:t>
              </a:r>
              <a:r>
                <a:rPr lang="fi-FI" sz="1867" b="1" dirty="0">
                  <a:solidFill>
                    <a:prstClr val="white"/>
                  </a:solidFill>
                  <a:latin typeface="Finlandica"/>
                  <a:ea typeface="ＭＳ Ｐゴシック" pitchFamily="1" charset="-128"/>
                </a:rPr>
                <a:t>,  lifelong </a:t>
              </a:r>
              <a:r>
                <a:rPr lang="fi-FI" sz="1867" b="1" dirty="0" err="1">
                  <a:solidFill>
                    <a:prstClr val="white"/>
                  </a:solidFill>
                  <a:latin typeface="Finlandica"/>
                  <a:ea typeface="ＭＳ Ｐゴシック" pitchFamily="1" charset="-128"/>
                </a:rPr>
                <a:t>learning</a:t>
              </a:r>
              <a:endParaRPr lang="fi-FI" sz="1867" b="1" dirty="0">
                <a:solidFill>
                  <a:prstClr val="white"/>
                </a:solidFill>
                <a:latin typeface="Finlandica"/>
                <a:ea typeface="ＭＳ Ｐゴシック" pitchFamily="1" charset="-128"/>
              </a:endParaRPr>
            </a:p>
            <a:p>
              <a:pPr algn="ctr" defTabSz="1025769">
                <a:lnSpc>
                  <a:spcPct val="90000"/>
                </a:lnSpc>
                <a:spcAft>
                  <a:spcPct val="35000"/>
                </a:spcAft>
                <a:defRPr/>
              </a:pPr>
              <a:endParaRPr lang="en-US" b="1" kern="0" dirty="0">
                <a:solidFill>
                  <a:schemeClr val="bg1"/>
                </a:solidFill>
              </a:endParaRPr>
            </a:p>
          </p:txBody>
        </p:sp>
        <p:sp>
          <p:nvSpPr>
            <p:cNvPr id="32" name="Rectangle 20">
              <a:extLst>
                <a:ext uri="{FF2B5EF4-FFF2-40B4-BE49-F238E27FC236}">
                  <a16:creationId xmlns:a16="http://schemas.microsoft.com/office/drawing/2014/main" id="{3247A508-B08D-331B-DC03-7E94A9299A95}"/>
                </a:ext>
              </a:extLst>
            </p:cNvPr>
            <p:cNvSpPr/>
            <p:nvPr/>
          </p:nvSpPr>
          <p:spPr>
            <a:xfrm>
              <a:off x="7197986" y="3566514"/>
              <a:ext cx="1816894" cy="1137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endParaRPr lang="en-US" sz="1867" b="1" dirty="0">
                <a:solidFill>
                  <a:prstClr val="white"/>
                </a:solidFill>
                <a:latin typeface="Finlandica"/>
              </a:endParaRPr>
            </a:p>
            <a:p>
              <a:pPr algn="ctr" defTabSz="1025769">
                <a:lnSpc>
                  <a:spcPct val="90000"/>
                </a:lnSpc>
                <a:spcAft>
                  <a:spcPct val="35000"/>
                </a:spcAft>
                <a:defRPr/>
              </a:pPr>
              <a:r>
                <a:rPr lang="en-US" sz="1867" b="1" dirty="0">
                  <a:solidFill>
                    <a:prstClr val="white"/>
                  </a:solidFill>
                  <a:latin typeface="Finlandica"/>
                </a:rPr>
                <a:t>Highly trained and respected teachers</a:t>
              </a:r>
            </a:p>
            <a:p>
              <a:pPr algn="ctr" defTabSz="1025769">
                <a:lnSpc>
                  <a:spcPct val="90000"/>
                </a:lnSpc>
                <a:spcAft>
                  <a:spcPct val="35000"/>
                </a:spcAft>
                <a:defRPr/>
              </a:pPr>
              <a:endParaRPr lang="en-US" b="1" kern="0" dirty="0">
                <a:solidFill>
                  <a:prstClr val="white"/>
                </a:solidFill>
                <a:latin typeface="Finlandica"/>
              </a:endParaRPr>
            </a:p>
          </p:txBody>
        </p:sp>
        <p:sp>
          <p:nvSpPr>
            <p:cNvPr id="33" name="Rectangle 20">
              <a:extLst>
                <a:ext uri="{FF2B5EF4-FFF2-40B4-BE49-F238E27FC236}">
                  <a16:creationId xmlns:a16="http://schemas.microsoft.com/office/drawing/2014/main" id="{23261714-6465-8934-A35F-9A650E93A204}"/>
                </a:ext>
              </a:extLst>
            </p:cNvPr>
            <p:cNvSpPr/>
            <p:nvPr/>
          </p:nvSpPr>
          <p:spPr>
            <a:xfrm>
              <a:off x="5187195" y="3566514"/>
              <a:ext cx="1816894" cy="11370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r>
                <a:rPr lang="en-US" sz="1867" b="1" dirty="0">
                  <a:solidFill>
                    <a:prstClr val="white"/>
                  </a:solidFill>
                  <a:latin typeface="Finlandica"/>
                  <a:ea typeface="ＭＳ Ｐゴシック" pitchFamily="1" charset="-128"/>
                </a:rPr>
                <a:t>Long-term commitment to  equality</a:t>
              </a:r>
            </a:p>
          </p:txBody>
        </p:sp>
        <p:sp>
          <p:nvSpPr>
            <p:cNvPr id="34" name="Rectangle 20">
              <a:extLst>
                <a:ext uri="{FF2B5EF4-FFF2-40B4-BE49-F238E27FC236}">
                  <a16:creationId xmlns:a16="http://schemas.microsoft.com/office/drawing/2014/main" id="{D6AD766F-79E4-89B3-671C-2E4819C4D17A}"/>
                </a:ext>
              </a:extLst>
            </p:cNvPr>
            <p:cNvSpPr/>
            <p:nvPr/>
          </p:nvSpPr>
          <p:spPr>
            <a:xfrm>
              <a:off x="5187195" y="2247614"/>
              <a:ext cx="1816894" cy="11370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219170" eaLnBrk="0" fontAlgn="base" hangingPunct="0">
                <a:spcBef>
                  <a:spcPct val="0"/>
                </a:spcBef>
                <a:spcAft>
                  <a:spcPct val="0"/>
                </a:spcAft>
                <a:defRPr/>
              </a:pPr>
              <a:endParaRPr lang="en-US" sz="1733" b="1" dirty="0">
                <a:solidFill>
                  <a:prstClr val="white"/>
                </a:solidFill>
                <a:latin typeface="Finlandica"/>
                <a:ea typeface="ＭＳ Ｐゴシック" pitchFamily="1" charset="-128"/>
              </a:endParaRPr>
            </a:p>
            <a:p>
              <a:pPr algn="ctr" defTabSz="1219170" eaLnBrk="0" fontAlgn="base" hangingPunct="0">
                <a:spcBef>
                  <a:spcPct val="0"/>
                </a:spcBef>
                <a:spcAft>
                  <a:spcPct val="0"/>
                </a:spcAft>
                <a:defRPr/>
              </a:pPr>
              <a:r>
                <a:rPr lang="en-US" sz="1733" b="1" dirty="0">
                  <a:solidFill>
                    <a:prstClr val="white"/>
                  </a:solidFill>
                  <a:latin typeface="Finlandica"/>
                  <a:ea typeface="ＭＳ Ｐゴシック" pitchFamily="1" charset="-128"/>
                </a:rPr>
                <a:t>Low hierarchies, local autonomy, culture of mutual trust</a:t>
              </a:r>
            </a:p>
            <a:p>
              <a:pPr algn="ctr" defTabSz="1219170" eaLnBrk="0" fontAlgn="base" hangingPunct="0">
                <a:spcBef>
                  <a:spcPct val="0"/>
                </a:spcBef>
                <a:spcAft>
                  <a:spcPct val="0"/>
                </a:spcAft>
                <a:defRPr/>
              </a:pPr>
              <a:endParaRPr lang="en-US" sz="1733" b="1" dirty="0">
                <a:solidFill>
                  <a:prstClr val="white"/>
                </a:solidFill>
                <a:latin typeface="Finlandica"/>
                <a:ea typeface="ＭＳ Ｐゴシック" pitchFamily="1" charset="-128"/>
              </a:endParaRPr>
            </a:p>
          </p:txBody>
        </p:sp>
        <p:sp>
          <p:nvSpPr>
            <p:cNvPr id="36" name="Rectangle 20">
              <a:extLst>
                <a:ext uri="{FF2B5EF4-FFF2-40B4-BE49-F238E27FC236}">
                  <a16:creationId xmlns:a16="http://schemas.microsoft.com/office/drawing/2014/main" id="{5B6CBC70-26BF-9D92-E655-6DD3F7B3449C}"/>
                </a:ext>
              </a:extLst>
            </p:cNvPr>
            <p:cNvSpPr/>
            <p:nvPr/>
          </p:nvSpPr>
          <p:spPr>
            <a:xfrm>
              <a:off x="5187196" y="915566"/>
              <a:ext cx="1816894" cy="11370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219170">
                <a:defRPr/>
              </a:pPr>
              <a:r>
                <a:rPr lang="en-US" sz="1733" b="1" dirty="0">
                  <a:solidFill>
                    <a:prstClr val="white"/>
                  </a:solidFill>
                  <a:latin typeface="Finlandica"/>
                </a:rPr>
                <a:t>Joy of learning and i</a:t>
              </a:r>
              <a:r>
                <a:rPr lang="en-US" sz="1733" b="1" dirty="0" err="1">
                  <a:solidFill>
                    <a:prstClr val="white"/>
                  </a:solidFill>
                  <a:latin typeface="Finlandica"/>
                </a:rPr>
                <a:t>mportance</a:t>
              </a:r>
              <a:r>
                <a:rPr lang="en-US" sz="1733" b="1" dirty="0">
                  <a:solidFill>
                    <a:prstClr val="white"/>
                  </a:solidFill>
                  <a:latin typeface="Finlandica"/>
                </a:rPr>
                <a:t> of student wellbeing - no one is left behind</a:t>
              </a:r>
            </a:p>
          </p:txBody>
        </p:sp>
      </p:grpSp>
    </p:spTree>
    <p:extLst>
      <p:ext uri="{BB962C8B-B14F-4D97-AF65-F5344CB8AC3E}">
        <p14:creationId xmlns:p14="http://schemas.microsoft.com/office/powerpoint/2010/main" val="124917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3312EF-D9C0-747B-5CC0-CC9877CB26BC}"/>
              </a:ext>
            </a:extLst>
          </p:cNvPr>
          <p:cNvSpPr>
            <a:spLocks noGrp="1"/>
          </p:cNvSpPr>
          <p:nvPr>
            <p:ph type="title"/>
          </p:nvPr>
        </p:nvSpPr>
        <p:spPr>
          <a:xfrm>
            <a:off x="815413" y="332213"/>
            <a:ext cx="7200800" cy="1151236"/>
          </a:xfrm>
        </p:spPr>
        <p:txBody>
          <a:bodyPr/>
          <a:lstStyle/>
          <a:p>
            <a:r>
              <a:rPr lang="en-US" sz="3733" b="1" dirty="0"/>
              <a:t>Finnish education in international comparison </a:t>
            </a:r>
            <a:endParaRPr lang="fi-FI" sz="3733" dirty="0"/>
          </a:p>
        </p:txBody>
      </p:sp>
      <p:pic>
        <p:nvPicPr>
          <p:cNvPr id="24" name="Kuva 23">
            <a:extLst>
              <a:ext uri="{FF2B5EF4-FFF2-40B4-BE49-F238E27FC236}">
                <a16:creationId xmlns:a16="http://schemas.microsoft.com/office/drawing/2014/main" id="{A9C51972-1C31-6FC9-71C2-77813F00BF5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79"/>
          <a:stretch/>
        </p:blipFill>
        <p:spPr>
          <a:xfrm>
            <a:off x="6539037" y="5424"/>
            <a:ext cx="5652963" cy="6858000"/>
          </a:xfrm>
          <a:prstGeom prst="rect">
            <a:avLst/>
          </a:prstGeom>
        </p:spPr>
      </p:pic>
      <p:grpSp>
        <p:nvGrpSpPr>
          <p:cNvPr id="14" name="Ryhmä 13">
            <a:extLst>
              <a:ext uri="{FF2B5EF4-FFF2-40B4-BE49-F238E27FC236}">
                <a16:creationId xmlns:a16="http://schemas.microsoft.com/office/drawing/2014/main" id="{D9A28321-83D1-8342-C74D-E2D4A57A7684}"/>
              </a:ext>
            </a:extLst>
          </p:cNvPr>
          <p:cNvGrpSpPr/>
          <p:nvPr/>
        </p:nvGrpSpPr>
        <p:grpSpPr>
          <a:xfrm>
            <a:off x="815417" y="1779112"/>
            <a:ext cx="4872775" cy="4788649"/>
            <a:chOff x="5180593" y="915566"/>
            <a:chExt cx="3855554" cy="3788991"/>
          </a:xfrm>
        </p:grpSpPr>
        <p:sp>
          <p:nvSpPr>
            <p:cNvPr id="9" name="Rectangle 20">
              <a:extLst>
                <a:ext uri="{FF2B5EF4-FFF2-40B4-BE49-F238E27FC236}">
                  <a16:creationId xmlns:a16="http://schemas.microsoft.com/office/drawing/2014/main" id="{F0830E7F-E079-9CBD-A533-7D7AB5A868A0}"/>
                </a:ext>
              </a:extLst>
            </p:cNvPr>
            <p:cNvSpPr/>
            <p:nvPr/>
          </p:nvSpPr>
          <p:spPr>
            <a:xfrm>
              <a:off x="7197988" y="915566"/>
              <a:ext cx="1816894" cy="11370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r>
                <a:rPr lang="en-US" b="1" kern="0" dirty="0">
                  <a:solidFill>
                    <a:prstClr val="white"/>
                  </a:solidFill>
                  <a:latin typeface="Finlandica"/>
                </a:rPr>
                <a:t>Moderate costs</a:t>
              </a:r>
              <a:endParaRPr lang="en-US" b="1" kern="0" dirty="0">
                <a:solidFill>
                  <a:schemeClr val="bg1"/>
                </a:solidFill>
              </a:endParaRPr>
            </a:p>
          </p:txBody>
        </p:sp>
        <p:sp>
          <p:nvSpPr>
            <p:cNvPr id="10" name="Rectangle 20">
              <a:extLst>
                <a:ext uri="{FF2B5EF4-FFF2-40B4-BE49-F238E27FC236}">
                  <a16:creationId xmlns:a16="http://schemas.microsoft.com/office/drawing/2014/main" id="{4CA560C8-FA04-968A-64E2-6CD34F801148}"/>
                </a:ext>
              </a:extLst>
            </p:cNvPr>
            <p:cNvSpPr/>
            <p:nvPr/>
          </p:nvSpPr>
          <p:spPr>
            <a:xfrm>
              <a:off x="7219253" y="3567510"/>
              <a:ext cx="1816894" cy="1137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r>
                <a:rPr lang="en-US" b="1" kern="0" dirty="0">
                  <a:solidFill>
                    <a:prstClr val="white"/>
                  </a:solidFill>
                  <a:latin typeface="Finlandica"/>
                </a:rPr>
                <a:t>Instruction</a:t>
              </a:r>
              <a:r>
                <a:rPr lang="en-US" dirty="0">
                  <a:solidFill>
                    <a:prstClr val="white"/>
                  </a:solidFill>
                  <a:latin typeface="Finlandica"/>
                </a:rPr>
                <a:t> </a:t>
              </a:r>
              <a:br>
                <a:rPr lang="en-US" dirty="0">
                  <a:solidFill>
                    <a:prstClr val="white"/>
                  </a:solidFill>
                  <a:latin typeface="Finlandica"/>
                </a:rPr>
              </a:br>
              <a:r>
                <a:rPr lang="en-US" b="1" kern="0" dirty="0">
                  <a:solidFill>
                    <a:prstClr val="white"/>
                  </a:solidFill>
                  <a:latin typeface="Finlandica"/>
                </a:rPr>
                <a:t>time</a:t>
              </a:r>
              <a:r>
                <a:rPr lang="en-US" dirty="0">
                  <a:solidFill>
                    <a:prstClr val="white"/>
                  </a:solidFill>
                  <a:latin typeface="Finlandica"/>
                </a:rPr>
                <a:t> </a:t>
              </a:r>
              <a:r>
                <a:rPr lang="en-US" b="1" kern="0" dirty="0">
                  <a:solidFill>
                    <a:prstClr val="white"/>
                  </a:solidFill>
                  <a:latin typeface="Finlandica"/>
                </a:rPr>
                <a:t>low</a:t>
              </a:r>
            </a:p>
          </p:txBody>
        </p:sp>
        <p:sp>
          <p:nvSpPr>
            <p:cNvPr id="11" name="Rectangle 20">
              <a:extLst>
                <a:ext uri="{FF2B5EF4-FFF2-40B4-BE49-F238E27FC236}">
                  <a16:creationId xmlns:a16="http://schemas.microsoft.com/office/drawing/2014/main" id="{4C4976CB-2967-C846-49B6-2CDF9D247F82}"/>
                </a:ext>
              </a:extLst>
            </p:cNvPr>
            <p:cNvSpPr/>
            <p:nvPr/>
          </p:nvSpPr>
          <p:spPr>
            <a:xfrm>
              <a:off x="5187197" y="3567509"/>
              <a:ext cx="1816894" cy="113704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endParaRPr lang="en-US" b="1" kern="0" dirty="0">
                <a:solidFill>
                  <a:schemeClr val="bg1"/>
                </a:solidFill>
              </a:endParaRPr>
            </a:p>
            <a:p>
              <a:pPr algn="ctr" defTabSz="1025769">
                <a:lnSpc>
                  <a:spcPct val="90000"/>
                </a:lnSpc>
                <a:spcAft>
                  <a:spcPct val="35000"/>
                </a:spcAft>
                <a:defRPr/>
              </a:pPr>
              <a:r>
                <a:rPr lang="en-US" b="1" kern="0" dirty="0">
                  <a:solidFill>
                    <a:schemeClr val="bg1"/>
                  </a:solidFill>
                </a:rPr>
                <a:t>Girls</a:t>
              </a:r>
              <a:r>
                <a:rPr lang="en-US" dirty="0">
                  <a:solidFill>
                    <a:schemeClr val="bg1"/>
                  </a:solidFill>
                </a:rPr>
                <a:t> </a:t>
              </a:r>
              <a:r>
                <a:rPr lang="en-US" b="1" kern="0" dirty="0">
                  <a:solidFill>
                    <a:schemeClr val="bg1"/>
                  </a:solidFill>
                </a:rPr>
                <a:t>outperform</a:t>
              </a:r>
              <a:r>
                <a:rPr lang="en-US" dirty="0">
                  <a:solidFill>
                    <a:schemeClr val="bg1"/>
                  </a:solidFill>
                </a:rPr>
                <a:t> </a:t>
              </a:r>
              <a:r>
                <a:rPr lang="en-US" b="1" kern="0" dirty="0">
                  <a:solidFill>
                    <a:schemeClr val="bg1"/>
                  </a:solidFill>
                </a:rPr>
                <a:t>boys</a:t>
              </a:r>
            </a:p>
            <a:p>
              <a:pPr algn="ctr" defTabSz="1025769">
                <a:lnSpc>
                  <a:spcPct val="90000"/>
                </a:lnSpc>
                <a:spcAft>
                  <a:spcPct val="35000"/>
                </a:spcAft>
                <a:defRPr/>
              </a:pPr>
              <a:endParaRPr lang="en-US" b="1" kern="0" dirty="0">
                <a:solidFill>
                  <a:prstClr val="white"/>
                </a:solidFill>
                <a:latin typeface="Finlandica"/>
              </a:endParaRPr>
            </a:p>
          </p:txBody>
        </p:sp>
        <p:sp>
          <p:nvSpPr>
            <p:cNvPr id="12" name="Rectangle 20">
              <a:extLst>
                <a:ext uri="{FF2B5EF4-FFF2-40B4-BE49-F238E27FC236}">
                  <a16:creationId xmlns:a16="http://schemas.microsoft.com/office/drawing/2014/main" id="{F585BCE8-8C61-5F5C-8E58-4E7FAA8C6082}"/>
                </a:ext>
              </a:extLst>
            </p:cNvPr>
            <p:cNvSpPr/>
            <p:nvPr/>
          </p:nvSpPr>
          <p:spPr>
            <a:xfrm>
              <a:off x="5187197" y="2223762"/>
              <a:ext cx="1816894" cy="11370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r>
                <a:rPr lang="en-US" sz="1867" b="1" dirty="0">
                  <a:solidFill>
                    <a:schemeClr val="bg1"/>
                  </a:solidFill>
                </a:rPr>
                <a:t>Socio-economic gaps moderate</a:t>
              </a:r>
            </a:p>
          </p:txBody>
        </p:sp>
        <p:sp>
          <p:nvSpPr>
            <p:cNvPr id="13" name="Rectangle 20">
              <a:extLst>
                <a:ext uri="{FF2B5EF4-FFF2-40B4-BE49-F238E27FC236}">
                  <a16:creationId xmlns:a16="http://schemas.microsoft.com/office/drawing/2014/main" id="{B018740D-3593-C83B-EDE6-E0D656AA2DBF}"/>
                </a:ext>
              </a:extLst>
            </p:cNvPr>
            <p:cNvSpPr/>
            <p:nvPr/>
          </p:nvSpPr>
          <p:spPr>
            <a:xfrm>
              <a:off x="7197988" y="2241538"/>
              <a:ext cx="1816894" cy="11370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a:lnSpc>
                  <a:spcPct val="90000"/>
                </a:lnSpc>
                <a:spcAft>
                  <a:spcPts val="756"/>
                </a:spcAft>
              </a:pPr>
              <a:endParaRPr lang="en-US" sz="1867" b="1" dirty="0">
                <a:solidFill>
                  <a:srgbClr val="FFFFFF"/>
                </a:solidFill>
                <a:latin typeface="Finlandica" panose="00000500000000000000" pitchFamily="2" charset="0"/>
              </a:endParaRPr>
            </a:p>
            <a:p>
              <a:pPr algn="ctr">
                <a:lnSpc>
                  <a:spcPct val="90000"/>
                </a:lnSpc>
                <a:spcAft>
                  <a:spcPts val="756"/>
                </a:spcAft>
              </a:pPr>
              <a:r>
                <a:rPr lang="en-US" sz="1867" b="1" dirty="0">
                  <a:solidFill>
                    <a:srgbClr val="FFFFFF"/>
                  </a:solidFill>
                  <a:latin typeface="Finlandica" panose="00000500000000000000" pitchFamily="2" charset="0"/>
                </a:rPr>
                <a:t>Teachers</a:t>
              </a:r>
              <a:r>
                <a:rPr lang="en-US" sz="1867" dirty="0">
                  <a:solidFill>
                    <a:srgbClr val="FFFFFF"/>
                  </a:solidFill>
                  <a:latin typeface="Finlandica" panose="00000500000000000000" pitchFamily="2" charset="0"/>
                </a:rPr>
                <a:t> </a:t>
              </a:r>
              <a:r>
                <a:rPr lang="en-US" sz="1867" b="1" dirty="0">
                  <a:solidFill>
                    <a:srgbClr val="FFFFFF"/>
                  </a:solidFill>
                  <a:latin typeface="Finlandica" panose="00000500000000000000" pitchFamily="2" charset="0"/>
                </a:rPr>
                <a:t>competent &amp; committed</a:t>
              </a:r>
              <a:endParaRPr lang="fi-FI" sz="1867" dirty="0"/>
            </a:p>
            <a:p>
              <a:pPr algn="ctr" defTabSz="1025769">
                <a:lnSpc>
                  <a:spcPct val="90000"/>
                </a:lnSpc>
                <a:spcAft>
                  <a:spcPct val="35000"/>
                </a:spcAft>
                <a:defRPr/>
              </a:pPr>
              <a:endParaRPr lang="en-US" sz="1867" b="1" dirty="0">
                <a:solidFill>
                  <a:schemeClr val="bg1"/>
                </a:solidFill>
              </a:endParaRPr>
            </a:p>
          </p:txBody>
        </p:sp>
        <p:sp>
          <p:nvSpPr>
            <p:cNvPr id="8" name="Rectangle 20">
              <a:extLst>
                <a:ext uri="{FF2B5EF4-FFF2-40B4-BE49-F238E27FC236}">
                  <a16:creationId xmlns:a16="http://schemas.microsoft.com/office/drawing/2014/main" id="{45A7409C-ED77-195E-1BBA-BF0097B6FF9E}"/>
                </a:ext>
              </a:extLst>
            </p:cNvPr>
            <p:cNvSpPr/>
            <p:nvPr/>
          </p:nvSpPr>
          <p:spPr>
            <a:xfrm>
              <a:off x="5180593" y="915566"/>
              <a:ext cx="1823499" cy="113704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87923" tIns="87923" rIns="87923" bIns="87923" spcCol="1270" anchor="ctr"/>
            <a:lstStyle/>
            <a:p>
              <a:pPr algn="ctr" defTabSz="1025769">
                <a:lnSpc>
                  <a:spcPct val="90000"/>
                </a:lnSpc>
                <a:spcAft>
                  <a:spcPct val="35000"/>
                </a:spcAft>
                <a:defRPr/>
              </a:pPr>
              <a:r>
                <a:rPr lang="en-US" b="1" kern="0" dirty="0">
                  <a:solidFill>
                    <a:schemeClr val="bg1"/>
                  </a:solidFill>
                </a:rPr>
                <a:t>Small differences</a:t>
              </a:r>
              <a:r>
                <a:rPr lang="en-US" dirty="0">
                  <a:solidFill>
                    <a:schemeClr val="bg1"/>
                  </a:solidFill>
                </a:rPr>
                <a:t> </a:t>
              </a:r>
              <a:r>
                <a:rPr lang="en-US" b="1" kern="0" dirty="0">
                  <a:solidFill>
                    <a:schemeClr val="bg1"/>
                  </a:solidFill>
                </a:rPr>
                <a:t>between</a:t>
              </a:r>
              <a:r>
                <a:rPr lang="en-US" dirty="0">
                  <a:solidFill>
                    <a:schemeClr val="bg1"/>
                  </a:solidFill>
                </a:rPr>
                <a:t> </a:t>
              </a:r>
              <a:r>
                <a:rPr lang="en-US" b="1" kern="0" dirty="0">
                  <a:solidFill>
                    <a:schemeClr val="bg1"/>
                  </a:solidFill>
                </a:rPr>
                <a:t>schools</a:t>
              </a:r>
            </a:p>
          </p:txBody>
        </p:sp>
      </p:grpSp>
    </p:spTree>
    <p:extLst>
      <p:ext uri="{BB962C8B-B14F-4D97-AF65-F5344CB8AC3E}">
        <p14:creationId xmlns:p14="http://schemas.microsoft.com/office/powerpoint/2010/main" val="1022002895"/>
      </p:ext>
    </p:extLst>
  </p:cSld>
  <p:clrMapOvr>
    <a:masterClrMapping/>
  </p:clrMapOvr>
</p:sld>
</file>

<file path=ppt/theme/theme1.xml><?xml version="1.0" encoding="utf-8"?>
<a:theme xmlns:a="http://schemas.openxmlformats.org/drawingml/2006/main" name="Office 2013 – 2022 -teema">
  <a:themeElements>
    <a:clrScheme name="Office 2013 – 2022 -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157</TotalTime>
  <Words>966</Words>
  <Application>Microsoft Macintosh PowerPoint</Application>
  <PresentationFormat>Laajakuva</PresentationFormat>
  <Paragraphs>152</Paragraphs>
  <Slides>12</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12</vt:i4>
      </vt:variant>
    </vt:vector>
  </HeadingPairs>
  <TitlesOfParts>
    <vt:vector size="18" baseType="lpstr">
      <vt:lpstr>Aptos</vt:lpstr>
      <vt:lpstr>Arial</vt:lpstr>
      <vt:lpstr>Calibri</vt:lpstr>
      <vt:lpstr>Calibri Light</vt:lpstr>
      <vt:lpstr>Finlandica</vt:lpstr>
      <vt:lpstr>Office 2013 – 2022 -teema</vt:lpstr>
      <vt:lpstr>Transforming Education System</vt:lpstr>
      <vt:lpstr>PowerPoint-esitys</vt:lpstr>
      <vt:lpstr>PowerPoint-esitys</vt:lpstr>
      <vt:lpstr>History of Basic Education</vt:lpstr>
      <vt:lpstr>PowerPoint-esitys</vt:lpstr>
      <vt:lpstr>PowerPoint-esitys</vt:lpstr>
      <vt:lpstr>BUILDING POLITICAL CONSENSUS AND TRUST</vt:lpstr>
      <vt:lpstr>PowerPoint-esitys</vt:lpstr>
      <vt:lpstr>Finnish education in international comparison </vt:lpstr>
      <vt:lpstr>EQUITY AND TRUST</vt:lpstr>
      <vt:lpstr>CHALLENGES</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Tapani Mäkinen</dc:creator>
  <cp:lastModifiedBy>Tapani Mäkinen</cp:lastModifiedBy>
  <cp:revision>8</cp:revision>
  <cp:lastPrinted>2026-06-21T09:53:06Z</cp:lastPrinted>
  <dcterms:created xsi:type="dcterms:W3CDTF">2026-06-21T07:24:29Z</dcterms:created>
  <dcterms:modified xsi:type="dcterms:W3CDTF">2026-06-21T10:01:40Z</dcterms:modified>
</cp:coreProperties>
</file>