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630" r:id="rId3"/>
    <p:sldId id="631" r:id="rId4"/>
    <p:sldId id="632" r:id="rId5"/>
    <p:sldId id="633" r:id="rId6"/>
    <p:sldId id="634" r:id="rId7"/>
    <p:sldId id="635" r:id="rId8"/>
    <p:sldId id="636" r:id="rId9"/>
    <p:sldId id="63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4BCCE-54C0-4EAD-AA0D-3094528E98F5}" v="61" dt="2026-06-22T15:14:26.099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16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Johnson (ETF)" userId="6a2eb108-d32e-4152-a499-1ee1478a2155" providerId="ADAL" clId="{56348B9C-9DF7-46BE-AF11-2171984FCD3C}"/>
    <pc:docChg chg="undo custSel addSld delSld modSld">
      <pc:chgData name="Janet Johnson (ETF)" userId="6a2eb108-d32e-4152-a499-1ee1478a2155" providerId="ADAL" clId="{56348B9C-9DF7-46BE-AF11-2171984FCD3C}" dt="2026-06-22T15:14:32.134" v="334" actId="1076"/>
      <pc:docMkLst>
        <pc:docMk/>
      </pc:docMkLst>
      <pc:sldChg chg="addSp modSp mod">
        <pc:chgData name="Janet Johnson (ETF)" userId="6a2eb108-d32e-4152-a499-1ee1478a2155" providerId="ADAL" clId="{56348B9C-9DF7-46BE-AF11-2171984FCD3C}" dt="2026-06-22T15:14:32.134" v="334" actId="1076"/>
        <pc:sldMkLst>
          <pc:docMk/>
          <pc:sldMk cId="1073763302" sldId="630"/>
        </pc:sldMkLst>
        <pc:spChg chg="add mod">
          <ac:chgData name="Janet Johnson (ETF)" userId="6a2eb108-d32e-4152-a499-1ee1478a2155" providerId="ADAL" clId="{56348B9C-9DF7-46BE-AF11-2171984FCD3C}" dt="2026-06-22T15:14:32.134" v="334" actId="1076"/>
          <ac:spMkLst>
            <pc:docMk/>
            <pc:sldMk cId="1073763302" sldId="630"/>
            <ac:spMk id="7" creationId="{DE98F8B1-500D-A521-5FED-3A9BFE195379}"/>
          </ac:spMkLst>
        </pc:spChg>
        <pc:graphicFrameChg chg="modGraphic">
          <ac:chgData name="Janet Johnson (ETF)" userId="6a2eb108-d32e-4152-a499-1ee1478a2155" providerId="ADAL" clId="{56348B9C-9DF7-46BE-AF11-2171984FCD3C}" dt="2026-06-22T11:02:56.416" v="10" actId="20577"/>
          <ac:graphicFrameMkLst>
            <pc:docMk/>
            <pc:sldMk cId="1073763302" sldId="630"/>
            <ac:graphicFrameMk id="6" creationId="{A62CE96E-75CA-29B0-2A9D-9EA530E371FF}"/>
          </ac:graphicFrameMkLst>
        </pc:graphicFrameChg>
      </pc:sldChg>
      <pc:sldChg chg="modSp mod">
        <pc:chgData name="Janet Johnson (ETF)" userId="6a2eb108-d32e-4152-a499-1ee1478a2155" providerId="ADAL" clId="{56348B9C-9DF7-46BE-AF11-2171984FCD3C}" dt="2026-06-22T11:03:13.116" v="15" actId="20577"/>
        <pc:sldMkLst>
          <pc:docMk/>
          <pc:sldMk cId="2801559807" sldId="631"/>
        </pc:sldMkLst>
        <pc:graphicFrameChg chg="modGraphic">
          <ac:chgData name="Janet Johnson (ETF)" userId="6a2eb108-d32e-4152-a499-1ee1478a2155" providerId="ADAL" clId="{56348B9C-9DF7-46BE-AF11-2171984FCD3C}" dt="2026-06-22T11:03:13.116" v="15" actId="20577"/>
          <ac:graphicFrameMkLst>
            <pc:docMk/>
            <pc:sldMk cId="2801559807" sldId="631"/>
            <ac:graphicFrameMk id="6" creationId="{47B96C97-4B4E-CBC6-18A2-EBDD16A2CCA8}"/>
          </ac:graphicFrameMkLst>
        </pc:graphicFrameChg>
      </pc:sldChg>
      <pc:sldChg chg="modSp mod">
        <pc:chgData name="Janet Johnson (ETF)" userId="6a2eb108-d32e-4152-a499-1ee1478a2155" providerId="ADAL" clId="{56348B9C-9DF7-46BE-AF11-2171984FCD3C}" dt="2026-06-22T11:03:28.094" v="20" actId="20577"/>
        <pc:sldMkLst>
          <pc:docMk/>
          <pc:sldMk cId="553347873" sldId="632"/>
        </pc:sldMkLst>
        <pc:graphicFrameChg chg="modGraphic">
          <ac:chgData name="Janet Johnson (ETF)" userId="6a2eb108-d32e-4152-a499-1ee1478a2155" providerId="ADAL" clId="{56348B9C-9DF7-46BE-AF11-2171984FCD3C}" dt="2026-06-22T11:03:28.094" v="20" actId="20577"/>
          <ac:graphicFrameMkLst>
            <pc:docMk/>
            <pc:sldMk cId="553347873" sldId="632"/>
            <ac:graphicFrameMk id="6" creationId="{321B942B-BCE1-6EEF-C13C-111ED8221239}"/>
          </ac:graphicFrameMkLst>
        </pc:graphicFrameChg>
      </pc:sldChg>
      <pc:sldChg chg="modSp mod">
        <pc:chgData name="Janet Johnson (ETF)" userId="6a2eb108-d32e-4152-a499-1ee1478a2155" providerId="ADAL" clId="{56348B9C-9DF7-46BE-AF11-2171984FCD3C}" dt="2026-06-22T11:03:38.246" v="21" actId="255"/>
        <pc:sldMkLst>
          <pc:docMk/>
          <pc:sldMk cId="3602327246" sldId="633"/>
        </pc:sldMkLst>
        <pc:graphicFrameChg chg="modGraphic">
          <ac:chgData name="Janet Johnson (ETF)" userId="6a2eb108-d32e-4152-a499-1ee1478a2155" providerId="ADAL" clId="{56348B9C-9DF7-46BE-AF11-2171984FCD3C}" dt="2026-06-22T11:03:38.246" v="21" actId="255"/>
          <ac:graphicFrameMkLst>
            <pc:docMk/>
            <pc:sldMk cId="3602327246" sldId="633"/>
            <ac:graphicFrameMk id="6" creationId="{88075EE5-993F-0F3F-B8BE-84EF26EA56A2}"/>
          </ac:graphicFrameMkLst>
        </pc:graphicFrameChg>
      </pc:sldChg>
      <pc:sldChg chg="modSp mod">
        <pc:chgData name="Janet Johnson (ETF)" userId="6a2eb108-d32e-4152-a499-1ee1478a2155" providerId="ADAL" clId="{56348B9C-9DF7-46BE-AF11-2171984FCD3C}" dt="2026-06-22T11:04:08.965" v="27" actId="14734"/>
        <pc:sldMkLst>
          <pc:docMk/>
          <pc:sldMk cId="1952823007" sldId="634"/>
        </pc:sldMkLst>
        <pc:graphicFrameChg chg="modGraphic">
          <ac:chgData name="Janet Johnson (ETF)" userId="6a2eb108-d32e-4152-a499-1ee1478a2155" providerId="ADAL" clId="{56348B9C-9DF7-46BE-AF11-2171984FCD3C}" dt="2026-06-22T11:04:08.965" v="27" actId="14734"/>
          <ac:graphicFrameMkLst>
            <pc:docMk/>
            <pc:sldMk cId="1952823007" sldId="634"/>
            <ac:graphicFrameMk id="6" creationId="{6A7A4A0C-8A61-19DF-DBB8-D7B6978F3BAF}"/>
          </ac:graphicFrameMkLst>
        </pc:graphicFrameChg>
      </pc:sldChg>
      <pc:sldChg chg="modSp add mod">
        <pc:chgData name="Janet Johnson (ETF)" userId="6a2eb108-d32e-4152-a499-1ee1478a2155" providerId="ADAL" clId="{56348B9C-9DF7-46BE-AF11-2171984FCD3C}" dt="2026-06-22T11:08:14.876" v="72"/>
        <pc:sldMkLst>
          <pc:docMk/>
          <pc:sldMk cId="1477181264" sldId="635"/>
        </pc:sldMkLst>
        <pc:graphicFrameChg chg="mod modGraphic">
          <ac:chgData name="Janet Johnson (ETF)" userId="6a2eb108-d32e-4152-a499-1ee1478a2155" providerId="ADAL" clId="{56348B9C-9DF7-46BE-AF11-2171984FCD3C}" dt="2026-06-22T11:08:14.876" v="72"/>
          <ac:graphicFrameMkLst>
            <pc:docMk/>
            <pc:sldMk cId="1477181264" sldId="635"/>
            <ac:graphicFrameMk id="6" creationId="{B7B46839-BA72-DC25-1168-A3720E8E0773}"/>
          </ac:graphicFrameMkLst>
        </pc:graphicFrameChg>
      </pc:sldChg>
      <pc:sldChg chg="modSp add mod">
        <pc:chgData name="Janet Johnson (ETF)" userId="6a2eb108-d32e-4152-a499-1ee1478a2155" providerId="ADAL" clId="{56348B9C-9DF7-46BE-AF11-2171984FCD3C}" dt="2026-06-22T11:11:40.172" v="140" actId="20577"/>
        <pc:sldMkLst>
          <pc:docMk/>
          <pc:sldMk cId="1394899482" sldId="636"/>
        </pc:sldMkLst>
        <pc:graphicFrameChg chg="mod modGraphic">
          <ac:chgData name="Janet Johnson (ETF)" userId="6a2eb108-d32e-4152-a499-1ee1478a2155" providerId="ADAL" clId="{56348B9C-9DF7-46BE-AF11-2171984FCD3C}" dt="2026-06-22T11:11:40.172" v="140" actId="20577"/>
          <ac:graphicFrameMkLst>
            <pc:docMk/>
            <pc:sldMk cId="1394899482" sldId="636"/>
            <ac:graphicFrameMk id="6" creationId="{274DD40F-2A26-855A-8CB4-AC91C320BE38}"/>
          </ac:graphicFrameMkLst>
        </pc:graphicFrameChg>
      </pc:sldChg>
      <pc:sldChg chg="modSp add mod">
        <pc:chgData name="Janet Johnson (ETF)" userId="6a2eb108-d32e-4152-a499-1ee1478a2155" providerId="ADAL" clId="{56348B9C-9DF7-46BE-AF11-2171984FCD3C}" dt="2026-06-22T11:15:26.086" v="330" actId="114"/>
        <pc:sldMkLst>
          <pc:docMk/>
          <pc:sldMk cId="3097996904" sldId="637"/>
        </pc:sldMkLst>
        <pc:graphicFrameChg chg="mod modGraphic">
          <ac:chgData name="Janet Johnson (ETF)" userId="6a2eb108-d32e-4152-a499-1ee1478a2155" providerId="ADAL" clId="{56348B9C-9DF7-46BE-AF11-2171984FCD3C}" dt="2026-06-22T11:15:26.086" v="330" actId="114"/>
          <ac:graphicFrameMkLst>
            <pc:docMk/>
            <pc:sldMk cId="3097996904" sldId="637"/>
            <ac:graphicFrameMk id="6" creationId="{6C05B6E6-C625-FBA3-DAFE-3C84AB6897D8}"/>
          </ac:graphicFrameMkLst>
        </pc:graphicFrameChg>
      </pc:sldChg>
      <pc:sldChg chg="new del">
        <pc:chgData name="Janet Johnson (ETF)" userId="6a2eb108-d32e-4152-a499-1ee1478a2155" providerId="ADAL" clId="{56348B9C-9DF7-46BE-AF11-2171984FCD3C}" dt="2026-06-22T15:11:34.462" v="332" actId="680"/>
        <pc:sldMkLst>
          <pc:docMk/>
          <pc:sldMk cId="2397475954" sldId="63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A69E-0FC3-E624-1ACC-97A8903BE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92DAE-BC8D-0C75-A4B4-8D70D02AA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9262C-9F32-31D9-636A-A4A8A3FE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ED8-A1A1-44BE-B7B0-26647CF546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FB88E-945F-21D6-83A7-88A893D2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14641-FD29-55A0-8F93-36BBEEF8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6146-E536-41D2-B6E6-0AA756D84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6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BEFC-8D42-EAA1-75DB-065DA787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54A64-63F9-9A5E-6024-8815794BC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1164-9C98-4454-C2A2-79918E7C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ED8-A1A1-44BE-B7B0-26647CF546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9E4F-5ECA-60C4-60D9-790E1F99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E9454-EF7B-5CEA-09CF-34B47281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6146-E536-41D2-B6E6-0AA756D84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6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E80B7-9E86-EA37-3EB3-93F194509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81FA9-1C81-2B74-9050-78B19FF85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6680C-2B52-0986-1FBF-A25D4C5B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ED8-A1A1-44BE-B7B0-26647CF546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8933F-4DB0-A088-D602-2BAF1675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4AB5E-B079-D5F4-4D38-DD5F1572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6146-E536-41D2-B6E6-0AA756D84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97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ur 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2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C3AD5-426C-4560-96DE-5AE54EE6BD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0E68D09-D625-42E0-B07B-D1E9CC398F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09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AADA-EF09-F2A2-C0B9-318F128D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191C9-A309-EAD3-A79D-CAF945608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56FD5-0A97-A0CD-2E9F-2D76F51D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ED8-A1A1-44BE-B7B0-26647CF546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74F8-E79F-0504-2352-425A8948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1A0EB-3405-2CE2-5185-8E160CB1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6146-E536-41D2-B6E6-0AA756D84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1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1EDE8-F475-04C6-6DE9-4C82CA25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0C506-50AD-17B8-18E8-FF4C9E367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40956-EFFF-92F5-87FA-7DA03FD1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ED8-A1A1-44BE-B7B0-26647CF546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376FD-09B6-6405-E1D4-6D391BAE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403D3-A1C9-5BCA-7548-1B68F7BF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6146-E536-41D2-B6E6-0AA756D84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9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D08D-60F3-F675-E071-F6F79F25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02B02-D4F6-339B-3EFF-E93ECB9E8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22320-3BD8-F794-F92F-BAAE91CD6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BFB9C-B7DA-1E97-D9A0-D00743CE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ED8-A1A1-44BE-B7B0-26647CF546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2D2EC-02E8-C056-A43D-B4112131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82264-F1D0-3DCF-75D3-F6446C24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6146-E536-41D2-B6E6-0AA756D84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7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89766-0B4B-85FD-93D3-D18105E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38E8B-6DF6-D67C-9945-F83F57CFD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1BD43-CDC3-01DB-BBB1-8B92579E3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E0EFF-C405-60A8-4DB4-0C154777E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5179B7-27E5-470B-9AE1-CE00CB6F8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12C41-FEAC-4FE8-6764-EBD44E91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ED8-A1A1-44BE-B7B0-26647CF546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0040C-E897-4003-6D7B-55D4B104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A5F00-041A-439D-CDDC-A0845BF5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6146-E536-41D2-B6E6-0AA756D84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19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F01-CAC2-A255-9542-D1BC13AE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6F5DE-2D92-C4A3-C8FC-83750CD5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ED8-A1A1-44BE-B7B0-26647CF546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7156A-BF07-CAD4-9044-18370BF6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8855E-343E-3AB4-F7C8-64678EAE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6146-E536-41D2-B6E6-0AA756D84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8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96184-D66A-6C5D-9189-B966819F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ED8-A1A1-44BE-B7B0-26647CF546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A3CAB-7C0D-D5BA-2ED8-C75ECE3F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876CC-FBC3-E6F7-4979-9F35D2BB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6146-E536-41D2-B6E6-0AA756D84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0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9997-5C01-844E-0940-BA7758A3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9BB7-76A6-9254-51E3-7D606D877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53805-80E5-1336-B73A-CDA3329A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4DED7-3F83-FE52-8B95-2A2837D9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ED8-A1A1-44BE-B7B0-26647CF546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69D1D-C551-294C-AC02-A296AB80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E5B85-24BF-A6B7-8C52-91EB36EE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6146-E536-41D2-B6E6-0AA756D84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5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FCC3-B457-D769-930A-ED843864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E7AF47-D7AD-0496-FFDE-45AB58A64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CDAED-5334-4CA5-8684-1871794E4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CC024-0A0B-316A-546F-B55D42E7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ED8-A1A1-44BE-B7B0-26647CF546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3FCE5-8BBC-486E-75A7-FB46F71F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2D841-26FF-372D-E3DA-40E0AFA5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6146-E536-41D2-B6E6-0AA756D84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2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0D755-0366-34C5-93DE-80626604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BF8AB-3868-AD94-08AB-89B676BAC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6C0FF-1314-6188-8B32-B68B65C75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644ED8-A1A1-44BE-B7B0-26647CF546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E9F6-3B6B-4A92-7410-77115EAAE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2EEF0-B6F3-3851-FA4F-E52158F86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556146-E536-41D2-B6E6-0AA756D84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2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18AF71-7CBE-7645-9F10-434C8852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F6EAC-F94A-4148-90AB-5BD2D6AB8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33" y="11169"/>
            <a:ext cx="12194133" cy="68592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28953AF-9E55-A84C-8ADF-AA90223A0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927" y="4946709"/>
            <a:ext cx="4062860" cy="1552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42B30C-6F8A-D949-8C38-6C39E0A37376}"/>
              </a:ext>
            </a:extLst>
          </p:cNvPr>
          <p:cNvSpPr txBox="1"/>
          <p:nvPr/>
        </p:nvSpPr>
        <p:spPr>
          <a:xfrm>
            <a:off x="8146162" y="501650"/>
            <a:ext cx="3086988" cy="1246716"/>
          </a:xfrm>
          <a:prstGeom prst="rect">
            <a:avLst/>
          </a:prstGeom>
          <a:noFill/>
        </p:spPr>
        <p:txBody>
          <a:bodyPr wrap="square" lIns="120000" tIns="0" rIns="0" bIns="62400" rtlCol="0" anchor="t" anchorCtr="0">
            <a:noAutofit/>
          </a:bodyPr>
          <a:lstStyle/>
          <a:p>
            <a:pPr algn="r"/>
            <a:endParaRPr lang="en-GB" sz="18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5D2A5-5713-5F30-3DF9-1EFE093C1D43}"/>
              </a:ext>
            </a:extLst>
          </p:cNvPr>
          <p:cNvSpPr txBox="1"/>
          <p:nvPr/>
        </p:nvSpPr>
        <p:spPr>
          <a:xfrm>
            <a:off x="412382" y="2833484"/>
            <a:ext cx="7850671" cy="34547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en-GB" sz="3200" b="1" dirty="0">
                <a:solidFill>
                  <a:srgbClr val="0F9ED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Policy Lab - Education Reforms in Eastern Partnership: Shared Lessons, Shared Future</a:t>
            </a:r>
          </a:p>
          <a:p>
            <a:r>
              <a:rPr lang="en-GB" sz="3200" b="1" dirty="0">
                <a:solidFill>
                  <a:srgbClr val="0F9ED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24-25 June 2026</a:t>
            </a:r>
          </a:p>
          <a:p>
            <a:endParaRPr lang="en-GB" sz="3200" b="1" dirty="0">
              <a:solidFill>
                <a:srgbClr val="0F9ED5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2650" b="1" dirty="0">
                <a:solidFill>
                  <a:schemeClr val="tx2"/>
                </a:solidFill>
                <a:latin typeface="Quicksand"/>
              </a:rPr>
              <a:t>				Stresa, Italy</a:t>
            </a:r>
          </a:p>
        </p:txBody>
      </p:sp>
      <p:pic>
        <p:nvPicPr>
          <p:cNvPr id="3" name="Picture 2" descr="A logo with stars and text&#10;&#10;Description automatically generated">
            <a:extLst>
              <a:ext uri="{FF2B5EF4-FFF2-40B4-BE49-F238E27FC236}">
                <a16:creationId xmlns:a16="http://schemas.microsoft.com/office/drawing/2014/main" id="{81FC2755-9119-CAD1-A943-799081A75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3" y="-25362"/>
            <a:ext cx="1809327" cy="1463887"/>
          </a:xfrm>
          <a:prstGeom prst="rect">
            <a:avLst/>
          </a:prstGeom>
        </p:spPr>
      </p:pic>
      <p:pic>
        <p:nvPicPr>
          <p:cNvPr id="13" name="Picture 1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F158F2A7-76AD-3721-E476-024C76C0B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85" y="5722947"/>
            <a:ext cx="3089065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5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F58AD-3D2C-3220-E294-DF6D96A17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E93FF-58C5-14D1-A20B-DA6D006A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98F8B1-500D-A521-5FED-3A9BFE19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03" y="1916131"/>
            <a:ext cx="8520112" cy="76647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AGENDA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CA76696-00BD-3274-61A3-6DECD3688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64" y="0"/>
            <a:ext cx="2831551" cy="98621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EE64E4B7-F20C-0924-765D-4F56941F0FBE}"/>
              </a:ext>
            </a:extLst>
          </p:cNvPr>
          <p:cNvSpPr txBox="1">
            <a:spLocks/>
          </p:cNvSpPr>
          <p:nvPr/>
        </p:nvSpPr>
        <p:spPr>
          <a:xfrm>
            <a:off x="757703" y="3792165"/>
            <a:ext cx="8520112" cy="766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en-GB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2CE96E-75CA-29B0-2A9D-9EA530E37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97511"/>
              </p:ext>
            </p:extLst>
          </p:nvPr>
        </p:nvGraphicFramePr>
        <p:xfrm>
          <a:off x="402337" y="1081987"/>
          <a:ext cx="9491471" cy="467971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89887">
                  <a:extLst>
                    <a:ext uri="{9D8B030D-6E8A-4147-A177-3AD203B41FA5}">
                      <a16:colId xmlns:a16="http://schemas.microsoft.com/office/drawing/2014/main" val="1570060436"/>
                    </a:ext>
                  </a:extLst>
                </a:gridCol>
                <a:gridCol w="3319272">
                  <a:extLst>
                    <a:ext uri="{9D8B030D-6E8A-4147-A177-3AD203B41FA5}">
                      <a16:colId xmlns:a16="http://schemas.microsoft.com/office/drawing/2014/main" val="835520207"/>
                    </a:ext>
                  </a:extLst>
                </a:gridCol>
                <a:gridCol w="4782312">
                  <a:extLst>
                    <a:ext uri="{9D8B030D-6E8A-4147-A177-3AD203B41FA5}">
                      <a16:colId xmlns:a16="http://schemas.microsoft.com/office/drawing/2014/main" val="4159927720"/>
                    </a:ext>
                  </a:extLst>
                </a:gridCol>
              </a:tblGrid>
              <a:tr h="437349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000" dirty="0">
                          <a:effectLst/>
                        </a:rPr>
                        <a:t>DAY 1 – WEDNESDAY  24 June 2026 – Stresa, ITALY</a:t>
                      </a:r>
                      <a:endParaRPr lang="en-GB" sz="20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10105"/>
                  </a:ext>
                </a:extLst>
              </a:tr>
              <a:tr h="407614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dirty="0">
                          <a:effectLst/>
                        </a:rPr>
                        <a:t>Morning session: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CHALLENGES, SHARED LEARNING</a:t>
                      </a:r>
                      <a:endParaRPr lang="en-GB" sz="18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24955"/>
                  </a:ext>
                </a:extLst>
              </a:tr>
              <a:tr h="11662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</a:rPr>
                        <a:t>9.30 – 09.30</a:t>
                      </a:r>
                      <a:endParaRPr lang="en-GB" sz="1600" dirty="0">
                        <a:solidFill>
                          <a:srgbClr val="0092B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Introduction and welcome of participants </a:t>
                      </a:r>
                      <a:endParaRPr lang="en-GB" sz="16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GB" sz="16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buNone/>
                      </a:pPr>
                      <a:r>
                        <a:rPr lang="en-GB" sz="16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Objectives and Agenda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Pilvi Torsti, </a:t>
                      </a:r>
                      <a:r>
                        <a:rPr lang="en-GB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ETF Director 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Christophe Masson, </a:t>
                      </a:r>
                      <a:r>
                        <a:rPr lang="en-GB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Commission, DG ENEST 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Timo Kuusela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Programme Coordinator ETF </a:t>
                      </a:r>
                      <a:endParaRPr lang="en-GB" sz="800" b="1" i="1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endParaRPr lang="en-GB" sz="85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834093416"/>
                  </a:ext>
                </a:extLst>
              </a:tr>
              <a:tr h="9098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09.30–10.15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Group Introductions</a:t>
                      </a:r>
                      <a:r>
                        <a:rPr lang="en-GB" sz="10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GB" sz="160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one key reform priority &amp; one challenge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Moderated by </a:t>
                      </a:r>
                      <a:r>
                        <a:rPr kumimoji="0" lang="en-GB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Timo Kuusela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Programme Coordinator ETF </a:t>
                      </a:r>
                      <a:endParaRPr kumimoji="0" lang="en-GB" sz="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55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Country representatives </a:t>
                      </a: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2247599146"/>
                  </a:ext>
                </a:extLst>
              </a:tr>
              <a:tr h="11662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10.15–11.00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Keynote 1: </a:t>
                      </a:r>
                      <a:r>
                        <a:rPr lang="en-GB" sz="160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Transforming Education System to a Top Performer</a:t>
                      </a:r>
                    </a:p>
                    <a:p>
                      <a:pPr algn="l">
                        <a:buNone/>
                      </a:pPr>
                      <a:r>
                        <a:rPr lang="en-GB" sz="1600" i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Discussion and Q&amp;A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Jaana </a:t>
                      </a:r>
                      <a:r>
                        <a:rPr kumimoji="0" lang="en-GB" sz="1600" b="1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Palojarvi</a:t>
                      </a: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Former Director for International Affairs of the Ministry of Education and Culture, Finland </a:t>
                      </a: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708684579"/>
                  </a:ext>
                </a:extLst>
              </a:tr>
              <a:tr h="5711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</a:rPr>
                        <a:t>11.00 – 11.30</a:t>
                      </a:r>
                      <a:endParaRPr lang="en-GB" sz="1600" dirty="0">
                        <a:solidFill>
                          <a:srgbClr val="0092B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solidFill>
                            <a:srgbClr val="455560"/>
                          </a:solidFill>
                          <a:effectLst/>
                        </a:rPr>
                        <a:t>COFFEE &amp; NETWORKING BREAK</a:t>
                      </a:r>
                    </a:p>
                  </a:txBody>
                  <a:tcPr marL="68580" marR="68580" marT="71755" marB="71755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1648543881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DE98F8B1-500D-A521-5FED-3A9BFE195379}"/>
              </a:ext>
            </a:extLst>
          </p:cNvPr>
          <p:cNvSpPr txBox="1">
            <a:spLocks/>
          </p:cNvSpPr>
          <p:nvPr/>
        </p:nvSpPr>
        <p:spPr>
          <a:xfrm>
            <a:off x="402337" y="281680"/>
            <a:ext cx="8520112" cy="766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AGENDA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7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DCC1E-6866-A177-EBD7-3256C314E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5A8A8-8C6C-6A2E-B548-7CA7C1AE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B9BE30-DF93-EBC2-8B44-2CD7A75E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03" y="1916131"/>
            <a:ext cx="8520112" cy="76647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AGENDA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EF93B83-542B-66B8-AEA3-8C298957F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64" y="55142"/>
            <a:ext cx="2831551" cy="98621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776C975-7FE2-3510-9B07-E6E39FBD2970}"/>
              </a:ext>
            </a:extLst>
          </p:cNvPr>
          <p:cNvSpPr txBox="1">
            <a:spLocks/>
          </p:cNvSpPr>
          <p:nvPr/>
        </p:nvSpPr>
        <p:spPr>
          <a:xfrm>
            <a:off x="757703" y="3792165"/>
            <a:ext cx="8520112" cy="766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en-GB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B96C97-4B4E-CBC6-18A2-EBDD16A2C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09501"/>
              </p:ext>
            </p:extLst>
          </p:nvPr>
        </p:nvGraphicFramePr>
        <p:xfrm>
          <a:off x="585217" y="1041354"/>
          <a:ext cx="9491471" cy="391779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89887">
                  <a:extLst>
                    <a:ext uri="{9D8B030D-6E8A-4147-A177-3AD203B41FA5}">
                      <a16:colId xmlns:a16="http://schemas.microsoft.com/office/drawing/2014/main" val="1570060436"/>
                    </a:ext>
                  </a:extLst>
                </a:gridCol>
                <a:gridCol w="3639312">
                  <a:extLst>
                    <a:ext uri="{9D8B030D-6E8A-4147-A177-3AD203B41FA5}">
                      <a16:colId xmlns:a16="http://schemas.microsoft.com/office/drawing/2014/main" val="835520207"/>
                    </a:ext>
                  </a:extLst>
                </a:gridCol>
                <a:gridCol w="4462272">
                  <a:extLst>
                    <a:ext uri="{9D8B030D-6E8A-4147-A177-3AD203B41FA5}">
                      <a16:colId xmlns:a16="http://schemas.microsoft.com/office/drawing/2014/main" val="4159927720"/>
                    </a:ext>
                  </a:extLst>
                </a:gridCol>
              </a:tblGrid>
              <a:tr h="432913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000" dirty="0">
                          <a:effectLst/>
                        </a:rPr>
                        <a:t>DAY 1 – WEDNESDAY  24 June 2026 – Stresa, ITALY</a:t>
                      </a:r>
                      <a:endParaRPr lang="en-GB" sz="20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10105"/>
                  </a:ext>
                </a:extLst>
              </a:tr>
              <a:tr h="403480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dirty="0">
                          <a:effectLst/>
                        </a:rPr>
                        <a:t>Morning session: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CHALLENGES, SHARED LEARNING</a:t>
                      </a:r>
                      <a:endParaRPr lang="en-GB" sz="18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24955"/>
                  </a:ext>
                </a:extLst>
              </a:tr>
              <a:tr h="119549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11.30–12.30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Keynote 2: </a:t>
                      </a:r>
                      <a:r>
                        <a:rPr lang="en-GB" sz="1600" b="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Shaping Future-Ready Inclusive Education Systems: Global Trends and Policy Priorities for 2030–2040 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0" i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Discussion and Q&amp;A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João Costa</a:t>
                      </a:r>
                      <a:r>
                        <a:rPr lang="en-GB" sz="9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Director of European Agency for Special Needs and Inclusive Education, Former Minister of Education, Portugal</a:t>
                      </a: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3834093416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12.30–13.15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 err="1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Case Study 1 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Armenia – Education governance reform – challenges and options 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0" i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Presentation + Q&amp;A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Facilitator – </a:t>
                      </a: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Timo Kuusela</a:t>
                      </a: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ETF</a:t>
                      </a:r>
                    </a:p>
                    <a:p>
                      <a:pPr algn="l">
                        <a:buNone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>
                        <a:buNone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Representative of the Ministry of Education, Science, Culture and Sport </a:t>
                      </a:r>
                    </a:p>
                    <a:p>
                      <a:pPr algn="l">
                        <a:buNone/>
                      </a:pPr>
                      <a:r>
                        <a:rPr lang="en-GB" sz="900" b="1" i="1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5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2247599146"/>
                  </a:ext>
                </a:extLst>
              </a:tr>
              <a:tr h="4329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</a:rPr>
                        <a:t>13.15 – 14.15</a:t>
                      </a:r>
                      <a:endParaRPr lang="en-GB" sz="1600" dirty="0">
                        <a:solidFill>
                          <a:srgbClr val="0092B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solidFill>
                            <a:srgbClr val="455560"/>
                          </a:solidFill>
                          <a:effectLst/>
                        </a:rPr>
                        <a:t>LUNCH AT THE RESTAURANT TERRACE</a:t>
                      </a: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16485438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0155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3CDCB-742F-3384-5EA7-8A3D03F85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E7092-E484-BC52-42DF-1BB304BD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90DBFD-DF96-B209-E838-4B3DCA50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03" y="1916131"/>
            <a:ext cx="8520112" cy="76647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AGENDA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FDD4880-A057-3DAB-D74C-F49EE5DC5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64" y="55142"/>
            <a:ext cx="2831551" cy="98621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2B834514-2E9B-2ADC-A846-F065E0E7296B}"/>
              </a:ext>
            </a:extLst>
          </p:cNvPr>
          <p:cNvSpPr txBox="1">
            <a:spLocks/>
          </p:cNvSpPr>
          <p:nvPr/>
        </p:nvSpPr>
        <p:spPr>
          <a:xfrm>
            <a:off x="757703" y="3792165"/>
            <a:ext cx="8520112" cy="766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en-GB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1B942B-BCE1-6EEF-C13C-111ED8221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07984"/>
              </p:ext>
            </p:extLst>
          </p:nvPr>
        </p:nvGraphicFramePr>
        <p:xfrm>
          <a:off x="585217" y="1041354"/>
          <a:ext cx="9491471" cy="38572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89887">
                  <a:extLst>
                    <a:ext uri="{9D8B030D-6E8A-4147-A177-3AD203B41FA5}">
                      <a16:colId xmlns:a16="http://schemas.microsoft.com/office/drawing/2014/main" val="1570060436"/>
                    </a:ext>
                  </a:extLst>
                </a:gridCol>
                <a:gridCol w="3639312">
                  <a:extLst>
                    <a:ext uri="{9D8B030D-6E8A-4147-A177-3AD203B41FA5}">
                      <a16:colId xmlns:a16="http://schemas.microsoft.com/office/drawing/2014/main" val="835520207"/>
                    </a:ext>
                  </a:extLst>
                </a:gridCol>
                <a:gridCol w="4462272">
                  <a:extLst>
                    <a:ext uri="{9D8B030D-6E8A-4147-A177-3AD203B41FA5}">
                      <a16:colId xmlns:a16="http://schemas.microsoft.com/office/drawing/2014/main" val="4159927720"/>
                    </a:ext>
                  </a:extLst>
                </a:gridCol>
              </a:tblGrid>
              <a:tr h="432913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000" dirty="0">
                          <a:effectLst/>
                        </a:rPr>
                        <a:t>DAY 1 – WEDNESDAY  24 June 2026 – Stresa, ITALY</a:t>
                      </a:r>
                      <a:endParaRPr lang="en-GB" sz="20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10105"/>
                  </a:ext>
                </a:extLst>
              </a:tr>
              <a:tr h="403480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dirty="0">
                          <a:effectLst/>
                        </a:rPr>
                        <a:t>Afternoon session: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CHALLENGES, SHARED LEARNING</a:t>
                      </a:r>
                      <a:endParaRPr lang="en-GB" sz="18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24955"/>
                  </a:ext>
                </a:extLst>
              </a:tr>
              <a:tr h="119549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14.15–15.15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Keynote 3: </a:t>
                      </a:r>
                      <a:r>
                        <a:rPr lang="en-GB" sz="1600" b="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Poland’s approach to evidence-based education policy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0" i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Discussion and Q&amp;A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Stanisław Drzażdżewski, </a:t>
                      </a: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General Counsel, Department of Innovation and Development, Ministry of National Education, Poland</a:t>
                      </a: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3834093416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15.15–16.00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 err="1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Case Study 2 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Moldova – Education governance reform – setting up Regional Education Agencies 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0" i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Presentation + Q&amp;A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Facilitator – </a:t>
                      </a: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Iwona Ganko</a:t>
                      </a: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ETF</a:t>
                      </a:r>
                    </a:p>
                    <a:p>
                      <a:pPr algn="l">
                        <a:buNone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>
                        <a:buNone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Representative of the Ministry of Education and Research, Moldova </a:t>
                      </a:r>
                      <a:r>
                        <a:rPr lang="en-GB" sz="900" b="1" i="1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5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2247599146"/>
                  </a:ext>
                </a:extLst>
              </a:tr>
              <a:tr h="4329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16.00</a:t>
                      </a:r>
                      <a:r>
                        <a:rPr lang="en-GB" sz="1600" dirty="0">
                          <a:effectLst/>
                        </a:rPr>
                        <a:t> – 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16.30</a:t>
                      </a:r>
                      <a:endParaRPr lang="en-GB" sz="1600" dirty="0">
                        <a:solidFill>
                          <a:srgbClr val="0092B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solidFill>
                            <a:srgbClr val="455560"/>
                          </a:solidFill>
                          <a:effectLst/>
                        </a:rPr>
                        <a:t>COFFEE &amp; NETWORKING BREAK</a:t>
                      </a: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16485438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5334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F0B98-CCB0-5805-72D6-0622BB943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20ED0-8684-140B-44E1-ECF99854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841C7-3E66-CD96-5C40-2F62EE73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03" y="1916131"/>
            <a:ext cx="8520112" cy="76647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AGENDA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6CEEEDC-65F0-9BB4-5451-11BE13D67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64" y="55142"/>
            <a:ext cx="2831551" cy="98621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5F80462-835B-1D4A-E0ED-6C3349A2427B}"/>
              </a:ext>
            </a:extLst>
          </p:cNvPr>
          <p:cNvSpPr txBox="1">
            <a:spLocks/>
          </p:cNvSpPr>
          <p:nvPr/>
        </p:nvSpPr>
        <p:spPr>
          <a:xfrm>
            <a:off x="757703" y="3792165"/>
            <a:ext cx="8520112" cy="766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en-GB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075EE5-993F-0F3F-B8BE-84EF26EA5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65581"/>
              </p:ext>
            </p:extLst>
          </p:nvPr>
        </p:nvGraphicFramePr>
        <p:xfrm>
          <a:off x="585217" y="1041354"/>
          <a:ext cx="9491471" cy="27533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89887">
                  <a:extLst>
                    <a:ext uri="{9D8B030D-6E8A-4147-A177-3AD203B41FA5}">
                      <a16:colId xmlns:a16="http://schemas.microsoft.com/office/drawing/2014/main" val="1570060436"/>
                    </a:ext>
                  </a:extLst>
                </a:gridCol>
                <a:gridCol w="3639312">
                  <a:extLst>
                    <a:ext uri="{9D8B030D-6E8A-4147-A177-3AD203B41FA5}">
                      <a16:colId xmlns:a16="http://schemas.microsoft.com/office/drawing/2014/main" val="835520207"/>
                    </a:ext>
                  </a:extLst>
                </a:gridCol>
                <a:gridCol w="4462272">
                  <a:extLst>
                    <a:ext uri="{9D8B030D-6E8A-4147-A177-3AD203B41FA5}">
                      <a16:colId xmlns:a16="http://schemas.microsoft.com/office/drawing/2014/main" val="4159927720"/>
                    </a:ext>
                  </a:extLst>
                </a:gridCol>
              </a:tblGrid>
              <a:tr h="432913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000" dirty="0">
                          <a:effectLst/>
                        </a:rPr>
                        <a:t>DAY 1 – WEDNESDAY  24 June 2026 – Stresa, ITALY</a:t>
                      </a:r>
                      <a:endParaRPr lang="en-GB" sz="20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10105"/>
                  </a:ext>
                </a:extLst>
              </a:tr>
              <a:tr h="403480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dirty="0">
                          <a:effectLst/>
                        </a:rPr>
                        <a:t>Afternoon session: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CHALLENGES, SHARED LEARNING</a:t>
                      </a:r>
                      <a:endParaRPr lang="en-GB" sz="18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24955"/>
                  </a:ext>
                </a:extLst>
              </a:tr>
              <a:tr h="119549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16.30–17.30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Peer Working Groups </a:t>
                      </a:r>
                      <a:r>
                        <a:rPr lang="en-GB" sz="1600" b="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(Mixed </a:t>
                      </a:r>
                      <a:r>
                        <a:rPr lang="en-GB" sz="1600" b="0" kern="1200" dirty="0" err="1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600" b="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Teams)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0" i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Groups identify 3–5 transferable success factors in education governance reforms 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Facilitation – ETF Team</a:t>
                      </a: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3834093416"/>
                  </a:ext>
                </a:extLst>
              </a:tr>
              <a:tr h="4329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19.30</a:t>
                      </a:r>
                      <a:r>
                        <a:rPr lang="en-GB" sz="1600" dirty="0">
                          <a:effectLst/>
                        </a:rPr>
                        <a:t> – 2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</a:t>
                      </a:r>
                      <a:endParaRPr lang="en-GB" sz="1600" dirty="0">
                        <a:solidFill>
                          <a:srgbClr val="0092B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solidFill>
                            <a:srgbClr val="455560"/>
                          </a:solidFill>
                          <a:effectLst/>
                        </a:rPr>
                        <a:t>NETWORKING DINNER AT THE LIBERTY RESTAURANT IN THE HOTEL</a:t>
                      </a:r>
                    </a:p>
                    <a:p>
                      <a:pPr algn="l">
                        <a:buNone/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5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16485438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0232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68288-96D8-6A17-5ACC-26A95E92A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69454-700D-6DD4-BD3B-A5A54AEC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092D6A-E462-3E5B-4D1A-FFC07289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03" y="1916131"/>
            <a:ext cx="8520112" cy="76647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AGENDA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93B1CED-E862-52DF-7D69-7086D5845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64" y="0"/>
            <a:ext cx="2831551" cy="98621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6E7E7B86-40F2-70B5-F323-9CC60D257509}"/>
              </a:ext>
            </a:extLst>
          </p:cNvPr>
          <p:cNvSpPr txBox="1">
            <a:spLocks/>
          </p:cNvSpPr>
          <p:nvPr/>
        </p:nvSpPr>
        <p:spPr>
          <a:xfrm>
            <a:off x="757703" y="3792165"/>
            <a:ext cx="8520112" cy="766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en-GB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7A4A0C-8A61-19DF-DBB8-D7B6978F3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72847"/>
              </p:ext>
            </p:extLst>
          </p:nvPr>
        </p:nvGraphicFramePr>
        <p:xfrm>
          <a:off x="402337" y="1081987"/>
          <a:ext cx="9491471" cy="401122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89887">
                  <a:extLst>
                    <a:ext uri="{9D8B030D-6E8A-4147-A177-3AD203B41FA5}">
                      <a16:colId xmlns:a16="http://schemas.microsoft.com/office/drawing/2014/main" val="1570060436"/>
                    </a:ext>
                  </a:extLst>
                </a:gridCol>
                <a:gridCol w="3319272">
                  <a:extLst>
                    <a:ext uri="{9D8B030D-6E8A-4147-A177-3AD203B41FA5}">
                      <a16:colId xmlns:a16="http://schemas.microsoft.com/office/drawing/2014/main" val="835520207"/>
                    </a:ext>
                  </a:extLst>
                </a:gridCol>
                <a:gridCol w="4782312">
                  <a:extLst>
                    <a:ext uri="{9D8B030D-6E8A-4147-A177-3AD203B41FA5}">
                      <a16:colId xmlns:a16="http://schemas.microsoft.com/office/drawing/2014/main" val="4159927720"/>
                    </a:ext>
                  </a:extLst>
                </a:gridCol>
              </a:tblGrid>
              <a:tr h="437349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000" dirty="0">
                          <a:effectLst/>
                        </a:rPr>
                        <a:t>DAY 2 – THURSDAY  25 June 2026 – Stresa, ITALY</a:t>
                      </a:r>
                      <a:endParaRPr lang="en-GB" sz="20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10105"/>
                  </a:ext>
                </a:extLst>
              </a:tr>
              <a:tr h="407614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dirty="0">
                          <a:effectLst/>
                        </a:rPr>
                        <a:t>Morning session: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ANALYSIS TO ACTION </a:t>
                      </a:r>
                      <a:endParaRPr lang="en-GB" sz="18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24955"/>
                  </a:ext>
                </a:extLst>
              </a:tr>
              <a:tr h="47503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</a:rPr>
                        <a:t>9.30 – 09.30</a:t>
                      </a:r>
                      <a:endParaRPr lang="en-GB" sz="1600" dirty="0">
                        <a:solidFill>
                          <a:srgbClr val="0092B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Recap &amp; Reflections of Day 1</a:t>
                      </a:r>
                      <a:r>
                        <a:rPr lang="en-GB" sz="16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Moderated by </a:t>
                      </a:r>
                      <a:r>
                        <a:rPr lang="en-GB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Timo Kuusela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Programme Coordinator ETF </a:t>
                      </a:r>
                      <a:endParaRPr lang="en-GB" sz="800" b="1" i="1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endParaRPr lang="en-GB" sz="85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834093416"/>
                  </a:ext>
                </a:extLst>
              </a:tr>
              <a:tr h="9098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09.30–10.15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 err="1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Case Study 3</a:t>
                      </a:r>
                      <a:r>
                        <a:rPr lang="en-GB" sz="10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l">
                        <a:buNone/>
                      </a:pPr>
                      <a:r>
                        <a:rPr lang="en-GB" sz="160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Ukraine – Blended/Hybrid Learning &amp; Digitalisation of Education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Moderated by </a:t>
                      </a:r>
                      <a:r>
                        <a:rPr kumimoji="0" lang="en-GB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Iwona Ganko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ETF </a:t>
                      </a:r>
                      <a:endParaRPr kumimoji="0" lang="en-GB" sz="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55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Representative of the Ministry of Education and Science, Ukraine</a:t>
                      </a: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2247599146"/>
                  </a:ext>
                </a:extLst>
              </a:tr>
              <a:tr h="11662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10.15–11.00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Expert Commentary on blended and hybrid learning</a:t>
                      </a:r>
                    </a:p>
                    <a:p>
                      <a:pPr algn="l">
                        <a:buNone/>
                      </a:pPr>
                      <a:r>
                        <a:rPr lang="en-GB" sz="1600" i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What worked, what didn’t, why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Moderated by </a:t>
                      </a:r>
                      <a:r>
                        <a:rPr kumimoji="0" lang="en-GB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Iwona Ganko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ETF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Keynote speakers </a:t>
                      </a:r>
                      <a:endParaRPr kumimoji="0" lang="en-GB" sz="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55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708684579"/>
                  </a:ext>
                </a:extLst>
              </a:tr>
              <a:tr h="4517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</a:rPr>
                        <a:t>11.00 – 11.30</a:t>
                      </a:r>
                      <a:endParaRPr lang="en-GB" sz="1600" dirty="0">
                        <a:solidFill>
                          <a:srgbClr val="0092B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solidFill>
                            <a:srgbClr val="455560"/>
                          </a:solidFill>
                          <a:effectLst/>
                        </a:rPr>
                        <a:t>COFFEE &amp; NETWORKING BREAK</a:t>
                      </a: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16485438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5282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25C26-FBB8-DF40-3292-9506E5092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75772-D3C5-C946-F066-7462F80F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B5FC09-7146-F5C6-2376-2FBF1077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03" y="1916131"/>
            <a:ext cx="8520112" cy="76647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AGENDA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870562F-1DA3-ABD7-DB7D-7E6ED0BD5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64" y="0"/>
            <a:ext cx="2831551" cy="98621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143407E-0A33-7896-AD00-A8841A3FA3AB}"/>
              </a:ext>
            </a:extLst>
          </p:cNvPr>
          <p:cNvSpPr txBox="1">
            <a:spLocks/>
          </p:cNvSpPr>
          <p:nvPr/>
        </p:nvSpPr>
        <p:spPr>
          <a:xfrm>
            <a:off x="757703" y="3792165"/>
            <a:ext cx="8520112" cy="766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en-GB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B46839-BA72-DC25-1168-A3720E8E0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13760"/>
              </p:ext>
            </p:extLst>
          </p:nvPr>
        </p:nvGraphicFramePr>
        <p:xfrm>
          <a:off x="402337" y="1081987"/>
          <a:ext cx="9491471" cy="379943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89887">
                  <a:extLst>
                    <a:ext uri="{9D8B030D-6E8A-4147-A177-3AD203B41FA5}">
                      <a16:colId xmlns:a16="http://schemas.microsoft.com/office/drawing/2014/main" val="1570060436"/>
                    </a:ext>
                  </a:extLst>
                </a:gridCol>
                <a:gridCol w="3794760">
                  <a:extLst>
                    <a:ext uri="{9D8B030D-6E8A-4147-A177-3AD203B41FA5}">
                      <a16:colId xmlns:a16="http://schemas.microsoft.com/office/drawing/2014/main" val="835520207"/>
                    </a:ext>
                  </a:extLst>
                </a:gridCol>
                <a:gridCol w="4306824">
                  <a:extLst>
                    <a:ext uri="{9D8B030D-6E8A-4147-A177-3AD203B41FA5}">
                      <a16:colId xmlns:a16="http://schemas.microsoft.com/office/drawing/2014/main" val="4159927720"/>
                    </a:ext>
                  </a:extLst>
                </a:gridCol>
              </a:tblGrid>
              <a:tr h="437349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000" dirty="0">
                          <a:effectLst/>
                        </a:rPr>
                        <a:t>DAY 2 – THURSDAY  25 June 2026 – Stresa, ITALY</a:t>
                      </a:r>
                      <a:endParaRPr lang="en-GB" sz="20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10105"/>
                  </a:ext>
                </a:extLst>
              </a:tr>
              <a:tr h="407614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dirty="0">
                          <a:effectLst/>
                        </a:rPr>
                        <a:t>Morning session: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ANALYSIS TO ACTION </a:t>
                      </a:r>
                      <a:endParaRPr lang="en-GB" sz="18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24955"/>
                  </a:ext>
                </a:extLst>
              </a:tr>
              <a:tr h="9098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11.30–12.15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Keynote 3: </a:t>
                      </a:r>
                      <a:r>
                        <a:rPr lang="en-GB" sz="1600" b="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Transparency and Accountability in Education Governance Reform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0" i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Discussion and Q&amp;A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Funeriu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Former Minister of Education, Romania </a:t>
                      </a:r>
                      <a:endParaRPr kumimoji="0" lang="en-GB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2247599146"/>
                  </a:ext>
                </a:extLst>
              </a:tr>
              <a:tr h="11662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12.15–13.15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Leading Reform in Times of Change</a:t>
                      </a:r>
                    </a:p>
                    <a:p>
                      <a:pPr algn="l">
                        <a:buNone/>
                      </a:pPr>
                      <a:r>
                        <a:rPr lang="en-GB" sz="1600" i="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How reforms are prioritised, sequenced, communicated, and protected politically. </a:t>
                      </a:r>
                      <a:r>
                        <a:rPr lang="en-GB" sz="1600" i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Perspectives from </a:t>
                      </a:r>
                      <a:r>
                        <a:rPr lang="en-GB" sz="1600" i="1" kern="1200" dirty="0" err="1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600" i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and Keynote Speakers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Moderated by </a:t>
                      </a:r>
                      <a:r>
                        <a:rPr kumimoji="0" lang="en-GB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Hugues Moussy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ETF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708684579"/>
                  </a:ext>
                </a:extLst>
              </a:tr>
              <a:tr h="4517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</a:rPr>
                        <a:t>13.15– 14.30</a:t>
                      </a:r>
                      <a:endParaRPr lang="en-GB" sz="1600" dirty="0">
                        <a:solidFill>
                          <a:srgbClr val="0092B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solidFill>
                            <a:srgbClr val="455560"/>
                          </a:solidFill>
                          <a:effectLst/>
                        </a:rPr>
                        <a:t>LUNCH</a:t>
                      </a: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16485438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7718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13EE3-416C-B8E3-B315-EDB9E5C4E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5F0CD-105C-1493-07FB-20753E14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39BE1-B135-1E58-16EA-82F37BA2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03" y="1916131"/>
            <a:ext cx="8520112" cy="76647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AGENDA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3637B0D-AD69-34B3-7C4B-2B79BAF44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64" y="0"/>
            <a:ext cx="2831551" cy="98621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C77E152-233B-CA92-F71D-6EAE38B1C4EF}"/>
              </a:ext>
            </a:extLst>
          </p:cNvPr>
          <p:cNvSpPr txBox="1">
            <a:spLocks/>
          </p:cNvSpPr>
          <p:nvPr/>
        </p:nvSpPr>
        <p:spPr>
          <a:xfrm>
            <a:off x="757703" y="3792165"/>
            <a:ext cx="8520112" cy="766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en-GB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4DD40F-2A26-855A-8CB4-AC91C320B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59870"/>
              </p:ext>
            </p:extLst>
          </p:nvPr>
        </p:nvGraphicFramePr>
        <p:xfrm>
          <a:off x="402337" y="1081987"/>
          <a:ext cx="9491471" cy="384682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89887">
                  <a:extLst>
                    <a:ext uri="{9D8B030D-6E8A-4147-A177-3AD203B41FA5}">
                      <a16:colId xmlns:a16="http://schemas.microsoft.com/office/drawing/2014/main" val="1570060436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835520207"/>
                    </a:ext>
                  </a:extLst>
                </a:gridCol>
                <a:gridCol w="3895344">
                  <a:extLst>
                    <a:ext uri="{9D8B030D-6E8A-4147-A177-3AD203B41FA5}">
                      <a16:colId xmlns:a16="http://schemas.microsoft.com/office/drawing/2014/main" val="4159927720"/>
                    </a:ext>
                  </a:extLst>
                </a:gridCol>
              </a:tblGrid>
              <a:tr h="437349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000" dirty="0">
                          <a:effectLst/>
                        </a:rPr>
                        <a:t>DAY 2 – THURSDAY  25 June 2026 – Stresa, ITALY</a:t>
                      </a:r>
                      <a:endParaRPr lang="en-GB" sz="20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10105"/>
                  </a:ext>
                </a:extLst>
              </a:tr>
              <a:tr h="407614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dirty="0">
                          <a:effectLst/>
                        </a:rPr>
                        <a:t>Afternoon session: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ANALYSIS TO ACTION </a:t>
                      </a:r>
                      <a:endParaRPr lang="en-GB" sz="18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24955"/>
                  </a:ext>
                </a:extLst>
              </a:tr>
              <a:tr h="9098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14.30–15.30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Shaping follow-up of SER: </a:t>
                      </a:r>
                      <a:r>
                        <a:rPr lang="en-GB" sz="1600" b="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Introduction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Presentation of possible avenues and key directions to continue cooperation on education reforms in Eastern Partnership 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0" i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Discussion and Q&amp;A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Moderated by</a:t>
                      </a:r>
                      <a:r>
                        <a:rPr lang="en-GB" sz="9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Timo Kuusela</a:t>
                      </a:r>
                      <a:r>
                        <a:rPr lang="en-GB" sz="9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ETF</a:t>
                      </a:r>
                    </a:p>
                    <a:p>
                      <a:pPr algn="l">
                        <a:buNone/>
                      </a:pPr>
                      <a:r>
                        <a:rPr lang="en-GB" sz="9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GB" sz="16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None/>
                      </a:pP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Thierry Foubert, </a:t>
                      </a: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 of Unit, ETF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Christophe Masson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DG ENEST</a:t>
                      </a:r>
                      <a:endParaRPr kumimoji="0" lang="en-GB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247599146"/>
                  </a:ext>
                </a:extLst>
              </a:tr>
              <a:tr h="11662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15.30–16.00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Country discussions on the follow up actions and priorities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Country delegations 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708684579"/>
                  </a:ext>
                </a:extLst>
              </a:tr>
              <a:tr h="4517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</a:rPr>
                        <a:t>16.00– 16.30</a:t>
                      </a:r>
                      <a:endParaRPr lang="en-GB" sz="1600" dirty="0">
                        <a:solidFill>
                          <a:srgbClr val="0092B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solidFill>
                            <a:srgbClr val="455560"/>
                          </a:solidFill>
                          <a:effectLst/>
                        </a:rPr>
                        <a:t>COFFEE &amp; NETWORKING BREAK</a:t>
                      </a: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16485438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489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96DC0-8893-49C5-85E3-770BBE90F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7E9F9-BD1A-FBB1-2C32-C6954253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237312"/>
            <a:ext cx="287536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011DE4-B121-BE49-84BF-B17360DB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03" y="1916131"/>
            <a:ext cx="8520112" cy="76647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AGENDA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6197B99-8A9F-10A4-2D17-1ACBE7FA0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64" y="0"/>
            <a:ext cx="2831551" cy="98621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6E73541-B613-0BC6-F2FC-EEBCCE3AFFC8}"/>
              </a:ext>
            </a:extLst>
          </p:cNvPr>
          <p:cNvSpPr txBox="1">
            <a:spLocks/>
          </p:cNvSpPr>
          <p:nvPr/>
        </p:nvSpPr>
        <p:spPr>
          <a:xfrm>
            <a:off x="757703" y="3792165"/>
            <a:ext cx="8520112" cy="766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en-GB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05B6E6-C625-FBA3-DAFE-3C84AB689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94705"/>
              </p:ext>
            </p:extLst>
          </p:nvPr>
        </p:nvGraphicFramePr>
        <p:xfrm>
          <a:off x="402337" y="1081987"/>
          <a:ext cx="9491471" cy="339400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89887">
                  <a:extLst>
                    <a:ext uri="{9D8B030D-6E8A-4147-A177-3AD203B41FA5}">
                      <a16:colId xmlns:a16="http://schemas.microsoft.com/office/drawing/2014/main" val="1570060436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835520207"/>
                    </a:ext>
                  </a:extLst>
                </a:gridCol>
                <a:gridCol w="3895344">
                  <a:extLst>
                    <a:ext uri="{9D8B030D-6E8A-4147-A177-3AD203B41FA5}">
                      <a16:colId xmlns:a16="http://schemas.microsoft.com/office/drawing/2014/main" val="4159927720"/>
                    </a:ext>
                  </a:extLst>
                </a:gridCol>
              </a:tblGrid>
              <a:tr h="437349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000" dirty="0">
                          <a:effectLst/>
                        </a:rPr>
                        <a:t>DAY 2 – THURSDAY  25 June 2026 – Stresa, ITALY</a:t>
                      </a:r>
                      <a:endParaRPr lang="en-GB" sz="20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10105"/>
                  </a:ext>
                </a:extLst>
              </a:tr>
              <a:tr h="407614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dirty="0">
                          <a:effectLst/>
                        </a:rPr>
                        <a:t>Afternoon session: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ANALYSIS TO ACTION </a:t>
                      </a:r>
                      <a:endParaRPr lang="en-GB" sz="1800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24955"/>
                  </a:ext>
                </a:extLst>
              </a:tr>
              <a:tr h="9098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16.30–17.30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Plenary Reporting 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Country presentations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0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Feedback from Keynote Speakers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Moderated by</a:t>
                      </a:r>
                      <a:r>
                        <a:rPr lang="en-GB" sz="9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Iwona Ganko </a:t>
                      </a:r>
                      <a:r>
                        <a:rPr kumimoji="0" lang="en-GB" sz="16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Samuel Cavanagh</a:t>
                      </a:r>
                      <a:r>
                        <a:rPr lang="en-GB" sz="9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ETF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247599146"/>
                  </a:ext>
                </a:extLst>
              </a:tr>
              <a:tr h="11662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17.30–18.00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Closure &amp; Next Steps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Summary of takeaways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GB" sz="1600" b="1" kern="1200" dirty="0">
                          <a:solidFill>
                            <a:srgbClr val="4555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Confirmation of follow-up schedule</a:t>
                      </a: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Timo Kuusela</a:t>
                      </a: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ETF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Christophe Masson</a:t>
                      </a: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DG ENEST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Hugues Moussy</a:t>
                      </a:r>
                      <a:r>
                        <a:rPr kumimoji="0" lang="en-GB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ETF</a:t>
                      </a: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708684579"/>
                  </a:ext>
                </a:extLst>
              </a:tr>
              <a:tr h="4517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</a:rPr>
                        <a:t>18.00– 19.30</a:t>
                      </a:r>
                      <a:endParaRPr lang="en-GB" sz="1600" dirty="0">
                        <a:solidFill>
                          <a:srgbClr val="0092B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solidFill>
                            <a:srgbClr val="455560"/>
                          </a:solidFill>
                          <a:effectLst/>
                        </a:rPr>
                        <a:t>FAREWELL COCKTAIL</a:t>
                      </a:r>
                    </a:p>
                  </a:txBody>
                  <a:tcPr marL="68580" marR="68580" marT="71755" marB="71755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16485438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9799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5B698B556D0B4C9502A5ACF2AED6A9" ma:contentTypeVersion="18" ma:contentTypeDescription="Create a new document." ma:contentTypeScope="" ma:versionID="3432e0d82aa2c6cbc318ab7ebf7bed1a">
  <xsd:schema xmlns:xsd="http://www.w3.org/2001/XMLSchema" xmlns:xs="http://www.w3.org/2001/XMLSchema" xmlns:p="http://schemas.microsoft.com/office/2006/metadata/properties" xmlns:ns2="834c7a77-a186-4b33-ad65-f5fdf95755b4" xmlns:ns3="b3144a11-e500-4ade-8fe4-7de3e8b2f8df" targetNamespace="http://schemas.microsoft.com/office/2006/metadata/properties" ma:root="true" ma:fieldsID="e892449e9d01326dccfd0f4574390e63" ns2:_="" ns3:_="">
    <xsd:import namespace="834c7a77-a186-4b33-ad65-f5fdf95755b4"/>
    <xsd:import namespace="b3144a11-e500-4ade-8fe4-7de3e8b2f8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c7a77-a186-4b33-ad65-f5fdf95755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44a11-e500-4ade-8fe4-7de3e8b2f8d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4" nillable="true" ma:displayName="Taxonomy Catch All Column" ma:hidden="true" ma:list="{00d01145-b743-4b9f-bd72-c5f5060489c5}" ma:internalName="TaxCatchAll" ma:showField="CatchAllData" ma:web="b3144a11-e500-4ade-8fe4-7de3e8b2f8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4c7a77-a186-4b33-ad65-f5fdf95755b4">
      <Terms xmlns="http://schemas.microsoft.com/office/infopath/2007/PartnerControls"/>
    </lcf76f155ced4ddcb4097134ff3c332f>
    <TaxCatchAll xmlns="b3144a11-e500-4ade-8fe4-7de3e8b2f8df" xsi:nil="true"/>
    <_dlc_DocId xmlns="b3144a11-e500-4ade-8fe4-7de3e8b2f8df">DMSPOL-593052326-22058</_dlc_DocId>
    <_dlc_DocIdUrl xmlns="b3144a11-e500-4ade-8fe4-7de3e8b2f8df">
      <Url>https://europeantrainingfoundation.sharepoint.com/sites/PAU/_layouts/15/DocIdRedir.aspx?ID=DMSPOL-593052326-22058</Url>
      <Description>DMSPOL-593052326-22058</Description>
    </_dlc_DocIdUrl>
  </documentManagement>
</p:properties>
</file>

<file path=customXml/itemProps1.xml><?xml version="1.0" encoding="utf-8"?>
<ds:datastoreItem xmlns:ds="http://schemas.openxmlformats.org/officeDocument/2006/customXml" ds:itemID="{A37263A0-A8E0-442B-BC0F-CE8BF30A6546}"/>
</file>

<file path=customXml/itemProps2.xml><?xml version="1.0" encoding="utf-8"?>
<ds:datastoreItem xmlns:ds="http://schemas.openxmlformats.org/officeDocument/2006/customXml" ds:itemID="{B9740F0E-28BF-4872-9AE6-B845638DBB02}"/>
</file>

<file path=customXml/itemProps3.xml><?xml version="1.0" encoding="utf-8"?>
<ds:datastoreItem xmlns:ds="http://schemas.openxmlformats.org/officeDocument/2006/customXml" ds:itemID="{86622D23-438B-44BF-BFE2-F6115F66D9F9}"/>
</file>

<file path=customXml/itemProps4.xml><?xml version="1.0" encoding="utf-8"?>
<ds:datastoreItem xmlns:ds="http://schemas.openxmlformats.org/officeDocument/2006/customXml" ds:itemID="{E8E917EF-1117-489D-8BDC-36967BA253B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Widescreen</PresentationFormat>
  <Paragraphs>142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Quicksand</vt:lpstr>
      <vt:lpstr>Wingdings</vt:lpstr>
      <vt:lpstr>Office Theme</vt:lpstr>
      <vt:lpstr>PowerPoint Presentation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Janet Johnson (ETF)</dc:creator>
  <cp:lastModifiedBy>Janet Johnson (ETF)</cp:lastModifiedBy>
  <cp:revision>1</cp:revision>
  <dcterms:created xsi:type="dcterms:W3CDTF">2026-06-22T08:47:33Z</dcterms:created>
  <dcterms:modified xsi:type="dcterms:W3CDTF">2026-06-22T15:14:34Z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0x010100C45B698B556D0B4C9502A5ACF2AED6A9</vt:lpwstr>
  </property>
  <property fmtid="{D5CDD505-2E9C-101B-9397-08002B2CF9AE}" pid="3" name="_dlc_DocIdItemGuid">
    <vt:lpwstr>1a995793-c993-4dca-8ea7-742a9b966bee</vt:lpwstr>
  </property>
</Properties>
</file>