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5"/>
    <p:sldMasterId id="2147484042" r:id="rId6"/>
  </p:sldMasterIdLst>
  <p:notesMasterIdLst>
    <p:notesMasterId r:id="rId20"/>
  </p:notesMasterIdLst>
  <p:handoutMasterIdLst>
    <p:handoutMasterId r:id="rId21"/>
  </p:handoutMasterIdLst>
  <p:sldIdLst>
    <p:sldId id="266" r:id="rId7"/>
    <p:sldId id="656" r:id="rId8"/>
    <p:sldId id="657" r:id="rId9"/>
    <p:sldId id="658" r:id="rId10"/>
    <p:sldId id="659" r:id="rId11"/>
    <p:sldId id="660" r:id="rId12"/>
    <p:sldId id="661" r:id="rId13"/>
    <p:sldId id="648" r:id="rId14"/>
    <p:sldId id="649" r:id="rId15"/>
    <p:sldId id="664" r:id="rId16"/>
    <p:sldId id="662" r:id="rId17"/>
    <p:sldId id="655" r:id="rId18"/>
    <p:sldId id="619" r:id="rId19"/>
  </p:sldIdLst>
  <p:sldSz cx="12192000" cy="6858000"/>
  <p:notesSz cx="7104063" cy="10234613"/>
  <p:embeddedFontLst>
    <p:embeddedFont>
      <p:font typeface="Quicksand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6C1E9AE9-0896-414A-9E5C-8762FB24AC4F}">
          <p14:sldIdLst/>
        </p14:section>
        <p14:section name="Divider Slide" id="{FD92CD79-7CBA-4595-8FE5-A4F334688F9F}">
          <p14:sldIdLst/>
        </p14:section>
        <p14:section name="Content Slides" id="{03B82457-E68C-491B-8FA2-870357C65769}">
          <p14:sldIdLst>
            <p14:sldId id="266"/>
            <p14:sldId id="656"/>
            <p14:sldId id="657"/>
            <p14:sldId id="658"/>
            <p14:sldId id="659"/>
            <p14:sldId id="660"/>
            <p14:sldId id="661"/>
            <p14:sldId id="648"/>
            <p14:sldId id="649"/>
            <p14:sldId id="664"/>
            <p14:sldId id="662"/>
            <p14:sldId id="655"/>
            <p14:sldId id="61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DEE"/>
    <a:srgbClr val="0092BB"/>
    <a:srgbClr val="180E02"/>
    <a:srgbClr val="C20674"/>
    <a:srgbClr val="48AB7F"/>
    <a:srgbClr val="262626"/>
    <a:srgbClr val="D2544A"/>
    <a:srgbClr val="2CA3E1"/>
    <a:srgbClr val="611A6E"/>
    <a:srgbClr val="9FC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DE8BC1-3ACF-4298-B57F-A09BC4A4C4C2}" v="7" dt="2026-05-04T00:13:15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73" autoAdjust="0"/>
  </p:normalViewPr>
  <p:slideViewPr>
    <p:cSldViewPr snapToGrid="0">
      <p:cViewPr varScale="1">
        <p:scale>
          <a:sx n="84" d="100"/>
          <a:sy n="8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4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580043-3D67-D9F0-BCDE-6F88E6783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5040ACC-004E-C18E-FFA3-79E52C13A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676EDCA-68CD-6C52-764C-E262AB7D5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57AEE0-4750-401B-E214-D2A0488FA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01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026B176-5ADF-1179-3A98-AFD32689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61D5EBD-4705-4730-D679-EBC9E8FBB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4D2DAD5-8C36-04B5-DFEC-F76DC679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A9492F-86A5-52A8-4E34-371A007B2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8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CEA36F0-E154-F149-3485-3F30FA13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BEAE7BD-1834-2E52-805F-40159FB0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1A8985F-2D23-3CB6-871C-33EEA944A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169BF29-632C-378A-3618-1D5A928B2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00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1C37DBF-7DC0-EBA2-AC69-3A6BCADD1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0FF7796A-A368-43A5-C78F-68D1B6AC8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1643971B-3347-74C5-BE87-E54B6EB7B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B9CF914-6D6A-3CE5-4889-4BD241127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4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89BE588-B4DD-E70A-2889-CF5774B49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E1C26CA-FF7F-CBC6-B10E-09B211C58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BE9EEBF-7CD2-181D-BCE7-DA8638147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0F1450D-323A-862A-8C97-38F90504F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18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625CCE-0DEA-815E-BE1C-539D606B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2C1D8B4-8E46-5C54-45A1-0AA269CF5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F3F8EE6-AFD8-17A2-EF8C-C07AF7E34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D49BEA7-9D6F-CD26-5238-21B6C6004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92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FA063A-BB7D-9813-FC9C-07E4F00B5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98587AC0-E7BF-801D-956E-F36571C5B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15107C21-74B1-E95B-2656-9891D62CB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95AFE78-FAFD-DC00-67BD-F2AC86675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67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91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3365374-C005-60C6-7207-7E44F9501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D64EAB54-A57C-5FB0-9A59-9357839E7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5F3FF19-F3C3-3723-2B0E-AF129AB03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1C67D4-535C-F7B9-0C03-86376A410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9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59EFE51-E721-06CE-0EE8-35D7D05B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9FA5199D-7FA1-A975-CFB5-E6F09E4DC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06C4404-7375-0D35-4AD9-0FBB8C1E3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60EDE9-0410-726A-1B64-0B5B87D4A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8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5" Type="http://schemas.openxmlformats.org/officeDocument/2006/relationships/image" Target="../media/image1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1.sv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sv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sv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2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4" Type="http://schemas.openxmlformats.org/officeDocument/2006/relationships/image" Target="../media/image21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4" Type="http://schemas.openxmlformats.org/officeDocument/2006/relationships/image" Target="../media/image2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4" Type="http://schemas.openxmlformats.org/officeDocument/2006/relationships/image" Target="../media/image18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18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1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18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=""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=""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=""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=""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=""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=""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=""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=""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=""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=""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=""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=""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=""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=""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=""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=""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=""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=""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=""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=""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=""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=""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=""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661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=""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=""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=""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=""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=""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=""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="" xmlns:a16="http://schemas.microsoft.com/office/drawing/2014/main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=""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=""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="" xmlns:a16="http://schemas.microsoft.com/office/drawing/2014/main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=""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="" xmlns:a16="http://schemas.microsoft.com/office/drawing/2014/main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="" xmlns:a16="http://schemas.microsoft.com/office/drawing/2014/main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="" xmlns:a16="http://schemas.microsoft.com/office/drawing/2014/main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=""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=""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=""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=""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=""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=""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=""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=""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="" xmlns:a16="http://schemas.microsoft.com/office/drawing/2014/main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=""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=""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=""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=""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=""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=""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=""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=""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=""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="" xmlns:a16="http://schemas.microsoft.com/office/drawing/2014/main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="" xmlns:a16="http://schemas.microsoft.com/office/drawing/2014/main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="" xmlns:a16="http://schemas.microsoft.com/office/drawing/2014/main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="" xmlns:a16="http://schemas.microsoft.com/office/drawing/2014/main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="" xmlns:a16="http://schemas.microsoft.com/office/drawing/2014/main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="" xmlns:a16="http://schemas.microsoft.com/office/drawing/2014/main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="" xmlns:a16="http://schemas.microsoft.com/office/drawing/2014/main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="" xmlns:a16="http://schemas.microsoft.com/office/drawing/2014/main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="" xmlns:a16="http://schemas.microsoft.com/office/drawing/2014/main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=""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=""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=""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=""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=""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=""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=""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=""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=""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=""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=""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=""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=""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=""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=""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=""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=""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=""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=""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=""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=""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=""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=""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=""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=""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tags" Target="../tags/tag1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5" r:id="rId12"/>
    <p:sldLayoutId id="2147484036" r:id="rId13"/>
    <p:sldLayoutId id="2147484092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iotr.Stronkowski@etf.europa.eu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7.png"/><Relationship Id="rId5" Type="http://schemas.openxmlformats.org/officeDocument/2006/relationships/hyperlink" Target="mailto:Iwona.Ganko@etf.europa.eu" TargetMode="External"/><Relationship Id="rId4" Type="http://schemas.openxmlformats.org/officeDocument/2006/relationships/hyperlink" Target="mailto:Tamar.Kitiashvili@etf.europa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1116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D5D2A5-5713-5F30-3DF9-1EFE093C1D43}"/>
              </a:ext>
            </a:extLst>
          </p:cNvPr>
          <p:cNvSpPr txBox="1"/>
          <p:nvPr/>
        </p:nvSpPr>
        <p:spPr>
          <a:xfrm>
            <a:off x="653410" y="3320594"/>
            <a:ext cx="7492752" cy="29623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ro" sz="3200" b="0" i="0" u="none" baseline="0">
                <a:solidFill>
                  <a:schemeClr val="bg2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 </a:t>
            </a:r>
          </a:p>
          <a:p>
            <a:pPr algn="l" rtl="0"/>
            <a:r>
              <a:rPr lang="ro" sz="3200" b="0" i="0" u="none" baseline="0">
                <a:solidFill>
                  <a:srgbClr val="0F9ED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Principii de orientare pentru implementarea eficientă a strategiei în domeniul politicii educaționale</a:t>
            </a:r>
          </a:p>
          <a:p>
            <a:pPr algn="l" rtl="0"/>
            <a:r>
              <a:rPr lang="ro" sz="3200" b="1" i="0" u="none" baseline="0">
                <a:solidFill>
                  <a:srgbClr val="0F9ED5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ro" sz="3200" b="1" i="0" u="none" baseline="0">
                <a:solidFill>
                  <a:srgbClr val="0F9ED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6-07 mai 2026</a:t>
            </a:r>
          </a:p>
          <a:p>
            <a:endParaRPr lang="ro" sz="3200" b="1" dirty="0">
              <a:solidFill>
                <a:srgbClr val="0F9ED5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ro" sz="2650" b="0" i="0" u="none" baseline="0">
                <a:solidFill>
                  <a:schemeClr val="tx2"/>
                </a:solidFill>
                <a:latin typeface="Quicksand"/>
                <a:ea typeface="Quicksand"/>
                <a:cs typeface="Quicksand"/>
              </a:rPr>
              <a:t>				</a:t>
            </a: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="" xmlns:a16="http://schemas.microsoft.com/office/drawing/2014/main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="" xmlns:a16="http://schemas.microsoft.com/office/drawing/2014/main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5B17C5-A16F-596D-78E5-911E0E08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sz="2800" b="1" i="0" u="none" baseline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BAZĂ COMPARATIVĂ (MODELE)</a:t>
            </a:r>
            <a:r>
              <a:rPr lang="ro" altLang="en-US" sz="4000" b="0" dirty="0"/>
              <a:t/>
            </a:r>
            <a:br>
              <a:rPr lang="ro" altLang="en-US" sz="4000" b="0" dirty="0"/>
            </a:br>
            <a:endParaRPr lang="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8FFAD8-2B89-0FAF-F377-F524D7CD4C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BA7DDD0C-F7B3-44FD-8FF2-ED85422D685B}" type="slidenum">
              <a:rPr/>
              <a:pPr/>
              <a:t>10</a:t>
            </a:fld>
            <a:endParaRPr lang="ro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5E00D7A1-192E-81C0-0909-B01C4A664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248041"/>
              </p:ext>
            </p:extLst>
          </p:nvPr>
        </p:nvGraphicFramePr>
        <p:xfrm>
          <a:off x="623888" y="1197739"/>
          <a:ext cx="10656688" cy="538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4172">
                  <a:extLst>
                    <a:ext uri="{9D8B030D-6E8A-4147-A177-3AD203B41FA5}">
                      <a16:colId xmlns="" xmlns:a16="http://schemas.microsoft.com/office/drawing/2014/main" val="18387958"/>
                    </a:ext>
                  </a:extLst>
                </a:gridCol>
                <a:gridCol w="2664172">
                  <a:extLst>
                    <a:ext uri="{9D8B030D-6E8A-4147-A177-3AD203B41FA5}">
                      <a16:colId xmlns="" xmlns:a16="http://schemas.microsoft.com/office/drawing/2014/main" val="2405650775"/>
                    </a:ext>
                  </a:extLst>
                </a:gridCol>
                <a:gridCol w="2664172">
                  <a:extLst>
                    <a:ext uri="{9D8B030D-6E8A-4147-A177-3AD203B41FA5}">
                      <a16:colId xmlns="" xmlns:a16="http://schemas.microsoft.com/office/drawing/2014/main" val="2448906949"/>
                    </a:ext>
                  </a:extLst>
                </a:gridCol>
                <a:gridCol w="2664172">
                  <a:extLst>
                    <a:ext uri="{9D8B030D-6E8A-4147-A177-3AD203B41FA5}">
                      <a16:colId xmlns="" xmlns:a16="http://schemas.microsoft.com/office/drawing/2014/main" val="3463951011"/>
                    </a:ext>
                  </a:extLst>
                </a:gridCol>
              </a:tblGrid>
              <a:tr h="786884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Dimensiunea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Bosnia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Serbia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Maroc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3925733547"/>
                  </a:ext>
                </a:extLst>
              </a:tr>
              <a:tr h="133372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Guvernarea</a:t>
                      </a:r>
                      <a:endParaRPr lang="ro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Fragmentată (14 ministere)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Centralizată, dar cu mai mulți actori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Centralizată, dar cu execuție slabă</a:t>
                      </a:r>
                      <a:endParaRPr lang="ro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1449753727"/>
                  </a:ext>
                </a:extLst>
              </a:tr>
              <a:tr h="107048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Estimarea costurilor</a:t>
                      </a:r>
                      <a:endParaRPr lang="ro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Niciun model consolidat</a:t>
                      </a:r>
                      <a:endParaRPr lang="ro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Estimare parțială a costurilor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Mari, dar ineficiente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2676732272"/>
                  </a:ext>
                </a:extLst>
              </a:tr>
              <a:tr h="133372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Factori determinanți politici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Fragmentare, politici identitare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Construirea imaginii reformei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Urgență dictată de la vârf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1953103615"/>
                  </a:ext>
                </a:extLst>
              </a:tr>
              <a:tr h="80278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1" i="0" u="none" kern="100" baseline="0">
                          <a:effectLst/>
                        </a:rPr>
                        <a:t>Implementarea</a:t>
                      </a:r>
                      <a:endParaRPr lang="ro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Puternic neuniformă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Orientată pe proiecte-pilot</a:t>
                      </a:r>
                      <a:endParaRPr lang="ro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o" sz="2400" b="0" i="0" u="none" kern="100" baseline="0">
                          <a:effectLst/>
                        </a:rPr>
                        <a:t>Lacune de capacitate</a:t>
                      </a:r>
                      <a:endParaRPr lang="ro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="" xmlns:a16="http://schemas.microsoft.com/office/drawing/2014/main" val="3609633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9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28AD3D2-9F80-ECD7-6B8B-12BC1F7A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E2F84E07-ECD0-72FD-608D-11F953A6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26" y="715308"/>
            <a:ext cx="10932794" cy="1080120"/>
          </a:xfrm>
        </p:spPr>
        <p:txBody>
          <a:bodyPr/>
          <a:lstStyle/>
          <a:p>
            <a:pPr algn="l" rtl="0"/>
            <a:r>
              <a:rPr lang="ro" b="1" i="0" u="none" baseline="0"/>
              <a:t>Flexibilitate fără a pierde direcția – proiectarea implementării adaptive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56E171C0-4183-D925-97F8-CB2BFF13A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526" y="2152026"/>
            <a:ext cx="5738759" cy="4032251"/>
          </a:xfrm>
        </p:spPr>
        <p:txBody>
          <a:bodyPr>
            <a:noAutofit/>
          </a:bodyPr>
          <a:lstStyle/>
          <a:p>
            <a:pPr algn="l" rtl="0">
              <a:spcBef>
                <a:spcPts val="2500"/>
              </a:spcBef>
            </a:pPr>
            <a:r>
              <a:rPr lang="ro" b="0" i="0" u="none" baseline="0">
                <a:latin typeface="+mn-lt"/>
                <a:ea typeface="+mn-lt"/>
                <a:cs typeface="+mn-lt"/>
              </a:rPr>
              <a:t>Instrumente pentru implementare adaptivă</a:t>
            </a:r>
          </a:p>
          <a:p>
            <a:pPr lvl="1" algn="l" rtl="0"/>
            <a:r>
              <a:rPr lang="ro" b="0" i="0" u="none" baseline="0"/>
              <a:t>Planificarea etapizată, analizarea scenariilor și mecanismele de feedback permit adaptarea continuă, asigurând totodată responsabilitatea și coerența.</a:t>
            </a:r>
          </a:p>
          <a:p>
            <a:pPr algn="l" rtl="0">
              <a:spcBef>
                <a:spcPts val="2500"/>
              </a:spcBef>
            </a:pPr>
            <a:r>
              <a:rPr lang="ro" b="0" i="0" u="none" baseline="0">
                <a:latin typeface="+mn-lt"/>
                <a:ea typeface="+mn-lt"/>
                <a:cs typeface="+mn-lt"/>
              </a:rPr>
              <a:t>Sisteme de învățare și de utilizare a datelor (în context real)</a:t>
            </a:r>
          </a:p>
          <a:p>
            <a:pPr lvl="1" algn="l" rtl="0"/>
            <a:r>
              <a:rPr lang="ro" b="0" i="0" u="none" baseline="0"/>
              <a:t>Învățarea continuă și revizuirile periodice asigură adaptarea la context și progresul către obiectivele educaționale pe termen lung.</a:t>
            </a:r>
          </a:p>
          <a:p>
            <a:pPr lvl="0" algn="l" rtl="0"/>
            <a:r>
              <a:rPr lang="ro" b="1" i="0" u="none" baseline="0"/>
              <a:t>Termene nerealiste</a:t>
            </a:r>
          </a:p>
          <a:p>
            <a:pPr lvl="0" algn="l" rtl="0"/>
            <a:r>
              <a:rPr lang="ro" b="1" i="0" u="none" baseline="0"/>
              <a:t>Lipsă de responsabilitate</a:t>
            </a:r>
          </a:p>
          <a:p>
            <a:pPr lvl="0" algn="l" rtl="0"/>
            <a:r>
              <a:rPr lang="ro" b="1" i="0" u="none" baseline="0"/>
              <a:t>Concepție rigidă (fără flexibilitate)</a:t>
            </a:r>
          </a:p>
          <a:p>
            <a:r>
              <a:rPr lang="ro" dirty="0"/>
              <a:t/>
            </a:r>
            <a:br>
              <a:rPr lang="ro" dirty="0"/>
            </a:br>
            <a:endParaRPr lang="ro" dirty="0"/>
          </a:p>
          <a:p>
            <a:pPr algn="l" rtl="0"/>
            <a:r>
              <a:rPr lang="ro" b="1" i="0" u="none" baseline="0"/>
              <a:t>🟦 4. Cadru de diagnostic</a:t>
            </a:r>
          </a:p>
          <a:p>
            <a:pPr algn="l" rtl="0"/>
            <a:r>
              <a:rPr lang="ro" b="1" i="0" u="none" baseline="0"/>
              <a:t>În ce punct se întrerupe lanțul?</a:t>
            </a:r>
          </a:p>
          <a:p>
            <a:pPr lvl="0" algn="l" rtl="0"/>
            <a:r>
              <a:rPr lang="ro" b="1" i="0" u="none" baseline="0"/>
              <a:t>Prioritate neclară ori supraîncărcată</a:t>
            </a:r>
          </a:p>
          <a:p>
            <a:pPr lvl="0" algn="l" rtl="0"/>
            <a:r>
              <a:rPr lang="ro" b="1" i="0" u="none" baseline="0"/>
              <a:t>Acțiunile nu sunt operaționalizate</a:t>
            </a:r>
          </a:p>
          <a:p>
            <a:pPr lvl="0" algn="l" rtl="0"/>
            <a:r>
              <a:rPr lang="ro" b="1" i="0" u="none" baseline="0"/>
              <a:t>Resursele lipsesc sau sunt estimate nerealist</a:t>
            </a:r>
          </a:p>
          <a:p>
            <a:pPr lvl="0" algn="l" rtl="0"/>
            <a:r>
              <a:rPr lang="ro" b="1" i="0" u="none" baseline="0"/>
              <a:t>Guvernanță/responsabilitate deficitară</a:t>
            </a:r>
          </a:p>
          <a:p>
            <a:pPr lvl="0" algn="l" rtl="0"/>
            <a:r>
              <a:rPr lang="ro" b="1" i="0" u="none" baseline="0"/>
              <a:t>Nu există un mecanism de feedback/adaptare</a:t>
            </a:r>
          </a:p>
          <a:p>
            <a:pPr lvl="1" algn="l" rtl="0"/>
            <a:endParaRPr lang="ro" dirty="0"/>
          </a:p>
          <a:p>
            <a:endParaRPr lang="ro" sz="2000" b="0" dirty="0"/>
          </a:p>
          <a:p>
            <a:endParaRPr lang="ro" sz="2000" dirty="0"/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42AEB7E4-732D-1C40-8E9E-F7EB7E7D5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11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D843BC79-E99E-3C2B-19C5-B2C97444B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8E0327-EE52-615B-7DF7-4825A9587D22}"/>
              </a:ext>
            </a:extLst>
          </p:cNvPr>
          <p:cNvSpPr txBox="1"/>
          <p:nvPr/>
        </p:nvSpPr>
        <p:spPr>
          <a:xfrm>
            <a:off x="6090285" y="1472262"/>
            <a:ext cx="263144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rtl="0"/>
            <a:r>
              <a:rPr lang="ro" b="0" i="0" u="none" baseline="0"/>
              <a:t>Proiectarea implementării adaptive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F6B872-ED5E-F270-9B2C-0D15BC382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314" y="4444852"/>
            <a:ext cx="476138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46EF9F-BDCF-37DC-ED42-A909A214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20CB8E4-3FB5-BE00-DFF5-B54A64135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12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E581F466-7D75-77DA-E287-A6A4E0113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5DB8B57-8918-1384-A26D-085DE5239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20" y="0"/>
            <a:ext cx="6106160" cy="66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5307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BDCDAD8-3D4C-CC94-4ACD-5E3BA9319904}"/>
              </a:ext>
            </a:extLst>
          </p:cNvPr>
          <p:cNvSpPr txBox="1"/>
          <p:nvPr/>
        </p:nvSpPr>
        <p:spPr>
          <a:xfrm>
            <a:off x="0" y="1585812"/>
            <a:ext cx="7622091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ro" b="0" i="0" u="none" baseline="0"/>
              <a:t> </a:t>
            </a:r>
          </a:p>
          <a:p>
            <a:endParaRPr lang="ro" dirty="0"/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Echipa centrală ETF – pentru orice </a:t>
            </a:r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informații suplimentare: </a:t>
            </a:r>
          </a:p>
          <a:p>
            <a:endParaRPr lang="ro" sz="2000" dirty="0"/>
          </a:p>
          <a:p>
            <a:pPr algn="l" rtl="0"/>
            <a:r>
              <a:rPr lang="ro" sz="2000" b="0" i="0" u="none" baseline="0">
                <a:hlinkClick r:id="rId3"/>
              </a:rPr>
              <a:t>Piotr.Stronkowski@etf.europa.eu</a:t>
            </a:r>
            <a:r>
              <a:rPr lang="ro" sz="2000" b="0" i="0" u="none" baseline="0"/>
              <a:t> </a:t>
            </a:r>
          </a:p>
          <a:p>
            <a:pPr algn="l" rtl="0"/>
            <a:r>
              <a:rPr lang="ro" sz="2000" b="0" i="0" u="none" baseline="0">
                <a:hlinkClick r:id="rId4"/>
              </a:rPr>
              <a:t>Tamar.Kitiashvili@etf.europa.eu</a:t>
            </a:r>
            <a:r>
              <a:rPr lang="ro" sz="2000" b="0" i="0" u="none" baseline="0"/>
              <a:t>  </a:t>
            </a:r>
          </a:p>
          <a:p>
            <a:pPr algn="l" rtl="0"/>
            <a:r>
              <a:rPr lang="ro" sz="2000" b="0" i="0" u="none" baseline="0">
                <a:hlinkClick r:id="rId5"/>
              </a:rPr>
              <a:t>Janet.Johnson@etf.europa.eu</a:t>
            </a:r>
            <a:r>
              <a:rPr lang="ro" sz="2000" b="0" i="0" u="none" baseline="0"/>
              <a:t> </a:t>
            </a:r>
            <a:endParaRPr lang="ro" sz="2000" dirty="0"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7728155" y="5240263"/>
            <a:ext cx="3442031" cy="1315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98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A9C572E-CA2F-50B3-5372-4332A0244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A6669781-4978-2C41-FCDC-D1F32A42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408" y="736321"/>
            <a:ext cx="10932794" cy="1080120"/>
          </a:xfrm>
        </p:spPr>
        <p:txBody>
          <a:bodyPr/>
          <a:lstStyle/>
          <a:p>
            <a:pPr algn="l" rtl="0"/>
            <a:r>
              <a:rPr lang="ro" b="1" i="0" u="none" baseline="0"/>
              <a:t>Înțelegerea cauzelor profunde ale deficienței de implementare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7D535E0-B82E-C815-E823-F22D7A543B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2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4397DBC1-0B60-515B-4010-09B91B9E0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899CB01-C601-17B7-FE73-11BD1184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37" b="12317"/>
          <a:stretch>
            <a:fillRect/>
          </a:stretch>
        </p:blipFill>
        <p:spPr>
          <a:xfrm>
            <a:off x="6748329" y="2550160"/>
            <a:ext cx="5377894" cy="430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ADA069-D2C3-F5B8-06DC-84629327F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rcRect t="84483"/>
          <a:stretch>
            <a:fillRect/>
          </a:stretch>
        </p:blipFill>
        <p:spPr>
          <a:xfrm>
            <a:off x="6748329" y="4699368"/>
            <a:ext cx="5377895" cy="68438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4263AFB7-9BA2-2E81-FFCE-043C48EE4917}"/>
              </a:ext>
            </a:extLst>
          </p:cNvPr>
          <p:cNvSpPr>
            <a:spLocks noGrp="1"/>
          </p:cNvSpPr>
          <p:nvPr/>
        </p:nvSpPr>
        <p:spPr>
          <a:xfrm>
            <a:off x="426720" y="2550160"/>
            <a:ext cx="6177279" cy="4500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Vulnerabilități structurale și de concepție – imperfecțiuni intrinseci ale strategiei educaționale.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Prioritățile copleșitoare și obiectivele vagi suprasolicită sistemele de implementare și împiedică acțiuni operaționale clare.</a:t>
            </a:r>
          </a:p>
          <a:p>
            <a:pPr algn="l" rtl="0"/>
            <a:r>
              <a:rPr lang="ro" sz="1600" b="0" i="0" u="none" baseline="0"/>
              <a:t>Responsabilitate difuză – lipsa unei responsabilități clare și a implicării părților interesate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Constrângerile de resurse și presupunerile nerealiste privind resursele slăbesc responsabilitatea și capacitatea de implementare.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Nevoia de flexibilitate și adaptare – concepții de politică rigide îngreunează ajustarea la contexte politice, economice ori sociale dinamice, scăzând eficiența.</a:t>
            </a:r>
          </a:p>
        </p:txBody>
      </p:sp>
    </p:spTree>
    <p:extLst>
      <p:ext uri="{BB962C8B-B14F-4D97-AF65-F5344CB8AC3E}">
        <p14:creationId xmlns:p14="http://schemas.microsoft.com/office/powerpoint/2010/main" val="353751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C6C96D-5C90-55EB-5CF3-F53B4060A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E839DB4-4E9E-8609-A9E8-309EF3A9A0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3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9118332D-1979-2B9F-03DE-0F961A15F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71EE483B-0C9E-099B-6421-210E17B478EE}"/>
              </a:ext>
            </a:extLst>
          </p:cNvPr>
          <p:cNvSpPr>
            <a:spLocks noGrp="1"/>
          </p:cNvSpPr>
          <p:nvPr/>
        </p:nvSpPr>
        <p:spPr>
          <a:xfrm>
            <a:off x="2519680" y="1649651"/>
            <a:ext cx="9494838" cy="1164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ro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FC7E3FF-7FA5-991A-0889-DEFD5F09C4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0" t="-10742" r="1996" b="8613"/>
          <a:stretch>
            <a:fillRect/>
          </a:stretch>
        </p:blipFill>
        <p:spPr>
          <a:xfrm>
            <a:off x="237652" y="2231985"/>
            <a:ext cx="11716696" cy="4043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01992935-948B-4F7B-995D-BFF8EACE1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60" y="682810"/>
            <a:ext cx="7874000" cy="1080120"/>
          </a:xfrm>
        </p:spPr>
        <p:txBody>
          <a:bodyPr/>
          <a:lstStyle/>
          <a:p>
            <a:pPr algn="ctr" rtl="0"/>
            <a:r>
              <a:rPr lang="ro" sz="2800" b="1" i="0" u="none" baseline="0"/>
              <a:t>Viziune vs strategie </a:t>
            </a:r>
            <a:r>
              <a:rPr lang="ro" sz="2800" dirty="0"/>
              <a:t/>
            </a:r>
            <a:br>
              <a:rPr lang="ro" sz="2800" dirty="0"/>
            </a:br>
            <a:r>
              <a:rPr lang="ro" sz="2800" b="1" i="0" u="none" baseline="0"/>
              <a:t>Neînțelegerea și stereotipurile </a:t>
            </a:r>
            <a:r>
              <a:rPr lang="ro" sz="2800" dirty="0"/>
              <a:t/>
            </a:r>
            <a:br>
              <a:rPr lang="ro" sz="2800" dirty="0"/>
            </a:br>
            <a:endParaRPr lang="ro" dirty="0"/>
          </a:p>
        </p:txBody>
      </p:sp>
    </p:spTree>
    <p:extLst>
      <p:ext uri="{BB962C8B-B14F-4D97-AF65-F5344CB8AC3E}">
        <p14:creationId xmlns:p14="http://schemas.microsoft.com/office/powerpoint/2010/main" val="8591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754E99C-1ED0-84E6-8D42-053BB3DD9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36487471-20A0-50C9-021B-D580A81B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736321"/>
            <a:ext cx="11251882" cy="1080120"/>
          </a:xfrm>
        </p:spPr>
        <p:txBody>
          <a:bodyPr/>
          <a:lstStyle/>
          <a:p>
            <a:pPr algn="l" rtl="0"/>
            <a:r>
              <a:rPr lang="ro" b="1" i="0" u="none" baseline="0"/>
              <a:t>Responsabilitate politică 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013F0E4-08B0-05E6-363A-1676163E6E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4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6E0FE6AB-2F3F-AED8-2F27-D7DC5FD08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CB8BB3C2-B5D3-B879-7FC4-0E743C817B49}"/>
              </a:ext>
            </a:extLst>
          </p:cNvPr>
          <p:cNvSpPr>
            <a:spLocks noGrp="1"/>
          </p:cNvSpPr>
          <p:nvPr/>
        </p:nvSpPr>
        <p:spPr>
          <a:xfrm>
            <a:off x="962121" y="2050121"/>
            <a:ext cx="5783990" cy="5234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ro" sz="1600" b="0" i="0" u="none" baseline="0"/>
              <a:t>Turbulență </a:t>
            </a:r>
          </a:p>
          <a:p>
            <a:pPr algn="l" rtl="0"/>
            <a:r>
              <a:rPr lang="ro" sz="1600" b="0" i="0" u="none" baseline="0"/>
              <a:t>Părtinire politică și conflict de interese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Orientare pe termen scurt, câștiguri rapide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Lipsă de responsabilitate și de recunoaștere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Schimbarea priorităților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Implicarea părților interesate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Constituirea alianțelor politice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Cooperare interministerială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600" b="0" i="0" u="none" baseline="0"/>
              <a:t>Sustenabilitate – ancorare, răspândire, extindere </a:t>
            </a:r>
          </a:p>
          <a:p>
            <a:pPr algn="l" rtl="0">
              <a:buFont typeface="Arial" panose="020B0604020202020204" pitchFamily="34" charset="0"/>
              <a:buChar char="•"/>
            </a:pPr>
            <a:endParaRPr lang="ro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7EF1EB-D396-7087-0D4E-F5065DDEA6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14" t="2138" r="16570" b="24663"/>
          <a:stretch>
            <a:fillRect/>
          </a:stretch>
        </p:blipFill>
        <p:spPr>
          <a:xfrm>
            <a:off x="5817561" y="1334763"/>
            <a:ext cx="5618846" cy="4408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FB7B2A-D194-231B-1B31-D6D0E2AC81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45" t="84195" r="16993" b="-2076"/>
          <a:stretch>
            <a:fillRect/>
          </a:stretch>
        </p:blipFill>
        <p:spPr>
          <a:xfrm>
            <a:off x="6314403" y="3344603"/>
            <a:ext cx="4625162" cy="12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3EAF8BF-264D-2D0C-E7CC-2B7AC1C29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A67C407B-B791-B1A1-AD06-166372BD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8" y="481585"/>
            <a:ext cx="10932794" cy="1080120"/>
          </a:xfrm>
        </p:spPr>
        <p:txBody>
          <a:bodyPr/>
          <a:lstStyle/>
          <a:p>
            <a:pPr algn="l" rtl="0"/>
            <a:r>
              <a:rPr lang="ro" b="1" i="0" u="none" baseline="0"/>
              <a:t>Construirea unui lanț coerent de implementare vs. o listă de dorințe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F5D548-7FD1-12F6-E2FA-CF2FD7C26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5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575A6A05-B867-CBC5-C0B1-733B8F49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69BAA6-AB7D-81B0-32CE-6DE2AFCB74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1" t="15123" r="2524" b="15394"/>
          <a:stretch>
            <a:fillRect/>
          </a:stretch>
        </p:blipFill>
        <p:spPr>
          <a:xfrm>
            <a:off x="542442" y="2440600"/>
            <a:ext cx="5008881" cy="2600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E9EF326-7E9C-098F-4751-AC1E92480B48}"/>
              </a:ext>
            </a:extLst>
          </p:cNvPr>
          <p:cNvSpPr txBox="1"/>
          <p:nvPr/>
        </p:nvSpPr>
        <p:spPr>
          <a:xfrm>
            <a:off x="6380480" y="1902239"/>
            <a:ext cx="58115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ro" sz="1800" b="0" i="0" u="none" baseline="0"/>
              <a:t>Priorități și acțiuni clare</a:t>
            </a:r>
          </a:p>
          <a:p>
            <a:pPr lvl="1" indent="0" algn="l" rtl="0">
              <a:buNone/>
            </a:pPr>
            <a:r>
              <a:rPr lang="ro" sz="1800" b="0" i="0" u="none" baseline="0"/>
              <a:t>Priorități bine definite – acțiuni măsurabile</a:t>
            </a:r>
          </a:p>
          <a:p>
            <a:pPr lvl="1" indent="0" algn="l" rtl="0">
              <a:buNone/>
            </a:pPr>
            <a:endParaRPr lang="ro" sz="1800" dirty="0"/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800" b="0" i="0" u="none" baseline="0"/>
              <a:t>Atribuirea responsabilității</a:t>
            </a:r>
          </a:p>
          <a:p>
            <a:pPr lvl="1" indent="0" algn="l" rtl="0">
              <a:buNone/>
            </a:pPr>
            <a:r>
              <a:rPr lang="ro" sz="1800" b="0" i="0" u="none" baseline="0"/>
              <a:t>Identificarea instituțiilor-lider – responsabilitate și prevenirea duplicării acțiunilor sau a blocajelor</a:t>
            </a:r>
            <a:endParaRPr lang="ro" dirty="0"/>
          </a:p>
          <a:p>
            <a:pPr lvl="1" indent="0" algn="l" rtl="0">
              <a:buNone/>
            </a:pPr>
            <a:r>
              <a:rPr lang="ro" sz="1800" b="0" i="0" u="none" baseline="0"/>
              <a:t>Verticală vs. orizontală </a:t>
            </a:r>
            <a:endParaRPr lang="ro" sz="1800" dirty="0"/>
          </a:p>
          <a:p>
            <a:pPr lvl="1" indent="0" algn="l" rtl="0">
              <a:buNone/>
            </a:pPr>
            <a:endParaRPr lang="ro" sz="1800" dirty="0"/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800" b="0" i="0" u="none" baseline="0"/>
              <a:t>Alinierea resurselor</a:t>
            </a:r>
          </a:p>
          <a:p>
            <a:pPr lvl="1" indent="0" algn="l" rtl="0">
              <a:buNone/>
            </a:pPr>
            <a:r>
              <a:rPr lang="ro" sz="1800" b="0" i="0" u="none" baseline="0"/>
              <a:t>Corelarea resurselor, precum bugetul și personalul, cu prioritățile sporește fezabilitatea</a:t>
            </a:r>
          </a:p>
          <a:p>
            <a:pPr lvl="1" indent="0" algn="l" rtl="0">
              <a:buNone/>
            </a:pPr>
            <a:endParaRPr lang="ro" sz="1800" dirty="0"/>
          </a:p>
          <a:p>
            <a:pPr algn="l" rtl="0">
              <a:buFont typeface="Arial" panose="020B0604020202020204" pitchFamily="34" charset="0"/>
              <a:buChar char="•"/>
            </a:pPr>
            <a:r>
              <a:rPr lang="ro" sz="1800" b="0" i="0" u="none" baseline="0"/>
              <a:t>Testarea verigilor de implementare</a:t>
            </a:r>
          </a:p>
          <a:p>
            <a:pPr lvl="1" indent="0" algn="l" rtl="0">
              <a:buNone/>
            </a:pPr>
            <a:r>
              <a:rPr lang="ro" sz="1800" b="0" i="0" u="none" baseline="0"/>
              <a:t>Identificarea verigilor slabe, precum acțiunile nefinanțate sau termenele necorelate, consolidează lanțul de implementare</a:t>
            </a:r>
          </a:p>
        </p:txBody>
      </p:sp>
    </p:spTree>
    <p:extLst>
      <p:ext uri="{BB962C8B-B14F-4D97-AF65-F5344CB8AC3E}">
        <p14:creationId xmlns:p14="http://schemas.microsoft.com/office/powerpoint/2010/main" val="5695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28CD9C7-55F5-11D5-B875-6882F6A9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CC615288-F36F-20DD-7620-A1B3EB14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915" y="633375"/>
            <a:ext cx="7448508" cy="1080120"/>
          </a:xfrm>
        </p:spPr>
        <p:txBody>
          <a:bodyPr/>
          <a:lstStyle/>
          <a:p>
            <a:pPr algn="l" rtl="0"/>
            <a:r>
              <a:rPr lang="ro" b="1" i="0" u="none" baseline="0"/>
              <a:t>Alocarea resurselor și constrângerile sistemului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1679CD4-1C6F-AE96-5D37-F00ACE28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6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0AE130F0-E4EB-3BDF-D23D-A29B6A1F6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CA627F1-BA7A-FBFD-CA88-7D0138665EAB}"/>
              </a:ext>
            </a:extLst>
          </p:cNvPr>
          <p:cNvSpPr txBox="1"/>
          <p:nvPr/>
        </p:nvSpPr>
        <p:spPr>
          <a:xfrm>
            <a:off x="313542" y="2188261"/>
            <a:ext cx="108553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o" b="0" i="0" u="none" baseline="0" dirty="0"/>
              <a:t>Constrângeri de resurse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b="0" i="0" u="none" baseline="0" dirty="0"/>
              <a:t>limite fiscale,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b="0" i="0" u="none" baseline="0" dirty="0"/>
              <a:t>finanțare fragmentată,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b="0" i="0" u="none" baseline="0" dirty="0"/>
              <a:t>capacitate slabă în alocarea resurselor pentru educație.</a:t>
            </a:r>
          </a:p>
          <a:p>
            <a:endParaRPr lang="ro" dirty="0"/>
          </a:p>
          <a:p>
            <a:pPr algn="l" rtl="0"/>
            <a:r>
              <a:rPr lang="ro" b="0" i="0" u="none" baseline="0" dirty="0"/>
              <a:t>Ce sunt resursele?</a:t>
            </a:r>
          </a:p>
          <a:p>
            <a:endParaRPr lang="ro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b="0" i="0" u="none" baseline="0" dirty="0"/>
              <a:t>Analizarea fluxurilor de resurse,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dirty="0"/>
              <a:t>s</a:t>
            </a:r>
            <a:r>
              <a:rPr lang="ro" b="0" i="0" u="none" baseline="0" dirty="0" smtClean="0"/>
              <a:t>tudierea </a:t>
            </a:r>
            <a:r>
              <a:rPr lang="ro" b="0" i="0" u="none" baseline="0" dirty="0"/>
              <a:t>fluxului resurselor scoate la iveală neconcordanțe,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b="0" i="0" u="none" baseline="0" dirty="0"/>
              <a:t>obligații nefinanțate,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b="0" i="0" u="none" baseline="0" dirty="0"/>
              <a:t>ipoteze de capacitate cu impact asupra rezultatelor.</a:t>
            </a:r>
          </a:p>
          <a:p>
            <a:endParaRPr lang="ro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6F9B5F1-F38C-ACCA-7617-C190448B4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249" y="1820267"/>
            <a:ext cx="5203862" cy="34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4102B8B-DB7B-61EF-B5DF-E72C36776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5F039673-61D7-2BDF-4F32-9DF48018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155" y="-70100"/>
            <a:ext cx="10932794" cy="1080120"/>
          </a:xfrm>
        </p:spPr>
        <p:txBody>
          <a:bodyPr/>
          <a:lstStyle/>
          <a:p>
            <a:pPr algn="l" rtl="0"/>
            <a:r>
              <a:rPr lang="ro" b="1" i="0" u="none" baseline="0"/>
              <a:t>Alocarea resurselor și constrângerile sistemului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48ECBFA-6192-BECA-674D-3AA2120DBA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7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A4BC78B1-99A6-FCD5-4FAD-69D1F4106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A63D55C-66DF-83E4-8250-4D51BD2147CB}"/>
              </a:ext>
            </a:extLst>
          </p:cNvPr>
          <p:cNvSpPr txBox="1"/>
          <p:nvPr/>
        </p:nvSpPr>
        <p:spPr>
          <a:xfrm>
            <a:off x="1853247" y="1395022"/>
            <a:ext cx="1085538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ro" sz="2000" b="0" i="0" u="none" baseline="0"/>
              <a:t>Bugetare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Tehnici de alocare și atribuire bugetară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Subestimare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Dublă numărare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Etichetare bugetară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ro" sz="2000" b="0" i="0" u="none" baseline="0"/>
              <a:t>Programarea KPI </a:t>
            </a:r>
          </a:p>
          <a:p>
            <a:endParaRPr lang="ro" dirty="0"/>
          </a:p>
          <a:p>
            <a:endParaRPr lang="ro" dirty="0"/>
          </a:p>
          <a:p>
            <a:endParaRPr lang="ro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6AB18BC-4355-EE1D-9E02-901AFB757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40" y="4077983"/>
            <a:ext cx="857171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B3FD46F-E19D-EBAA-7432-DAE156FB0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1741644C-404E-BD2B-92FC-65E1A21CF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955" y="51909"/>
            <a:ext cx="10932794" cy="1080120"/>
          </a:xfrm>
        </p:spPr>
        <p:txBody>
          <a:bodyPr/>
          <a:lstStyle/>
          <a:p>
            <a:pPr algn="l" rtl="0"/>
            <a:r>
              <a:rPr lang="ro" b="1" i="0" u="none" baseline="0"/>
              <a:t>Alocarea resurselor și constrângerile sistemului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12C48CB-D035-044C-A562-98AB6AE8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8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6EADFDFE-99F2-0574-2EAE-CD1CD13F1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0B86D04-62D8-8837-B3D1-8CF17097773B}"/>
              </a:ext>
            </a:extLst>
          </p:cNvPr>
          <p:cNvSpPr txBox="1"/>
          <p:nvPr/>
        </p:nvSpPr>
        <p:spPr>
          <a:xfrm>
            <a:off x="406400" y="918994"/>
            <a:ext cx="11521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o" dirty="0"/>
          </a:p>
          <a:p>
            <a:pPr algn="l" rtl="0"/>
            <a:r>
              <a:rPr lang="ro" b="0" i="0" u="none" baseline="0"/>
              <a:t>Dinamica instituțională și politică</a:t>
            </a:r>
          </a:p>
          <a:p>
            <a:pPr algn="l" rtl="0"/>
            <a:r>
              <a:rPr lang="ro" b="0" i="0" u="none" baseline="0"/>
              <a:t>Leadershipul, coordonarea și interesele politice modelează alocarea resurselor, dincolo de considerentele tehnice bugetare.</a:t>
            </a:r>
          </a:p>
          <a:p>
            <a:endParaRPr lang="ro" dirty="0"/>
          </a:p>
          <a:p>
            <a:pPr algn="l" rtl="0"/>
            <a:r>
              <a:rPr lang="ro" b="0" i="0" u="none" baseline="0"/>
              <a:t>Alinierea strategică a resurselor</a:t>
            </a:r>
          </a:p>
          <a:p>
            <a:pPr algn="l" rtl="0"/>
            <a:r>
              <a:rPr lang="ro" b="0" i="0" u="none" baseline="0"/>
              <a:t>Implementarea eficientă necesită alinierea ambițiilor cu resursele, luarea deciziilor și gestionarea proactivă a constrângerilor.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689A063-D42A-2316-58BD-57B985A2E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5744"/>
            <a:ext cx="12192000" cy="35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86AA7E-9822-17DF-1E4F-4700DCB7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="" xmlns:a16="http://schemas.microsoft.com/office/drawing/2014/main" id="{2D13D24D-759D-3E99-227F-3CBD06F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30" y="809021"/>
            <a:ext cx="10932794" cy="1080120"/>
          </a:xfrm>
        </p:spPr>
        <p:txBody>
          <a:bodyPr/>
          <a:lstStyle/>
          <a:p>
            <a:pPr algn="l" rtl="0"/>
            <a:r>
              <a:rPr lang="ro" b="1" i="0" u="none" baseline="0"/>
              <a:t>Flexibilitate fără a pierde direcția – proiectarea implementării adaptive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D0835757-71EB-3F74-8B3C-5BAB642AF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330" y="2205061"/>
            <a:ext cx="5738759" cy="4032251"/>
          </a:xfrm>
        </p:spPr>
        <p:txBody>
          <a:bodyPr>
            <a:noAutofit/>
          </a:bodyPr>
          <a:lstStyle/>
          <a:p>
            <a:pPr algn="l" rtl="0">
              <a:spcBef>
                <a:spcPts val="2500"/>
              </a:spcBef>
            </a:pPr>
            <a:r>
              <a:rPr lang="ro" b="0" i="0" u="none" baseline="0">
                <a:latin typeface="+mn-lt"/>
                <a:ea typeface="+mn-lt"/>
                <a:cs typeface="+mn-lt"/>
              </a:rPr>
              <a:t>Echilibrarea flexibilității și stabilității</a:t>
            </a:r>
          </a:p>
          <a:p>
            <a:pPr lvl="1" algn="l" rtl="0"/>
            <a:r>
              <a:rPr lang="ro" b="0" i="0" u="none" baseline="0"/>
              <a:t>Implementarea eficientă a politicilor necesită acțiuni flexibile pe termen scurt, fără a compromite sustenabilitatea pe termen lung și obiectivele strategice.</a:t>
            </a:r>
          </a:p>
          <a:p>
            <a:pPr algn="l" rtl="0">
              <a:spcBef>
                <a:spcPts val="2500"/>
              </a:spcBef>
            </a:pPr>
            <a:r>
              <a:rPr lang="ro" b="0" i="0" u="none" baseline="0">
                <a:latin typeface="+mn-lt"/>
                <a:ea typeface="+mn-lt"/>
                <a:cs typeface="+mn-lt"/>
              </a:rPr>
              <a:t>Strategii modulare și adaptive</a:t>
            </a:r>
          </a:p>
          <a:p>
            <a:pPr lvl="1" algn="l" rtl="0"/>
            <a:r>
              <a:rPr lang="ro" b="0" i="0" u="none" baseline="0"/>
              <a:t>Proiectarea unor acțiuni modulare permite ajustări în ceea ce privește secvențierea, amploarea și modalitatea de implementare, pentru a răspunde eficient condițiilor în schimbare.</a:t>
            </a:r>
          </a:p>
          <a:p>
            <a:endParaRPr lang="ro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1809962-C121-7D0E-9374-F915305D5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9</a:t>
            </a:fld>
            <a:endParaRPr lang="ro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65494F76-71CC-459A-8D82-61095B6A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02"/>
            <a:ext cx="2290915" cy="797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DFCD5B-463D-70CD-8A1D-9F3BE485E3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06" b="24653"/>
          <a:stretch>
            <a:fillRect/>
          </a:stretch>
        </p:blipFill>
        <p:spPr>
          <a:xfrm>
            <a:off x="6453241" y="2152026"/>
            <a:ext cx="5738759" cy="3893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4EC5C30-7E89-983A-9A22-52AF847DE8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490" b="16330"/>
          <a:stretch>
            <a:fillRect/>
          </a:stretch>
        </p:blipFill>
        <p:spPr>
          <a:xfrm>
            <a:off x="6905545" y="4438983"/>
            <a:ext cx="4761389" cy="2736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35F5502-5854-92AB-8EF6-C963561A6ADA}"/>
              </a:ext>
            </a:extLst>
          </p:cNvPr>
          <p:cNvSpPr txBox="1"/>
          <p:nvPr/>
        </p:nvSpPr>
        <p:spPr>
          <a:xfrm>
            <a:off x="5738760" y="1732805"/>
            <a:ext cx="263144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rtl="0"/>
            <a:r>
              <a:rPr lang="ro" b="0" i="0" u="none" baseline="0"/>
              <a:t>Proiectarea implementării adaptive</a:t>
            </a:r>
          </a:p>
        </p:txBody>
      </p:sp>
    </p:spTree>
    <p:extLst>
      <p:ext uri="{BB962C8B-B14F-4D97-AF65-F5344CB8AC3E}">
        <p14:creationId xmlns:p14="http://schemas.microsoft.com/office/powerpoint/2010/main" val="33547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DMSPOL-593052326-20993</_dlc_DocId>
    <_dlc_DocIdUrl xmlns="b3144a11-e500-4ade-8fe4-7de3e8b2f8df">
      <Url>https://europeantrainingfoundation.sharepoint.com/sites/PAU/_layouts/15/DocIdRedir.aspx?ID=DMSPOL-593052326-20993</Url>
      <Description>DMSPOL-593052326-20993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DC5E65-4675-4E35-9E5A-AAC2D789B28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59603BB-0D09-4D8A-A5DA-0028BA9EEA24}">
  <ds:schemaRefs>
    <ds:schemaRef ds:uri="http://schemas.microsoft.com/office/infopath/2007/PartnerControls"/>
    <ds:schemaRef ds:uri="834c7a77-a186-4b33-ad65-f5fdf95755b4"/>
    <ds:schemaRef ds:uri="b3144a11-e500-4ade-8fe4-7de3e8b2f8df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0EBC23F-CB0E-451C-8F61-7D329AB6B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c7a77-a186-4b33-ad65-f5fdf95755b4"/>
    <ds:schemaRef ds:uri="b3144a11-e500-4ade-8fe4-7de3e8b2f8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571</Words>
  <Application>Microsoft Office PowerPoint</Application>
  <PresentationFormat>Widescreen</PresentationFormat>
  <Paragraphs>137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Quicksand</vt:lpstr>
      <vt:lpstr>Calibri</vt:lpstr>
      <vt:lpstr>Times New Roman</vt:lpstr>
      <vt:lpstr>Aptos</vt:lpstr>
      <vt:lpstr>Arial</vt:lpstr>
      <vt:lpstr>ETF EU Training Course Template</vt:lpstr>
      <vt:lpstr>ETF Corporate Template 2021</vt:lpstr>
      <vt:lpstr>PowerPoint Presentation</vt:lpstr>
      <vt:lpstr>Înțelegerea cauzelor profunde ale deficienței de implementare</vt:lpstr>
      <vt:lpstr>Viziune vs strategie  Neînțelegerea și stereotipurile  </vt:lpstr>
      <vt:lpstr>Responsabilitate politică </vt:lpstr>
      <vt:lpstr>Construirea unui lanț coerent de implementare vs. o listă de dorințe</vt:lpstr>
      <vt:lpstr>Alocarea resurselor și constrângerile sistemului</vt:lpstr>
      <vt:lpstr>Alocarea resurselor și constrângerile sistemului</vt:lpstr>
      <vt:lpstr>Alocarea resurselor și constrângerile sistemului</vt:lpstr>
      <vt:lpstr>Flexibilitate fără a pierde direcția – proiectarea implementării adaptive </vt:lpstr>
      <vt:lpstr>BAZĂ COMPARATIVĂ (MODELE) </vt:lpstr>
      <vt:lpstr>Flexibilitate fără a pierde direcția – proiectarea implementării adaptive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Elena</cp:lastModifiedBy>
  <cp:revision>27</cp:revision>
  <cp:lastPrinted>2022-02-15T11:47:29Z</cp:lastPrinted>
  <dcterms:created xsi:type="dcterms:W3CDTF">2020-12-15T11:10:02Z</dcterms:created>
  <dcterms:modified xsi:type="dcterms:W3CDTF">2026-05-05T11:50:16Z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76cb89c6-c596-4bce-a1ce-7eb8a54ff884</vt:lpwstr>
  </property>
</Properties>
</file>