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56" r:id="rId5"/>
    <p:sldMasterId id="2147484042" r:id="rId6"/>
  </p:sldMasterIdLst>
  <p:notesMasterIdLst>
    <p:notesMasterId r:id="rId16"/>
  </p:notesMasterIdLst>
  <p:handoutMasterIdLst>
    <p:handoutMasterId r:id="rId17"/>
  </p:handoutMasterIdLst>
  <p:sldIdLst>
    <p:sldId id="266" r:id="rId7"/>
    <p:sldId id="648" r:id="rId8"/>
    <p:sldId id="649" r:id="rId9"/>
    <p:sldId id="650" r:id="rId10"/>
    <p:sldId id="652" r:id="rId11"/>
    <p:sldId id="653" r:id="rId12"/>
    <p:sldId id="654" r:id="rId13"/>
    <p:sldId id="655" r:id="rId14"/>
    <p:sldId id="619" r:id="rId15"/>
  </p:sldIdLst>
  <p:sldSz cx="12192000" cy="6858000"/>
  <p:notesSz cx="7104063" cy="10234613"/>
  <p:embeddedFontLst>
    <p:embeddedFont>
      <p:font typeface="Quicksand" panose="020B060402020202020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6C1E9AE9-0896-414A-9E5C-8762FB24AC4F}">
          <p14:sldIdLst/>
        </p14:section>
        <p14:section name="Divider Slide" id="{FD92CD79-7CBA-4595-8FE5-A4F334688F9F}">
          <p14:sldIdLst/>
        </p14:section>
        <p14:section name="Content Slides" id="{03B82457-E68C-491B-8FA2-870357C65769}">
          <p14:sldIdLst>
            <p14:sldId id="266"/>
            <p14:sldId id="648"/>
            <p14:sldId id="649"/>
            <p14:sldId id="650"/>
            <p14:sldId id="652"/>
            <p14:sldId id="653"/>
            <p14:sldId id="654"/>
            <p14:sldId id="655"/>
            <p14:sldId id="61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943C1C-0658-B4FA-9033-8EB45D785EB9}" name="Iwona Ganko (ETF)" initials="IG(" userId="S::Iwona.Ganko@etf.europa.eu::adee20e9-9baa-4887-925c-3b1fee625187" providerId="AD"/>
  <p188:author id="{6FDA1E3D-7BA4-D8A1-FDA7-5D72904EB5D8}" name="Timo Kuusela (ETF)" initials="TK(" userId="S::Timo.Kuusela@etf.europa.eu::cb86918c-0b86-4b67-87b8-46ed61f71497" providerId="AD"/>
  <p188:author id="{51AC59A9-A130-685C-174E-C0BD3EA215E6}" name="Marie Dorleans (ETF)" initials="MD(" userId="S::Marie.Dorleans@etf.europa.eu::3512728c-7f81-4c9c-8ae4-79f8d60305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CDEE"/>
    <a:srgbClr val="0092BB"/>
    <a:srgbClr val="180E02"/>
    <a:srgbClr val="C20674"/>
    <a:srgbClr val="48AB7F"/>
    <a:srgbClr val="262626"/>
    <a:srgbClr val="D2544A"/>
    <a:srgbClr val="2CA3E1"/>
    <a:srgbClr val="611A6E"/>
    <a:srgbClr val="9FC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10" autoAdjust="0"/>
  </p:normalViewPr>
  <p:slideViewPr>
    <p:cSldViewPr snapToGrid="0">
      <p:cViewPr varScale="1">
        <p:scale>
          <a:sx n="102" d="100"/>
          <a:sy n="102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font" Target="fonts/font2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64.xml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072AED67-B882-41D2-9A57-F15DE83017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EDA96D-76D1-4D52-9166-A83ED455DC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EF8A27C-F1B0-41BE-A5CB-55208EC34DA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D9EF36-7E1E-4FF0-A307-30DCF2E4AB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FE8CD0-EC3E-4E33-8E68-0983AD89EC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9F02231-D4CD-44C5-97BE-9A7953C23CD1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71128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3AC5A11-1A99-4BC5-A093-F2C49C52327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CE47D56-1D0B-476D-B731-90CE402A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7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91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365374-C005-60C6-7207-7E44F9501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D64EAB54-A57C-5FB0-9A59-9357839E74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05F3FF19-F3C3-3723-2B0E-AF129AB03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1C67D4-535C-F7B9-0C03-86376A410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99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B07B24-FE1F-9F0B-1F60-3C786CE70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5DD5311A-957B-639D-4C5F-E6F44F720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1AEFB91-00A2-158A-2259-864B33188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3BC7574-61DD-1A0D-D3C0-1369FB416F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96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335987-FE9B-1822-37CA-A7D9E8870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A2FCC5EF-8647-0D67-0E17-DAD2D1CB9A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4F88E2F5-B677-42BB-029C-1E69B3DBEC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583569-F0E1-9F6D-CCA3-EDF9346B80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12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C2969C-0403-3EBA-F03C-494698D27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D183F1AA-81E9-BBC5-C18C-9E8F4DDA6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4B5F8A52-AA97-5107-37F1-2CF4B60F7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39B54CC-0510-2885-A6A8-AE31391B7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44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8852B2-0034-A686-9199-3DEF1DE89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82C2BDD5-1679-AB7F-FB85-6DF8DF7082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A1968E24-C5B2-E141-30A3-918752B4B6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7E34184-1055-EAFC-0083-E737C6D44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8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026B176-5ADF-1179-3A98-AFD326891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361D5EBD-4705-4730-D679-EBC9E8FBBF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84D2DAD5-8C36-04B5-DFEC-F76DC6791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6A9492F-86A5-52A8-4E34-371A007B25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88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5" Type="http://schemas.openxmlformats.org/officeDocument/2006/relationships/image" Target="../media/image1.sv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6" Type="http://schemas.openxmlformats.org/officeDocument/2006/relationships/image" Target="../media/image1.svg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6" Type="http://schemas.openxmlformats.org/officeDocument/2006/relationships/image" Target="../media/image1.sv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6" Type="http://schemas.openxmlformats.org/officeDocument/2006/relationships/image" Target="../media/image1.svg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1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Relationship Id="rId4" Type="http://schemas.openxmlformats.org/officeDocument/2006/relationships/image" Target="../media/image1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Relationship Id="rId4" Type="http://schemas.openxmlformats.org/officeDocument/2006/relationships/image" Target="../media/image21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2.xml"/><Relationship Id="rId4" Type="http://schemas.openxmlformats.org/officeDocument/2006/relationships/image" Target="../media/image21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Relationship Id="rId4" Type="http://schemas.openxmlformats.org/officeDocument/2006/relationships/image" Target="../media/image21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Relationship Id="rId4" Type="http://schemas.openxmlformats.org/officeDocument/2006/relationships/image" Target="../media/image18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0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1.xml"/><Relationship Id="rId4" Type="http://schemas.openxmlformats.org/officeDocument/2006/relationships/image" Target="../media/image18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2.xml"/><Relationship Id="rId4" Type="http://schemas.openxmlformats.org/officeDocument/2006/relationships/image" Target="../media/image18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3.xml"/><Relationship Id="rId4" Type="http://schemas.openxmlformats.org/officeDocument/2006/relationships/image" Target="../media/image18.sv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8A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raphic 269">
            <a:extLst>
              <a:ext uri="{FF2B5EF4-FFF2-40B4-BE49-F238E27FC236}">
                <a16:creationId xmlns:a16="http://schemas.microsoft.com/office/drawing/2014/main" xmlns="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xmlns="" id="{732F2B00-C82D-4006-A2CA-9B8092D3B7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A4563DB3-B583-42F3-89FB-6D1DA20DCD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8BAC86A-55E9-4911-92FB-0029279902C6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23D63D1-B0DF-4B64-9129-200E5187F5CE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0BED8CC-659B-4ABF-8831-4BFB7796C180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DCC5FE6-50E3-4E32-B98E-FF41A4C5AC63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E8FA0E4-37BE-42B3-951D-BD206B15747A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502549FF-DF96-457B-A50F-816BD65B03C3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3BB9363-E5C0-4A5A-9EF3-70F614696A6B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DF669A6-4810-42C3-AE19-30F92992326F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Date Placeholder 3">
            <a:extLst>
              <a:ext uri="{FF2B5EF4-FFF2-40B4-BE49-F238E27FC236}">
                <a16:creationId xmlns:a16="http://schemas.microsoft.com/office/drawing/2014/main" xmlns="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F44F2BE-CD9E-40B9-9080-39B4C9E70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36C2BE26-326C-481D-8FE1-01A01AA489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884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xmlns="" id="{386D62D4-333D-402A-A408-57E0F5474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3738" r="21732" b="19300"/>
          <a:stretch/>
        </p:blipFill>
        <p:spPr>
          <a:xfrm>
            <a:off x="7738913" y="2492896"/>
            <a:ext cx="4453087" cy="436510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xmlns="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xmlns="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xmlns="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2F862C2B-EAAD-4D0C-B179-18DCDE243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676825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9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raphic 96">
            <a:extLst>
              <a:ext uri="{FF2B5EF4-FFF2-40B4-BE49-F238E27FC236}">
                <a16:creationId xmlns:a16="http://schemas.microsoft.com/office/drawing/2014/main" xmlns="" id="{7B2E2E50-2215-4679-90D0-929AD3A94614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xmlns="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xmlns="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xmlns="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xmlns="" id="{B20B5982-6A83-4BA9-BE7E-AF6F208BA24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23888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xmlns="" id="{EC2AE754-208B-4DD8-B63B-820019956B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16035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xmlns="" id="{F1AC07A7-E506-4FEC-BC4B-9C24520654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8182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xmlns="" id="{96C1BD13-F287-48EB-B6FF-E7F755E556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00329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xmlns="" id="{F87A97C5-AAC0-4491-89B5-75F72B26D1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92476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xmlns="" id="{8CC820CD-F210-421B-9156-CD86F0E469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84624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xmlns="" id="{1643ED59-5272-4BEF-A036-1F6CBCA8DE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1628776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108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xmlns="" id="{FB00003E-1A21-42A2-8708-C71D81946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61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3" name="Text Placeholder 92">
            <a:extLst>
              <a:ext uri="{FF2B5EF4-FFF2-40B4-BE49-F238E27FC236}">
                <a16:creationId xmlns:a16="http://schemas.microsoft.com/office/drawing/2014/main" xmlns="" id="{D1547E04-5BBC-4633-AA33-1911914AB0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84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4" name="Text Placeholder 93">
            <a:extLst>
              <a:ext uri="{FF2B5EF4-FFF2-40B4-BE49-F238E27FC236}">
                <a16:creationId xmlns:a16="http://schemas.microsoft.com/office/drawing/2014/main" xmlns="" id="{2AFD7325-528E-425A-B373-82AF418D90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007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xmlns="" id="{20CA34FA-810A-457F-BBBF-592709C867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930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6" name="Text Placeholder 95">
            <a:extLst>
              <a:ext uri="{FF2B5EF4-FFF2-40B4-BE49-F238E27FC236}">
                <a16:creationId xmlns:a16="http://schemas.microsoft.com/office/drawing/2014/main" xmlns="" id="{EAAADD9F-D614-473F-BC8C-FC77D10E5E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853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12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424AF828-AE83-4936-9D15-AF27AC3D5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834" y="1604433"/>
            <a:ext cx="11218333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7D8CFFC-825C-4F7D-9715-29FCC9F18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7DBE9B3-EBC2-4652-8427-02DD70D25D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6612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7D3E975-B82B-490E-B44A-4E56AB0AF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048FDE5-F248-44F3-AF11-59F662B2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3556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8819D9-5EC3-0C4C-A6C7-4AF561A3B12B}"/>
              </a:ext>
            </a:extLst>
          </p:cNvPr>
          <p:cNvSpPr/>
          <p:nvPr userDrawn="1"/>
        </p:nvSpPr>
        <p:spPr>
          <a:xfrm>
            <a:off x="0" y="2"/>
            <a:ext cx="12192000" cy="1748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727466-8151-4A49-9BAE-0E496069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51" y="501651"/>
            <a:ext cx="10273149" cy="1246716"/>
          </a:xfrm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6520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Gradie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xmlns="" id="{2549528F-AB74-4DA8-81B9-6F49F3FF6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4" t="16321" r="9552" b="26404"/>
          <a:stretch/>
        </p:blipFill>
        <p:spPr>
          <a:xfrm rot="10800000" flipH="1" flipV="1">
            <a:off x="3288412" y="1863"/>
            <a:ext cx="8903588" cy="6856136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4515A51-3B26-448E-B2B3-172C1321DA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7" name="Text Placeholder 17">
            <a:extLst>
              <a:ext uri="{FF2B5EF4-FFF2-40B4-BE49-F238E27FC236}">
                <a16:creationId xmlns:a16="http://schemas.microsoft.com/office/drawing/2014/main" xmlns="" id="{FE64CB9C-C2F9-4AAF-AE4C-B0BF2DB3DC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A535B8DF-EFD9-4803-83AC-5748F1A89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87D6181C-BAF9-4E8C-A519-9149BB6FD1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431E081-A545-4488-9665-ACA988588C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15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8" t="25906" r="1" b="53243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009CDE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rgbClr val="009CDE"/>
              </a:gs>
              <a:gs pos="0">
                <a:srgbClr val="009CD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grayscl/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4" r="2034" b="4522"/>
          <a:stretch/>
        </p:blipFill>
        <p:spPr>
          <a:xfrm>
            <a:off x="5138651" y="1549400"/>
            <a:ext cx="7053349" cy="5308600"/>
          </a:xfrm>
          <a:prstGeom prst="rect">
            <a:avLst/>
          </a:prstGeom>
          <a:solidFill>
            <a:schemeClr val="accent2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F199723E-8ACD-4BE5-B089-C01EC1223F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1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 t="1948" r="20864" b="14633"/>
          <a:stretch/>
        </p:blipFill>
        <p:spPr>
          <a:xfrm>
            <a:off x="5447927" y="1541781"/>
            <a:ext cx="6744073" cy="5316219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5" t="39783" b="37088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F0B600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1640AA-5F9D-43D4-89E5-DE9C986A8B5E}"/>
              </a:ext>
            </a:extLst>
          </p:cNvPr>
          <p:cNvSpPr/>
          <p:nvPr userDrawn="1"/>
        </p:nvSpPr>
        <p:spPr>
          <a:xfrm>
            <a:off x="3569475" y="0"/>
            <a:ext cx="8622525" cy="1555111"/>
          </a:xfrm>
          <a:prstGeom prst="rect">
            <a:avLst/>
          </a:prstGeom>
          <a:gradFill>
            <a:gsLst>
              <a:gs pos="100000">
                <a:srgbClr val="F0B600"/>
              </a:gs>
              <a:gs pos="0">
                <a:srgbClr val="F0B6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83847B06-0296-4AE8-99AB-9681C04DB9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CC823FE9-BE3C-49CE-9670-9E2BED14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AEE20BAC-442E-4D62-A7D6-C83A51AB75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60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3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32299" r="7502" b="46205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18432" b="13373"/>
          <a:stretch/>
        </p:blipFill>
        <p:spPr>
          <a:xfrm>
            <a:off x="5138651" y="1549400"/>
            <a:ext cx="7053349" cy="5308600"/>
          </a:xfrm>
          <a:prstGeom prst="rect">
            <a:avLst/>
          </a:prstGeom>
          <a:solidFill>
            <a:schemeClr val="accent3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A3F69C06-8B46-4223-BE03-ACE9251B77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E9C5A2ED-9873-4558-9528-EE1E714134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68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r="15844" b="3969"/>
          <a:stretch/>
        </p:blipFill>
        <p:spPr>
          <a:xfrm>
            <a:off x="5447927" y="1524113"/>
            <a:ext cx="6744073" cy="5333887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31869" b="44245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750D68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1640AA-5F9D-43D4-89E5-DE9C986A8B5E}"/>
              </a:ext>
            </a:extLst>
          </p:cNvPr>
          <p:cNvSpPr/>
          <p:nvPr userDrawn="1"/>
        </p:nvSpPr>
        <p:spPr>
          <a:xfrm>
            <a:off x="5015880" y="0"/>
            <a:ext cx="7176120" cy="1555111"/>
          </a:xfrm>
          <a:prstGeom prst="rect">
            <a:avLst/>
          </a:prstGeom>
          <a:gradFill>
            <a:gsLst>
              <a:gs pos="100000">
                <a:srgbClr val="750D68"/>
              </a:gs>
              <a:gs pos="0">
                <a:srgbClr val="750D6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2B11854-0CD1-41D9-A5EE-99430E06B7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6" name="Text Placeholder 17">
            <a:extLst>
              <a:ext uri="{FF2B5EF4-FFF2-40B4-BE49-F238E27FC236}">
                <a16:creationId xmlns:a16="http://schemas.microsoft.com/office/drawing/2014/main" xmlns="" id="{C5D3B66C-3D08-4FDA-A482-B9B20ACB0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D856C5B4-C99A-49DA-8922-F8C00827DC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BAFC44AF-8F0F-43FA-B565-19C506DF0F1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94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BE693E7D-0402-48A2-80F9-0ED672C624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:a16="http://schemas.microsoft.com/office/drawing/2014/main" xmlns="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266" name="Picture 265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B35740A-1D5E-4FFA-B9DF-0E5B4B6A1E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93CBA0C5-882D-4457-832C-929A4E4E3C80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AC0AB0DB-BEA4-4097-A249-0868EABD8228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B75DB65E-CF0C-483F-BFDB-8F37D8063291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08763DCF-5BE5-448E-A820-8733AEB8822A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46D20122-6B22-4BD6-A068-779813034240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xmlns="" id="{60ACEE6F-82C9-4FED-8BDF-AFE195FC58D1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002F3575-FEB6-4EF2-B857-292EC4038967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D71DB267-7820-4FAE-A2C8-C2B4EBE432C9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1BB9755E-280F-4D4B-982F-BFD616E4968A}"/>
              </a:ext>
            </a:extLst>
          </p:cNvPr>
          <p:cNvSpPr/>
          <p:nvPr userDrawn="1"/>
        </p:nvSpPr>
        <p:spPr>
          <a:xfrm rot="3600000">
            <a:off x="8825880" y="4498347"/>
            <a:ext cx="710573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88AF3F1B-D167-4BCB-B2A2-5788926904C9}"/>
              </a:ext>
            </a:extLst>
          </p:cNvPr>
          <p:cNvSpPr/>
          <p:nvPr userDrawn="1"/>
        </p:nvSpPr>
        <p:spPr>
          <a:xfrm rot="7200000">
            <a:off x="9453371" y="4336062"/>
            <a:ext cx="350461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Title 1">
            <a:extLst>
              <a:ext uri="{FF2B5EF4-FFF2-40B4-BE49-F238E27FC236}">
                <a16:creationId xmlns:a16="http://schemas.microsoft.com/office/drawing/2014/main" xmlns="" id="{6067C1F0-437B-4B47-B05E-7533AD09F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3" name="Text Placeholder 3">
            <a:extLst>
              <a:ext uri="{FF2B5EF4-FFF2-40B4-BE49-F238E27FC236}">
                <a16:creationId xmlns:a16="http://schemas.microsoft.com/office/drawing/2014/main" xmlns="" id="{F0AFF95F-BDC2-4DBB-A27E-049AA4D397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1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 [TOC Sourc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xmlns="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403D9894-CC88-4A68-BCFC-9BCCD4A94365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plcSectionNumber">
            <a:extLst>
              <a:ext uri="{FF2B5EF4-FFF2-40B4-BE49-F238E27FC236}">
                <a16:creationId xmlns:a16="http://schemas.microsoft.com/office/drawing/2014/main" xmlns="" id="{182B7252-ED7D-4FEC-A92B-8A2D93A66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2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22490161-6F82-42D5-9DE4-294EE8B537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93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 [TOC Source]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xmlns="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92BB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92BB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0" name="plcSectionNumber">
            <a:extLst>
              <a:ext uri="{FF2B5EF4-FFF2-40B4-BE49-F238E27FC236}">
                <a16:creationId xmlns:a16="http://schemas.microsoft.com/office/drawing/2014/main" xmlns="" id="{FAA24283-8ECA-4F2E-B611-D92C945F1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08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 [TOC Sourc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xmlns="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plcSectionNumber">
            <a:extLst>
              <a:ext uri="{FF2B5EF4-FFF2-40B4-BE49-F238E27FC236}">
                <a16:creationId xmlns:a16="http://schemas.microsoft.com/office/drawing/2014/main" xmlns="" id="{C65F76C8-F190-444C-8433-D908E3D8B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40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 [TOC Source]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xmlns="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2880D6D4-F3D8-4BF1-8E4B-AB38A5FBC86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0" name="plcSectionNumber">
            <a:extLst>
              <a:ext uri="{FF2B5EF4-FFF2-40B4-BE49-F238E27FC236}">
                <a16:creationId xmlns:a16="http://schemas.microsoft.com/office/drawing/2014/main" xmlns="" id="{120CDF29-3ECA-4219-81C5-8391AA7A1B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099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783A84-157F-4330-B917-1540ACCC38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675348F9-68EB-4F75-BF56-CB485FE3E9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57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1D888C-FA49-479B-99FF-971EFA45E9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67CBE2A0-AF23-46C3-B417-BFDD726B06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771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54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80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E9389CA-9038-40D5-A1DC-8AA3D27BA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56123"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2B583A-6971-4A7D-BA1E-B9AB27EBB1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C85E591E-1588-4B82-857E-EABCA5A633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25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6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E5682263-6855-40AA-A352-2E5CFF19080C}"/>
              </a:ext>
            </a:extLst>
          </p:cNvPr>
          <p:cNvSpPr>
            <a:spLocks noGrp="1"/>
          </p:cNvSpPr>
          <p:nvPr userDrawn="1"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B06FCD08-826C-4242-88FC-37C4629760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01455461-CD7D-4953-9F32-97B57BB8AFC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7" name="Slide Number Placeholder 5">
            <a:extLst>
              <a:ext uri="{FF2B5EF4-FFF2-40B4-BE49-F238E27FC236}">
                <a16:creationId xmlns:a16="http://schemas.microsoft.com/office/drawing/2014/main" xmlns="" id="{EE4F6B1F-F4CE-46B0-9498-86050947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3AA2164F-F59E-4C9D-8759-4CED4EA4DA48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2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xmlns="" id="{9EE20F27-6321-4BB6-A88A-4C879CB82B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xmlns="" id="{CF11C1BD-D9A3-4686-B9DF-62619CD6A5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xmlns="" id="{45EC56D3-F5CA-40AF-9114-74A32072F4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907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xmlns="" id="{00B6CC50-1C0F-4752-A9C7-31950B6130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45691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sz="1400">
                <a:solidFill>
                  <a:schemeClr val="tx1"/>
                </a:solidFill>
                <a:latin typeface="+mn-lt"/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xmlns="" id="{D84EF7D4-8441-4A12-90C2-D47F03A9102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sz="1400">
                <a:solidFill>
                  <a:schemeClr val="tx1"/>
                </a:solidFill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61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F58D8FDD-F056-456F-A9F8-DF4DBE4537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5021FF61-AA0F-4686-A88B-4C7F505ABF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xmlns="" id="{630F89A8-02DE-4001-B2C3-C3182BC757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xmlns="" id="{72ED07E0-7466-4BCE-9D21-4583E51B3E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xmlns="" id="{4880E6C2-0903-450A-9D04-DC7AB96F01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xmlns="" id="{8327C2C4-153D-4D70-AF2B-4B38E79B94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xmlns="" id="{A8ACE020-7EC9-4DD3-A575-7F33CE6A1B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xmlns="" id="{6F17AE3E-E610-4F1E-9713-770680B0C0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xmlns="" id="{188D044C-ADC8-409F-8101-5DE116338B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xmlns="" id="{8C66E7CA-A6BF-41D1-83D7-1F21D21A85C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xmlns="" id="{3CDA8577-E301-4BAE-81D4-5E82BA764BC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4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2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DB2E3C3-470B-4002-8FD2-5EFA5221520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96724A23-91DB-419D-9AAC-AF079DBDC1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xmlns="" id="{D80C2985-18BD-40F9-B8A0-EDA42750C6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 b="1">
                <a:solidFill>
                  <a:schemeClr val="bg1"/>
                </a:solidFill>
              </a:defRPr>
            </a:lvl2pPr>
            <a:lvl3pPr marL="0" indent="0"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buNone/>
              <a:defRPr sz="1400" b="1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4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4F5B05-8584-480A-B910-73ADCE2529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3CF0B6A7-25A8-4B89-8BA3-D6CC0246B5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8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BB5197F7-1705-4D86-8E43-2DD984185C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C0C764F4-1618-431C-ABAA-453A813141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869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07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xmlns="" id="{3E032D16-B731-4A55-A59B-22436AB8C4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72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D2915B5-C52A-419B-A90D-CF6C506BB5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1841AB8-A157-48EA-9A1C-0A02DD6C98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53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4AA94B3-94D4-4188-834B-4758D97132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481EA90-6C10-4023-9CD9-CEE1BD8022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73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94E57066-9F54-4B1B-94FA-F6A2648AB4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760295" y="1628801"/>
            <a:ext cx="2807817" cy="4105249"/>
          </a:xfrm>
          <a:prstGeom prst="roundRect">
            <a:avLst>
              <a:gd name="adj" fmla="val 14732"/>
            </a:avLst>
          </a:prstGeom>
          <a:solidFill>
            <a:schemeClr val="accent1"/>
          </a:solidFill>
        </p:spPr>
        <p:txBody>
          <a:bodyPr lIns="216000" tIns="14400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44ADF65F-C0A4-4626-8853-5BF1FBADD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tx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424F9E6-0931-4798-9B50-5B81678265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D65220BB-4B6E-40B2-B4D8-47650BB1BBE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8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6EBAB99E-CE4B-4705-BB00-1A2A16AD3E81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2"/>
            <a:ext cx="10944225" cy="4032224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xmlns="" id="{C60D50F8-78C9-4745-9C26-85DA76EDF7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0" name="Slide Number Placeholder 5">
            <a:extLst>
              <a:ext uri="{FF2B5EF4-FFF2-40B4-BE49-F238E27FC236}">
                <a16:creationId xmlns:a16="http://schemas.microsoft.com/office/drawing/2014/main" xmlns="" id="{ED7742AF-0113-4DC3-B952-D853485E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6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xmlns="" id="{1032C19B-77CD-4DE1-9550-A919B93717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8A2E50F3-194E-448E-8A46-5A89E292EC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87695207-4A89-4E46-9B34-7FC270E7DD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9EB0120-5D98-44EE-8A6B-2095165F0F4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9B1B14AA-6111-474C-AA2F-1EA0086FF2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88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9" b="379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33F22EE-ED63-4445-B8B4-CA5EAC9A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3B85D187-2F3D-457E-8AEC-1685B26BB1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57FDDD22-1D40-436E-A52C-96F33EEBEF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5199A924-A446-4684-AFA1-AD3E14275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81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13485"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87E4602-67AD-4B8C-B723-9F67398342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1A5FAF1-B888-42B2-A31B-8A4DEB4C41F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7D9CF046-AE5E-49FA-BE59-724C9452681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2274F99-1039-4567-9E0D-E7068DA6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04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0"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2024AD8-AD6C-446E-BE7B-2F9024615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49FB77B-960A-429A-926A-3AB2064970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7C3D0241-CF4B-4CA1-B830-3FCC0E5336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CE47CE3D-18AB-4630-BCE6-2B05E9476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40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46CEA3-24B6-43F7-848E-CFAB20EB1E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FD376AB3-EF06-41D2-AAC6-0BF1AB786B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14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Dark)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D5E6D0F3-D8DE-4C99-BD8E-68253580DA0F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733D054-08FB-4CDC-A82D-E6CA60F37F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1E546A5E-E20F-436A-8B35-1D0361BFC62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7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55656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xmlns="" id="{CBA69EF1-D1AC-404E-9AD0-E15FF189BB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xmlns="" id="{1402E2AA-9D44-4E77-B1DC-ADEAAD13CF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63900" y="6237312"/>
            <a:ext cx="6264200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6EFBA14A-B8BB-45DE-AC14-83C39BCFE1D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78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3813553-A112-4A28-9BD3-9DD7352C24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2A9687E-6F97-400F-8F13-3AB8F23033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697B0FEA-4ED7-44B6-ABE9-0006706F13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9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48A804-F7FD-4F8C-A2E3-4DEA9CFEF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56123"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6381B1C2-0D72-445F-848E-82708DE8B2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FEA57CC-736D-42CB-A8B9-9962AA9A37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87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369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66D93CD7-1739-4160-8271-43835B54202E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A05DA0EB-E930-4C1F-A5DE-DDDC0528EA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8" name="Footer Placeholder 1">
            <a:extLst>
              <a:ext uri="{FF2B5EF4-FFF2-40B4-BE49-F238E27FC236}">
                <a16:creationId xmlns:a16="http://schemas.microsoft.com/office/drawing/2014/main" xmlns="" id="{362B8E05-F710-42F5-A04E-91FEA37E2F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2" name="Title 1">
            <a:extLst>
              <a:ext uri="{FF2B5EF4-FFF2-40B4-BE49-F238E27FC236}">
                <a16:creationId xmlns:a16="http://schemas.microsoft.com/office/drawing/2014/main" xmlns="" id="{5A5C701F-F633-480A-9E1F-E3783318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" name="Slide Number Placeholder 5">
            <a:extLst>
              <a:ext uri="{FF2B5EF4-FFF2-40B4-BE49-F238E27FC236}">
                <a16:creationId xmlns:a16="http://schemas.microsoft.com/office/drawing/2014/main" xmlns="" id="{BC5FB3BD-BE05-4BC0-ABB5-FB0C9066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2" name="Text Placeholder 24">
            <a:extLst>
              <a:ext uri="{FF2B5EF4-FFF2-40B4-BE49-F238E27FC236}">
                <a16:creationId xmlns:a16="http://schemas.microsoft.com/office/drawing/2014/main" xmlns="" id="{7EC06325-BAB2-4590-90E9-A617FBA89E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xmlns="" id="{AB93BB75-9216-4C22-8429-F9B6B849B1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995439F6-203C-4E6F-85E1-522D72087D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xmlns="" id="{940F94CF-930D-4F0B-A3F2-30400DA278C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907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xmlns="" id="{59DDD904-9291-4F6F-8F48-26CEF20382B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45691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xmlns="" id="{1839A98F-E359-4352-8538-591ABBC3CAE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67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85BE2C26-F6CF-42BC-A710-39C5BFEB79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0C72C8ED-2A90-47EE-9382-0103551742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A144B237-183C-48DF-B5AB-DB124B19AC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3884E8C9-DB63-452D-882B-8480B87CA2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29A8FCB5-785B-4150-9007-944AA34B3F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02F0B779-A9EF-4632-8728-E6F8CBF6B0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xmlns="" id="{E590563F-019E-4EA2-A40D-89E603FA7FD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xmlns="" id="{55ED4B46-0E57-464B-B147-C4B8287CFE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xmlns="" id="{9463759E-4764-419A-9480-D7D6295AC0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xmlns="" id="{1C87C762-2DD4-416B-AC2B-CD4D0DBDE49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xmlns="" id="{BE739E1B-201D-45F2-8714-21921B93805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xmlns="" id="{5A028C5E-D8B0-427B-9873-005A20AC16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67009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984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tx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 b="1">
                <a:solidFill>
                  <a:schemeClr val="tx1"/>
                </a:solidFill>
              </a:defRPr>
            </a:lvl2pPr>
            <a:lvl3pPr marL="0" indent="0">
              <a:buNone/>
              <a:defRPr sz="1400" b="1">
                <a:solidFill>
                  <a:schemeClr val="tx1"/>
                </a:solidFill>
              </a:defRPr>
            </a:lvl3pPr>
            <a:lvl4pPr marL="0" indent="0">
              <a:buNone/>
              <a:defRPr sz="1400" b="1">
                <a:solidFill>
                  <a:schemeClr val="tx1"/>
                </a:solidFill>
              </a:defRPr>
            </a:lvl4pPr>
            <a:lvl5pPr marL="0" indent="0">
              <a:spcAft>
                <a:spcPts val="0"/>
              </a:spcAft>
              <a:buNone/>
              <a:defRPr b="1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495F52-915D-43A0-9535-392656ADC8C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3E5BB5A0-183E-40E7-AE49-5FE70EFABA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3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639A42D-EE92-4461-9AB5-FB72BA9F8C7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B59CAA1B-67A1-457C-A652-723CC4D469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407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5DFA38-D5EC-4B78-B57E-2CB43AE69B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66A6DB5C-BF12-4F47-8903-A284D6869B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3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1"/>
            <a:ext cx="5400674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F43A33F6-6014-45D9-A562-DDD3BFF41C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E50EA721-31D1-42DB-8D3C-3D44ADC08A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02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E5B02D9-12FC-4D01-815C-AAD9F1F0B4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E6A5BBBE-3F82-482D-8177-0AD3E1E94A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60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F02C74F4-28D4-40A9-B7F5-56DCF1D9A23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bg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B961FB-8E86-48CA-BD32-3C0B81FD7A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F5A2A773-D105-4B6C-9D14-6EE34DA03F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835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5EDD1CB-18D1-42F6-B7A3-F4CBB96E90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D947F088-E999-424A-9CAF-AC6CEB7C52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162C8E36-0427-470B-A443-F20C146786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bg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  <a:lvl2pPr algn="ctr">
              <a:defRPr sz="1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84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586BEC2-815C-442A-9E7F-0825D3859E2B}"/>
              </a:ext>
            </a:extLst>
          </p:cNvPr>
          <p:cNvCxnSpPr>
            <a:cxnSpLocks/>
          </p:cNvCxnSpPr>
          <p:nvPr userDrawn="1"/>
        </p:nvCxnSpPr>
        <p:spPr>
          <a:xfrm>
            <a:off x="4334335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78A9719-DF31-41FA-B663-8D8176348BE1}"/>
              </a:ext>
            </a:extLst>
          </p:cNvPr>
          <p:cNvCxnSpPr>
            <a:cxnSpLocks/>
          </p:cNvCxnSpPr>
          <p:nvPr userDrawn="1"/>
        </p:nvCxnSpPr>
        <p:spPr>
          <a:xfrm>
            <a:off x="8044782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94B0AB1-E438-4795-9B06-494B822E65BE}"/>
              </a:ext>
            </a:extLst>
          </p:cNvPr>
          <p:cNvCxnSpPr>
            <a:cxnSpLocks/>
          </p:cNvCxnSpPr>
          <p:nvPr userDrawn="1"/>
        </p:nvCxnSpPr>
        <p:spPr>
          <a:xfrm>
            <a:off x="623888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xmlns="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xmlns="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xmlns="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9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2C5A7DB9-FDF9-419D-810F-C38486D56B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3F8D188F-E80B-40C1-877D-AFE8F0FD23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xmlns="" id="{C62E0372-C81F-4737-8D02-56C4C4C944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5E0343-4DB7-4514-BBB6-2D96C5BE2EC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EC062693-CA00-4272-9541-75D552D11C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80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9" b="379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197957C-A1E5-4273-B283-7D339D6AC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D135FA7-FC3F-4CCC-A9E3-88732C30C84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8C187580-B7FC-4066-BE92-2579719BF5D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391117B2-1382-4453-8909-579DEDC2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07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13485"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DE6699D-DFD9-4B77-906F-4434813F5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08C892-B2F6-4FE5-BE52-11D58484BF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1854ABFB-08DD-495F-9DC0-45E244507D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BD356FC0-3238-4CB9-834C-661F14863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414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0"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541A073-6BB8-451A-9899-2DC421093C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A224236-AEA0-4A72-85F4-B079508741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860E4F70-EA34-47B8-8A09-0532B7EBD1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8A3BC29B-00E6-4BA3-9437-0D6A87788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27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8819D9-5EC3-0C4C-A6C7-4AF561A3B12B}"/>
              </a:ext>
            </a:extLst>
          </p:cNvPr>
          <p:cNvSpPr/>
          <p:nvPr userDrawn="1"/>
        </p:nvSpPr>
        <p:spPr>
          <a:xfrm>
            <a:off x="0" y="2"/>
            <a:ext cx="12192000" cy="1748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727466-8151-4A49-9BAE-0E496069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51" y="501651"/>
            <a:ext cx="10273149" cy="1246716"/>
          </a:xfrm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410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Triang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xmlns="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xmlns="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xmlns="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xmlns="" id="{B8D2E4F2-E6BD-4C5E-AA53-538CC128A9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393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xmlns="" id="{8E98A9E5-0FCE-45E0-B4E6-28012640E0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xmlns="" id="{23B4F7C6-6FE0-4872-AD50-6455B8FB65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92101" y="1643656"/>
            <a:ext cx="1829060" cy="1539748"/>
          </a:xfrm>
          <a:prstGeom prst="triangle">
            <a:avLst/>
          </a:pr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xmlns="" id="{A7FB22A1-C882-4391-B0AF-120B5426339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026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xmlns="" id="{30D569B7-45C7-4305-9C02-9D5FD76148E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6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xmlns="" id="{9ED30752-09F8-4B11-A0E9-552D320895A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0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Background pattern&#10;&#10;Description automatically generated">
            <a:extLst>
              <a:ext uri="{FF2B5EF4-FFF2-40B4-BE49-F238E27FC236}">
                <a16:creationId xmlns:a16="http://schemas.microsoft.com/office/drawing/2014/main" xmlns="" id="{4CFFBC0D-1F92-493E-831C-D439898D3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9" y="1628801"/>
            <a:ext cx="5382062" cy="4032224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F76438CE-6082-4300-8BA6-05DA73B9F9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xmlns="" id="{E9F16B52-E606-4EC6-A6CF-3EE11EC8DE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6" name="Title 1">
            <a:extLst>
              <a:ext uri="{FF2B5EF4-FFF2-40B4-BE49-F238E27FC236}">
                <a16:creationId xmlns:a16="http://schemas.microsoft.com/office/drawing/2014/main" xmlns="" id="{63F65FCC-6A02-45F5-A7FA-3173BB23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5" name="Slide Number Placeholder 5">
            <a:extLst>
              <a:ext uri="{FF2B5EF4-FFF2-40B4-BE49-F238E27FC236}">
                <a16:creationId xmlns:a16="http://schemas.microsoft.com/office/drawing/2014/main" xmlns="" id="{CFE53B4A-08F0-4196-A2DC-53238FEC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2" name="Content Placeholder 2">
            <a:extLst>
              <a:ext uri="{FF2B5EF4-FFF2-40B4-BE49-F238E27FC236}">
                <a16:creationId xmlns:a16="http://schemas.microsoft.com/office/drawing/2014/main" xmlns="" id="{DEC7C33F-4562-41CF-BB88-3AB7AB71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2"/>
            <a:ext cx="5400674" cy="4032224"/>
          </a:xfrm>
        </p:spPr>
        <p:txBody>
          <a:bodyPr lIns="0" rIns="7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46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icture 451" descr="Background pattern&#10;&#10;Description automatically generated">
            <a:extLst>
              <a:ext uri="{FF2B5EF4-FFF2-40B4-BE49-F238E27FC236}">
                <a16:creationId xmlns:a16="http://schemas.microsoft.com/office/drawing/2014/main" xmlns="" id="{FF29AACA-80EC-471B-8D8D-CA5243583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403" name="Graphic 6">
            <a:extLst>
              <a:ext uri="{FF2B5EF4-FFF2-40B4-BE49-F238E27FC236}">
                <a16:creationId xmlns:a16="http://schemas.microsoft.com/office/drawing/2014/main" xmlns="" id="{11652296-AC83-40D9-A821-016C37885FC2}"/>
              </a:ext>
            </a:extLst>
          </p:cNvPr>
          <p:cNvSpPr/>
          <p:nvPr/>
        </p:nvSpPr>
        <p:spPr>
          <a:xfrm>
            <a:off x="9974131" y="1849687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5" name="Graphic 6">
            <a:extLst>
              <a:ext uri="{FF2B5EF4-FFF2-40B4-BE49-F238E27FC236}">
                <a16:creationId xmlns:a16="http://schemas.microsoft.com/office/drawing/2014/main" xmlns="" id="{AF423D19-3335-4C87-9835-E546BD17FC51}"/>
              </a:ext>
            </a:extLst>
          </p:cNvPr>
          <p:cNvSpPr/>
          <p:nvPr/>
        </p:nvSpPr>
        <p:spPr>
          <a:xfrm>
            <a:off x="8221181" y="1855783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6" name="Graphic 6">
            <a:extLst>
              <a:ext uri="{FF2B5EF4-FFF2-40B4-BE49-F238E27FC236}">
                <a16:creationId xmlns:a16="http://schemas.microsoft.com/office/drawing/2014/main" xmlns="" id="{291F382D-FFA9-491C-B398-C0BE0C640D4A}"/>
              </a:ext>
            </a:extLst>
          </p:cNvPr>
          <p:cNvSpPr/>
          <p:nvPr/>
        </p:nvSpPr>
        <p:spPr>
          <a:xfrm>
            <a:off x="9094608" y="1849687"/>
            <a:ext cx="879522" cy="1013353"/>
          </a:xfrm>
          <a:custGeom>
            <a:avLst/>
            <a:gdLst>
              <a:gd name="connsiteX0" fmla="*/ 879523 w 879522"/>
              <a:gd name="connsiteY0" fmla="*/ 0 h 1013353"/>
              <a:gd name="connsiteX1" fmla="*/ 0 w 879522"/>
              <a:gd name="connsiteY1" fmla="*/ 506677 h 1013353"/>
              <a:gd name="connsiteX2" fmla="*/ 879523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879523" y="0"/>
                </a:moveTo>
                <a:lnTo>
                  <a:pt x="0" y="506677"/>
                </a:lnTo>
                <a:lnTo>
                  <a:pt x="879523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7" name="Graphic 6">
            <a:extLst>
              <a:ext uri="{FF2B5EF4-FFF2-40B4-BE49-F238E27FC236}">
                <a16:creationId xmlns:a16="http://schemas.microsoft.com/office/drawing/2014/main" xmlns="" id="{8C4F27FF-A8F0-4F05-AEC3-6975972654D6}"/>
              </a:ext>
            </a:extLst>
          </p:cNvPr>
          <p:cNvSpPr/>
          <p:nvPr userDrawn="1"/>
        </p:nvSpPr>
        <p:spPr>
          <a:xfrm>
            <a:off x="6456040" y="3379276"/>
            <a:ext cx="879522" cy="1013353"/>
          </a:xfrm>
          <a:custGeom>
            <a:avLst/>
            <a:gdLst>
              <a:gd name="connsiteX0" fmla="*/ 0 w 879522"/>
              <a:gd name="connsiteY0" fmla="*/ 506677 h 1013353"/>
              <a:gd name="connsiteX1" fmla="*/ 879523 w 879522"/>
              <a:gd name="connsiteY1" fmla="*/ 1013353 h 1013353"/>
              <a:gd name="connsiteX2" fmla="*/ 879523 w 879522"/>
              <a:gd name="connsiteY2" fmla="*/ 0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506677"/>
                </a:moveTo>
                <a:lnTo>
                  <a:pt x="879523" y="1013353"/>
                </a:lnTo>
                <a:lnTo>
                  <a:pt x="879523" y="0"/>
                </a:lnTo>
                <a:close/>
              </a:path>
            </a:pathLst>
          </a:custGeom>
          <a:solidFill>
            <a:srgbClr val="00A87E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xmlns="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xmlns="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xmlns="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032225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19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4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tags" Target="../tags/tag1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8" Type="http://schemas.openxmlformats.org/officeDocument/2006/relationships/slideLayout" Target="../slideLayouts/slideLayout22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32794" cy="10801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2ED9A19B-0FE4-4FFE-95F7-CB189F96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21C5C687-4C9D-423C-ADED-17FE857E0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</p:spTree>
    <p:custDataLst>
      <p:tags r:id="rId16"/>
    </p:custDataLst>
    <p:extLst>
      <p:ext uri="{BB962C8B-B14F-4D97-AF65-F5344CB8AC3E}">
        <p14:creationId xmlns:p14="http://schemas.microsoft.com/office/powerpoint/2010/main" val="256368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20" r:id="rId2"/>
    <p:sldLayoutId id="2147483858" r:id="rId3"/>
    <p:sldLayoutId id="2147483859" r:id="rId4"/>
    <p:sldLayoutId id="2147483861" r:id="rId5"/>
    <p:sldLayoutId id="2147483862" r:id="rId6"/>
    <p:sldLayoutId id="2147484033" r:id="rId7"/>
    <p:sldLayoutId id="2147483863" r:id="rId8"/>
    <p:sldLayoutId id="2147483864" r:id="rId9"/>
    <p:sldLayoutId id="2147484032" r:id="rId10"/>
    <p:sldLayoutId id="2147484031" r:id="rId11"/>
    <p:sldLayoutId id="2147484035" r:id="rId12"/>
    <p:sldLayoutId id="2147484036" r:id="rId13"/>
    <p:sldLayoutId id="2147484092" r:id="rId1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D1D15E-2719-4C5D-AA1E-2601371DF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DC1630-F4E1-49AD-80CC-27089223D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52"/>
    </p:custDataLst>
    <p:extLst>
      <p:ext uri="{BB962C8B-B14F-4D97-AF65-F5344CB8AC3E}">
        <p14:creationId xmlns:p14="http://schemas.microsoft.com/office/powerpoint/2010/main" val="389706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  <p:sldLayoutId id="2147484059" r:id="rId17"/>
    <p:sldLayoutId id="2147484060" r:id="rId18"/>
    <p:sldLayoutId id="2147484061" r:id="rId19"/>
    <p:sldLayoutId id="2147484062" r:id="rId20"/>
    <p:sldLayoutId id="2147484063" r:id="rId21"/>
    <p:sldLayoutId id="2147484064" r:id="rId22"/>
    <p:sldLayoutId id="2147484065" r:id="rId23"/>
    <p:sldLayoutId id="2147484066" r:id="rId24"/>
    <p:sldLayoutId id="2147484067" r:id="rId25"/>
    <p:sldLayoutId id="2147484068" r:id="rId26"/>
    <p:sldLayoutId id="2147484069" r:id="rId27"/>
    <p:sldLayoutId id="2147484070" r:id="rId28"/>
    <p:sldLayoutId id="2147484071" r:id="rId29"/>
    <p:sldLayoutId id="2147484072" r:id="rId30"/>
    <p:sldLayoutId id="2147484073" r:id="rId31"/>
    <p:sldLayoutId id="2147484074" r:id="rId32"/>
    <p:sldLayoutId id="2147484075" r:id="rId33"/>
    <p:sldLayoutId id="2147484076" r:id="rId34"/>
    <p:sldLayoutId id="2147484077" r:id="rId35"/>
    <p:sldLayoutId id="2147484078" r:id="rId36"/>
    <p:sldLayoutId id="2147484079" r:id="rId37"/>
    <p:sldLayoutId id="2147484080" r:id="rId38"/>
    <p:sldLayoutId id="2147484081" r:id="rId39"/>
    <p:sldLayoutId id="2147484082" r:id="rId40"/>
    <p:sldLayoutId id="2147484083" r:id="rId41"/>
    <p:sldLayoutId id="2147484084" r:id="rId42"/>
    <p:sldLayoutId id="2147484085" r:id="rId43"/>
    <p:sldLayoutId id="2147484086" r:id="rId44"/>
    <p:sldLayoutId id="2147484087" r:id="rId45"/>
    <p:sldLayoutId id="2147484088" r:id="rId46"/>
    <p:sldLayoutId id="2147484089" r:id="rId47"/>
    <p:sldLayoutId id="2147484090" r:id="rId48"/>
    <p:sldLayoutId id="2147484091" r:id="rId49"/>
    <p:sldLayoutId id="2147484093" r:id="rId5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pos="3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Piotr.Stronkowski@etf.europa.eu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4.png"/><Relationship Id="rId5" Type="http://schemas.openxmlformats.org/officeDocument/2006/relationships/hyperlink" Target="mailto:Iwona.Ganko@etf.europa.eu" TargetMode="External"/><Relationship Id="rId4" Type="http://schemas.openxmlformats.org/officeDocument/2006/relationships/hyperlink" Target="mailto:Tamar.Kitiashvili@etf.europa.e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118AF71-7CBE-7645-9F10-434C8852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BF6EAC-F94A-4148-90AB-5BD2D6AB8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3" y="11169"/>
            <a:ext cx="12194133" cy="685920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028953AF-9E55-A84C-8ADF-AA90223A0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927" y="4946709"/>
            <a:ext cx="4062860" cy="15524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42B30C-6F8A-D949-8C38-6C39E0A37376}"/>
              </a:ext>
            </a:extLst>
          </p:cNvPr>
          <p:cNvSpPr txBox="1"/>
          <p:nvPr/>
        </p:nvSpPr>
        <p:spPr>
          <a:xfrm>
            <a:off x="8146162" y="501650"/>
            <a:ext cx="3086988" cy="1246716"/>
          </a:xfrm>
          <a:prstGeom prst="rect">
            <a:avLst/>
          </a:prstGeom>
          <a:noFill/>
        </p:spPr>
        <p:txBody>
          <a:bodyPr wrap="square" lIns="120000" tIns="0" rIns="0" bIns="62400" rtlCol="0" anchor="t" anchorCtr="0">
            <a:noAutofit/>
          </a:bodyPr>
          <a:lstStyle/>
          <a:p>
            <a:pPr algn="r" rtl="0"/>
            <a:endParaRPr lang="ro" sz="18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D5D2A5-5713-5F30-3DF9-1EFE093C1D43}"/>
              </a:ext>
            </a:extLst>
          </p:cNvPr>
          <p:cNvSpPr txBox="1"/>
          <p:nvPr/>
        </p:nvSpPr>
        <p:spPr>
          <a:xfrm>
            <a:off x="412383" y="2833484"/>
            <a:ext cx="7492752" cy="29623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/>
            <a:r>
              <a:rPr lang="ro" sz="3200" b="0" i="0" u="none" baseline="0" dirty="0">
                <a:solidFill>
                  <a:schemeClr val="bg2">
                    <a:lumMod val="50000"/>
                  </a:schemeClr>
                </a:solidFill>
                <a:latin typeface="+mj-lt"/>
                <a:ea typeface="+mj-lt"/>
                <a:cs typeface="+mj-lt"/>
              </a:rPr>
              <a:t> </a:t>
            </a:r>
          </a:p>
          <a:p>
            <a:pPr algn="l" rtl="0"/>
            <a:r>
              <a:rPr lang="ro" sz="3200" b="1" i="0" u="none" baseline="0" dirty="0">
                <a:solidFill>
                  <a:srgbClr val="0F9ED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Principalele deficiențe ale </a:t>
            </a:r>
            <a:r>
              <a:rPr lang="ro" sz="3200" b="1" i="0" u="none" baseline="0" dirty="0" smtClean="0">
                <a:solidFill>
                  <a:srgbClr val="0F9ED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unei strategii</a:t>
            </a:r>
            <a:endParaRPr lang="ro" sz="3200" b="1" i="0" u="none" baseline="0" dirty="0">
              <a:solidFill>
                <a:srgbClr val="0F9ED5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l" rtl="0"/>
            <a:r>
              <a:rPr lang="ro" sz="3200" b="1" i="0" u="none" baseline="0" dirty="0">
                <a:solidFill>
                  <a:srgbClr val="0F9ED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0</a:t>
            </a:r>
            <a:r>
              <a:rPr lang="ro" sz="3200" b="1" i="0" u="none" baseline="0" dirty="0">
                <a:solidFill>
                  <a:srgbClr val="0F9ED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6-07 mai 2026</a:t>
            </a:r>
          </a:p>
          <a:p>
            <a:endParaRPr lang="ro" sz="3200" b="1" dirty="0">
              <a:solidFill>
                <a:srgbClr val="0F9ED5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l" rtl="0"/>
            <a:r>
              <a:rPr lang="ro" sz="2650" b="0" i="0" u="none" baseline="0" dirty="0">
                <a:solidFill>
                  <a:schemeClr val="tx2"/>
                </a:solidFill>
                <a:latin typeface="Quicksand"/>
                <a:ea typeface="Quicksand"/>
                <a:cs typeface="Quicksand"/>
              </a:rPr>
              <a:t>				</a:t>
            </a:r>
          </a:p>
        </p:txBody>
      </p:sp>
      <p:pic>
        <p:nvPicPr>
          <p:cNvPr id="3" name="Picture 2" descr="A logo with stars and text&#10;&#10;Description automatically generated">
            <a:extLst>
              <a:ext uri="{FF2B5EF4-FFF2-40B4-BE49-F238E27FC236}">
                <a16:creationId xmlns:a16="http://schemas.microsoft.com/office/drawing/2014/main" xmlns="" id="{81FC2755-9119-CAD1-A943-799081A75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3" y="-25362"/>
            <a:ext cx="1809327" cy="1463887"/>
          </a:xfrm>
          <a:prstGeom prst="rect">
            <a:avLst/>
          </a:prstGeom>
        </p:spPr>
      </p:pic>
      <p:pic>
        <p:nvPicPr>
          <p:cNvPr id="13" name="Picture 12" descr="Blue text on a white background&#10;&#10;Description automatically generated">
            <a:extLst>
              <a:ext uri="{FF2B5EF4-FFF2-40B4-BE49-F238E27FC236}">
                <a16:creationId xmlns:a16="http://schemas.microsoft.com/office/drawing/2014/main" xmlns="" id="{F158F2A7-76AD-3721-E476-024C76C0B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85" y="5722947"/>
            <a:ext cx="3089065" cy="6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56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B3FD46F-E19D-EBAA-7432-DAE156FB0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xmlns="" id="{1741644C-404E-BD2B-92FC-65E1A21CF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ro" b="1" i="0" u="none" baseline="0"/>
              <a:t>Tip de deficiență 1: „Vorbe goale”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E1D871E2-7548-332E-590E-B99B6F6FBC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algn="l" rtl="0"/>
            <a:r>
              <a:rPr lang="ro" sz="2400" b="1" i="0" u="none" baseline="0"/>
              <a:t>Limbaj strategic fără conținut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ro" sz="2400" b="0" i="0" u="none" baseline="0"/>
              <a:t>Utilizarea excesivă a unor cuvinte pompoase, precum excelență, inovație, modernizare, incluziune, transformare.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ro" sz="2400" b="0" i="0" u="none" baseline="0"/>
              <a:t>Exemplu: „Sistemul educațional va deveni incluziv, inovator și orientat spre viitor.”</a:t>
            </a:r>
          </a:p>
          <a:p>
            <a:endParaRPr lang="ro" sz="2400" b="0" dirty="0"/>
          </a:p>
          <a:p>
            <a:pPr algn="l" rtl="0"/>
            <a:r>
              <a:rPr lang="ro" sz="2400" b="1" i="0" u="none" baseline="0"/>
              <a:t>Cuvinte care spun puțin despre probleme, cauzele profunde, priorități, actorii responsabili sau schimbările planificate</a:t>
            </a:r>
          </a:p>
          <a:p>
            <a:endParaRPr lang="ro" sz="2400" dirty="0"/>
          </a:p>
          <a:p>
            <a:pPr algn="l" rtl="0"/>
            <a:r>
              <a:rPr lang="ro" sz="2400" b="1" i="0" u="none" baseline="0"/>
              <a:t>Întrebare de diagnostic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400" b="0" i="0" u="none" baseline="0"/>
              <a:t>Putem traduce această afirmație în decizii și acțiuni concrete?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ro" sz="2400" b="0" dirty="0"/>
          </a:p>
          <a:p>
            <a:endParaRPr lang="ro" sz="2400" dirty="0"/>
          </a:p>
          <a:p>
            <a:endParaRPr lang="ro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12C48CB-D035-044C-A562-98AB6AE8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2</a:t>
            </a:fld>
            <a:endParaRPr lang="ro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6EADFDFE-99F2-0574-2EAE-CD1CD13F1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0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86AA7E-9822-17DF-1E4F-4700DCB72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xmlns="" id="{2D13D24D-759D-3E99-227F-3CBD06FD3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ro" b="1" i="0" u="none" baseline="0"/>
              <a:t>Tip de deficiență 2: Obiective confundate cu strategia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D0835757-71EB-3F74-8B3C-5BAB642AFB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118" y="1475094"/>
            <a:ext cx="11218333" cy="4032251"/>
          </a:xfrm>
        </p:spPr>
        <p:txBody>
          <a:bodyPr>
            <a:noAutofit/>
          </a:bodyPr>
          <a:lstStyle/>
          <a:p>
            <a:pPr algn="l" rtl="0"/>
            <a:r>
              <a:rPr lang="ro" sz="2000" b="1" i="0" u="none" baseline="0"/>
              <a:t>Ambiția nu este strategie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O slăbiciune comună: sunt enumerate obiectivele, în loc să se explice cum va avea loc schimbarea.</a:t>
            </a:r>
          </a:p>
          <a:p>
            <a:pPr algn="l" rtl="0"/>
            <a:r>
              <a:rPr lang="ro" sz="2000" b="1" i="0" u="none" baseline="0"/>
              <a:t>Exemplu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„Îmbunătățirea rezultatelor învățării.”</a:t>
            </a:r>
            <a:r>
              <a:rPr lang="ro" sz="2000" b="0" dirty="0"/>
              <a:t/>
            </a:r>
            <a:br>
              <a:rPr lang="ro" sz="2000" b="0" dirty="0"/>
            </a:br>
            <a:r>
              <a:rPr lang="ro" sz="2000" b="0" i="0" u="none" baseline="0"/>
              <a:t>„Reducerea părăsirii timpurii a școlii.” </a:t>
            </a:r>
          </a:p>
          <a:p>
            <a:pPr algn="l" rtl="0"/>
            <a:r>
              <a:rPr lang="ro" sz="2000" b="1" i="0" u="none" baseline="0"/>
              <a:t>O strategie trebuie să explice: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de ce rezultatele învățării sunt slabe,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care sunt cele mai importante blocaje,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ce abordare va fi folosită,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cum se vor consolida reciproc acțiunile.</a:t>
            </a:r>
          </a:p>
          <a:p>
            <a:pPr algn="l" rtl="0"/>
            <a:r>
              <a:rPr lang="ro" sz="2000" b="1" i="0" u="none" baseline="0"/>
              <a:t>Întrebare de diagnostic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Documentul explică modul în care va fi atins obiectivul sau doar îl enunță?</a:t>
            </a:r>
          </a:p>
          <a:p>
            <a:endParaRPr lang="ro" sz="2000" b="0" dirty="0"/>
          </a:p>
          <a:p>
            <a:endParaRPr lang="ro" sz="2000" b="0" dirty="0"/>
          </a:p>
          <a:p>
            <a:endParaRPr lang="ro" sz="2000" dirty="0"/>
          </a:p>
          <a:p>
            <a:endParaRPr lang="ro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1809962-C121-7D0E-9374-F915305D55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3</a:t>
            </a:fld>
            <a:endParaRPr lang="ro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65494F76-71CC-459A-8D82-61095B6A4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7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02E3AF-E889-D368-3200-928B17D25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xmlns="" id="{D01C52BD-DF45-68BB-2635-3A1086B8A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ro" b="1" i="0" u="none" baseline="0"/>
              <a:t>Tip de deficiență 3: Fără un diagnostic real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1C7A4E4C-2B9D-67DF-DB75-47C421C10E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118" y="1475094"/>
            <a:ext cx="11218333" cy="4032251"/>
          </a:xfrm>
        </p:spPr>
        <p:txBody>
          <a:bodyPr>
            <a:noAutofit/>
          </a:bodyPr>
          <a:lstStyle/>
          <a:p>
            <a:pPr algn="l" rtl="0"/>
            <a:r>
              <a:rPr lang="ro" sz="2400" b="1" i="0" u="none" baseline="0"/>
              <a:t>Unele strategii trec prea repede la soluții,</a:t>
            </a:r>
            <a:r>
              <a:rPr lang="ro" sz="2400" b="0" i="0" u="none" baseline="0"/>
              <a:t> de exemplu: introducerea învățământului profesional tehnic dual, digitalizarea școlilor, reformarea curriculumului, crearea centrelor de excelență. </a:t>
            </a:r>
          </a:p>
          <a:p>
            <a:endParaRPr lang="ro" sz="2400" b="0" dirty="0"/>
          </a:p>
          <a:p>
            <a:pPr algn="l" rtl="0"/>
            <a:r>
              <a:rPr lang="ro" sz="2400" b="1" i="0" u="none" baseline="0"/>
              <a:t>Înainte de a înțelege natura reală și cauzele problemei: </a:t>
            </a:r>
          </a:p>
          <a:p>
            <a:endParaRPr lang="ro" sz="2400" dirty="0"/>
          </a:p>
          <a:p>
            <a:pPr algn="l" rtl="0"/>
            <a:r>
              <a:rPr lang="ro" sz="2400" b="1" i="0" u="none" baseline="0"/>
              <a:t>Exemplu: </a:t>
            </a:r>
            <a:r>
              <a:rPr lang="ro" sz="2400" b="0" i="0" u="none" baseline="0"/>
              <a:t>„Vom introduce un model de învățământ profesional tehnic dual”, însă problema reală poate fi că </a:t>
            </a:r>
            <a:r>
              <a:rPr lang="ro" sz="2400" b="1" i="0" u="none" baseline="0"/>
              <a:t>angajatorii nu au încredere în școli, companiile nu au capacitate de formare, iar profesorii au experiență redusă în sectorul real.</a:t>
            </a:r>
          </a:p>
          <a:p>
            <a:endParaRPr lang="ro" sz="2400" dirty="0"/>
          </a:p>
          <a:p>
            <a:pPr algn="l" rtl="0"/>
            <a:r>
              <a:rPr lang="ro" sz="2400" b="1" i="0" u="none" baseline="0"/>
              <a:t>Întrebare de diagnostic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400" b="0" i="0" u="none" baseline="0"/>
              <a:t>Ce problemă ar trebui să rezolve această soluție? </a:t>
            </a:r>
          </a:p>
          <a:p>
            <a:endParaRPr lang="ro" sz="2000" dirty="0"/>
          </a:p>
          <a:p>
            <a:endParaRPr lang="ro" sz="2000" dirty="0"/>
          </a:p>
          <a:p>
            <a:endParaRPr lang="ro" sz="2000" b="0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ro" sz="2000" b="0" dirty="0"/>
          </a:p>
          <a:p>
            <a:endParaRPr lang="ro" sz="2000" b="0" dirty="0"/>
          </a:p>
          <a:p>
            <a:endParaRPr lang="ro" sz="2000" b="0" dirty="0"/>
          </a:p>
          <a:p>
            <a:endParaRPr lang="ro" sz="2000" dirty="0"/>
          </a:p>
          <a:p>
            <a:endParaRPr lang="ro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7B74210-090A-CB70-4D31-BBF276E84B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4</a:t>
            </a:fld>
            <a:endParaRPr lang="ro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2E507D8A-19AD-1017-3A98-F50B9BE83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5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36478A-8768-4C88-D13E-7469BBEFC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xmlns="" id="{CB85EA02-1D86-3847-08B6-96F58B4CF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ro" b="1" i="0" u="none" baseline="0" dirty="0"/>
              <a:t>Tip de deficiență 4: Totul este </a:t>
            </a:r>
            <a:r>
              <a:rPr lang="ro" b="1" i="0" u="none" baseline="0" dirty="0" smtClean="0"/>
              <a:t>prioritar </a:t>
            </a:r>
            <a:endParaRPr lang="ro" b="1" i="0" u="none" baseline="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B9AA8106-0D2E-BFF7-5F06-9AE41EF669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118" y="1475094"/>
            <a:ext cx="11218333" cy="4032251"/>
          </a:xfrm>
        </p:spPr>
        <p:txBody>
          <a:bodyPr>
            <a:noAutofit/>
          </a:bodyPr>
          <a:lstStyle/>
          <a:p>
            <a:pPr algn="l" rtl="0"/>
            <a:r>
              <a:rPr lang="ro" sz="2400" b="1" i="0" u="none" baseline="0"/>
              <a:t>Absența opțiunilor înseamnă absența strategiei.</a:t>
            </a:r>
            <a:endParaRPr lang="ro" sz="2400" b="0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400" b="0" i="0" u="none" baseline="0"/>
              <a:t>Strategiile din educație includ adesea toate problemele importante: educația timpurie, învățământul general, ÎPT etc.</a:t>
            </a:r>
          </a:p>
          <a:p>
            <a:endParaRPr lang="ro" sz="2400" dirty="0"/>
          </a:p>
          <a:p>
            <a:pPr algn="l" rtl="0"/>
            <a:r>
              <a:rPr lang="ro" sz="2400" b="1" i="0" u="none" baseline="0"/>
              <a:t>O strategie care prioritizează totul nu oferă orientare decizională în condiții de resurse limitate. </a:t>
            </a:r>
          </a:p>
          <a:p>
            <a:endParaRPr lang="ro" sz="2400" dirty="0"/>
          </a:p>
          <a:p>
            <a:pPr algn="l" rtl="0"/>
            <a:r>
              <a:rPr lang="ro" sz="2400" b="0" i="0" u="none" baseline="0"/>
              <a:t>Exemplu: lipsa ierarhizării, etapizării sau a concentrării bugetare în strategie.</a:t>
            </a:r>
          </a:p>
          <a:p>
            <a:endParaRPr lang="ro" sz="2400" dirty="0"/>
          </a:p>
          <a:p>
            <a:pPr algn="l" rtl="0"/>
            <a:r>
              <a:rPr lang="ro" sz="2400" b="1" i="0" u="none" baseline="0"/>
              <a:t>Întrebare de diagnostic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400" b="0" i="0" u="none" baseline="0"/>
              <a:t>Ce aspecte vor primi mai multă atenție, bani și efort politic decât restul?</a:t>
            </a:r>
            <a:endParaRPr lang="ro" sz="2000" b="0" dirty="0"/>
          </a:p>
          <a:p>
            <a:endParaRPr lang="ro" sz="2000" b="0" dirty="0"/>
          </a:p>
          <a:p>
            <a:endParaRPr lang="ro" sz="2000" b="0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ro" sz="2000" b="0" dirty="0"/>
          </a:p>
          <a:p>
            <a:endParaRPr lang="ro" sz="2000" b="0" dirty="0"/>
          </a:p>
          <a:p>
            <a:endParaRPr lang="ro" sz="2000" b="0" dirty="0"/>
          </a:p>
          <a:p>
            <a:endParaRPr lang="ro" sz="2000" dirty="0"/>
          </a:p>
          <a:p>
            <a:endParaRPr lang="ro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7E98057-4EFF-F432-9EDF-EBA331E89E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5</a:t>
            </a:fld>
            <a:endParaRPr lang="ro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8EDB4E04-761E-1D4C-3C25-73E8461AB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D80B305-CB04-CEFD-C476-41037BF77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xmlns="" id="{440B5E86-1311-03E8-43C3-713D8FCAB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ro" b="1" i="0" u="none" baseline="0"/>
              <a:t>Tip de deficiență 5: Acțiuni incoerente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FA2A1CB8-1652-4447-636B-E6FE19FB02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118" y="1475094"/>
            <a:ext cx="11218333" cy="4032251"/>
          </a:xfrm>
        </p:spPr>
        <p:txBody>
          <a:bodyPr>
            <a:noAutofit/>
          </a:bodyPr>
          <a:lstStyle/>
          <a:p>
            <a:pPr algn="l" rtl="0"/>
            <a:r>
              <a:rPr lang="ro" sz="2400" b="1" i="0" u="none" baseline="0"/>
              <a:t>Lipsa coerenței politicilor: acțiunile nu se consolidează reciproc</a:t>
            </a:r>
          </a:p>
          <a:p>
            <a:pPr algn="l" rtl="0"/>
            <a:r>
              <a:rPr lang="ro" sz="2400" b="0" i="0" u="none" baseline="0"/>
              <a:t>Exemplu: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400" b="0" i="0" u="none" baseline="0"/>
              <a:t>Se introduce un curriculum nou, bazat pe competențe, dar profesorii nu sunt instruiți, nu au sprijin sub formă de materiale de îndrumare, iar abordarea evaluării nu este ajustată etc.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400" b="0" i="0" u="none" baseline="0"/>
              <a:t>Se creează platforme de învățare digitală, dar profesorii nu sunt pregătiți, lipsește verificarea calității materialelor, iar investițiile în infrastructură și echipamente sunt insuficiente etc.</a:t>
            </a:r>
          </a:p>
          <a:p>
            <a:endParaRPr lang="ro" sz="2400" b="0" dirty="0"/>
          </a:p>
          <a:p>
            <a:pPr algn="l" rtl="0"/>
            <a:r>
              <a:rPr lang="ro" sz="2400" b="1" i="0" u="none" baseline="0"/>
              <a:t>Întrebare de diagnostic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400" b="0" i="0" u="none" baseline="0"/>
              <a:t>Acțiunile formează un pachet sau sunt proiecte separate?</a:t>
            </a:r>
          </a:p>
          <a:p>
            <a:endParaRPr lang="ro" sz="2000" b="0" dirty="0"/>
          </a:p>
          <a:p>
            <a:pPr algn="l" rtl="0"/>
            <a:r>
              <a:rPr lang="ro" sz="2000" b="0" i="1" u="none" baseline="0">
                <a:solidFill>
                  <a:schemeClr val="tx2">
                    <a:lumMod val="75000"/>
                  </a:schemeClr>
                </a:solidFill>
              </a:rPr>
              <a:t>O strategie bună creează un lanț care se consolidează reciproc.</a:t>
            </a:r>
            <a:r>
              <a:rPr lang="ro" sz="2000" b="1" i="1" u="none" baseline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o" sz="2000" b="0" i="1" u="none" baseline="0">
                <a:solidFill>
                  <a:schemeClr val="tx2">
                    <a:lumMod val="75000"/>
                  </a:schemeClr>
                </a:solidFill>
              </a:rPr>
              <a:t>O strategie proastă creează o listă.</a:t>
            </a:r>
            <a:endParaRPr lang="ro" sz="2000" b="0" i="1" dirty="0">
              <a:solidFill>
                <a:schemeClr val="tx2">
                  <a:lumMod val="75000"/>
                </a:schemeClr>
              </a:solidFill>
            </a:endParaRPr>
          </a:p>
          <a:p>
            <a:endParaRPr lang="ro" sz="2000" b="0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ro" sz="2000" b="0" dirty="0"/>
          </a:p>
          <a:p>
            <a:endParaRPr lang="ro" sz="2000" b="0" dirty="0"/>
          </a:p>
          <a:p>
            <a:endParaRPr lang="ro" sz="2000" b="0" dirty="0"/>
          </a:p>
          <a:p>
            <a:endParaRPr lang="ro" sz="2000" dirty="0"/>
          </a:p>
          <a:p>
            <a:endParaRPr lang="ro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84B314-FCBA-A272-C259-C81C647702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6</a:t>
            </a:fld>
            <a:endParaRPr lang="ro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95AD0A88-8BBC-1E98-91A5-6E327E6BC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6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D7B449-AD61-DDCE-BB0B-8573007D5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xmlns="" id="{090D118F-A30F-21BC-BC2E-380981D09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ro" b="1" i="0" u="none" baseline="0"/>
              <a:t>Tip de deficiență 6: Strategie pe hârtie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929868F7-4B6C-8D38-BDBB-A273E94B6E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118" y="1475094"/>
            <a:ext cx="11218333" cy="4032251"/>
          </a:xfrm>
        </p:spPr>
        <p:txBody>
          <a:bodyPr>
            <a:noAutofit/>
          </a:bodyPr>
          <a:lstStyle/>
          <a:p>
            <a:pPr algn="l" rtl="0"/>
            <a:r>
              <a:rPr lang="ro" sz="2000" b="1" i="0" u="none" baseline="0"/>
              <a:t>Strategie formală versus strategie reală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Unele strategii există preponderent pe hârtie. Pot fi bine redactate, dar sunt rupte de implementarea reală.</a:t>
            </a:r>
          </a:p>
          <a:p>
            <a:pPr algn="l" rtl="0"/>
            <a:r>
              <a:rPr lang="ro" sz="2000" b="1" i="0" u="none" baseline="0"/>
              <a:t>Semnele unei strategii care există doar pe hârtie: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fără buget atașat,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fără instituții responsabile,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fără grafic de implementare,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fără sistem de monitorizare,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fără corelare cu planificarea anuală,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fără responsabilitate politică,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fără mecanism de feedback.</a:t>
            </a:r>
          </a:p>
          <a:p>
            <a:endParaRPr lang="ro" sz="2000" b="0" dirty="0"/>
          </a:p>
          <a:p>
            <a:pPr algn="l" rtl="0"/>
            <a:r>
              <a:rPr lang="ro" sz="2000" b="1" i="0" u="none" baseline="0"/>
              <a:t>Întrebare de diagnostic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Ar putea fi implementată această strategie mâine?  De către cine? Cu ce resurse?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ro" sz="2000" b="0" dirty="0"/>
          </a:p>
          <a:p>
            <a:endParaRPr lang="ro" sz="2000" b="0" dirty="0"/>
          </a:p>
          <a:p>
            <a:endParaRPr lang="ro" sz="2000" b="0" dirty="0"/>
          </a:p>
          <a:p>
            <a:endParaRPr lang="ro" sz="2000" dirty="0"/>
          </a:p>
          <a:p>
            <a:endParaRPr lang="ro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0A4D947-D048-C3DB-1F08-3AA358950C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7</a:t>
            </a:fld>
            <a:endParaRPr lang="ro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598DA0D7-59E2-7CC5-868C-D549C24EC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9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746EF9F-BDCF-37DC-ED42-A909A2143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xmlns="" id="{BB66D38A-FDD4-9947-3EE9-2D405835D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ro" b="1" i="0" u="none" baseline="0"/>
              <a:t>Tip de deficiență 7: Logica schimbării este deficitară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72AA8B15-773D-FEBC-D59F-1D19EADA87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118" y="1251160"/>
            <a:ext cx="11218333" cy="4032251"/>
          </a:xfrm>
        </p:spPr>
        <p:txBody>
          <a:bodyPr>
            <a:noAutofit/>
          </a:bodyPr>
          <a:lstStyle/>
          <a:p>
            <a:pPr algn="l" rtl="0"/>
            <a:r>
              <a:rPr lang="ro" sz="2400" b="1" i="0" u="none" baseline="0" dirty="0"/>
              <a:t>Lipsește lanțul cauzal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400" b="0" i="0" u="none" baseline="0" dirty="0"/>
              <a:t>O strategie trebuie să explice de ce se așteaptă ca acțiunile selectate să producă rezultate.</a:t>
            </a:r>
          </a:p>
          <a:p>
            <a:endParaRPr lang="ro" sz="2400" dirty="0"/>
          </a:p>
          <a:p>
            <a:pPr algn="l" rtl="0"/>
            <a:r>
              <a:rPr lang="ro" sz="2400" b="1" i="0" u="none" baseline="0" dirty="0"/>
              <a:t>Exemplu: „Vom oferi laptopuri școlilor pentru a îmbunătăți </a:t>
            </a:r>
            <a:r>
              <a:rPr lang="ro" sz="2400" b="1" i="0" u="none" baseline="0"/>
              <a:t>rezultatele </a:t>
            </a:r>
            <a:r>
              <a:rPr lang="ro" sz="2400" b="1" i="0" u="none" baseline="0" smtClean="0"/>
              <a:t>educaționale.”</a:t>
            </a:r>
            <a:endParaRPr lang="ro" sz="2400" b="1" i="0" u="none" baseline="0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400" b="1" i="0" u="none" baseline="0" dirty="0"/>
              <a:t>Pentru a îmbunătăți învățarea, strategia poate avea nevoie și de:</a:t>
            </a:r>
            <a:r>
              <a:rPr lang="ro" sz="2400" b="0" i="0" u="none" baseline="0" dirty="0"/>
              <a:t> formarea profesorilor, conținut digital, asistență tehnică, integrarea în curriculum, accesul elevilor de acasă, monitorizarea utilizării.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o" sz="2400" b="1" i="0" u="none" baseline="0" dirty="0"/>
              <a:t>Fără acestea, acțiunea ar putea să nu ducă la rezultatul dorit.</a:t>
            </a:r>
          </a:p>
          <a:p>
            <a:endParaRPr lang="ro" sz="2400" dirty="0"/>
          </a:p>
          <a:p>
            <a:pPr algn="l" rtl="0"/>
            <a:r>
              <a:rPr lang="ro" sz="2400" b="1" i="0" u="none" baseline="0" dirty="0"/>
              <a:t>Întrebare de diagnostic</a:t>
            </a:r>
          </a:p>
          <a:p>
            <a:pPr algn="l" rtl="0"/>
            <a:r>
              <a:rPr lang="ro" sz="2400" b="0" i="0" u="none" baseline="0" dirty="0"/>
              <a:t>De ce ar trebui ca această acțiune să producă rezultatul dorit?</a:t>
            </a:r>
          </a:p>
          <a:p>
            <a:endParaRPr lang="ro" sz="2000" b="0" dirty="0"/>
          </a:p>
          <a:p>
            <a:endParaRPr lang="ro" sz="2000" b="0" dirty="0"/>
          </a:p>
          <a:p>
            <a:endParaRPr lang="ro" sz="2000" dirty="0"/>
          </a:p>
          <a:p>
            <a:endParaRPr lang="ro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20CB8E4-3FB5-BE00-DFF5-B54A641353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8</a:t>
            </a:fld>
            <a:endParaRPr lang="ro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E581F466-7D75-77DA-E287-A6A4E0113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5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118AF71-7CBE-7645-9F10-434C8852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BF6EAC-F94A-4148-90AB-5BD2D6AB8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45307" y="-796802"/>
            <a:ext cx="13608536" cy="765480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2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42B30C-6F8A-D949-8C38-6C39E0A37376}"/>
              </a:ext>
            </a:extLst>
          </p:cNvPr>
          <p:cNvSpPr txBox="1"/>
          <p:nvPr/>
        </p:nvSpPr>
        <p:spPr>
          <a:xfrm>
            <a:off x="8146162" y="501650"/>
            <a:ext cx="3086988" cy="1246716"/>
          </a:xfrm>
          <a:prstGeom prst="rect">
            <a:avLst/>
          </a:prstGeom>
          <a:noFill/>
        </p:spPr>
        <p:txBody>
          <a:bodyPr wrap="square" lIns="120000" tIns="0" rIns="0" bIns="62400" rtlCol="0" anchor="t" anchorCtr="0">
            <a:noAutofit/>
          </a:bodyPr>
          <a:lstStyle/>
          <a:p>
            <a:pPr algn="r" rtl="0"/>
            <a:endParaRPr lang="ro" sz="18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DCDAD8-3D4C-CC94-4ACD-5E3BA9319904}"/>
              </a:ext>
            </a:extLst>
          </p:cNvPr>
          <p:cNvSpPr txBox="1"/>
          <p:nvPr/>
        </p:nvSpPr>
        <p:spPr>
          <a:xfrm>
            <a:off x="0" y="1585812"/>
            <a:ext cx="7622091" cy="26161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/>
            <a:r>
              <a:rPr lang="ro" b="0" i="0" u="none" baseline="0"/>
              <a:t> </a:t>
            </a:r>
          </a:p>
          <a:p>
            <a:endParaRPr lang="ro" dirty="0"/>
          </a:p>
          <a:p>
            <a:pPr algn="l" rtl="0"/>
            <a:r>
              <a:rPr lang="ro" sz="2400" b="1" i="0" u="none" baseline="0">
                <a:solidFill>
                  <a:schemeClr val="accent6">
                    <a:lumMod val="75000"/>
                  </a:schemeClr>
                </a:solidFill>
              </a:rPr>
              <a:t>Echipa centrală ETF – pentru orice </a:t>
            </a:r>
          </a:p>
          <a:p>
            <a:pPr algn="l" rtl="0"/>
            <a:r>
              <a:rPr lang="ro" sz="2400" b="1" i="0" u="none" baseline="0">
                <a:solidFill>
                  <a:schemeClr val="accent6">
                    <a:lumMod val="75000"/>
                  </a:schemeClr>
                </a:solidFill>
              </a:rPr>
              <a:t>informații suplimentare: </a:t>
            </a:r>
          </a:p>
          <a:p>
            <a:endParaRPr lang="ro" sz="2000" dirty="0"/>
          </a:p>
          <a:p>
            <a:pPr algn="l" rtl="0"/>
            <a:r>
              <a:rPr lang="ro" sz="2000" b="0" i="0" u="none" baseline="0">
                <a:hlinkClick r:id="rId3"/>
              </a:rPr>
              <a:t>Piotr.Stronkowski@etf.europa.eu</a:t>
            </a:r>
            <a:r>
              <a:rPr lang="ro" sz="2000" b="0" i="0" u="none" baseline="0"/>
              <a:t> </a:t>
            </a:r>
          </a:p>
          <a:p>
            <a:pPr algn="l" rtl="0"/>
            <a:r>
              <a:rPr lang="ro" sz="2000" b="0" i="0" u="none" baseline="0">
                <a:hlinkClick r:id="rId4"/>
              </a:rPr>
              <a:t>Tamar.Kitiashvili@etf.europa.eu</a:t>
            </a:r>
            <a:r>
              <a:rPr lang="ro" sz="2000" b="0" i="0" u="none" baseline="0"/>
              <a:t>  </a:t>
            </a:r>
          </a:p>
          <a:p>
            <a:pPr algn="l" rtl="0"/>
            <a:r>
              <a:rPr lang="ro" sz="2000" b="0" i="0" u="none" baseline="0">
                <a:hlinkClick r:id="rId5"/>
              </a:rPr>
              <a:t>Janet.Johnson@etf.europa.eu</a:t>
            </a:r>
            <a:r>
              <a:rPr lang="ro" sz="2000" b="0" i="0" u="none" baseline="0"/>
              <a:t> </a:t>
            </a:r>
            <a:endParaRPr lang="ro" sz="2000" dirty="0">
              <a:cs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5FB921-7C60-8CB6-7FC8-30870841C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4664" y="-481916"/>
            <a:ext cx="1804572" cy="1463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925BA0-0436-16A3-13C3-7DFD78B8E9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 bwMode="auto">
          <a:xfrm>
            <a:off x="7728155" y="5240263"/>
            <a:ext cx="3442031" cy="1315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49805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1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TF EU Training Course Template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TF Corporate Template 2021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B698B556D0B4C9502A5ACF2AED6A9" ma:contentTypeVersion="18" ma:contentTypeDescription="Create a new document." ma:contentTypeScope="" ma:versionID="3432e0d82aa2c6cbc318ab7ebf7bed1a">
  <xsd:schema xmlns:xsd="http://www.w3.org/2001/XMLSchema" xmlns:xs="http://www.w3.org/2001/XMLSchema" xmlns:p="http://schemas.microsoft.com/office/2006/metadata/properties" xmlns:ns2="834c7a77-a186-4b33-ad65-f5fdf95755b4" xmlns:ns3="b3144a11-e500-4ade-8fe4-7de3e8b2f8df" targetNamespace="http://schemas.microsoft.com/office/2006/metadata/properties" ma:root="true" ma:fieldsID="e892449e9d01326dccfd0f4574390e63" ns2:_="" ns3:_="">
    <xsd:import namespace="834c7a77-a186-4b33-ad65-f5fdf95755b4"/>
    <xsd:import namespace="b3144a11-e500-4ade-8fe4-7de3e8b2f8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3:_dlc_DocId" minOccurs="0"/>
                <xsd:element ref="ns3:_dlc_DocIdUrl" minOccurs="0"/>
                <xsd:element ref="ns3:_dlc_DocIdPersistId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c7a77-a186-4b33-ad65-f5fdf95755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44a11-e500-4ade-8fe4-7de3e8b2f8d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4" nillable="true" ma:displayName="Taxonomy Catch All Column" ma:hidden="true" ma:list="{00d01145-b743-4b9f-bd72-c5f5060489c5}" ma:internalName="TaxCatchAll" ma:showField="CatchAllData" ma:web="b3144a11-e500-4ade-8fe4-7de3e8b2f8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144a11-e500-4ade-8fe4-7de3e8b2f8df" xsi:nil="true"/>
    <lcf76f155ced4ddcb4097134ff3c332f xmlns="834c7a77-a186-4b33-ad65-f5fdf95755b4">
      <Terms xmlns="http://schemas.microsoft.com/office/infopath/2007/PartnerControls"/>
    </lcf76f155ced4ddcb4097134ff3c332f>
    <SharedWithUsers xmlns="b3144a11-e500-4ade-8fe4-7de3e8b2f8df">
      <UserInfo>
        <DisplayName>Lida Kita (ETF)</DisplayName>
        <AccountId>22</AccountId>
        <AccountType/>
      </UserInfo>
      <UserInfo>
        <DisplayName>Galyna Terzi (ETF)</DisplayName>
        <AccountId>50</AccountId>
        <AccountType/>
      </UserInfo>
      <UserInfo>
        <DisplayName>Liia Kaarlop (ETF)</DisplayName>
        <AccountId>226</AccountId>
        <AccountType/>
      </UserInfo>
      <UserInfo>
        <DisplayName>Timo Kuusela (ETF)</DisplayName>
        <AccountId>85</AccountId>
        <AccountType/>
      </UserInfo>
      <UserInfo>
        <DisplayName>Iwona Ganko (ETF)</DisplayName>
        <AccountId>17</AccountId>
        <AccountType/>
      </UserInfo>
      <UserInfo>
        <DisplayName>Filippo Del Ninno (ETF)</DisplayName>
        <AccountId>53</AccountId>
        <AccountType/>
      </UserInfo>
      <UserInfo>
        <DisplayName>Simona Rinaldi (ETF)</DisplayName>
        <AccountId>37</AccountId>
        <AccountType/>
      </UserInfo>
      <UserInfo>
        <DisplayName>Marie Dorleans (ETF)</DisplayName>
        <AccountId>126</AccountId>
        <AccountType/>
      </UserInfo>
      <UserInfo>
        <DisplayName>Vita Glushko (ETF)</DisplayName>
        <AccountId>1206</AccountId>
        <AccountType/>
      </UserInfo>
    </SharedWithUsers>
    <_dlc_DocId xmlns="b3144a11-e500-4ade-8fe4-7de3e8b2f8df">DMSPOL-593052326-20992</_dlc_DocId>
    <_dlc_DocIdUrl xmlns="b3144a11-e500-4ade-8fe4-7de3e8b2f8df">
      <Url>https://europeantrainingfoundation.sharepoint.com/sites/PAU/_layouts/15/DocIdRedir.aspx?ID=DMSPOL-593052326-20992</Url>
      <Description>DMSPOL-593052326-20992</Description>
    </_dlc_DocIdUrl>
  </documentManagement>
</p:properties>
</file>

<file path=customXml/itemProps1.xml><?xml version="1.0" encoding="utf-8"?>
<ds:datastoreItem xmlns:ds="http://schemas.openxmlformats.org/officeDocument/2006/customXml" ds:itemID="{30EBC23F-CB0E-451C-8F61-7D329AB6B6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4c7a77-a186-4b33-ad65-f5fdf95755b4"/>
    <ds:schemaRef ds:uri="b3144a11-e500-4ade-8fe4-7de3e8b2f8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8122BA-7780-4E97-B582-3BDA2E141B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DC5E65-4675-4E35-9E5A-AAC2D789B28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59603BB-0D09-4D8A-A5DA-0028BA9EEA24}">
  <ds:schemaRefs>
    <ds:schemaRef ds:uri="http://schemas.microsoft.com/office/infopath/2007/PartnerControls"/>
    <ds:schemaRef ds:uri="834c7a77-a186-4b33-ad65-f5fdf95755b4"/>
    <ds:schemaRef ds:uri="b3144a11-e500-4ade-8fe4-7de3e8b2f8df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632</Words>
  <Application>Microsoft Office PowerPoint</Application>
  <PresentationFormat>Widescreen</PresentationFormat>
  <Paragraphs>124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Quicksand</vt:lpstr>
      <vt:lpstr>Calibri</vt:lpstr>
      <vt:lpstr>Times New Roman</vt:lpstr>
      <vt:lpstr>Arial</vt:lpstr>
      <vt:lpstr>ETF EU Training Course Template</vt:lpstr>
      <vt:lpstr>ETF Corporate Template 2021</vt:lpstr>
      <vt:lpstr>PowerPoint Presentation</vt:lpstr>
      <vt:lpstr>Tip de deficiență 1: „Vorbe goale”</vt:lpstr>
      <vt:lpstr>Tip de deficiență 2: Obiective confundate cu strategia</vt:lpstr>
      <vt:lpstr>Tip de deficiență 3: Fără un diagnostic real</vt:lpstr>
      <vt:lpstr>Tip de deficiență 4: Totul este prioritar </vt:lpstr>
      <vt:lpstr>Tip de deficiență 5: Acțiuni incoerente</vt:lpstr>
      <vt:lpstr>Tip de deficiență 6: Strategie pe hârtie</vt:lpstr>
      <vt:lpstr>Tip de deficiență 7: Logica schimbării este deficitară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Mason</dc:creator>
  <cp:lastModifiedBy>Microsoft account</cp:lastModifiedBy>
  <cp:revision>26</cp:revision>
  <cp:lastPrinted>2022-02-15T11:47:29Z</cp:lastPrinted>
  <dcterms:created xsi:type="dcterms:W3CDTF">2020-12-15T11:10:02Z</dcterms:created>
  <dcterms:modified xsi:type="dcterms:W3CDTF">2026-05-05T10:18:31Z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0899162D-1F95-4187-B729-CDF75F891726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0x010100C45B698B556D0B4C9502A5ACF2AED6A9</vt:lpwstr>
  </property>
  <property fmtid="{D5CDD505-2E9C-101B-9397-08002B2CF9AE}" pid="5" name="MediaServiceImageTags">
    <vt:lpwstr/>
  </property>
  <property fmtid="{D5CDD505-2E9C-101B-9397-08002B2CF9AE}" pid="6" name="_dlc_DocIdItemGuid">
    <vt:lpwstr>73ab8ad9-6e8a-4880-8c08-c9bf3af7c701</vt:lpwstr>
  </property>
</Properties>
</file>