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5"/>
    <p:sldMasterId id="2147484042" r:id="rId6"/>
  </p:sldMasterIdLst>
  <p:notesMasterIdLst>
    <p:notesMasterId r:id="rId17"/>
  </p:notesMasterIdLst>
  <p:handoutMasterIdLst>
    <p:handoutMasterId r:id="rId18"/>
  </p:handoutMasterIdLst>
  <p:sldIdLst>
    <p:sldId id="266" r:id="rId7"/>
    <p:sldId id="640" r:id="rId8"/>
    <p:sldId id="641" r:id="rId9"/>
    <p:sldId id="642" r:id="rId10"/>
    <p:sldId id="643" r:id="rId11"/>
    <p:sldId id="644" r:id="rId12"/>
    <p:sldId id="635" r:id="rId13"/>
    <p:sldId id="645" r:id="rId14"/>
    <p:sldId id="646" r:id="rId15"/>
    <p:sldId id="619" r:id="rId16"/>
  </p:sldIdLst>
  <p:sldSz cx="12192000" cy="6858000"/>
  <p:notesSz cx="7104063" cy="10234613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Quicksand" panose="020B0604020202020204" charset="0"/>
      <p:regular r:id="rId27"/>
      <p:bold r:id="rId28"/>
    </p:embeddedFont>
    <p:embeddedFont>
      <p:font typeface="Arial Unicode MS" panose="020B0604020202020204" pitchFamily="34" charset="-128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6C1E9AE9-0896-414A-9E5C-8762FB24AC4F}">
          <p14:sldIdLst/>
        </p14:section>
        <p14:section name="Divider Slide" id="{FD92CD79-7CBA-4595-8FE5-A4F334688F9F}">
          <p14:sldIdLst/>
        </p14:section>
        <p14:section name="Content Slides" id="{03B82457-E68C-491B-8FA2-870357C65769}">
          <p14:sldIdLst>
            <p14:sldId id="266"/>
            <p14:sldId id="640"/>
            <p14:sldId id="641"/>
            <p14:sldId id="642"/>
            <p14:sldId id="643"/>
            <p14:sldId id="644"/>
            <p14:sldId id="635"/>
            <p14:sldId id="645"/>
            <p14:sldId id="646"/>
            <p14:sldId id="61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DEE"/>
    <a:srgbClr val="0092BB"/>
    <a:srgbClr val="180E02"/>
    <a:srgbClr val="C20674"/>
    <a:srgbClr val="48AB7F"/>
    <a:srgbClr val="262626"/>
    <a:srgbClr val="D2544A"/>
    <a:srgbClr val="2CA3E1"/>
    <a:srgbClr val="611A6E"/>
    <a:srgbClr val="9FC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5ACFB-F0A6-443E-A5E3-0271DAD60CEA}" v="21" dt="2026-04-28T13:00:36.823"/>
    <p1510:client id="{931220C0-D34D-4598-82F4-DC2A086C8715}" v="44" dt="2026-04-28T12:28:31.496"/>
    <p1510:client id="{DA049FF9-6D4E-C271-E88D-84D88FA6C283}" v="6" dt="2026-04-29T08:13:50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10" autoAdjust="0"/>
  </p:normalViewPr>
  <p:slideViewPr>
    <p:cSldViewPr snapToGrid="0">
      <p:cViewPr varScale="1">
        <p:scale>
          <a:sx n="91" d="100"/>
          <a:sy n="91" d="100"/>
        </p:scale>
        <p:origin x="8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7" indent="-228587"/>
            <a:r>
              <a:rPr lang="en-US" dirty="0"/>
              <a:t>I imagine we will use this slide to introduce strategic planning as a means to address some of the institutional constraints to performance that we have identified in our meeting.  Points to be made might include:</a:t>
            </a:r>
          </a:p>
          <a:p>
            <a:pPr marL="228587" indent="-228587"/>
            <a:endParaRPr lang="en-US" dirty="0"/>
          </a:p>
          <a:p>
            <a:pPr marL="228587" indent="-228587">
              <a:buFontTx/>
              <a:buAutoNum type="arabicParenR"/>
            </a:pPr>
            <a:r>
              <a:rPr lang="en-US" dirty="0"/>
              <a:t> First, an overview of how logic models/results frameworks are built and how they function (causal links, articulation of results/objectives, necessary and sufficient, etc.)</a:t>
            </a:r>
          </a:p>
          <a:p>
            <a:pPr marL="228587" indent="-228587">
              <a:buFontTx/>
              <a:buAutoNum type="arabicParenR"/>
            </a:pPr>
            <a:r>
              <a:rPr lang="en-US" dirty="0"/>
              <a:t> Then highlighting the core benefits of logic models – e.g., greater discipline in planning, increased focus of resources on a limited number of achievable goals and objectives, more strategic approach to unexpected inflows or cuts in funding, increased clarity of the link between activities and results, etc.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7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5" Type="http://schemas.openxmlformats.org/officeDocument/2006/relationships/image" Target="../media/image1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sv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sv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sv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4" Type="http://schemas.openxmlformats.org/officeDocument/2006/relationships/image" Target="../media/image2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4" Type="http://schemas.openxmlformats.org/officeDocument/2006/relationships/image" Target="../media/image2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4" Type="http://schemas.openxmlformats.org/officeDocument/2006/relationships/image" Target="../media/image21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1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18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4" Type="http://schemas.openxmlformats.org/officeDocument/2006/relationships/image" Target="../media/image18.sv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=""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=""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=""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=""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=""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=""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=""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=""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=""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=""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=""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=""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=""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=""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=""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=""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=""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=""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=""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=""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=""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=""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=""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4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=""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=""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=""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=""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=""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="" xmlns:a16="http://schemas.microsoft.com/office/drawing/2014/main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=""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="" xmlns:a16="http://schemas.microsoft.com/office/drawing/2014/main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=""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="" xmlns:a16="http://schemas.microsoft.com/office/drawing/2014/main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="" xmlns:a16="http://schemas.microsoft.com/office/drawing/2014/main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="" xmlns:a16="http://schemas.microsoft.com/office/drawing/2014/main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=""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=""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=""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=""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=""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=""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=""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=""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="" xmlns:a16="http://schemas.microsoft.com/office/drawing/2014/main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=""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=""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=""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=""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=""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=""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=""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=""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=""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="" xmlns:a16="http://schemas.microsoft.com/office/drawing/2014/main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="" xmlns:a16="http://schemas.microsoft.com/office/drawing/2014/main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="" xmlns:a16="http://schemas.microsoft.com/office/drawing/2014/main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="" xmlns:a16="http://schemas.microsoft.com/office/drawing/2014/main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="" xmlns:a16="http://schemas.microsoft.com/office/drawing/2014/main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="" xmlns:a16="http://schemas.microsoft.com/office/drawing/2014/main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="" xmlns:a16="http://schemas.microsoft.com/office/drawing/2014/main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="" xmlns:a16="http://schemas.microsoft.com/office/drawing/2014/main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="" xmlns:a16="http://schemas.microsoft.com/office/drawing/2014/main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=""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=""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=""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=""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=""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=""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=""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=""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=""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=""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=""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=""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=""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=""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=""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=""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=""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=""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=""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=""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=""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=""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=""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=""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=""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ags" Target="../tags/tag1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41" r:id="rId14"/>
    <p:sldLayoutId id="2147484092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iotr.Stronkowski@etf.europa.eu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5" Type="http://schemas.openxmlformats.org/officeDocument/2006/relationships/hyperlink" Target="mailto:Iwona.Ganko@etf.europa.eu" TargetMode="External"/><Relationship Id="rId4" Type="http://schemas.openxmlformats.org/officeDocument/2006/relationships/hyperlink" Target="mailto:Tamar.Kitiashvili@etf.europa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1116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D5D2A5-5713-5F30-3DF9-1EFE093C1D43}"/>
              </a:ext>
            </a:extLst>
          </p:cNvPr>
          <p:cNvSpPr txBox="1"/>
          <p:nvPr/>
        </p:nvSpPr>
        <p:spPr>
          <a:xfrm>
            <a:off x="412383" y="2833484"/>
            <a:ext cx="7492752" cy="29623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ro" sz="3200" b="0" i="0" u="none" baseline="0">
                <a:solidFill>
                  <a:schemeClr val="bg2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</a:t>
            </a:r>
          </a:p>
          <a:p>
            <a:pPr algn="l" rtl="0"/>
            <a:r>
              <a:rPr lang="ro" sz="3200" b="1" i="0" u="none" baseline="0">
                <a:solidFill>
                  <a:srgbClr val="0F9ED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Recapitulare: Analiza politicilor și cadrul de rezultate</a:t>
            </a:r>
          </a:p>
          <a:p>
            <a:pPr algn="l" rtl="0"/>
            <a:r>
              <a:rPr lang="ro" sz="3200" b="1" i="0" u="none" baseline="0">
                <a:solidFill>
                  <a:srgbClr val="0F9ED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ro" sz="3200" b="1" i="0" u="none" baseline="0">
                <a:solidFill>
                  <a:srgbClr val="0F9ED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6-07 mai 2026</a:t>
            </a:r>
          </a:p>
          <a:p>
            <a:endParaRPr lang="ro" sz="3200" b="1" dirty="0">
              <a:solidFill>
                <a:srgbClr val="0F9ED5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ro" sz="2650" b="0" i="0" u="none" baseline="0">
                <a:solidFill>
                  <a:schemeClr val="tx2"/>
                </a:solidFill>
                <a:latin typeface="Quicksand"/>
                <a:ea typeface="Quicksand"/>
                <a:cs typeface="Quicksand"/>
              </a:rPr>
              <a:t>				</a:t>
            </a: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="" xmlns:a16="http://schemas.microsoft.com/office/drawing/2014/main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="" xmlns:a16="http://schemas.microsoft.com/office/drawing/2014/main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5307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DCDAD8-3D4C-CC94-4ACD-5E3BA9319904}"/>
              </a:ext>
            </a:extLst>
          </p:cNvPr>
          <p:cNvSpPr txBox="1"/>
          <p:nvPr/>
        </p:nvSpPr>
        <p:spPr>
          <a:xfrm>
            <a:off x="0" y="1585812"/>
            <a:ext cx="7622091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ro" b="0" i="0" u="none" baseline="0"/>
              <a:t> </a:t>
            </a:r>
          </a:p>
          <a:p>
            <a:endParaRPr lang="ro" dirty="0"/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Echipa centrală ETF – pentru orice </a:t>
            </a:r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informații suplimentare: </a:t>
            </a:r>
          </a:p>
          <a:p>
            <a:endParaRPr lang="ro" sz="2000" dirty="0"/>
          </a:p>
          <a:p>
            <a:pPr algn="l" rtl="0"/>
            <a:r>
              <a:rPr lang="ro" sz="2000" b="0" i="0" u="none" baseline="0">
                <a:hlinkClick r:id="rId3"/>
              </a:rPr>
              <a:t>Piotr.Stronkowski@etf.europa.eu</a:t>
            </a:r>
            <a:r>
              <a:rPr lang="ro" sz="2000" b="0" i="0" u="none" baseline="0"/>
              <a:t> </a:t>
            </a:r>
          </a:p>
          <a:p>
            <a:pPr algn="l" rtl="0"/>
            <a:r>
              <a:rPr lang="ro" sz="2000" b="0" i="0" u="none" baseline="0">
                <a:hlinkClick r:id="rId4"/>
              </a:rPr>
              <a:t>Tamar.Kitiashvili@etf.europa.eu</a:t>
            </a:r>
            <a:r>
              <a:rPr lang="ro" sz="2000" b="0" i="0" u="none" baseline="0"/>
              <a:t>  </a:t>
            </a:r>
          </a:p>
          <a:p>
            <a:pPr algn="l" rtl="0"/>
            <a:r>
              <a:rPr lang="ro" sz="2000" b="0" i="0" u="none" baseline="0">
                <a:hlinkClick r:id="rId5"/>
              </a:rPr>
              <a:t>Janet.Johnson@etf.europa.eu</a:t>
            </a:r>
            <a:r>
              <a:rPr lang="ro" sz="2000" b="0" i="0" u="none" baseline="0"/>
              <a:t> </a:t>
            </a:r>
            <a:endParaRPr lang="ro" sz="2000" dirty="0"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7728155" y="5240263"/>
            <a:ext cx="3442031" cy="1315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451A747-9182-F426-CF7C-87F1D9AE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99506"/>
            <a:ext cx="10944225" cy="1080120"/>
          </a:xfrm>
        </p:spPr>
        <p:txBody>
          <a:bodyPr/>
          <a:lstStyle/>
          <a:p>
            <a:pPr algn="r" rtl="0"/>
            <a:r>
              <a:rPr lang="ro" b="1" i="0" u="none" baseline="0" dirty="0"/>
              <a:t>Analiza problemei</a:t>
            </a:r>
            <a:r>
              <a:rPr lang="ro" b="0" i="0" u="none" baseline="0" dirty="0"/>
              <a:t>	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69FC6FF-DBA4-5D85-4F2B-CEAF62AC7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2</a:t>
            </a:fld>
            <a:endParaRPr lang="ro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870674DB-95CD-B4F1-BFCC-A6CC06B23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007" y="1034067"/>
            <a:ext cx="5400675" cy="4105249"/>
          </a:xfrm>
        </p:spPr>
        <p:txBody>
          <a:bodyPr vert="horz" lIns="0" tIns="0" rIns="91440" bIns="0" rtlCol="0" anchor="t">
            <a:noAutofit/>
          </a:bodyPr>
          <a:lstStyle/>
          <a:p>
            <a:pPr marL="285750" lvl="1" indent="-285750" algn="l" rtl="0"/>
            <a:r>
              <a:rPr lang="ro" sz="2000" b="1" i="0" u="none" baseline="0" dirty="0">
                <a:solidFill>
                  <a:schemeClr val="accent1"/>
                </a:solidFill>
              </a:rPr>
              <a:t>Începeți întotdeauna cu analiza problemei: </a:t>
            </a:r>
          </a:p>
          <a:p>
            <a:pPr marL="522605" lvl="2" indent="-342900" algn="l" rtl="0">
              <a:lnSpc>
                <a:spcPct val="120000"/>
              </a:lnSpc>
            </a:pPr>
            <a:r>
              <a:rPr lang="ro" sz="2000" b="1" i="0" u="none" baseline="0" dirty="0">
                <a:cs typeface="Arial"/>
              </a:rPr>
              <a:t>Identificați problema centrală (poate fi generală/amplă/națională sau îngustă/regională/subsectorială)</a:t>
            </a:r>
          </a:p>
          <a:p>
            <a:pPr marL="522605" lvl="2" indent="-342900" algn="l" rtl="0">
              <a:lnSpc>
                <a:spcPct val="120000"/>
              </a:lnSpc>
            </a:pPr>
            <a:r>
              <a:rPr lang="ro" sz="2000" b="1" i="0" u="none" baseline="0" dirty="0">
                <a:cs typeface="Arial"/>
              </a:rPr>
              <a:t>Identificați cauzele directe (rădăcinile) și cauzele de ordin secundar (cauzele cauzelor)</a:t>
            </a:r>
          </a:p>
          <a:p>
            <a:pPr marL="522605" lvl="2" indent="-342900" algn="l" rtl="0">
              <a:lnSpc>
                <a:spcPct val="120000"/>
              </a:lnSpc>
            </a:pPr>
            <a:r>
              <a:rPr lang="ro" sz="2000" b="1" i="0" u="none" baseline="0" dirty="0">
                <a:cs typeface="Arial"/>
              </a:rPr>
              <a:t>Identificați efectele (ramurile)</a:t>
            </a:r>
          </a:p>
          <a:p>
            <a:pPr marL="465750" lvl="2" indent="-285750" algn="l" rtl="0"/>
            <a:endParaRPr lang="ro" sz="2000" b="1" dirty="0"/>
          </a:p>
          <a:p>
            <a:pPr marL="285750" lvl="1" indent="-285750" algn="l" rtl="0"/>
            <a:r>
              <a:rPr lang="ro" sz="2000" b="1" i="0" u="none" baseline="0" dirty="0">
                <a:solidFill>
                  <a:schemeClr val="accent1"/>
                </a:solidFill>
              </a:rPr>
              <a:t>Rețineți:</a:t>
            </a:r>
          </a:p>
          <a:p>
            <a:pPr marL="465750" lvl="3" indent="-285750" algn="l" rtl="0"/>
            <a:r>
              <a:rPr lang="ro" sz="2000" b="1" i="0" u="none" baseline="0" dirty="0"/>
              <a:t>Fiți concreți (evitați cuvintele la modă și afirmațiile generale)</a:t>
            </a:r>
          </a:p>
          <a:p>
            <a:pPr marL="465750" lvl="3" indent="-285750" algn="l" rtl="0"/>
            <a:r>
              <a:rPr lang="ro" sz="2000" b="1" i="0" u="none" baseline="0" dirty="0"/>
              <a:t>Raportați-vă la dovezi</a:t>
            </a:r>
          </a:p>
          <a:p>
            <a:pPr marL="465750" lvl="3" indent="-285750" algn="l" rtl="0"/>
            <a:r>
              <a:rPr lang="ro" sz="2000" b="1" i="0" u="none" baseline="0" dirty="0"/>
              <a:t>Verificați cu atenție legăturile cauză-efect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840EE98-5ACA-E4FD-B7AF-0BB056ABD5E2}"/>
              </a:ext>
            </a:extLst>
          </p:cNvPr>
          <p:cNvGrpSpPr/>
          <p:nvPr/>
        </p:nvGrpSpPr>
        <p:grpSpPr>
          <a:xfrm>
            <a:off x="564027" y="1257522"/>
            <a:ext cx="5531973" cy="4105249"/>
            <a:chOff x="2976363" y="3086360"/>
            <a:chExt cx="5197047" cy="368241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6FF3272-1CC3-DE33-8E38-EE9C97F4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733" r="3029"/>
            <a:stretch>
              <a:fillRect/>
            </a:stretch>
          </p:blipFill>
          <p:spPr>
            <a:xfrm>
              <a:off x="5037176" y="3086360"/>
              <a:ext cx="3136234" cy="368241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7064F31-79AC-4D6C-68B8-6FDCEF6378E5}"/>
                </a:ext>
              </a:extLst>
            </p:cNvPr>
            <p:cNvGrpSpPr/>
            <p:nvPr/>
          </p:nvGrpSpPr>
          <p:grpSpPr>
            <a:xfrm>
              <a:off x="2976363" y="3539204"/>
              <a:ext cx="1712219" cy="3170274"/>
              <a:chOff x="2976363" y="3539204"/>
              <a:chExt cx="1712219" cy="3170274"/>
            </a:xfrm>
          </p:grpSpPr>
          <p:sp>
            <p:nvSpPr>
              <p:cNvPr id="11" name="Title 2">
                <a:extLst>
                  <a:ext uri="{FF2B5EF4-FFF2-40B4-BE49-F238E27FC236}">
                    <a16:creationId xmlns="" xmlns:a16="http://schemas.microsoft.com/office/drawing/2014/main" id="{042DC373-4EAF-C393-45B1-F3A471F221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9906" y="3679457"/>
                <a:ext cx="1360075" cy="475985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l" rtl="0"/>
                <a:r>
                  <a:rPr lang="ro" sz="2000" b="1" i="0" u="none" baseline="0">
                    <a:solidFill>
                      <a:srgbClr val="45556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Efecte</a:t>
                </a:r>
                <a:endParaRPr lang="ro" sz="2000">
                  <a:solidFill>
                    <a:srgbClr val="455560"/>
                  </a:solidFill>
                </a:endParaRPr>
              </a:p>
            </p:txBody>
          </p:sp>
          <p:sp>
            <p:nvSpPr>
              <p:cNvPr id="12" name="Title 2">
                <a:extLst>
                  <a:ext uri="{FF2B5EF4-FFF2-40B4-BE49-F238E27FC236}">
                    <a16:creationId xmlns="" xmlns:a16="http://schemas.microsoft.com/office/drawing/2014/main" id="{BFE58655-6FC7-ED16-42B5-9D7BED7989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6363" y="4727126"/>
                <a:ext cx="1363624" cy="475985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l" rtl="0"/>
                <a:r>
                  <a:rPr lang="ro" sz="2000" b="1" i="0" u="none" baseline="0">
                    <a:solidFill>
                      <a:srgbClr val="45556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Problema</a:t>
                </a:r>
                <a:endParaRPr lang="ro" sz="2000">
                  <a:solidFill>
                    <a:srgbClr val="455560"/>
                  </a:solidFill>
                </a:endParaRPr>
              </a:p>
            </p:txBody>
          </p:sp>
          <p:sp>
            <p:nvSpPr>
              <p:cNvPr id="13" name="Title 2">
                <a:extLst>
                  <a:ext uri="{FF2B5EF4-FFF2-40B4-BE49-F238E27FC236}">
                    <a16:creationId xmlns="" xmlns:a16="http://schemas.microsoft.com/office/drawing/2014/main" id="{E6579F74-AB59-D88A-F3B7-C669E6D73E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6364" y="5809891"/>
                <a:ext cx="1363624" cy="475985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l" rtl="0"/>
                <a:r>
                  <a:rPr lang="ro" sz="2000" b="1" i="0" u="none" baseline="0">
                    <a:solidFill>
                      <a:srgbClr val="45556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Cauze</a:t>
                </a:r>
                <a:endParaRPr lang="ro" sz="2000">
                  <a:solidFill>
                    <a:srgbClr val="455560"/>
                  </a:solidFill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="" xmlns:a16="http://schemas.microsoft.com/office/drawing/2014/main" id="{BEE832BE-7FD1-63CB-E4A6-26BEC076C2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8582" y="5687589"/>
                <a:ext cx="0" cy="1021889"/>
              </a:xfrm>
              <a:prstGeom prst="straightConnector1">
                <a:avLst/>
              </a:prstGeom>
              <a:ln w="28575">
                <a:solidFill>
                  <a:srgbClr val="4555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="" xmlns:a16="http://schemas.microsoft.com/office/drawing/2014/main" id="{CF3578D7-6283-AEC6-D82B-5B2A0E3DB0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8582" y="4597144"/>
                <a:ext cx="0" cy="907311"/>
              </a:xfrm>
              <a:prstGeom prst="straightConnector1">
                <a:avLst/>
              </a:prstGeom>
              <a:ln w="28575">
                <a:solidFill>
                  <a:srgbClr val="4555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="" xmlns:a16="http://schemas.microsoft.com/office/drawing/2014/main" id="{38F03756-6EC4-A30B-0210-D6CBA297C0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8582" y="3539204"/>
                <a:ext cx="0" cy="873642"/>
              </a:xfrm>
              <a:prstGeom prst="straightConnector1">
                <a:avLst/>
              </a:prstGeom>
              <a:ln w="28575">
                <a:solidFill>
                  <a:srgbClr val="4555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623100EC-7E67-98FA-14C2-7324DA440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073910C0-FD8C-692C-BF12-0147B2BDF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Utilizați modele logice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BA2F65E-15BB-40DD-1B2B-960693FE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3</a:t>
            </a:fld>
            <a:endParaRPr lang="ro"/>
          </a:p>
        </p:txBody>
      </p:sp>
      <p:grpSp>
        <p:nvGrpSpPr>
          <p:cNvPr id="9" name="Group 3">
            <a:extLst>
              <a:ext uri="{FF2B5EF4-FFF2-40B4-BE49-F238E27FC236}">
                <a16:creationId xmlns="" xmlns:a16="http://schemas.microsoft.com/office/drawing/2014/main" id="{3E979FBD-ED67-14D2-B9D2-3DE169A7E85C}"/>
              </a:ext>
            </a:extLst>
          </p:cNvPr>
          <p:cNvGrpSpPr>
            <a:grpSpLocks/>
          </p:cNvGrpSpPr>
          <p:nvPr/>
        </p:nvGrpSpPr>
        <p:grpSpPr bwMode="auto">
          <a:xfrm>
            <a:off x="1349265" y="1048817"/>
            <a:ext cx="8581316" cy="5188495"/>
            <a:chOff x="144" y="816"/>
            <a:chExt cx="5232" cy="3171"/>
          </a:xfrm>
        </p:grpSpPr>
        <p:sp>
          <p:nvSpPr>
            <p:cNvPr id="15" name="Rectangle 9">
              <a:extLst>
                <a:ext uri="{FF2B5EF4-FFF2-40B4-BE49-F238E27FC236}">
                  <a16:creationId xmlns="" xmlns:a16="http://schemas.microsoft.com/office/drawing/2014/main" id="{BE6E801E-8CA0-149A-03FC-483D3DE03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0" y="2130"/>
              <a:ext cx="1317" cy="6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o"/>
            </a:p>
          </p:txBody>
        </p:sp>
        <p:sp>
          <p:nvSpPr>
            <p:cNvPr id="10" name="Line 4">
              <a:extLst>
                <a:ext uri="{FF2B5EF4-FFF2-40B4-BE49-F238E27FC236}">
                  <a16:creationId xmlns="" xmlns:a16="http://schemas.microsoft.com/office/drawing/2014/main" id="{7757E2F3-1C71-CBCA-0138-36D47E8BF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o"/>
            </a:p>
          </p:txBody>
        </p:sp>
        <p:sp>
          <p:nvSpPr>
            <p:cNvPr id="11" name="Line 5">
              <a:extLst>
                <a:ext uri="{FF2B5EF4-FFF2-40B4-BE49-F238E27FC236}">
                  <a16:creationId xmlns="" xmlns:a16="http://schemas.microsoft.com/office/drawing/2014/main" id="{8E6BA617-3462-B86D-B99C-281BF8656E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o"/>
            </a:p>
          </p:txBody>
        </p:sp>
        <p:sp>
          <p:nvSpPr>
            <p:cNvPr id="12" name="Line 6">
              <a:extLst>
                <a:ext uri="{FF2B5EF4-FFF2-40B4-BE49-F238E27FC236}">
                  <a16:creationId xmlns="" xmlns:a16="http://schemas.microsoft.com/office/drawing/2014/main" id="{79EC18BE-3576-BCAF-FD6E-4C20951BCC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288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o"/>
            </a:p>
          </p:txBody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66A2FED7-1512-8B07-6449-157E78CBD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" y="3120"/>
              <a:ext cx="192" cy="384"/>
            </a:xfrm>
            <a:custGeom>
              <a:avLst/>
              <a:gdLst>
                <a:gd name="T0" fmla="*/ 192 w 192"/>
                <a:gd name="T1" fmla="*/ 384 h 384"/>
                <a:gd name="T2" fmla="*/ 192 w 192"/>
                <a:gd name="T3" fmla="*/ 0 h 384"/>
                <a:gd name="T4" fmla="*/ 0 w 192"/>
                <a:gd name="T5" fmla="*/ 0 h 384"/>
                <a:gd name="T6" fmla="*/ 0 60000 65536"/>
                <a:gd name="T7" fmla="*/ 0 60000 65536"/>
                <a:gd name="T8" fmla="*/ 0 60000 65536"/>
                <a:gd name="T9" fmla="*/ 0 w 192"/>
                <a:gd name="T10" fmla="*/ 0 h 384"/>
                <a:gd name="T11" fmla="*/ 192 w 192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84">
                  <a:moveTo>
                    <a:pt x="192" y="384"/>
                  </a:moveTo>
                  <a:lnTo>
                    <a:pt x="19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o"/>
            </a:p>
          </p:txBody>
        </p:sp>
        <p:sp>
          <p:nvSpPr>
            <p:cNvPr id="14" name="Line 8">
              <a:extLst>
                <a:ext uri="{FF2B5EF4-FFF2-40B4-BE49-F238E27FC236}">
                  <a16:creationId xmlns="" xmlns:a16="http://schemas.microsoft.com/office/drawing/2014/main" id="{313A397C-82C4-635A-B048-36485E575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272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o"/>
            </a:p>
          </p:txBody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425CC013-4B15-635D-6D13-440C74E04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" y="2125"/>
              <a:ext cx="1354" cy="176"/>
            </a:xfrm>
            <a:custGeom>
              <a:avLst/>
              <a:gdLst>
                <a:gd name="T0" fmla="*/ 0 w 2496"/>
                <a:gd name="T1" fmla="*/ 192 h 240"/>
                <a:gd name="T2" fmla="*/ 0 w 2496"/>
                <a:gd name="T3" fmla="*/ 0 h 240"/>
                <a:gd name="T4" fmla="*/ 2496 w 2496"/>
                <a:gd name="T5" fmla="*/ 0 h 240"/>
                <a:gd name="T6" fmla="*/ 2496 w 2496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96"/>
                <a:gd name="T13" fmla="*/ 0 h 240"/>
                <a:gd name="T14" fmla="*/ 2496 w 2496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96" h="240">
                  <a:moveTo>
                    <a:pt x="0" y="192"/>
                  </a:moveTo>
                  <a:lnTo>
                    <a:pt x="0" y="0"/>
                  </a:lnTo>
                  <a:lnTo>
                    <a:pt x="2496" y="0"/>
                  </a:lnTo>
                  <a:lnTo>
                    <a:pt x="2496" y="2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o"/>
            </a:p>
          </p:txBody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C3F4E3FE-9F10-8CDE-0332-4A9CF6CFD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9"/>
              <a:ext cx="2423" cy="240"/>
            </a:xfrm>
            <a:custGeom>
              <a:avLst/>
              <a:gdLst>
                <a:gd name="T0" fmla="*/ 0 w 2496"/>
                <a:gd name="T1" fmla="*/ 192 h 240"/>
                <a:gd name="T2" fmla="*/ 0 w 2496"/>
                <a:gd name="T3" fmla="*/ 0 h 240"/>
                <a:gd name="T4" fmla="*/ 2496 w 2496"/>
                <a:gd name="T5" fmla="*/ 0 h 240"/>
                <a:gd name="T6" fmla="*/ 2496 w 2496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96"/>
                <a:gd name="T13" fmla="*/ 0 h 240"/>
                <a:gd name="T14" fmla="*/ 2496 w 2496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96" h="240">
                  <a:moveTo>
                    <a:pt x="0" y="192"/>
                  </a:moveTo>
                  <a:lnTo>
                    <a:pt x="0" y="0"/>
                  </a:lnTo>
                  <a:lnTo>
                    <a:pt x="2496" y="0"/>
                  </a:lnTo>
                  <a:lnTo>
                    <a:pt x="2496" y="2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o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="" xmlns:a16="http://schemas.microsoft.com/office/drawing/2014/main" id="{93FED66B-A58A-9C26-6D3C-1040FBA77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816"/>
              <a:ext cx="1392" cy="46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Performanțe îmbunătățite ale absolvenților din învățământul primar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="" xmlns:a16="http://schemas.microsoft.com/office/drawing/2014/main" id="{2A680782-92B2-EBFC-D543-3903D2BD9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536"/>
              <a:ext cx="1248" cy="4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Îmbunătățirea calității predării la clasă 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="" xmlns:a16="http://schemas.microsoft.com/office/drawing/2014/main" id="{7786927A-48EF-0B50-A6B6-3FF94B0CA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" y="1587"/>
              <a:ext cx="1248" cy="4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 dirty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Frecvență școlară mai constantă 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1" name="Rectangle 15">
              <a:extLst>
                <a:ext uri="{FF2B5EF4-FFF2-40B4-BE49-F238E27FC236}">
                  <a16:creationId xmlns="" xmlns:a16="http://schemas.microsoft.com/office/drawing/2014/main" id="{9E364E23-9F65-8200-765F-C088F33C5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208"/>
              <a:ext cx="1056" cy="4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Implicare sporită a comunității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2" name="Rectangle 16">
              <a:extLst>
                <a:ext uri="{FF2B5EF4-FFF2-40B4-BE49-F238E27FC236}">
                  <a16:creationId xmlns="" xmlns:a16="http://schemas.microsoft.com/office/drawing/2014/main" id="{27110AC9-F0B3-15D4-F1D0-34E7099C2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208"/>
              <a:ext cx="1104" cy="4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Reducerea factorilor care descurajează frecventarea școlară 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3" name="Rectangle 17">
              <a:extLst>
                <a:ext uri="{FF2B5EF4-FFF2-40B4-BE49-F238E27FC236}">
                  <a16:creationId xmlns="" xmlns:a16="http://schemas.microsoft.com/office/drawing/2014/main" id="{2C650FFF-25C1-487C-F3AE-E595C5B4F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868"/>
              <a:ext cx="1104" cy="432"/>
            </a:xfrm>
            <a:prstGeom prst="rect">
              <a:avLst/>
            </a:prstGeom>
            <a:solidFill>
              <a:srgbClr val="7FCDEE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Capacitate sporită a ME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6" name="Line 20">
              <a:extLst>
                <a:ext uri="{FF2B5EF4-FFF2-40B4-BE49-F238E27FC236}">
                  <a16:creationId xmlns="" xmlns:a16="http://schemas.microsoft.com/office/drawing/2014/main" id="{BEEA7DD9-2024-C072-2057-A60030E7F1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29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o"/>
            </a:p>
          </p:txBody>
        </p:sp>
        <p:sp>
          <p:nvSpPr>
            <p:cNvPr id="27" name="Line 21">
              <a:extLst>
                <a:ext uri="{FF2B5EF4-FFF2-40B4-BE49-F238E27FC236}">
                  <a16:creationId xmlns="" xmlns:a16="http://schemas.microsoft.com/office/drawing/2014/main" id="{9669A2F0-D463-2547-E532-560D8E598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198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o"/>
            </a:p>
          </p:txBody>
        </p:sp>
        <p:sp>
          <p:nvSpPr>
            <p:cNvPr id="28" name="Line 22">
              <a:extLst>
                <a:ext uri="{FF2B5EF4-FFF2-40B4-BE49-F238E27FC236}">
                  <a16:creationId xmlns="" xmlns:a16="http://schemas.microsoft.com/office/drawing/2014/main" id="{B6A1E72A-8785-6AF5-A419-CCF114C06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196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o"/>
            </a:p>
          </p:txBody>
        </p:sp>
        <p:sp>
          <p:nvSpPr>
            <p:cNvPr id="29" name="Line 23">
              <a:extLst>
                <a:ext uri="{FF2B5EF4-FFF2-40B4-BE49-F238E27FC236}">
                  <a16:creationId xmlns="" xmlns:a16="http://schemas.microsoft.com/office/drawing/2014/main" id="{EFD01BB3-0AF9-BF65-F21E-EC2DA833BD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4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ro"/>
            </a:p>
          </p:txBody>
        </p:sp>
        <p:sp>
          <p:nvSpPr>
            <p:cNvPr id="30" name="Oval 24">
              <a:extLst>
                <a:ext uri="{FF2B5EF4-FFF2-40B4-BE49-F238E27FC236}">
                  <a16:creationId xmlns="" xmlns:a16="http://schemas.microsoft.com/office/drawing/2014/main" id="{2396AEFE-4AE5-A0C3-1DDC-FCCD285FB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411"/>
              <a:ext cx="1152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ro" sz="1000" b="1" i="0" u="none" baseline="0">
                  <a:latin typeface="Arial Unicode MS" pitchFamily="34" charset="-128"/>
                  <a:cs typeface="Arial" charset="0"/>
                </a:rPr>
                <a:t>Facilitați discuțiile și planificarea între școli și comunități</a:t>
              </a:r>
            </a:p>
          </p:txBody>
        </p:sp>
        <p:sp>
          <p:nvSpPr>
            <p:cNvPr id="31" name="Oval 25">
              <a:extLst>
                <a:ext uri="{FF2B5EF4-FFF2-40B4-BE49-F238E27FC236}">
                  <a16:creationId xmlns="" xmlns:a16="http://schemas.microsoft.com/office/drawing/2014/main" id="{A20A1872-ECE8-2B41-7CBD-2DBA90FAD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411"/>
              <a:ext cx="1056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ro" sz="1000" b="1" i="0" u="none" baseline="0">
                  <a:latin typeface="Arial Unicode MS" pitchFamily="34" charset="-128"/>
                  <a:cs typeface="Arial" charset="0"/>
                </a:rPr>
                <a:t>Desfășurați activități de informare și de implicare comunitară </a:t>
              </a:r>
            </a:p>
          </p:txBody>
        </p:sp>
        <p:sp>
          <p:nvSpPr>
            <p:cNvPr id="32" name="Oval 26">
              <a:extLst>
                <a:ext uri="{FF2B5EF4-FFF2-40B4-BE49-F238E27FC236}">
                  <a16:creationId xmlns="" xmlns:a16="http://schemas.microsoft.com/office/drawing/2014/main" id="{61973AF5-D774-AD87-AF35-57C204F68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11"/>
              <a:ext cx="1056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ro" sz="1000" b="1" i="0" u="none" baseline="0">
                  <a:latin typeface="Arial Unicode MS" pitchFamily="34" charset="-128"/>
                  <a:cs typeface="Arial" charset="0"/>
                </a:rPr>
                <a:t>Desfășurați programe de formare pentru cadrele didactice</a:t>
              </a:r>
            </a:p>
          </p:txBody>
        </p:sp>
        <p:sp>
          <p:nvSpPr>
            <p:cNvPr id="33" name="Oval 27">
              <a:extLst>
                <a:ext uri="{FF2B5EF4-FFF2-40B4-BE49-F238E27FC236}">
                  <a16:creationId xmlns="" xmlns:a16="http://schemas.microsoft.com/office/drawing/2014/main" id="{A5881DAF-C4F6-9459-1EB0-6CC05CF04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411"/>
              <a:ext cx="1056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ro" sz="1000" b="1" i="0" u="none" baseline="0">
                  <a:latin typeface="Arial Unicode MS" pitchFamily="34" charset="-128"/>
                  <a:cs typeface="Arial" charset="0"/>
                </a:rPr>
                <a:t>Oferiți instruire și îndrumare tehnică specialiștilor în educație din ME</a:t>
              </a:r>
            </a:p>
          </p:txBody>
        </p:sp>
        <p:sp>
          <p:nvSpPr>
            <p:cNvPr id="34" name="Text Box 28">
              <a:extLst>
                <a:ext uri="{FF2B5EF4-FFF2-40B4-BE49-F238E27FC236}">
                  <a16:creationId xmlns="" xmlns:a16="http://schemas.microsoft.com/office/drawing/2014/main" id="{5BA47005-5428-C2E0-4B9B-32E1945A0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91" y="1373"/>
              <a:ext cx="8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 eaLnBrk="1" hangingPunct="1">
                <a:spcBef>
                  <a:spcPct val="50000"/>
                </a:spcBef>
              </a:pPr>
              <a:r>
                <a:rPr lang="ro" sz="1600" b="1" i="0" u="none" baseline="0" dirty="0">
                  <a:solidFill>
                    <a:schemeClr val="tx2"/>
                  </a:solidFill>
                  <a:cs typeface="Times New Roman" pitchFamily="18" charset="0"/>
                </a:rPr>
                <a:t>REZULTATE</a:t>
              </a:r>
            </a:p>
          </p:txBody>
        </p:sp>
        <p:sp>
          <p:nvSpPr>
            <p:cNvPr id="35" name="Text Box 29">
              <a:extLst>
                <a:ext uri="{FF2B5EF4-FFF2-40B4-BE49-F238E27FC236}">
                  <a16:creationId xmlns="" xmlns:a16="http://schemas.microsoft.com/office/drawing/2014/main" id="{6A46E1B8-1ADD-0963-569D-EF0196D33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206" y="3230"/>
              <a:ext cx="9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 eaLnBrk="1" hangingPunct="1">
                <a:spcBef>
                  <a:spcPct val="50000"/>
                </a:spcBef>
              </a:pPr>
              <a:r>
                <a:rPr lang="ro" sz="1600" b="1" i="0" u="none" baseline="0">
                  <a:solidFill>
                    <a:schemeClr val="tx2"/>
                  </a:solidFill>
                  <a:cs typeface="Times New Roman" pitchFamily="18" charset="0"/>
                </a:rPr>
                <a:t>ACTIVITĂȚI</a:t>
              </a:r>
            </a:p>
          </p:txBody>
        </p:sp>
        <p:sp>
          <p:nvSpPr>
            <p:cNvPr id="24" name="Rectangle 18">
              <a:extLst>
                <a:ext uri="{FF2B5EF4-FFF2-40B4-BE49-F238E27FC236}">
                  <a16:creationId xmlns="" xmlns:a16="http://schemas.microsoft.com/office/drawing/2014/main" id="{257F4422-FB68-AAC4-DBE4-B41B45F78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1104" cy="432"/>
            </a:xfrm>
            <a:prstGeom prst="rect">
              <a:avLst/>
            </a:prstGeom>
            <a:solidFill>
              <a:srgbClr val="7FCD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Programe școlare și materiale îmbunătățite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5" name="Rectangle 19">
              <a:extLst>
                <a:ext uri="{FF2B5EF4-FFF2-40B4-BE49-F238E27FC236}">
                  <a16:creationId xmlns="" xmlns:a16="http://schemas.microsoft.com/office/drawing/2014/main" id="{56DEE294-D68B-799D-158D-91EF28B3B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" y="2161"/>
              <a:ext cx="1097" cy="540"/>
            </a:xfrm>
            <a:prstGeom prst="rect">
              <a:avLst/>
            </a:prstGeom>
            <a:solidFill>
              <a:srgbClr val="7FCD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>
                <a:defRPr/>
              </a:pPr>
              <a:r>
                <a:rPr lang="ro" sz="1400" b="1" i="0" u="none" baseline="0" dirty="0">
                  <a:solidFill>
                    <a:schemeClr val="tx1"/>
                  </a:solidFill>
                  <a:latin typeface="Arial Unicode MS" pitchFamily="34" charset="-128"/>
                  <a:cs typeface="Arial" charset="0"/>
                </a:rPr>
                <a:t>Competențe și cunoștințe îmbunătățite ale cadrelor didactice</a:t>
              </a:r>
              <a:endParaRPr lang="ro" sz="1000" b="1" dirty="0">
                <a:solidFill>
                  <a:schemeClr val="tx1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E4D9CA0F-895B-9FF4-F21F-64CBE9821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CAAAC9B-22AE-E100-7CE0-8D884112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187" y="6237312"/>
            <a:ext cx="335851" cy="295912"/>
          </a:xfrm>
        </p:spPr>
        <p:txBody>
          <a:bodyPr/>
          <a:lstStyle/>
          <a:p>
            <a:pPr algn="r" rtl="0"/>
            <a:fld id="{3DB84476-BC29-4407-9D57-B2E562B8968B}" type="slidenum">
              <a:rPr/>
              <a:pPr/>
              <a:t>4</a:t>
            </a:fld>
            <a:endParaRPr lang="ro"/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B13FAC67-CD54-5768-09B5-C9121138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684" y="319468"/>
            <a:ext cx="2219537" cy="836622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/>
            <a:r>
              <a:rPr lang="ro" sz="2400" b="1" i="0" u="none" baseline="0">
                <a:solidFill>
                  <a:schemeClr val="bg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Nivelul cel mai înalt </a:t>
            </a:r>
          </a:p>
          <a:p>
            <a:pPr algn="ctr" rtl="0" eaLnBrk="0" hangingPunct="0"/>
            <a:r>
              <a:rPr lang="ro" sz="2400" b="1" i="0" u="none" baseline="0">
                <a:solidFill>
                  <a:schemeClr val="bg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Impact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27D10AD4-EA0A-AB5E-F5F7-553C496E1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036" y="1959249"/>
            <a:ext cx="2495820" cy="40011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/>
            <a:r>
              <a:rPr lang="ro" sz="2000" b="1" i="0" u="none" baseline="0" dirty="0">
                <a:solidFill>
                  <a:schemeClr val="bg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Rezultate mai ample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3766C764-2BF3-6F2E-7DA5-7AE371456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538" y="3155240"/>
            <a:ext cx="2805480" cy="4703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/>
            <a:r>
              <a:rPr lang="ro" sz="2400" b="1" i="0" u="none" baseline="0" dirty="0">
                <a:solidFill>
                  <a:schemeClr val="bg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Rezultate inițiale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="" xmlns:a16="http://schemas.microsoft.com/office/drawing/2014/main" id="{A17B5CD0-959B-2F8E-1362-44D8366B8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279" y="357279"/>
            <a:ext cx="1346185" cy="6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eaLnBrk="0" hangingPunct="0">
              <a:defRPr/>
            </a:pPr>
            <a:r>
              <a:rPr lang="ro" sz="3600" b="0" i="0" u="none" baseline="0" dirty="0">
                <a:solidFill>
                  <a:schemeClr val="tx2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De ce?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="" xmlns:a16="http://schemas.microsoft.com/office/drawing/2014/main" id="{9EE55B33-B366-580A-8CFA-6EDF67327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934" y="4969030"/>
            <a:ext cx="1290983" cy="6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hangingPunct="0">
              <a:defRPr/>
            </a:pPr>
            <a:r>
              <a:rPr lang="ro" sz="3600" b="0" i="0" u="none" baseline="0" dirty="0">
                <a:solidFill>
                  <a:schemeClr val="tx2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Cum?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="" xmlns:a16="http://schemas.microsoft.com/office/drawing/2014/main" id="{3F0CC40F-17E6-6A7E-85CF-64D0C2EE1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335" y="1465005"/>
            <a:ext cx="563692" cy="4069530"/>
          </a:xfrm>
          <a:prstGeom prst="upArrow">
            <a:avLst>
              <a:gd name="adj1" fmla="val 50000"/>
              <a:gd name="adj2" fmla="val 194256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>
              <a:spcBef>
                <a:spcPct val="50000"/>
              </a:spcBef>
            </a:pPr>
            <a:endParaRPr lang="ro">
              <a:latin typeface="Arial Narrow" pitchFamily="34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="" xmlns:a16="http://schemas.microsoft.com/office/drawing/2014/main" id="{19EDCBC4-51A7-1B7B-555B-C4B8D2B8E17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45124" y="687337"/>
            <a:ext cx="587798" cy="4415056"/>
          </a:xfrm>
          <a:prstGeom prst="upArrow">
            <a:avLst>
              <a:gd name="adj1" fmla="val 50000"/>
              <a:gd name="adj2" fmla="val 2187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>
              <a:spcBef>
                <a:spcPct val="50000"/>
              </a:spcBef>
            </a:pPr>
            <a:endParaRPr lang="ro">
              <a:latin typeface="Arial Narrow" pitchFamily="34" charset="0"/>
            </a:endParaRPr>
          </a:p>
        </p:txBody>
      </p:sp>
      <p:cxnSp>
        <p:nvCxnSpPr>
          <p:cNvPr id="14" name="AutoShape 10">
            <a:extLst>
              <a:ext uri="{FF2B5EF4-FFF2-40B4-BE49-F238E27FC236}">
                <a16:creationId xmlns="" xmlns:a16="http://schemas.microsoft.com/office/drawing/2014/main" id="{B3D4499F-263B-8FAD-F170-2D5E537D266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99263" y="2436887"/>
            <a:ext cx="0" cy="699059"/>
          </a:xfrm>
          <a:prstGeom prst="straightConnector1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</p:cxnSp>
      <p:cxnSp>
        <p:nvCxnSpPr>
          <p:cNvPr id="15" name="AutoShape 11">
            <a:extLst>
              <a:ext uri="{FF2B5EF4-FFF2-40B4-BE49-F238E27FC236}">
                <a16:creationId xmlns="" xmlns:a16="http://schemas.microsoft.com/office/drawing/2014/main" id="{84652EE8-30F4-9414-3E9A-4A1F7BBCB3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99687" y="1210597"/>
            <a:ext cx="0" cy="691162"/>
          </a:xfrm>
          <a:prstGeom prst="straightConnector1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</p:cxnSp>
      <p:sp>
        <p:nvSpPr>
          <p:cNvPr id="16" name="Text Box 12">
            <a:extLst>
              <a:ext uri="{FF2B5EF4-FFF2-40B4-BE49-F238E27FC236}">
                <a16:creationId xmlns="" xmlns:a16="http://schemas.microsoft.com/office/drawing/2014/main" id="{920EA48D-45AD-43EA-F542-120E61B3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717" y="4111468"/>
            <a:ext cx="1589092" cy="4703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/>
            <a:r>
              <a:rPr lang="ro" sz="2400" b="1" i="0" u="none" baseline="0" dirty="0">
                <a:solidFill>
                  <a:schemeClr val="bg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Produse</a:t>
            </a:r>
          </a:p>
        </p:txBody>
      </p:sp>
      <p:cxnSp>
        <p:nvCxnSpPr>
          <p:cNvPr id="17" name="AutoShape 13">
            <a:extLst>
              <a:ext uri="{FF2B5EF4-FFF2-40B4-BE49-F238E27FC236}">
                <a16:creationId xmlns="" xmlns:a16="http://schemas.microsoft.com/office/drawing/2014/main" id="{3264C5FE-3355-E4CE-6F20-4650BCB78C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99263" y="3625540"/>
            <a:ext cx="0" cy="466264"/>
          </a:xfrm>
          <a:prstGeom prst="straightConnector1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</p:cxnSp>
      <p:sp>
        <p:nvSpPr>
          <p:cNvPr id="18" name="Text Box 14">
            <a:extLst>
              <a:ext uri="{FF2B5EF4-FFF2-40B4-BE49-F238E27FC236}">
                <a16:creationId xmlns="" xmlns:a16="http://schemas.microsoft.com/office/drawing/2014/main" id="{A0D92B2E-C34F-76DF-C85D-205CFF990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839" y="5189393"/>
            <a:ext cx="1915440" cy="4703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/>
            <a:r>
              <a:rPr lang="ro" sz="2400" b="1" i="0" u="none" baseline="0">
                <a:solidFill>
                  <a:schemeClr val="bg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Activități</a:t>
            </a:r>
          </a:p>
        </p:txBody>
      </p:sp>
      <p:cxnSp>
        <p:nvCxnSpPr>
          <p:cNvPr id="19" name="AutoShape 15">
            <a:extLst>
              <a:ext uri="{FF2B5EF4-FFF2-40B4-BE49-F238E27FC236}">
                <a16:creationId xmlns="" xmlns:a16="http://schemas.microsoft.com/office/drawing/2014/main" id="{5E068B41-F4DA-C182-8036-26DB39D8E9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95559" y="4637777"/>
            <a:ext cx="3704" cy="485775"/>
          </a:xfrm>
          <a:prstGeom prst="straightConnector1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</p:cxnSp>
      <p:grpSp>
        <p:nvGrpSpPr>
          <p:cNvPr id="20" name="Group 17">
            <a:extLst>
              <a:ext uri="{FF2B5EF4-FFF2-40B4-BE49-F238E27FC236}">
                <a16:creationId xmlns="" xmlns:a16="http://schemas.microsoft.com/office/drawing/2014/main" id="{2E6EE1C2-9837-B457-3CA8-E736F62174DD}"/>
              </a:ext>
            </a:extLst>
          </p:cNvPr>
          <p:cNvGrpSpPr>
            <a:grpSpLocks/>
          </p:cNvGrpSpPr>
          <p:nvPr/>
        </p:nvGrpSpPr>
        <p:grpSpPr bwMode="auto">
          <a:xfrm>
            <a:off x="5325322" y="1980415"/>
            <a:ext cx="1781934" cy="372721"/>
            <a:chOff x="3527" y="2043"/>
            <a:chExt cx="1006" cy="464"/>
          </a:xfrm>
        </p:grpSpPr>
        <p:sp>
          <p:nvSpPr>
            <p:cNvPr id="21" name="Text Box 18">
              <a:extLst>
                <a:ext uri="{FF2B5EF4-FFF2-40B4-BE49-F238E27FC236}">
                  <a16:creationId xmlns="" xmlns:a16="http://schemas.microsoft.com/office/drawing/2014/main" id="{C65E087D-9F0F-C52D-7F32-BCB8D0A2A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" y="2043"/>
              <a:ext cx="781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ro" b="1" i="0" u="none" baseline="0" dirty="0">
                  <a:solidFill>
                    <a:srgbClr val="A50021"/>
                  </a:solidFill>
                  <a:latin typeface="Arial Narrow" pitchFamily="34" charset="0"/>
                  <a:ea typeface="Arial Narrow" pitchFamily="34" charset="0"/>
                  <a:cs typeface="Arial Narrow" pitchFamily="34" charset="0"/>
                </a:rPr>
                <a:t>Ce altceva?</a:t>
              </a:r>
            </a:p>
          </p:txBody>
        </p:sp>
        <p:cxnSp>
          <p:nvCxnSpPr>
            <p:cNvPr id="22" name="AutoShape 19">
              <a:extLst>
                <a:ext uri="{FF2B5EF4-FFF2-40B4-BE49-F238E27FC236}">
                  <a16:creationId xmlns="" xmlns:a16="http://schemas.microsoft.com/office/drawing/2014/main" id="{B36B3897-78D9-E783-24BC-DF1DDE8927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27" y="2330"/>
              <a:ext cx="228" cy="6"/>
            </a:xfrm>
            <a:prstGeom prst="straightConnector1">
              <a:avLst/>
            </a:prstGeom>
            <a:noFill/>
            <a:ln w="38100">
              <a:solidFill>
                <a:srgbClr val="A5002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23" name="Text Box 21">
            <a:extLst>
              <a:ext uri="{FF2B5EF4-FFF2-40B4-BE49-F238E27FC236}">
                <a16:creationId xmlns="" xmlns:a16="http://schemas.microsoft.com/office/drawing/2014/main" id="{43054EF6-F824-5B9A-89AF-65CE1E10E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218" y="4225356"/>
            <a:ext cx="1622469" cy="36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hangingPunct="0"/>
            <a:r>
              <a:rPr lang="ro" b="1" i="0" u="none" baseline="0" dirty="0">
                <a:solidFill>
                  <a:srgbClr val="A5002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Ce altceva?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0E744C4-D0D3-A4F2-1B08-CE2AD11A9717}"/>
              </a:ext>
            </a:extLst>
          </p:cNvPr>
          <p:cNvGrpSpPr>
            <a:grpSpLocks/>
          </p:cNvGrpSpPr>
          <p:nvPr/>
        </p:nvGrpSpPr>
        <p:grpSpPr bwMode="auto">
          <a:xfrm>
            <a:off x="5353300" y="3135946"/>
            <a:ext cx="1757829" cy="372721"/>
            <a:chOff x="3448" y="1947"/>
            <a:chExt cx="1072" cy="233"/>
          </a:xfrm>
        </p:grpSpPr>
        <p:sp>
          <p:nvSpPr>
            <p:cNvPr id="25" name="Text Box 24">
              <a:extLst>
                <a:ext uri="{FF2B5EF4-FFF2-40B4-BE49-F238E27FC236}">
                  <a16:creationId xmlns="" xmlns:a16="http://schemas.microsoft.com/office/drawing/2014/main" id="{98A96C3C-EC8F-519A-6B97-D3D0B8D4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6" y="1947"/>
              <a:ext cx="8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ro" b="1" i="0" u="none" baseline="0" dirty="0">
                  <a:solidFill>
                    <a:srgbClr val="A50021"/>
                  </a:solidFill>
                  <a:latin typeface="Arial Narrow" pitchFamily="34" charset="0"/>
                  <a:ea typeface="Arial Narrow" pitchFamily="34" charset="0"/>
                  <a:cs typeface="Arial Narrow" pitchFamily="34" charset="0"/>
                </a:rPr>
                <a:t>Ce altceva?</a:t>
              </a:r>
            </a:p>
          </p:txBody>
        </p:sp>
        <p:cxnSp>
          <p:nvCxnSpPr>
            <p:cNvPr id="26" name="AutoShape 25">
              <a:extLst>
                <a:ext uri="{FF2B5EF4-FFF2-40B4-BE49-F238E27FC236}">
                  <a16:creationId xmlns="" xmlns:a16="http://schemas.microsoft.com/office/drawing/2014/main" id="{8B9AF1D8-41D1-A180-4F1E-0C611DA16CB8}"/>
                </a:ext>
              </a:extLst>
            </p:cNvPr>
            <p:cNvCxnSpPr>
              <a:cxnSpLocks noChangeShapeType="1"/>
              <a:endCxn id="25" idx="1"/>
            </p:cNvCxnSpPr>
            <p:nvPr/>
          </p:nvCxnSpPr>
          <p:spPr bwMode="auto">
            <a:xfrm>
              <a:off x="3448" y="2062"/>
              <a:ext cx="228" cy="1"/>
            </a:xfrm>
            <a:prstGeom prst="straightConnector1">
              <a:avLst/>
            </a:prstGeom>
            <a:noFill/>
            <a:ln w="38100">
              <a:solidFill>
                <a:srgbClr val="A50021"/>
              </a:solidFill>
              <a:prstDash val="sysDot"/>
              <a:round/>
              <a:headEnd/>
              <a:tailEnd/>
            </a:ln>
          </p:spPr>
        </p:cxn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C17D707-759D-0CDF-1052-F531FD65D89D}"/>
              </a:ext>
            </a:extLst>
          </p:cNvPr>
          <p:cNvGrpSpPr>
            <a:grpSpLocks/>
          </p:cNvGrpSpPr>
          <p:nvPr/>
        </p:nvGrpSpPr>
        <p:grpSpPr bwMode="auto">
          <a:xfrm>
            <a:off x="4819199" y="5294561"/>
            <a:ext cx="2039675" cy="372721"/>
            <a:chOff x="3448" y="1947"/>
            <a:chExt cx="983" cy="233"/>
          </a:xfrm>
        </p:grpSpPr>
        <p:sp>
          <p:nvSpPr>
            <p:cNvPr id="28" name="Text Box 27">
              <a:extLst>
                <a:ext uri="{FF2B5EF4-FFF2-40B4-BE49-F238E27FC236}">
                  <a16:creationId xmlns="" xmlns:a16="http://schemas.microsoft.com/office/drawing/2014/main" id="{4CFA5B42-5E9E-9FF8-B755-C91A25FA1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" y="1947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hangingPunct="0"/>
              <a:r>
                <a:rPr lang="ro" b="1" i="0" u="none" baseline="0">
                  <a:solidFill>
                    <a:srgbClr val="A50021"/>
                  </a:solidFill>
                  <a:latin typeface="Arial Narrow" pitchFamily="34" charset="0"/>
                  <a:ea typeface="Arial Narrow" pitchFamily="34" charset="0"/>
                  <a:cs typeface="Arial Narrow" pitchFamily="34" charset="0"/>
                </a:rPr>
                <a:t>Ce altceva?</a:t>
              </a:r>
            </a:p>
          </p:txBody>
        </p:sp>
        <p:cxnSp>
          <p:nvCxnSpPr>
            <p:cNvPr id="29" name="AutoShape 28">
              <a:extLst>
                <a:ext uri="{FF2B5EF4-FFF2-40B4-BE49-F238E27FC236}">
                  <a16:creationId xmlns="" xmlns:a16="http://schemas.microsoft.com/office/drawing/2014/main" id="{761F94DC-14EA-CE89-809B-EBFC46A389C7}"/>
                </a:ext>
              </a:extLst>
            </p:cNvPr>
            <p:cNvCxnSpPr>
              <a:cxnSpLocks noChangeShapeType="1"/>
              <a:endCxn id="28" idx="1"/>
            </p:cNvCxnSpPr>
            <p:nvPr/>
          </p:nvCxnSpPr>
          <p:spPr bwMode="auto">
            <a:xfrm>
              <a:off x="3448" y="2062"/>
              <a:ext cx="316" cy="1"/>
            </a:xfrm>
            <a:prstGeom prst="straightConnector1">
              <a:avLst/>
            </a:prstGeom>
            <a:noFill/>
            <a:ln w="38100">
              <a:solidFill>
                <a:srgbClr val="A5002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30" name="AutoShape 29">
            <a:extLst>
              <a:ext uri="{FF2B5EF4-FFF2-40B4-BE49-F238E27FC236}">
                <a16:creationId xmlns="" xmlns:a16="http://schemas.microsoft.com/office/drawing/2014/main" id="{46DEF409-E194-9CC0-AF17-15518A0CA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506" y="296345"/>
            <a:ext cx="2714621" cy="1343713"/>
          </a:xfrm>
          <a:prstGeom prst="wedgeEllipseCallout">
            <a:avLst>
              <a:gd name="adj1" fmla="val -48977"/>
              <a:gd name="adj2" fmla="val 83653"/>
            </a:avLst>
          </a:prstGeom>
          <a:gradFill flip="none" rotWithShape="1">
            <a:gsLst>
              <a:gs pos="0">
                <a:srgbClr val="0092BB">
                  <a:tint val="66000"/>
                  <a:satMod val="160000"/>
                </a:srgbClr>
              </a:gs>
              <a:gs pos="50000">
                <a:srgbClr val="0092BB">
                  <a:tint val="44500"/>
                  <a:satMod val="160000"/>
                </a:srgbClr>
              </a:gs>
              <a:gs pos="100000">
                <a:srgbClr val="0092B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0" eaLnBrk="0" hangingPunct="0"/>
            <a:endParaRPr lang="ro" sz="2400" dirty="0">
              <a:latin typeface="Arial Narrow" pitchFamily="34" charset="0"/>
            </a:endParaRPr>
          </a:p>
        </p:txBody>
      </p:sp>
      <p:sp>
        <p:nvSpPr>
          <p:cNvPr id="31" name="Text Box 30">
            <a:extLst>
              <a:ext uri="{FF2B5EF4-FFF2-40B4-BE49-F238E27FC236}">
                <a16:creationId xmlns="" xmlns:a16="http://schemas.microsoft.com/office/drawing/2014/main" id="{48BC0E4A-E37F-2E6A-1EFB-7E6EC25C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453" y="516933"/>
            <a:ext cx="1724233" cy="92164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 eaLnBrk="0" hangingPunct="0"/>
            <a:r>
              <a:rPr lang="ro" b="1" i="0" u="none" baseline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NECESAR</a:t>
            </a:r>
          </a:p>
          <a:p>
            <a:pPr algn="ctr" rtl="0" eaLnBrk="0" hangingPunct="0"/>
            <a:r>
              <a:rPr lang="ro" b="1" i="0" u="none" baseline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ŞI</a:t>
            </a:r>
          </a:p>
          <a:p>
            <a:pPr algn="ctr" rtl="0" eaLnBrk="0" hangingPunct="0"/>
            <a:r>
              <a:rPr lang="ro" b="1" i="0" u="none" baseline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SUFICIENT?</a:t>
            </a:r>
          </a:p>
        </p:txBody>
      </p:sp>
      <p:cxnSp>
        <p:nvCxnSpPr>
          <p:cNvPr id="32" name="AutoShape 25">
            <a:extLst>
              <a:ext uri="{FF2B5EF4-FFF2-40B4-BE49-F238E27FC236}">
                <a16:creationId xmlns="" xmlns:a16="http://schemas.microsoft.com/office/drawing/2014/main" id="{CB097600-0CD9-895D-04E0-C84AB90508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3596" y="4453584"/>
            <a:ext cx="374558" cy="0"/>
          </a:xfrm>
          <a:prstGeom prst="straightConnector1">
            <a:avLst/>
          </a:prstGeom>
          <a:noFill/>
          <a:ln w="38100">
            <a:solidFill>
              <a:srgbClr val="A50021"/>
            </a:solidFill>
            <a:prstDash val="sysDot"/>
            <a:round/>
            <a:headEnd/>
            <a:tailEnd/>
          </a:ln>
        </p:spPr>
      </p:cxnSp>
      <p:sp>
        <p:nvSpPr>
          <p:cNvPr id="33" name="Slide Number Placeholder 28">
            <a:extLst>
              <a:ext uri="{FF2B5EF4-FFF2-40B4-BE49-F238E27FC236}">
                <a16:creationId xmlns="" xmlns:a16="http://schemas.microsoft.com/office/drawing/2014/main" id="{CC0BA0B5-51B2-B964-CE86-25979EF09F2C}"/>
              </a:ext>
            </a:extLst>
          </p:cNvPr>
          <p:cNvSpPr txBox="1">
            <a:spLocks/>
          </p:cNvSpPr>
          <p:nvPr/>
        </p:nvSpPr>
        <p:spPr>
          <a:xfrm>
            <a:off x="5109280" y="5735254"/>
            <a:ext cx="491302" cy="228031"/>
          </a:xfrm>
          <a:prstGeom prst="rect">
            <a:avLst/>
          </a:prstGeom>
          <a:noFill/>
        </p:spPr>
        <p:txBody>
          <a:bodyPr/>
          <a:lstStyle>
            <a:defPPr>
              <a:defRPr lang="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fld id="{2994385F-3E7A-4C12-8DA2-98BB3D233877}" type="slidenum">
              <a:rPr/>
              <a:pPr/>
              <a:t>4</a:t>
            </a:fld>
            <a:endParaRPr lang="ro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550ACC7C-F7FF-3AE1-F1D1-E882E6C42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989825C-200B-DE6C-8625-94434E4A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>
                <a:solidFill>
                  <a:schemeClr val="tx2"/>
                </a:solidFill>
              </a:rPr>
              <a:t>Criterii pentru formularea rezultatelor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0034A3C-215E-3580-DF34-DF8FFD76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5</a:t>
            </a:fld>
            <a:endParaRPr lang="ro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265355A-74A9-FC72-3A4D-C3D9C1003C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o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C57AC07D-5D67-77F0-3CF7-1516DBADE6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o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E424910A-AA94-EE22-0055-EC25E7D9A6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o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F1979BA-AA63-3B33-67F7-ED85902029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1636131"/>
            <a:ext cx="3593749" cy="1075874"/>
          </a:xfrm>
        </p:spPr>
        <p:txBody>
          <a:bodyPr/>
          <a:lstStyle/>
          <a:p>
            <a:pPr algn="l" rtl="0"/>
            <a:r>
              <a:rPr lang="ro" b="1" i="0" u="none" baseline="0">
                <a:solidFill>
                  <a:schemeClr val="tx2"/>
                </a:solidFill>
              </a:rPr>
              <a:t>Enunțuri ale rezultatelor sau efectelor</a:t>
            </a:r>
            <a:r>
              <a:rPr lang="ro" b="1" i="0" u="none" baseline="0">
                <a:solidFill>
                  <a:srgbClr val="003399"/>
                </a:solidFill>
              </a:rPr>
              <a:t>: </a:t>
            </a:r>
            <a:r>
              <a:rPr lang="ro" b="1" i="0" u="none" baseline="0"/>
              <a:t>ce anume va fi realizat, nu procesele pe care le vom derula sau finaliza</a:t>
            </a:r>
            <a:endParaRPr lang="ro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75BCC40-6D69-0A37-7FC9-CA8FFAF344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2967207"/>
            <a:ext cx="3593749" cy="1075874"/>
          </a:xfrm>
        </p:spPr>
        <p:txBody>
          <a:bodyPr/>
          <a:lstStyle/>
          <a:p>
            <a:pPr algn="l" rt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ro" b="1" i="0" u="none" baseline="0">
                <a:solidFill>
                  <a:schemeClr val="tx2"/>
                </a:solidFill>
              </a:rPr>
              <a:t>Unidimensionale: </a:t>
            </a:r>
            <a:r>
              <a:rPr lang="ro" b="1" i="0" u="none" baseline="0"/>
              <a:t>Un singur element per enunț de rezultat, cu excepția cazului în care elementele sunt strâns legate între ele</a:t>
            </a:r>
            <a:endParaRPr lang="ro" sz="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09D56395-5688-9260-FEF6-341A307D81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l" rtl="0"/>
            <a:r>
              <a:rPr lang="ro" b="1" i="0" u="none" baseline="0">
                <a:solidFill>
                  <a:schemeClr val="tx2"/>
                </a:solidFill>
              </a:rPr>
              <a:t>La un singur nivel: </a:t>
            </a:r>
            <a:r>
              <a:rPr lang="ro" b="1" i="0" u="none" baseline="0"/>
              <a:t>Fără enunțuri de tip „dacă–atunci” într-un singur obiectiv </a:t>
            </a:r>
            <a:endParaRPr lang="ro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155F5709-9354-602D-4AA0-BC59C35E52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o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1211A38-A991-6586-720C-8644DB081F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o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89F04B4-26C0-7444-558B-4406733FB6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1636131"/>
            <a:ext cx="3593749" cy="1075874"/>
          </a:xfrm>
        </p:spPr>
        <p:txBody>
          <a:bodyPr/>
          <a:lstStyle/>
          <a:p>
            <a:pPr algn="l" rtl="0"/>
            <a:r>
              <a:rPr lang="ro" b="1" i="0" u="none" baseline="0">
                <a:solidFill>
                  <a:schemeClr val="tx2"/>
                </a:solidFill>
              </a:rPr>
              <a:t>Precise: </a:t>
            </a:r>
            <a:r>
              <a:rPr lang="ro" b="1" i="0" u="none" baseline="0"/>
              <a:t>Nu obligați cititorul să analizeze indicatorii pentru a înțelege ce vizează rezultatul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11302BDC-8950-2C6C-E2D3-ADD3FFCC4D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2967207"/>
            <a:ext cx="3676583" cy="1075874"/>
          </a:xfrm>
        </p:spPr>
        <p:txBody>
          <a:bodyPr>
            <a:normAutofit/>
          </a:bodyPr>
          <a:lstStyle/>
          <a:p>
            <a:pPr algn="l" rtl="0"/>
            <a:r>
              <a:rPr lang="ro" b="1" i="0" u="none" baseline="0" dirty="0">
                <a:solidFill>
                  <a:schemeClr val="tx2"/>
                </a:solidFill>
              </a:rPr>
              <a:t>Măsurabile și verificabile în mod </a:t>
            </a:r>
            <a:r>
              <a:rPr lang="ro" b="1" i="0" u="none" baseline="0" dirty="0" smtClean="0">
                <a:solidFill>
                  <a:schemeClr val="tx2"/>
                </a:solidFill>
              </a:rPr>
              <a:t>obiectiv:</a:t>
            </a:r>
            <a:endParaRPr lang="ro" b="1" i="0" u="none" baseline="0" dirty="0">
              <a:solidFill>
                <a:schemeClr val="tx2"/>
              </a:solidFill>
            </a:endParaRPr>
          </a:p>
          <a:p>
            <a:pPr algn="l" rtl="0"/>
            <a:r>
              <a:rPr lang="ro" b="1" i="0" u="none" baseline="0" dirty="0"/>
              <a:t>Dacă nu o putem măsura, cum putem gestiona realizarea ei sau să știm când am reușit ori nu?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87DB0D36-8698-72A7-6358-4BACE2C4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="" xmlns:a16="http://schemas.microsoft.com/office/drawing/2014/main" id="{6BA8B2E7-2722-6CDE-2FF0-B89B57A0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>
                <a:solidFill>
                  <a:schemeClr val="tx2"/>
                </a:solidFill>
              </a:rPr>
              <a:t>Cadre de rezultate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601FBFE-7DAF-9EC6-5DEA-F5E0B4F9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6</a:t>
            </a:fld>
            <a:endParaRPr lang="ro"/>
          </a:p>
        </p:txBody>
      </p:sp>
      <p:sp>
        <p:nvSpPr>
          <p:cNvPr id="18" name="Content Placeholder 17">
            <a:extLst>
              <a:ext uri="{FF2B5EF4-FFF2-40B4-BE49-F238E27FC236}">
                <a16:creationId xmlns="" xmlns:a16="http://schemas.microsoft.com/office/drawing/2014/main" id="{999197B3-0318-20CA-57C3-DA4404D6FE04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 rtl="0">
              <a:lnSpc>
                <a:spcPct val="90000"/>
              </a:lnSpc>
              <a:spcBef>
                <a:spcPct val="25000"/>
              </a:spcBef>
            </a:pPr>
            <a:endParaRPr lang="ro" u="sng" dirty="0">
              <a:solidFill>
                <a:schemeClr val="tx2"/>
              </a:solidFill>
            </a:endParaRPr>
          </a:p>
          <a:p>
            <a:pPr algn="l" rtl="0">
              <a:lnSpc>
                <a:spcPct val="90000"/>
              </a:lnSpc>
              <a:spcBef>
                <a:spcPct val="25000"/>
              </a:spcBef>
            </a:pPr>
            <a:r>
              <a:rPr lang="ro" b="1" i="0" u="sng" baseline="0">
                <a:solidFill>
                  <a:schemeClr val="tx2"/>
                </a:solidFill>
              </a:rPr>
              <a:t>AȘA DA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Întemeiați CR pe cercetare și analiză solide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Începeți de sus și continuați în jos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Formulați rezultatele de dezvoltare, rezultatele intermediare etc. ca rezultate, nu ca procese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Rezultatele trebuie să fie clare, precise, unidimensionale și măsurabile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Asigurați-vă de coerența logică – legăturile trebuie să fie de tip cauză-efect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Asigurați-vă că RI-urile sunt necesare și suficiente</a:t>
            </a:r>
          </a:p>
          <a:p>
            <a:pPr marL="460375" indent="-285750" algn="l" rtl="0">
              <a:lnSpc>
                <a:spcPct val="90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o" b="1" i="0" u="none" baseline="0">
                <a:solidFill>
                  <a:schemeClr val="tx2"/>
                </a:solidFill>
              </a:rPr>
              <a:t>Identificați ipotezele critice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="" xmlns:a16="http://schemas.microsoft.com/office/drawing/2014/main" id="{D6F1FB93-EB0A-0A86-34B2-84C8ADBF890D}"/>
              </a:ext>
            </a:extLst>
          </p:cNvPr>
          <p:cNvSpPr>
            <a:spLocks noGrp="1"/>
          </p:cNvSpPr>
          <p:nvPr>
            <p:ph idx="13"/>
          </p:nvPr>
        </p:nvSpPr>
        <p:spPr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 rtl="0">
              <a:lnSpc>
                <a:spcPct val="90000"/>
              </a:lnSpc>
              <a:spcBef>
                <a:spcPct val="25000"/>
              </a:spcBef>
            </a:pPr>
            <a:endParaRPr lang="ro" u="sng" dirty="0"/>
          </a:p>
          <a:p>
            <a:pPr algn="l" rtl="0">
              <a:lnSpc>
                <a:spcPct val="90000"/>
              </a:lnSpc>
              <a:spcBef>
                <a:spcPct val="25000"/>
              </a:spcBef>
            </a:pPr>
            <a:r>
              <a:rPr lang="ro" b="0" i="0" u="sng" baseline="0"/>
              <a:t>AȘA NU</a:t>
            </a:r>
          </a:p>
          <a:p>
            <a:pPr marL="644525" indent="-285750" algn="l" rtl="0">
              <a:lnSpc>
                <a:spcPct val="90000"/>
              </a:lnSpc>
              <a:spcBef>
                <a:spcPct val="2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o" b="0" i="0" u="none" baseline="0"/>
              <a:t>Lăsați doar una sau două persoane să elaboreze cadrul de rezultate</a:t>
            </a:r>
          </a:p>
          <a:p>
            <a:pPr marL="644525" indent="-285750" algn="l" rtl="0">
              <a:lnSpc>
                <a:spcPct val="90000"/>
              </a:lnSpc>
              <a:spcBef>
                <a:spcPct val="2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o" b="0" i="0" u="none" baseline="0"/>
              <a:t>Definiți rezultate excesiv de largi</a:t>
            </a:r>
          </a:p>
          <a:p>
            <a:pPr marL="644525" indent="-285750" algn="l" rtl="0">
              <a:lnSpc>
                <a:spcPct val="90000"/>
              </a:lnSpc>
              <a:spcBef>
                <a:spcPct val="2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o" b="0" i="0" u="none" baseline="0"/>
              <a:t>Omiteți ipotezele critice</a:t>
            </a:r>
          </a:p>
          <a:p>
            <a:pPr marL="644525" indent="-285750" algn="l" rtl="0">
              <a:lnSpc>
                <a:spcPct val="90000"/>
              </a:lnSpc>
              <a:spcBef>
                <a:spcPct val="2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o" b="0" i="0" u="none" baseline="0"/>
              <a:t>Acceptați ipoteze „letale”</a:t>
            </a:r>
          </a:p>
          <a:p>
            <a:pPr marL="644525" indent="-285750" algn="l" rtl="0">
              <a:lnSpc>
                <a:spcPct val="90000"/>
              </a:lnSpc>
              <a:spcBef>
                <a:spcPct val="2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o" b="0" i="0" u="none" baseline="0"/>
              <a:t>Utilizați raționamente categoriale sau bazate pe definiții</a:t>
            </a:r>
          </a:p>
          <a:p>
            <a:endParaRPr lang="ro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4AF85B3C-2CA6-1A92-4EBD-E5C0F4EAF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7CA1E9-96D5-374E-083D-586F93C26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125E4A84-99C9-AD9A-1D4A-251A0CCE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0"/>
            <a:r>
              <a:rPr lang="ro" b="1" i="0" u="none" spc="30" baseline="0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Indicatori de performanţă</a:t>
            </a:r>
            <a:endParaRPr lang="ro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D01272-6FDD-6CD1-9118-0A2026B0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7</a:t>
            </a:fld>
            <a:endParaRPr lang="ro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1603959-B721-5A12-8BAE-1C160D0A245B}"/>
              </a:ext>
            </a:extLst>
          </p:cNvPr>
          <p:cNvGrpSpPr/>
          <p:nvPr/>
        </p:nvGrpSpPr>
        <p:grpSpPr>
          <a:xfrm>
            <a:off x="407987" y="2118600"/>
            <a:ext cx="11376025" cy="1216800"/>
            <a:chOff x="0" y="850187"/>
            <a:chExt cx="11376025" cy="12168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536FF8F-2EE7-BF95-54DC-3B5052422855}"/>
                </a:ext>
              </a:extLst>
            </p:cNvPr>
            <p:cNvSpPr/>
            <p:nvPr/>
          </p:nvSpPr>
          <p:spPr>
            <a:xfrm>
              <a:off x="0" y="850187"/>
              <a:ext cx="11376025" cy="121680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o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="" xmlns:a16="http://schemas.microsoft.com/office/drawing/2014/main" id="{4F691609-D74A-EBA5-9772-35A08142BF0A}"/>
                </a:ext>
              </a:extLst>
            </p:cNvPr>
            <p:cNvSpPr txBox="1"/>
            <p:nvPr/>
          </p:nvSpPr>
          <p:spPr>
            <a:xfrm>
              <a:off x="59399" y="909586"/>
              <a:ext cx="11257227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" sz="2800" b="0" i="0" u="none" kern="1200" baseline="0"/>
                <a:t>O caracteristică ce poate fi observată sau măsurată și care arată măsura în care se obține rezultatul propus.</a:t>
              </a:r>
              <a:endParaRPr lang="ro" sz="2800" kern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7CE319A-1B6C-6A59-7BA7-59A6E9465705}"/>
              </a:ext>
            </a:extLst>
          </p:cNvPr>
          <p:cNvGrpSpPr/>
          <p:nvPr/>
        </p:nvGrpSpPr>
        <p:grpSpPr>
          <a:xfrm>
            <a:off x="407987" y="3522600"/>
            <a:ext cx="11376025" cy="1216800"/>
            <a:chOff x="0" y="2254187"/>
            <a:chExt cx="11376025" cy="12168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256D2C8-768D-0400-4CE2-88581D2C3E95}"/>
                </a:ext>
              </a:extLst>
            </p:cNvPr>
            <p:cNvSpPr/>
            <p:nvPr/>
          </p:nvSpPr>
          <p:spPr>
            <a:xfrm>
              <a:off x="0" y="2254187"/>
              <a:ext cx="11376025" cy="121680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o"/>
            </a:p>
          </p:txBody>
        </p:sp>
        <p:sp>
          <p:nvSpPr>
            <p:cNvPr id="13" name="Rectangle: Rounded Corners 6">
              <a:extLst>
                <a:ext uri="{FF2B5EF4-FFF2-40B4-BE49-F238E27FC236}">
                  <a16:creationId xmlns="" xmlns:a16="http://schemas.microsoft.com/office/drawing/2014/main" id="{E5D1094B-53A3-4584-B534-3060C9708A0F}"/>
                </a:ext>
              </a:extLst>
            </p:cNvPr>
            <p:cNvSpPr txBox="1"/>
            <p:nvPr/>
          </p:nvSpPr>
          <p:spPr>
            <a:xfrm>
              <a:off x="59399" y="2313586"/>
              <a:ext cx="11257227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" sz="2800" b="0" i="0" u="none" kern="1200" baseline="0"/>
                <a:t>Un indicator de performanță răspunde la întrebarea: „Cum vom ști, atunci când o observăm, că realizarea a avut loc?”</a:t>
              </a:r>
              <a:endParaRPr lang="ro" sz="2800" kern="1200" dirty="0"/>
            </a:p>
          </p:txBody>
        </p:sp>
      </p:grp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07E62CEF-FA1E-8A22-569B-099B293A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6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BDBA2F5-01E5-F28D-98A9-E38188BE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sng" baseline="0">
                <a:solidFill>
                  <a:schemeClr val="tx2"/>
                </a:solidFill>
              </a:rPr>
              <a:t>Indicatori de performanţă: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A5F14DE-8742-4678-FB13-22D5C25C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8</a:t>
            </a:fld>
            <a:endParaRPr lang="ro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D8F5652-5E05-5630-82FB-6B0A979C1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138" lvl="1" indent="-538163" algn="l" rtl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ü"/>
            </a:pPr>
            <a:r>
              <a:rPr lang="ro" sz="2800" b="0" i="0" u="none" baseline="0">
                <a:solidFill>
                  <a:schemeClr val="tx2"/>
                </a:solidFill>
              </a:rPr>
              <a:t>Accentul se pune pe valoarea pentru management la nivel de program și proiect (de ex., ce trebuie să știe managerii din prima linie?) </a:t>
            </a:r>
            <a:endParaRPr lang="ro" sz="2800" u="sng" dirty="0">
              <a:solidFill>
                <a:schemeClr val="tx2"/>
              </a:solidFill>
            </a:endParaRPr>
          </a:p>
          <a:p>
            <a:pPr marL="719138" lvl="1" indent="-538163" algn="l" rtl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ü"/>
            </a:pPr>
            <a:r>
              <a:rPr lang="ro" sz="2800" b="0" i="0" u="none" baseline="0">
                <a:solidFill>
                  <a:schemeClr val="tx2"/>
                </a:solidFill>
              </a:rPr>
              <a:t>Trebuie să îndeplinească criteriile pentru indicatori puternici, pentru a asigura valoarea pentru management și eficacitatea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C38096A7-3B08-7B7F-9453-2A0CB704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8C1EB-A098-CC64-C75A-6EDC3F69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spc="30" baseline="0">
                <a:solidFill>
                  <a:schemeClr val="tx2"/>
                </a:solidFill>
              </a:rPr>
              <a:t>Criterii pentru indicatori de performanță de înaltă calitate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6DF489B-D8D4-8062-A3E8-52D47BB6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9</a:t>
            </a:fld>
            <a:endParaRPr lang="ro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304B3-E45F-AA80-5AF1-0C082729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l" rtl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o" b="0" i="0" u="none" baseline="0" dirty="0">
                <a:solidFill>
                  <a:schemeClr val="tx2"/>
                </a:solidFill>
              </a:rPr>
              <a:t> </a:t>
            </a:r>
            <a:r>
              <a:rPr lang="ro" sz="2400" b="1" i="0" u="none" baseline="0" dirty="0"/>
              <a:t>Obiectivi</a:t>
            </a:r>
            <a:r>
              <a:rPr lang="ro" sz="2400" b="0" i="0" u="none" baseline="0" dirty="0"/>
              <a:t> - </a:t>
            </a:r>
            <a:r>
              <a:rPr lang="ro" sz="2400" b="0" i="0" u="none" baseline="0" dirty="0">
                <a:solidFill>
                  <a:schemeClr val="tx2"/>
                </a:solidFill>
              </a:rPr>
              <a:t>clari în privința a ceea ce se măsoară</a:t>
            </a:r>
            <a:endParaRPr lang="ro" sz="2400" dirty="0"/>
          </a:p>
          <a:p>
            <a:pPr marL="571500" indent="-571500" algn="l" rtl="0">
              <a:buClr>
                <a:srgbClr val="366092"/>
              </a:buClr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Practici</a:t>
            </a:r>
            <a:r>
              <a:rPr lang="ro" sz="2400" b="0" i="0" u="none" baseline="0" dirty="0"/>
              <a:t> </a:t>
            </a:r>
            <a:r>
              <a:rPr lang="ro" sz="2400" b="0" i="0" u="none" baseline="0" dirty="0">
                <a:solidFill>
                  <a:schemeClr val="tx2"/>
                </a:solidFill>
              </a:rPr>
              <a:t>- datele pot fi colectate la un cost rezonabil</a:t>
            </a:r>
          </a:p>
          <a:p>
            <a:pPr marL="571500" indent="-571500" algn="l" rtl="0">
              <a:buClr>
                <a:srgbClr val="366092"/>
              </a:buClr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Utili pentru management</a:t>
            </a:r>
            <a:r>
              <a:rPr lang="ro" sz="2400" b="0" i="0" u="none" baseline="0" dirty="0"/>
              <a:t> </a:t>
            </a:r>
            <a:r>
              <a:rPr lang="ro" sz="2400" b="0" i="0" u="none" baseline="0" dirty="0">
                <a:solidFill>
                  <a:schemeClr val="tx2"/>
                </a:solidFill>
              </a:rPr>
              <a:t>- oferă o măsură semnificativă a schimbării în timp pentru luarea deciziilor manageriale</a:t>
            </a:r>
          </a:p>
          <a:p>
            <a:pPr marL="571500" indent="-571500" algn="l" rtl="0">
              <a:buClr>
                <a:srgbClr val="366092"/>
              </a:buClr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Direcți</a:t>
            </a:r>
            <a:r>
              <a:rPr lang="ro" sz="2400" b="0" i="0" u="none" baseline="0" dirty="0"/>
              <a:t> </a:t>
            </a:r>
            <a:r>
              <a:rPr lang="ro" sz="2400" b="0" i="0" u="none" baseline="0" dirty="0">
                <a:solidFill>
                  <a:schemeClr val="tx2"/>
                </a:solidFill>
              </a:rPr>
              <a:t>- măsoară clar rezultatul urmărit</a:t>
            </a:r>
          </a:p>
          <a:p>
            <a:pPr marL="571500" indent="-571500" algn="l" rtl="0">
              <a:buClr>
                <a:srgbClr val="366092"/>
              </a:buClr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Atribuibili</a:t>
            </a:r>
            <a:r>
              <a:rPr lang="ro" sz="2400" b="0" i="0" u="none" baseline="0" dirty="0"/>
              <a:t> -</a:t>
            </a:r>
            <a:r>
              <a:rPr lang="ro" sz="2400" b="0" i="0" u="none" baseline="0" dirty="0">
                <a:solidFill>
                  <a:schemeClr val="tx2"/>
                </a:solidFill>
              </a:rPr>
              <a:t> pot fi asociați în mod plauzibil cu intervențiile</a:t>
            </a:r>
          </a:p>
          <a:p>
            <a:pPr marL="571500" indent="-571500" algn="l" rtl="0">
              <a:buClr>
                <a:srgbClr val="366092"/>
              </a:buClr>
              <a:buFont typeface="Arial" panose="020B0604020202020204" pitchFamily="34" charset="0"/>
              <a:buChar char="•"/>
            </a:pPr>
            <a:r>
              <a:rPr lang="ro" sz="2400" b="1" i="0" u="none" baseline="0" dirty="0" smtClean="0"/>
              <a:t>Oportuni</a:t>
            </a:r>
            <a:r>
              <a:rPr lang="ro" sz="2400" b="0" i="0" u="none" baseline="0" dirty="0" smtClean="0"/>
              <a:t>- </a:t>
            </a:r>
            <a:r>
              <a:rPr lang="ro" sz="2400" b="0" i="0" u="none" baseline="0" dirty="0">
                <a:solidFill>
                  <a:schemeClr val="tx2"/>
                </a:solidFill>
              </a:rPr>
              <a:t>actualizați și disponibili suficient de des pentru a fi utili în luarea deciziilor</a:t>
            </a:r>
          </a:p>
          <a:p>
            <a:pPr marL="571500" indent="-571500" algn="l" rtl="0">
              <a:buClr>
                <a:srgbClr val="366092"/>
              </a:buClr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Adecvați</a:t>
            </a:r>
            <a:r>
              <a:rPr lang="ro" sz="2400" b="0" i="0" u="none" baseline="0" dirty="0"/>
              <a:t>- </a:t>
            </a:r>
            <a:r>
              <a:rPr lang="ro" sz="2400" b="0" i="1" u="none" baseline="0" dirty="0">
                <a:solidFill>
                  <a:schemeClr val="tx2"/>
                </a:solidFill>
              </a:rPr>
              <a:t>luați împreună, ar trebui să fie suficienți pentru a măsura rezultatul enunțat</a:t>
            </a:r>
            <a:endParaRPr lang="ro" sz="2400" b="0" dirty="0">
              <a:solidFill>
                <a:schemeClr val="tx2"/>
              </a:solidFill>
            </a:endParaRPr>
          </a:p>
          <a:p>
            <a:pPr marL="571500" indent="-571500" algn="l" rtl="0">
              <a:buClr>
                <a:srgbClr val="366092"/>
              </a:buClr>
            </a:pPr>
            <a:endParaRPr lang="ro" sz="2000" dirty="0"/>
          </a:p>
          <a:p>
            <a:endParaRPr lang="ro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C3DC2AF4-3175-47A2-7FE9-53E3FADC4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DMSPOL-593052326-20991</_dlc_DocId>
    <_dlc_DocIdUrl xmlns="b3144a11-e500-4ade-8fe4-7de3e8b2f8df">
      <Url>https://europeantrainingfoundation.sharepoint.com/sites/PAU/_layouts/15/DocIdRedir.aspx?ID=DMSPOL-593052326-20991</Url>
      <Description>DMSPOL-593052326-20991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EBC23F-CB0E-451C-8F61-7D329AB6B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c7a77-a186-4b33-ad65-f5fdf95755b4"/>
    <ds:schemaRef ds:uri="b3144a11-e500-4ade-8fe4-7de3e8b2f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9603BB-0D09-4D8A-A5DA-0028BA9EEA24}">
  <ds:schemaRefs>
    <ds:schemaRef ds:uri="http://schemas.microsoft.com/office/infopath/2007/PartnerControls"/>
    <ds:schemaRef ds:uri="834c7a77-a186-4b33-ad65-f5fdf95755b4"/>
    <ds:schemaRef ds:uri="b3144a11-e500-4ade-8fe4-7de3e8b2f8df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4DC5E65-4675-4E35-9E5A-AAC2D789B28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714</Words>
  <Application>Microsoft Office PowerPoint</Application>
  <PresentationFormat>Widescreen</PresentationFormat>
  <Paragraphs>109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 Narrow</vt:lpstr>
      <vt:lpstr>Calibri</vt:lpstr>
      <vt:lpstr>Times New Roman</vt:lpstr>
      <vt:lpstr>Wingdings</vt:lpstr>
      <vt:lpstr>Quicksand</vt:lpstr>
      <vt:lpstr>Arial Unicode MS</vt:lpstr>
      <vt:lpstr>Arial</vt:lpstr>
      <vt:lpstr>ETF EU Training Course Template</vt:lpstr>
      <vt:lpstr>ETF Corporate Template 2021</vt:lpstr>
      <vt:lpstr>PowerPoint Presentation</vt:lpstr>
      <vt:lpstr>Analiza problemei  </vt:lpstr>
      <vt:lpstr>Utilizați modele logice</vt:lpstr>
      <vt:lpstr>PowerPoint Presentation</vt:lpstr>
      <vt:lpstr>Criterii pentru formularea rezultatelor</vt:lpstr>
      <vt:lpstr>Cadre de rezultate</vt:lpstr>
      <vt:lpstr>Indicatori de performanţă</vt:lpstr>
      <vt:lpstr>Indicatori de performanţă:</vt:lpstr>
      <vt:lpstr>Criterii pentru indicatori de performanță de înaltă calitate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Elena</cp:lastModifiedBy>
  <cp:revision>24</cp:revision>
  <cp:lastPrinted>2022-02-15T11:47:29Z</cp:lastPrinted>
  <dcterms:created xsi:type="dcterms:W3CDTF">2020-12-15T11:10:02Z</dcterms:created>
  <dcterms:modified xsi:type="dcterms:W3CDTF">2026-05-05T10:47:33Z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fbfcca4d-0e57-4b69-8c18-5546ef777829</vt:lpwstr>
  </property>
</Properties>
</file>