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6" r:id="rId5"/>
    <p:sldMasterId id="2147484042" r:id="rId6"/>
  </p:sldMasterIdLst>
  <p:notesMasterIdLst>
    <p:notesMasterId r:id="rId55"/>
  </p:notesMasterIdLst>
  <p:handoutMasterIdLst>
    <p:handoutMasterId r:id="rId56"/>
  </p:handoutMasterIdLst>
  <p:sldIdLst>
    <p:sldId id="266" r:id="rId7"/>
    <p:sldId id="628" r:id="rId8"/>
    <p:sldId id="641" r:id="rId9"/>
    <p:sldId id="642" r:id="rId10"/>
    <p:sldId id="643" r:id="rId11"/>
    <p:sldId id="644" r:id="rId12"/>
    <p:sldId id="645" r:id="rId13"/>
    <p:sldId id="646" r:id="rId14"/>
    <p:sldId id="647" r:id="rId15"/>
    <p:sldId id="649" r:id="rId16"/>
    <p:sldId id="648" r:id="rId17"/>
    <p:sldId id="650" r:id="rId18"/>
    <p:sldId id="651" r:id="rId19"/>
    <p:sldId id="653" r:id="rId20"/>
    <p:sldId id="654" r:id="rId21"/>
    <p:sldId id="655" r:id="rId22"/>
    <p:sldId id="656" r:id="rId23"/>
    <p:sldId id="657" r:id="rId24"/>
    <p:sldId id="658" r:id="rId25"/>
    <p:sldId id="659" r:id="rId26"/>
    <p:sldId id="660" r:id="rId27"/>
    <p:sldId id="661" r:id="rId28"/>
    <p:sldId id="662" r:id="rId29"/>
    <p:sldId id="663" r:id="rId30"/>
    <p:sldId id="664" r:id="rId31"/>
    <p:sldId id="665" r:id="rId32"/>
    <p:sldId id="666" r:id="rId33"/>
    <p:sldId id="667" r:id="rId34"/>
    <p:sldId id="668" r:id="rId35"/>
    <p:sldId id="669" r:id="rId36"/>
    <p:sldId id="671" r:id="rId37"/>
    <p:sldId id="672" r:id="rId38"/>
    <p:sldId id="673" r:id="rId39"/>
    <p:sldId id="674" r:id="rId40"/>
    <p:sldId id="675" r:id="rId41"/>
    <p:sldId id="676" r:id="rId42"/>
    <p:sldId id="677" r:id="rId43"/>
    <p:sldId id="678" r:id="rId44"/>
    <p:sldId id="679" r:id="rId45"/>
    <p:sldId id="680" r:id="rId46"/>
    <p:sldId id="681" r:id="rId47"/>
    <p:sldId id="682" r:id="rId48"/>
    <p:sldId id="683" r:id="rId49"/>
    <p:sldId id="684" r:id="rId50"/>
    <p:sldId id="685" r:id="rId51"/>
    <p:sldId id="686" r:id="rId52"/>
    <p:sldId id="687" r:id="rId53"/>
    <p:sldId id="619" r:id="rId54"/>
  </p:sldIdLst>
  <p:sldSz cx="12192000" cy="6858000"/>
  <p:notesSz cx="7104063" cy="10234613"/>
  <p:embeddedFontLst>
    <p:embeddedFont>
      <p:font typeface="Century Gothic" panose="020B0502020202020204" pitchFamily="3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 Slides" id="{03B82457-E68C-491B-8FA2-870357C65769}">
          <p14:sldIdLst>
            <p14:sldId id="266"/>
            <p14:sldId id="628"/>
            <p14:sldId id="641"/>
            <p14:sldId id="642"/>
            <p14:sldId id="643"/>
            <p14:sldId id="644"/>
            <p14:sldId id="645"/>
            <p14:sldId id="646"/>
            <p14:sldId id="647"/>
            <p14:sldId id="649"/>
            <p14:sldId id="648"/>
            <p14:sldId id="650"/>
            <p14:sldId id="651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682"/>
            <p14:sldId id="683"/>
            <p14:sldId id="684"/>
            <p14:sldId id="685"/>
            <p14:sldId id="686"/>
            <p14:sldId id="687"/>
            <p14:sldId id="6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43C1C-0658-B4FA-9033-8EB45D785EB9}" name="Iwona Ganko (ETF)" initials="IG(" userId="S::Iwona.Ganko@etf.europa.eu::adee20e9-9baa-4887-925c-3b1fee625187" providerId="AD"/>
  <p188:author id="{6FDA1E3D-7BA4-D8A1-FDA7-5D72904EB5D8}" name="Timo Kuusela (ETF)" initials="TK(" userId="S::Timo.Kuusela@etf.europa.eu::cb86918c-0b86-4b67-87b8-46ed61f71497" providerId="AD"/>
  <p188:author id="{51AC59A9-A130-685C-174E-C0BD3EA215E6}" name="Marie Dorleans (ETF)" initials="MD(" userId="S::Marie.Dorleans@etf.europa.eu::3512728c-7f81-4c9c-8ae4-79f8d6030590" providerId="AD"/>
  <p188:author id="{387DB7D6-1AE6-71FC-5ECF-3FBF9B37C0DE}" name="Tamar Kitiashvili (ETF)" initials="T(" userId="S::tamar.kitiashvili@etf.europa.eu::8c828d86-3667-4c18-a078-95195e2838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560"/>
    <a:srgbClr val="0092BB"/>
    <a:srgbClr val="8C4696"/>
    <a:srgbClr val="FF6E1E"/>
    <a:srgbClr val="41B64B"/>
    <a:srgbClr val="F2EDED"/>
    <a:srgbClr val="29BEC8"/>
    <a:srgbClr val="325AB4"/>
    <a:srgbClr val="009CDE"/>
    <a:srgbClr val="180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2.fntdata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61" Type="http://schemas.openxmlformats.org/officeDocument/2006/relationships/tags" Target="tags/tag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3.fntdata"/><Relationship Id="rId67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Johnson (ETF)" userId="6a2eb108-d32e-4152-a499-1ee1478a2155" providerId="ADAL" clId="{56348B9C-9DF7-46BE-AF11-2171984FCD3C}"/>
    <pc:docChg chg="delSld modSld modSection">
      <pc:chgData name="Janet Johnson (ETF)" userId="6a2eb108-d32e-4152-a499-1ee1478a2155" providerId="ADAL" clId="{56348B9C-9DF7-46BE-AF11-2171984FCD3C}" dt="2026-01-26T10:27:33.849" v="21" actId="6549"/>
      <pc:docMkLst>
        <pc:docMk/>
      </pc:docMkLst>
      <pc:sldChg chg="del">
        <pc:chgData name="Janet Johnson (ETF)" userId="6a2eb108-d32e-4152-a499-1ee1478a2155" providerId="ADAL" clId="{56348B9C-9DF7-46BE-AF11-2171984FCD3C}" dt="2026-01-26T09:46:51.621" v="0" actId="47"/>
        <pc:sldMkLst>
          <pc:docMk/>
          <pc:sldMk cId="719312862" sldId="652"/>
        </pc:sldMkLst>
      </pc:sldChg>
      <pc:sldChg chg="modSp mod">
        <pc:chgData name="Janet Johnson (ETF)" userId="6a2eb108-d32e-4152-a499-1ee1478a2155" providerId="ADAL" clId="{56348B9C-9DF7-46BE-AF11-2171984FCD3C}" dt="2026-01-26T10:27:33.849" v="21" actId="6549"/>
        <pc:sldMkLst>
          <pc:docMk/>
          <pc:sldMk cId="3008986185" sldId="680"/>
        </pc:sldMkLst>
        <pc:spChg chg="mod">
          <ac:chgData name="Janet Johnson (ETF)" userId="6a2eb108-d32e-4152-a499-1ee1478a2155" providerId="ADAL" clId="{56348B9C-9DF7-46BE-AF11-2171984FCD3C}" dt="2026-01-26T10:27:33.849" v="21" actId="6549"/>
          <ac:spMkLst>
            <pc:docMk/>
            <pc:sldMk cId="3008986185" sldId="680"/>
            <ac:spMk id="2" creationId="{424DC6B7-B8DA-BF04-9697-741695C2BC6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723624-5AE3-42AC-A9C1-222AA48E7B2A}" type="doc">
      <dgm:prSet loTypeId="urn:microsoft.com/office/officeart/2005/8/layout/venn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3832394-682C-4DC7-A503-1A08C4727AC7}" type="pres">
      <dgm:prSet presAssocID="{EC723624-5AE3-42AC-A9C1-222AA48E7B2A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35EBB579-18D4-4C41-B8F3-4021F7542D1C}" type="presOf" srcId="{EC723624-5AE3-42AC-A9C1-222AA48E7B2A}" destId="{E3832394-682C-4DC7-A503-1A08C4727AC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5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F8A27C-F1B0-41BE-A5CB-55208EC34DA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F02231-D4CD-44C5-97BE-9A7953C23CD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AC5A11-1A99-4BC5-A093-F2C49C523275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6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3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2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4" Type="http://schemas.openxmlformats.org/officeDocument/2006/relationships/image" Target="../media/image2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4" Type="http://schemas.openxmlformats.org/officeDocument/2006/relationships/image" Target="../media/image2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4" Type="http://schemas.openxmlformats.org/officeDocument/2006/relationships/image" Target="../media/image2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4" Type="http://schemas.openxmlformats.org/officeDocument/2006/relationships/image" Target="../media/image2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Relationship Id="rId4" Type="http://schemas.openxmlformats.org/officeDocument/2006/relationships/image" Target="../media/image22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4" Type="http://schemas.openxmlformats.org/officeDocument/2006/relationships/image" Target="../media/image22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Relationship Id="rId4" Type="http://schemas.openxmlformats.org/officeDocument/2006/relationships/image" Target="../media/image2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4" Type="http://schemas.openxmlformats.org/officeDocument/2006/relationships/image" Target="../media/image2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2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Relationship Id="rId4" Type="http://schemas.openxmlformats.org/officeDocument/2006/relationships/image" Target="../media/image2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Relationship Id="rId4" Type="http://schemas.openxmlformats.org/officeDocument/2006/relationships/image" Target="../media/image2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4" Type="http://schemas.openxmlformats.org/officeDocument/2006/relationships/image" Target="../media/image2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4" Type="http://schemas.openxmlformats.org/officeDocument/2006/relationships/image" Target="../media/image2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4" Type="http://schemas.openxmlformats.org/officeDocument/2006/relationships/image" Target="../media/image2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4" Type="http://schemas.openxmlformats.org/officeDocument/2006/relationships/image" Target="../media/image22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22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2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6612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556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4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52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6321" r="9552" b="26404"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431E081-A545-4488-9665-ACA98858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25906" r="1" b="53243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2034" b="4522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948" r="20864" b="14633"/>
          <a:stretch/>
        </p:blipFill>
        <p:spPr>
          <a:xfrm>
            <a:off x="5447927" y="1541781"/>
            <a:ext cx="6744073" cy="5316219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39783" b="37088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6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32299" r="7502" b="4620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8432" b="13373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5844" b="3969"/>
          <a:stretch/>
        </p:blipFill>
        <p:spPr>
          <a:xfrm>
            <a:off x="5447927" y="1524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1869" b="4424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lcSectionNumber">
            <a:extLst>
              <a:ext uri="{FF2B5EF4-FFF2-40B4-BE49-F238E27FC236}">
                <a16:creationId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2BB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92B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id="{FAA24283-8ECA-4F2E-B611-D92C945F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plcSectionNumber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4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[TOC Source]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id="{120CDF29-3ECA-4219-81C5-8391AA7A1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5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2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45EC56D3-F5CA-40AF-9114-74A32072F4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0B6CC50-1C0F-4752-A9C7-31950B613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  <a:latin typeface="+mn-lt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84EF7D4-8441-4A12-90C2-D47F03A91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0C2985-18BD-40F9-B8A0-EDA42750C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 marL="0" indent="0"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0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5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3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E57066-9F54-4B1B-94FA-F6A2648AB4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95" y="1628801"/>
            <a:ext cx="2807817" cy="4105249"/>
          </a:xfrm>
          <a:prstGeom prst="roundRect">
            <a:avLst>
              <a:gd name="adj" fmla="val 14732"/>
            </a:avLst>
          </a:prstGeom>
          <a:solidFill>
            <a:schemeClr val="accent1"/>
          </a:solidFill>
        </p:spPr>
        <p:txBody>
          <a:bodyPr lIns="216000" tIns="14400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4ADF65F-C0A4-4626-8853-5BF1FBADD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8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8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1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7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9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6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940F94CF-930D-4F0B-A3F2-30400DA278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59DDD904-9291-4F6F-8F48-26CEF20382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839A98F-E359-4352-8538-591ABBC3CA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E590563F-019E-4EA2-A40D-89E603FA7F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55ED4B46-0E57-464B-B147-C4B8287CF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463759E-4764-419A-9480-D7D6295AC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1C87C762-2DD4-416B-AC2B-CD4D0DBDE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BE739E1B-201D-45F2-8714-21921B9380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5A028C5E-D8B0-427B-9873-005A20AC1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8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 marL="0" indent="0">
              <a:buNone/>
              <a:defRPr sz="1400" b="1">
                <a:solidFill>
                  <a:schemeClr val="tx1"/>
                </a:solidFill>
              </a:defRPr>
            </a:lvl3pPr>
            <a:lvl4pPr marL="0" indent="0">
              <a:buNone/>
              <a:defRPr sz="1400" b="1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0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3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8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7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ags" Target="../tags/tag1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3858" r:id="rId3"/>
    <p:sldLayoutId id="2147483859" r:id="rId4"/>
    <p:sldLayoutId id="2147483861" r:id="rId5"/>
    <p:sldLayoutId id="2147483862" r:id="rId6"/>
    <p:sldLayoutId id="2147484033" r:id="rId7"/>
    <p:sldLayoutId id="2147483863" r:id="rId8"/>
    <p:sldLayoutId id="2147483864" r:id="rId9"/>
    <p:sldLayoutId id="2147484032" r:id="rId10"/>
    <p:sldLayoutId id="2147484031" r:id="rId11"/>
    <p:sldLayoutId id="2147484035" r:id="rId12"/>
    <p:sldLayoutId id="2147484036" r:id="rId13"/>
    <p:sldLayoutId id="2147484041" r:id="rId14"/>
    <p:sldLayoutId id="2147484092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3897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  <p:sldLayoutId id="2147484072" r:id="rId30"/>
    <p:sldLayoutId id="2147484073" r:id="rId31"/>
    <p:sldLayoutId id="2147484074" r:id="rId32"/>
    <p:sldLayoutId id="2147484075" r:id="rId33"/>
    <p:sldLayoutId id="2147484076" r:id="rId34"/>
    <p:sldLayoutId id="2147484077" r:id="rId35"/>
    <p:sldLayoutId id="2147484078" r:id="rId36"/>
    <p:sldLayoutId id="2147484079" r:id="rId37"/>
    <p:sldLayoutId id="2147484080" r:id="rId38"/>
    <p:sldLayoutId id="2147484081" r:id="rId39"/>
    <p:sldLayoutId id="2147484082" r:id="rId40"/>
    <p:sldLayoutId id="2147484083" r:id="rId41"/>
    <p:sldLayoutId id="2147484084" r:id="rId42"/>
    <p:sldLayoutId id="2147484085" r:id="rId43"/>
    <p:sldLayoutId id="2147484086" r:id="rId44"/>
    <p:sldLayoutId id="2147484087" r:id="rId45"/>
    <p:sldLayoutId id="2147484088" r:id="rId46"/>
    <p:sldLayoutId id="2147484089" r:id="rId47"/>
    <p:sldLayoutId id="2147484090" r:id="rId48"/>
    <p:sldLayoutId id="2147484091" r:id="rId49"/>
    <p:sldLayoutId id="2147484093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3" y="659"/>
            <a:ext cx="12194133" cy="685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28953AF-9E55-A84C-8ADF-AA90223A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27" y="4946709"/>
            <a:ext cx="4062860" cy="1552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5D2A5-5713-5F30-3DF9-1EFE093C1D43}"/>
              </a:ext>
            </a:extLst>
          </p:cNvPr>
          <p:cNvSpPr txBox="1"/>
          <p:nvPr/>
        </p:nvSpPr>
        <p:spPr>
          <a:xfrm>
            <a:off x="412382" y="2833484"/>
            <a:ext cx="785067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>
                <a:solidFill>
                  <a:srgbClr val="0092BB"/>
                </a:solidFill>
              </a:rPr>
              <a:t>Performance Indicators </a:t>
            </a:r>
          </a:p>
        </p:txBody>
      </p:sp>
      <p:pic>
        <p:nvPicPr>
          <p:cNvPr id="3" name="Picture 2" descr="A logo with stars and text&#10;&#10;Description automatically generated">
            <a:extLst>
              <a:ext uri="{FF2B5EF4-FFF2-40B4-BE49-F238E27FC236}">
                <a16:creationId xmlns:a16="http://schemas.microsoft.com/office/drawing/2014/main" id="{81FC2755-9119-CAD1-A943-799081A7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3" y="-25362"/>
            <a:ext cx="1809327" cy="1463887"/>
          </a:xfrm>
          <a:prstGeom prst="rect">
            <a:avLst/>
          </a:prstGeom>
        </p:spPr>
      </p:pic>
      <p:pic>
        <p:nvPicPr>
          <p:cNvPr id="13" name="Picture 1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F158F2A7-76AD-3721-E476-024C76C0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5" y="5722947"/>
            <a:ext cx="308906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EEBB8-2A69-B4EF-4872-7AA381DDB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CB0EF-B535-DEB2-25F8-D927E15F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EC6A8B-0B69-6B39-11AC-BC3F5C46C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 Quality Performance Indicators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A7102948-30B7-B8A6-21EA-E02421E076D9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3362013" cy="3707101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US" sz="2400">
                <a:solidFill>
                  <a:srgbClr val="0092BB"/>
                </a:solidFill>
              </a:rPr>
              <a:t>Objective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US" sz="2400" b="0"/>
              <a:t>Practical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US" sz="2400" b="0"/>
              <a:t>Useful for Management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US" sz="2400" b="0"/>
              <a:t>Direct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US" sz="2400" b="0"/>
              <a:t>Attributable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US" sz="2400" b="0"/>
              <a:t>Timely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US" sz="2400" b="0"/>
              <a:t>Adequate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endParaRPr lang="en-US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9B5A8B-C7F5-4E28-5ABB-90CF235A38AA}"/>
              </a:ext>
            </a:extLst>
          </p:cNvPr>
          <p:cNvSpPr/>
          <p:nvPr/>
        </p:nvSpPr>
        <p:spPr>
          <a:xfrm>
            <a:off x="726956" y="1272648"/>
            <a:ext cx="1675131" cy="593202"/>
          </a:xfrm>
          <a:custGeom>
            <a:avLst/>
            <a:gdLst>
              <a:gd name="csX0" fmla="*/ 0 w 1675131"/>
              <a:gd name="csY0" fmla="*/ 296601 h 593202"/>
              <a:gd name="csX1" fmla="*/ 837566 w 1675131"/>
              <a:gd name="csY1" fmla="*/ 0 h 593202"/>
              <a:gd name="csX2" fmla="*/ 1675132 w 1675131"/>
              <a:gd name="csY2" fmla="*/ 296601 h 593202"/>
              <a:gd name="csX3" fmla="*/ 837566 w 1675131"/>
              <a:gd name="csY3" fmla="*/ 593202 h 593202"/>
              <a:gd name="csX4" fmla="*/ 0 w 1675131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675131" h="593202" extrusionOk="0">
                <a:moveTo>
                  <a:pt x="0" y="296601"/>
                </a:moveTo>
                <a:cubicBezTo>
                  <a:pt x="-11276" y="140061"/>
                  <a:pt x="416456" y="22073"/>
                  <a:pt x="837566" y="0"/>
                </a:cubicBezTo>
                <a:cubicBezTo>
                  <a:pt x="1303863" y="-1654"/>
                  <a:pt x="1667547" y="129635"/>
                  <a:pt x="1675132" y="296601"/>
                </a:cubicBezTo>
                <a:cubicBezTo>
                  <a:pt x="1618072" y="477717"/>
                  <a:pt x="1343581" y="580774"/>
                  <a:pt x="837566" y="593202"/>
                </a:cubicBezTo>
                <a:cubicBezTo>
                  <a:pt x="365890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92A3603B-E4DA-467E-EDE5-877E9FF9F7C9}"/>
              </a:ext>
            </a:extLst>
          </p:cNvPr>
          <p:cNvSpPr/>
          <p:nvPr/>
        </p:nvSpPr>
        <p:spPr>
          <a:xfrm>
            <a:off x="679460" y="1272649"/>
            <a:ext cx="1770122" cy="517032"/>
          </a:xfrm>
          <a:custGeom>
            <a:avLst/>
            <a:gdLst>
              <a:gd name="csX0" fmla="*/ 1102507 w 1770122"/>
              <a:gd name="csY0" fmla="*/ 509108 h 517032"/>
              <a:gd name="csX1" fmla="*/ 728715 w 1770122"/>
              <a:gd name="csY1" fmla="*/ 512966 h 517032"/>
              <a:gd name="csX2" fmla="*/ 213710 w 1770122"/>
              <a:gd name="csY2" fmla="*/ 90059 h 517032"/>
              <a:gd name="csX3" fmla="*/ 869721 w 1770122"/>
              <a:gd name="csY3" fmla="*/ 39 h 517032"/>
              <a:gd name="csX4" fmla="*/ 1423152 w 1770122"/>
              <a:gd name="csY4" fmla="*/ 53265 h 517032"/>
              <a:gd name="csX5" fmla="*/ 885061 w 1770122"/>
              <a:gd name="csY5" fmla="*/ 258516 h 517032"/>
              <a:gd name="csX6" fmla="*/ 1102507 w 1770122"/>
              <a:gd name="csY6" fmla="*/ 509108 h 517032"/>
              <a:gd name="csX0" fmla="*/ 1102507 w 1770122"/>
              <a:gd name="csY0" fmla="*/ 509108 h 517032"/>
              <a:gd name="csX1" fmla="*/ 728715 w 1770122"/>
              <a:gd name="csY1" fmla="*/ 512966 h 517032"/>
              <a:gd name="csX2" fmla="*/ 213710 w 1770122"/>
              <a:gd name="csY2" fmla="*/ 90059 h 517032"/>
              <a:gd name="csX3" fmla="*/ 869721 w 1770122"/>
              <a:gd name="csY3" fmla="*/ 39 h 517032"/>
              <a:gd name="csX4" fmla="*/ 1423152 w 1770122"/>
              <a:gd name="csY4" fmla="*/ 53265 h 5170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70122" h="517032" stroke="0" extrusionOk="0">
                <a:moveTo>
                  <a:pt x="1102507" y="509108"/>
                </a:moveTo>
                <a:cubicBezTo>
                  <a:pt x="979725" y="519787"/>
                  <a:pt x="862373" y="519672"/>
                  <a:pt x="728715" y="512966"/>
                </a:cubicBezTo>
                <a:cubicBezTo>
                  <a:pt x="30511" y="511010"/>
                  <a:pt x="-214730" y="215339"/>
                  <a:pt x="213710" y="90059"/>
                </a:cubicBezTo>
                <a:cubicBezTo>
                  <a:pt x="375811" y="30680"/>
                  <a:pt x="639522" y="14042"/>
                  <a:pt x="869721" y="39"/>
                </a:cubicBezTo>
                <a:cubicBezTo>
                  <a:pt x="1055316" y="13410"/>
                  <a:pt x="1269552" y="26539"/>
                  <a:pt x="1423152" y="53265"/>
                </a:cubicBezTo>
                <a:cubicBezTo>
                  <a:pt x="1168333" y="139404"/>
                  <a:pt x="1004434" y="180546"/>
                  <a:pt x="885061" y="258516"/>
                </a:cubicBezTo>
                <a:cubicBezTo>
                  <a:pt x="939288" y="306836"/>
                  <a:pt x="1085904" y="467186"/>
                  <a:pt x="1102507" y="509108"/>
                </a:cubicBezTo>
                <a:close/>
              </a:path>
              <a:path w="1770122" h="517032" fill="none" extrusionOk="0">
                <a:moveTo>
                  <a:pt x="1102507" y="509108"/>
                </a:moveTo>
                <a:cubicBezTo>
                  <a:pt x="1000940" y="511744"/>
                  <a:pt x="830804" y="519669"/>
                  <a:pt x="728715" y="512966"/>
                </a:cubicBezTo>
                <a:cubicBezTo>
                  <a:pt x="58316" y="457562"/>
                  <a:pt x="-243489" y="241093"/>
                  <a:pt x="213710" y="90059"/>
                </a:cubicBezTo>
                <a:cubicBezTo>
                  <a:pt x="388363" y="-5502"/>
                  <a:pt x="620569" y="39900"/>
                  <a:pt x="869721" y="39"/>
                </a:cubicBezTo>
                <a:cubicBezTo>
                  <a:pt x="1084131" y="8152"/>
                  <a:pt x="1262604" y="-7512"/>
                  <a:pt x="1423152" y="53265"/>
                </a:cubicBezTo>
              </a:path>
              <a:path w="1770122" h="517032" fill="none" stroke="0" extrusionOk="0">
                <a:moveTo>
                  <a:pt x="1102507" y="509108"/>
                </a:moveTo>
                <a:cubicBezTo>
                  <a:pt x="977300" y="517928"/>
                  <a:pt x="857088" y="516247"/>
                  <a:pt x="728715" y="512966"/>
                </a:cubicBezTo>
                <a:cubicBezTo>
                  <a:pt x="4289" y="459221"/>
                  <a:pt x="-216563" y="284076"/>
                  <a:pt x="213710" y="90059"/>
                </a:cubicBezTo>
                <a:cubicBezTo>
                  <a:pt x="391571" y="40263"/>
                  <a:pt x="608730" y="-27252"/>
                  <a:pt x="869721" y="39"/>
                </a:cubicBezTo>
                <a:cubicBezTo>
                  <a:pt x="1038370" y="-639"/>
                  <a:pt x="1270507" y="41843"/>
                  <a:pt x="1423152" y="53265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0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9F56-3C1B-CE94-E4CD-AA72C237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F8B0039E-9242-1E8B-CDC9-7F466A1816FC}"/>
              </a:ext>
            </a:extLst>
          </p:cNvPr>
          <p:cNvSpPr/>
          <p:nvPr/>
        </p:nvSpPr>
        <p:spPr>
          <a:xfrm>
            <a:off x="9566919" y="4252175"/>
            <a:ext cx="765280" cy="383561"/>
          </a:xfrm>
          <a:prstGeom prst="parallelogram">
            <a:avLst>
              <a:gd name="adj" fmla="val 33476"/>
            </a:avLst>
          </a:prstGeom>
          <a:solidFill>
            <a:srgbClr val="0092BB"/>
          </a:solidFill>
          <a:ln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998CE-14EB-5F01-9B7B-68CD94A8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17D25C-0204-3719-167C-4F9B6A6E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Objective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D0D7FB3-DA59-E91C-8032-C07476F9FEBA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506580"/>
            <a:ext cx="8722473" cy="2051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0">
                <a:solidFill>
                  <a:srgbClr val="455560"/>
                </a:solidFill>
              </a:rPr>
              <a:t>An indicator is objective if it is unambiguous about</a:t>
            </a:r>
            <a:endParaRPr lang="pl-PL" sz="2400" b="0">
              <a:solidFill>
                <a:srgbClr val="45556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Clr>
                <a:srgbClr val="0092BB"/>
              </a:buClr>
              <a:buFontTx/>
              <a:buAutoNum type="arabicParenR"/>
            </a:pPr>
            <a:r>
              <a:rPr lang="en-US" sz="2400" b="0">
                <a:solidFill>
                  <a:srgbClr val="455560"/>
                </a:solidFill>
              </a:rPr>
              <a:t>what is being measured and</a:t>
            </a:r>
            <a:endParaRPr lang="pl-PL" sz="2400" b="0">
              <a:solidFill>
                <a:srgbClr val="455560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Clr>
                <a:srgbClr val="0092BB"/>
              </a:buClr>
              <a:buFontTx/>
              <a:buAutoNum type="arabicParenR"/>
            </a:pPr>
            <a:r>
              <a:rPr lang="en-US" sz="2400" b="0">
                <a:solidFill>
                  <a:srgbClr val="455560"/>
                </a:solidFill>
              </a:rPr>
              <a:t>what data are being collected.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400" b="0">
              <a:solidFill>
                <a:srgbClr val="4555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0">
                <a:solidFill>
                  <a:srgbClr val="455560"/>
                </a:solidFill>
              </a:rPr>
              <a:t>In other words, a proponent and a skeptic would agree on how to measure the objective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1E73A6EA-2F53-19B6-FF69-EE2DFF580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216" y="5130659"/>
            <a:ext cx="579847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>
                <a:solidFill>
                  <a:srgbClr val="8C4696"/>
                </a:solidFill>
                <a:latin typeface="Arial" pitchFamily="34" charset="0"/>
              </a:rPr>
              <a:t>Comparability permits a useful assessment of performance over time.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CA35C4-855D-A1B2-FDFC-74827A8D82BA}"/>
              </a:ext>
            </a:extLst>
          </p:cNvPr>
          <p:cNvGrpSpPr/>
          <p:nvPr/>
        </p:nvGrpSpPr>
        <p:grpSpPr>
          <a:xfrm>
            <a:off x="1189885" y="4252176"/>
            <a:ext cx="8971610" cy="415912"/>
            <a:chOff x="1472273" y="4126667"/>
            <a:chExt cx="9119527" cy="415912"/>
          </a:xfrm>
        </p:grpSpPr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FD01D5AD-5B34-46B3-27E2-AA3A12FED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73" y="4140344"/>
              <a:ext cx="1517650" cy="400110"/>
            </a:xfrm>
            <a:prstGeom prst="rect">
              <a:avLst/>
            </a:prstGeom>
            <a:solidFill>
              <a:srgbClr val="0092BB"/>
            </a:solidFill>
            <a:ln w="9525">
              <a:solidFill>
                <a:srgbClr val="0092BB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Precision</a:t>
              </a: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5BF67A91-A1AB-3ADF-70D9-2A24D1145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3004" y="4142469"/>
              <a:ext cx="1789113" cy="400110"/>
            </a:xfrm>
            <a:prstGeom prst="rect">
              <a:avLst/>
            </a:prstGeom>
            <a:solidFill>
              <a:srgbClr val="0092BB"/>
            </a:solidFill>
            <a:ln w="9525">
              <a:solidFill>
                <a:srgbClr val="0092BB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Objectivity</a:t>
              </a:r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CBEF2466-FE37-E3A0-15D2-CE1D8C834B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761" y="4342494"/>
              <a:ext cx="468313" cy="0"/>
            </a:xfrm>
            <a:prstGeom prst="line">
              <a:avLst/>
            </a:prstGeom>
            <a:noFill/>
            <a:ln w="28575">
              <a:solidFill>
                <a:srgbClr val="0092BB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753FD087-8563-F406-302E-902D2B64F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3204" y="4342494"/>
              <a:ext cx="550863" cy="0"/>
            </a:xfrm>
            <a:prstGeom prst="line">
              <a:avLst/>
            </a:prstGeom>
            <a:noFill/>
            <a:ln w="28575">
              <a:solidFill>
                <a:srgbClr val="0092BB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541CF647-B622-5443-1B4B-AC8A57AAE8CB}"/>
                </a:ext>
              </a:extLst>
            </p:cNvPr>
            <p:cNvSpPr/>
            <p:nvPr/>
          </p:nvSpPr>
          <p:spPr>
            <a:xfrm>
              <a:off x="5605197" y="4126667"/>
              <a:ext cx="4986603" cy="383561"/>
            </a:xfrm>
            <a:prstGeom prst="parallelogram">
              <a:avLst>
                <a:gd name="adj" fmla="val 0"/>
              </a:avLst>
            </a:prstGeom>
            <a:solidFill>
              <a:srgbClr val="0092BB"/>
            </a:solidFill>
            <a:ln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" pitchFamily="34" charset="0"/>
                </a:rPr>
                <a:t> Comparability of data over time</a:t>
              </a:r>
              <a:endParaRPr lang="en-GB" sz="20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03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5B946-17BF-6C70-27B3-4779DD847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5E067-5D4C-4595-7D32-71672C69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31EFB3-3DF4-A4E1-7A9B-0AA14640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Objective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92F6277-E0DF-78B1-3316-7AF7D5CFE49F}"/>
              </a:ext>
            </a:extLst>
          </p:cNvPr>
          <p:cNvSpPr txBox="1">
            <a:spLocks/>
          </p:cNvSpPr>
          <p:nvPr/>
        </p:nvSpPr>
        <p:spPr>
          <a:xfrm>
            <a:off x="757702" y="1393722"/>
            <a:ext cx="5719298" cy="3173796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 b="0"/>
              <a:t>Is this a good example?</a:t>
            </a:r>
            <a:r>
              <a:rPr lang="en-US" sz="2400" b="0" i="1"/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400"/>
              <a:t>Indicator:  </a:t>
            </a:r>
            <a:r>
              <a:rPr lang="en-US" sz="2400" b="0">
                <a:solidFill>
                  <a:schemeClr val="tx2"/>
                </a:solidFill>
              </a:rPr>
              <a:t>Number of successful firms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sz="240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sz="2400"/>
              <a:t>Better Example: </a:t>
            </a:r>
            <a:r>
              <a:rPr lang="en-US" sz="2400" b="0">
                <a:solidFill>
                  <a:schemeClr val="tx2"/>
                </a:solidFill>
              </a:rPr>
              <a:t>Number of firms with an annual increase in revenues </a:t>
            </a:r>
            <a:r>
              <a:rPr lang="en-US" sz="2400">
                <a:solidFill>
                  <a:schemeClr val="tx2"/>
                </a:solidFill>
              </a:rPr>
              <a:t>of at least 5%</a:t>
            </a:r>
          </a:p>
          <a:p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4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621FC-EE13-2568-651F-F9F2C92CF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D3823-56AA-823A-D94F-2E9F0B1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B3BAD3-A4A8-73E3-2205-15C9228E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Quantitative and Qualitative Indicators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E6BF24E-E958-68B8-BA9E-33EB2411649B}"/>
              </a:ext>
            </a:extLst>
          </p:cNvPr>
          <p:cNvSpPr txBox="1">
            <a:spLocks noChangeArrowheads="1"/>
          </p:cNvSpPr>
          <p:nvPr/>
        </p:nvSpPr>
        <p:spPr>
          <a:xfrm>
            <a:off x="757702" y="1303693"/>
            <a:ext cx="9399309" cy="4497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088" indent="-192088">
              <a:lnSpc>
                <a:spcPct val="94000"/>
              </a:lnSpc>
            </a:pPr>
            <a:r>
              <a:rPr lang="en-US" sz="2400"/>
              <a:t>Use indicators that best measure the results of your programs.</a:t>
            </a:r>
          </a:p>
          <a:p>
            <a:pPr marL="192088" indent="-192088"/>
            <a:endParaRPr lang="en-US" sz="2000"/>
          </a:p>
          <a:p>
            <a:pPr marL="192088" indent="-192088"/>
            <a:r>
              <a:rPr lang="en-US" sz="2000" b="0" u="sng"/>
              <a:t>Quantitative Indicators</a:t>
            </a:r>
            <a:r>
              <a:rPr lang="en-US" sz="2000" b="0"/>
              <a:t> -- based on mathematical quantities  </a:t>
            </a:r>
          </a:p>
          <a:p>
            <a:pPr marL="192088" indent="-192088"/>
            <a:r>
              <a:rPr lang="en-US" sz="2000" b="0"/>
              <a:t>  </a:t>
            </a:r>
          </a:p>
          <a:p>
            <a:pPr marL="192088" indent="-192088"/>
            <a:r>
              <a:rPr lang="en-US" sz="2000" b="0"/>
              <a:t>		</a:t>
            </a:r>
            <a:r>
              <a:rPr lang="en-US" sz="2000" b="0">
                <a:solidFill>
                  <a:schemeClr val="tx2"/>
                </a:solidFill>
              </a:rPr>
              <a:t>Example</a:t>
            </a:r>
            <a:r>
              <a:rPr lang="en-US" sz="2000" b="0"/>
              <a:t>:  </a:t>
            </a:r>
            <a:r>
              <a:rPr lang="en-US" sz="2000"/>
              <a:t>A person’s height or weight. </a:t>
            </a:r>
          </a:p>
          <a:p>
            <a:pPr marL="192088" indent="-192088"/>
            <a:endParaRPr lang="en-US" sz="2000" b="0"/>
          </a:p>
          <a:p>
            <a:pPr marL="192088" indent="-192088">
              <a:spcBef>
                <a:spcPct val="0"/>
              </a:spcBef>
            </a:pPr>
            <a:r>
              <a:rPr lang="en-US" sz="2000" b="0" u="sng"/>
              <a:t>Qualitative Indicators</a:t>
            </a:r>
            <a:r>
              <a:rPr lang="en-US" sz="2000" b="0"/>
              <a:t> – require subjective </a:t>
            </a:r>
          </a:p>
          <a:p>
            <a:pPr marL="192088" indent="-192088">
              <a:spcBef>
                <a:spcPct val="0"/>
              </a:spcBef>
            </a:pPr>
            <a:r>
              <a:rPr lang="en-US" sz="2000" b="0"/>
              <a:t>evaluation;  they are sometimes reported in numerical </a:t>
            </a:r>
          </a:p>
          <a:p>
            <a:pPr marL="192088" indent="-192088">
              <a:spcBef>
                <a:spcPct val="0"/>
              </a:spcBef>
            </a:pPr>
            <a:r>
              <a:rPr lang="en-US" sz="2000" b="0"/>
              <a:t>form, but those numbers do not have arithmetic meaning on their own </a:t>
            </a:r>
          </a:p>
          <a:p>
            <a:pPr marL="192088" indent="-192088">
              <a:spcBef>
                <a:spcPct val="0"/>
              </a:spcBef>
            </a:pPr>
            <a:endParaRPr lang="en-US" sz="2000" b="0"/>
          </a:p>
          <a:p>
            <a:pPr marL="192088" indent="-192088"/>
            <a:r>
              <a:rPr lang="en-US" sz="2000" b="0"/>
              <a:t>		</a:t>
            </a:r>
            <a:r>
              <a:rPr lang="en-US" sz="2000" b="0">
                <a:solidFill>
                  <a:schemeClr val="tx2"/>
                </a:solidFill>
              </a:rPr>
              <a:t>Example</a:t>
            </a:r>
            <a:r>
              <a:rPr lang="en-US" sz="2000" b="0"/>
              <a:t>:  </a:t>
            </a:r>
            <a:r>
              <a:rPr lang="en-US" sz="2000"/>
              <a:t>A score on an institutional capacity index or progress 	along a milestone scale.  </a:t>
            </a:r>
          </a:p>
        </p:txBody>
      </p:sp>
      <p:pic>
        <p:nvPicPr>
          <p:cNvPr id="5" name="Picture 5" descr="C:\Users\Michelle_2\AppData\Local\Microsoft\Windows\Temporary Internet Files\Content.IE5\1LPZ0R0X\MC900055589[1].wmf">
            <a:extLst>
              <a:ext uri="{FF2B5EF4-FFF2-40B4-BE49-F238E27FC236}">
                <a16:creationId xmlns:a16="http://schemas.microsoft.com/office/drawing/2014/main" id="{2C7A2FCD-75CF-9724-9C76-EDBE2175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682" y="2084338"/>
            <a:ext cx="21304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0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FD90D-7D34-FC7D-3488-385B993F9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EEBC-2541-CE9F-028F-3C487443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5EB1D8-9C3D-51CE-7422-B513F2D1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Quantifying Qualitative Indicators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FC7F21F-BDF2-08EF-F468-6531B67AC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806276"/>
            <a:ext cx="8489391" cy="341118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1000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b="0"/>
              <a:t>Rating scale – people score something 1-5</a:t>
            </a:r>
          </a:p>
          <a:p>
            <a:pPr marL="342900" indent="-342900">
              <a:spcBef>
                <a:spcPct val="1000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b="0"/>
              <a:t>Milestone scale – progress along a series of steps</a:t>
            </a:r>
          </a:p>
          <a:p>
            <a:pPr marL="342900" indent="-342900">
              <a:spcBef>
                <a:spcPct val="1000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b="0"/>
              <a:t>Index – several pieces of data combined into one overall score (NGO capacity)</a:t>
            </a:r>
          </a:p>
          <a:p>
            <a:pPr marL="342900" indent="-342900">
              <a:spcBef>
                <a:spcPct val="1000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b="0"/>
              <a:t>Scorecard – count different aspects (health clinic services)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3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2BD8-8464-13C6-D2BE-7CAA5441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A795C-BF85-1579-2284-5853496D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8FB8A7-DDE3-CA8B-5302-03BA9CDA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Objective Indicators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B3B96C-9833-78EF-1E67-51E8A717E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530943"/>
            <a:ext cx="8118385" cy="10786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/>
              <a:t>Some qualitative measures can be transformed by developing “scales” or “rating scales”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19A64498-60DD-32D7-C9A8-38DDDD9C9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3071450"/>
            <a:ext cx="7717703" cy="59530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00"/>
              </a:lnSpc>
              <a:buClr>
                <a:srgbClr val="C00000"/>
              </a:buClr>
            </a:pPr>
            <a:r>
              <a:rPr lang="en-US" sz="2400">
                <a:solidFill>
                  <a:srgbClr val="0092BB"/>
                </a:solidFill>
              </a:rPr>
              <a:t>Quality of agricultural research</a:t>
            </a:r>
          </a:p>
          <a:p>
            <a:pPr>
              <a:lnSpc>
                <a:spcPts val="800"/>
              </a:lnSpc>
              <a:buClr>
                <a:srgbClr val="C00000"/>
              </a:buClr>
            </a:pPr>
            <a:endParaRPr lang="en-US" sz="2400">
              <a:solidFill>
                <a:srgbClr val="0092BB"/>
              </a:solidFill>
            </a:endParaRPr>
          </a:p>
          <a:p>
            <a:pPr>
              <a:lnSpc>
                <a:spcPts val="800"/>
              </a:lnSpc>
              <a:buClr>
                <a:srgbClr val="C00000"/>
              </a:buClr>
            </a:pPr>
            <a:r>
              <a:rPr lang="en-US" sz="2400">
                <a:solidFill>
                  <a:srgbClr val="0092BB"/>
                </a:solidFill>
              </a:rPr>
              <a:t>Quality of legislation proposed by Parliament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1461BF-6775-6617-2D27-22CBB891007D}"/>
              </a:ext>
            </a:extLst>
          </p:cNvPr>
          <p:cNvGrpSpPr/>
          <p:nvPr/>
        </p:nvGrpSpPr>
        <p:grpSpPr>
          <a:xfrm>
            <a:off x="757703" y="4723909"/>
            <a:ext cx="8331582" cy="826532"/>
            <a:chOff x="1062829" y="4858558"/>
            <a:chExt cx="8331582" cy="826532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700BA7E8-AF06-5DE9-7944-591B34920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343" y="5069695"/>
              <a:ext cx="7902871" cy="17984"/>
            </a:xfrm>
            <a:prstGeom prst="line">
              <a:avLst/>
            </a:prstGeom>
            <a:noFill/>
            <a:ln w="38100">
              <a:solidFill>
                <a:srgbClr val="45556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srgbClr val="455560"/>
                </a:solidFill>
              </a:endParaRPr>
            </a:p>
          </p:txBody>
        </p:sp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6D812F77-75EF-081B-FADE-C4DC0CC19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506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D3ACE264-B693-478C-16D1-0ED5BE037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7091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F41C0215-3568-1B1D-22F3-9479F974B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917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349C35BE-3284-072E-0879-9E689B902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1224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15" name="AutoShape 9">
              <a:extLst>
                <a:ext uri="{FF2B5EF4-FFF2-40B4-BE49-F238E27FC236}">
                  <a16:creationId xmlns:a16="http://schemas.microsoft.com/office/drawing/2014/main" id="{F2B581F1-C091-4EA9-73F8-B6BD8D5B9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5910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4438DA-B6FC-761D-BC0A-FCD39C0313A0}"/>
                </a:ext>
              </a:extLst>
            </p:cNvPr>
            <p:cNvSpPr txBox="1"/>
            <p:nvPr/>
          </p:nvSpPr>
          <p:spPr>
            <a:xfrm>
              <a:off x="1062829" y="5308753"/>
              <a:ext cx="13396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455560"/>
                  </a:solidFill>
                  <a:latin typeface="+mj-lt"/>
                </a:rPr>
                <a:t>Very Poor </a:t>
              </a:r>
              <a:endParaRPr lang="en-GB">
                <a:solidFill>
                  <a:srgbClr val="4555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FBDC12-6AB1-0F9F-AB04-61942AB9CC4C}"/>
                </a:ext>
              </a:extLst>
            </p:cNvPr>
            <p:cNvSpPr txBox="1"/>
            <p:nvPr/>
          </p:nvSpPr>
          <p:spPr>
            <a:xfrm>
              <a:off x="3031260" y="5315758"/>
              <a:ext cx="7345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455560"/>
                  </a:solidFill>
                  <a:latin typeface="+mj-lt"/>
                </a:rPr>
                <a:t>Poor </a:t>
              </a:r>
              <a:endParaRPr lang="en-GB">
                <a:solidFill>
                  <a:srgbClr val="45556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F55475-59A5-0D64-F710-7564B52A2DEF}"/>
                </a:ext>
              </a:extLst>
            </p:cNvPr>
            <p:cNvSpPr txBox="1"/>
            <p:nvPr/>
          </p:nvSpPr>
          <p:spPr>
            <a:xfrm>
              <a:off x="4611088" y="5315758"/>
              <a:ext cx="11085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455560"/>
                  </a:solidFill>
                </a:rPr>
                <a:t>Average</a:t>
              </a:r>
              <a:r>
                <a:rPr lang="en-US" b="1">
                  <a:solidFill>
                    <a:srgbClr val="455560"/>
                  </a:solidFill>
                  <a:latin typeface="+mj-lt"/>
                </a:rPr>
                <a:t> </a:t>
              </a:r>
              <a:endParaRPr lang="en-GB">
                <a:solidFill>
                  <a:srgbClr val="45556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4E0149-936C-E89A-0FAC-B1732E0EB571}"/>
                </a:ext>
              </a:extLst>
            </p:cNvPr>
            <p:cNvSpPr txBox="1"/>
            <p:nvPr/>
          </p:nvSpPr>
          <p:spPr>
            <a:xfrm>
              <a:off x="6413470" y="5315758"/>
              <a:ext cx="11085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455560"/>
                  </a:solidFill>
                </a:rPr>
                <a:t>Average</a:t>
              </a:r>
              <a:r>
                <a:rPr lang="en-US" b="1">
                  <a:solidFill>
                    <a:srgbClr val="455560"/>
                  </a:solidFill>
                  <a:latin typeface="+mj-lt"/>
                </a:rPr>
                <a:t> </a:t>
              </a:r>
              <a:endParaRPr lang="en-GB">
                <a:solidFill>
                  <a:srgbClr val="4555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8DE028-DEEC-DCAD-68EE-9D0F4932070F}"/>
                </a:ext>
              </a:extLst>
            </p:cNvPr>
            <p:cNvSpPr txBox="1"/>
            <p:nvPr/>
          </p:nvSpPr>
          <p:spPr>
            <a:xfrm>
              <a:off x="8063506" y="5308753"/>
              <a:ext cx="13309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455560"/>
                  </a:solidFill>
                </a:rPr>
                <a:t>Very Good</a:t>
              </a:r>
              <a:endParaRPr lang="en-GB">
                <a:solidFill>
                  <a:srgbClr val="45556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93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129A2-AEE2-6892-B4DC-03B817CDD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57182-C813-751D-3C88-4DC47126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EBE86D-76A5-B242-7845-3916AB1C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Objective Indicators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8880AB7-9F36-E7A9-3746-123F4F87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524049"/>
            <a:ext cx="8915400" cy="46423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b="0"/>
              <a:t>When considering whether to use quantitative or qualitative indicators, ask …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92F6D1D-E947-BCFF-8380-B55E72D3C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2325228"/>
            <a:ext cx="9715367" cy="325081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rgbClr val="0092BB"/>
              </a:buClr>
              <a:buFont typeface="Wingdings" pitchFamily="2" charset="2"/>
              <a:buChar char="ü"/>
            </a:pPr>
            <a:r>
              <a:rPr lang="en-US" sz="2400"/>
              <a:t>Can we get </a:t>
            </a:r>
            <a:r>
              <a:rPr lang="en-US" sz="2400" i="1"/>
              <a:t>meaningful</a:t>
            </a:r>
            <a:r>
              <a:rPr lang="en-US" sz="2400"/>
              <a:t> data by using quantitative indicators?</a:t>
            </a:r>
          </a:p>
          <a:p>
            <a:pPr>
              <a:spcBef>
                <a:spcPct val="50000"/>
              </a:spcBef>
              <a:buClr>
                <a:srgbClr val="0092BB"/>
              </a:buClr>
              <a:buFont typeface="Wingdings" pitchFamily="2" charset="2"/>
              <a:buChar char="ü"/>
            </a:pPr>
            <a:r>
              <a:rPr lang="en-US" sz="2400"/>
              <a:t>Can we get objective, convincing data by using qualitative indicators?</a:t>
            </a:r>
          </a:p>
          <a:p>
            <a:pPr>
              <a:spcBef>
                <a:spcPct val="50000"/>
              </a:spcBef>
              <a:buClr>
                <a:srgbClr val="0092BB"/>
              </a:buClr>
              <a:buFont typeface="Wingdings" pitchFamily="2" charset="2"/>
              <a:buChar char="ü"/>
            </a:pPr>
            <a:r>
              <a:rPr lang="en-US" sz="2400"/>
              <a:t>Can we quantify our qualitative indicators without losing meaningful data?</a:t>
            </a:r>
          </a:p>
          <a:p>
            <a:pPr>
              <a:spcBef>
                <a:spcPct val="50000"/>
              </a:spcBef>
              <a:buClr>
                <a:srgbClr val="0092BB"/>
              </a:buClr>
              <a:buFont typeface="Wingdings" pitchFamily="2" charset="2"/>
              <a:buChar char="ü"/>
            </a:pPr>
            <a:r>
              <a:rPr lang="en-US" sz="2400"/>
              <a:t>Do we need a mix of the two? 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FB04922-4F48-D626-1ABA-7F43C9153B41}"/>
              </a:ext>
            </a:extLst>
          </p:cNvPr>
          <p:cNvSpPr txBox="1">
            <a:spLocks/>
          </p:cNvSpPr>
          <p:nvPr/>
        </p:nvSpPr>
        <p:spPr bwMode="auto">
          <a:xfrm>
            <a:off x="8763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fld id="{57C185C3-D74D-4455-AF8A-359B90011FB6}" type="slidenum">
              <a:rPr lang="en-US" sz="1200" smtClean="0">
                <a:latin typeface="Arial" pitchFamily="34" charset="0"/>
              </a:rPr>
              <a:pPr eaLnBrk="0" hangingPunct="0"/>
              <a:t>16</a:t>
            </a:fld>
            <a:endParaRPr lang="en-US" sz="1200"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4DA8D-31EA-4EAD-B669-5040BB3E3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FDA6F-D037-A78C-59F3-803B17C3C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9A2FC6-CCEA-CE07-AEF4-7F6ECA3C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 Quality Performance Indicators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96076C59-F575-08AC-A9A6-17C8150F64F8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4235638" cy="4446834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Objective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>
                <a:solidFill>
                  <a:srgbClr val="0092BB"/>
                </a:solidFill>
              </a:rPr>
              <a:t>Practical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Useful for Management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Direct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Attributable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Timely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Adequate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endParaRPr lang="en-GB" sz="2400" b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endParaRPr lang="en-US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E166E6-016F-78F5-E9F6-CDBE44BC3A3A}"/>
              </a:ext>
            </a:extLst>
          </p:cNvPr>
          <p:cNvSpPr/>
          <p:nvPr/>
        </p:nvSpPr>
        <p:spPr>
          <a:xfrm>
            <a:off x="649401" y="1885792"/>
            <a:ext cx="1675131" cy="593202"/>
          </a:xfrm>
          <a:custGeom>
            <a:avLst/>
            <a:gdLst>
              <a:gd name="csX0" fmla="*/ 0 w 1675131"/>
              <a:gd name="csY0" fmla="*/ 296601 h 593202"/>
              <a:gd name="csX1" fmla="*/ 837566 w 1675131"/>
              <a:gd name="csY1" fmla="*/ 0 h 593202"/>
              <a:gd name="csX2" fmla="*/ 1675132 w 1675131"/>
              <a:gd name="csY2" fmla="*/ 296601 h 593202"/>
              <a:gd name="csX3" fmla="*/ 837566 w 1675131"/>
              <a:gd name="csY3" fmla="*/ 593202 h 593202"/>
              <a:gd name="csX4" fmla="*/ 0 w 1675131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675131" h="593202" extrusionOk="0">
                <a:moveTo>
                  <a:pt x="0" y="296601"/>
                </a:moveTo>
                <a:cubicBezTo>
                  <a:pt x="-11276" y="140061"/>
                  <a:pt x="416456" y="22073"/>
                  <a:pt x="837566" y="0"/>
                </a:cubicBezTo>
                <a:cubicBezTo>
                  <a:pt x="1303863" y="-1654"/>
                  <a:pt x="1667547" y="129635"/>
                  <a:pt x="1675132" y="296601"/>
                </a:cubicBezTo>
                <a:cubicBezTo>
                  <a:pt x="1618072" y="477717"/>
                  <a:pt x="1343581" y="580774"/>
                  <a:pt x="837566" y="593202"/>
                </a:cubicBezTo>
                <a:cubicBezTo>
                  <a:pt x="365890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C49786D8-4DE6-0D8B-D69A-56A9586C3E18}"/>
              </a:ext>
            </a:extLst>
          </p:cNvPr>
          <p:cNvSpPr/>
          <p:nvPr/>
        </p:nvSpPr>
        <p:spPr>
          <a:xfrm>
            <a:off x="601905" y="1885793"/>
            <a:ext cx="1770122" cy="517032"/>
          </a:xfrm>
          <a:custGeom>
            <a:avLst/>
            <a:gdLst>
              <a:gd name="csX0" fmla="*/ 1102507 w 1770122"/>
              <a:gd name="csY0" fmla="*/ 509108 h 517032"/>
              <a:gd name="csX1" fmla="*/ 728715 w 1770122"/>
              <a:gd name="csY1" fmla="*/ 512966 h 517032"/>
              <a:gd name="csX2" fmla="*/ 213710 w 1770122"/>
              <a:gd name="csY2" fmla="*/ 90059 h 517032"/>
              <a:gd name="csX3" fmla="*/ 869721 w 1770122"/>
              <a:gd name="csY3" fmla="*/ 39 h 517032"/>
              <a:gd name="csX4" fmla="*/ 1423152 w 1770122"/>
              <a:gd name="csY4" fmla="*/ 53265 h 517032"/>
              <a:gd name="csX5" fmla="*/ 885061 w 1770122"/>
              <a:gd name="csY5" fmla="*/ 258516 h 517032"/>
              <a:gd name="csX6" fmla="*/ 1102507 w 1770122"/>
              <a:gd name="csY6" fmla="*/ 509108 h 517032"/>
              <a:gd name="csX0" fmla="*/ 1102507 w 1770122"/>
              <a:gd name="csY0" fmla="*/ 509108 h 517032"/>
              <a:gd name="csX1" fmla="*/ 728715 w 1770122"/>
              <a:gd name="csY1" fmla="*/ 512966 h 517032"/>
              <a:gd name="csX2" fmla="*/ 213710 w 1770122"/>
              <a:gd name="csY2" fmla="*/ 90059 h 517032"/>
              <a:gd name="csX3" fmla="*/ 869721 w 1770122"/>
              <a:gd name="csY3" fmla="*/ 39 h 517032"/>
              <a:gd name="csX4" fmla="*/ 1423152 w 1770122"/>
              <a:gd name="csY4" fmla="*/ 53265 h 5170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770122" h="517032" stroke="0" extrusionOk="0">
                <a:moveTo>
                  <a:pt x="1102507" y="509108"/>
                </a:moveTo>
                <a:cubicBezTo>
                  <a:pt x="979725" y="519787"/>
                  <a:pt x="862373" y="519672"/>
                  <a:pt x="728715" y="512966"/>
                </a:cubicBezTo>
                <a:cubicBezTo>
                  <a:pt x="30511" y="511010"/>
                  <a:pt x="-214730" y="215339"/>
                  <a:pt x="213710" y="90059"/>
                </a:cubicBezTo>
                <a:cubicBezTo>
                  <a:pt x="375811" y="30680"/>
                  <a:pt x="639522" y="14042"/>
                  <a:pt x="869721" y="39"/>
                </a:cubicBezTo>
                <a:cubicBezTo>
                  <a:pt x="1055316" y="13410"/>
                  <a:pt x="1269552" y="26539"/>
                  <a:pt x="1423152" y="53265"/>
                </a:cubicBezTo>
                <a:cubicBezTo>
                  <a:pt x="1168333" y="139404"/>
                  <a:pt x="1004434" y="180546"/>
                  <a:pt x="885061" y="258516"/>
                </a:cubicBezTo>
                <a:cubicBezTo>
                  <a:pt x="939288" y="306836"/>
                  <a:pt x="1085904" y="467186"/>
                  <a:pt x="1102507" y="509108"/>
                </a:cubicBezTo>
                <a:close/>
              </a:path>
              <a:path w="1770122" h="517032" fill="none" extrusionOk="0">
                <a:moveTo>
                  <a:pt x="1102507" y="509108"/>
                </a:moveTo>
                <a:cubicBezTo>
                  <a:pt x="1000940" y="511744"/>
                  <a:pt x="830804" y="519669"/>
                  <a:pt x="728715" y="512966"/>
                </a:cubicBezTo>
                <a:cubicBezTo>
                  <a:pt x="58316" y="457562"/>
                  <a:pt x="-243489" y="241093"/>
                  <a:pt x="213710" y="90059"/>
                </a:cubicBezTo>
                <a:cubicBezTo>
                  <a:pt x="388363" y="-5502"/>
                  <a:pt x="620569" y="39900"/>
                  <a:pt x="869721" y="39"/>
                </a:cubicBezTo>
                <a:cubicBezTo>
                  <a:pt x="1084131" y="8152"/>
                  <a:pt x="1262604" y="-7512"/>
                  <a:pt x="1423152" y="53265"/>
                </a:cubicBezTo>
              </a:path>
              <a:path w="1770122" h="517032" fill="none" stroke="0" extrusionOk="0">
                <a:moveTo>
                  <a:pt x="1102507" y="509108"/>
                </a:moveTo>
                <a:cubicBezTo>
                  <a:pt x="977300" y="517928"/>
                  <a:pt x="857088" y="516247"/>
                  <a:pt x="728715" y="512966"/>
                </a:cubicBezTo>
                <a:cubicBezTo>
                  <a:pt x="4289" y="459221"/>
                  <a:pt x="-216563" y="284076"/>
                  <a:pt x="213710" y="90059"/>
                </a:cubicBezTo>
                <a:cubicBezTo>
                  <a:pt x="391571" y="40263"/>
                  <a:pt x="608730" y="-27252"/>
                  <a:pt x="869721" y="39"/>
                </a:cubicBezTo>
                <a:cubicBezTo>
                  <a:pt x="1038370" y="-639"/>
                  <a:pt x="1270507" y="41843"/>
                  <a:pt x="1423152" y="53265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2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6462F-A316-5769-8ED2-66275975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C0442-6C49-4746-BED2-28398982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90A92D-9CB2-9DD6-1631-5C20184C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Practical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677F25-BDA0-64E1-8419-11626F8BFB6B}"/>
              </a:ext>
            </a:extLst>
          </p:cNvPr>
          <p:cNvSpPr txBox="1">
            <a:spLocks noChangeArrowheads="1"/>
          </p:cNvSpPr>
          <p:nvPr/>
        </p:nvSpPr>
        <p:spPr>
          <a:xfrm>
            <a:off x="840503" y="1432384"/>
            <a:ext cx="9235825" cy="3993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0"/>
              <a:t>A practical indicator is one for which data can be collected at a reasonable cost. </a:t>
            </a:r>
          </a:p>
          <a:p>
            <a:pPr>
              <a:spcBef>
                <a:spcPct val="50000"/>
              </a:spcBef>
              <a:buClr>
                <a:srgbClr val="FF9900"/>
              </a:buClr>
            </a:pPr>
            <a:r>
              <a:rPr lang="en-US" sz="2400">
                <a:solidFill>
                  <a:schemeClr val="tx2"/>
                </a:solidFill>
              </a:rPr>
              <a:t>Some questions to ask:    </a:t>
            </a:r>
          </a:p>
          <a:p>
            <a:pPr marL="801688" lvl="1" indent="-342900">
              <a:spcBef>
                <a:spcPct val="500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/>
              <a:t>What is the universe for the data we are trying to collect?  </a:t>
            </a:r>
          </a:p>
          <a:p>
            <a:pPr marL="801688" lvl="1" indent="-342900">
              <a:spcBef>
                <a:spcPct val="500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/>
              <a:t>Is it primary or secondary data?   </a:t>
            </a:r>
          </a:p>
          <a:p>
            <a:pPr marL="801688" lvl="1" indent="-342900">
              <a:spcBef>
                <a:spcPct val="500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/>
              <a:t>Are quality data currently available or collectable(a critical question in data-poor environments)?</a:t>
            </a:r>
          </a:p>
          <a:p>
            <a:pPr>
              <a:lnSpc>
                <a:spcPct val="120000"/>
              </a:lnSpc>
            </a:pPr>
            <a:endParaRPr lang="en-US" sz="2400" i="1"/>
          </a:p>
          <a:p>
            <a:endParaRPr lang="en-US" sz="2400" i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3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97350-562B-8C3A-BC7B-B54833DF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4E70B-11D6-384F-34DB-A09BC39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62DD47-6AC2-127D-4406-F67B56E1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Practical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89EF16-E7CF-00F5-6C29-610914AA57E7}"/>
              </a:ext>
            </a:extLst>
          </p:cNvPr>
          <p:cNvSpPr txBox="1">
            <a:spLocks/>
          </p:cNvSpPr>
          <p:nvPr/>
        </p:nvSpPr>
        <p:spPr>
          <a:xfrm>
            <a:off x="757704" y="1427682"/>
            <a:ext cx="7963510" cy="2091696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i="1"/>
              <a:t>What questions would you ask to try to understand whether this indicator is practical?   </a:t>
            </a:r>
            <a:r>
              <a:rPr lang="en-US" sz="2400" b="0"/>
              <a:t>  </a:t>
            </a:r>
          </a:p>
          <a:p>
            <a:endParaRPr lang="en-US" sz="2400"/>
          </a:p>
          <a:p>
            <a:r>
              <a:rPr lang="en-US" sz="2400"/>
              <a:t>IR:  </a:t>
            </a:r>
            <a:r>
              <a:rPr lang="en-US" sz="2400" b="0"/>
              <a:t>Increased Competitiveness</a:t>
            </a:r>
          </a:p>
          <a:p>
            <a:r>
              <a:rPr lang="en-US" sz="2400" b="0">
                <a:solidFill>
                  <a:schemeClr val="tx2"/>
                </a:solidFill>
              </a:rPr>
              <a:t>Indicator</a:t>
            </a:r>
            <a:r>
              <a:rPr lang="en-US" sz="2400" b="0"/>
              <a:t>:  Value of sales</a:t>
            </a:r>
          </a:p>
          <a:p>
            <a:pPr>
              <a:lnSpc>
                <a:spcPct val="120000"/>
              </a:lnSpc>
            </a:pPr>
            <a:endParaRPr lang="en-US" sz="2400" i="1"/>
          </a:p>
          <a:p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3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F14F8F-A3D8-8361-93EE-27949C85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6074021" cy="1215951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What Does Results Based </a:t>
            </a:r>
            <a:b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32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Management Mean? </a:t>
            </a:r>
            <a:endParaRPr lang="en-GB" sz="320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EF70C92-50BF-8C0E-5FA8-989AE7902221}"/>
              </a:ext>
            </a:extLst>
          </p:cNvPr>
          <p:cNvSpPr txBox="1">
            <a:spLocks/>
          </p:cNvSpPr>
          <p:nvPr/>
        </p:nvSpPr>
        <p:spPr>
          <a:xfrm>
            <a:off x="757703" y="1861918"/>
            <a:ext cx="9346745" cy="37436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0092BB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Emphasize results, i.e. we care not just about what we do (activities), but also about what we achieve (results)</a:t>
            </a:r>
          </a:p>
          <a:p>
            <a:pPr>
              <a:buClr>
                <a:srgbClr val="0092BB"/>
              </a:buClr>
              <a:buSzPct val="100000"/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92BB"/>
              </a:buClr>
              <a:buFont typeface="Wingdings" panose="05000000000000000000" pitchFamily="2" charset="2"/>
              <a:buChar char="ü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Planning process focuses on cause and effect (strategic) linkages</a:t>
            </a:r>
          </a:p>
          <a:p>
            <a:pPr>
              <a:buClr>
                <a:srgbClr val="0092BB"/>
              </a:buClr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92BB"/>
              </a:buClr>
              <a:buFont typeface="Wingdings" panose="05000000000000000000" pitchFamily="2" charset="2"/>
              <a:buChar char="ü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Monitoring (performance monitoring) tracks progress towards results</a:t>
            </a:r>
          </a:p>
          <a:p>
            <a:pPr>
              <a:buClr>
                <a:srgbClr val="0092BB"/>
              </a:buClr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92BB"/>
              </a:buClr>
              <a:buFont typeface="Wingdings" panose="05000000000000000000" pitchFamily="2" charset="2"/>
              <a:buChar char="ü"/>
            </a:pPr>
            <a: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“Results data” informs project planning, management and reporting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512F5-9715-C318-3B68-F0D525D6A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870B7-CEF6-5707-E5E0-2BDDC2D3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30E126-68BF-D304-1ACA-1B762C788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 Performance Indicators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E8E66764-EB18-8534-53F3-09C5754BF923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5002121" cy="432132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17365D"/>
              </a:buClr>
            </a:pPr>
            <a:r>
              <a:rPr lang="en-GB" sz="2400" b="0"/>
              <a:t>Objective </a:t>
            </a:r>
          </a:p>
          <a:p>
            <a:pPr marL="571500" indent="-571500">
              <a:lnSpc>
                <a:spcPct val="150000"/>
              </a:lnSpc>
              <a:buClr>
                <a:srgbClr val="17365D"/>
              </a:buClr>
            </a:pPr>
            <a:r>
              <a:rPr lang="en-GB" sz="2400" b="0"/>
              <a:t>Practical </a:t>
            </a:r>
          </a:p>
          <a:p>
            <a:pPr marL="571500" indent="-571500">
              <a:lnSpc>
                <a:spcPct val="150000"/>
              </a:lnSpc>
              <a:buClr>
                <a:srgbClr val="17365D"/>
              </a:buClr>
            </a:pPr>
            <a:r>
              <a:rPr lang="en-GB" sz="2400">
                <a:solidFill>
                  <a:srgbClr val="0092BB"/>
                </a:solidFill>
              </a:rPr>
              <a:t>Useful for Management</a:t>
            </a:r>
          </a:p>
          <a:p>
            <a:pPr marL="571500" indent="-571500">
              <a:lnSpc>
                <a:spcPct val="150000"/>
              </a:lnSpc>
              <a:buClr>
                <a:srgbClr val="17365D"/>
              </a:buClr>
            </a:pPr>
            <a:r>
              <a:rPr lang="en-GB" sz="2400" b="0"/>
              <a:t>Direct</a:t>
            </a:r>
          </a:p>
          <a:p>
            <a:pPr marL="571500" indent="-571500">
              <a:lnSpc>
                <a:spcPct val="150000"/>
              </a:lnSpc>
              <a:buClr>
                <a:srgbClr val="17365D"/>
              </a:buClr>
            </a:pPr>
            <a:r>
              <a:rPr lang="en-GB" sz="2400" b="0"/>
              <a:t>Attributable</a:t>
            </a:r>
          </a:p>
          <a:p>
            <a:pPr marL="571500" indent="-571500">
              <a:lnSpc>
                <a:spcPct val="150000"/>
              </a:lnSpc>
              <a:buClr>
                <a:srgbClr val="17365D"/>
              </a:buClr>
            </a:pPr>
            <a:r>
              <a:rPr lang="en-GB" sz="2400" b="0"/>
              <a:t>Timely</a:t>
            </a:r>
          </a:p>
          <a:p>
            <a:pPr marL="571500" indent="-571500">
              <a:lnSpc>
                <a:spcPct val="150000"/>
              </a:lnSpc>
              <a:buClr>
                <a:srgbClr val="17365D"/>
              </a:buClr>
            </a:pPr>
            <a:r>
              <a:rPr lang="en-GB" sz="2400" b="0"/>
              <a:t>Adequate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207140-C263-E3BC-2841-6C0927B3AB1D}"/>
              </a:ext>
            </a:extLst>
          </p:cNvPr>
          <p:cNvSpPr/>
          <p:nvPr/>
        </p:nvSpPr>
        <p:spPr>
          <a:xfrm>
            <a:off x="757702" y="2480721"/>
            <a:ext cx="3644104" cy="656926"/>
          </a:xfrm>
          <a:custGeom>
            <a:avLst/>
            <a:gdLst>
              <a:gd name="csX0" fmla="*/ 0 w 3644104"/>
              <a:gd name="csY0" fmla="*/ 328463 h 656926"/>
              <a:gd name="csX1" fmla="*/ 1822052 w 3644104"/>
              <a:gd name="csY1" fmla="*/ 0 h 656926"/>
              <a:gd name="csX2" fmla="*/ 3644104 w 3644104"/>
              <a:gd name="csY2" fmla="*/ 328463 h 656926"/>
              <a:gd name="csX3" fmla="*/ 1822052 w 3644104"/>
              <a:gd name="csY3" fmla="*/ 656926 h 656926"/>
              <a:gd name="csX4" fmla="*/ 0 w 3644104"/>
              <a:gd name="csY4" fmla="*/ 328463 h 6569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644104" h="656926" extrusionOk="0">
                <a:moveTo>
                  <a:pt x="0" y="328463"/>
                </a:moveTo>
                <a:cubicBezTo>
                  <a:pt x="126021" y="146747"/>
                  <a:pt x="722048" y="30888"/>
                  <a:pt x="1822052" y="0"/>
                </a:cubicBezTo>
                <a:cubicBezTo>
                  <a:pt x="2818349" y="-5609"/>
                  <a:pt x="3649756" y="172354"/>
                  <a:pt x="3644104" y="328463"/>
                </a:cubicBezTo>
                <a:cubicBezTo>
                  <a:pt x="3687005" y="528418"/>
                  <a:pt x="2829569" y="683895"/>
                  <a:pt x="1822052" y="656926"/>
                </a:cubicBezTo>
                <a:cubicBezTo>
                  <a:pt x="830999" y="633567"/>
                  <a:pt x="30312" y="520816"/>
                  <a:pt x="0" y="328463"/>
                </a:cubicBezTo>
                <a:close/>
              </a:path>
            </a:pathLst>
          </a:custGeom>
          <a:noFill/>
          <a:ln w="19050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393399750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CFB57C6-76FB-461A-FC84-F9590746FF4B}"/>
              </a:ext>
            </a:extLst>
          </p:cNvPr>
          <p:cNvSpPr/>
          <p:nvPr/>
        </p:nvSpPr>
        <p:spPr>
          <a:xfrm>
            <a:off x="685848" y="2526117"/>
            <a:ext cx="3644103" cy="535044"/>
          </a:xfrm>
          <a:custGeom>
            <a:avLst/>
            <a:gdLst>
              <a:gd name="csX0" fmla="*/ 2052326 w 3644103"/>
              <a:gd name="csY0" fmla="*/ 532899 h 535044"/>
              <a:gd name="csX1" fmla="*/ 1623703 w 3644103"/>
              <a:gd name="csY1" fmla="*/ 533454 h 535044"/>
              <a:gd name="csX2" fmla="*/ 1260601 w 3644103"/>
              <a:gd name="csY2" fmla="*/ 13017 h 535044"/>
              <a:gd name="csX3" fmla="*/ 1879139 w 3644103"/>
              <a:gd name="csY3" fmla="*/ 131 h 535044"/>
              <a:gd name="csX4" fmla="*/ 3643084 w 3644103"/>
              <a:gd name="csY4" fmla="*/ 258573 h 535044"/>
              <a:gd name="csX5" fmla="*/ 1822052 w 3644103"/>
              <a:gd name="csY5" fmla="*/ 267522 h 535044"/>
              <a:gd name="csX6" fmla="*/ 2052326 w 3644103"/>
              <a:gd name="csY6" fmla="*/ 532899 h 535044"/>
              <a:gd name="csX0" fmla="*/ 2052326 w 3644103"/>
              <a:gd name="csY0" fmla="*/ 532899 h 535044"/>
              <a:gd name="csX1" fmla="*/ 1623703 w 3644103"/>
              <a:gd name="csY1" fmla="*/ 533454 h 535044"/>
              <a:gd name="csX2" fmla="*/ 1260601 w 3644103"/>
              <a:gd name="csY2" fmla="*/ 13017 h 535044"/>
              <a:gd name="csX3" fmla="*/ 1879139 w 3644103"/>
              <a:gd name="csY3" fmla="*/ 131 h 535044"/>
              <a:gd name="csX4" fmla="*/ 3643084 w 3644103"/>
              <a:gd name="csY4" fmla="*/ 258573 h 5350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644103" h="535044" stroke="0" extrusionOk="0">
                <a:moveTo>
                  <a:pt x="2052326" y="532899"/>
                </a:moveTo>
                <a:cubicBezTo>
                  <a:pt x="1901295" y="561747"/>
                  <a:pt x="1793279" y="536314"/>
                  <a:pt x="1623703" y="533454"/>
                </a:cubicBezTo>
                <a:cubicBezTo>
                  <a:pt x="-337136" y="513983"/>
                  <a:pt x="-557864" y="27618"/>
                  <a:pt x="1260601" y="13017"/>
                </a:cubicBezTo>
                <a:cubicBezTo>
                  <a:pt x="1451522" y="-8016"/>
                  <a:pt x="1675238" y="2451"/>
                  <a:pt x="1879139" y="131"/>
                </a:cubicBezTo>
                <a:cubicBezTo>
                  <a:pt x="2823532" y="20418"/>
                  <a:pt x="3623840" y="140084"/>
                  <a:pt x="3643084" y="258573"/>
                </a:cubicBezTo>
                <a:cubicBezTo>
                  <a:pt x="2936415" y="110430"/>
                  <a:pt x="2732496" y="323962"/>
                  <a:pt x="1822052" y="267522"/>
                </a:cubicBezTo>
                <a:cubicBezTo>
                  <a:pt x="1920491" y="395454"/>
                  <a:pt x="2015346" y="448936"/>
                  <a:pt x="2052326" y="532899"/>
                </a:cubicBezTo>
                <a:close/>
              </a:path>
              <a:path w="3644103" h="535044" fill="none" extrusionOk="0">
                <a:moveTo>
                  <a:pt x="2052326" y="532899"/>
                </a:moveTo>
                <a:cubicBezTo>
                  <a:pt x="1916446" y="533590"/>
                  <a:pt x="1748020" y="535909"/>
                  <a:pt x="1623703" y="533454"/>
                </a:cubicBezTo>
                <a:cubicBezTo>
                  <a:pt x="-323043" y="471158"/>
                  <a:pt x="-682536" y="97357"/>
                  <a:pt x="1260601" y="13017"/>
                </a:cubicBezTo>
                <a:cubicBezTo>
                  <a:pt x="1466185" y="-20199"/>
                  <a:pt x="1673132" y="39972"/>
                  <a:pt x="1879139" y="131"/>
                </a:cubicBezTo>
                <a:cubicBezTo>
                  <a:pt x="2841329" y="5901"/>
                  <a:pt x="3610509" y="111783"/>
                  <a:pt x="3643084" y="258573"/>
                </a:cubicBezTo>
              </a:path>
              <a:path w="3644103" h="535044" fill="none" stroke="0" extrusionOk="0">
                <a:moveTo>
                  <a:pt x="2052326" y="532899"/>
                </a:moveTo>
                <a:cubicBezTo>
                  <a:pt x="1899374" y="534734"/>
                  <a:pt x="1772074" y="531317"/>
                  <a:pt x="1623703" y="533454"/>
                </a:cubicBezTo>
                <a:cubicBezTo>
                  <a:pt x="-418927" y="469078"/>
                  <a:pt x="-594439" y="137119"/>
                  <a:pt x="1260601" y="13017"/>
                </a:cubicBezTo>
                <a:cubicBezTo>
                  <a:pt x="1476417" y="11125"/>
                  <a:pt x="1662918" y="-23157"/>
                  <a:pt x="1879139" y="131"/>
                </a:cubicBezTo>
                <a:cubicBezTo>
                  <a:pt x="2826753" y="4682"/>
                  <a:pt x="3611379" y="119339"/>
                  <a:pt x="3643084" y="25857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2377252028">
                  <a:prstGeom prst="arc">
                    <a:avLst>
                      <a:gd name="adj1" fmla="val 2943059"/>
                      <a:gd name="adj2" fmla="val 215831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6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0120-0529-D271-D4AF-4A005BA7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2898C-ADA6-F9A6-11B6-4321F367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4415F1-204A-BE86-83DE-8E84B45B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rgbClr val="0092BB"/>
                </a:solidFill>
              </a:rPr>
              <a:t>Useful for Management</a:t>
            </a:r>
          </a:p>
        </p:txBody>
      </p:sp>
      <p:sp>
        <p:nvSpPr>
          <p:cNvPr id="61444" name="Rectangle 3"/>
          <p:cNvSpPr txBox="1">
            <a:spLocks noChangeArrowheads="1"/>
          </p:cNvSpPr>
          <p:nvPr/>
        </p:nvSpPr>
        <p:spPr>
          <a:xfrm>
            <a:off x="923306" y="1461830"/>
            <a:ext cx="88034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400" b="0"/>
              <a:t>An indicator is useful to the extent that it provides a meaningful measure </a:t>
            </a:r>
          </a:p>
          <a:p>
            <a:pPr>
              <a:buFont typeface="Wingdings" pitchFamily="2" charset="2"/>
              <a:buNone/>
            </a:pPr>
            <a:r>
              <a:rPr lang="en-US" sz="2400" b="0"/>
              <a:t>of change over time for management decision-making. </a:t>
            </a:r>
          </a:p>
          <a:p>
            <a:pPr>
              <a:buFont typeface="Wingdings" pitchFamily="2" charset="2"/>
              <a:buNone/>
            </a:pPr>
            <a:endParaRPr lang="en-US" sz="2400" b="0"/>
          </a:p>
          <a:p>
            <a:pPr>
              <a:buFont typeface="Wingdings" pitchFamily="2" charset="2"/>
              <a:buNone/>
            </a:pPr>
            <a:r>
              <a:rPr lang="en-US" sz="2400"/>
              <a:t>IR:  </a:t>
            </a:r>
            <a:r>
              <a:rPr lang="en-US" sz="2400" b="0"/>
              <a:t>Targeted legal reform to promote investment</a:t>
            </a:r>
          </a:p>
          <a:p>
            <a:pPr>
              <a:buFont typeface="Wingdings" pitchFamily="2" charset="2"/>
              <a:buNone/>
            </a:pPr>
            <a:endParaRPr lang="en-US" sz="2400" b="0"/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chemeClr val="tx2"/>
                </a:solidFill>
              </a:rPr>
              <a:t>Indicator</a:t>
            </a:r>
            <a:r>
              <a:rPr lang="en-US" sz="2400" b="0"/>
              <a:t>:  Number of laws passed to promote direct investment</a:t>
            </a:r>
          </a:p>
          <a:p>
            <a:pPr>
              <a:buFont typeface="Wingdings" pitchFamily="2" charset="2"/>
              <a:buNone/>
            </a:pPr>
            <a:endParaRPr lang="en-US" sz="2400" b="0"/>
          </a:p>
          <a:p>
            <a:pPr>
              <a:buFont typeface="Wingdings" pitchFamily="2" charset="2"/>
              <a:buNone/>
            </a:pPr>
            <a:r>
              <a:rPr lang="en-US" sz="2400">
                <a:solidFill>
                  <a:schemeClr val="tx2"/>
                </a:solidFill>
              </a:rPr>
              <a:t>More Useful</a:t>
            </a:r>
            <a:r>
              <a:rPr lang="en-US" sz="2400" b="0"/>
              <a:t>:  Progress toward targeted legal reform based on identified stages.  </a:t>
            </a:r>
          </a:p>
          <a:p>
            <a:pPr>
              <a:buFont typeface="Wingdings" pitchFamily="2" charset="2"/>
              <a:buNone/>
            </a:pPr>
            <a:endParaRPr lang="en-US" sz="2400"/>
          </a:p>
          <a:p>
            <a:pPr>
              <a:buFont typeface="Wingdings" pitchFamily="2" charset="2"/>
              <a:buNone/>
            </a:pP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7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26BE3-0C35-0088-3615-31652B184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D0570-FC1C-5398-4366-19763086B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62B470-19A5-51B0-0AD6-240A1016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 Quality Performance Indicators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4FA92E95-6B57-1276-8A0D-0EFAE354E669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3362013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Objective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Practical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Useful for Management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>
                <a:solidFill>
                  <a:srgbClr val="0092BB"/>
                </a:solidFill>
              </a:rPr>
              <a:t>Direct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Attributable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Timely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Adequate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EBB561-8966-C08E-AAF0-C6FC4B5DF1AB}"/>
              </a:ext>
            </a:extLst>
          </p:cNvPr>
          <p:cNvSpPr/>
          <p:nvPr/>
        </p:nvSpPr>
        <p:spPr>
          <a:xfrm>
            <a:off x="676503" y="3127423"/>
            <a:ext cx="1302403" cy="593202"/>
          </a:xfrm>
          <a:custGeom>
            <a:avLst/>
            <a:gdLst>
              <a:gd name="csX0" fmla="*/ 0 w 1302403"/>
              <a:gd name="csY0" fmla="*/ 296601 h 593202"/>
              <a:gd name="csX1" fmla="*/ 651202 w 1302403"/>
              <a:gd name="csY1" fmla="*/ 0 h 593202"/>
              <a:gd name="csX2" fmla="*/ 1302404 w 1302403"/>
              <a:gd name="csY2" fmla="*/ 296601 h 593202"/>
              <a:gd name="csX3" fmla="*/ 651202 w 1302403"/>
              <a:gd name="csY3" fmla="*/ 593202 h 593202"/>
              <a:gd name="csX4" fmla="*/ 0 w 1302403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02403" h="593202" extrusionOk="0">
                <a:moveTo>
                  <a:pt x="0" y="296601"/>
                </a:moveTo>
                <a:cubicBezTo>
                  <a:pt x="-15664" y="142889"/>
                  <a:pt x="305397" y="7369"/>
                  <a:pt x="651202" y="0"/>
                </a:cubicBezTo>
                <a:cubicBezTo>
                  <a:pt x="1014573" y="-1654"/>
                  <a:pt x="1294819" y="129635"/>
                  <a:pt x="1302404" y="296601"/>
                </a:cubicBezTo>
                <a:cubicBezTo>
                  <a:pt x="1277485" y="467968"/>
                  <a:pt x="1035286" y="586211"/>
                  <a:pt x="651202" y="593202"/>
                </a:cubicBezTo>
                <a:cubicBezTo>
                  <a:pt x="282452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9B6C0E1-3E24-F631-22CF-12D605FD2BB5}"/>
              </a:ext>
            </a:extLst>
          </p:cNvPr>
          <p:cNvSpPr/>
          <p:nvPr/>
        </p:nvSpPr>
        <p:spPr>
          <a:xfrm>
            <a:off x="676503" y="3203593"/>
            <a:ext cx="1376258" cy="517032"/>
          </a:xfrm>
          <a:custGeom>
            <a:avLst/>
            <a:gdLst>
              <a:gd name="csX0" fmla="*/ 901404 w 1376258"/>
              <a:gd name="csY0" fmla="*/ 504302 h 517032"/>
              <a:gd name="csX1" fmla="*/ 533355 w 1376258"/>
              <a:gd name="csY1" fmla="*/ 510408 h 517032"/>
              <a:gd name="csX2" fmla="*/ 115901 w 1376258"/>
              <a:gd name="csY2" fmla="*/ 114931 h 517032"/>
              <a:gd name="csX3" fmla="*/ 672790 w 1376258"/>
              <a:gd name="csY3" fmla="*/ 64 h 517032"/>
              <a:gd name="csX4" fmla="*/ 1170991 w 1376258"/>
              <a:gd name="csY4" fmla="*/ 74331 h 517032"/>
              <a:gd name="csX5" fmla="*/ 688129 w 1376258"/>
              <a:gd name="csY5" fmla="*/ 258516 h 517032"/>
              <a:gd name="csX6" fmla="*/ 901404 w 1376258"/>
              <a:gd name="csY6" fmla="*/ 504302 h 517032"/>
              <a:gd name="csX0" fmla="*/ 901404 w 1376258"/>
              <a:gd name="csY0" fmla="*/ 504302 h 517032"/>
              <a:gd name="csX1" fmla="*/ 533355 w 1376258"/>
              <a:gd name="csY1" fmla="*/ 510408 h 517032"/>
              <a:gd name="csX2" fmla="*/ 115901 w 1376258"/>
              <a:gd name="csY2" fmla="*/ 114931 h 517032"/>
              <a:gd name="csX3" fmla="*/ 672790 w 1376258"/>
              <a:gd name="csY3" fmla="*/ 64 h 517032"/>
              <a:gd name="csX4" fmla="*/ 1170991 w 1376258"/>
              <a:gd name="csY4" fmla="*/ 74331 h 5170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76258" h="517032" stroke="0" extrusionOk="0">
                <a:moveTo>
                  <a:pt x="901404" y="504302"/>
                </a:moveTo>
                <a:cubicBezTo>
                  <a:pt x="777629" y="533290"/>
                  <a:pt x="667819" y="521241"/>
                  <a:pt x="533355" y="510408"/>
                </a:cubicBezTo>
                <a:cubicBezTo>
                  <a:pt x="61959" y="472932"/>
                  <a:pt x="-138771" y="246381"/>
                  <a:pt x="115901" y="114931"/>
                </a:cubicBezTo>
                <a:cubicBezTo>
                  <a:pt x="218162" y="14997"/>
                  <a:pt x="474783" y="16900"/>
                  <a:pt x="672790" y="64"/>
                </a:cubicBezTo>
                <a:cubicBezTo>
                  <a:pt x="847831" y="9595"/>
                  <a:pt x="1043237" y="33610"/>
                  <a:pt x="1170991" y="74331"/>
                </a:cubicBezTo>
                <a:cubicBezTo>
                  <a:pt x="1112487" y="140517"/>
                  <a:pt x="796634" y="222244"/>
                  <a:pt x="688129" y="258516"/>
                </a:cubicBezTo>
                <a:cubicBezTo>
                  <a:pt x="795324" y="373439"/>
                  <a:pt x="785040" y="402057"/>
                  <a:pt x="901404" y="504302"/>
                </a:cubicBezTo>
                <a:close/>
              </a:path>
              <a:path w="1376258" h="517032" fill="none" extrusionOk="0">
                <a:moveTo>
                  <a:pt x="901404" y="504302"/>
                </a:moveTo>
                <a:cubicBezTo>
                  <a:pt x="784469" y="518248"/>
                  <a:pt x="646910" y="521052"/>
                  <a:pt x="533355" y="510408"/>
                </a:cubicBezTo>
                <a:cubicBezTo>
                  <a:pt x="68640" y="444921"/>
                  <a:pt x="-207567" y="261944"/>
                  <a:pt x="115901" y="114931"/>
                </a:cubicBezTo>
                <a:cubicBezTo>
                  <a:pt x="242867" y="35683"/>
                  <a:pt x="452130" y="43160"/>
                  <a:pt x="672790" y="64"/>
                </a:cubicBezTo>
                <a:cubicBezTo>
                  <a:pt x="863855" y="1684"/>
                  <a:pt x="1037062" y="6827"/>
                  <a:pt x="1170991" y="74331"/>
                </a:cubicBezTo>
              </a:path>
              <a:path w="1376258" h="517032" fill="none" stroke="0" extrusionOk="0">
                <a:moveTo>
                  <a:pt x="901404" y="504302"/>
                </a:moveTo>
                <a:cubicBezTo>
                  <a:pt x="767438" y="517708"/>
                  <a:pt x="663731" y="514540"/>
                  <a:pt x="533355" y="510408"/>
                </a:cubicBezTo>
                <a:cubicBezTo>
                  <a:pt x="10033" y="449947"/>
                  <a:pt x="-137250" y="303217"/>
                  <a:pt x="115901" y="114931"/>
                </a:cubicBezTo>
                <a:cubicBezTo>
                  <a:pt x="246329" y="47518"/>
                  <a:pt x="437935" y="-33873"/>
                  <a:pt x="672790" y="64"/>
                </a:cubicBezTo>
                <a:cubicBezTo>
                  <a:pt x="853327" y="-1436"/>
                  <a:pt x="1039441" y="29216"/>
                  <a:pt x="1170991" y="74331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8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3D28D-BF90-489B-ABC5-EF5AB851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C5AE9-1B8A-FCD3-D085-CBD0A5B1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491260-07CB-7BA5-2C6C-11E90CCC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Direct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23DC3DB-F270-2DCC-3E83-343AC75D3DA7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381432"/>
            <a:ext cx="9056148" cy="40422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0"/>
              <a:t>An indicator is direct to the extent that it clearly measures the intended result. </a:t>
            </a:r>
          </a:p>
          <a:p>
            <a:pPr>
              <a:lnSpc>
                <a:spcPct val="120000"/>
              </a:lnSpc>
            </a:pPr>
            <a:endParaRPr lang="en-US" sz="2400" b="0"/>
          </a:p>
          <a:p>
            <a:r>
              <a:rPr lang="en-US" sz="2400" b="0" i="1"/>
              <a:t>Is the following example direct?  </a:t>
            </a:r>
          </a:p>
          <a:p>
            <a:endParaRPr lang="en-US" sz="2400" b="0" i="1"/>
          </a:p>
          <a:p>
            <a:r>
              <a:rPr lang="en-US" sz="2400"/>
              <a:t>IR</a:t>
            </a:r>
            <a:r>
              <a:rPr lang="en-US" sz="2400" b="0"/>
              <a:t>:  Increased Transparency of Key Public Sector Institutions</a:t>
            </a:r>
          </a:p>
          <a:p>
            <a:endParaRPr lang="en-US" sz="2400" b="0"/>
          </a:p>
          <a:p>
            <a:r>
              <a:rPr lang="en-US" sz="2400">
                <a:solidFill>
                  <a:schemeClr val="tx2"/>
                </a:solidFill>
              </a:rPr>
              <a:t>Indicator</a:t>
            </a:r>
            <a:r>
              <a:rPr lang="en-US" sz="2400" b="0"/>
              <a:t>: The passage of the Freedom of Information Act</a:t>
            </a:r>
          </a:p>
          <a:p>
            <a:pPr>
              <a:lnSpc>
                <a:spcPct val="120000"/>
              </a:lnSpc>
            </a:pPr>
            <a:endParaRPr lang="en-US" sz="2400" b="0" i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6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BC26E-F954-7893-9755-3E7DE0322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6F453-532C-97ED-29CD-7EBC8DAF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D1DD49-A469-2C5C-FE46-2BFACEB2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Direct</a:t>
            </a:r>
          </a:p>
        </p:txBody>
      </p:sp>
      <p:sp>
        <p:nvSpPr>
          <p:cNvPr id="36867" name="Rectangle 3"/>
          <p:cNvSpPr txBox="1">
            <a:spLocks noChangeArrowheads="1"/>
          </p:cNvSpPr>
          <p:nvPr/>
        </p:nvSpPr>
        <p:spPr bwMode="auto">
          <a:xfrm>
            <a:off x="757703" y="1364225"/>
            <a:ext cx="7772400" cy="21320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400" b="0"/>
              <a:t>What do you think of this example? </a:t>
            </a:r>
          </a:p>
          <a:p>
            <a:pPr>
              <a:buFont typeface="Wingdings" pitchFamily="2" charset="2"/>
              <a:buNone/>
            </a:pPr>
            <a:endParaRPr lang="en-US" sz="2400" b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/>
              <a:t>IR</a:t>
            </a:r>
            <a:r>
              <a:rPr lang="en-US" sz="2400" b="0"/>
              <a:t>:  Strengthened audit capacity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b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>
                <a:solidFill>
                  <a:schemeClr val="tx2"/>
                </a:solidFill>
              </a:rPr>
              <a:t>Indicator</a:t>
            </a:r>
            <a:r>
              <a:rPr lang="en-US" sz="2400" b="0"/>
              <a:t>:  The number of audits completed.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5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570A7-354B-5945-5493-5113927E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714E4-FD1E-5AE5-7654-A86BCB97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9AFDF-0524-2468-6483-A46AB4E2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Direct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0254599-2DDC-BE80-011A-8AF16C630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307617"/>
            <a:ext cx="7856845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0"/>
              <a:t>Some indicators that are indirect aim too high…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230F53-305A-3A77-CE9B-F427FD21BE96}"/>
              </a:ext>
            </a:extLst>
          </p:cNvPr>
          <p:cNvSpPr txBox="1">
            <a:spLocks noChangeArrowheads="1"/>
          </p:cNvSpPr>
          <p:nvPr/>
        </p:nvSpPr>
        <p:spPr>
          <a:xfrm>
            <a:off x="757704" y="2367114"/>
            <a:ext cx="8108390" cy="26663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1425" indent="-2511425">
              <a:spcBef>
                <a:spcPct val="100000"/>
              </a:spcBef>
              <a:spcAft>
                <a:spcPts val="0"/>
              </a:spcAft>
              <a:defRPr/>
            </a:pPr>
            <a:r>
              <a:rPr lang="en-US" sz="2400"/>
              <a:t>Result: 	Increased use of improved teaching methods</a:t>
            </a:r>
          </a:p>
          <a:p>
            <a:pPr marL="2511425" indent="-2511425">
              <a:spcBef>
                <a:spcPct val="10000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tx2"/>
                </a:solidFill>
              </a:rPr>
              <a:t>Indicator:	Literacy rates for primary school leavers</a:t>
            </a:r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71C582D9-7790-0FA6-AAB6-92F4E0C25B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72753" y="5033490"/>
            <a:ext cx="2419350" cy="14144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5400" kern="1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ess BT"/>
              </a:rPr>
              <a:t>too high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0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8B440-75F6-28AA-7F5C-6C2D46F7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4D068-0AE3-1224-9D8E-09F7D786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E2C41-77E3-C571-22DC-A7AB4B99E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Direct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75DB4DF-7C3E-3BF9-F63E-F5B26F85D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03" y="1723103"/>
            <a:ext cx="9396390" cy="240514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170113" indent="-2170113">
              <a:spcBef>
                <a:spcPct val="100000"/>
              </a:spcBef>
              <a:buClr>
                <a:srgbClr val="FFFF00"/>
              </a:buClr>
              <a:buSzPct val="80000"/>
              <a:defRPr/>
            </a:pPr>
            <a:r>
              <a:rPr lang="en-US" sz="2400" b="1">
                <a:latin typeface="Arial" pitchFamily="34" charset="0"/>
              </a:rPr>
              <a:t>Result: 	Increased use of improved teaching methods</a:t>
            </a:r>
          </a:p>
          <a:p>
            <a:pPr marL="2170113" indent="-2170113">
              <a:spcBef>
                <a:spcPts val="4800"/>
              </a:spcBef>
              <a:buClr>
                <a:srgbClr val="FFFF00"/>
              </a:buClr>
              <a:buSzPct val="80000"/>
              <a:defRPr/>
            </a:pPr>
            <a:r>
              <a:rPr lang="en-US" sz="2400" b="1">
                <a:solidFill>
                  <a:schemeClr val="tx2"/>
                </a:solidFill>
                <a:latin typeface="Arial" pitchFamily="34" charset="0"/>
              </a:rPr>
              <a:t>Indicator:	Number of teachers trained</a:t>
            </a:r>
          </a:p>
        </p:txBody>
      </p:sp>
      <p:sp>
        <p:nvSpPr>
          <p:cNvPr id="9" name="WordArt 3">
            <a:extLst>
              <a:ext uri="{FF2B5EF4-FFF2-40B4-BE49-F238E27FC236}">
                <a16:creationId xmlns:a16="http://schemas.microsoft.com/office/drawing/2014/main" id="{6DD3B244-E784-E43B-6623-E705E95224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74531" y="4708053"/>
            <a:ext cx="2419350" cy="14144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5400" kern="1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ess BT"/>
              </a:rPr>
              <a:t>too </a:t>
            </a:r>
            <a:r>
              <a:rPr lang="pl-PL" sz="5400" kern="1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ess BT"/>
              </a:rPr>
              <a:t>low</a:t>
            </a:r>
            <a:endParaRPr lang="en-US" sz="5400" kern="1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ress B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7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78561-FEEC-0328-28CA-080014ED6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027254D-2B10-15DD-16E8-991D177619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99" y="5991274"/>
            <a:ext cx="2026362" cy="761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CDB9D3-7950-94EB-D1A8-9368B5BA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Direct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C28AB2A4-BFD7-F2A0-964A-FD40CABD9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762" y="1647912"/>
            <a:ext cx="511353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600" b="1" u="sng">
                <a:solidFill>
                  <a:srgbClr val="FF6E1E"/>
                </a:solidFill>
                <a:latin typeface="+mj-lt"/>
              </a:rPr>
              <a:t>PI:</a:t>
            </a:r>
            <a:r>
              <a:rPr lang="en-US" sz="1600" b="1">
                <a:solidFill>
                  <a:srgbClr val="FF6E1E"/>
                </a:solidFill>
                <a:latin typeface="+mj-lt"/>
              </a:rPr>
              <a:t> # of farm households practicing at least one method of improved water management (collected through on-farm observation) 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970AE16-80F0-D4DA-9E01-A830FA140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597" y="2661978"/>
            <a:ext cx="456957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600" b="1" u="sng">
                <a:solidFill>
                  <a:srgbClr val="FF6E1E"/>
                </a:solidFill>
                <a:latin typeface="+mj-lt"/>
              </a:rPr>
              <a:t>PI</a:t>
            </a:r>
            <a:r>
              <a:rPr lang="en-US" sz="1600" b="1">
                <a:solidFill>
                  <a:srgbClr val="FF6E1E"/>
                </a:solidFill>
                <a:latin typeface="+mj-lt"/>
              </a:rPr>
              <a:t>: % of farm households in target region receiving training in water management by extension agents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1299EF0-4E50-2A09-0F1A-66D54197A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597" y="3733027"/>
            <a:ext cx="510744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600" b="1" u="sng">
                <a:solidFill>
                  <a:srgbClr val="FF6E1E"/>
                </a:solidFill>
                <a:latin typeface="+mj-lt"/>
              </a:rPr>
              <a:t>PI:</a:t>
            </a:r>
            <a:r>
              <a:rPr lang="en-US" sz="1600" b="1">
                <a:solidFill>
                  <a:srgbClr val="FF6E1E"/>
                </a:solidFill>
                <a:latin typeface="+mj-lt"/>
              </a:rPr>
              <a:t> % of extension agents who can satisfactorily demonstrate 4 or more  methods of improved water management 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13397CD-C386-3914-8490-FD5CF51ED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762" y="4851988"/>
            <a:ext cx="396875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1600" b="1" u="sng">
                <a:solidFill>
                  <a:srgbClr val="FF6E1E"/>
                </a:solidFill>
                <a:latin typeface="+mj-lt"/>
              </a:rPr>
              <a:t>PI</a:t>
            </a:r>
            <a:r>
              <a:rPr lang="en-US" sz="1600" b="1">
                <a:solidFill>
                  <a:srgbClr val="FF6E1E"/>
                </a:solidFill>
                <a:latin typeface="+mj-lt"/>
              </a:rPr>
              <a:t>: Number of extension agents trained</a:t>
            </a: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9B78A9BE-2B94-C09E-D314-DC03A1820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124894"/>
            <a:ext cx="7162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pitchFamily="34" charset="0"/>
              </a:rPr>
              <a:t>An Illustration….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5D5DEC-1A34-7E05-53F2-9DB937497F04}"/>
              </a:ext>
            </a:extLst>
          </p:cNvPr>
          <p:cNvGrpSpPr/>
          <p:nvPr/>
        </p:nvGrpSpPr>
        <p:grpSpPr>
          <a:xfrm>
            <a:off x="471961" y="5498319"/>
            <a:ext cx="4380759" cy="805982"/>
            <a:chOff x="441297" y="4783773"/>
            <a:chExt cx="3957287" cy="685800"/>
          </a:xfrm>
        </p:grpSpPr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BDC479B3-2011-30E0-1A28-92CD13B3D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4" y="4783773"/>
              <a:ext cx="3581400" cy="685800"/>
            </a:xfrm>
            <a:prstGeom prst="rect">
              <a:avLst/>
            </a:prstGeom>
            <a:solidFill>
              <a:srgbClr val="0092BB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r>
                <a:rPr lang="en-US" sz="1600" b="1" u="sng">
                  <a:solidFill>
                    <a:schemeClr val="bg1"/>
                  </a:solidFill>
                  <a:latin typeface="+mj-lt"/>
                </a:rPr>
                <a:t>Planned Activities</a:t>
              </a:r>
              <a:r>
                <a:rPr lang="en-US" sz="1600" b="1">
                  <a:solidFill>
                    <a:schemeClr val="bg1"/>
                  </a:solidFill>
                  <a:latin typeface="+mj-lt"/>
                </a:rPr>
                <a:t>: Design &amp; delivery of workshops on water management practices to extension agents</a:t>
              </a:r>
            </a:p>
          </p:txBody>
        </p: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106891EB-AB23-CE35-242F-8C9B062BB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97" y="4783773"/>
              <a:ext cx="373358" cy="28807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600" b="1">
                  <a:latin typeface="+mj-lt"/>
                </a:rPr>
                <a:t>IF</a:t>
              </a:r>
              <a:endParaRPr lang="en-US" sz="1600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719B7C-E1BC-1E6F-C2B7-755C9DB7F103}"/>
              </a:ext>
            </a:extLst>
          </p:cNvPr>
          <p:cNvGrpSpPr/>
          <p:nvPr/>
        </p:nvGrpSpPr>
        <p:grpSpPr>
          <a:xfrm>
            <a:off x="471961" y="2610860"/>
            <a:ext cx="4380760" cy="842735"/>
            <a:chOff x="441297" y="2526412"/>
            <a:chExt cx="3957287" cy="671513"/>
          </a:xfrm>
        </p:grpSpPr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41D48E86-919F-E9F2-C46C-3A7DFD726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4" y="2526412"/>
              <a:ext cx="3581400" cy="671513"/>
            </a:xfrm>
            <a:prstGeom prst="rect">
              <a:avLst/>
            </a:prstGeom>
            <a:solidFill>
              <a:srgbClr val="0092BB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r>
                <a:rPr lang="en-US" sz="1600" b="1" u="sng">
                  <a:solidFill>
                    <a:schemeClr val="bg1"/>
                  </a:solidFill>
                  <a:latin typeface="+mj-lt"/>
                </a:rPr>
                <a:t>Result</a:t>
              </a:r>
              <a:r>
                <a:rPr lang="en-US" sz="1600" b="1">
                  <a:solidFill>
                    <a:schemeClr val="bg1"/>
                  </a:solidFill>
                  <a:latin typeface="+mj-lt"/>
                </a:rPr>
                <a:t>: Expanded delivery of training to farmers on improved water management practices</a:t>
              </a:r>
            </a:p>
          </p:txBody>
        </p:sp>
        <p:sp>
          <p:nvSpPr>
            <p:cNvPr id="39" name="Text Box 18">
              <a:extLst>
                <a:ext uri="{FF2B5EF4-FFF2-40B4-BE49-F238E27FC236}">
                  <a16:creationId xmlns:a16="http://schemas.microsoft.com/office/drawing/2014/main" id="{DE2CE9EE-074E-E2B6-2332-E53DAE5B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97" y="2534428"/>
              <a:ext cx="373358" cy="269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latin typeface="+mj-lt"/>
                </a:rPr>
                <a:t>IF</a:t>
              </a:r>
            </a:p>
          </p:txBody>
        </p:sp>
      </p:grpSp>
      <p:sp>
        <p:nvSpPr>
          <p:cNvPr id="40" name="Rectangle 19">
            <a:extLst>
              <a:ext uri="{FF2B5EF4-FFF2-40B4-BE49-F238E27FC236}">
                <a16:creationId xmlns:a16="http://schemas.microsoft.com/office/drawing/2014/main" id="{E293B4B7-3C54-D5AD-DCEB-48A785DB1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433" y="1666672"/>
            <a:ext cx="3957287" cy="701067"/>
          </a:xfrm>
          <a:prstGeom prst="rect">
            <a:avLst/>
          </a:prstGeom>
          <a:solidFill>
            <a:srgbClr val="0092BB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en-US" sz="1600" b="1" u="sng">
                <a:solidFill>
                  <a:schemeClr val="bg1"/>
                </a:solidFill>
                <a:latin typeface="+mj-lt"/>
              </a:rPr>
              <a:t>Impact</a:t>
            </a:r>
            <a:r>
              <a:rPr lang="en-US" sz="1600" b="1">
                <a:solidFill>
                  <a:schemeClr val="bg1"/>
                </a:solidFill>
                <a:latin typeface="+mj-lt"/>
              </a:rPr>
              <a:t>: Increased use of improved water management practices by farm households</a:t>
            </a:r>
          </a:p>
        </p:txBody>
      </p:sp>
      <p:sp>
        <p:nvSpPr>
          <p:cNvPr id="41" name="Text Box 20">
            <a:extLst>
              <a:ext uri="{FF2B5EF4-FFF2-40B4-BE49-F238E27FC236}">
                <a16:creationId xmlns:a16="http://schemas.microsoft.com/office/drawing/2014/main" id="{A4419A71-BB48-7C50-FBD3-756C7F3C0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114" y="3449964"/>
            <a:ext cx="6817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>
                <a:latin typeface="+mj-lt"/>
              </a:rPr>
              <a:t>THEN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EF1C5E-2595-1516-AB0C-841FE47D6539}"/>
              </a:ext>
            </a:extLst>
          </p:cNvPr>
          <p:cNvGrpSpPr/>
          <p:nvPr/>
        </p:nvGrpSpPr>
        <p:grpSpPr>
          <a:xfrm>
            <a:off x="471961" y="4807297"/>
            <a:ext cx="4380759" cy="339178"/>
            <a:chOff x="441297" y="4317711"/>
            <a:chExt cx="3957287" cy="241644"/>
          </a:xfrm>
        </p:grpSpPr>
        <p:sp>
          <p:nvSpPr>
            <p:cNvPr id="37" name="Text Box 14">
              <a:extLst>
                <a:ext uri="{FF2B5EF4-FFF2-40B4-BE49-F238E27FC236}">
                  <a16:creationId xmlns:a16="http://schemas.microsoft.com/office/drawing/2014/main" id="{DD01E1CF-0A98-42FC-A0D6-EED1974AF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97" y="4317711"/>
              <a:ext cx="373358" cy="24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latin typeface="+mj-lt"/>
                </a:rPr>
                <a:t>IF</a:t>
              </a:r>
            </a:p>
          </p:txBody>
        </p:sp>
        <p:sp>
          <p:nvSpPr>
            <p:cNvPr id="42" name="Text Box 22">
              <a:extLst>
                <a:ext uri="{FF2B5EF4-FFF2-40B4-BE49-F238E27FC236}">
                  <a16:creationId xmlns:a16="http://schemas.microsoft.com/office/drawing/2014/main" id="{1FFCF21C-6EDF-22DD-A271-0FE7E06A9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184" y="4318156"/>
              <a:ext cx="3581400" cy="241199"/>
            </a:xfrm>
            <a:prstGeom prst="rect">
              <a:avLst/>
            </a:prstGeom>
            <a:solidFill>
              <a:srgbClr val="0092BB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en-US" sz="1600" b="1" u="sng">
                  <a:solidFill>
                    <a:schemeClr val="bg1"/>
                  </a:solidFill>
                  <a:latin typeface="+mj-lt"/>
                </a:rPr>
                <a:t>Outputs</a:t>
              </a:r>
              <a:r>
                <a:rPr lang="en-US" sz="1600" b="1">
                  <a:solidFill>
                    <a:schemeClr val="bg1"/>
                  </a:solidFill>
                  <a:latin typeface="+mj-lt"/>
                </a:rPr>
                <a:t>: Extension agents trained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2F12EDA-5126-798D-6A1C-574E4CD48149}"/>
              </a:ext>
            </a:extLst>
          </p:cNvPr>
          <p:cNvGrpSpPr/>
          <p:nvPr/>
        </p:nvGrpSpPr>
        <p:grpSpPr>
          <a:xfrm>
            <a:off x="471961" y="3733028"/>
            <a:ext cx="4380759" cy="830997"/>
            <a:chOff x="441297" y="3419670"/>
            <a:chExt cx="3957287" cy="778355"/>
          </a:xfrm>
        </p:grpSpPr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FF06E037-9911-DDED-18C7-85FC64380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184" y="3419670"/>
              <a:ext cx="3581400" cy="778355"/>
            </a:xfrm>
            <a:prstGeom prst="rect">
              <a:avLst/>
            </a:prstGeom>
            <a:solidFill>
              <a:srgbClr val="0092BB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600" b="1" u="sng">
                  <a:solidFill>
                    <a:schemeClr val="bg1"/>
                  </a:solidFill>
                  <a:latin typeface="+mj-lt"/>
                </a:rPr>
                <a:t>Result</a:t>
              </a:r>
              <a:r>
                <a:rPr lang="en-US" sz="1600" b="1">
                  <a:solidFill>
                    <a:schemeClr val="bg1"/>
                  </a:solidFill>
                  <a:latin typeface="+mj-lt"/>
                </a:rPr>
                <a:t>: Increased knowledge and understanding by extension agents of improved water management practices</a:t>
              </a:r>
            </a:p>
          </p:txBody>
        </p:sp>
        <p:sp>
          <p:nvSpPr>
            <p:cNvPr id="43" name="Text Box 18">
              <a:extLst>
                <a:ext uri="{FF2B5EF4-FFF2-40B4-BE49-F238E27FC236}">
                  <a16:creationId xmlns:a16="http://schemas.microsoft.com/office/drawing/2014/main" id="{DECE0A26-7475-E64E-CA97-3DA073926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97" y="3423534"/>
              <a:ext cx="373358" cy="31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latin typeface="+mj-lt"/>
                </a:rPr>
                <a:t>IF</a:t>
              </a:r>
            </a:p>
          </p:txBody>
        </p:sp>
      </p:grpSp>
      <p:sp>
        <p:nvSpPr>
          <p:cNvPr id="48" name="Text Box 20">
            <a:extLst>
              <a:ext uri="{FF2B5EF4-FFF2-40B4-BE49-F238E27FC236}">
                <a16:creationId xmlns:a16="http://schemas.microsoft.com/office/drawing/2014/main" id="{A64C26FB-C9C0-CF46-1BF6-86EEEB9F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114" y="2354201"/>
            <a:ext cx="6817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>
                <a:latin typeface="+mj-lt"/>
              </a:rPr>
              <a:t>THEN</a:t>
            </a:r>
          </a:p>
        </p:txBody>
      </p:sp>
      <p:sp>
        <p:nvSpPr>
          <p:cNvPr id="49" name="Text Box 20">
            <a:extLst>
              <a:ext uri="{FF2B5EF4-FFF2-40B4-BE49-F238E27FC236}">
                <a16:creationId xmlns:a16="http://schemas.microsoft.com/office/drawing/2014/main" id="{EDA19952-EC2C-5707-EB82-8727C724E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114" y="4540140"/>
            <a:ext cx="6817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>
                <a:latin typeface="+mj-lt"/>
              </a:rPr>
              <a:t>THEN</a:t>
            </a:r>
          </a:p>
        </p:txBody>
      </p:sp>
      <p:sp>
        <p:nvSpPr>
          <p:cNvPr id="50" name="Text Box 20">
            <a:extLst>
              <a:ext uri="{FF2B5EF4-FFF2-40B4-BE49-F238E27FC236}">
                <a16:creationId xmlns:a16="http://schemas.microsoft.com/office/drawing/2014/main" id="{50434A53-109C-67E8-2B18-58B3C5056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085" y="5190542"/>
            <a:ext cx="6841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>
                <a:latin typeface="+mj-lt"/>
              </a:rPr>
              <a:t>THEN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DD994F-27C1-2913-24BD-D65F7C242708}"/>
              </a:ext>
            </a:extLst>
          </p:cNvPr>
          <p:cNvCxnSpPr>
            <a:cxnSpLocks/>
          </p:cNvCxnSpPr>
          <p:nvPr/>
        </p:nvCxnSpPr>
        <p:spPr>
          <a:xfrm flipV="1">
            <a:off x="2087961" y="2325297"/>
            <a:ext cx="0" cy="318236"/>
          </a:xfrm>
          <a:prstGeom prst="straightConnector1">
            <a:avLst/>
          </a:prstGeom>
          <a:ln w="38100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89FEADC-1C99-2ECC-4E1A-50682BF8D1D3}"/>
              </a:ext>
            </a:extLst>
          </p:cNvPr>
          <p:cNvCxnSpPr>
            <a:cxnSpLocks/>
          </p:cNvCxnSpPr>
          <p:nvPr/>
        </p:nvCxnSpPr>
        <p:spPr>
          <a:xfrm flipV="1">
            <a:off x="2080197" y="3449964"/>
            <a:ext cx="0" cy="318236"/>
          </a:xfrm>
          <a:prstGeom prst="straightConnector1">
            <a:avLst/>
          </a:prstGeom>
          <a:ln w="38100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7E7B08F-FBBE-EC79-4BB0-FEB2D722F1C2}"/>
              </a:ext>
            </a:extLst>
          </p:cNvPr>
          <p:cNvCxnSpPr>
            <a:cxnSpLocks/>
          </p:cNvCxnSpPr>
          <p:nvPr/>
        </p:nvCxnSpPr>
        <p:spPr>
          <a:xfrm flipV="1">
            <a:off x="2080197" y="4613302"/>
            <a:ext cx="0" cy="318236"/>
          </a:xfrm>
          <a:prstGeom prst="straightConnector1">
            <a:avLst/>
          </a:prstGeom>
          <a:ln w="38100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9B70278-3030-E4D5-8877-5CF14F36B15F}"/>
              </a:ext>
            </a:extLst>
          </p:cNvPr>
          <p:cNvCxnSpPr>
            <a:cxnSpLocks/>
          </p:cNvCxnSpPr>
          <p:nvPr/>
        </p:nvCxnSpPr>
        <p:spPr>
          <a:xfrm flipV="1">
            <a:off x="2080197" y="5158295"/>
            <a:ext cx="0" cy="318236"/>
          </a:xfrm>
          <a:prstGeom prst="straightConnector1">
            <a:avLst/>
          </a:prstGeom>
          <a:ln w="38100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510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C732D-7CB8-8D33-DF7E-989E6DB02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A85EC-FA3B-AAED-7111-01DB001C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18E7DE-892F-CE08-C4C3-3D64D660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Direct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CA23D50-4C87-302C-3304-F6CDB4306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157423"/>
            <a:ext cx="8501063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/>
              <a:t>Which indicator is the most direct measure of the result?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E952BCA-0878-54A2-3A96-85BF0ED9F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3185977"/>
            <a:ext cx="8785226" cy="2514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spcAft>
                <a:spcPct val="20000"/>
              </a:spcAft>
              <a:buClr>
                <a:srgbClr val="0092BB"/>
              </a:buClr>
              <a:buSzPct val="120000"/>
              <a:buFont typeface="Wingdings" pitchFamily="2" charset="2"/>
              <a:buChar char="q"/>
            </a:pPr>
            <a:r>
              <a:rPr lang="en-US" sz="2400">
                <a:solidFill>
                  <a:srgbClr val="455560"/>
                </a:solidFill>
              </a:rPr>
              <a:t>Number of targeted youth who participate in community-focused life skills workshops</a:t>
            </a:r>
          </a:p>
          <a:p>
            <a:pPr marL="358775" indent="-358775">
              <a:spcAft>
                <a:spcPct val="20000"/>
              </a:spcAft>
              <a:buClr>
                <a:srgbClr val="0092BB"/>
              </a:buClr>
              <a:buSzPct val="120000"/>
              <a:buFont typeface="Wingdings" pitchFamily="2" charset="2"/>
              <a:buChar char="q"/>
            </a:pPr>
            <a:r>
              <a:rPr lang="en-US" sz="2400">
                <a:solidFill>
                  <a:srgbClr val="455560"/>
                </a:solidFill>
              </a:rPr>
              <a:t>% of targeted youth who are able to identify 3 or more critical issues for their local community</a:t>
            </a:r>
          </a:p>
          <a:p>
            <a:pPr marL="358775" indent="-358775">
              <a:spcAft>
                <a:spcPct val="20000"/>
              </a:spcAft>
              <a:buClr>
                <a:srgbClr val="0092BB"/>
              </a:buClr>
              <a:buSzPct val="120000"/>
              <a:buFont typeface="Wingdings" pitchFamily="2" charset="2"/>
              <a:buChar char="q"/>
            </a:pPr>
            <a:r>
              <a:rPr lang="en-US" sz="2400">
                <a:solidFill>
                  <a:srgbClr val="455560"/>
                </a:solidFill>
              </a:rPr>
              <a:t>Number of targeted youth who volunteer in community-based programs and activities Bureau by targeted youth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53FCB67D-31AB-754E-3CD5-9C027C82D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03" y="2017420"/>
            <a:ext cx="81613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en-US" sz="2400" b="1">
                <a:solidFill>
                  <a:schemeClr val="tx2"/>
                </a:solidFill>
                <a:latin typeface="+mj-lt"/>
              </a:rPr>
              <a:t>Result: Expanded awareness by young people of 	    community and civic issue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5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19B74-7DAF-F633-832D-D38040CA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1A6E6-32A0-9030-0A95-91135D51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9C003B-7ED5-50F0-0879-189EC594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Direct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8FDF0-753A-68F7-163E-7584753B41BF}"/>
              </a:ext>
            </a:extLst>
          </p:cNvPr>
          <p:cNvGrpSpPr/>
          <p:nvPr/>
        </p:nvGrpSpPr>
        <p:grpSpPr>
          <a:xfrm>
            <a:off x="1423417" y="1840977"/>
            <a:ext cx="7750282" cy="4115593"/>
            <a:chOff x="1267792" y="1814396"/>
            <a:chExt cx="7750282" cy="4115593"/>
          </a:xfrm>
        </p:grpSpPr>
        <p:sp>
          <p:nvSpPr>
            <p:cNvPr id="2" name="Text Box 3">
              <a:extLst>
                <a:ext uri="{FF2B5EF4-FFF2-40B4-BE49-F238E27FC236}">
                  <a16:creationId xmlns:a16="http://schemas.microsoft.com/office/drawing/2014/main" id="{5FECB596-0687-799B-C62B-D9F3598A2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1540" y="1814396"/>
              <a:ext cx="5729288" cy="1138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>
                  <a:solidFill>
                    <a:schemeClr val="tx2"/>
                  </a:solidFill>
                  <a:latin typeface="+mj-lt"/>
                </a:rPr>
                <a:t>Result:</a:t>
              </a:r>
            </a:p>
            <a:p>
              <a:pPr algn="ctr" eaLnBrk="1" hangingPunct="1">
                <a:defRPr/>
              </a:pPr>
              <a:r>
                <a:rPr lang="en-US" sz="2200" b="1">
                  <a:solidFill>
                    <a:schemeClr val="tx2"/>
                  </a:solidFill>
                  <a:latin typeface="+mj-lt"/>
                </a:rPr>
                <a:t>More responsible reproductive behaviors</a:t>
              </a:r>
              <a:br>
                <a:rPr lang="en-US" sz="2200" b="1">
                  <a:solidFill>
                    <a:schemeClr val="tx2"/>
                  </a:solidFill>
                  <a:latin typeface="+mj-lt"/>
                </a:rPr>
              </a:br>
              <a:r>
                <a:rPr lang="en-US" sz="2200" b="1">
                  <a:solidFill>
                    <a:schemeClr val="tx2"/>
                  </a:solidFill>
                  <a:latin typeface="+mj-lt"/>
                </a:rPr>
                <a:t>of young people aged 15 to 24 years</a:t>
              </a:r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A5AA65D-219F-CC66-CB70-92572536E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7792" y="4698883"/>
              <a:ext cx="333375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>
                  <a:solidFill>
                    <a:srgbClr val="455560"/>
                  </a:solidFill>
                  <a:latin typeface="+mj-lt"/>
                </a:rPr>
                <a:t>#/% of young people in </a:t>
              </a:r>
              <a:br>
                <a:rPr lang="en-US" b="1">
                  <a:solidFill>
                    <a:srgbClr val="455560"/>
                  </a:solidFill>
                  <a:latin typeface="+mj-lt"/>
                </a:rPr>
              </a:br>
              <a:r>
                <a:rPr lang="en-US" b="1">
                  <a:solidFill>
                    <a:srgbClr val="455560"/>
                  </a:solidFill>
                  <a:latin typeface="+mj-lt"/>
                </a:rPr>
                <a:t>target areas with access </a:t>
              </a:r>
            </a:p>
            <a:p>
              <a:pPr algn="ctr" eaLnBrk="1" hangingPunct="1">
                <a:defRPr/>
              </a:pPr>
              <a:r>
                <a:rPr lang="en-US" b="1">
                  <a:solidFill>
                    <a:srgbClr val="455560"/>
                  </a:solidFill>
                  <a:latin typeface="+mj-lt"/>
                </a:rPr>
                <a:t>to family planning services</a:t>
              </a: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2CDE633A-805B-4E55-3C28-F0DB080CF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561" y="4698883"/>
              <a:ext cx="3162513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b="1">
                  <a:solidFill>
                    <a:srgbClr val="455560"/>
                  </a:solidFill>
                  <a:latin typeface="+mj-lt"/>
                </a:rPr>
                <a:t>#/% of young people in target areas who regularly use a modern method of contraception</a:t>
              </a: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12DDFD79-BF8E-F178-64D4-1C4AA553A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0902" y="3520715"/>
              <a:ext cx="1654620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>
                  <a:latin typeface="+mj-lt"/>
                </a:rPr>
                <a:t>Indicators</a:t>
              </a:r>
            </a:p>
          </p:txBody>
        </p:sp>
        <p:cxnSp>
          <p:nvCxnSpPr>
            <p:cNvPr id="10" name="AutoShape 7">
              <a:extLst>
                <a:ext uri="{FF2B5EF4-FFF2-40B4-BE49-F238E27FC236}">
                  <a16:creationId xmlns:a16="http://schemas.microsoft.com/office/drawing/2014/main" id="{97692058-C14C-E298-7683-01634E8846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98443" y="3722571"/>
              <a:ext cx="0" cy="601663"/>
            </a:xfrm>
            <a:prstGeom prst="straightConnector1">
              <a:avLst/>
            </a:prstGeom>
            <a:noFill/>
            <a:ln w="38100" cap="sq">
              <a:noFill/>
              <a:round/>
              <a:headEnd type="none" w="sm" len="sm"/>
              <a:tailEnd type="triangle" w="sm" len="sm"/>
            </a:ln>
          </p:spPr>
        </p:cxnSp>
        <p:cxnSp>
          <p:nvCxnSpPr>
            <p:cNvPr id="11" name="AutoShape 8">
              <a:extLst>
                <a:ext uri="{FF2B5EF4-FFF2-40B4-BE49-F238E27FC236}">
                  <a16:creationId xmlns:a16="http://schemas.microsoft.com/office/drawing/2014/main" id="{D8CE955F-A3D1-1A47-1486-1E8D1C4EE6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794300" y="3944027"/>
              <a:ext cx="649287" cy="2159000"/>
            </a:xfrm>
            <a:prstGeom prst="bentConnector3">
              <a:avLst>
                <a:gd name="adj1" fmla="val 49880"/>
              </a:avLst>
            </a:prstGeom>
            <a:noFill/>
            <a:ln w="38100" cap="sq">
              <a:noFill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2" name="AutoShape 9">
              <a:extLst>
                <a:ext uri="{FF2B5EF4-FFF2-40B4-BE49-F238E27FC236}">
                  <a16:creationId xmlns:a16="http://schemas.microsoft.com/office/drawing/2014/main" id="{5A82F665-9684-B1E9-0A04-0AC6A6A44C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6045375" y="3851952"/>
              <a:ext cx="649287" cy="2343150"/>
            </a:xfrm>
            <a:prstGeom prst="bentConnector3">
              <a:avLst>
                <a:gd name="adj1" fmla="val 49880"/>
              </a:avLst>
            </a:prstGeom>
            <a:noFill/>
            <a:ln w="38100" cap="sq">
              <a:noFill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3" name="AutoShape 10">
              <a:extLst>
                <a:ext uri="{FF2B5EF4-FFF2-40B4-BE49-F238E27FC236}">
                  <a16:creationId xmlns:a16="http://schemas.microsoft.com/office/drawing/2014/main" id="{7F923523-D9BE-F598-BE20-C5A6D8A46D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93668" y="2965333"/>
              <a:ext cx="0" cy="601663"/>
            </a:xfrm>
            <a:prstGeom prst="straightConnector1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</p:cxnSp>
        <p:cxnSp>
          <p:nvCxnSpPr>
            <p:cNvPr id="14" name="AutoShape 11">
              <a:extLst>
                <a:ext uri="{FF2B5EF4-FFF2-40B4-BE49-F238E27FC236}">
                  <a16:creationId xmlns:a16="http://schemas.microsoft.com/office/drawing/2014/main" id="{574EA3A5-D4B1-8D2E-4C17-7A77B7884C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689524" y="3193139"/>
              <a:ext cx="649288" cy="2159000"/>
            </a:xfrm>
            <a:prstGeom prst="bentConnector3">
              <a:avLst>
                <a:gd name="adj1" fmla="val 49880"/>
              </a:avLst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5" name="AutoShape 12">
              <a:extLst>
                <a:ext uri="{FF2B5EF4-FFF2-40B4-BE49-F238E27FC236}">
                  <a16:creationId xmlns:a16="http://schemas.microsoft.com/office/drawing/2014/main" id="{CD84E644-2146-6EEF-4DDD-9BDC0E3603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940599" y="3101064"/>
              <a:ext cx="649288" cy="2343150"/>
            </a:xfrm>
            <a:prstGeom prst="bentConnector3">
              <a:avLst>
                <a:gd name="adj1" fmla="val 49880"/>
              </a:avLst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</p:cxn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EF45E2F0-D8EF-BF37-1B5F-035FFDB69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191583"/>
            <a:ext cx="8991600" cy="3753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0">
                <a:latin typeface="+mj-lt"/>
              </a:rPr>
              <a:t>Which Indicator is a More Direct Measure of the Objective?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3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5B40A-0CA5-5B58-F0F6-C12D10EF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ABE7F-3D63-3096-5511-60B38B4D70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033" y="5873758"/>
            <a:ext cx="1835379" cy="802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0A33-ACAA-4E89-230E-356A6856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5AB2C9-1896-D17B-8F4D-956D3893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71" y="193438"/>
            <a:ext cx="8575483" cy="1137124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0092BB"/>
                </a:solidFill>
              </a:rPr>
              <a:t>Risks of Over-Reliance on Performance Indicators in Education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119D4BD-8A77-DDD5-CBE3-9F956ECDA8A6}"/>
              </a:ext>
            </a:extLst>
          </p:cNvPr>
          <p:cNvSpPr txBox="1">
            <a:spLocks/>
          </p:cNvSpPr>
          <p:nvPr/>
        </p:nvSpPr>
        <p:spPr>
          <a:xfrm>
            <a:off x="747871" y="1625209"/>
            <a:ext cx="10657548" cy="45036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514350" indent="-5143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92B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Teaching to the test</a:t>
            </a:r>
            <a:b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Curriculum narrows to exam content, reducing time for creativity and critical thinking.</a:t>
            </a: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000"/>
              </a:lnSpc>
              <a:buClr>
                <a:srgbClr val="0092BB"/>
              </a:buClr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92B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Gaming and manipulation</a:t>
            </a:r>
            <a:b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Excluding or reclassifying low-performing students to improve reported results.</a:t>
            </a: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000"/>
              </a:lnSpc>
              <a:buClr>
                <a:srgbClr val="0092BB"/>
              </a:buClr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92B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Perverse incentives and exclusion</a:t>
            </a:r>
            <a:b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Discouraging disadvantaged learners from enrolling in exam-intensive tracks.</a:t>
            </a:r>
          </a:p>
          <a:p>
            <a:pPr>
              <a:lnSpc>
                <a:spcPts val="1000"/>
              </a:lnSpc>
              <a:buClr>
                <a:srgbClr val="0092BB"/>
              </a:buClr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92B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Short-term focus</a:t>
            </a:r>
            <a:b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Exam drilling raises scores but leaves students unprepared for further study or work.</a:t>
            </a:r>
          </a:p>
          <a:p>
            <a:pPr>
              <a:lnSpc>
                <a:spcPts val="1000"/>
              </a:lnSpc>
              <a:buClr>
                <a:srgbClr val="0092BB"/>
              </a:buClr>
            </a:pP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92B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Reduced professional autonomy</a:t>
            </a:r>
            <a:b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Teachers follow scripted lessons to meet targets rather than adapt to learners’ needs.</a:t>
            </a:r>
          </a:p>
          <a:p>
            <a:pPr>
              <a:lnSpc>
                <a:spcPts val="1000"/>
              </a:lnSpc>
              <a:buClr>
                <a:srgbClr val="0092BB"/>
              </a:buClr>
            </a:pPr>
            <a:endParaRPr lang="en-GB" sz="18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92B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Administrative burden and stress</a:t>
            </a:r>
            <a:br>
              <a:rPr lang="en-GB" sz="24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1800" b="0">
                <a:solidFill>
                  <a:srgbClr val="4555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Increased reporting reduces time for teaching and student support.</a:t>
            </a:r>
            <a:endParaRPr lang="en-GB" sz="2400" b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8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1DDB8-2770-03F6-B1F4-6541BF45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EFF3D-716B-19D4-7B77-BF03EB14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D95D982-BEED-4359-3859-082849FD38A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585670" y="760417"/>
            <a:ext cx="8686800" cy="103656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solidFill>
                  <a:srgbClr val="0092BB"/>
                </a:solidFill>
              </a:rPr>
              <a:t>What do you do when the most direct indicator isn’t practical? 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E691573-5285-3C8A-9149-29EAB70CA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70" y="1796978"/>
            <a:ext cx="8840718" cy="24747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en-US" sz="2400" b="0"/>
              <a:t>Use a </a:t>
            </a:r>
            <a:r>
              <a:rPr lang="en-US" sz="2400"/>
              <a:t>Proxy Indicator</a:t>
            </a:r>
            <a:r>
              <a:rPr lang="en-US" sz="2400" b="0"/>
              <a:t>…. a proxy is:</a:t>
            </a:r>
          </a:p>
          <a:p>
            <a:pPr marL="342900" indent="-342900">
              <a:lnSpc>
                <a:spcPct val="150000"/>
              </a:lnSpc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b="0"/>
              <a:t>Related to the objective by one or more assumptions</a:t>
            </a:r>
          </a:p>
          <a:p>
            <a:pPr marL="342900" indent="-342900">
              <a:lnSpc>
                <a:spcPct val="130000"/>
              </a:lnSpc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b="0"/>
              <a:t>Based on convincing evidence that the assumption is valid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8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403DE-E1A8-E276-0652-A85634AE8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C2D7E-1FA3-F227-7864-85DB1F04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3DE7A-AFA9-07D1-0282-4A68F1D72A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910103" y="6075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Proxy Indicator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B85C752-8025-8CEB-260C-65B258F45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03" y="1476095"/>
            <a:ext cx="7772400" cy="233967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2400" i="1"/>
              <a:t>Example</a:t>
            </a:r>
          </a:p>
          <a:p>
            <a:pPr>
              <a:buFont typeface="Wingdings" pitchFamily="2" charset="2"/>
              <a:buNone/>
            </a:pPr>
            <a:endParaRPr lang="en-US" sz="2400"/>
          </a:p>
          <a:p>
            <a:pPr>
              <a:buFont typeface="Wingdings" pitchFamily="2" charset="2"/>
              <a:buNone/>
            </a:pPr>
            <a:r>
              <a:rPr lang="en-US" sz="2400"/>
              <a:t>IR:  </a:t>
            </a:r>
            <a:r>
              <a:rPr lang="en-US" sz="2400" b="0"/>
              <a:t>Increased Access to Justice</a:t>
            </a:r>
          </a:p>
          <a:p>
            <a:pPr>
              <a:lnSpc>
                <a:spcPct val="160000"/>
              </a:lnSpc>
              <a:buFont typeface="Wingdings" pitchFamily="2" charset="2"/>
              <a:buNone/>
            </a:pPr>
            <a:r>
              <a:rPr lang="en-US" sz="2400">
                <a:solidFill>
                  <a:schemeClr val="tx2"/>
                </a:solidFill>
              </a:rPr>
              <a:t>Indicator</a:t>
            </a:r>
            <a:r>
              <a:rPr lang="en-US" sz="2400"/>
              <a:t>:  </a:t>
            </a:r>
            <a:r>
              <a:rPr lang="en-US" sz="2400" b="0"/>
              <a:t>Total Number of New Courts Opened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7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3F47E-66A5-90F4-BA49-36E9C37A4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6C696-D49F-F72E-6D37-C2362766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97429A-A238-1CEE-395D-F31B4138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 Quality Performance Indicators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4DE6B90E-44AF-5997-E0F6-2C331DED479D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3362013" cy="4366152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Objective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Practical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Useful for Management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Direct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>
                <a:solidFill>
                  <a:srgbClr val="0092BB"/>
                </a:solidFill>
              </a:rPr>
              <a:t>Attributable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Timely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Adequate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DD4EBB-8D1A-7A8D-9078-5FB3EEE97BDD}"/>
              </a:ext>
            </a:extLst>
          </p:cNvPr>
          <p:cNvGrpSpPr/>
          <p:nvPr/>
        </p:nvGrpSpPr>
        <p:grpSpPr>
          <a:xfrm>
            <a:off x="512796" y="3758767"/>
            <a:ext cx="2481417" cy="593202"/>
            <a:chOff x="459008" y="3346391"/>
            <a:chExt cx="2153008" cy="59320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5AEF2DE-06FE-F37B-9B3E-F3EB3F930746}"/>
                </a:ext>
              </a:extLst>
            </p:cNvPr>
            <p:cNvSpPr/>
            <p:nvPr/>
          </p:nvSpPr>
          <p:spPr>
            <a:xfrm>
              <a:off x="536944" y="3346391"/>
              <a:ext cx="1959534" cy="593202"/>
            </a:xfrm>
            <a:custGeom>
              <a:avLst/>
              <a:gdLst>
                <a:gd name="csX0" fmla="*/ 0 w 1959534"/>
                <a:gd name="csY0" fmla="*/ 296601 h 593202"/>
                <a:gd name="csX1" fmla="*/ 979767 w 1959534"/>
                <a:gd name="csY1" fmla="*/ 0 h 593202"/>
                <a:gd name="csX2" fmla="*/ 1959534 w 1959534"/>
                <a:gd name="csY2" fmla="*/ 296601 h 593202"/>
                <a:gd name="csX3" fmla="*/ 979767 w 1959534"/>
                <a:gd name="csY3" fmla="*/ 593202 h 593202"/>
                <a:gd name="csX4" fmla="*/ 0 w 1959534"/>
                <a:gd name="csY4" fmla="*/ 296601 h 5932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959534" h="593202" extrusionOk="0">
                  <a:moveTo>
                    <a:pt x="0" y="296601"/>
                  </a:moveTo>
                  <a:cubicBezTo>
                    <a:pt x="-26837" y="150091"/>
                    <a:pt x="512621" y="39373"/>
                    <a:pt x="979767" y="0"/>
                  </a:cubicBezTo>
                  <a:cubicBezTo>
                    <a:pt x="1524599" y="-1654"/>
                    <a:pt x="1951949" y="129635"/>
                    <a:pt x="1959534" y="296601"/>
                  </a:cubicBezTo>
                  <a:cubicBezTo>
                    <a:pt x="1919008" y="472702"/>
                    <a:pt x="1533357" y="589631"/>
                    <a:pt x="979767" y="593202"/>
                  </a:cubicBezTo>
                  <a:cubicBezTo>
                    <a:pt x="429556" y="578698"/>
                    <a:pt x="-8457" y="461954"/>
                    <a:pt x="0" y="296601"/>
                  </a:cubicBezTo>
                  <a:close/>
                </a:path>
              </a:pathLst>
            </a:custGeom>
            <a:noFill/>
            <a:ln w="28575">
              <a:solidFill>
                <a:srgbClr val="0092BB"/>
              </a:solidFill>
              <a:extLst>
                <a:ext uri="{C807C97D-BFC1-408E-A445-0C87EB9F89A2}">
                  <ask:lineSketchStyleProps xmlns:ask="http://schemas.microsoft.com/office/drawing/2018/sketchyshapes" sd="1700665513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4AC65068-AA98-40A6-63E8-917AF9BED28F}"/>
                </a:ext>
              </a:extLst>
            </p:cNvPr>
            <p:cNvSpPr/>
            <p:nvPr/>
          </p:nvSpPr>
          <p:spPr>
            <a:xfrm>
              <a:off x="459008" y="3384475"/>
              <a:ext cx="2153008" cy="555117"/>
            </a:xfrm>
            <a:custGeom>
              <a:avLst/>
              <a:gdLst>
                <a:gd name="csX0" fmla="*/ 1311538 w 2153008"/>
                <a:gd name="csY0" fmla="*/ 548421 h 555117"/>
                <a:gd name="csX1" fmla="*/ 908059 w 2153008"/>
                <a:gd name="csY1" fmla="*/ 551698 h 555117"/>
                <a:gd name="csX2" fmla="*/ 305030 w 2153008"/>
                <a:gd name="csY2" fmla="*/ 83978 h 555117"/>
                <a:gd name="csX3" fmla="*/ 1060032 w 2153008"/>
                <a:gd name="csY3" fmla="*/ 31 h 555117"/>
                <a:gd name="csX4" fmla="*/ 1679354 w 2153008"/>
                <a:gd name="csY4" fmla="*/ 47603 h 555117"/>
                <a:gd name="csX5" fmla="*/ 1076504 w 2153008"/>
                <a:gd name="csY5" fmla="*/ 277559 h 555117"/>
                <a:gd name="csX6" fmla="*/ 1311538 w 2153008"/>
                <a:gd name="csY6" fmla="*/ 548421 h 555117"/>
                <a:gd name="csX0" fmla="*/ 1311538 w 2153008"/>
                <a:gd name="csY0" fmla="*/ 548421 h 555117"/>
                <a:gd name="csX1" fmla="*/ 908059 w 2153008"/>
                <a:gd name="csY1" fmla="*/ 551698 h 555117"/>
                <a:gd name="csX2" fmla="*/ 305030 w 2153008"/>
                <a:gd name="csY2" fmla="*/ 83978 h 555117"/>
                <a:gd name="csX3" fmla="*/ 1060032 w 2153008"/>
                <a:gd name="csY3" fmla="*/ 31 h 555117"/>
                <a:gd name="csX4" fmla="*/ 1679354 w 2153008"/>
                <a:gd name="csY4" fmla="*/ 47603 h 55511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53008" h="555117" stroke="0" extrusionOk="0">
                  <a:moveTo>
                    <a:pt x="1311538" y="548421"/>
                  </a:moveTo>
                  <a:cubicBezTo>
                    <a:pt x="1171547" y="578385"/>
                    <a:pt x="1056465" y="557477"/>
                    <a:pt x="908059" y="551698"/>
                  </a:cubicBezTo>
                  <a:cubicBezTo>
                    <a:pt x="14089" y="560260"/>
                    <a:pt x="-270222" y="195305"/>
                    <a:pt x="305030" y="83978"/>
                  </a:cubicBezTo>
                  <a:cubicBezTo>
                    <a:pt x="493420" y="17648"/>
                    <a:pt x="816036" y="24311"/>
                    <a:pt x="1060032" y="31"/>
                  </a:cubicBezTo>
                  <a:cubicBezTo>
                    <a:pt x="1275987" y="3741"/>
                    <a:pt x="1504276" y="29005"/>
                    <a:pt x="1679354" y="47603"/>
                  </a:cubicBezTo>
                  <a:cubicBezTo>
                    <a:pt x="1504977" y="133775"/>
                    <a:pt x="1158730" y="232341"/>
                    <a:pt x="1076504" y="277559"/>
                  </a:cubicBezTo>
                  <a:cubicBezTo>
                    <a:pt x="1147986" y="327627"/>
                    <a:pt x="1263563" y="466191"/>
                    <a:pt x="1311538" y="548421"/>
                  </a:cubicBezTo>
                  <a:close/>
                </a:path>
                <a:path w="2153008" h="555117" fill="none" extrusionOk="0">
                  <a:moveTo>
                    <a:pt x="1311538" y="548421"/>
                  </a:moveTo>
                  <a:cubicBezTo>
                    <a:pt x="1190436" y="552531"/>
                    <a:pt x="1024864" y="557331"/>
                    <a:pt x="908059" y="551698"/>
                  </a:cubicBezTo>
                  <a:cubicBezTo>
                    <a:pt x="54493" y="467747"/>
                    <a:pt x="-360160" y="241864"/>
                    <a:pt x="305030" y="83978"/>
                  </a:cubicBezTo>
                  <a:cubicBezTo>
                    <a:pt x="514710" y="-12205"/>
                    <a:pt x="775995" y="9961"/>
                    <a:pt x="1060032" y="31"/>
                  </a:cubicBezTo>
                  <a:cubicBezTo>
                    <a:pt x="1302412" y="12806"/>
                    <a:pt x="1493937" y="-20286"/>
                    <a:pt x="1679354" y="47603"/>
                  </a:cubicBezTo>
                </a:path>
                <a:path w="2153008" h="555117" fill="none" stroke="0" extrusionOk="0">
                  <a:moveTo>
                    <a:pt x="1311538" y="548421"/>
                  </a:moveTo>
                  <a:cubicBezTo>
                    <a:pt x="1165888" y="555050"/>
                    <a:pt x="1061514" y="542506"/>
                    <a:pt x="908059" y="551698"/>
                  </a:cubicBezTo>
                  <a:cubicBezTo>
                    <a:pt x="12282" y="504208"/>
                    <a:pt x="-289676" y="282712"/>
                    <a:pt x="305030" y="83978"/>
                  </a:cubicBezTo>
                  <a:cubicBezTo>
                    <a:pt x="518656" y="38344"/>
                    <a:pt x="770413" y="-15216"/>
                    <a:pt x="1060032" y="31"/>
                  </a:cubicBezTo>
                  <a:cubicBezTo>
                    <a:pt x="1274799" y="-778"/>
                    <a:pt x="1501634" y="35702"/>
                    <a:pt x="1679354" y="47603"/>
                  </a:cubicBezTo>
                </a:path>
              </a:pathLst>
            </a:custGeom>
            <a:ln w="12700">
              <a:solidFill>
                <a:srgbClr val="0092BB"/>
              </a:solidFill>
              <a:extLst>
                <a:ext uri="{C807C97D-BFC1-408E-A445-0C87EB9F89A2}">
                  <ask:lineSketchStyleProps xmlns:ask="http://schemas.microsoft.com/office/drawing/2018/sketchyshapes" sd="2377252028">
                    <a:prstGeom prst="arc">
                      <a:avLst>
                        <a:gd name="adj1" fmla="val 2943059"/>
                        <a:gd name="adj2" fmla="val 2034725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2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6577B-88C7-D015-250E-78DD24654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BAEDF-4E00-1DE6-5B13-1F45D120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23A871-3A64-123F-6A6C-3A23E095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Attributable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3F4C6A-7DC6-EEBE-D518-7C09D5F1B958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485900"/>
            <a:ext cx="7772400" cy="2853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0"/>
              <a:t>An indicator is attributable if it can be plausibly associated with client interventions. </a:t>
            </a:r>
          </a:p>
          <a:p>
            <a:pPr>
              <a:lnSpc>
                <a:spcPct val="120000"/>
              </a:lnSpc>
            </a:pPr>
            <a:endParaRPr lang="en-US" sz="2400" b="0"/>
          </a:p>
          <a:p>
            <a:pPr>
              <a:lnSpc>
                <a:spcPct val="120000"/>
              </a:lnSpc>
            </a:pPr>
            <a:r>
              <a:rPr lang="en-US" sz="2400" b="0">
                <a:solidFill>
                  <a:schemeClr val="tx2"/>
                </a:solidFill>
              </a:rPr>
              <a:t>Plausible Association</a:t>
            </a:r>
            <a:r>
              <a:rPr lang="en-US" sz="2400" b="0"/>
              <a:t>:  the ability to make a “plausible case” to other knowledgeable parties that activities have a significant impact on higher level results”.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98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18CF3-9C9C-465D-06EE-A9774F6CA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B29D3-5C3D-96E3-A0B6-8BD0E91A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B92F7-160E-1FCF-C857-A109D0E9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Attributable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857872E-5BFD-C83E-CD9C-D544D9DAD3EF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450466"/>
            <a:ext cx="8001000" cy="42107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7525" indent="-34290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/>
              <a:t>Attributable to the organization</a:t>
            </a:r>
          </a:p>
          <a:p>
            <a:pPr marL="517525" indent="-342900">
              <a:lnSpc>
                <a:spcPct val="110000"/>
              </a:lnSpc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/>
              <a:t>Attribution starts with the results statement </a:t>
            </a:r>
          </a:p>
          <a:p>
            <a:pPr marL="450850" lvl="3" indent="0">
              <a:spcBef>
                <a:spcPct val="0"/>
              </a:spcBef>
              <a:buClr>
                <a:srgbClr val="0092BB"/>
              </a:buClr>
              <a:buNone/>
            </a:pPr>
            <a:r>
              <a:rPr lang="en-US" sz="2400" b="0"/>
              <a:t>(if the </a:t>
            </a:r>
            <a:r>
              <a:rPr lang="en-US" sz="2400" b="0" u="sng"/>
              <a:t>result</a:t>
            </a:r>
            <a:r>
              <a:rPr lang="en-US" sz="2400" b="0"/>
              <a:t> is within an organization’s manageable interest, a direct indicator of the result is more likely to be attributable)</a:t>
            </a:r>
          </a:p>
          <a:p>
            <a:pPr marL="517525" indent="-34290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/>
              <a:t>Scale of measurement (indicator) should be consistent with the scale of intervention</a:t>
            </a:r>
          </a:p>
          <a:p>
            <a:pPr marL="517525" indent="-34290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/>
              <a:t>Attribution is an easier criterion to meet for indicators of “lower level” results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5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FC216-3083-1496-11D6-0DF21F9B5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2D2FD-71FD-750F-C931-4126F684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1A9498-8A51-D07E-E3C9-D2D80750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Attributable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AF35F9-7925-4AA3-5B72-8032A108AE06}"/>
              </a:ext>
            </a:extLst>
          </p:cNvPr>
          <p:cNvSpPr txBox="1">
            <a:spLocks/>
          </p:cNvSpPr>
          <p:nvPr/>
        </p:nvSpPr>
        <p:spPr>
          <a:xfrm>
            <a:off x="757703" y="1410587"/>
            <a:ext cx="7772400" cy="4241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i="1"/>
              <a:t>The project supports improvements in the </a:t>
            </a:r>
            <a:r>
              <a:rPr lang="en-GB" sz="2400" i="1"/>
              <a:t>quality of budgeting </a:t>
            </a:r>
            <a:r>
              <a:rPr lang="en-GB" sz="2400" b="0" i="1"/>
              <a:t>within the </a:t>
            </a:r>
            <a:r>
              <a:rPr lang="en-GB" sz="2400" i="1"/>
              <a:t>municipalities.</a:t>
            </a:r>
          </a:p>
          <a:p>
            <a:r>
              <a:rPr lang="en-GB" sz="2400" b="0" i="1"/>
              <a:t>Does the indicator below allow results to be credibly </a:t>
            </a:r>
            <a:r>
              <a:rPr lang="en-GB" sz="2400" i="1"/>
              <a:t>attributed to the project</a:t>
            </a:r>
            <a:r>
              <a:rPr lang="en-GB" sz="2400" b="0" i="1"/>
              <a:t>?</a:t>
            </a:r>
            <a:endParaRPr lang="en-US" sz="2400" b="0" i="1"/>
          </a:p>
          <a:p>
            <a:r>
              <a:rPr lang="en-US" sz="2400"/>
              <a:t>IR:  </a:t>
            </a:r>
            <a:r>
              <a:rPr lang="en-US" sz="2400" b="0"/>
              <a:t>Municipal budgeting capacity strengthened</a:t>
            </a:r>
          </a:p>
          <a:p>
            <a:endParaRPr lang="en-US" sz="2400" b="0"/>
          </a:p>
          <a:p>
            <a:r>
              <a:rPr lang="en-US" sz="2400">
                <a:solidFill>
                  <a:schemeClr val="tx2"/>
                </a:solidFill>
              </a:rPr>
              <a:t>Indicator</a:t>
            </a:r>
            <a:r>
              <a:rPr lang="en-US" sz="2400" b="0"/>
              <a:t>:  Budget allocation in the  target municipality.  </a:t>
            </a:r>
          </a:p>
          <a:p>
            <a:endParaRPr lang="en-US" sz="2400" b="0"/>
          </a:p>
          <a:p>
            <a:r>
              <a:rPr lang="en-US" sz="2400">
                <a:solidFill>
                  <a:schemeClr val="tx2"/>
                </a:solidFill>
              </a:rPr>
              <a:t>Better</a:t>
            </a:r>
            <a:r>
              <a:rPr lang="en-US" sz="2400" b="0">
                <a:solidFill>
                  <a:schemeClr val="tx2"/>
                </a:solidFill>
              </a:rPr>
              <a:t>: </a:t>
            </a:r>
            <a:r>
              <a:rPr lang="en-GB" sz="2400" b="0"/>
              <a:t>The extent to which the municipal budget meets agreed criteria for good budgeting.</a:t>
            </a:r>
            <a:endParaRPr lang="en-US" sz="2400" b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30971-0B85-4653-AC7C-F220C7E11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DB6F2-838B-3AD7-1417-6538D55A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F84BBF-A381-630E-4D86-C038EA0D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 Quality Performance Indicators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6A94257C-0238-4634-92A4-74D402E8931F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3362013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Objective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Practical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Useful for Management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Direct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Attributable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>
                <a:solidFill>
                  <a:srgbClr val="0092BB"/>
                </a:solidFill>
              </a:rPr>
              <a:t>Timely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Adequate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87EEEF-D27F-1B04-0B54-0A8301766685}"/>
              </a:ext>
            </a:extLst>
          </p:cNvPr>
          <p:cNvGrpSpPr/>
          <p:nvPr/>
        </p:nvGrpSpPr>
        <p:grpSpPr>
          <a:xfrm>
            <a:off x="474582" y="4450313"/>
            <a:ext cx="1755808" cy="479337"/>
            <a:chOff x="452171" y="3943808"/>
            <a:chExt cx="1755808" cy="47933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4189817-CAA3-7C7E-95C4-8C20BC21BEA2}"/>
                </a:ext>
              </a:extLst>
            </p:cNvPr>
            <p:cNvSpPr/>
            <p:nvPr/>
          </p:nvSpPr>
          <p:spPr>
            <a:xfrm>
              <a:off x="531061" y="3943808"/>
              <a:ext cx="1598027" cy="479337"/>
            </a:xfrm>
            <a:custGeom>
              <a:avLst/>
              <a:gdLst>
                <a:gd name="csX0" fmla="*/ 0 w 1598027"/>
                <a:gd name="csY0" fmla="*/ 239669 h 479337"/>
                <a:gd name="csX1" fmla="*/ 799014 w 1598027"/>
                <a:gd name="csY1" fmla="*/ 0 h 479337"/>
                <a:gd name="csX2" fmla="*/ 1598028 w 1598027"/>
                <a:gd name="csY2" fmla="*/ 239669 h 479337"/>
                <a:gd name="csX3" fmla="*/ 799014 w 1598027"/>
                <a:gd name="csY3" fmla="*/ 479338 h 479337"/>
                <a:gd name="csX4" fmla="*/ 0 w 1598027"/>
                <a:gd name="csY4" fmla="*/ 239669 h 47933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598027" h="479337" extrusionOk="0">
                  <a:moveTo>
                    <a:pt x="0" y="239669"/>
                  </a:moveTo>
                  <a:cubicBezTo>
                    <a:pt x="-53884" y="142034"/>
                    <a:pt x="384755" y="14385"/>
                    <a:pt x="799014" y="0"/>
                  </a:cubicBezTo>
                  <a:cubicBezTo>
                    <a:pt x="1242890" y="-1153"/>
                    <a:pt x="1585471" y="102076"/>
                    <a:pt x="1598028" y="239669"/>
                  </a:cubicBezTo>
                  <a:cubicBezTo>
                    <a:pt x="1537101" y="390516"/>
                    <a:pt x="1277544" y="468682"/>
                    <a:pt x="799014" y="479338"/>
                  </a:cubicBezTo>
                  <a:cubicBezTo>
                    <a:pt x="350871" y="468405"/>
                    <a:pt x="-19346" y="375570"/>
                    <a:pt x="0" y="239669"/>
                  </a:cubicBezTo>
                  <a:close/>
                </a:path>
              </a:pathLst>
            </a:custGeom>
            <a:noFill/>
            <a:ln w="28575">
              <a:solidFill>
                <a:srgbClr val="0092BB"/>
              </a:solidFill>
              <a:extLst>
                <a:ext uri="{C807C97D-BFC1-408E-A445-0C87EB9F89A2}">
                  <ask:lineSketchStyleProps xmlns:ask="http://schemas.microsoft.com/office/drawing/2018/sketchyshapes" sd="1700665513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18F9B111-88CD-3793-8098-27F775D97A53}"/>
                </a:ext>
              </a:extLst>
            </p:cNvPr>
            <p:cNvSpPr/>
            <p:nvPr/>
          </p:nvSpPr>
          <p:spPr>
            <a:xfrm>
              <a:off x="452171" y="3974583"/>
              <a:ext cx="1755808" cy="448562"/>
            </a:xfrm>
            <a:custGeom>
              <a:avLst/>
              <a:gdLst>
                <a:gd name="csX0" fmla="*/ 1067906 w 1755808"/>
                <a:gd name="csY0" fmla="*/ 443246 h 448562"/>
                <a:gd name="csX1" fmla="*/ 741763 w 1755808"/>
                <a:gd name="csY1" fmla="*/ 445848 h 448562"/>
                <a:gd name="csX2" fmla="*/ 251579 w 1755808"/>
                <a:gd name="csY2" fmla="*/ 67121 h 448562"/>
                <a:gd name="csX3" fmla="*/ 864595 w 1755808"/>
                <a:gd name="csY3" fmla="*/ 25 h 448562"/>
                <a:gd name="csX4" fmla="*/ 1366435 w 1755808"/>
                <a:gd name="csY4" fmla="*/ 37933 h 448562"/>
                <a:gd name="csX5" fmla="*/ 877904 w 1755808"/>
                <a:gd name="csY5" fmla="*/ 224281 h 448562"/>
                <a:gd name="csX6" fmla="*/ 1067906 w 1755808"/>
                <a:gd name="csY6" fmla="*/ 443246 h 448562"/>
                <a:gd name="csX0" fmla="*/ 1067906 w 1755808"/>
                <a:gd name="csY0" fmla="*/ 443246 h 448562"/>
                <a:gd name="csX1" fmla="*/ 741763 w 1755808"/>
                <a:gd name="csY1" fmla="*/ 445848 h 448562"/>
                <a:gd name="csX2" fmla="*/ 251579 w 1755808"/>
                <a:gd name="csY2" fmla="*/ 67121 h 448562"/>
                <a:gd name="csX3" fmla="*/ 864595 w 1755808"/>
                <a:gd name="csY3" fmla="*/ 25 h 448562"/>
                <a:gd name="csX4" fmla="*/ 1366435 w 1755808"/>
                <a:gd name="csY4" fmla="*/ 37933 h 4485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755808" h="448562" stroke="0" extrusionOk="0">
                  <a:moveTo>
                    <a:pt x="1067906" y="443246"/>
                  </a:moveTo>
                  <a:cubicBezTo>
                    <a:pt x="957946" y="457754"/>
                    <a:pt x="867388" y="450557"/>
                    <a:pt x="741763" y="445848"/>
                  </a:cubicBezTo>
                  <a:cubicBezTo>
                    <a:pt x="31519" y="423925"/>
                    <a:pt x="-221479" y="156414"/>
                    <a:pt x="251579" y="67121"/>
                  </a:cubicBezTo>
                  <a:cubicBezTo>
                    <a:pt x="394463" y="-207"/>
                    <a:pt x="661256" y="16564"/>
                    <a:pt x="864595" y="25"/>
                  </a:cubicBezTo>
                  <a:cubicBezTo>
                    <a:pt x="1036471" y="6035"/>
                    <a:pt x="1221370" y="18205"/>
                    <a:pt x="1366435" y="37933"/>
                  </a:cubicBezTo>
                  <a:cubicBezTo>
                    <a:pt x="1151933" y="150033"/>
                    <a:pt x="948867" y="181389"/>
                    <a:pt x="877904" y="224281"/>
                  </a:cubicBezTo>
                  <a:cubicBezTo>
                    <a:pt x="917406" y="258976"/>
                    <a:pt x="1042790" y="400030"/>
                    <a:pt x="1067906" y="443246"/>
                  </a:cubicBezTo>
                  <a:close/>
                </a:path>
                <a:path w="1755808" h="448562" fill="none" extrusionOk="0">
                  <a:moveTo>
                    <a:pt x="1067906" y="443246"/>
                  </a:moveTo>
                  <a:cubicBezTo>
                    <a:pt x="964383" y="448196"/>
                    <a:pt x="841250" y="450275"/>
                    <a:pt x="741763" y="445848"/>
                  </a:cubicBezTo>
                  <a:cubicBezTo>
                    <a:pt x="42717" y="380149"/>
                    <a:pt x="-285488" y="195098"/>
                    <a:pt x="251579" y="67121"/>
                  </a:cubicBezTo>
                  <a:cubicBezTo>
                    <a:pt x="415160" y="18123"/>
                    <a:pt x="636554" y="32884"/>
                    <a:pt x="864595" y="25"/>
                  </a:cubicBezTo>
                  <a:cubicBezTo>
                    <a:pt x="1050667" y="4064"/>
                    <a:pt x="1217638" y="6099"/>
                    <a:pt x="1366435" y="37933"/>
                  </a:cubicBezTo>
                </a:path>
                <a:path w="1755808" h="448562" fill="none" stroke="0" extrusionOk="0">
                  <a:moveTo>
                    <a:pt x="1067906" y="443246"/>
                  </a:moveTo>
                  <a:cubicBezTo>
                    <a:pt x="948273" y="448350"/>
                    <a:pt x="861850" y="441338"/>
                    <a:pt x="741763" y="445848"/>
                  </a:cubicBezTo>
                  <a:cubicBezTo>
                    <a:pt x="-18932" y="397463"/>
                    <a:pt x="-240438" y="219866"/>
                    <a:pt x="251579" y="67121"/>
                  </a:cubicBezTo>
                  <a:cubicBezTo>
                    <a:pt x="448286" y="41358"/>
                    <a:pt x="626089" y="-24998"/>
                    <a:pt x="864595" y="25"/>
                  </a:cubicBezTo>
                  <a:cubicBezTo>
                    <a:pt x="1017353" y="-391"/>
                    <a:pt x="1223586" y="34517"/>
                    <a:pt x="1366435" y="37933"/>
                  </a:cubicBezTo>
                </a:path>
              </a:pathLst>
            </a:custGeom>
            <a:ln w="12700">
              <a:solidFill>
                <a:srgbClr val="0092BB"/>
              </a:solidFill>
              <a:extLst>
                <a:ext uri="{C807C97D-BFC1-408E-A445-0C87EB9F89A2}">
                  <ask:lineSketchStyleProps xmlns:ask="http://schemas.microsoft.com/office/drawing/2018/sketchyshapes" sd="2377252028">
                    <a:prstGeom prst="arc">
                      <a:avLst>
                        <a:gd name="adj1" fmla="val 2943059"/>
                        <a:gd name="adj2" fmla="val 2034725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366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23BCE-F929-6A98-3541-8CA21698E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8B629-755C-8B6B-AADA-E1011081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372BC8-FF65-9ED0-8125-AE532E81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Timely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2FD183F-DD79-A3CE-B010-D838C64F2090}"/>
              </a:ext>
            </a:extLst>
          </p:cNvPr>
          <p:cNvSpPr txBox="1">
            <a:spLocks/>
          </p:cNvSpPr>
          <p:nvPr/>
        </p:nvSpPr>
        <p:spPr bwMode="auto">
          <a:xfrm>
            <a:off x="757702" y="1336158"/>
            <a:ext cx="8301237" cy="472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2400" b="0"/>
              <a:t>Timely indicators are up-to-date and available frequently enough to be useful for decision making.  </a:t>
            </a:r>
          </a:p>
          <a:p>
            <a:pPr>
              <a:spcBef>
                <a:spcPct val="0"/>
              </a:spcBef>
            </a:pPr>
            <a:endParaRPr lang="en-US" sz="2400" b="0" i="1"/>
          </a:p>
          <a:p>
            <a:pPr>
              <a:spcBef>
                <a:spcPct val="0"/>
              </a:spcBef>
            </a:pPr>
            <a:r>
              <a:rPr lang="en-US" sz="2400" b="0"/>
              <a:t>Example:</a:t>
            </a:r>
          </a:p>
          <a:p>
            <a:pPr>
              <a:spcBef>
                <a:spcPct val="0"/>
              </a:spcBef>
            </a:pPr>
            <a:endParaRPr lang="en-US" sz="2400" b="0"/>
          </a:p>
          <a:p>
            <a:pPr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</a:rPr>
              <a:t>Indicator</a:t>
            </a:r>
            <a:r>
              <a:rPr lang="en-US" sz="2400" b="0"/>
              <a:t>:  Percent of trainees who apply concepts taught in training</a:t>
            </a:r>
          </a:p>
          <a:p>
            <a:pPr>
              <a:spcBef>
                <a:spcPct val="0"/>
              </a:spcBef>
            </a:pPr>
            <a:endParaRPr lang="en-US" sz="2400" b="0"/>
          </a:p>
          <a:p>
            <a:pPr>
              <a:spcBef>
                <a:spcPct val="0"/>
              </a:spcBef>
            </a:pPr>
            <a:r>
              <a:rPr lang="en-US" sz="2400" b="0" i="1"/>
              <a:t>(Data is derived from a survey that is conducted once every 5 years)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2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D5F5-E4BF-138F-2C0E-6DD8FE56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20F5-7069-4DE7-D1ED-C43DC98D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DD3E-F39E-B55E-2AEF-88FD5442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High Quality Performance Indicators</a:t>
            </a: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D73971C2-49E0-F463-1F0F-1301FC4CF671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3362013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Objective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Practical 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Useful for Management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Direct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Attributable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 b="0"/>
              <a:t>Timely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en-GB" sz="2400">
                <a:solidFill>
                  <a:srgbClr val="0092BB"/>
                </a:solidFill>
              </a:rPr>
              <a:t>Adequate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9C6096-9258-48F3-E3A0-0A833488F2F2}"/>
              </a:ext>
            </a:extLst>
          </p:cNvPr>
          <p:cNvSpPr/>
          <p:nvPr/>
        </p:nvSpPr>
        <p:spPr>
          <a:xfrm>
            <a:off x="538821" y="5001658"/>
            <a:ext cx="1959534" cy="593202"/>
          </a:xfrm>
          <a:custGeom>
            <a:avLst/>
            <a:gdLst>
              <a:gd name="csX0" fmla="*/ 0 w 1959534"/>
              <a:gd name="csY0" fmla="*/ 296601 h 593202"/>
              <a:gd name="csX1" fmla="*/ 979767 w 1959534"/>
              <a:gd name="csY1" fmla="*/ 0 h 593202"/>
              <a:gd name="csX2" fmla="*/ 1959534 w 1959534"/>
              <a:gd name="csY2" fmla="*/ 296601 h 593202"/>
              <a:gd name="csX3" fmla="*/ 979767 w 1959534"/>
              <a:gd name="csY3" fmla="*/ 593202 h 593202"/>
              <a:gd name="csX4" fmla="*/ 0 w 1959534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59534" h="593202" extrusionOk="0">
                <a:moveTo>
                  <a:pt x="0" y="296601"/>
                </a:moveTo>
                <a:cubicBezTo>
                  <a:pt x="-26837" y="150091"/>
                  <a:pt x="512621" y="39373"/>
                  <a:pt x="979767" y="0"/>
                </a:cubicBezTo>
                <a:cubicBezTo>
                  <a:pt x="1524599" y="-1654"/>
                  <a:pt x="1951949" y="129635"/>
                  <a:pt x="1959534" y="296601"/>
                </a:cubicBezTo>
                <a:cubicBezTo>
                  <a:pt x="1919008" y="472702"/>
                  <a:pt x="1533357" y="589631"/>
                  <a:pt x="979767" y="593202"/>
                </a:cubicBezTo>
                <a:cubicBezTo>
                  <a:pt x="429556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13CC34-E9EA-2738-6713-C360052B57E3}"/>
              </a:ext>
            </a:extLst>
          </p:cNvPr>
          <p:cNvSpPr/>
          <p:nvPr/>
        </p:nvSpPr>
        <p:spPr>
          <a:xfrm>
            <a:off x="442084" y="5001658"/>
            <a:ext cx="2153008" cy="555117"/>
          </a:xfrm>
          <a:custGeom>
            <a:avLst/>
            <a:gdLst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  <a:gd name="csX5" fmla="*/ 1076504 w 2153008"/>
              <a:gd name="csY5" fmla="*/ 277559 h 555117"/>
              <a:gd name="csX6" fmla="*/ 1311538 w 2153008"/>
              <a:gd name="csY6" fmla="*/ 548421 h 555117"/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53008" h="555117" stroke="0" extrusionOk="0">
                <a:moveTo>
                  <a:pt x="1311538" y="548421"/>
                </a:moveTo>
                <a:cubicBezTo>
                  <a:pt x="1171547" y="578385"/>
                  <a:pt x="1056465" y="557477"/>
                  <a:pt x="908059" y="551698"/>
                </a:cubicBezTo>
                <a:cubicBezTo>
                  <a:pt x="14089" y="560260"/>
                  <a:pt x="-270222" y="195305"/>
                  <a:pt x="305030" y="83978"/>
                </a:cubicBezTo>
                <a:cubicBezTo>
                  <a:pt x="493420" y="17648"/>
                  <a:pt x="816036" y="24311"/>
                  <a:pt x="1060032" y="31"/>
                </a:cubicBezTo>
                <a:cubicBezTo>
                  <a:pt x="1275987" y="3741"/>
                  <a:pt x="1504276" y="29005"/>
                  <a:pt x="1679354" y="47603"/>
                </a:cubicBezTo>
                <a:cubicBezTo>
                  <a:pt x="1504977" y="133775"/>
                  <a:pt x="1158730" y="232341"/>
                  <a:pt x="1076504" y="277559"/>
                </a:cubicBezTo>
                <a:cubicBezTo>
                  <a:pt x="1147986" y="327627"/>
                  <a:pt x="1263563" y="466191"/>
                  <a:pt x="1311538" y="548421"/>
                </a:cubicBezTo>
                <a:close/>
              </a:path>
              <a:path w="2153008" h="555117" fill="none" extrusionOk="0">
                <a:moveTo>
                  <a:pt x="1311538" y="548421"/>
                </a:moveTo>
                <a:cubicBezTo>
                  <a:pt x="1190436" y="552531"/>
                  <a:pt x="1024864" y="557331"/>
                  <a:pt x="908059" y="551698"/>
                </a:cubicBezTo>
                <a:cubicBezTo>
                  <a:pt x="54493" y="467747"/>
                  <a:pt x="-360160" y="241864"/>
                  <a:pt x="305030" y="83978"/>
                </a:cubicBezTo>
                <a:cubicBezTo>
                  <a:pt x="514710" y="-12205"/>
                  <a:pt x="775995" y="9961"/>
                  <a:pt x="1060032" y="31"/>
                </a:cubicBezTo>
                <a:cubicBezTo>
                  <a:pt x="1302412" y="12806"/>
                  <a:pt x="1493937" y="-20286"/>
                  <a:pt x="1679354" y="47603"/>
                </a:cubicBezTo>
              </a:path>
              <a:path w="2153008" h="555117" fill="none" stroke="0" extrusionOk="0">
                <a:moveTo>
                  <a:pt x="1311538" y="548421"/>
                </a:moveTo>
                <a:cubicBezTo>
                  <a:pt x="1165888" y="555050"/>
                  <a:pt x="1061514" y="542506"/>
                  <a:pt x="908059" y="551698"/>
                </a:cubicBezTo>
                <a:cubicBezTo>
                  <a:pt x="12282" y="504208"/>
                  <a:pt x="-289676" y="282712"/>
                  <a:pt x="305030" y="83978"/>
                </a:cubicBezTo>
                <a:cubicBezTo>
                  <a:pt x="518656" y="38344"/>
                  <a:pt x="770413" y="-15216"/>
                  <a:pt x="1060032" y="31"/>
                </a:cubicBezTo>
                <a:cubicBezTo>
                  <a:pt x="1274799" y="-778"/>
                  <a:pt x="1501634" y="35702"/>
                  <a:pt x="1679354" y="4760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2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3FD73-2D20-299D-2785-590C2BA0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41433-8BCF-C099-88B7-07CFA6CE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2BEFD-71BE-3D68-8628-44B3FE58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Adequate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3EDE802-1676-C712-017B-32E6F1D11F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262053"/>
              </p:ext>
            </p:extLst>
          </p:nvPr>
        </p:nvGraphicFramePr>
        <p:xfrm>
          <a:off x="7032104" y="3933057"/>
          <a:ext cx="3048000" cy="214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CE7BE123-11DA-9384-9398-3EC75DFE50DC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429544"/>
            <a:ext cx="7736356" cy="3554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738" indent="-58738">
              <a:spcBef>
                <a:spcPct val="0"/>
              </a:spcBef>
            </a:pPr>
            <a:r>
              <a:rPr lang="en-US" sz="2400" b="0" i="1"/>
              <a:t>Taken as a group, the indicator and its companion indicators should be sufficient to measure the stated result.  </a:t>
            </a:r>
            <a:endParaRPr lang="en-US" sz="2400" b="0"/>
          </a:p>
          <a:p>
            <a:pPr marL="58738" indent="-58738">
              <a:spcBef>
                <a:spcPts val="1200"/>
              </a:spcBef>
            </a:pPr>
            <a:r>
              <a:rPr lang="en-US" sz="2400" b="0"/>
              <a:t>How many indicators?</a:t>
            </a:r>
          </a:p>
          <a:p>
            <a:pPr marL="342900" indent="-342900"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b="0"/>
              <a:t>Related to the complexity of the result</a:t>
            </a:r>
          </a:p>
          <a:p>
            <a:pPr marL="342900" indent="-342900"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b="0"/>
              <a:t>The minimal number required to measure the result</a:t>
            </a:r>
          </a:p>
          <a:p>
            <a:pPr lvl="2"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en-US" sz="2400"/>
              <a:t>Too many indicators results in information overload</a:t>
            </a:r>
          </a:p>
          <a:p>
            <a:pPr lvl="2"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en-US" sz="2400"/>
              <a:t>Too few indicators could be misleading</a:t>
            </a:r>
          </a:p>
          <a:p>
            <a:pPr lvl="1">
              <a:spcBef>
                <a:spcPct val="0"/>
              </a:spcBef>
              <a:buFont typeface="Wingdings" pitchFamily="2" charset="2"/>
              <a:buNone/>
            </a:pPr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5FB6541-6DB2-A884-AF21-8F84747FECB3}"/>
              </a:ext>
            </a:extLst>
          </p:cNvPr>
          <p:cNvSpPr/>
          <p:nvPr/>
        </p:nvSpPr>
        <p:spPr>
          <a:xfrm rot="354187">
            <a:off x="7496586" y="4543858"/>
            <a:ext cx="2119037" cy="2075329"/>
          </a:xfrm>
          <a:prstGeom prst="ellipse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309FB3-A545-CE3E-95E4-821C401B6A60}"/>
              </a:ext>
            </a:extLst>
          </p:cNvPr>
          <p:cNvSpPr txBox="1"/>
          <p:nvPr/>
        </p:nvSpPr>
        <p:spPr>
          <a:xfrm rot="897905">
            <a:off x="7777054" y="5019447"/>
            <a:ext cx="1600971" cy="1124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</a:pPr>
            <a:r>
              <a:rPr lang="en-US" sz="2400" b="1">
                <a:solidFill>
                  <a:schemeClr val="bg1"/>
                </a:solidFill>
                <a:latin typeface="+mj-lt"/>
              </a:rPr>
              <a:t>RULE OF </a:t>
            </a:r>
          </a:p>
          <a:p>
            <a:pPr lvl="0" algn="ctr">
              <a:lnSpc>
                <a:spcPts val="2000"/>
              </a:lnSpc>
            </a:pPr>
            <a:r>
              <a:rPr lang="en-US" sz="2400" b="1">
                <a:solidFill>
                  <a:schemeClr val="bg1"/>
                </a:solidFill>
                <a:latin typeface="+mj-lt"/>
              </a:rPr>
              <a:t>THUMB</a:t>
            </a:r>
            <a:r>
              <a:rPr lang="pl-PL" sz="2400" b="1">
                <a:solidFill>
                  <a:schemeClr val="bg1"/>
                </a:solidFill>
                <a:latin typeface="+mj-lt"/>
              </a:rPr>
              <a:t>: </a:t>
            </a:r>
            <a:endParaRPr lang="en-GB" sz="2400" b="1">
              <a:solidFill>
                <a:schemeClr val="bg1"/>
              </a:solidFill>
              <a:latin typeface="+mj-lt"/>
            </a:endParaRPr>
          </a:p>
          <a:p>
            <a:pPr lvl="0" algn="ctr">
              <a:lnSpc>
                <a:spcPts val="2000"/>
              </a:lnSpc>
            </a:pPr>
            <a:r>
              <a:rPr lang="en-US" sz="2400" b="1">
                <a:solidFill>
                  <a:schemeClr val="bg1"/>
                </a:solidFill>
                <a:latin typeface="+mj-lt"/>
              </a:rPr>
              <a:t>2-3 PER </a:t>
            </a:r>
          </a:p>
          <a:p>
            <a:pPr lvl="0" algn="ctr">
              <a:lnSpc>
                <a:spcPts val="2000"/>
              </a:lnSpc>
            </a:pPr>
            <a:r>
              <a:rPr lang="en-US" sz="2400" b="1">
                <a:solidFill>
                  <a:schemeClr val="bg1"/>
                </a:solidFill>
                <a:latin typeface="+mj-lt"/>
              </a:rPr>
              <a:t>RESULT</a:t>
            </a:r>
            <a:endParaRPr lang="pl-PL" sz="240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7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A9AB3-2857-B4A5-3CA5-E54EE7CB4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D1C3D-8832-961C-CE10-6AA33B0CB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8BB7C-C590-D11E-9F49-CA14CEBD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92" y="461281"/>
            <a:ext cx="6074021" cy="121595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What Does Results Based Management Mean? </a:t>
            </a:r>
            <a:endParaRPr lang="en-GB" sz="3600">
              <a:solidFill>
                <a:schemeClr val="tx2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5CBDFB7-A6EA-56DE-1C37-FBF2F80B7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16" y="1506070"/>
            <a:ext cx="2678254" cy="2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000">
                <a:latin typeface="+mj-lt"/>
              </a:rPr>
              <a:t>Even when a project or program has a sound logical design </a:t>
            </a:r>
            <a:r>
              <a:rPr lang="en-US" sz="2000">
                <a:solidFill>
                  <a:schemeClr val="tx2"/>
                </a:solidFill>
                <a:latin typeface="+mj-lt"/>
              </a:rPr>
              <a:t>on paper</a:t>
            </a:r>
            <a:r>
              <a:rPr lang="en-US" sz="200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2000">
                <a:latin typeface="+mj-lt"/>
              </a:rPr>
              <a:t>we cannot be certain</a:t>
            </a:r>
            <a:br>
              <a:rPr lang="en-US" sz="2000">
                <a:latin typeface="+mj-lt"/>
              </a:rPr>
            </a:br>
            <a:r>
              <a:rPr lang="en-US" sz="2000">
                <a:latin typeface="+mj-lt"/>
              </a:rPr>
              <a:t>it will succeed</a:t>
            </a:r>
            <a:br>
              <a:rPr lang="en-US" sz="2000">
                <a:latin typeface="+mj-lt"/>
              </a:rPr>
            </a:br>
            <a:r>
              <a:rPr lang="en-US" sz="2000">
                <a:solidFill>
                  <a:schemeClr val="tx2"/>
                </a:solidFill>
                <a:latin typeface="+mj-lt"/>
              </a:rPr>
              <a:t>in practice</a:t>
            </a:r>
            <a:r>
              <a:rPr lang="en-US" sz="2000">
                <a:solidFill>
                  <a:srgbClr val="003366"/>
                </a:solidFill>
                <a:latin typeface="+mj-lt"/>
              </a:rPr>
              <a:t>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CA713BB-9BE1-ADC6-A7FE-D4A8C3957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1" y="4108395"/>
            <a:ext cx="3023998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>
                <a:latin typeface="+mj-lt"/>
              </a:rPr>
              <a:t>To know whether a paper plan really worked we need information about what actually happened at each level.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A45D972F-F01E-344E-A463-3C2ED9040E9C}"/>
              </a:ext>
            </a:extLst>
          </p:cNvPr>
          <p:cNvSpPr/>
          <p:nvPr/>
        </p:nvSpPr>
        <p:spPr>
          <a:xfrm>
            <a:off x="4570392" y="2342094"/>
            <a:ext cx="1633182" cy="58744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</a:rPr>
              <a:t>Results</a:t>
            </a:r>
            <a:endParaRPr lang="en-GB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6D0F8AE4-0054-63A1-C08C-4B3C506A160A}"/>
              </a:ext>
            </a:extLst>
          </p:cNvPr>
          <p:cNvSpPr/>
          <p:nvPr/>
        </p:nvSpPr>
        <p:spPr>
          <a:xfrm>
            <a:off x="4104095" y="3719410"/>
            <a:ext cx="1633182" cy="58744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</a:rPr>
              <a:t>Outputs</a:t>
            </a:r>
            <a:endParaRPr lang="en-GB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A315E173-C066-7389-652E-614617912A0C}"/>
              </a:ext>
            </a:extLst>
          </p:cNvPr>
          <p:cNvSpPr/>
          <p:nvPr/>
        </p:nvSpPr>
        <p:spPr>
          <a:xfrm>
            <a:off x="3685562" y="5096727"/>
            <a:ext cx="1633182" cy="58744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</a:rPr>
              <a:t>Activities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E36CCA-DEE5-5BBB-F1E1-0F4EDA25524E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4502153" y="4508310"/>
            <a:ext cx="205972" cy="588417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47AB93-73B5-FA08-FC0A-60D3EA85BE9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920686" y="3059603"/>
            <a:ext cx="237815" cy="659807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B038F4B2-CB86-CB94-AC01-594FCF002543}"/>
              </a:ext>
            </a:extLst>
          </p:cNvPr>
          <p:cNvSpPr/>
          <p:nvPr/>
        </p:nvSpPr>
        <p:spPr>
          <a:xfrm>
            <a:off x="5238624" y="5089722"/>
            <a:ext cx="4567308" cy="587446"/>
          </a:xfrm>
          <a:prstGeom prst="parallelogram">
            <a:avLst>
              <a:gd name="adj" fmla="val 31246"/>
            </a:avLst>
          </a:prstGeom>
          <a:solidFill>
            <a:srgbClr val="FF6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atin typeface="+mj-lt"/>
              </a:rPr>
              <a:t>Verify that Activities Actually Took Place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9C212A6C-DD0A-DE92-34CD-A05D63FC3A0F}"/>
              </a:ext>
            </a:extLst>
          </p:cNvPr>
          <p:cNvSpPr/>
          <p:nvPr/>
        </p:nvSpPr>
        <p:spPr>
          <a:xfrm>
            <a:off x="5650117" y="3715908"/>
            <a:ext cx="4567308" cy="587446"/>
          </a:xfrm>
          <a:prstGeom prst="parallelogram">
            <a:avLst>
              <a:gd name="adj" fmla="val 31246"/>
            </a:avLst>
          </a:prstGeom>
          <a:solidFill>
            <a:srgbClr val="FF6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latin typeface="+mj-lt"/>
              </a:rPr>
              <a:t>Measure Actual Outputs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15C33277-118D-D269-B56F-36CADDADB449}"/>
              </a:ext>
            </a:extLst>
          </p:cNvPr>
          <p:cNvSpPr/>
          <p:nvPr/>
        </p:nvSpPr>
        <p:spPr>
          <a:xfrm>
            <a:off x="6113868" y="2342094"/>
            <a:ext cx="4567307" cy="587446"/>
          </a:xfrm>
          <a:prstGeom prst="parallelogram">
            <a:avLst>
              <a:gd name="adj" fmla="val 31246"/>
            </a:avLst>
          </a:prstGeom>
          <a:solidFill>
            <a:srgbClr val="FF6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latin typeface="+mj-lt"/>
              </a:rPr>
              <a:t>Measure Actual Results</a:t>
            </a:r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D0BC4256-7B1F-681F-70A1-78159843F8D0}"/>
              </a:ext>
            </a:extLst>
          </p:cNvPr>
          <p:cNvSpPr/>
          <p:nvPr/>
        </p:nvSpPr>
        <p:spPr>
          <a:xfrm>
            <a:off x="9726945" y="5096727"/>
            <a:ext cx="1633182" cy="57343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4EB0C624-3656-72BB-EFB3-BB983CCD226D}"/>
              </a:ext>
            </a:extLst>
          </p:cNvPr>
          <p:cNvSpPr/>
          <p:nvPr/>
        </p:nvSpPr>
        <p:spPr>
          <a:xfrm>
            <a:off x="10131398" y="3722913"/>
            <a:ext cx="1633182" cy="57343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20A18687-F927-FB37-113C-6DC17B435E6F}"/>
              </a:ext>
            </a:extLst>
          </p:cNvPr>
          <p:cNvSpPr/>
          <p:nvPr/>
        </p:nvSpPr>
        <p:spPr>
          <a:xfrm>
            <a:off x="10592604" y="2356104"/>
            <a:ext cx="1515616" cy="57343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7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811EA-1761-1B1E-7869-61788FCD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22D95-0D3C-E51A-EC1D-294E4902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E7BF0D-A70C-C2AA-51D8-E4316504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Disaggregation of Indicators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24DC6B7-B8DA-BF04-9697-741695C2B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406549"/>
            <a:ext cx="7160747" cy="39973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WHY disaggregate?</a:t>
            </a:r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Types of disaggregation could include: </a:t>
            </a:r>
          </a:p>
          <a:p>
            <a:pPr marL="631825" lvl="1" indent="-4508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en-US" sz="2400" dirty="0"/>
              <a:t>Sex </a:t>
            </a:r>
          </a:p>
          <a:p>
            <a:pPr marL="631825" lvl="1" indent="-4508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en-US" sz="2400" dirty="0"/>
              <a:t>Age </a:t>
            </a:r>
          </a:p>
          <a:p>
            <a:pPr marL="631825" lvl="1" indent="-4508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en-US" sz="2400" dirty="0"/>
              <a:t>Place of living</a:t>
            </a:r>
            <a:endParaRPr lang="en-US" sz="2400" strike="sngStrike" dirty="0"/>
          </a:p>
          <a:p>
            <a:pPr marL="631825" lvl="1" indent="-4508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en-US" sz="2400" dirty="0"/>
              <a:t>Region/location 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sz="2400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i="1" dirty="0"/>
              <a:t>CONSIDER:</a:t>
            </a:r>
            <a:r>
              <a:rPr lang="en-US" sz="2400" i="1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Do you need </a:t>
            </a:r>
            <a:r>
              <a:rPr lang="en-US" sz="2400" u="sng" dirty="0">
                <a:solidFill>
                  <a:schemeClr val="tx2"/>
                </a:solidFill>
              </a:rPr>
              <a:t>all</a:t>
            </a:r>
            <a:r>
              <a:rPr lang="en-US" sz="2400" dirty="0">
                <a:solidFill>
                  <a:schemeClr val="tx2"/>
                </a:solidFill>
              </a:rPr>
              <a:t> this information for program management?</a:t>
            </a:r>
          </a:p>
          <a:p>
            <a:endParaRPr lang="en-US" sz="2400" i="1" dirty="0">
              <a:solidFill>
                <a:srgbClr val="C41A1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9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B419E-DEC4-FF8D-186F-F8BC07210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3307E-EFB0-FC2E-84B1-38559004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823CC3-F05B-46B9-9720-BA3BD96E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Results Over Time</a:t>
            </a: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68427B71-6FF4-AB27-A71C-7934D8B0BAC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133601" y="4682243"/>
            <a:ext cx="1663517" cy="106133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en-US" b="1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Input Results</a:t>
            </a: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941FD3A8-95F4-F426-7D2D-A32FA59135E8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5992814" y="2343944"/>
            <a:ext cx="2450851" cy="129143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en-US" b="1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Outcome Results</a:t>
            </a: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4D3F683C-B960-B1C2-81EC-8044AC98C822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962401" y="3783379"/>
            <a:ext cx="2144667" cy="121089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en-US" b="1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Output Results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057571AD-7228-C353-2D4B-AF7EA061E334}"/>
              </a:ext>
            </a:extLst>
          </p:cNvPr>
          <p:cNvSpPr txBox="1">
            <a:spLocks noChangeArrowheads="1"/>
          </p:cNvSpPr>
          <p:nvPr/>
        </p:nvSpPr>
        <p:spPr bwMode="auto">
          <a:xfrm rot="-5405003">
            <a:off x="1029494" y="3907632"/>
            <a:ext cx="205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Results</a:t>
            </a: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0C0DDBA4-600B-236E-8AB5-5A6C128A4D7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821614" y="1124744"/>
            <a:ext cx="2450851" cy="129143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en-US" b="1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Impact</a:t>
            </a: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393BED16-6E84-92B9-F599-5480D8E73C28}"/>
              </a:ext>
            </a:extLst>
          </p:cNvPr>
          <p:cNvSpPr>
            <a:spLocks noChangeShapeType="1"/>
          </p:cNvSpPr>
          <p:nvPr/>
        </p:nvSpPr>
        <p:spPr bwMode="blackWhite">
          <a:xfrm>
            <a:off x="6057900" y="1752600"/>
            <a:ext cx="0" cy="4171950"/>
          </a:xfrm>
          <a:prstGeom prst="line">
            <a:avLst/>
          </a:prstGeom>
          <a:noFill/>
          <a:ln w="9525">
            <a:solidFill>
              <a:srgbClr val="666666"/>
            </a:soli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D62F7CD0-D0F1-CCEB-D707-1BD0FB39B37B}"/>
              </a:ext>
            </a:extLst>
          </p:cNvPr>
          <p:cNvSpPr>
            <a:spLocks noChangeShapeType="1"/>
          </p:cNvSpPr>
          <p:nvPr/>
        </p:nvSpPr>
        <p:spPr bwMode="blackWhite">
          <a:xfrm>
            <a:off x="2476500" y="3810000"/>
            <a:ext cx="7600950" cy="0"/>
          </a:xfrm>
          <a:prstGeom prst="line">
            <a:avLst/>
          </a:prstGeom>
          <a:noFill/>
          <a:ln w="9525">
            <a:solidFill>
              <a:srgbClr val="666666"/>
            </a:soli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0701C5E-00A5-9144-2547-DA6F4E12BC8D}"/>
              </a:ext>
            </a:extLst>
          </p:cNvPr>
          <p:cNvSpPr>
            <a:spLocks/>
          </p:cNvSpPr>
          <p:nvPr/>
        </p:nvSpPr>
        <p:spPr bwMode="blackWhite">
          <a:xfrm>
            <a:off x="2733676" y="3643314"/>
            <a:ext cx="7477125" cy="2224087"/>
          </a:xfrm>
          <a:custGeom>
            <a:avLst/>
            <a:gdLst>
              <a:gd name="T0" fmla="*/ 0 w 4836"/>
              <a:gd name="T1" fmla="*/ 2147483647 h 1401"/>
              <a:gd name="T2" fmla="*/ 2147483647 w 4836"/>
              <a:gd name="T3" fmla="*/ 2147483647 h 1401"/>
              <a:gd name="T4" fmla="*/ 2147483647 w 4836"/>
              <a:gd name="T5" fmla="*/ 2147483647 h 1401"/>
              <a:gd name="T6" fmla="*/ 2147483647 w 4836"/>
              <a:gd name="T7" fmla="*/ 2147483647 h 1401"/>
              <a:gd name="T8" fmla="*/ 2147483647 w 4836"/>
              <a:gd name="T9" fmla="*/ 2147483647 h 1401"/>
              <a:gd name="T10" fmla="*/ 2147483647 w 4836"/>
              <a:gd name="T11" fmla="*/ 2147483647 h 1401"/>
              <a:gd name="T12" fmla="*/ 2147483647 w 4836"/>
              <a:gd name="T13" fmla="*/ 0 h 14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36"/>
              <a:gd name="T22" fmla="*/ 0 h 1401"/>
              <a:gd name="T23" fmla="*/ 4836 w 4836"/>
              <a:gd name="T24" fmla="*/ 1401 h 14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36" h="1401">
                <a:moveTo>
                  <a:pt x="0" y="1350"/>
                </a:moveTo>
                <a:cubicBezTo>
                  <a:pt x="335" y="1375"/>
                  <a:pt x="670" y="1401"/>
                  <a:pt x="1002" y="1350"/>
                </a:cubicBezTo>
                <a:cubicBezTo>
                  <a:pt x="1334" y="1299"/>
                  <a:pt x="1684" y="1191"/>
                  <a:pt x="1992" y="1044"/>
                </a:cubicBezTo>
                <a:cubicBezTo>
                  <a:pt x="2300" y="897"/>
                  <a:pt x="2556" y="624"/>
                  <a:pt x="2850" y="468"/>
                </a:cubicBezTo>
                <a:cubicBezTo>
                  <a:pt x="3144" y="312"/>
                  <a:pt x="3455" y="182"/>
                  <a:pt x="3756" y="108"/>
                </a:cubicBezTo>
                <a:cubicBezTo>
                  <a:pt x="4057" y="34"/>
                  <a:pt x="4476" y="42"/>
                  <a:pt x="4656" y="24"/>
                </a:cubicBezTo>
                <a:cubicBezTo>
                  <a:pt x="4836" y="6"/>
                  <a:pt x="4836" y="3"/>
                  <a:pt x="4836" y="0"/>
                </a:cubicBezTo>
              </a:path>
            </a:pathLst>
          </a:custGeom>
          <a:noFill/>
          <a:ln w="76200">
            <a:solidFill>
              <a:srgbClr val="666666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9D27C423-7B8F-9444-71CD-4812B5701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2" y="1149912"/>
            <a:ext cx="467042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pitchFamily="34" charset="0"/>
              </a:rPr>
              <a:t>Typically, change is more rapid for “lower level” results – meaning good management requires indicator data more frequently than for results at the highest level of impact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2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88F08-4EC2-E2D5-DA68-0B0584874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40D26-3802-2E4D-F000-DA35E344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F77E09-648F-B332-7C6B-E787E409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88" y="2527171"/>
            <a:ext cx="6291682" cy="1182220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From measuring results to measuring impact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1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E0BC4-B315-F945-50B6-59CA47D5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08012-F9BD-2DAE-5302-737F30D6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92EB13-B628-688B-F08C-EC2F5C01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7471897" cy="596859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Why we need impact assessment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A0C914-8F60-2199-B002-F3CB9BDB6D24}"/>
              </a:ext>
            </a:extLst>
          </p:cNvPr>
          <p:cNvSpPr txBox="1">
            <a:spLocks/>
          </p:cNvSpPr>
          <p:nvPr/>
        </p:nvSpPr>
        <p:spPr>
          <a:xfrm>
            <a:off x="757703" y="1232374"/>
            <a:ext cx="8208169" cy="4500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solidFill>
                  <a:srgbClr val="0092BB"/>
                </a:solidFill>
              </a:rPr>
              <a:t>1. Know what really works</a:t>
            </a: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b="0"/>
              <a:t>Distinguishes impact from mere activity or output.</a:t>
            </a: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b="0"/>
              <a:t>Helps avoid investing in ineffective measures.</a:t>
            </a:r>
          </a:p>
          <a:p>
            <a:r>
              <a:rPr lang="en-GB" sz="2400">
                <a:solidFill>
                  <a:srgbClr val="0092BB"/>
                </a:solidFill>
              </a:rPr>
              <a:t>2. Improve resource allocation</a:t>
            </a: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b="0"/>
              <a:t>Public funds go to programmes with proven effectiveness.</a:t>
            </a: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b="0"/>
              <a:t>Supports value for money and fiscal responsibility.</a:t>
            </a:r>
          </a:p>
          <a:p>
            <a:r>
              <a:rPr lang="en-GB" sz="2400">
                <a:solidFill>
                  <a:srgbClr val="0092BB"/>
                </a:solidFill>
              </a:rPr>
              <a:t>3. Learn and adapt</a:t>
            </a: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b="0"/>
              <a:t>Identifies </a:t>
            </a:r>
            <a:r>
              <a:rPr lang="en-GB" b="0" i="1"/>
              <a:t>why</a:t>
            </a:r>
            <a:r>
              <a:rPr lang="en-GB" b="0"/>
              <a:t> and </a:t>
            </a:r>
            <a:r>
              <a:rPr lang="en-GB" b="0" i="1"/>
              <a:t>for whom</a:t>
            </a:r>
            <a:r>
              <a:rPr lang="en-GB" b="0"/>
              <a:t> policies work (or don’t).</a:t>
            </a: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b="0"/>
              <a:t>Enables continuous improvement of programmes.</a:t>
            </a:r>
          </a:p>
          <a:p>
            <a:r>
              <a:rPr lang="en-GB" sz="2400">
                <a:solidFill>
                  <a:srgbClr val="0092BB"/>
                </a:solidFill>
              </a:rPr>
              <a:t>4. Strengthen accountability and trust</a:t>
            </a:r>
            <a:endParaRPr lang="en-GB" sz="2000">
              <a:solidFill>
                <a:srgbClr val="0092BB"/>
              </a:solidFill>
            </a:endParaRP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b="0"/>
              <a:t>Transparent, evidence-based decision making.</a:t>
            </a: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b="0"/>
              <a:t>Builds credibility with citizens, partners, and funders.</a:t>
            </a:r>
          </a:p>
          <a:p>
            <a:endParaRPr lang="en-GB" sz="2000" b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1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25FAA-E04B-34C1-0F98-3982CF91C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7DC29-C44C-1358-542E-3E1501F5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83D28C-116E-063C-03C5-3F478AC6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6390349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What is Impact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DC060A9-89F4-D0BB-31BA-B2569F76F39D}"/>
              </a:ext>
            </a:extLst>
          </p:cNvPr>
          <p:cNvGrpSpPr/>
          <p:nvPr/>
        </p:nvGrpSpPr>
        <p:grpSpPr>
          <a:xfrm>
            <a:off x="5781067" y="2231111"/>
            <a:ext cx="4476671" cy="2395776"/>
            <a:chOff x="5781067" y="2231111"/>
            <a:chExt cx="4476671" cy="2395776"/>
          </a:xfrm>
        </p:grpSpPr>
        <p:cxnSp>
          <p:nvCxnSpPr>
            <p:cNvPr id="5" name="Google Shape;1127;p166">
              <a:extLst>
                <a:ext uri="{FF2B5EF4-FFF2-40B4-BE49-F238E27FC236}">
                  <a16:creationId xmlns:a16="http://schemas.microsoft.com/office/drawing/2014/main" id="{1E04DA97-1265-8FA1-21BF-04D9DF9AC9E8}"/>
                </a:ext>
              </a:extLst>
            </p:cNvPr>
            <p:cNvCxnSpPr/>
            <p:nvPr/>
          </p:nvCxnSpPr>
          <p:spPr>
            <a:xfrm rot="5400000">
              <a:off x="7025607" y="3300965"/>
              <a:ext cx="2069379" cy="799"/>
            </a:xfrm>
            <a:prstGeom prst="straightConnector1">
              <a:avLst/>
            </a:prstGeom>
            <a:noFill/>
            <a:ln w="38100" cap="flat" cmpd="sng">
              <a:solidFill>
                <a:srgbClr val="41B6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" name="Google Shape;1128;p166">
              <a:extLst>
                <a:ext uri="{FF2B5EF4-FFF2-40B4-BE49-F238E27FC236}">
                  <a16:creationId xmlns:a16="http://schemas.microsoft.com/office/drawing/2014/main" id="{8DB3534C-D52E-FA11-162F-FCD5281193E8}"/>
                </a:ext>
              </a:extLst>
            </p:cNvPr>
            <p:cNvCxnSpPr/>
            <p:nvPr/>
          </p:nvCxnSpPr>
          <p:spPr>
            <a:xfrm rot="10800000" flipH="1">
              <a:off x="8059903" y="3367492"/>
              <a:ext cx="456606" cy="147813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" name="Google Shape;1129;p166">
              <a:extLst>
                <a:ext uri="{FF2B5EF4-FFF2-40B4-BE49-F238E27FC236}">
                  <a16:creationId xmlns:a16="http://schemas.microsoft.com/office/drawing/2014/main" id="{46A6B083-3475-773E-10FE-79CA64CACB16}"/>
                </a:ext>
              </a:extLst>
            </p:cNvPr>
            <p:cNvCxnSpPr/>
            <p:nvPr/>
          </p:nvCxnSpPr>
          <p:spPr>
            <a:xfrm rot="10800000" flipH="1">
              <a:off x="8516508" y="3256536"/>
              <a:ext cx="456606" cy="110957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1130;p166">
              <a:extLst>
                <a:ext uri="{FF2B5EF4-FFF2-40B4-BE49-F238E27FC236}">
                  <a16:creationId xmlns:a16="http://schemas.microsoft.com/office/drawing/2014/main" id="{265CB059-9611-2827-64F2-04781C052DF3}"/>
                </a:ext>
              </a:extLst>
            </p:cNvPr>
            <p:cNvCxnSpPr/>
            <p:nvPr/>
          </p:nvCxnSpPr>
          <p:spPr>
            <a:xfrm rot="10800000" flipH="1">
              <a:off x="8973114" y="3071964"/>
              <a:ext cx="456606" cy="184669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1131;p166">
              <a:extLst>
                <a:ext uri="{FF2B5EF4-FFF2-40B4-BE49-F238E27FC236}">
                  <a16:creationId xmlns:a16="http://schemas.microsoft.com/office/drawing/2014/main" id="{F23B33B1-6521-739D-6DFE-B68CC7241BDF}"/>
                </a:ext>
              </a:extLst>
            </p:cNvPr>
            <p:cNvSpPr/>
            <p:nvPr/>
          </p:nvSpPr>
          <p:spPr>
            <a:xfrm>
              <a:off x="9353619" y="2997960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2;p166">
              <a:extLst>
                <a:ext uri="{FF2B5EF4-FFF2-40B4-BE49-F238E27FC236}">
                  <a16:creationId xmlns:a16="http://schemas.microsoft.com/office/drawing/2014/main" id="{0DC57B3E-A291-CE9C-2FD1-0858DEC65B12}"/>
                </a:ext>
              </a:extLst>
            </p:cNvPr>
            <p:cNvSpPr/>
            <p:nvPr/>
          </p:nvSpPr>
          <p:spPr>
            <a:xfrm>
              <a:off x="8440407" y="3293586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33;p166">
              <a:extLst>
                <a:ext uri="{FF2B5EF4-FFF2-40B4-BE49-F238E27FC236}">
                  <a16:creationId xmlns:a16="http://schemas.microsoft.com/office/drawing/2014/main" id="{A02859EF-A737-C4F3-F318-B63B972CC1D8}"/>
                </a:ext>
              </a:extLst>
            </p:cNvPr>
            <p:cNvSpPr/>
            <p:nvPr/>
          </p:nvSpPr>
          <p:spPr>
            <a:xfrm>
              <a:off x="8897013" y="3182726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Google Shape;1134;p166">
              <a:extLst>
                <a:ext uri="{FF2B5EF4-FFF2-40B4-BE49-F238E27FC236}">
                  <a16:creationId xmlns:a16="http://schemas.microsoft.com/office/drawing/2014/main" id="{7F46B04A-43E7-82E3-4254-E884ED3B3ACB}"/>
                </a:ext>
              </a:extLst>
            </p:cNvPr>
            <p:cNvCxnSpPr/>
            <p:nvPr/>
          </p:nvCxnSpPr>
          <p:spPr>
            <a:xfrm rot="10800000" flipH="1">
              <a:off x="8516508" y="2776144"/>
              <a:ext cx="456606" cy="258769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135;p166">
              <a:extLst>
                <a:ext uri="{FF2B5EF4-FFF2-40B4-BE49-F238E27FC236}">
                  <a16:creationId xmlns:a16="http://schemas.microsoft.com/office/drawing/2014/main" id="{0D262439-3552-1D24-9C26-A744D88670EA}"/>
                </a:ext>
              </a:extLst>
            </p:cNvPr>
            <p:cNvCxnSpPr/>
            <p:nvPr/>
          </p:nvCxnSpPr>
          <p:spPr>
            <a:xfrm rot="10800000" flipH="1">
              <a:off x="8973114" y="2406709"/>
              <a:ext cx="456606" cy="369532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136;p166">
              <a:extLst>
                <a:ext uri="{FF2B5EF4-FFF2-40B4-BE49-F238E27FC236}">
                  <a16:creationId xmlns:a16="http://schemas.microsoft.com/office/drawing/2014/main" id="{BEB1CD07-03BB-F2BC-CEA8-89940DB2668E}"/>
                </a:ext>
              </a:extLst>
            </p:cNvPr>
            <p:cNvCxnSpPr/>
            <p:nvPr/>
          </p:nvCxnSpPr>
          <p:spPr>
            <a:xfrm rot="5400000">
              <a:off x="5008533" y="3301336"/>
              <a:ext cx="2069379" cy="15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" name="Google Shape;1137;p166">
              <a:extLst>
                <a:ext uri="{FF2B5EF4-FFF2-40B4-BE49-F238E27FC236}">
                  <a16:creationId xmlns:a16="http://schemas.microsoft.com/office/drawing/2014/main" id="{FD8FC0FE-F724-C733-6F5E-8E51CB588D07}"/>
                </a:ext>
              </a:extLst>
            </p:cNvPr>
            <p:cNvCxnSpPr/>
            <p:nvPr/>
          </p:nvCxnSpPr>
          <p:spPr>
            <a:xfrm>
              <a:off x="6043227" y="4336054"/>
              <a:ext cx="3576745" cy="776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" name="Google Shape;1138;p166">
              <a:extLst>
                <a:ext uri="{FF2B5EF4-FFF2-40B4-BE49-F238E27FC236}">
                  <a16:creationId xmlns:a16="http://schemas.microsoft.com/office/drawing/2014/main" id="{9F23E36A-2E6C-B158-C74A-4852D9254533}"/>
                </a:ext>
              </a:extLst>
            </p:cNvPr>
            <p:cNvSpPr txBox="1"/>
            <p:nvPr/>
          </p:nvSpPr>
          <p:spPr>
            <a:xfrm>
              <a:off x="7749040" y="4357613"/>
              <a:ext cx="608808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300">
                  <a:solidFill>
                    <a:srgbClr val="4555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Time</a:t>
              </a:r>
              <a:endParaRPr sz="13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139;p166">
              <a:extLst>
                <a:ext uri="{FF2B5EF4-FFF2-40B4-BE49-F238E27FC236}">
                  <a16:creationId xmlns:a16="http://schemas.microsoft.com/office/drawing/2014/main" id="{6E8D2DA3-2450-62E0-5BAC-F7F2C4749F6D}"/>
                </a:ext>
              </a:extLst>
            </p:cNvPr>
            <p:cNvSpPr txBox="1"/>
            <p:nvPr/>
          </p:nvSpPr>
          <p:spPr>
            <a:xfrm rot="16200000">
              <a:off x="4861131" y="3151047"/>
              <a:ext cx="2109145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300">
                  <a:solidFill>
                    <a:srgbClr val="64646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Primary Outcome</a:t>
              </a:r>
              <a:endPara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140;p166">
              <a:extLst>
                <a:ext uri="{FF2B5EF4-FFF2-40B4-BE49-F238E27FC236}">
                  <a16:creationId xmlns:a16="http://schemas.microsoft.com/office/drawing/2014/main" id="{FD5BA381-E599-FE9D-FCD1-6E589EA97140}"/>
                </a:ext>
              </a:extLst>
            </p:cNvPr>
            <p:cNvSpPr/>
            <p:nvPr/>
          </p:nvSpPr>
          <p:spPr>
            <a:xfrm>
              <a:off x="8440407" y="2961007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41;p166">
              <a:extLst>
                <a:ext uri="{FF2B5EF4-FFF2-40B4-BE49-F238E27FC236}">
                  <a16:creationId xmlns:a16="http://schemas.microsoft.com/office/drawing/2014/main" id="{BE7B9BE7-E8F5-00BC-9ABB-965BF483566E}"/>
                </a:ext>
              </a:extLst>
            </p:cNvPr>
            <p:cNvSpPr/>
            <p:nvPr/>
          </p:nvSpPr>
          <p:spPr>
            <a:xfrm>
              <a:off x="8897013" y="2702335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142;p166">
              <a:extLst>
                <a:ext uri="{FF2B5EF4-FFF2-40B4-BE49-F238E27FC236}">
                  <a16:creationId xmlns:a16="http://schemas.microsoft.com/office/drawing/2014/main" id="{CE11D3E4-9572-73C2-63F8-8B932E7F8442}"/>
                </a:ext>
              </a:extLst>
            </p:cNvPr>
            <p:cNvSpPr/>
            <p:nvPr/>
          </p:nvSpPr>
          <p:spPr>
            <a:xfrm>
              <a:off x="9353619" y="2332803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143;p166">
              <a:extLst>
                <a:ext uri="{FF2B5EF4-FFF2-40B4-BE49-F238E27FC236}">
                  <a16:creationId xmlns:a16="http://schemas.microsoft.com/office/drawing/2014/main" id="{E9908086-979B-878B-5F89-100EC72EBCCB}"/>
                </a:ext>
              </a:extLst>
            </p:cNvPr>
            <p:cNvSpPr txBox="1"/>
            <p:nvPr/>
          </p:nvSpPr>
          <p:spPr>
            <a:xfrm>
              <a:off x="9467766" y="2583263"/>
              <a:ext cx="789972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rgbClr val="4555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Impact</a:t>
              </a:r>
              <a:endParaRPr sz="13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" name="Google Shape;1144;p166">
              <a:extLst>
                <a:ext uri="{FF2B5EF4-FFF2-40B4-BE49-F238E27FC236}">
                  <a16:creationId xmlns:a16="http://schemas.microsoft.com/office/drawing/2014/main" id="{4EA95374-1269-9E10-C424-02459A4929B8}"/>
                </a:ext>
              </a:extLst>
            </p:cNvPr>
            <p:cNvCxnSpPr/>
            <p:nvPr/>
          </p:nvCxnSpPr>
          <p:spPr>
            <a:xfrm rot="16200000">
              <a:off x="8048058" y="3046855"/>
              <a:ext cx="480295" cy="456606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" name="Google Shape;1145;p166">
              <a:extLst>
                <a:ext uri="{FF2B5EF4-FFF2-40B4-BE49-F238E27FC236}">
                  <a16:creationId xmlns:a16="http://schemas.microsoft.com/office/drawing/2014/main" id="{E9B655F8-10B4-18B5-F424-B21599378CC2}"/>
                </a:ext>
              </a:extLst>
            </p:cNvPr>
            <p:cNvSpPr txBox="1"/>
            <p:nvPr/>
          </p:nvSpPr>
          <p:spPr>
            <a:xfrm rot="20699221">
              <a:off x="8073222" y="3370051"/>
              <a:ext cx="1554505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rgbClr val="2FAA9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Counterfactual</a:t>
              </a:r>
              <a:endPara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" name="Google Shape;1146;p166">
              <a:extLst>
                <a:ext uri="{FF2B5EF4-FFF2-40B4-BE49-F238E27FC236}">
                  <a16:creationId xmlns:a16="http://schemas.microsoft.com/office/drawing/2014/main" id="{2C3F8EAD-8BD5-4205-64ED-FDF802DCEE0C}"/>
                </a:ext>
              </a:extLst>
            </p:cNvPr>
            <p:cNvCxnSpPr/>
            <p:nvPr/>
          </p:nvCxnSpPr>
          <p:spPr>
            <a:xfrm>
              <a:off x="9429720" y="2378451"/>
              <a:ext cx="0" cy="668067"/>
            </a:xfrm>
            <a:prstGeom prst="straightConnector1">
              <a:avLst/>
            </a:prstGeom>
            <a:noFill/>
            <a:ln w="3810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cxnSp>
          <p:nvCxnSpPr>
            <p:cNvPr id="25" name="Google Shape;1147;p166">
              <a:extLst>
                <a:ext uri="{FF2B5EF4-FFF2-40B4-BE49-F238E27FC236}">
                  <a16:creationId xmlns:a16="http://schemas.microsoft.com/office/drawing/2014/main" id="{0AF8CB0C-ADFD-5645-5C77-6125A94EA18C}"/>
                </a:ext>
              </a:extLst>
            </p:cNvPr>
            <p:cNvCxnSpPr/>
            <p:nvPr/>
          </p:nvCxnSpPr>
          <p:spPr>
            <a:xfrm rot="10800000" flipH="1">
              <a:off x="6233480" y="3884837"/>
              <a:ext cx="456606" cy="147813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1148;p166">
              <a:extLst>
                <a:ext uri="{FF2B5EF4-FFF2-40B4-BE49-F238E27FC236}">
                  <a16:creationId xmlns:a16="http://schemas.microsoft.com/office/drawing/2014/main" id="{AD588A86-6C01-E6CA-BF4A-0C6F46B6BBA0}"/>
                </a:ext>
              </a:extLst>
            </p:cNvPr>
            <p:cNvCxnSpPr/>
            <p:nvPr/>
          </p:nvCxnSpPr>
          <p:spPr>
            <a:xfrm rot="10800000" flipH="1">
              <a:off x="6690086" y="3810931"/>
              <a:ext cx="456606" cy="73906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1149;p166">
              <a:extLst>
                <a:ext uri="{FF2B5EF4-FFF2-40B4-BE49-F238E27FC236}">
                  <a16:creationId xmlns:a16="http://schemas.microsoft.com/office/drawing/2014/main" id="{F1DBFF6C-CDC1-4FDE-A3F5-A51D88ADC1CE}"/>
                </a:ext>
              </a:extLst>
            </p:cNvPr>
            <p:cNvCxnSpPr/>
            <p:nvPr/>
          </p:nvCxnSpPr>
          <p:spPr>
            <a:xfrm rot="10800000" flipH="1">
              <a:off x="7146691" y="3626262"/>
              <a:ext cx="456606" cy="184669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" name="Google Shape;1150;p166">
              <a:extLst>
                <a:ext uri="{FF2B5EF4-FFF2-40B4-BE49-F238E27FC236}">
                  <a16:creationId xmlns:a16="http://schemas.microsoft.com/office/drawing/2014/main" id="{653B67A6-EDD4-06A9-807E-6D2BEE802410}"/>
                </a:ext>
              </a:extLst>
            </p:cNvPr>
            <p:cNvCxnSpPr/>
            <p:nvPr/>
          </p:nvCxnSpPr>
          <p:spPr>
            <a:xfrm rot="10800000" flipH="1">
              <a:off x="7603297" y="3515208"/>
              <a:ext cx="456606" cy="110957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" name="Google Shape;1151;p166">
              <a:extLst>
                <a:ext uri="{FF2B5EF4-FFF2-40B4-BE49-F238E27FC236}">
                  <a16:creationId xmlns:a16="http://schemas.microsoft.com/office/drawing/2014/main" id="{050E9A87-5621-3043-E2D8-3851CCEE826E}"/>
                </a:ext>
              </a:extLst>
            </p:cNvPr>
            <p:cNvSpPr/>
            <p:nvPr/>
          </p:nvSpPr>
          <p:spPr>
            <a:xfrm>
              <a:off x="6157379" y="3958743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52;p166">
              <a:extLst>
                <a:ext uri="{FF2B5EF4-FFF2-40B4-BE49-F238E27FC236}">
                  <a16:creationId xmlns:a16="http://schemas.microsoft.com/office/drawing/2014/main" id="{1FE44F5D-140F-477C-FADC-78E17D266C87}"/>
                </a:ext>
              </a:extLst>
            </p:cNvPr>
            <p:cNvSpPr/>
            <p:nvPr/>
          </p:nvSpPr>
          <p:spPr>
            <a:xfrm>
              <a:off x="6613985" y="3810931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153;p166">
              <a:extLst>
                <a:ext uri="{FF2B5EF4-FFF2-40B4-BE49-F238E27FC236}">
                  <a16:creationId xmlns:a16="http://schemas.microsoft.com/office/drawing/2014/main" id="{25EB2662-7EFB-332C-7096-E15D1E2A132C}"/>
                </a:ext>
              </a:extLst>
            </p:cNvPr>
            <p:cNvSpPr/>
            <p:nvPr/>
          </p:nvSpPr>
          <p:spPr>
            <a:xfrm>
              <a:off x="7070590" y="3737024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54;p166">
              <a:extLst>
                <a:ext uri="{FF2B5EF4-FFF2-40B4-BE49-F238E27FC236}">
                  <a16:creationId xmlns:a16="http://schemas.microsoft.com/office/drawing/2014/main" id="{C83FE986-F0E5-9EA6-8267-DCE0576EBC07}"/>
                </a:ext>
              </a:extLst>
            </p:cNvPr>
            <p:cNvSpPr/>
            <p:nvPr/>
          </p:nvSpPr>
          <p:spPr>
            <a:xfrm>
              <a:off x="7527196" y="3552258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155;p166">
              <a:extLst>
                <a:ext uri="{FF2B5EF4-FFF2-40B4-BE49-F238E27FC236}">
                  <a16:creationId xmlns:a16="http://schemas.microsoft.com/office/drawing/2014/main" id="{88B63FF9-DBFF-E233-84DD-93AAAFDE3B47}"/>
                </a:ext>
              </a:extLst>
            </p:cNvPr>
            <p:cNvSpPr/>
            <p:nvPr/>
          </p:nvSpPr>
          <p:spPr>
            <a:xfrm>
              <a:off x="7983802" y="3441399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156;p166">
              <a:extLst>
                <a:ext uri="{FF2B5EF4-FFF2-40B4-BE49-F238E27FC236}">
                  <a16:creationId xmlns:a16="http://schemas.microsoft.com/office/drawing/2014/main" id="{0BEB047C-B66E-A4EC-BDD2-BCBCA54A4EE3}"/>
                </a:ext>
              </a:extLst>
            </p:cNvPr>
            <p:cNvSpPr txBox="1"/>
            <p:nvPr/>
          </p:nvSpPr>
          <p:spPr>
            <a:xfrm>
              <a:off x="7222791" y="2377544"/>
              <a:ext cx="1258362" cy="2692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Intervention</a:t>
              </a:r>
              <a:endParaRPr sz="13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505F7D6-0433-018E-9DA1-A0F4877F4D0C}"/>
              </a:ext>
            </a:extLst>
          </p:cNvPr>
          <p:cNvGrpSpPr/>
          <p:nvPr/>
        </p:nvGrpSpPr>
        <p:grpSpPr>
          <a:xfrm>
            <a:off x="870570" y="1893510"/>
            <a:ext cx="4458589" cy="2733377"/>
            <a:chOff x="870570" y="1893510"/>
            <a:chExt cx="4458589" cy="2733377"/>
          </a:xfrm>
        </p:grpSpPr>
        <p:cxnSp>
          <p:nvCxnSpPr>
            <p:cNvPr id="36" name="Google Shape;1158;p166">
              <a:extLst>
                <a:ext uri="{FF2B5EF4-FFF2-40B4-BE49-F238E27FC236}">
                  <a16:creationId xmlns:a16="http://schemas.microsoft.com/office/drawing/2014/main" id="{B220BE79-9F2D-0AB7-EBDF-F38C656ECD61}"/>
                </a:ext>
              </a:extLst>
            </p:cNvPr>
            <p:cNvCxnSpPr/>
            <p:nvPr/>
          </p:nvCxnSpPr>
          <p:spPr>
            <a:xfrm rot="5400000">
              <a:off x="2127811" y="3300965"/>
              <a:ext cx="2069378" cy="799"/>
            </a:xfrm>
            <a:prstGeom prst="straightConnector1">
              <a:avLst/>
            </a:prstGeom>
            <a:noFill/>
            <a:ln w="38100" cap="flat" cmpd="sng">
              <a:solidFill>
                <a:srgbClr val="41B6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1159;p166">
              <a:extLst>
                <a:ext uri="{FF2B5EF4-FFF2-40B4-BE49-F238E27FC236}">
                  <a16:creationId xmlns:a16="http://schemas.microsoft.com/office/drawing/2014/main" id="{10A13DC7-74EA-2266-F531-B19D83C60AFB}"/>
                </a:ext>
              </a:extLst>
            </p:cNvPr>
            <p:cNvCxnSpPr/>
            <p:nvPr/>
          </p:nvCxnSpPr>
          <p:spPr>
            <a:xfrm rot="10800000" flipH="1">
              <a:off x="1335683" y="3884837"/>
              <a:ext cx="456606" cy="147813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1160;p166">
              <a:extLst>
                <a:ext uri="{FF2B5EF4-FFF2-40B4-BE49-F238E27FC236}">
                  <a16:creationId xmlns:a16="http://schemas.microsoft.com/office/drawing/2014/main" id="{0D750D5E-72A0-13DE-1B99-A91F2345FAE9}"/>
                </a:ext>
              </a:extLst>
            </p:cNvPr>
            <p:cNvCxnSpPr/>
            <p:nvPr/>
          </p:nvCxnSpPr>
          <p:spPr>
            <a:xfrm rot="10800000" flipH="1">
              <a:off x="1792289" y="3810931"/>
              <a:ext cx="456606" cy="73906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" name="Google Shape;1161;p166">
              <a:extLst>
                <a:ext uri="{FF2B5EF4-FFF2-40B4-BE49-F238E27FC236}">
                  <a16:creationId xmlns:a16="http://schemas.microsoft.com/office/drawing/2014/main" id="{9E13A4BB-A3E9-C009-621C-88FB9C311913}"/>
                </a:ext>
              </a:extLst>
            </p:cNvPr>
            <p:cNvCxnSpPr/>
            <p:nvPr/>
          </p:nvCxnSpPr>
          <p:spPr>
            <a:xfrm rot="10800000" flipH="1">
              <a:off x="2248895" y="3626262"/>
              <a:ext cx="456606" cy="184669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" name="Google Shape;1162;p166">
              <a:extLst>
                <a:ext uri="{FF2B5EF4-FFF2-40B4-BE49-F238E27FC236}">
                  <a16:creationId xmlns:a16="http://schemas.microsoft.com/office/drawing/2014/main" id="{FA504444-AF20-F12E-F9DC-DEF819D3F4AD}"/>
                </a:ext>
              </a:extLst>
            </p:cNvPr>
            <p:cNvCxnSpPr/>
            <p:nvPr/>
          </p:nvCxnSpPr>
          <p:spPr>
            <a:xfrm rot="10800000" flipH="1">
              <a:off x="2705501" y="3515208"/>
              <a:ext cx="456606" cy="110957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1163;p166">
              <a:extLst>
                <a:ext uri="{FF2B5EF4-FFF2-40B4-BE49-F238E27FC236}">
                  <a16:creationId xmlns:a16="http://schemas.microsoft.com/office/drawing/2014/main" id="{BE00F880-C18D-667D-3DBB-F12D2DA111B5}"/>
                </a:ext>
              </a:extLst>
            </p:cNvPr>
            <p:cNvCxnSpPr/>
            <p:nvPr/>
          </p:nvCxnSpPr>
          <p:spPr>
            <a:xfrm rot="10800000" flipH="1">
              <a:off x="3175536" y="2665343"/>
              <a:ext cx="374313" cy="810836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1164;p166">
              <a:extLst>
                <a:ext uri="{FF2B5EF4-FFF2-40B4-BE49-F238E27FC236}">
                  <a16:creationId xmlns:a16="http://schemas.microsoft.com/office/drawing/2014/main" id="{37E0EACF-0BD8-27EC-2C5C-F006D280A829}"/>
                </a:ext>
              </a:extLst>
            </p:cNvPr>
            <p:cNvCxnSpPr/>
            <p:nvPr/>
          </p:nvCxnSpPr>
          <p:spPr>
            <a:xfrm rot="10800000" flipH="1">
              <a:off x="3596956" y="2372006"/>
              <a:ext cx="375911" cy="241117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" name="Google Shape;1165;p166">
              <a:extLst>
                <a:ext uri="{FF2B5EF4-FFF2-40B4-BE49-F238E27FC236}">
                  <a16:creationId xmlns:a16="http://schemas.microsoft.com/office/drawing/2014/main" id="{45685765-1F01-B62B-EC14-3CAF4BB8696A}"/>
                </a:ext>
              </a:extLst>
            </p:cNvPr>
            <p:cNvCxnSpPr/>
            <p:nvPr/>
          </p:nvCxnSpPr>
          <p:spPr>
            <a:xfrm rot="10800000" flipH="1">
              <a:off x="3986321" y="2045850"/>
              <a:ext cx="577448" cy="32608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" name="Google Shape;1166;p166">
              <a:extLst>
                <a:ext uri="{FF2B5EF4-FFF2-40B4-BE49-F238E27FC236}">
                  <a16:creationId xmlns:a16="http://schemas.microsoft.com/office/drawing/2014/main" id="{70CA45E0-3D61-289C-A494-2AB2A7A2B4AC}"/>
                </a:ext>
              </a:extLst>
            </p:cNvPr>
            <p:cNvSpPr/>
            <p:nvPr/>
          </p:nvSpPr>
          <p:spPr>
            <a:xfrm>
              <a:off x="4462537" y="1967619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167;p166">
              <a:extLst>
                <a:ext uri="{FF2B5EF4-FFF2-40B4-BE49-F238E27FC236}">
                  <a16:creationId xmlns:a16="http://schemas.microsoft.com/office/drawing/2014/main" id="{515FD405-79B0-67C6-13D5-584CA68F1485}"/>
                </a:ext>
              </a:extLst>
            </p:cNvPr>
            <p:cNvSpPr/>
            <p:nvPr/>
          </p:nvSpPr>
          <p:spPr>
            <a:xfrm>
              <a:off x="3475464" y="2589301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168;p166">
              <a:extLst>
                <a:ext uri="{FF2B5EF4-FFF2-40B4-BE49-F238E27FC236}">
                  <a16:creationId xmlns:a16="http://schemas.microsoft.com/office/drawing/2014/main" id="{7D437BE0-1CE2-EE2B-EC00-A0333ECB41F3}"/>
                </a:ext>
              </a:extLst>
            </p:cNvPr>
            <p:cNvSpPr/>
            <p:nvPr/>
          </p:nvSpPr>
          <p:spPr>
            <a:xfrm>
              <a:off x="3898495" y="2295850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" name="Google Shape;1169;p166">
              <a:extLst>
                <a:ext uri="{FF2B5EF4-FFF2-40B4-BE49-F238E27FC236}">
                  <a16:creationId xmlns:a16="http://schemas.microsoft.com/office/drawing/2014/main" id="{D112E3E8-48F3-DBEA-E3CE-EA61DA84BE94}"/>
                </a:ext>
              </a:extLst>
            </p:cNvPr>
            <p:cNvCxnSpPr/>
            <p:nvPr/>
          </p:nvCxnSpPr>
          <p:spPr>
            <a:xfrm rot="16200000">
              <a:off x="3150262" y="3046855"/>
              <a:ext cx="480294" cy="456606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" name="Google Shape;1170;p166">
              <a:extLst>
                <a:ext uri="{FF2B5EF4-FFF2-40B4-BE49-F238E27FC236}">
                  <a16:creationId xmlns:a16="http://schemas.microsoft.com/office/drawing/2014/main" id="{4FB55228-E5E3-70EC-E0EA-64C7655F6029}"/>
                </a:ext>
              </a:extLst>
            </p:cNvPr>
            <p:cNvCxnSpPr/>
            <p:nvPr/>
          </p:nvCxnSpPr>
          <p:spPr>
            <a:xfrm rot="10800000" flipH="1">
              <a:off x="3618712" y="2776145"/>
              <a:ext cx="456606" cy="258769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" name="Google Shape;1171;p166">
              <a:extLst>
                <a:ext uri="{FF2B5EF4-FFF2-40B4-BE49-F238E27FC236}">
                  <a16:creationId xmlns:a16="http://schemas.microsoft.com/office/drawing/2014/main" id="{BA061750-06EA-4B02-D9B7-E35134CC257A}"/>
                </a:ext>
              </a:extLst>
            </p:cNvPr>
            <p:cNvCxnSpPr/>
            <p:nvPr/>
          </p:nvCxnSpPr>
          <p:spPr>
            <a:xfrm rot="10800000" flipH="1">
              <a:off x="4075318" y="2406709"/>
              <a:ext cx="456606" cy="369532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" name="Google Shape;1172;p166">
              <a:extLst>
                <a:ext uri="{FF2B5EF4-FFF2-40B4-BE49-F238E27FC236}">
                  <a16:creationId xmlns:a16="http://schemas.microsoft.com/office/drawing/2014/main" id="{B2BE2AD5-4BA6-7563-A54F-C5234FF7C654}"/>
                </a:ext>
              </a:extLst>
            </p:cNvPr>
            <p:cNvCxnSpPr/>
            <p:nvPr/>
          </p:nvCxnSpPr>
          <p:spPr>
            <a:xfrm rot="5400000">
              <a:off x="110737" y="3301337"/>
              <a:ext cx="2069378" cy="15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" name="Google Shape;1173;p166">
              <a:extLst>
                <a:ext uri="{FF2B5EF4-FFF2-40B4-BE49-F238E27FC236}">
                  <a16:creationId xmlns:a16="http://schemas.microsoft.com/office/drawing/2014/main" id="{400B37E4-FA5C-D001-B230-B682F9E05E4D}"/>
                </a:ext>
              </a:extLst>
            </p:cNvPr>
            <p:cNvCxnSpPr/>
            <p:nvPr/>
          </p:nvCxnSpPr>
          <p:spPr>
            <a:xfrm>
              <a:off x="1145431" y="4336054"/>
              <a:ext cx="3576745" cy="776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2" name="Google Shape;1174;p166">
              <a:extLst>
                <a:ext uri="{FF2B5EF4-FFF2-40B4-BE49-F238E27FC236}">
                  <a16:creationId xmlns:a16="http://schemas.microsoft.com/office/drawing/2014/main" id="{E80624BA-02D2-897A-3374-9B559FA64C21}"/>
                </a:ext>
              </a:extLst>
            </p:cNvPr>
            <p:cNvSpPr txBox="1"/>
            <p:nvPr/>
          </p:nvSpPr>
          <p:spPr>
            <a:xfrm>
              <a:off x="2882946" y="4357613"/>
              <a:ext cx="577448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300">
                  <a:solidFill>
                    <a:srgbClr val="4555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Time</a:t>
              </a:r>
              <a:endParaRPr sz="10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175;p166">
              <a:extLst>
                <a:ext uri="{FF2B5EF4-FFF2-40B4-BE49-F238E27FC236}">
                  <a16:creationId xmlns:a16="http://schemas.microsoft.com/office/drawing/2014/main" id="{91A61D5D-E0AD-B7DB-DBA4-ABFA7EB2FD65}"/>
                </a:ext>
              </a:extLst>
            </p:cNvPr>
            <p:cNvSpPr txBox="1"/>
            <p:nvPr/>
          </p:nvSpPr>
          <p:spPr>
            <a:xfrm rot="16200000">
              <a:off x="-49366" y="3151048"/>
              <a:ext cx="2109146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300">
                  <a:solidFill>
                    <a:srgbClr val="4555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Primary Outcome</a:t>
              </a:r>
              <a:endParaRPr sz="13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176;p166">
              <a:extLst>
                <a:ext uri="{FF2B5EF4-FFF2-40B4-BE49-F238E27FC236}">
                  <a16:creationId xmlns:a16="http://schemas.microsoft.com/office/drawing/2014/main" id="{5784CF87-4025-A481-833F-8C1E8D3EC0BB}"/>
                </a:ext>
              </a:extLst>
            </p:cNvPr>
            <p:cNvSpPr/>
            <p:nvPr/>
          </p:nvSpPr>
          <p:spPr>
            <a:xfrm>
              <a:off x="1259583" y="3958744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177;p166">
              <a:extLst>
                <a:ext uri="{FF2B5EF4-FFF2-40B4-BE49-F238E27FC236}">
                  <a16:creationId xmlns:a16="http://schemas.microsoft.com/office/drawing/2014/main" id="{C1CB6415-ABDA-B319-C054-427BACA145B3}"/>
                </a:ext>
              </a:extLst>
            </p:cNvPr>
            <p:cNvSpPr/>
            <p:nvPr/>
          </p:nvSpPr>
          <p:spPr>
            <a:xfrm>
              <a:off x="1716188" y="3810931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178;p166">
              <a:extLst>
                <a:ext uri="{FF2B5EF4-FFF2-40B4-BE49-F238E27FC236}">
                  <a16:creationId xmlns:a16="http://schemas.microsoft.com/office/drawing/2014/main" id="{6DA2AC6B-C78C-D289-E2A4-1BE31542FD84}"/>
                </a:ext>
              </a:extLst>
            </p:cNvPr>
            <p:cNvSpPr/>
            <p:nvPr/>
          </p:nvSpPr>
          <p:spPr>
            <a:xfrm>
              <a:off x="2172794" y="3737025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179;p166">
              <a:extLst>
                <a:ext uri="{FF2B5EF4-FFF2-40B4-BE49-F238E27FC236}">
                  <a16:creationId xmlns:a16="http://schemas.microsoft.com/office/drawing/2014/main" id="{245FB2A1-F46B-99DC-C8CF-49B3A014519D}"/>
                </a:ext>
              </a:extLst>
            </p:cNvPr>
            <p:cNvSpPr/>
            <p:nvPr/>
          </p:nvSpPr>
          <p:spPr>
            <a:xfrm>
              <a:off x="2629400" y="3552259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180;p166">
              <a:extLst>
                <a:ext uri="{FF2B5EF4-FFF2-40B4-BE49-F238E27FC236}">
                  <a16:creationId xmlns:a16="http://schemas.microsoft.com/office/drawing/2014/main" id="{6532C468-712A-F935-A57A-D7F71E180495}"/>
                </a:ext>
              </a:extLst>
            </p:cNvPr>
            <p:cNvSpPr/>
            <p:nvPr/>
          </p:nvSpPr>
          <p:spPr>
            <a:xfrm>
              <a:off x="3086005" y="3441399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181;p166">
              <a:extLst>
                <a:ext uri="{FF2B5EF4-FFF2-40B4-BE49-F238E27FC236}">
                  <a16:creationId xmlns:a16="http://schemas.microsoft.com/office/drawing/2014/main" id="{7F5E8234-6DCB-261C-0CB4-C287D922A5A5}"/>
                </a:ext>
              </a:extLst>
            </p:cNvPr>
            <p:cNvSpPr/>
            <p:nvPr/>
          </p:nvSpPr>
          <p:spPr>
            <a:xfrm>
              <a:off x="3542611" y="2961008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182;p166">
              <a:extLst>
                <a:ext uri="{FF2B5EF4-FFF2-40B4-BE49-F238E27FC236}">
                  <a16:creationId xmlns:a16="http://schemas.microsoft.com/office/drawing/2014/main" id="{73E5694B-E5FE-58E0-257F-DB7BF20F3F49}"/>
                </a:ext>
              </a:extLst>
            </p:cNvPr>
            <p:cNvSpPr/>
            <p:nvPr/>
          </p:nvSpPr>
          <p:spPr>
            <a:xfrm>
              <a:off x="3999217" y="2702335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183;p166">
              <a:extLst>
                <a:ext uri="{FF2B5EF4-FFF2-40B4-BE49-F238E27FC236}">
                  <a16:creationId xmlns:a16="http://schemas.microsoft.com/office/drawing/2014/main" id="{B5B9E9F1-FF52-CDF8-93D0-D07E2CF5EB79}"/>
                </a:ext>
              </a:extLst>
            </p:cNvPr>
            <p:cNvSpPr/>
            <p:nvPr/>
          </p:nvSpPr>
          <p:spPr>
            <a:xfrm>
              <a:off x="4455822" y="2332804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" name="Google Shape;1184;p166">
              <a:extLst>
                <a:ext uri="{FF2B5EF4-FFF2-40B4-BE49-F238E27FC236}">
                  <a16:creationId xmlns:a16="http://schemas.microsoft.com/office/drawing/2014/main" id="{1B2FA638-3002-68B5-6C7A-98FD21550410}"/>
                </a:ext>
              </a:extLst>
            </p:cNvPr>
            <p:cNvCxnSpPr/>
            <p:nvPr/>
          </p:nvCxnSpPr>
          <p:spPr>
            <a:xfrm rot="10800000">
              <a:off x="4539432" y="2032962"/>
              <a:ext cx="0" cy="397659"/>
            </a:xfrm>
            <a:prstGeom prst="straightConnector1">
              <a:avLst/>
            </a:prstGeom>
            <a:noFill/>
            <a:ln w="3810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sp>
          <p:nvSpPr>
            <p:cNvPr id="63" name="Google Shape;1185;p166">
              <a:extLst>
                <a:ext uri="{FF2B5EF4-FFF2-40B4-BE49-F238E27FC236}">
                  <a16:creationId xmlns:a16="http://schemas.microsoft.com/office/drawing/2014/main" id="{742E8220-A0C7-B9CE-198B-86A3006AD854}"/>
                </a:ext>
              </a:extLst>
            </p:cNvPr>
            <p:cNvSpPr txBox="1"/>
            <p:nvPr/>
          </p:nvSpPr>
          <p:spPr>
            <a:xfrm>
              <a:off x="4590121" y="1955489"/>
              <a:ext cx="739038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chemeClr val="tx1">
                      <a:lumMod val="40000"/>
                      <a:lumOff val="60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Impact</a:t>
              </a:r>
              <a:endParaRPr sz="90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186;p166">
              <a:extLst>
                <a:ext uri="{FF2B5EF4-FFF2-40B4-BE49-F238E27FC236}">
                  <a16:creationId xmlns:a16="http://schemas.microsoft.com/office/drawing/2014/main" id="{E1B9BD72-D482-87E9-3689-ED6B0E30C965}"/>
                </a:ext>
              </a:extLst>
            </p:cNvPr>
            <p:cNvSpPr txBox="1"/>
            <p:nvPr/>
          </p:nvSpPr>
          <p:spPr>
            <a:xfrm rot="19853265">
              <a:off x="3487071" y="1893510"/>
              <a:ext cx="1427061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chemeClr val="accen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Counterfactual</a:t>
              </a: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187;p166">
              <a:extLst>
                <a:ext uri="{FF2B5EF4-FFF2-40B4-BE49-F238E27FC236}">
                  <a16:creationId xmlns:a16="http://schemas.microsoft.com/office/drawing/2014/main" id="{2F980BC6-80A9-9F70-E2DF-53AE0FC91900}"/>
                </a:ext>
              </a:extLst>
            </p:cNvPr>
            <p:cNvSpPr txBox="1"/>
            <p:nvPr/>
          </p:nvSpPr>
          <p:spPr>
            <a:xfrm>
              <a:off x="2324996" y="2377541"/>
              <a:ext cx="1150503" cy="2692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rgbClr val="41B64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Intervention</a:t>
              </a:r>
              <a:endParaRPr sz="1300">
                <a:solidFill>
                  <a:srgbClr val="41B64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5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D32C0-FD21-D3BC-B8A8-C338316B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3FF2F-15C0-A1D9-207D-261E8A91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C07498-106A-B417-B5FB-34BC3D1E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6390349" cy="528033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Impact assessment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87868-1517-1B3A-4077-023D65E275E2}"/>
              </a:ext>
            </a:extLst>
          </p:cNvPr>
          <p:cNvSpPr txBox="1">
            <a:spLocks/>
          </p:cNvSpPr>
          <p:nvPr/>
        </p:nvSpPr>
        <p:spPr>
          <a:xfrm>
            <a:off x="757703" y="1125031"/>
            <a:ext cx="9479991" cy="47602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The impact of a program is defined as a comparison between:</a:t>
            </a: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chemeClr val="tx1">
                    <a:lumMod val="50000"/>
                  </a:schemeClr>
                </a:solidFill>
                <a:ea typeface="Century Gothic"/>
                <a:cs typeface="Calibri" panose="020F0502020204030204" pitchFamily="34" charset="0"/>
                <a:sym typeface="Century Gothic"/>
              </a:rPr>
              <a:t>What actually happens after the program has been introduced and what would have happened had the program not been introduced (i.e., the “counterfactual”)</a:t>
            </a: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  <a:sym typeface="Century Gothic"/>
              </a:rPr>
              <a:t>To assess the impact, we need to understand the counterfactual - </a:t>
            </a:r>
            <a:r>
              <a:rPr lang="en" sz="2400" b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  <a:sym typeface="Century Gothic"/>
              </a:rPr>
              <a:t>We need to “mimic” or construct the counterfactual.</a:t>
            </a: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" sz="2400" b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  <a:sym typeface="Century Gothic"/>
              </a:rPr>
              <a:t>This is usually done by selecting group of individuals that didn’t participated in the programme (control or comparison group). </a:t>
            </a:r>
          </a:p>
          <a:p>
            <a:pPr marL="342900" indent="-342900">
              <a:lnSpc>
                <a:spcPct val="110000"/>
              </a:lnSpc>
              <a:spcBef>
                <a:spcPts val="90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" sz="2400" b="0">
                <a:solidFill>
                  <a:schemeClr val="tx1">
                    <a:lumMod val="50000"/>
                  </a:schemeClr>
                </a:solidFill>
                <a:cs typeface="Calibri" panose="020F0502020204030204" pitchFamily="34" charset="0"/>
                <a:sym typeface="Century Gothic"/>
              </a:rPr>
              <a:t>The control group should not differ systematically from the treatment group. </a:t>
            </a:r>
            <a:endParaRPr lang="en-GB" sz="2400" b="0">
              <a:solidFill>
                <a:schemeClr val="tx1">
                  <a:lumMod val="50000"/>
                </a:schemeClr>
              </a:solidFill>
              <a:cs typeface="Calibri" panose="020F0502020204030204" pitchFamily="34" charset="0"/>
              <a:sym typeface="Century 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3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1B8F8-D2CD-0823-9F19-25174301E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9507A-5D72-E54D-2A25-223B5CFD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28326-0F45-DE01-16D0-5BB7821E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14171"/>
            <a:ext cx="9525984" cy="591729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Overview of impact evaluation methods</a:t>
            </a:r>
          </a:p>
        </p:txBody>
      </p:sp>
      <p:sp>
        <p:nvSpPr>
          <p:cNvPr id="5" name="Google Shape;1266;p172">
            <a:extLst>
              <a:ext uri="{FF2B5EF4-FFF2-40B4-BE49-F238E27FC236}">
                <a16:creationId xmlns:a16="http://schemas.microsoft.com/office/drawing/2014/main" id="{E821D634-F619-2A5B-28A6-782F597161BD}"/>
              </a:ext>
            </a:extLst>
          </p:cNvPr>
          <p:cNvSpPr/>
          <p:nvPr/>
        </p:nvSpPr>
        <p:spPr>
          <a:xfrm>
            <a:off x="757703" y="1533444"/>
            <a:ext cx="4145601" cy="4177074"/>
          </a:xfrm>
          <a:prstGeom prst="rect">
            <a:avLst/>
          </a:prstGeom>
          <a:solidFill>
            <a:srgbClr val="0092BB">
              <a:alpha val="12160"/>
            </a:srgbClr>
          </a:solidFill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12700">
              <a:lnSpc>
                <a:spcPct val="110000"/>
              </a:lnSpc>
              <a:buClr>
                <a:srgbClr val="000000"/>
              </a:buClr>
              <a:buSzPts val="1500"/>
            </a:pPr>
            <a:r>
              <a:rPr lang="en-GB" sz="2000" b="1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Experimental method: 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2700">
              <a:lnSpc>
                <a:spcPct val="110000"/>
              </a:lnSpc>
              <a:buClr>
                <a:srgbClr val="000000"/>
              </a:buClr>
              <a:buSzPts val="1500"/>
            </a:pPr>
            <a:r>
              <a:rPr lang="en-GB" sz="2000" b="1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Randomized evaluations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2700">
              <a:lnSpc>
                <a:spcPct val="110000"/>
              </a:lnSpc>
              <a:buClr>
                <a:srgbClr val="000000"/>
              </a:buClr>
              <a:buSzPts val="1500"/>
            </a:pPr>
            <a:endParaRPr lang="en-GB" sz="2000" b="1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12700">
              <a:lnSpc>
                <a:spcPct val="110000"/>
              </a:lnSpc>
              <a:buClr>
                <a:srgbClr val="000000"/>
              </a:buClr>
              <a:buSzPts val="1500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Also known as:</a:t>
            </a:r>
          </a:p>
          <a:p>
            <a:pPr marL="609585" lvl="1" indent="-476238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Randomized controlled trials (RCTs)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09585" lvl="1" indent="-476238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Random assignment studies 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09585" lvl="1" indent="-476238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Randomized field trials 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09585" lvl="1" indent="-476238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Social experiments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09585" lvl="1" indent="-476238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Randomized (controlled) experiments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1269;p172">
            <a:extLst>
              <a:ext uri="{FF2B5EF4-FFF2-40B4-BE49-F238E27FC236}">
                <a16:creationId xmlns:a16="http://schemas.microsoft.com/office/drawing/2014/main" id="{666350F7-F519-E567-6333-CBFE9B358C64}"/>
              </a:ext>
            </a:extLst>
          </p:cNvPr>
          <p:cNvSpPr/>
          <p:nvPr/>
        </p:nvSpPr>
        <p:spPr>
          <a:xfrm>
            <a:off x="5075251" y="1533444"/>
            <a:ext cx="4145601" cy="4177074"/>
          </a:xfrm>
          <a:prstGeom prst="rect">
            <a:avLst/>
          </a:prstGeom>
          <a:solidFill>
            <a:srgbClr val="0092BB">
              <a:alpha val="12160"/>
            </a:srgbClr>
          </a:solidFill>
          <a:ln>
            <a:noFill/>
          </a:ln>
        </p:spPr>
        <p:txBody>
          <a:bodyPr spcFirstLastPara="1" wrap="square" lIns="137150" tIns="137150" rIns="68575" bIns="137150" anchor="t" anchorCtr="0">
            <a:noAutofit/>
          </a:bodyPr>
          <a:lstStyle/>
          <a:p>
            <a:pPr marL="12700">
              <a:lnSpc>
                <a:spcPct val="110000"/>
              </a:lnSpc>
              <a:buClr>
                <a:schemeClr val="dk1"/>
              </a:buClr>
              <a:buSzPts val="1500"/>
            </a:pPr>
            <a:r>
              <a:rPr lang="en-GB" sz="2000" b="1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Non/Quasi-experimental methods</a:t>
            </a:r>
            <a:endParaRPr lang="en-GB" sz="2000" b="1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2700">
              <a:lnSpc>
                <a:spcPct val="110000"/>
              </a:lnSpc>
              <a:buClr>
                <a:schemeClr val="dk1"/>
              </a:buClr>
              <a:buSzPts val="1500"/>
            </a:pPr>
            <a:endParaRPr lang="en-GB" sz="2000" b="1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12700">
              <a:lnSpc>
                <a:spcPct val="110000"/>
              </a:lnSpc>
              <a:buClr>
                <a:schemeClr val="dk1"/>
              </a:buClr>
              <a:buSzPts val="1500"/>
            </a:pPr>
            <a:endParaRPr lang="en-GB" sz="2000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Pre-post comparison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Simple difference</a:t>
            </a:r>
            <a:endParaRPr lang="en-GB" sz="2000" i="1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Statistical matching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Regression discontinuity design 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Difference-in-difference 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Arial"/>
              <a:buChar char="–"/>
            </a:pPr>
            <a:r>
              <a:rPr lang="en-GB" sz="200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Instrumental variables</a:t>
            </a:r>
            <a:endParaRPr lang="en-GB" sz="200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304793">
              <a:spcBef>
                <a:spcPts val="500"/>
              </a:spcBef>
              <a:buClr>
                <a:schemeClr val="dk1"/>
              </a:buClr>
              <a:buSzPts val="1500"/>
            </a:pPr>
            <a:endParaRPr lang="en-GB" sz="2000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7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BA21-A867-E773-A199-E4BF5C90A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82D5C-8D30-8C86-524D-DB7A61F1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08E49A-6666-B39B-F33D-33327B498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95" y="605028"/>
            <a:ext cx="6390349" cy="976042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From measuring results to measuring impact</a:t>
            </a:r>
          </a:p>
        </p:txBody>
      </p:sp>
      <p:sp>
        <p:nvSpPr>
          <p:cNvPr id="2" name="Google Shape;1277;p173">
            <a:extLst>
              <a:ext uri="{FF2B5EF4-FFF2-40B4-BE49-F238E27FC236}">
                <a16:creationId xmlns:a16="http://schemas.microsoft.com/office/drawing/2014/main" id="{F39C0A61-EF11-8C0C-47EA-B5295D2C553A}"/>
              </a:ext>
            </a:extLst>
          </p:cNvPr>
          <p:cNvSpPr txBox="1">
            <a:spLocks/>
          </p:cNvSpPr>
          <p:nvPr/>
        </p:nvSpPr>
        <p:spPr>
          <a:xfrm>
            <a:off x="704695" y="1788425"/>
            <a:ext cx="8229600" cy="3817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b="0">
                <a:solidFill>
                  <a:srgbClr val="455560"/>
                </a:solidFill>
              </a:rPr>
              <a:t>What is an impact evaluation question that is relevant for the programs and policies you work on?</a:t>
            </a:r>
            <a:br>
              <a:rPr lang="en-GB" sz="2400" b="0">
                <a:solidFill>
                  <a:srgbClr val="455560"/>
                </a:solidFill>
              </a:rPr>
            </a:br>
            <a:br>
              <a:rPr lang="en-GB" sz="2400" b="0">
                <a:solidFill>
                  <a:srgbClr val="455560"/>
                </a:solidFill>
              </a:rPr>
            </a:br>
            <a:r>
              <a:rPr lang="en-GB" sz="2400" b="0">
                <a:solidFill>
                  <a:srgbClr val="455560"/>
                </a:solidFill>
              </a:rPr>
              <a:t>How have you tried to estimate the impact of your program or policy previously?</a:t>
            </a:r>
            <a:br>
              <a:rPr lang="en-GB" sz="2400" b="0">
                <a:solidFill>
                  <a:srgbClr val="455560"/>
                </a:solidFill>
              </a:rPr>
            </a:br>
            <a:br>
              <a:rPr lang="en-GB" sz="2400" b="0">
                <a:solidFill>
                  <a:srgbClr val="455560"/>
                </a:solidFill>
              </a:rPr>
            </a:br>
            <a:r>
              <a:rPr lang="en-GB" sz="2400" b="0">
                <a:solidFill>
                  <a:srgbClr val="455560"/>
                </a:solidFill>
              </a:rPr>
              <a:t>Would you like to learn more about impact </a:t>
            </a:r>
            <a:r>
              <a:rPr lang="en-GB" sz="2400" b="0" err="1">
                <a:solidFill>
                  <a:srgbClr val="455560"/>
                </a:solidFill>
              </a:rPr>
              <a:t>assesment</a:t>
            </a:r>
            <a:r>
              <a:rPr lang="en-GB" sz="2400" b="0">
                <a:solidFill>
                  <a:srgbClr val="455560"/>
                </a:solidFill>
              </a:rPr>
              <a:t> approaches?</a:t>
            </a:r>
            <a:br>
              <a:rPr lang="en-GB" sz="2400" b="0">
                <a:solidFill>
                  <a:srgbClr val="455560"/>
                </a:solidFill>
              </a:rPr>
            </a:br>
            <a:endParaRPr lang="en-GB" sz="2400" b="0" i="1">
              <a:solidFill>
                <a:srgbClr val="4555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6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2055" y="-796802"/>
            <a:ext cx="13608536" cy="76548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/>
            <a:endParaRPr lang="en-GB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FB921-7C60-8CB6-7FC8-30870841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4664" y="-481916"/>
            <a:ext cx="1804572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25BA0-0436-16A3-13C3-7DFD78B8E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25" y="5240263"/>
            <a:ext cx="3266557" cy="970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98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B3684-AF8E-EE99-029F-45B5A8E3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2725-111C-DEBE-543D-FE2E25B5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991" y="591346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D6546-E4F6-FBBE-4FC5-EF6B367C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57" y="387801"/>
            <a:ext cx="8623803" cy="121595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We Monitor All “Levels” of </a:t>
            </a:r>
            <a:b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 Project or Program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3175179-59A4-2D0B-1D22-0B98A92220C1}"/>
              </a:ext>
            </a:extLst>
          </p:cNvPr>
          <p:cNvGrpSpPr/>
          <p:nvPr/>
        </p:nvGrpSpPr>
        <p:grpSpPr>
          <a:xfrm>
            <a:off x="1514566" y="4016016"/>
            <a:ext cx="10180972" cy="597954"/>
            <a:chOff x="1424555" y="4385689"/>
            <a:chExt cx="10180972" cy="597954"/>
          </a:xfrm>
        </p:grpSpPr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4FB6E2D7-3707-3999-28AE-C2616D9ADE2E}"/>
                </a:ext>
              </a:extLst>
            </p:cNvPr>
            <p:cNvSpPr/>
            <p:nvPr/>
          </p:nvSpPr>
          <p:spPr>
            <a:xfrm>
              <a:off x="2053201" y="4396197"/>
              <a:ext cx="1902401" cy="58744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Activities</a:t>
              </a:r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404E72A3-5981-21FA-7FF2-697DC4C9888D}"/>
                </a:ext>
              </a:extLst>
            </p:cNvPr>
            <p:cNvSpPr/>
            <p:nvPr/>
          </p:nvSpPr>
          <p:spPr>
            <a:xfrm>
              <a:off x="3814920" y="4389192"/>
              <a:ext cx="6237548" cy="594450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>
                  <a:latin typeface="+mj-lt"/>
                </a:rPr>
                <a:t>…..verify progress against workplan and schedule</a:t>
              </a:r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24402CFD-F40A-AB96-A1C7-B463FA519088}"/>
                </a:ext>
              </a:extLst>
            </p:cNvPr>
            <p:cNvSpPr/>
            <p:nvPr/>
          </p:nvSpPr>
          <p:spPr>
            <a:xfrm>
              <a:off x="9972345" y="4396197"/>
              <a:ext cx="1633182" cy="57343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E0FE2C0C-1EDD-7963-FAA9-13A9DA133D20}"/>
                </a:ext>
              </a:extLst>
            </p:cNvPr>
            <p:cNvSpPr/>
            <p:nvPr/>
          </p:nvSpPr>
          <p:spPr>
            <a:xfrm>
              <a:off x="1424555" y="4385689"/>
              <a:ext cx="778706" cy="594451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if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4A1BEA4-68C4-B2A8-2CF0-B800D7068AA8}"/>
              </a:ext>
            </a:extLst>
          </p:cNvPr>
          <p:cNvGrpSpPr/>
          <p:nvPr/>
        </p:nvGrpSpPr>
        <p:grpSpPr>
          <a:xfrm>
            <a:off x="1792735" y="3014945"/>
            <a:ext cx="10162007" cy="598387"/>
            <a:chOff x="1671792" y="3388121"/>
            <a:chExt cx="10162007" cy="598387"/>
          </a:xfrm>
        </p:grpSpPr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DA325A28-7434-4890-951A-286D2248A39C}"/>
                </a:ext>
              </a:extLst>
            </p:cNvPr>
            <p:cNvSpPr/>
            <p:nvPr/>
          </p:nvSpPr>
          <p:spPr>
            <a:xfrm>
              <a:off x="2295553" y="3395560"/>
              <a:ext cx="1902401" cy="58744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Outputs</a:t>
              </a:r>
              <a:endParaRPr lang="en-GB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30013D4C-8F4C-9940-CCFD-D758B4281753}"/>
                </a:ext>
              </a:extLst>
            </p:cNvPr>
            <p:cNvSpPr/>
            <p:nvPr/>
          </p:nvSpPr>
          <p:spPr>
            <a:xfrm>
              <a:off x="4050231" y="3392058"/>
              <a:ext cx="6237548" cy="594450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atin typeface="+mj-lt"/>
              </a:endParaRPr>
            </a:p>
            <a:p>
              <a:pPr algn="ctr"/>
              <a:r>
                <a:rPr lang="en-GB" b="1">
                  <a:latin typeface="+mj-lt"/>
                </a:rPr>
                <a:t>….ensure expected products of activities</a:t>
              </a:r>
            </a:p>
            <a:p>
              <a:pPr algn="ctr"/>
              <a:endParaRPr lang="en-GB" b="1">
                <a:latin typeface="+mj-lt"/>
              </a:endParaRPr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1A0ECFF9-4A39-1D59-28B3-ED6489431A81}"/>
                </a:ext>
              </a:extLst>
            </p:cNvPr>
            <p:cNvSpPr/>
            <p:nvPr/>
          </p:nvSpPr>
          <p:spPr>
            <a:xfrm>
              <a:off x="10200617" y="3399063"/>
              <a:ext cx="1633182" cy="57343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7B655118-04F3-514A-CF83-DD8AB359E08E}"/>
                </a:ext>
              </a:extLst>
            </p:cNvPr>
            <p:cNvSpPr/>
            <p:nvPr/>
          </p:nvSpPr>
          <p:spPr>
            <a:xfrm>
              <a:off x="1671792" y="3388121"/>
              <a:ext cx="778706" cy="594451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if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818D7A-CC3D-3BBA-767F-2FEF85E594EF}"/>
              </a:ext>
            </a:extLst>
          </p:cNvPr>
          <p:cNvGrpSpPr/>
          <p:nvPr/>
        </p:nvGrpSpPr>
        <p:grpSpPr>
          <a:xfrm>
            <a:off x="2036860" y="2018244"/>
            <a:ext cx="10140579" cy="587446"/>
            <a:chOff x="2036860" y="2018244"/>
            <a:chExt cx="10140579" cy="587446"/>
          </a:xfrm>
        </p:grpSpPr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2D64C40B-39E5-39EF-2C16-25060749B32B}"/>
                </a:ext>
              </a:extLst>
            </p:cNvPr>
            <p:cNvSpPr/>
            <p:nvPr/>
          </p:nvSpPr>
          <p:spPr>
            <a:xfrm>
              <a:off x="2674063" y="2018244"/>
              <a:ext cx="1990188" cy="58744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Results</a:t>
              </a:r>
              <a:endParaRPr lang="en-GB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93F7AED4-5E11-737B-ABD3-2CF4B42D1076}"/>
                </a:ext>
              </a:extLst>
            </p:cNvPr>
            <p:cNvSpPr/>
            <p:nvPr/>
          </p:nvSpPr>
          <p:spPr>
            <a:xfrm>
              <a:off x="4513982" y="2018244"/>
              <a:ext cx="6237548" cy="587446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>
                  <a:latin typeface="+mj-lt"/>
                </a:rPr>
                <a:t>…assess expected change and progress toward results</a:t>
              </a: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07AB2304-D6BE-4BD9-8931-B78CC6181A3E}"/>
                </a:ext>
              </a:extLst>
            </p:cNvPr>
            <p:cNvSpPr/>
            <p:nvPr/>
          </p:nvSpPr>
          <p:spPr>
            <a:xfrm>
              <a:off x="10661823" y="2032254"/>
              <a:ext cx="1515616" cy="57343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EF8B0D5F-4D5F-B644-016A-3F4DA35B0242}"/>
                </a:ext>
              </a:extLst>
            </p:cNvPr>
            <p:cNvSpPr/>
            <p:nvPr/>
          </p:nvSpPr>
          <p:spPr>
            <a:xfrm>
              <a:off x="2036860" y="2021747"/>
              <a:ext cx="778706" cy="583076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if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1C97E3B-29DF-755D-F238-971B6FCDB8C1}"/>
              </a:ext>
            </a:extLst>
          </p:cNvPr>
          <p:cNvGrpSpPr/>
          <p:nvPr/>
        </p:nvGrpSpPr>
        <p:grpSpPr>
          <a:xfrm>
            <a:off x="1238659" y="5013152"/>
            <a:ext cx="10180972" cy="597954"/>
            <a:chOff x="1164089" y="5383257"/>
            <a:chExt cx="10180972" cy="597954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E9BEED5A-1D99-7561-C66B-FD9037DB83F4}"/>
                </a:ext>
              </a:extLst>
            </p:cNvPr>
            <p:cNvSpPr/>
            <p:nvPr/>
          </p:nvSpPr>
          <p:spPr>
            <a:xfrm>
              <a:off x="1792735" y="5393765"/>
              <a:ext cx="1902401" cy="58744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 Inputs</a:t>
              </a:r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045B0CCD-5043-8E49-B998-304AA4B111CE}"/>
                </a:ext>
              </a:extLst>
            </p:cNvPr>
            <p:cNvSpPr/>
            <p:nvPr/>
          </p:nvSpPr>
          <p:spPr>
            <a:xfrm>
              <a:off x="3554454" y="5386760"/>
              <a:ext cx="6237548" cy="594450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>
                  <a:latin typeface="+mj-lt"/>
                </a:rPr>
                <a:t>….to manage against budget and non-financial resources</a:t>
              </a:r>
            </a:p>
          </p:txBody>
        </p: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E8D4F14C-C54E-2C06-9A83-6B4C52318774}"/>
                </a:ext>
              </a:extLst>
            </p:cNvPr>
            <p:cNvSpPr/>
            <p:nvPr/>
          </p:nvSpPr>
          <p:spPr>
            <a:xfrm>
              <a:off x="9711879" y="5393765"/>
              <a:ext cx="1633182" cy="57343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74D9E647-59CD-3470-2F12-F3599D85C656}"/>
                </a:ext>
              </a:extLst>
            </p:cNvPr>
            <p:cNvSpPr/>
            <p:nvPr/>
          </p:nvSpPr>
          <p:spPr>
            <a:xfrm>
              <a:off x="1164089" y="5383257"/>
              <a:ext cx="778706" cy="594451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if</a:t>
              </a: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57F20E5-1B25-099D-5EF7-7CE8BED4BC20}"/>
              </a:ext>
            </a:extLst>
          </p:cNvPr>
          <p:cNvCxnSpPr>
            <a:cxnSpLocks/>
          </p:cNvCxnSpPr>
          <p:nvPr/>
        </p:nvCxnSpPr>
        <p:spPr>
          <a:xfrm flipV="1">
            <a:off x="2742379" y="4708478"/>
            <a:ext cx="128200" cy="376182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4764C3A-19B2-0961-E6FA-CF8637C3BEAC}"/>
              </a:ext>
            </a:extLst>
          </p:cNvPr>
          <p:cNvCxnSpPr>
            <a:cxnSpLocks/>
          </p:cNvCxnSpPr>
          <p:nvPr/>
        </p:nvCxnSpPr>
        <p:spPr>
          <a:xfrm flipV="1">
            <a:off x="2976473" y="3744036"/>
            <a:ext cx="117939" cy="383169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A7E2213-68DD-FE6E-C4CD-2C5F4AD1A45C}"/>
              </a:ext>
            </a:extLst>
          </p:cNvPr>
          <p:cNvCxnSpPr>
            <a:cxnSpLocks/>
          </p:cNvCxnSpPr>
          <p:nvPr/>
        </p:nvCxnSpPr>
        <p:spPr>
          <a:xfrm flipV="1">
            <a:off x="3242269" y="2738651"/>
            <a:ext cx="121507" cy="363646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7939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039E6-9432-B74B-90E6-3865DF536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B8986-9614-17CA-5FA2-1DD77ED8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57F6DC-9634-9312-AEBE-FD3C89F6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121595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Performance Indicators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A529BBB7-F291-6311-DB5B-B490D67BBF75}"/>
              </a:ext>
            </a:extLst>
          </p:cNvPr>
          <p:cNvSpPr/>
          <p:nvPr/>
        </p:nvSpPr>
        <p:spPr>
          <a:xfrm>
            <a:off x="1396819" y="1887071"/>
            <a:ext cx="7402776" cy="1821086"/>
          </a:xfrm>
          <a:prstGeom prst="parallelogram">
            <a:avLst>
              <a:gd name="adj" fmla="val 30917"/>
            </a:avLst>
          </a:prstGeom>
          <a:solidFill>
            <a:srgbClr val="0092BB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>
                <a:solidFill>
                  <a:schemeClr val="bg1"/>
                </a:solidFill>
              </a:rPr>
              <a:t>An </a:t>
            </a:r>
            <a:r>
              <a:rPr lang="en-US" sz="2400" b="1">
                <a:solidFill>
                  <a:schemeClr val="bg1"/>
                </a:solidFill>
              </a:rPr>
              <a:t>observable</a:t>
            </a:r>
            <a:r>
              <a:rPr lang="en-US" sz="2400">
                <a:solidFill>
                  <a:schemeClr val="bg1"/>
                </a:solidFill>
              </a:rPr>
              <a:t> or </a:t>
            </a:r>
            <a:r>
              <a:rPr lang="en-US" sz="2400" b="1">
                <a:solidFill>
                  <a:schemeClr val="bg1"/>
                </a:solidFill>
              </a:rPr>
              <a:t>measurable</a:t>
            </a:r>
            <a:r>
              <a:rPr lang="en-US" sz="2400">
                <a:solidFill>
                  <a:schemeClr val="bg1"/>
                </a:solidFill>
              </a:rPr>
              <a:t> characteristic that </a:t>
            </a:r>
            <a:r>
              <a:rPr lang="en-US" sz="2400" b="1">
                <a:solidFill>
                  <a:schemeClr val="bg1"/>
                </a:solidFill>
              </a:rPr>
              <a:t>shows</a:t>
            </a:r>
            <a:r>
              <a:rPr lang="en-US" sz="2400">
                <a:solidFill>
                  <a:schemeClr val="bg1"/>
                </a:solidFill>
              </a:rPr>
              <a:t>, or </a:t>
            </a:r>
            <a:r>
              <a:rPr lang="en-US" sz="2400" b="1">
                <a:solidFill>
                  <a:schemeClr val="bg1"/>
                </a:solidFill>
              </a:rPr>
              <a:t>“indicates”, </a:t>
            </a:r>
            <a:r>
              <a:rPr lang="en-US" sz="2400">
                <a:solidFill>
                  <a:schemeClr val="bg1"/>
                </a:solidFill>
              </a:rPr>
              <a:t>the extent to which an intended result is being achieved.</a:t>
            </a:r>
            <a:endParaRPr lang="pl-PL" sz="2400">
              <a:solidFill>
                <a:schemeClr val="bg1"/>
              </a:solidFill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C5F3F7A-4660-6F4D-41CB-37454B69497A}"/>
              </a:ext>
            </a:extLst>
          </p:cNvPr>
          <p:cNvSpPr/>
          <p:nvPr/>
        </p:nvSpPr>
        <p:spPr>
          <a:xfrm>
            <a:off x="895886" y="4010306"/>
            <a:ext cx="7228459" cy="1388783"/>
          </a:xfrm>
          <a:prstGeom prst="parallelogram">
            <a:avLst>
              <a:gd name="adj" fmla="val 32062"/>
            </a:avLst>
          </a:prstGeom>
          <a:solidFill>
            <a:srgbClr val="0092BB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>
                <a:solidFill>
                  <a:schemeClr val="bg1"/>
                </a:solidFill>
              </a:rPr>
              <a:t>A performance indicator answers the question, </a:t>
            </a:r>
            <a:r>
              <a:rPr lang="en-US" sz="2400" b="1">
                <a:solidFill>
                  <a:schemeClr val="bg1"/>
                </a:solidFill>
              </a:rPr>
              <a:t>“How will we know achievement when we see it?”</a:t>
            </a:r>
            <a:endParaRPr lang="pl-PL" sz="2400" b="1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9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BF727-89D7-61AF-7D4F-6E11AF47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75FC0-C9A2-5687-D757-C3C2F999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F3B36D-8052-EEB9-A8A2-ED2EAD7F4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121595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 Few Examples of Performance Indicators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398EC7-D3F5-9AAB-72E4-C37C41B3E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03" y="1766662"/>
            <a:ext cx="3796368" cy="39662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en-US" sz="2400" b="1">
                <a:solidFill>
                  <a:srgbClr val="0092BB"/>
                </a:solidFill>
                <a:latin typeface="Arial" pitchFamily="34" charset="0"/>
              </a:rPr>
              <a:t>Intended Result</a:t>
            </a:r>
          </a:p>
          <a:p>
            <a:pPr marL="285750" indent="-285750">
              <a:spcBef>
                <a:spcPct val="50000"/>
              </a:spcBef>
              <a:buClr>
                <a:srgbClr val="8C4696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C4696"/>
                </a:solidFill>
                <a:latin typeface="Arial" pitchFamily="34" charset="0"/>
              </a:rPr>
              <a:t>Increased financial sustainability of NGOs</a:t>
            </a:r>
          </a:p>
          <a:p>
            <a:pPr marL="285750" indent="-285750">
              <a:spcBef>
                <a:spcPct val="50000"/>
              </a:spcBef>
              <a:buClr>
                <a:srgbClr val="8C4696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C4696"/>
                </a:solidFill>
                <a:latin typeface="Arial" pitchFamily="34" charset="0"/>
              </a:rPr>
              <a:t>Increased accountability of government agencies</a:t>
            </a:r>
          </a:p>
          <a:p>
            <a:pPr marL="285750" indent="-285750">
              <a:spcBef>
                <a:spcPct val="50000"/>
              </a:spcBef>
              <a:buClr>
                <a:srgbClr val="8C4696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8C4696"/>
                </a:solidFill>
                <a:latin typeface="Arial" pitchFamily="34" charset="0"/>
              </a:rPr>
              <a:t>Increased responsiveness of local government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52C4E06-0B22-A269-0465-BF25DAF02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504" y="1766662"/>
            <a:ext cx="4848001" cy="42580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ct val="50000"/>
              </a:spcBef>
              <a:buClr>
                <a:srgbClr val="FFFF00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>
                <a:solidFill>
                  <a:srgbClr val="0092BB"/>
                </a:solidFill>
                <a:latin typeface="Arial" pitchFamily="34" charset="0"/>
              </a:rPr>
              <a:t>Performance Indicator</a:t>
            </a:r>
          </a:p>
          <a:p>
            <a:pPr marL="285750" indent="-285750">
              <a:spcBef>
                <a:spcPct val="50000"/>
              </a:spcBef>
              <a:buClr>
                <a:srgbClr val="FF6E1E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6E1E"/>
                </a:solidFill>
                <a:latin typeface="Arial" pitchFamily="34" charset="0"/>
              </a:rPr>
              <a:t>Percentage of annual revenues from non-donor sources</a:t>
            </a:r>
          </a:p>
          <a:p>
            <a:pPr marL="285750" indent="-285750">
              <a:spcBef>
                <a:spcPct val="50000"/>
              </a:spcBef>
              <a:buClr>
                <a:srgbClr val="FF6E1E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6E1E"/>
                </a:solidFill>
                <a:latin typeface="Arial" pitchFamily="34" charset="0"/>
              </a:rPr>
              <a:t>Percentage of government  agencies conducting and publicizing standard annual financial audits</a:t>
            </a:r>
          </a:p>
          <a:p>
            <a:pPr marL="285750" indent="-285750">
              <a:spcBef>
                <a:spcPct val="50000"/>
              </a:spcBef>
              <a:buClr>
                <a:srgbClr val="FF6E1E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FF6E1E"/>
                </a:solidFill>
                <a:latin typeface="Arial" pitchFamily="34" charset="0"/>
              </a:rPr>
              <a:t>% of people citing local government as “highly responsive” (5 point scale) on an annual citizens’ survey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5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9C9C4-896D-20FF-6DB2-F6D31A072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0607E-7D85-7EC5-7D7F-5CC1DD71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384903-4502-19E7-1B17-253CF936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4"/>
            <a:ext cx="8623803" cy="587026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Types of Indicators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E92D959-788C-28E8-4AB9-6B6B14FC5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249326"/>
            <a:ext cx="9281032" cy="4133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66"/>
              </a:buClr>
              <a:buFontTx/>
              <a:buNone/>
            </a:pPr>
            <a:r>
              <a:rPr lang="en-US" sz="2000">
                <a:solidFill>
                  <a:srgbClr val="0092BB"/>
                </a:solidFill>
                <a:cs typeface="Arial" pitchFamily="34" charset="0"/>
              </a:rPr>
              <a:t>Contextual Indicators:</a:t>
            </a:r>
          </a:p>
          <a:p>
            <a:pPr marL="342900" lvl="1" indent="-342900">
              <a:lnSpc>
                <a:spcPct val="110000"/>
              </a:lnSpc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 pitchFamily="34" charset="0"/>
              </a:rPr>
              <a:t>Provide picture of broader environment in which programs operate</a:t>
            </a:r>
          </a:p>
          <a:p>
            <a:pPr marL="342900" lvl="1" indent="-342900">
              <a:lnSpc>
                <a:spcPct val="110000"/>
              </a:lnSpc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 pitchFamily="34" charset="0"/>
              </a:rPr>
              <a:t>Rarely are used as performance indicators because they reflect change </a:t>
            </a:r>
            <a:r>
              <a:rPr lang="en-US" sz="2000" u="sng">
                <a:cs typeface="Arial" pitchFamily="34" charset="0"/>
              </a:rPr>
              <a:t>beyond manageable interest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Clr>
                <a:srgbClr val="800000"/>
              </a:buClr>
            </a:pPr>
            <a:endParaRPr lang="en-US" sz="2000" u="sng"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66"/>
              </a:buClr>
              <a:buFontTx/>
              <a:buNone/>
            </a:pPr>
            <a:r>
              <a:rPr lang="en-US" sz="2000">
                <a:solidFill>
                  <a:srgbClr val="0092BB"/>
                </a:solidFill>
                <a:cs typeface="Arial" pitchFamily="34" charset="0"/>
              </a:rPr>
              <a:t>Standard Indicators:</a:t>
            </a:r>
          </a:p>
          <a:p>
            <a:pPr marL="342900" lvl="1" indent="-342900">
              <a:lnSpc>
                <a:spcPct val="110000"/>
              </a:lnSpc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 pitchFamily="34" charset="0"/>
              </a:rPr>
              <a:t>Understand whether your client has them (could also be “de facto” standards)</a:t>
            </a:r>
          </a:p>
          <a:p>
            <a:pPr marL="342900" lvl="1" indent="-342900">
              <a:lnSpc>
                <a:spcPct val="110000"/>
              </a:lnSpc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 pitchFamily="34" charset="0"/>
              </a:rPr>
              <a:t>Facilitates reporting on common indicators </a:t>
            </a:r>
          </a:p>
          <a:p>
            <a:pPr marL="342900" lvl="1" indent="-342900">
              <a:lnSpc>
                <a:spcPct val="110000"/>
              </a:lnSpc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 pitchFamily="34" charset="0"/>
              </a:rPr>
              <a:t>Generally framed at the output level to allow for aggregation of data across countries and programs</a:t>
            </a:r>
          </a:p>
          <a:p>
            <a:pPr marL="342900" lvl="1" indent="-342900">
              <a:lnSpc>
                <a:spcPct val="110000"/>
              </a:lnSpc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sz="2000">
                <a:cs typeface="Arial" pitchFamily="34" charset="0"/>
              </a:rPr>
              <a:t>Not focused on value for program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4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97BC8-89D3-CBE9-00A6-C353E7BD1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6ECB7-E5C4-8976-7C56-AEAB50C7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5F61EF-DBBF-FFDB-0504-1FFFA826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4"/>
            <a:ext cx="8623803" cy="724678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Types of Indicators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CF43B3F-57D1-2CDD-AB48-B0368FE92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676400"/>
            <a:ext cx="7543800" cy="3505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400">
                <a:solidFill>
                  <a:srgbClr val="0092BB"/>
                </a:solidFill>
              </a:rPr>
              <a:t>Performance Indicators:</a:t>
            </a:r>
          </a:p>
          <a:p>
            <a:pPr marL="719138" lvl="1" indent="-538163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92BB"/>
              </a:buClr>
              <a:buFont typeface="Wingdings" pitchFamily="2" charset="2"/>
              <a:buChar char="ü"/>
            </a:pPr>
            <a:r>
              <a:rPr lang="en-US" sz="2400"/>
              <a:t>Focus is on management value at the program and project level  (e.g. what do front line managers need to know?)</a:t>
            </a:r>
            <a:endParaRPr lang="en-US" sz="2400" u="sng"/>
          </a:p>
          <a:p>
            <a:pPr marL="719138" lvl="1" indent="-538163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92BB"/>
              </a:buClr>
              <a:buFont typeface="Wingdings" pitchFamily="2" charset="2"/>
              <a:buChar char="ü"/>
            </a:pPr>
            <a:r>
              <a:rPr lang="en-US" sz="2400"/>
              <a:t>Must address criteria for strong indicators to ensure management </a:t>
            </a:r>
            <a:r>
              <a:rPr lang="en-US" sz="2400">
                <a:solidFill>
                  <a:srgbClr val="455560"/>
                </a:solidFill>
              </a:rPr>
              <a:t>value</a:t>
            </a:r>
            <a:r>
              <a:rPr lang="en-US" sz="2400"/>
              <a:t> and effectiveness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ü"/>
            </a:pP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6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B698B556D0B4C9502A5ACF2AED6A9" ma:contentTypeVersion="18" ma:contentTypeDescription="Create a new document." ma:contentTypeScope="" ma:versionID="3432e0d82aa2c6cbc318ab7ebf7bed1a">
  <xsd:schema xmlns:xsd="http://www.w3.org/2001/XMLSchema" xmlns:xs="http://www.w3.org/2001/XMLSchema" xmlns:p="http://schemas.microsoft.com/office/2006/metadata/properties" xmlns:ns2="834c7a77-a186-4b33-ad65-f5fdf95755b4" xmlns:ns3="b3144a11-e500-4ade-8fe4-7de3e8b2f8df" targetNamespace="http://schemas.microsoft.com/office/2006/metadata/properties" ma:root="true" ma:fieldsID="e892449e9d01326dccfd0f4574390e63" ns2:_="" ns3:_="">
    <xsd:import namespace="834c7a77-a186-4b33-ad65-f5fdf95755b4"/>
    <xsd:import namespace="b3144a11-e500-4ade-8fe4-7de3e8b2f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7a77-a186-4b33-ad65-f5fdf95755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44a11-e500-4ade-8fe4-7de3e8b2f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0d01145-b743-4b9f-bd72-c5f5060489c5}" ma:internalName="TaxCatchAll" ma:showField="CatchAllData" ma:web="b3144a11-e500-4ade-8fe4-7de3e8b2f8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44a11-e500-4ade-8fe4-7de3e8b2f8df" xsi:nil="true"/>
    <lcf76f155ced4ddcb4097134ff3c332f xmlns="834c7a77-a186-4b33-ad65-f5fdf95755b4">
      <Terms xmlns="http://schemas.microsoft.com/office/infopath/2007/PartnerControls"/>
    </lcf76f155ced4ddcb4097134ff3c332f>
    <SharedWithUsers xmlns="b3144a11-e500-4ade-8fe4-7de3e8b2f8df">
      <UserInfo>
        <DisplayName>Lida Kita (ETF)</DisplayName>
        <AccountId>22</AccountId>
        <AccountType/>
      </UserInfo>
      <UserInfo>
        <DisplayName>Galyna Terzi (ETF)</DisplayName>
        <AccountId>50</AccountId>
        <AccountType/>
      </UserInfo>
      <UserInfo>
        <DisplayName>Liia Kaarlop (ETF)</DisplayName>
        <AccountId>226</AccountId>
        <AccountType/>
      </UserInfo>
      <UserInfo>
        <DisplayName>Timo Kuusela (ETF)</DisplayName>
        <AccountId>85</AccountId>
        <AccountType/>
      </UserInfo>
      <UserInfo>
        <DisplayName>Iwona Ganko (ETF)</DisplayName>
        <AccountId>17</AccountId>
        <AccountType/>
      </UserInfo>
      <UserInfo>
        <DisplayName>Filippo Del Ninno (ETF)</DisplayName>
        <AccountId>53</AccountId>
        <AccountType/>
      </UserInfo>
      <UserInfo>
        <DisplayName>Simona Rinaldi (ETF)</DisplayName>
        <AccountId>37</AccountId>
        <AccountType/>
      </UserInfo>
      <UserInfo>
        <DisplayName>Marie Dorleans (ETF)</DisplayName>
        <AccountId>126</AccountId>
        <AccountType/>
      </UserInfo>
      <UserInfo>
        <DisplayName>Vita Glushko (ETF)</DisplayName>
        <AccountId>1206</AccountId>
        <AccountType/>
      </UserInfo>
    </SharedWithUsers>
    <_dlc_DocId xmlns="b3144a11-e500-4ade-8fe4-7de3e8b2f8df">DMSPOL-593052326-17793</_dlc_DocId>
    <_dlc_DocIdUrl xmlns="b3144a11-e500-4ade-8fe4-7de3e8b2f8df">
      <Url>https://europeantrainingfoundation.sharepoint.com/sites/PAU/_layouts/15/DocIdRedir.aspx?ID=DMSPOL-593052326-17793</Url>
      <Description>DMSPOL-593052326-17793</Description>
    </_dlc_DocIdUrl>
  </documentManagement>
</p:properties>
</file>

<file path=customXml/itemProps1.xml><?xml version="1.0" encoding="utf-8"?>
<ds:datastoreItem xmlns:ds="http://schemas.openxmlformats.org/officeDocument/2006/customXml" ds:itemID="{30EBC23F-CB0E-451C-8F61-7D329AB6B6FC}">
  <ds:schemaRefs>
    <ds:schemaRef ds:uri="834c7a77-a186-4b33-ad65-f5fdf95755b4"/>
    <ds:schemaRef ds:uri="b3144a11-e500-4ade-8fe4-7de3e8b2f8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4DC5E65-4675-4E35-9E5A-AAC2D789B28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38122BA-7780-4E97-B582-3BDA2E141B9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59603BB-0D09-4D8A-A5DA-0028BA9EEA24}">
  <ds:schemaRefs>
    <ds:schemaRef ds:uri="834c7a77-a186-4b33-ad65-f5fdf95755b4"/>
    <ds:schemaRef ds:uri="b3144a11-e500-4ade-8fe4-7de3e8b2f8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2178</Words>
  <Application>Microsoft Office PowerPoint</Application>
  <PresentationFormat>Widescreen</PresentationFormat>
  <Paragraphs>415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Wingdings</vt:lpstr>
      <vt:lpstr>Impress BT</vt:lpstr>
      <vt:lpstr>Monotype Sorts</vt:lpstr>
      <vt:lpstr>Calibri</vt:lpstr>
      <vt:lpstr>Century Gothic</vt:lpstr>
      <vt:lpstr>Arial</vt:lpstr>
      <vt:lpstr>ETF EU Training Course Template</vt:lpstr>
      <vt:lpstr>ETF Corporate Template 2021</vt:lpstr>
      <vt:lpstr>PowerPoint Presentation</vt:lpstr>
      <vt:lpstr>What Does Results Based  Management Mean? </vt:lpstr>
      <vt:lpstr>Risks of Over-Reliance on Performance Indicators in Education</vt:lpstr>
      <vt:lpstr>What Does Results Based Management Mean? </vt:lpstr>
      <vt:lpstr>We Monitor All “Levels” of  a Project or Program</vt:lpstr>
      <vt:lpstr>Performance Indicators</vt:lpstr>
      <vt:lpstr>A Few Examples of Performance Indicators</vt:lpstr>
      <vt:lpstr>Types of Indicators</vt:lpstr>
      <vt:lpstr>Types of Indicators</vt:lpstr>
      <vt:lpstr>High Quality Performance Indicators</vt:lpstr>
      <vt:lpstr>Objective</vt:lpstr>
      <vt:lpstr>Objective</vt:lpstr>
      <vt:lpstr>Quantitative and Qualitative Indicators</vt:lpstr>
      <vt:lpstr>Quantifying Qualitative Indicators</vt:lpstr>
      <vt:lpstr>Objective Indicators</vt:lpstr>
      <vt:lpstr>Objective Indicators</vt:lpstr>
      <vt:lpstr>High Quality Performance Indicators</vt:lpstr>
      <vt:lpstr>Practical</vt:lpstr>
      <vt:lpstr>Practical</vt:lpstr>
      <vt:lpstr>High Performance Indicators</vt:lpstr>
      <vt:lpstr>Useful for Management</vt:lpstr>
      <vt:lpstr>High Quality Performance Indicators</vt:lpstr>
      <vt:lpstr>Direct</vt:lpstr>
      <vt:lpstr>Direct</vt:lpstr>
      <vt:lpstr>Direct</vt:lpstr>
      <vt:lpstr>Direct</vt:lpstr>
      <vt:lpstr>Direct</vt:lpstr>
      <vt:lpstr>Direct</vt:lpstr>
      <vt:lpstr>Direct</vt:lpstr>
      <vt:lpstr>PowerPoint Presentation</vt:lpstr>
      <vt:lpstr>Proxy Indicator</vt:lpstr>
      <vt:lpstr>High Quality Performance Indicators</vt:lpstr>
      <vt:lpstr>Attributable</vt:lpstr>
      <vt:lpstr>Attributable</vt:lpstr>
      <vt:lpstr>Attributable</vt:lpstr>
      <vt:lpstr>High Quality Performance Indicators</vt:lpstr>
      <vt:lpstr>Timely</vt:lpstr>
      <vt:lpstr>High Quality Performance Indicators</vt:lpstr>
      <vt:lpstr>Adequate</vt:lpstr>
      <vt:lpstr>Disaggregation of Indicators</vt:lpstr>
      <vt:lpstr>Results Over Time</vt:lpstr>
      <vt:lpstr>From measuring results to measuring impact</vt:lpstr>
      <vt:lpstr>Why we need impact assessment</vt:lpstr>
      <vt:lpstr>What is Impact</vt:lpstr>
      <vt:lpstr>Impact assessment</vt:lpstr>
      <vt:lpstr>Overview of impact evaluation methods</vt:lpstr>
      <vt:lpstr>From measuring results to measuring impact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Janet Johnson (ETF)</cp:lastModifiedBy>
  <cp:revision>2</cp:revision>
  <cp:lastPrinted>2022-02-15T11:47:29Z</cp:lastPrinted>
  <dcterms:created xsi:type="dcterms:W3CDTF">2020-12-15T11:10:02Z</dcterms:created>
  <dcterms:modified xsi:type="dcterms:W3CDTF">2026-01-26T10:27:43Z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0x010100C45B698B556D0B4C9502A5ACF2AED6A9</vt:lpwstr>
  </property>
  <property fmtid="{D5CDD505-2E9C-101B-9397-08002B2CF9AE}" pid="5" name="MediaServiceImageTags">
    <vt:lpwstr/>
  </property>
  <property fmtid="{D5CDD505-2E9C-101B-9397-08002B2CF9AE}" pid="6" name="_dlc_DocIdItemGuid">
    <vt:lpwstr>4de8f9ce-ca99-4976-bf18-b05fe5556648</vt:lpwstr>
  </property>
</Properties>
</file>