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slides/slide47.xml" ContentType="application/vnd.openxmlformats-officedocument.presentationml.slide+xml"/>
  <Override PartName="/ppt/diagrams/data1.xml" ContentType="application/vnd.openxmlformats-officedocument.drawingml.diagramData+xml"/>
  <Override PartName="/ppt/slides/slide48.xml" ContentType="application/vnd.openxmlformats-officedocument.presentationml.slide+xml"/>
  <Override PartName="/ppt/presentation.xml" ContentType="application/vnd.openxmlformats-officedocument.presentationml.presentation.main+xml"/>
  <Override PartName="/ppt/slides/slide46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44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21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tags/tag71.xml" ContentType="application/vnd.openxmlformats-officedocument.presentationml.tags+xml"/>
  <Override PartName="/ppt/tags/tag1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39.xml" ContentType="application/vnd.openxmlformats-officedocument.presentationml.tags+xml"/>
  <Override PartName="/ppt/tags/tag38.xml" ContentType="application/vnd.openxmlformats-officedocument.presentationml.tags+xml"/>
  <Override PartName="/ppt/tags/tag37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54.xml" ContentType="application/vnd.openxmlformats-officedocument.presentationml.tags+xml"/>
  <Override PartName="/ppt/tags/tag53.xml" ContentType="application/vnd.openxmlformats-officedocument.presentationml.tags+xml"/>
  <Override PartName="/ppt/tags/tag52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31.xml" ContentType="application/vnd.openxmlformats-officedocument.presentationml.tags+xml"/>
  <Override PartName="/ppt/tags/tag30.xml" ContentType="application/vnd.openxmlformats-officedocument.presentationml.tags+xml"/>
  <Override PartName="/ppt/tags/tag29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96.xml" ContentType="application/vnd.openxmlformats-officedocument.presentationml.tags+xml"/>
  <Override PartName="/ppt/tags/tag95.xml" ContentType="application/vnd.openxmlformats-officedocument.presentationml.tags+xml"/>
  <Override PartName="/ppt/tags/tag94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3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tags/tag110.xml" ContentType="application/vnd.openxmlformats-officedocument.presentationml.tags+xml"/>
  <Override PartName="/ppt/tags/tag109.xml" ContentType="application/vnd.openxmlformats-officedocument.presentationml.tags+xml"/>
  <Override PartName="/ppt/tags/tag108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89.xml" ContentType="application/vnd.openxmlformats-officedocument.presentationml.tags+xml"/>
  <Override PartName="/ppt/tags/tag92.xml" ContentType="application/vnd.openxmlformats-officedocument.presentationml.tags+xml"/>
  <Override PartName="/ppt/tags/tag87.xml" ContentType="application/vnd.openxmlformats-officedocument.presentationml.tags+xml"/>
  <Override PartName="/ppt/tags/tag70.xml" ContentType="application/vnd.openxmlformats-officedocument.presentationml.tags+xml"/>
  <Override PartName="/ppt/tags/tag88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69.xml" ContentType="application/vnd.openxmlformats-officedocument.presentationml.tags+xml"/>
  <Override PartName="/ppt/tags/tag68.xml" ContentType="application/vnd.openxmlformats-officedocument.presentationml.tags+xml"/>
  <Override PartName="/ppt/tags/tag67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74.xml" ContentType="application/vnd.openxmlformats-officedocument.presentationml.tags+xml"/>
  <Override PartName="/ppt/tags/tag76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75.xml" ContentType="application/vnd.openxmlformats-officedocument.presentationml.tags+xml"/>
  <Override PartName="/ppt/tags/tag86.xml" ContentType="application/vnd.openxmlformats-officedocument.presentationml.tags+xml"/>
  <Override PartName="/ppt/tags/tag82.xml" ContentType="application/vnd.openxmlformats-officedocument.presentationml.tags+xml"/>
  <Override PartName="/ppt/tags/tag85.xml" ContentType="application/vnd.openxmlformats-officedocument.presentationml.tags+xml"/>
  <Override PartName="/ppt/tags/tag80.xml" ContentType="application/vnd.openxmlformats-officedocument.presentationml.tags+xml"/>
  <Override PartName="/ppt/tags/tag77.xml" ContentType="application/vnd.openxmlformats-officedocument.presentationml.tags+xml"/>
  <Override PartName="/ppt/tags/tag81.xml" ContentType="application/vnd.openxmlformats-officedocument.presentationml.tags+xml"/>
  <Override PartName="/ppt/tags/tag79.xml" ContentType="application/vnd.openxmlformats-officedocument.presentationml.tags+xml"/>
  <Override PartName="/ppt/tags/tag78.xml" ContentType="application/vnd.openxmlformats-officedocument.presentationml.tags+xml"/>
  <Override PartName="/ppt/revisionInfo.xml" ContentType="application/vnd.ms-powerpoint.revisioninfo+xml"/>
  <Override PartName="/ppt/authors.xml" ContentType="application/vnd.ms-powerpoint.author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56" r:id="rId4"/>
    <p:sldMasterId id="2147484042" r:id="rId5"/>
  </p:sldMasterIdLst>
  <p:notesMasterIdLst>
    <p:notesMasterId r:id="rId54"/>
  </p:notesMasterIdLst>
  <p:handoutMasterIdLst>
    <p:handoutMasterId r:id="rId55"/>
  </p:handoutMasterIdLst>
  <p:sldIdLst>
    <p:sldId id="266" r:id="rId6"/>
    <p:sldId id="628" r:id="rId7"/>
    <p:sldId id="641" r:id="rId8"/>
    <p:sldId id="642" r:id="rId9"/>
    <p:sldId id="643" r:id="rId10"/>
    <p:sldId id="644" r:id="rId11"/>
    <p:sldId id="645" r:id="rId12"/>
    <p:sldId id="646" r:id="rId13"/>
    <p:sldId id="647" r:id="rId14"/>
    <p:sldId id="689" r:id="rId15"/>
    <p:sldId id="648" r:id="rId16"/>
    <p:sldId id="650" r:id="rId17"/>
    <p:sldId id="651" r:id="rId18"/>
    <p:sldId id="653" r:id="rId19"/>
    <p:sldId id="654" r:id="rId20"/>
    <p:sldId id="655" r:id="rId21"/>
    <p:sldId id="692" r:id="rId22"/>
    <p:sldId id="657" r:id="rId23"/>
    <p:sldId id="658" r:id="rId24"/>
    <p:sldId id="693" r:id="rId25"/>
    <p:sldId id="660" r:id="rId26"/>
    <p:sldId id="688" r:id="rId27"/>
    <p:sldId id="662" r:id="rId28"/>
    <p:sldId id="663" r:id="rId29"/>
    <p:sldId id="664" r:id="rId30"/>
    <p:sldId id="665" r:id="rId31"/>
    <p:sldId id="666" r:id="rId32"/>
    <p:sldId id="667" r:id="rId33"/>
    <p:sldId id="668" r:id="rId34"/>
    <p:sldId id="669" r:id="rId35"/>
    <p:sldId id="671" r:id="rId36"/>
    <p:sldId id="690" r:id="rId37"/>
    <p:sldId id="673" r:id="rId38"/>
    <p:sldId id="674" r:id="rId39"/>
    <p:sldId id="675" r:id="rId40"/>
    <p:sldId id="678" r:id="rId41"/>
    <p:sldId id="677" r:id="rId42"/>
    <p:sldId id="691" r:id="rId43"/>
    <p:sldId id="679" r:id="rId44"/>
    <p:sldId id="680" r:id="rId45"/>
    <p:sldId id="681" r:id="rId46"/>
    <p:sldId id="682" r:id="rId47"/>
    <p:sldId id="683" r:id="rId48"/>
    <p:sldId id="684" r:id="rId49"/>
    <p:sldId id="685" r:id="rId50"/>
    <p:sldId id="686" r:id="rId51"/>
    <p:sldId id="687" r:id="rId52"/>
    <p:sldId id="619" r:id="rId53"/>
  </p:sldIdLst>
  <p:sldSz cx="12192000" cy="6858000"/>
  <p:notesSz cx="7104063" cy="10234613"/>
  <p:embeddedFontLst>
    <p:embeddedFont>
      <p:font typeface="Century Gothic" panose="020B0502020202020204" pitchFamily="34" charset="0"/>
      <p:regular r:id="rId56"/>
      <p:bold r:id="rId57"/>
      <p:italic r:id="rId58"/>
      <p:boldItalic r:id="rId59"/>
    </p:embeddedFont>
    <p:embeddedFont>
      <p:font typeface="ＭＳ Ｐゴシック" panose="020B0600070205080204" pitchFamily="34" charset="-128"/>
      <p:regular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ＭＳ Ｐゴシック" panose="020B0600070205080204" pitchFamily="34" charset="-128"/>
      <p:regular r:id="rId60"/>
    </p:embeddedFont>
  </p:embeddedFontLst>
  <p:custDataLst>
    <p:tags r:id="rId6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tent Slides" id="{03B82457-E68C-491B-8FA2-870357C65769}">
          <p14:sldIdLst>
            <p14:sldId id="266"/>
            <p14:sldId id="628"/>
            <p14:sldId id="641"/>
            <p14:sldId id="642"/>
            <p14:sldId id="643"/>
            <p14:sldId id="644"/>
            <p14:sldId id="645"/>
            <p14:sldId id="646"/>
            <p14:sldId id="647"/>
            <p14:sldId id="689"/>
            <p14:sldId id="648"/>
            <p14:sldId id="650"/>
            <p14:sldId id="651"/>
            <p14:sldId id="653"/>
            <p14:sldId id="654"/>
            <p14:sldId id="655"/>
            <p14:sldId id="692"/>
            <p14:sldId id="657"/>
            <p14:sldId id="658"/>
            <p14:sldId id="693"/>
            <p14:sldId id="660"/>
            <p14:sldId id="688"/>
            <p14:sldId id="662"/>
            <p14:sldId id="663"/>
            <p14:sldId id="664"/>
            <p14:sldId id="665"/>
            <p14:sldId id="666"/>
            <p14:sldId id="667"/>
            <p14:sldId id="668"/>
            <p14:sldId id="669"/>
            <p14:sldId id="671"/>
            <p14:sldId id="690"/>
            <p14:sldId id="673"/>
            <p14:sldId id="674"/>
            <p14:sldId id="675"/>
            <p14:sldId id="678"/>
            <p14:sldId id="677"/>
            <p14:sldId id="691"/>
            <p14:sldId id="679"/>
            <p14:sldId id="680"/>
            <p14:sldId id="681"/>
            <p14:sldId id="682"/>
            <p14:sldId id="683"/>
            <p14:sldId id="684"/>
            <p14:sldId id="685"/>
            <p14:sldId id="686"/>
            <p14:sldId id="687"/>
            <p14:sldId id="61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43C1C-0658-B4FA-9033-8EB45D785EB9}" name="Iwona Ganko (ETF)" initials="IG(" userId="S::Iwona.Ganko@etf.europa.eu::adee20e9-9baa-4887-925c-3b1fee625187" providerId="AD"/>
  <p188:author id="{6FDA1E3D-7BA4-D8A1-FDA7-5D72904EB5D8}" name="Timo Kuusela (ETF)" initials="TK(" userId="S::Timo.Kuusela@etf.europa.eu::cb86918c-0b86-4b67-87b8-46ed61f71497" providerId="AD"/>
  <p188:author id="{51AC59A9-A130-685C-174E-C0BD3EA215E6}" name="Marie Dorleans (ETF)" initials="MD(" userId="S::Marie.Dorleans@etf.europa.eu::3512728c-7f81-4c9c-8ae4-79f8d6030590" providerId="AD"/>
  <p188:author id="{387DB7D6-1AE6-71FC-5ECF-3FBF9B37C0DE}" name="Tamar Kitiashvili (ETF)" initials="T(" userId="S::tamar.kitiashvili@etf.europa.eu::8c828d86-3667-4c18-a078-95195e28383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2BB"/>
    <a:srgbClr val="180E02"/>
    <a:srgbClr val="455560"/>
    <a:srgbClr val="8C4696"/>
    <a:srgbClr val="FF6E1E"/>
    <a:srgbClr val="41B64B"/>
    <a:srgbClr val="F2EDED"/>
    <a:srgbClr val="29BEC8"/>
    <a:srgbClr val="325AB4"/>
    <a:srgbClr val="009C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42C2C7-C9E0-4CB6-8ACC-2EA80A4EBDDA}" v="48" dt="2026-01-20T09:54:43.135"/>
    <p1510:client id="{5F800139-7189-46ED-A46F-8B2FEB5FFA28}" v="458" dt="2026-01-20T09:40:12.2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8.fntdata"/><Relationship Id="rId6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font" Target="fonts/font3.fntdata"/><Relationship Id="rId66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6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font" Target="fonts/font4.fntdata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7.fntdata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font" Target="fonts/font2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font" Target="fonts/font5.fntdata"/><Relationship Id="rId65" Type="http://schemas.openxmlformats.org/officeDocument/2006/relationships/tags" Target="tags/tag1.xml"/><Relationship Id="rId73" Type="http://schemas.openxmlformats.org/officeDocument/2006/relationships/customXml" Target="../customXml/item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71" Type="http://schemas.microsoft.com/office/2018/10/relationships/authors" Target="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1-24T06:43:41.447" idx="1">
    <p:pos x="2189" y="1498"/>
    <p:text>Հիմնական արդյունք (Primary outcome)
Ժամանակ (Time)
Միջամտություն (Intervention)
Հակադարձ սցենար (Counterfactual)
Ազդեցություն (Impact)</p:text>
    <p:extLst>
      <p:ext uri="{C676402C-5697-4E1C-873F-D02D1690AC5C}">
        <p15:threadingInfo xmlns:p15="http://schemas.microsoft.com/office/powerpoint/2012/main" timeZoneBias="-24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723624-5AE3-42AC-A9C1-222AA48E7B2A}" type="doc">
      <dgm:prSet loTypeId="urn:microsoft.com/office/officeart/2005/8/layout/venn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3832394-682C-4DC7-A503-1A08C4727AC7}" type="pres">
      <dgm:prSet presAssocID="{EC723624-5AE3-42AC-A9C1-222AA48E7B2A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35EBB579-18D4-4C41-B8F3-4021F7542D1C}" type="presOf" srcId="{EC723624-5AE3-42AC-A9C1-222AA48E7B2A}" destId="{E3832394-682C-4DC7-A503-1A08C4727AC7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65.xml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72AED67-B882-41D2-9A57-F15DE83017E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DA96D-76D1-4D52-9166-A83ED455DC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EF8A27C-F1B0-41BE-A5CB-55208EC34DA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9EF36-7E1E-4FF0-A307-30DCF2E4A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FE8CD0-EC3E-4E33-8E68-0983AD89EC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9F02231-D4CD-44C5-97BE-9A7953C23CD1}" type="slidenum">
              <a:rPr lang="en-US" smtClean="0"/>
              <a:t>‹#›</a:t>
            </a:fld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171128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D3AC5A11-1A99-4BC5-A093-F2C49C523275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6CE47D56-1D0B-476D-B731-90CE402AB5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174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69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E47D56-1D0B-476D-B731-90CE402AB5C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3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7.jpe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22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2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22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2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2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2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4" Type="http://schemas.openxmlformats.org/officeDocument/2006/relationships/image" Target="../media/image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2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2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2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2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2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4" Type="http://schemas.openxmlformats.org/officeDocument/2006/relationships/image" Target="../media/image2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2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2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4" Type="http://schemas.openxmlformats.org/officeDocument/2006/relationships/image" Target="../media/image2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2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5" Type="http://schemas.openxmlformats.org/officeDocument/2006/relationships/image" Target="../media/image26.svg"/><Relationship Id="rId4" Type="http://schemas.openxmlformats.org/officeDocument/2006/relationships/image" Target="../media/image2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5.xml"/><Relationship Id="rId4" Type="http://schemas.openxmlformats.org/officeDocument/2006/relationships/image" Target="../media/image22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6.xml"/><Relationship Id="rId4" Type="http://schemas.openxmlformats.org/officeDocument/2006/relationships/image" Target="../media/image22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4" Type="http://schemas.openxmlformats.org/officeDocument/2006/relationships/image" Target="../media/image22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4" Type="http://schemas.openxmlformats.org/officeDocument/2006/relationships/image" Target="../media/image22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4" Type="http://schemas.openxmlformats.org/officeDocument/2006/relationships/image" Target="../media/image22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4" Type="http://schemas.openxmlformats.org/officeDocument/2006/relationships/image" Target="../media/image22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4" Type="http://schemas.openxmlformats.org/officeDocument/2006/relationships/image" Target="../media/image22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4" Type="http://schemas.openxmlformats.org/officeDocument/2006/relationships/image" Target="../media/image22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4" Type="http://schemas.openxmlformats.org/officeDocument/2006/relationships/image" Target="../media/image22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5.xml"/><Relationship Id="rId4" Type="http://schemas.openxmlformats.org/officeDocument/2006/relationships/image" Target="../media/image22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6.xml"/><Relationship Id="rId4" Type="http://schemas.openxmlformats.org/officeDocument/2006/relationships/image" Target="../media/image22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4" Type="http://schemas.openxmlformats.org/officeDocument/2006/relationships/image" Target="../media/image22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4" Type="http://schemas.openxmlformats.org/officeDocument/2006/relationships/image" Target="../media/image22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4" Type="http://schemas.openxmlformats.org/officeDocument/2006/relationships/image" Target="../media/image22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8.sv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4" Type="http://schemas.openxmlformats.org/officeDocument/2006/relationships/image" Target="../media/image22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4" Type="http://schemas.openxmlformats.org/officeDocument/2006/relationships/image" Target="../media/image22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4.xml"/><Relationship Id="rId5" Type="http://schemas.openxmlformats.org/officeDocument/2006/relationships/image" Target="../media/image22.svg"/><Relationship Id="rId4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0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48A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528" name="Picture 527">
            <a:extLst>
              <a:ext uri="{FF2B5EF4-FFF2-40B4-BE49-F238E27FC236}">
                <a16:creationId xmlns:a16="http://schemas.microsoft.com/office/drawing/2014/main" id="{732F2B00-C82D-4006-A2CA-9B8092D3B7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A4563DB3-B583-42F3-89FB-6D1DA20DCD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8BAC86A-55E9-4911-92FB-0029279902C6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23D63D1-B0DF-4B64-9129-200E5187F5CE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BED8CC-659B-4ABF-8831-4BFB7796C180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DCC5FE6-50E3-4E32-B98E-FF41A4C5AC63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E8FA0E4-37BE-42B3-951D-BD206B15747A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02549FF-DF96-457B-A50F-816BD65B03C3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BB9363-E5C0-4A5A-9EF3-70F614696A6B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DF669A6-4810-42C3-AE19-30F92992326F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ate Placeholder 3">
            <a:extLst>
              <a:ext uri="{FF2B5EF4-FFF2-40B4-BE49-F238E27FC236}">
                <a16:creationId xmlns:a16="http://schemas.microsoft.com/office/drawing/2014/main" id="{B660DAA8-8A42-4BB9-9C8E-936FB1B4A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188" y="1982922"/>
            <a:ext cx="1496087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44F2BE-CD9E-40B9-9080-39B4C9E70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6C2BE26-326C-481D-8FE1-01A01AA489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88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ap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386D62D4-333D-402A-A408-57E0F5474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-3738" r="21732" b="19300"/>
          <a:stretch/>
        </p:blipFill>
        <p:spPr>
          <a:xfrm>
            <a:off x="7738913" y="2492896"/>
            <a:ext cx="4453087" cy="436510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F862C2B-EAAD-4D0C-B179-18DCDE243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676825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99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raphic 96">
            <a:extLst>
              <a:ext uri="{FF2B5EF4-FFF2-40B4-BE49-F238E27FC236}">
                <a16:creationId xmlns:a16="http://schemas.microsoft.com/office/drawing/2014/main" id="{7B2E2E50-2215-4679-90D0-929AD3A946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B20B5982-6A83-4BA9-BE7E-AF6F208BA24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623888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5" name="Text Placeholder 84">
            <a:extLst>
              <a:ext uri="{FF2B5EF4-FFF2-40B4-BE49-F238E27FC236}">
                <a16:creationId xmlns:a16="http://schemas.microsoft.com/office/drawing/2014/main" id="{EC2AE754-208B-4DD8-B63B-820019956B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16035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6" name="Text Placeholder 85">
            <a:extLst>
              <a:ext uri="{FF2B5EF4-FFF2-40B4-BE49-F238E27FC236}">
                <a16:creationId xmlns:a16="http://schemas.microsoft.com/office/drawing/2014/main" id="{F1AC07A7-E506-4FEC-BC4B-9C24520654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08182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7" name="Text Placeholder 86">
            <a:extLst>
              <a:ext uri="{FF2B5EF4-FFF2-40B4-BE49-F238E27FC236}">
                <a16:creationId xmlns:a16="http://schemas.microsoft.com/office/drawing/2014/main" id="{96C1BD13-F287-48EB-B6FF-E7F755E556E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00329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8" name="Text Placeholder 87">
            <a:extLst>
              <a:ext uri="{FF2B5EF4-FFF2-40B4-BE49-F238E27FC236}">
                <a16:creationId xmlns:a16="http://schemas.microsoft.com/office/drawing/2014/main" id="{F87A97C5-AAC0-4491-89B5-75F72B26D1C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792476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9" name="Text Placeholder 88">
            <a:extLst>
              <a:ext uri="{FF2B5EF4-FFF2-40B4-BE49-F238E27FC236}">
                <a16:creationId xmlns:a16="http://schemas.microsoft.com/office/drawing/2014/main" id="{8CC820CD-F210-421B-9156-CD86F0E469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584624" y="2546430"/>
            <a:ext cx="1583680" cy="3114595"/>
          </a:xfrm>
          <a:custGeom>
            <a:avLst/>
            <a:gdLst>
              <a:gd name="connsiteX0" fmla="*/ 0 w 1644750"/>
              <a:gd name="connsiteY0" fmla="*/ 0 h 3114595"/>
              <a:gd name="connsiteX1" fmla="*/ 1644750 w 1644750"/>
              <a:gd name="connsiteY1" fmla="*/ 0 h 3114595"/>
              <a:gd name="connsiteX2" fmla="*/ 1644750 w 1644750"/>
              <a:gd name="connsiteY2" fmla="*/ 3114595 h 3114595"/>
              <a:gd name="connsiteX3" fmla="*/ 0 w 1644750"/>
              <a:gd name="connsiteY3" fmla="*/ 3114595 h 3114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4750" h="3114595">
                <a:moveTo>
                  <a:pt x="0" y="0"/>
                </a:moveTo>
                <a:lnTo>
                  <a:pt x="1644750" y="0"/>
                </a:lnTo>
                <a:lnTo>
                  <a:pt x="1644750" y="3114595"/>
                </a:lnTo>
                <a:lnTo>
                  <a:pt x="0" y="3114595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108000" tIns="108000" rIns="108000" bIns="108000">
            <a:no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 b="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0" name="Text Placeholder 89">
            <a:extLst>
              <a:ext uri="{FF2B5EF4-FFF2-40B4-BE49-F238E27FC236}">
                <a16:creationId xmlns:a16="http://schemas.microsoft.com/office/drawing/2014/main" id="{1643ED59-5272-4BEF-A036-1F6CBCA8DEE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1628776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108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2" name="Text Placeholder 91">
            <a:extLst>
              <a:ext uri="{FF2B5EF4-FFF2-40B4-BE49-F238E27FC236}">
                <a16:creationId xmlns:a16="http://schemas.microsoft.com/office/drawing/2014/main" id="{FB00003E-1A21-42A2-8708-C71D819461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61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3" name="Text Placeholder 92">
            <a:extLst>
              <a:ext uri="{FF2B5EF4-FFF2-40B4-BE49-F238E27FC236}">
                <a16:creationId xmlns:a16="http://schemas.microsoft.com/office/drawing/2014/main" id="{D1547E04-5BBC-4633-AA33-1911914AB07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4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4" name="Text Placeholder 93">
            <a:extLst>
              <a:ext uri="{FF2B5EF4-FFF2-40B4-BE49-F238E27FC236}">
                <a16:creationId xmlns:a16="http://schemas.microsoft.com/office/drawing/2014/main" id="{2AFD7325-528E-425A-B373-82AF418D90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007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5" name="Text Placeholder 94">
            <a:extLst>
              <a:ext uri="{FF2B5EF4-FFF2-40B4-BE49-F238E27FC236}">
                <a16:creationId xmlns:a16="http://schemas.microsoft.com/office/drawing/2014/main" id="{20CA34FA-810A-457F-BBBF-592709C867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930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96" name="Text Placeholder 95">
            <a:extLst>
              <a:ext uri="{FF2B5EF4-FFF2-40B4-BE49-F238E27FC236}">
                <a16:creationId xmlns:a16="http://schemas.microsoft.com/office/drawing/2014/main" id="{EAAADD9F-D614-473F-BC8C-FC77D10E5E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585388" y="1628775"/>
            <a:ext cx="1973257" cy="792113"/>
          </a:xfrm>
          <a:custGeom>
            <a:avLst/>
            <a:gdLst>
              <a:gd name="connsiteX0" fmla="*/ 0 w 1973257"/>
              <a:gd name="connsiteY0" fmla="*/ 0 h 792113"/>
              <a:gd name="connsiteX1" fmla="*/ 1577201 w 1973257"/>
              <a:gd name="connsiteY1" fmla="*/ 0 h 792113"/>
              <a:gd name="connsiteX2" fmla="*/ 1973257 w 1973257"/>
              <a:gd name="connsiteY2" fmla="*/ 396057 h 792113"/>
              <a:gd name="connsiteX3" fmla="*/ 1577201 w 1973257"/>
              <a:gd name="connsiteY3" fmla="*/ 792113 h 792113"/>
              <a:gd name="connsiteX4" fmla="*/ 0 w 1973257"/>
              <a:gd name="connsiteY4" fmla="*/ 792113 h 792113"/>
              <a:gd name="connsiteX5" fmla="*/ 396057 w 1973257"/>
              <a:gd name="connsiteY5" fmla="*/ 396057 h 79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3257" h="792113">
                <a:moveTo>
                  <a:pt x="0" y="0"/>
                </a:moveTo>
                <a:lnTo>
                  <a:pt x="1577201" y="0"/>
                </a:lnTo>
                <a:lnTo>
                  <a:pt x="1973257" y="396057"/>
                </a:lnTo>
                <a:lnTo>
                  <a:pt x="1577201" y="792113"/>
                </a:lnTo>
                <a:lnTo>
                  <a:pt x="0" y="792113"/>
                </a:lnTo>
                <a:lnTo>
                  <a:pt x="396057" y="3960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wrap="square" lIns="540000" tIns="0" rIns="0" bIns="0" anchor="ctr">
            <a:no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400" b="1">
                <a:solidFill>
                  <a:schemeClr val="bg1"/>
                </a:solidFill>
              </a:defRPr>
            </a:lvl2pPr>
            <a:lvl3pPr marL="0" indent="0">
              <a:buNone/>
              <a:defRPr sz="2400" b="1">
                <a:solidFill>
                  <a:schemeClr val="bg1"/>
                </a:solidFill>
              </a:defRPr>
            </a:lvl3pPr>
            <a:lvl4pPr marL="0" indent="0" algn="l">
              <a:buNone/>
              <a:defRPr sz="2400" b="1">
                <a:solidFill>
                  <a:schemeClr val="bg1"/>
                </a:solidFill>
              </a:defRPr>
            </a:lvl4pPr>
            <a:lvl5pPr marL="0" indent="0">
              <a:buNone/>
              <a:defRPr sz="2400"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121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48A4B-6E38-4822-9D5B-8F3E6683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24AF828-AE83-4936-9D15-AF27AC3D59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6834" y="1604433"/>
            <a:ext cx="11218333" cy="40322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D8CFFC-825C-4F7D-9715-29FCC9F189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DBE9B3-EBC2-4652-8427-02DD70D25D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26612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3D69013-9985-4E92-B522-07F505323BAC}"/>
              </a:ext>
            </a:extLst>
          </p:cNvPr>
          <p:cNvSpPr/>
          <p:nvPr userDrawn="1"/>
        </p:nvSpPr>
        <p:spPr>
          <a:xfrm flipH="1">
            <a:off x="4367808" y="-13261"/>
            <a:ext cx="7824192" cy="6871261"/>
          </a:xfrm>
          <a:custGeom>
            <a:avLst/>
            <a:gdLst>
              <a:gd name="connsiteX0" fmla="*/ 1483491 w 5868144"/>
              <a:gd name="connsiteY0" fmla="*/ 0 h 5153446"/>
              <a:gd name="connsiteX1" fmla="*/ 0 w 5868144"/>
              <a:gd name="connsiteY1" fmla="*/ 0 h 5153446"/>
              <a:gd name="connsiteX2" fmla="*/ 0 w 5868144"/>
              <a:gd name="connsiteY2" fmla="*/ 5153446 h 5153446"/>
              <a:gd name="connsiteX3" fmla="*/ 545745 w 5868144"/>
              <a:gd name="connsiteY3" fmla="*/ 5153446 h 5153446"/>
              <a:gd name="connsiteX4" fmla="*/ 568503 w 5868144"/>
              <a:gd name="connsiteY4" fmla="*/ 5136060 h 5153446"/>
              <a:gd name="connsiteX5" fmla="*/ 591261 w 5868144"/>
              <a:gd name="connsiteY5" fmla="*/ 5153446 h 5153446"/>
              <a:gd name="connsiteX6" fmla="*/ 3075999 w 5868144"/>
              <a:gd name="connsiteY6" fmla="*/ 5153446 h 5153446"/>
              <a:gd name="connsiteX7" fmla="*/ 2592754 w 5868144"/>
              <a:gd name="connsiteY7" fmla="*/ 3589671 h 5153446"/>
              <a:gd name="connsiteX8" fmla="*/ 5868144 w 5868144"/>
              <a:gd name="connsiteY8" fmla="*/ 1087532 h 5153446"/>
              <a:gd name="connsiteX9" fmla="*/ 1819559 w 5868144"/>
              <a:gd name="connsiteY9" fmla="*/ 1087561 h 515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68144" h="5153446">
                <a:moveTo>
                  <a:pt x="1483491" y="0"/>
                </a:moveTo>
                <a:lnTo>
                  <a:pt x="0" y="0"/>
                </a:lnTo>
                <a:lnTo>
                  <a:pt x="0" y="5153446"/>
                </a:lnTo>
                <a:lnTo>
                  <a:pt x="545745" y="5153446"/>
                </a:lnTo>
                <a:lnTo>
                  <a:pt x="568503" y="5136060"/>
                </a:lnTo>
                <a:lnTo>
                  <a:pt x="591261" y="5153446"/>
                </a:lnTo>
                <a:lnTo>
                  <a:pt x="3075999" y="5153446"/>
                </a:lnTo>
                <a:lnTo>
                  <a:pt x="2592754" y="3589671"/>
                </a:lnTo>
                <a:lnTo>
                  <a:pt x="5868144" y="1087532"/>
                </a:lnTo>
                <a:lnTo>
                  <a:pt x="1819559" y="10875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GB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D3E975-B82B-490E-B44A-4E56AB0AF8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7DDD0C-F7B3-44FD-8FF2-ED85422D685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48FDE5-F248-44F3-AF11-59F662B2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To edit footer go to insert&gt;header &amp; footer</a:t>
            </a:r>
          </a:p>
        </p:txBody>
      </p:sp>
    </p:spTree>
    <p:extLst>
      <p:ext uri="{BB962C8B-B14F-4D97-AF65-F5344CB8AC3E}">
        <p14:creationId xmlns:p14="http://schemas.microsoft.com/office/powerpoint/2010/main" val="335567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34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6520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Gradient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549528F-AB74-4DA8-81B9-6F49F3FF62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4" t="16321" r="9552" b="26404"/>
          <a:stretch/>
        </p:blipFill>
        <p:spPr>
          <a:xfrm rot="10800000" flipH="1" flipV="1">
            <a:off x="3288412" y="1863"/>
            <a:ext cx="8903588" cy="6856136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4515A51-3B26-448E-B2B3-172C1321DA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FE64CB9C-C2F9-4AAF-AE4C-B0BF2DB3DC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535B8DF-EFD9-4803-83AC-5748F1A897A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7D6181C-BAF9-4E8C-A519-9149BB6FD1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431E081-A545-4488-9665-ACA988588C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1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8" t="25906" r="1" b="53243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009CDE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rgbClr val="009CDE"/>
              </a:gs>
              <a:gs pos="0">
                <a:srgbClr val="009CDE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grayscl/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4" r="2034" b="4522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2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199723E-8ACD-4BE5-B089-C01EC1223F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911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6" t="1948" r="20864" b="14633"/>
          <a:stretch/>
        </p:blipFill>
        <p:spPr>
          <a:xfrm>
            <a:off x="5447927" y="1541781"/>
            <a:ext cx="6744073" cy="5316219"/>
          </a:xfrm>
          <a:prstGeom prst="rect">
            <a:avLst/>
          </a:prstGeom>
          <a:solidFill>
            <a:schemeClr val="accent6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5" t="39783" b="37088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F0B600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3569475" y="0"/>
            <a:ext cx="8622525" cy="1555111"/>
          </a:xfrm>
          <a:prstGeom prst="rect">
            <a:avLst/>
          </a:prstGeom>
          <a:gradFill>
            <a:gsLst>
              <a:gs pos="100000">
                <a:srgbClr val="F0B600"/>
              </a:gs>
              <a:gs pos="0">
                <a:srgbClr val="F0B6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83847B06-0296-4AE8-99AB-9681C04DB93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C823FE9-BE3C-49CE-9670-9E2BED14CAB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AEE20BAC-442E-4D62-A7D6-C83A51AB75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6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33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 t="32299" r="7502" b="4620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4943872" y="0"/>
            <a:ext cx="7248128" cy="1555111"/>
          </a:xfrm>
          <a:prstGeom prst="rect">
            <a:avLst/>
          </a:prstGeom>
          <a:gradFill>
            <a:gsLst>
              <a:gs pos="100000">
                <a:schemeClr val="accent2"/>
              </a:gs>
              <a:gs pos="0">
                <a:schemeClr val="accent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FD7D-ACF7-4122-9D25-FA6BA999A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alphaModFix amt="3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18432" b="13373"/>
          <a:stretch/>
        </p:blipFill>
        <p:spPr>
          <a:xfrm>
            <a:off x="5138651" y="1549400"/>
            <a:ext cx="7053349" cy="5308600"/>
          </a:xfrm>
          <a:prstGeom prst="rect">
            <a:avLst/>
          </a:prstGeom>
          <a:solidFill>
            <a:schemeClr val="accent3">
              <a:alpha val="59000"/>
            </a:schemeClr>
          </a:solidFill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83C1381-D328-45DF-AC1E-A59BF5335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A3F69C06-8B46-4223-BE03-ACE9251B77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C5A2ED-9873-4558-9528-EE1E7141346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6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BE693E7D-0402-48A2-80F9-0ED672C624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200" y="0"/>
            <a:ext cx="10972800" cy="6857999"/>
          </a:xfrm>
          <a:prstGeom prst="rect">
            <a:avLst/>
          </a:prstGeom>
        </p:spPr>
      </p:pic>
      <p:pic>
        <p:nvPicPr>
          <p:cNvPr id="270" name="Graphic 269">
            <a:extLst>
              <a:ext uri="{FF2B5EF4-FFF2-40B4-BE49-F238E27FC236}">
                <a16:creationId xmlns:a16="http://schemas.microsoft.com/office/drawing/2014/main" id="{13C2F581-B01F-488D-B89B-B17A3C968A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pic>
        <p:nvPicPr>
          <p:cNvPr id="266" name="Picture 265" descr="A picture containing chart&#10;&#10;Description automatically generated">
            <a:extLst>
              <a:ext uri="{FF2B5EF4-FFF2-40B4-BE49-F238E27FC236}">
                <a16:creationId xmlns:a16="http://schemas.microsoft.com/office/drawing/2014/main" id="{7B35740A-1D5E-4FFA-B9DF-0E5B4B6A1E6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0" y="251460"/>
            <a:ext cx="1283570" cy="1038861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93CBA0C5-882D-4457-832C-929A4E4E3C80}"/>
              </a:ext>
            </a:extLst>
          </p:cNvPr>
          <p:cNvSpPr/>
          <p:nvPr userDrawn="1"/>
        </p:nvSpPr>
        <p:spPr>
          <a:xfrm rot="1804258">
            <a:off x="8776333" y="2698861"/>
            <a:ext cx="809655" cy="714170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C0AB0DB-BEA4-4097-A249-0868EABD8228}"/>
              </a:ext>
            </a:extLst>
          </p:cNvPr>
          <p:cNvSpPr/>
          <p:nvPr userDrawn="1"/>
        </p:nvSpPr>
        <p:spPr>
          <a:xfrm rot="1804258">
            <a:off x="7708675" y="2904743"/>
            <a:ext cx="809655" cy="712589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75DB65E-CF0C-483F-BFDB-8F37D8063291}"/>
              </a:ext>
            </a:extLst>
          </p:cNvPr>
          <p:cNvSpPr/>
          <p:nvPr userDrawn="1"/>
        </p:nvSpPr>
        <p:spPr>
          <a:xfrm rot="3600000">
            <a:off x="6688287" y="4904896"/>
            <a:ext cx="712331" cy="825517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8763DCF-5BE5-448E-A820-8733AEB8822A}"/>
              </a:ext>
            </a:extLst>
          </p:cNvPr>
          <p:cNvSpPr/>
          <p:nvPr userDrawn="1"/>
        </p:nvSpPr>
        <p:spPr>
          <a:xfrm rot="3600000">
            <a:off x="6694933" y="5742636"/>
            <a:ext cx="711269" cy="795291"/>
          </a:xfrm>
          <a:prstGeom prst="rect">
            <a:avLst/>
          </a:prstGeom>
          <a:solidFill>
            <a:srgbClr val="D25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6D20122-6B22-4BD6-A068-779813034240}"/>
              </a:ext>
            </a:extLst>
          </p:cNvPr>
          <p:cNvSpPr/>
          <p:nvPr userDrawn="1"/>
        </p:nvSpPr>
        <p:spPr>
          <a:xfrm rot="1777040">
            <a:off x="5943135" y="4240114"/>
            <a:ext cx="416020" cy="713879"/>
          </a:xfrm>
          <a:prstGeom prst="rect">
            <a:avLst/>
          </a:pr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0ACEE6F-82C9-4FED-8BDF-AFE195FC58D1}"/>
              </a:ext>
            </a:extLst>
          </p:cNvPr>
          <p:cNvSpPr/>
          <p:nvPr userDrawn="1"/>
        </p:nvSpPr>
        <p:spPr>
          <a:xfrm rot="3600000">
            <a:off x="8758436" y="5694088"/>
            <a:ext cx="710992" cy="1804590"/>
          </a:xfrm>
          <a:custGeom>
            <a:avLst/>
            <a:gdLst>
              <a:gd name="connsiteX0" fmla="*/ 0 w 710992"/>
              <a:gd name="connsiteY0" fmla="*/ 0 h 1804590"/>
              <a:gd name="connsiteX1" fmla="*/ 710992 w 710992"/>
              <a:gd name="connsiteY1" fmla="*/ 0 h 1804590"/>
              <a:gd name="connsiteX2" fmla="*/ 710992 w 710992"/>
              <a:gd name="connsiteY2" fmla="*/ 809792 h 1804590"/>
              <a:gd name="connsiteX3" fmla="*/ 136645 w 710992"/>
              <a:gd name="connsiteY3" fmla="*/ 1804590 h 1804590"/>
              <a:gd name="connsiteX4" fmla="*/ 0 w 710992"/>
              <a:gd name="connsiteY4" fmla="*/ 1804590 h 1804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992" h="1804590">
                <a:moveTo>
                  <a:pt x="0" y="0"/>
                </a:moveTo>
                <a:lnTo>
                  <a:pt x="710992" y="0"/>
                </a:lnTo>
                <a:lnTo>
                  <a:pt x="710992" y="809792"/>
                </a:lnTo>
                <a:lnTo>
                  <a:pt x="136645" y="1804590"/>
                </a:lnTo>
                <a:lnTo>
                  <a:pt x="0" y="1804590"/>
                </a:lnTo>
                <a:close/>
              </a:path>
            </a:pathLst>
          </a:custGeom>
          <a:solidFill>
            <a:srgbClr val="C20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02F3575-FEB6-4EF2-B857-292EC4038967}"/>
              </a:ext>
            </a:extLst>
          </p:cNvPr>
          <p:cNvSpPr/>
          <p:nvPr userDrawn="1"/>
        </p:nvSpPr>
        <p:spPr>
          <a:xfrm rot="3600000">
            <a:off x="10963744" y="4085705"/>
            <a:ext cx="714083" cy="823420"/>
          </a:xfrm>
          <a:prstGeom prst="rect">
            <a:avLst/>
          </a:prstGeom>
          <a:solidFill>
            <a:srgbClr val="9FC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71DB267-7820-4FAE-A2C8-C2B4EBE432C9}"/>
              </a:ext>
            </a:extLst>
          </p:cNvPr>
          <p:cNvSpPr/>
          <p:nvPr userDrawn="1"/>
        </p:nvSpPr>
        <p:spPr>
          <a:xfrm rot="3600000">
            <a:off x="10080403" y="3160551"/>
            <a:ext cx="699908" cy="410158"/>
          </a:xfrm>
          <a:prstGeom prst="rect">
            <a:avLst/>
          </a:prstGeom>
          <a:solidFill>
            <a:srgbClr val="611A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BB9755E-280F-4D4B-982F-BFD616E4968A}"/>
              </a:ext>
            </a:extLst>
          </p:cNvPr>
          <p:cNvSpPr/>
          <p:nvPr userDrawn="1"/>
        </p:nvSpPr>
        <p:spPr>
          <a:xfrm rot="3600000">
            <a:off x="8825880" y="4498347"/>
            <a:ext cx="710573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8AF3F1B-D167-4BCB-B2A2-5788926904C9}"/>
              </a:ext>
            </a:extLst>
          </p:cNvPr>
          <p:cNvSpPr/>
          <p:nvPr userDrawn="1"/>
        </p:nvSpPr>
        <p:spPr>
          <a:xfrm rot="7200000">
            <a:off x="9453371" y="4336062"/>
            <a:ext cx="350461" cy="829858"/>
          </a:xfrm>
          <a:prstGeom prst="rect">
            <a:avLst/>
          </a:prstGeom>
          <a:solidFill>
            <a:srgbClr val="2CA3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Title 1">
            <a:extLst>
              <a:ext uri="{FF2B5EF4-FFF2-40B4-BE49-F238E27FC236}">
                <a16:creationId xmlns:a16="http://schemas.microsoft.com/office/drawing/2014/main" id="{6067C1F0-437B-4B47-B05E-7533AD09F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9" y="2457981"/>
            <a:ext cx="4476699" cy="1788836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b="1" cap="none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3" name="Text Placeholder 3">
            <a:extLst>
              <a:ext uri="{FF2B5EF4-FFF2-40B4-BE49-F238E27FC236}">
                <a16:creationId xmlns:a16="http://schemas.microsoft.com/office/drawing/2014/main" id="{F0AFF95F-BDC2-4DBB-A27E-049AA4D397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1188" y="4468812"/>
            <a:ext cx="4476699" cy="1697038"/>
          </a:xfrm>
        </p:spPr>
        <p:txBody>
          <a:bodyPr/>
          <a:lstStyle>
            <a:lvl1pPr>
              <a:spcAft>
                <a:spcPts val="0"/>
              </a:spcAft>
              <a:defRPr b="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319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8028-AA99-4A85-B7AA-A175E9E949B2}"/>
              </a:ext>
            </a:extLst>
          </p:cNvPr>
          <p:cNvSpPr/>
          <p:nvPr userDrawn="1"/>
        </p:nvSpPr>
        <p:spPr>
          <a:xfrm>
            <a:off x="5719331" y="1546860"/>
            <a:ext cx="6472669" cy="53111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103A89-FD39-4081-AB84-31798299E8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r="15844" b="3969"/>
          <a:stretch/>
        </p:blipFill>
        <p:spPr>
          <a:xfrm>
            <a:off x="5447927" y="1524113"/>
            <a:ext cx="6744073" cy="5333887"/>
          </a:xfrm>
          <a:prstGeom prst="rect">
            <a:avLst/>
          </a:prstGeom>
          <a:solidFill>
            <a:schemeClr val="accent5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34EC4B-5083-47E8-9A10-590BE94F78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6" t="31869" b="44245"/>
          <a:stretch/>
        </p:blipFill>
        <p:spPr>
          <a:xfrm>
            <a:off x="3569475" y="0"/>
            <a:ext cx="8622525" cy="1566949"/>
          </a:xfrm>
          <a:prstGeom prst="rect">
            <a:avLst/>
          </a:prstGeom>
          <a:solidFill>
            <a:srgbClr val="750D68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1640AA-5F9D-43D4-89E5-DE9C986A8B5E}"/>
              </a:ext>
            </a:extLst>
          </p:cNvPr>
          <p:cNvSpPr/>
          <p:nvPr userDrawn="1"/>
        </p:nvSpPr>
        <p:spPr>
          <a:xfrm>
            <a:off x="5015880" y="0"/>
            <a:ext cx="7176120" cy="1555111"/>
          </a:xfrm>
          <a:prstGeom prst="rect">
            <a:avLst/>
          </a:prstGeom>
          <a:gradFill>
            <a:gsLst>
              <a:gs pos="100000">
                <a:srgbClr val="750D68"/>
              </a:gs>
              <a:gs pos="0">
                <a:srgbClr val="750D6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rgbClr val="FFFFFF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latin typeface="+mj-lt"/>
              </a:defRPr>
            </a:lvl1pPr>
          </a:lstStyle>
          <a:p>
            <a:r>
              <a:rPr lang="en-GB"/>
              <a:t>PRESENTATION TITLE GOES HERE CAN SPAN OVER 3 LINES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2B11854-0CD1-41D9-A5EE-99430E06B73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5870" y="251460"/>
            <a:ext cx="1283570" cy="1038860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C5D3B66C-3D08-4FDA-A482-B9B20ACB0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0815" y="333375"/>
            <a:ext cx="5509550" cy="881063"/>
          </a:xfrm>
        </p:spPr>
        <p:txBody>
          <a:bodyPr anchor="ctr">
            <a:noAutofit/>
          </a:bodyPr>
          <a:lstStyle>
            <a:lvl1pPr algn="r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 algn="r">
              <a:defRPr sz="1200">
                <a:solidFill>
                  <a:schemeClr val="bg1"/>
                </a:solidFill>
                <a:latin typeface="+mj-lt"/>
              </a:defRPr>
            </a:lvl2pPr>
            <a:lvl3pPr algn="r">
              <a:defRPr sz="1200">
                <a:solidFill>
                  <a:schemeClr val="bg1"/>
                </a:solidFill>
                <a:latin typeface="+mj-lt"/>
              </a:defRPr>
            </a:lvl3pPr>
            <a:lvl4pPr algn="r">
              <a:defRPr sz="1200">
                <a:solidFill>
                  <a:schemeClr val="bg1"/>
                </a:solidFill>
                <a:latin typeface="+mj-lt"/>
              </a:defRPr>
            </a:lvl4pPr>
            <a:lvl5pPr algn="r">
              <a:defRPr sz="1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D856C5B4-C99A-49DA-8922-F8C00827DC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475926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Presentation subtitle goes here can span over 4 lines 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AFC44AF-8F0F-43FA-B565-19C506DF0F1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394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03D9894-CC88-4A68-BCFC-9BCCD4A94365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plcSectionNumber">
            <a:extLst>
              <a:ext uri="{FF2B5EF4-FFF2-40B4-BE49-F238E27FC236}">
                <a16:creationId xmlns:a16="http://schemas.microsoft.com/office/drawing/2014/main" id="{182B7252-ED7D-4FEC-A92B-8A2D93A661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2490161-6F82-42D5-9DE4-294EE8B537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9358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 [TOC Source]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0092BB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92BB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FAA24283-8ECA-4F2E-B611-D92C945F15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70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 [TOC Sourc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plcSectionNumber">
            <a:extLst>
              <a:ext uri="{FF2B5EF4-FFF2-40B4-BE49-F238E27FC236}">
                <a16:creationId xmlns:a16="http://schemas.microsoft.com/office/drawing/2014/main" id="{C65F76C8-F190-444C-8433-D908E3D8BCD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3751D2-7BCF-49E5-9668-11E18EB0C9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040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 [TOC Source]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49DC71-095A-427C-86AE-AB2BF62FF11A}"/>
              </a:ext>
            </a:extLst>
          </p:cNvPr>
          <p:cNvSpPr/>
          <p:nvPr userDrawn="1"/>
        </p:nvSpPr>
        <p:spPr>
          <a:xfrm>
            <a:off x="0" y="-1864"/>
            <a:ext cx="12192000" cy="6859864"/>
          </a:xfrm>
          <a:custGeom>
            <a:avLst/>
            <a:gdLst>
              <a:gd name="connsiteX0" fmla="*/ 0 w 12192000"/>
              <a:gd name="connsiteY0" fmla="*/ 0 h 6859864"/>
              <a:gd name="connsiteX1" fmla="*/ 3803006 w 12192000"/>
              <a:gd name="connsiteY1" fmla="*/ 0 h 6859864"/>
              <a:gd name="connsiteX2" fmla="*/ 4304834 w 12192000"/>
              <a:gd name="connsiteY2" fmla="*/ 1529209 h 6859864"/>
              <a:gd name="connsiteX3" fmla="*/ 12192000 w 12192000"/>
              <a:gd name="connsiteY3" fmla="*/ 1547431 h 6859864"/>
              <a:gd name="connsiteX4" fmla="*/ 12192000 w 12192000"/>
              <a:gd name="connsiteY4" fmla="*/ 1555990 h 6859864"/>
              <a:gd name="connsiteX5" fmla="*/ 5826926 w 12192000"/>
              <a:gd name="connsiteY5" fmla="*/ 6215744 h 6859864"/>
              <a:gd name="connsiteX6" fmla="*/ 6034029 w 12192000"/>
              <a:gd name="connsiteY6" fmla="*/ 6859864 h 6859864"/>
              <a:gd name="connsiteX7" fmla="*/ 0 w 12192000"/>
              <a:gd name="connsiteY7" fmla="*/ 6859864 h 6859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9864">
                <a:moveTo>
                  <a:pt x="0" y="0"/>
                </a:moveTo>
                <a:lnTo>
                  <a:pt x="3803006" y="0"/>
                </a:lnTo>
                <a:lnTo>
                  <a:pt x="4304834" y="1529209"/>
                </a:lnTo>
                <a:lnTo>
                  <a:pt x="12192000" y="1547431"/>
                </a:lnTo>
                <a:lnTo>
                  <a:pt x="12192000" y="1555990"/>
                </a:lnTo>
                <a:lnTo>
                  <a:pt x="5826926" y="6215744"/>
                </a:lnTo>
                <a:lnTo>
                  <a:pt x="6034029" y="6859864"/>
                </a:lnTo>
                <a:lnTo>
                  <a:pt x="0" y="68598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lt1"/>
              </a:solidFill>
              <a:latin typeface="Arial" panose="020B0604020202020204" pitchFamily="34" charset="0"/>
            </a:endParaRPr>
          </a:p>
        </p:txBody>
      </p:sp>
      <p:sp>
        <p:nvSpPr>
          <p:cNvPr id="2" name="plcSectionTitle">
            <a:extLst>
              <a:ext uri="{FF2B5EF4-FFF2-40B4-BE49-F238E27FC236}">
                <a16:creationId xmlns:a16="http://schemas.microsoft.com/office/drawing/2014/main" id="{2C127A54-07D0-4F3C-93FC-B5CDD638EC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1962" y="2430707"/>
            <a:ext cx="7428254" cy="1942147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36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DIVIDER SLIDE TITLE GOES HERE CAN SPAN OVER 3 LINES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DF29E4-BED1-47C6-BDC1-43AF2F4D28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1962" y="4725144"/>
            <a:ext cx="4043878" cy="144070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Divider subtitle goes here can span over 4 lines 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D891ED-D48D-4E77-BFAF-1780E743F0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11962" y="1886477"/>
            <a:ext cx="2957513" cy="293663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8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DFB8E16-AB89-4536-992A-AAA3B166297D}"/>
              </a:ext>
            </a:extLst>
          </p:cNvPr>
          <p:cNvSpPr txBox="1">
            <a:spLocks/>
          </p:cNvSpPr>
          <p:nvPr userDrawn="1"/>
        </p:nvSpPr>
        <p:spPr>
          <a:xfrm>
            <a:off x="7602523" y="338842"/>
            <a:ext cx="3967822" cy="864096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651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1338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06450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SECTION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+mj-lt"/>
                <a:cs typeface="Arial" panose="020B0604020202020204" pitchFamily="34" charset="0"/>
              </a:rPr>
              <a:t>00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880D6D4-F3D8-4BF1-8E4B-AB38A5FBC8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2" y="334561"/>
            <a:ext cx="1667613" cy="1007898"/>
          </a:xfrm>
          <a:prstGeom prst="rect">
            <a:avLst/>
          </a:prstGeom>
        </p:spPr>
      </p:pic>
      <p:sp>
        <p:nvSpPr>
          <p:cNvPr id="10" name="plcSectionNumber">
            <a:extLst>
              <a:ext uri="{FF2B5EF4-FFF2-40B4-BE49-F238E27FC236}">
                <a16:creationId xmlns:a16="http://schemas.microsoft.com/office/drawing/2014/main" id="{120CDF29-3ECA-4219-81C5-8391AA7A1B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94695" y="491490"/>
            <a:ext cx="647700" cy="504825"/>
          </a:xfrm>
        </p:spPr>
        <p:txBody>
          <a:bodyPr rIns="0" anchor="ctr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j-lt"/>
              </a:defRPr>
            </a:lvl1pPr>
            <a:lvl5pPr marL="541337" indent="0" algn="ctr">
              <a:buNone/>
              <a:defRPr/>
            </a:lvl5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099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977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83A84-157F-4330-B917-1540ACCC381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5348F9-68EB-4F75-BF56-CB485FE3E9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573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D888C-FA49-479B-99FF-971EFA45E91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7CBE2A0-AF23-46C3-B417-BFDD726B06C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71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54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C3AD5-426C-4560-96DE-5AE54EE6BDD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0E68D09-D625-42E0-B07B-D1E9CC398F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80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E9389CA-9038-40D5-A1DC-8AA3D27BAB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B583A-6971-4A7D-BA1E-B9AB27EBB1A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85E591E-1588-4B82-857E-EABCA5A633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2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5682263-6855-40AA-A352-2E5CFF19080C}"/>
              </a:ext>
            </a:extLst>
          </p:cNvPr>
          <p:cNvSpPr>
            <a:spLocks noGrp="1"/>
          </p:cNvSpPr>
          <p:nvPr userDrawn="1"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D08-826C-4242-88FC-37C462976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1455461-CD7D-4953-9F32-97B57BB8AFC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7" name="Slide Number Placeholder 5">
            <a:extLst>
              <a:ext uri="{FF2B5EF4-FFF2-40B4-BE49-F238E27FC236}">
                <a16:creationId xmlns:a16="http://schemas.microsoft.com/office/drawing/2014/main" id="{EE4F6B1F-F4CE-46B0-9498-86050947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3AA2164F-F59E-4C9D-8759-4CED4EA4DA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20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 userDrawn="1">
          <p15:clr>
            <a:srgbClr val="FBAE40"/>
          </p15:clr>
        </p15:guide>
        <p15:guide id="4" orient="horz" pos="1026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64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EE20F27-6321-4BB6-A88A-4C879CB82B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CF11C1BD-D9A3-4686-B9DF-62619CD6A5A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2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3" name="Text Placeholder 29">
            <a:extLst>
              <a:ext uri="{FF2B5EF4-FFF2-40B4-BE49-F238E27FC236}">
                <a16:creationId xmlns:a16="http://schemas.microsoft.com/office/drawing/2014/main" id="{45EC56D3-F5CA-40AF-9114-74A32072F4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00B6CC50-1C0F-4752-A9C7-31950B61301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  <a:latin typeface="+mn-lt"/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D84EF7D4-8441-4A12-90C2-D47F03A9102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tx1"/>
                </a:solidFill>
              </a:defRPr>
            </a:lvl1pPr>
            <a:lvl2pPr algn="ctr">
              <a:defRPr sz="1400">
                <a:solidFill>
                  <a:schemeClr val="tx1"/>
                </a:solidFill>
              </a:defRPr>
            </a:lvl2pPr>
            <a:lvl3pPr marL="0" indent="0" algn="ctr">
              <a:buNone/>
              <a:defRPr sz="1400"/>
            </a:lvl3pPr>
            <a:lvl4pPr marL="0" indent="0" algn="ctr">
              <a:buNone/>
              <a:defRPr sz="1400"/>
            </a:lvl4pPr>
            <a:lvl5pPr marL="0" indent="0" algn="ctr">
              <a:spcAft>
                <a:spcPts val="600"/>
              </a:spcAft>
              <a:buNone/>
              <a:defRPr sz="14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676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5DB8E0-5088-4D8A-A9E1-76F85B6A9F1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DA057819-8EF3-49B4-B0CE-BCF1A222A3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F58D8FDD-F056-456F-A9F8-DF4DBE4537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5021FF61-AA0F-4686-A88B-4C7F505ABFF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8D28514-A798-490B-B7C3-7307034B19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30F89A8-02DE-4001-B2C3-C3182BC75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9">
            <a:extLst>
              <a:ext uri="{FF2B5EF4-FFF2-40B4-BE49-F238E27FC236}">
                <a16:creationId xmlns:a16="http://schemas.microsoft.com/office/drawing/2014/main" id="{72ED07E0-7466-4BCE-9D21-4583E51B3E2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29">
            <a:extLst>
              <a:ext uri="{FF2B5EF4-FFF2-40B4-BE49-F238E27FC236}">
                <a16:creationId xmlns:a16="http://schemas.microsoft.com/office/drawing/2014/main" id="{4880E6C2-0903-450A-9D04-DC7AB96F012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27C2C4-153D-4D70-AF2B-4B38E79B945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8ACE020-7EC9-4DD3-A575-7F33CE6A1BC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F17AE3E-E610-4F1E-9713-770680B0C0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38" name="Text Placeholder 29">
            <a:extLst>
              <a:ext uri="{FF2B5EF4-FFF2-40B4-BE49-F238E27FC236}">
                <a16:creationId xmlns:a16="http://schemas.microsoft.com/office/drawing/2014/main" id="{188D044C-ADC8-409F-8101-5DE116338B4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29">
            <a:extLst>
              <a:ext uri="{FF2B5EF4-FFF2-40B4-BE49-F238E27FC236}">
                <a16:creationId xmlns:a16="http://schemas.microsoft.com/office/drawing/2014/main" id="{8C66E7CA-A6BF-41D1-83D7-1F21D21A85C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29">
            <a:extLst>
              <a:ext uri="{FF2B5EF4-FFF2-40B4-BE49-F238E27FC236}">
                <a16:creationId xmlns:a16="http://schemas.microsoft.com/office/drawing/2014/main" id="{3CDA8577-E301-4BAE-81D4-5E82BA764BC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/>
            </a:lvl1pPr>
            <a:lvl2pPr>
              <a:defRPr sz="1200"/>
            </a:lvl2pPr>
            <a:lvl3pPr marL="0" indent="0">
              <a:buNone/>
              <a:defRPr sz="1200"/>
            </a:lvl3pPr>
            <a:lvl4pPr marL="0" indent="0">
              <a:buNone/>
              <a:defRPr sz="1200"/>
            </a:lvl4pPr>
            <a:lvl5pPr marL="0" indent="0">
              <a:spcAft>
                <a:spcPts val="600"/>
              </a:spcAft>
              <a:buNone/>
              <a:defRPr sz="1200"/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4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bg2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B2E3C3-470B-4002-8FD2-5EFA5221520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96724A23-91DB-419D-9AAC-AF079DBDC1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D80C2985-18BD-40F9-B8A0-EDA42750C6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 b="1">
                <a:solidFill>
                  <a:schemeClr val="bg1"/>
                </a:solidFill>
              </a:defRPr>
            </a:lvl2pPr>
            <a:lvl3pPr marL="0" indent="0">
              <a:buNone/>
              <a:defRPr sz="1400" b="1">
                <a:solidFill>
                  <a:schemeClr val="bg1"/>
                </a:solidFill>
              </a:defRPr>
            </a:lvl3pPr>
            <a:lvl4pPr marL="0" indent="0">
              <a:buNone/>
              <a:defRPr sz="1400" b="1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840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F5B05-8584-480A-B910-73ADCE2529A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CF0B6A7-25A8-4B89-8BA3-D6CC0246B5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8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B5197F7-1705-4D86-8E43-2DD984185C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C0C764F4-1618-431C-ABAA-453A813141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6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507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4DB13-DDD8-441B-A0ED-439764E25F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2AD9BCF-24BB-480C-BF81-0FD363EE55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E032D16-B731-4A55-A59B-22436AB8C44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72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2915B5-C52A-419B-A90D-CF6C506BB57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11841AB8-A157-48EA-9A1C-0A02DD6C98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353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0081787-D484-47D1-A3A7-78815A935B5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AA94B3-94D4-4188-834B-4758D971326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481EA90-6C10-4023-9CD9-CEE1BD8022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73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EBAB99E-CE4B-4705-BB00-1A2A16AD3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20568F4-9945-424A-8C1D-ED204EA546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2"/>
            <a:ext cx="10944225" cy="4032224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C60D50F8-78C9-4745-9C26-85DA76EDF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0" name="Slide Number Placeholder 5">
            <a:extLst>
              <a:ext uri="{FF2B5EF4-FFF2-40B4-BE49-F238E27FC236}">
                <a16:creationId xmlns:a16="http://schemas.microsoft.com/office/drawing/2014/main" id="{ED7742AF-0113-4DC3-B952-D853485ED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6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E57066-9F54-4B1B-94FA-F6A2648AB4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760295" y="1628801"/>
            <a:ext cx="2807817" cy="4105249"/>
          </a:xfrm>
          <a:prstGeom prst="roundRect">
            <a:avLst>
              <a:gd name="adj" fmla="val 14732"/>
            </a:avLst>
          </a:prstGeom>
          <a:solidFill>
            <a:schemeClr val="accent1"/>
          </a:solidFill>
        </p:spPr>
        <p:txBody>
          <a:bodyPr lIns="216000" tIns="144000" rIns="0"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4ADF65F-C0A4-4626-8853-5BF1FBADD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tx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  <a:lvl2pPr algn="ctr">
              <a:defRPr sz="1800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bg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24F9E6-0931-4798-9B50-5B816782659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65220BB-4B6E-40B2-B4D8-47650BB1BB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87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tx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032C19B-77CD-4DE1-9550-A919B93717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A2E50F3-194E-448E-8A46-5A89E292EC5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7695207-4A89-4E46-9B34-7FC270E7DDC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tx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EB0120-5D98-44EE-8A6B-2095165F0F4E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B1B14AA-6111-474C-AA2F-1EA0086FF2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888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3F22EE-ED63-4445-B8B4-CA5EAC9A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85D187-2F3D-457E-8AEC-1685B26BB1C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7FDDD22-1D40-436E-A52C-96F33EEBEF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9A924-A446-4684-AFA1-AD3E14275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281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7E4602-67AD-4B8C-B723-9F67398342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5FAF1-B888-42B2-A31B-8A4DEB4C41F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D9CF046-AE5E-49FA-BE59-724C945268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274F99-1039-4567-9E0D-E7068DA64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040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024AD8-AD6C-446E-BE7B-2F9024615E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9FB77B-960A-429A-926A-3AB2064970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C3D0241-CF4B-4CA1-B830-3FCC0E5336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E47CE3D-18AB-4630-BCE6-2B05E9476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440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Only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46CEA3-24B6-43F7-848E-CFAB20EB1E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D376AB3-EF06-41D2-AAC6-0BF1AB786B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914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 (Dark)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5E6D0F3-D8DE-4C99-BD8E-68253580DA0F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1BA60-A147-4F9A-9E2A-2B53E5D67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33D054-08FB-4CDC-A82D-E6CA60F37F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E546A5E-E20F-436A-8B35-1D0361BFC6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7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Add)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55656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D984F6-9651-4A2E-A441-A678FE5471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A69EF1-D1AC-404E-9AD0-E15FF189BB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280576" y="6237312"/>
            <a:ext cx="287536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402E2AA-9D44-4E77-B1DC-ADEAAD13CF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963900" y="6237312"/>
            <a:ext cx="6264200" cy="2936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6EFBA14A-B8BB-45DE-AC14-83C39BCFE1D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878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/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13553-A112-4A28-9BD3-9DD7352C24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687E-6F97-400F-8F13-3AB8F23033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97B0FEA-4ED7-44B6-ABE9-0006706F1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498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ocus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B48A804-F7FD-4F8C-A2E3-4DEA9CFEF5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r="56123"/>
          <a:stretch/>
        </p:blipFill>
        <p:spPr>
          <a:xfrm>
            <a:off x="8855782" y="2"/>
            <a:ext cx="3336219" cy="6857999"/>
          </a:xfrm>
          <a:custGeom>
            <a:avLst/>
            <a:gdLst>
              <a:gd name="connsiteX0" fmla="*/ 0 w 3336219"/>
              <a:gd name="connsiteY0" fmla="*/ 0 h 6857999"/>
              <a:gd name="connsiteX1" fmla="*/ 3336219 w 3336219"/>
              <a:gd name="connsiteY1" fmla="*/ 0 h 6857999"/>
              <a:gd name="connsiteX2" fmla="*/ 3336219 w 3336219"/>
              <a:gd name="connsiteY2" fmla="*/ 6857999 h 6857999"/>
              <a:gd name="connsiteX3" fmla="*/ 744402 w 3336219"/>
              <a:gd name="connsiteY3" fmla="*/ 6857999 h 6857999"/>
              <a:gd name="connsiteX4" fmla="*/ 2391747 w 3336219"/>
              <a:gd name="connsiteY4" fmla="*/ 174995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19" h="6857999">
                <a:moveTo>
                  <a:pt x="0" y="0"/>
                </a:moveTo>
                <a:lnTo>
                  <a:pt x="3336219" y="0"/>
                </a:lnTo>
                <a:lnTo>
                  <a:pt x="3336219" y="6857999"/>
                </a:lnTo>
                <a:lnTo>
                  <a:pt x="744402" y="6857999"/>
                </a:lnTo>
                <a:lnTo>
                  <a:pt x="2391747" y="1749952"/>
                </a:lnTo>
                <a:close/>
              </a:path>
            </a:pathLst>
          </a:cu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F89D1-5F6C-4FE0-93BA-66FADB691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81B1C2-0D72-445F-848E-82708DE8B2C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EA57CC-736D-42CB-A8B9-9962AA9A37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087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66D93CD7-1739-4160-8271-43835B5420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2"/>
            <a:ext cx="5400676" cy="4032224"/>
          </a:xfrm>
        </p:spPr>
        <p:txBody>
          <a:bodyPr lIns="0" rIns="108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5DA0EB-E930-4C1F-A5DE-DDDC0528EA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362B8E05-F710-42F5-A04E-91FEA37E2F7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2" name="Title 1">
            <a:extLst>
              <a:ext uri="{FF2B5EF4-FFF2-40B4-BE49-F238E27FC236}">
                <a16:creationId xmlns:a16="http://schemas.microsoft.com/office/drawing/2014/main" id="{5A5C701F-F633-480A-9E1F-E3783318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1" name="Slide Number Placeholder 5">
            <a:extLst>
              <a:ext uri="{FF2B5EF4-FFF2-40B4-BE49-F238E27FC236}">
                <a16:creationId xmlns:a16="http://schemas.microsoft.com/office/drawing/2014/main" id="{BC5FB3BD-BE05-4BC0-ABB5-FB0C9066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5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36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7EC06325-BAB2-4590-90E9-A617FBA89E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0623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AB93BB75-9216-4C22-8429-F9B6B849B1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414400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95439F6-203C-4E6F-85E1-522D72087D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22564" y="2056721"/>
            <a:ext cx="1384461" cy="1378238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  <a:lvl2pPr algn="ctr">
              <a:defRPr sz="2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8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940F94CF-930D-4F0B-A3F2-30400DA278C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9907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lang="en-US" sz="14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marL="0" lvl="1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/>
              <a:t>Second level</a:t>
            </a:r>
          </a:p>
        </p:txBody>
      </p: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59DDD904-9291-4F6F-8F48-26CEF20382B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45691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  <a:latin typeface="+mn-lt"/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1839A98F-E359-4352-8538-591ABBC3CA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832018"/>
            <a:ext cx="3506637" cy="1902032"/>
          </a:xfrm>
        </p:spPr>
        <p:txBody>
          <a:bodyPr lIns="108000" rIns="108000" bIns="108000">
            <a:normAutofit/>
          </a:bodyPr>
          <a:lstStyle>
            <a:lvl1pPr algn="ctr">
              <a:spcAft>
                <a:spcPts val="600"/>
              </a:spcAft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marL="0" indent="0" algn="ctr">
              <a:buNone/>
              <a:defRPr sz="1400">
                <a:solidFill>
                  <a:schemeClr val="bg1"/>
                </a:solidFill>
              </a:defRPr>
            </a:lvl3pPr>
            <a:lvl4pPr marL="0" indent="0" algn="ctr">
              <a:buNone/>
              <a:defRPr sz="1400">
                <a:solidFill>
                  <a:schemeClr val="bg1"/>
                </a:solidFill>
              </a:defRPr>
            </a:lvl4pPr>
            <a:lvl5pPr marL="0" indent="0" algn="ctr"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671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56775-DCD9-4E08-82AF-9081F7A176F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3336C0-9802-4D33-BE79-AEE7DD6E89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5BE2C26-F6CF-42BC-A710-39C5BFEB79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C72C8ED-2A90-47EE-9382-010355174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144B237-183C-48DF-B5AB-DB124B19AC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888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84E8C9-DB63-452D-882B-8480B87CA2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663685" y="1632931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04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9A8FCB5-785B-4150-9007-944AA34B3FF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63685" y="2964769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05</a:t>
            </a:r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2F0B779-A9EF-4632-8728-E6F8CBF6B01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663685" y="4296607"/>
            <a:ext cx="960600" cy="956282"/>
          </a:xfrm>
          <a:custGeom>
            <a:avLst/>
            <a:gdLst>
              <a:gd name="connsiteX0" fmla="*/ 480300 w 960600"/>
              <a:gd name="connsiteY0" fmla="*/ 0 h 956282"/>
              <a:gd name="connsiteX1" fmla="*/ 960600 w 960600"/>
              <a:gd name="connsiteY1" fmla="*/ 480299 h 956282"/>
              <a:gd name="connsiteX2" fmla="*/ 577097 w 960600"/>
              <a:gd name="connsiteY2" fmla="*/ 950840 h 956282"/>
              <a:gd name="connsiteX3" fmla="*/ 523114 w 960600"/>
              <a:gd name="connsiteY3" fmla="*/ 956282 h 956282"/>
              <a:gd name="connsiteX4" fmla="*/ 437486 w 960600"/>
              <a:gd name="connsiteY4" fmla="*/ 956282 h 956282"/>
              <a:gd name="connsiteX5" fmla="*/ 383503 w 960600"/>
              <a:gd name="connsiteY5" fmla="*/ 950840 h 956282"/>
              <a:gd name="connsiteX6" fmla="*/ 0 w 960600"/>
              <a:gd name="connsiteY6" fmla="*/ 480299 h 956282"/>
              <a:gd name="connsiteX7" fmla="*/ 480300 w 960600"/>
              <a:gd name="connsiteY7" fmla="*/ 0 h 956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0600" h="956282">
                <a:moveTo>
                  <a:pt x="480300" y="0"/>
                </a:moveTo>
                <a:cubicBezTo>
                  <a:pt x="745562" y="0"/>
                  <a:pt x="960600" y="215037"/>
                  <a:pt x="960600" y="480299"/>
                </a:cubicBezTo>
                <a:cubicBezTo>
                  <a:pt x="960600" y="712403"/>
                  <a:pt x="795962" y="906054"/>
                  <a:pt x="577097" y="950840"/>
                </a:cubicBezTo>
                <a:lnTo>
                  <a:pt x="523114" y="956282"/>
                </a:lnTo>
                <a:lnTo>
                  <a:pt x="437486" y="956282"/>
                </a:lnTo>
                <a:lnTo>
                  <a:pt x="383503" y="950840"/>
                </a:lnTo>
                <a:cubicBezTo>
                  <a:pt x="164639" y="906054"/>
                  <a:pt x="0" y="712403"/>
                  <a:pt x="0" y="480299"/>
                </a:cubicBezTo>
                <a:cubicBezTo>
                  <a:pt x="0" y="215037"/>
                  <a:pt x="215038" y="0"/>
                  <a:pt x="4803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2400">
                <a:solidFill>
                  <a:schemeClr val="tx1"/>
                </a:solidFill>
              </a:defRPr>
            </a:lvl1pPr>
            <a:lvl2pPr algn="ctr">
              <a:defRPr sz="20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4pPr>
            <a:lvl5pPr marL="0" indent="0" algn="ctr">
              <a:buNone/>
              <a:defRPr sz="20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200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r>
              <a:rPr lang="en-GB"/>
              <a:t>06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E590563F-019E-4EA2-A40D-89E603FA7FD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27212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9">
            <a:extLst>
              <a:ext uri="{FF2B5EF4-FFF2-40B4-BE49-F238E27FC236}">
                <a16:creationId xmlns:a16="http://schemas.microsoft.com/office/drawing/2014/main" id="{55ED4B46-0E57-464B-B147-C4B8287CFE2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27212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463759E-4764-419A-9480-D7D6295AC0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7212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9">
            <a:extLst>
              <a:ext uri="{FF2B5EF4-FFF2-40B4-BE49-F238E27FC236}">
                <a16:creationId xmlns:a16="http://schemas.microsoft.com/office/drawing/2014/main" id="{1C87C762-2DD4-416B-AC2B-CD4D0DBDE49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867009" y="2001032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9">
            <a:extLst>
              <a:ext uri="{FF2B5EF4-FFF2-40B4-BE49-F238E27FC236}">
                <a16:creationId xmlns:a16="http://schemas.microsoft.com/office/drawing/2014/main" id="{BE739E1B-201D-45F2-8714-21921B93805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867009" y="3332108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9">
            <a:extLst>
              <a:ext uri="{FF2B5EF4-FFF2-40B4-BE49-F238E27FC236}">
                <a16:creationId xmlns:a16="http://schemas.microsoft.com/office/drawing/2014/main" id="{5A028C5E-D8B0-427B-9873-005A20AC16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867009" y="4663184"/>
            <a:ext cx="3593749" cy="1075874"/>
          </a:xfrm>
        </p:spPr>
        <p:txBody>
          <a:bodyPr/>
          <a:lstStyle>
            <a:lvl1pPr>
              <a:spcAft>
                <a:spcPts val="300"/>
              </a:spcAft>
              <a:defRPr sz="14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0" indent="0">
              <a:buNone/>
              <a:defRPr sz="1200">
                <a:solidFill>
                  <a:schemeClr val="bg1"/>
                </a:solidFill>
              </a:defRPr>
            </a:lvl3pPr>
            <a:lvl4pPr marL="0" indent="0">
              <a:buNone/>
              <a:defRPr sz="1200">
                <a:solidFill>
                  <a:schemeClr val="bg1"/>
                </a:solidFill>
              </a:defRPr>
            </a:lvl4pPr>
            <a:lvl5pPr marL="0" indent="0"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984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3029763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E53E131-7016-484E-B61A-2726368E8DD1}"/>
              </a:ext>
            </a:extLst>
          </p:cNvPr>
          <p:cNvSpPr/>
          <p:nvPr userDrawn="1"/>
        </p:nvSpPr>
        <p:spPr>
          <a:xfrm>
            <a:off x="630275" y="4883499"/>
            <a:ext cx="10944225" cy="851241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CB90612-AE08-4C27-B84D-8139A8A4ECDC}"/>
              </a:ext>
            </a:extLst>
          </p:cNvPr>
          <p:cNvSpPr/>
          <p:nvPr userDrawn="1"/>
        </p:nvSpPr>
        <p:spPr>
          <a:xfrm>
            <a:off x="767408" y="4995685"/>
            <a:ext cx="626870" cy="626868"/>
          </a:xfrm>
          <a:custGeom>
            <a:avLst/>
            <a:gdLst>
              <a:gd name="connsiteX0" fmla="*/ 836748 w 836747"/>
              <a:gd name="connsiteY0" fmla="*/ 418374 h 836747"/>
              <a:gd name="connsiteX1" fmla="*/ 418374 w 836747"/>
              <a:gd name="connsiteY1" fmla="*/ 836748 h 836747"/>
              <a:gd name="connsiteX2" fmla="*/ 0 w 836747"/>
              <a:gd name="connsiteY2" fmla="*/ 418374 h 836747"/>
              <a:gd name="connsiteX3" fmla="*/ 418374 w 836747"/>
              <a:gd name="connsiteY3" fmla="*/ 0 h 836747"/>
              <a:gd name="connsiteX4" fmla="*/ 836748 w 836747"/>
              <a:gd name="connsiteY4" fmla="*/ 418374 h 836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6747" h="836747">
                <a:moveTo>
                  <a:pt x="836748" y="418374"/>
                </a:moveTo>
                <a:cubicBezTo>
                  <a:pt x="836748" y="648571"/>
                  <a:pt x="650397" y="836748"/>
                  <a:pt x="418374" y="836748"/>
                </a:cubicBezTo>
                <a:cubicBezTo>
                  <a:pt x="188177" y="836748"/>
                  <a:pt x="0" y="650398"/>
                  <a:pt x="0" y="418374"/>
                </a:cubicBezTo>
                <a:cubicBezTo>
                  <a:pt x="0" y="188177"/>
                  <a:pt x="186350" y="0"/>
                  <a:pt x="418374" y="0"/>
                </a:cubicBezTo>
                <a:cubicBezTo>
                  <a:pt x="650397" y="0"/>
                  <a:pt x="836748" y="186350"/>
                  <a:pt x="836748" y="418374"/>
                </a:cubicBezTo>
              </a:path>
            </a:pathLst>
          </a:custGeom>
          <a:solidFill>
            <a:schemeClr val="tx1"/>
          </a:solidFill>
          <a:ln w="1825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6237D6B-6827-4F42-A5B3-793407F24F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73581" y="4995685"/>
            <a:ext cx="9325754" cy="626868"/>
          </a:xfrm>
        </p:spPr>
        <p:txBody>
          <a:bodyPr anchor="ctr">
            <a:normAutofit/>
          </a:bodyPr>
          <a:lstStyle>
            <a:lvl1pPr>
              <a:defRPr sz="1400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 marL="0" indent="0">
              <a:buNone/>
              <a:defRPr sz="1400" b="1">
                <a:solidFill>
                  <a:schemeClr val="tx1"/>
                </a:solidFill>
              </a:defRPr>
            </a:lvl3pPr>
            <a:lvl4pPr marL="0" indent="0">
              <a:buNone/>
              <a:defRPr sz="1400" b="1">
                <a:solidFill>
                  <a:schemeClr val="tx1"/>
                </a:solidFill>
              </a:defRPr>
            </a:lvl4pPr>
            <a:lvl5pPr marL="0" indent="0">
              <a:spcAft>
                <a:spcPts val="0"/>
              </a:spcAft>
              <a:buNone/>
              <a:defRPr b="1">
                <a:solidFill>
                  <a:schemeClr val="tx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400" b="1"/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9pPr>
          </a:lstStyle>
          <a:p>
            <a:pPr lvl="0"/>
            <a:r>
              <a:rPr lang="en-GB"/>
              <a:t>Add icon or number to the left circle</a:t>
            </a:r>
            <a:r>
              <a:rPr lang="en-US"/>
              <a:t> and add statement here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95F52-915D-43A0-9535-392656ADC8C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3E5BB5A0-183E-40E7-AE49-5FE70EFABA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63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50FF247-5B15-467E-84CD-BE16DE800A0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7438" y="1628801"/>
            <a:ext cx="5400676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39A42D-EE92-4461-9AB5-FB72BA9F8C7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9CAA1B-67A1-457C-A652-723CC4D46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0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1"/>
            <a:ext cx="3336219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/>
          <p:nvPr userDrawn="1"/>
        </p:nvCxnSpPr>
        <p:spPr>
          <a:xfrm>
            <a:off x="4334335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/>
          <p:nvPr userDrawn="1"/>
        </p:nvCxnSpPr>
        <p:spPr>
          <a:xfrm>
            <a:off x="8044782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/>
          <p:nvPr userDrawn="1"/>
        </p:nvCxnSpPr>
        <p:spPr>
          <a:xfrm>
            <a:off x="623888" y="1628775"/>
            <a:ext cx="0" cy="410527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5DFA38-D5EC-4B78-B57E-2CB43AE69B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6A6DB5C-BF12-4F47-8903-A284D6869B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0"/>
            <a:ext cx="538206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938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2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1"/>
            <a:ext cx="5400674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ABF8A2-C88C-4AD5-8DDE-E4BB35813BF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B474441-66C7-49D2-8687-02AC05EBCF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F43A33F6-6014-45D9-A562-DDD3BFF41C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8" y="1628801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50EA721-31D1-42DB-8D3C-3D44ADC08A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86048" y="3750970"/>
            <a:ext cx="5382065" cy="1983080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5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105249"/>
          </a:xfrm>
          <a:solidFill>
            <a:schemeClr val="bg2">
              <a:lumMod val="2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5B02D9-12FC-4D01-815C-AAD9F1F0B4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6A5BBBE-3F82-482D-8177-0AD3E1E94A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02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Box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540067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2C74F4-28D4-40A9-B7F5-56DCF1D9A23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8008" y="1628801"/>
            <a:ext cx="5400674" cy="4105249"/>
          </a:xfrm>
          <a:prstGeom prst="roundRect">
            <a:avLst>
              <a:gd name="adj" fmla="val 7952"/>
            </a:avLst>
          </a:prstGeom>
          <a:solidFill>
            <a:schemeClr val="bg2"/>
          </a:solidFill>
        </p:spPr>
        <p:txBody>
          <a:bodyPr lIns="216000" tIns="144000" rIns="216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961FB-8E86-48CA-BD32-3C0B81FD7AA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5A2A773-D105-4B6C-9D14-6EE34DA03F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835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2C8856E-EA09-4A2D-A32F-1FA6FBE19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002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18300B8-1805-47A9-B6FF-C74D067CBC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21449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4D80E0C-0C18-4529-8C60-D916E2E312D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1894" y="1628802"/>
            <a:ext cx="3336219" cy="4032358"/>
          </a:xfrm>
        </p:spPr>
        <p:txBody>
          <a:bodyPr lIns="0" r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86BEC2-815C-442A-9E7F-0825D3859E2B}"/>
              </a:ext>
            </a:extLst>
          </p:cNvPr>
          <p:cNvCxnSpPr>
            <a:cxnSpLocks/>
          </p:cNvCxnSpPr>
          <p:nvPr userDrawn="1"/>
        </p:nvCxnSpPr>
        <p:spPr>
          <a:xfrm>
            <a:off x="4334335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78A9719-DF31-41FA-B663-8D8176348BE1}"/>
              </a:ext>
            </a:extLst>
          </p:cNvPr>
          <p:cNvCxnSpPr>
            <a:cxnSpLocks/>
          </p:cNvCxnSpPr>
          <p:nvPr userDrawn="1"/>
        </p:nvCxnSpPr>
        <p:spPr>
          <a:xfrm>
            <a:off x="8044782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4B0AB1-E438-4795-9B06-494B822E65BE}"/>
              </a:ext>
            </a:extLst>
          </p:cNvPr>
          <p:cNvCxnSpPr>
            <a:cxnSpLocks/>
          </p:cNvCxnSpPr>
          <p:nvPr userDrawn="1"/>
        </p:nvCxnSpPr>
        <p:spPr>
          <a:xfrm>
            <a:off x="623888" y="1628775"/>
            <a:ext cx="0" cy="4032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9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A6D4E22-2AD5-44BC-9810-314367E9F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628801"/>
            <a:ext cx="7776367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EDD1CB-18D1-42F6-B7A3-F4CBB96E901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947F088-E999-424A-9CAF-AC6CEB7C52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62C8E36-0427-470B-A443-F20C146786B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00580" y="1628775"/>
            <a:ext cx="2868612" cy="4105275"/>
          </a:xfrm>
          <a:prstGeom prst="roundRect">
            <a:avLst>
              <a:gd name="adj" fmla="val 11492"/>
            </a:avLst>
          </a:prstGeom>
          <a:solidFill>
            <a:schemeClr val="bg2"/>
          </a:solidFill>
        </p:spPr>
        <p:txBody>
          <a:bodyPr lIns="216000" tIns="216000" rIns="216000" bIns="216000" anchor="ctr">
            <a:normAutofit/>
          </a:bodyPr>
          <a:lstStyle>
            <a:lvl1pPr algn="ctr">
              <a:defRPr sz="1800">
                <a:solidFill>
                  <a:schemeClr val="tx1"/>
                </a:solidFill>
              </a:defRPr>
            </a:lvl1pPr>
            <a:lvl2pPr algn="ctr">
              <a:defRPr sz="1800">
                <a:solidFill>
                  <a:schemeClr val="tx1"/>
                </a:solidFill>
                <a:latin typeface="+mj-lt"/>
              </a:defRPr>
            </a:lvl2pPr>
            <a:lvl3pPr marL="0" indent="0" algn="ctr">
              <a:buNone/>
              <a:defRPr b="0">
                <a:solidFill>
                  <a:schemeClr val="tx1"/>
                </a:solidFill>
                <a:latin typeface="+mj-lt"/>
              </a:defRPr>
            </a:lvl3pPr>
            <a:lvl4pPr marL="0" indent="0" algn="ctr">
              <a:buNone/>
              <a:defRPr sz="1800">
                <a:solidFill>
                  <a:schemeClr val="tx1"/>
                </a:solidFill>
                <a:latin typeface="+mj-lt"/>
              </a:defRPr>
            </a:lvl4pPr>
            <a:lvl5pPr marL="0" indent="0" algn="ctr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384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Highlight Box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D5094F0-BA9F-4E55-8AE8-33A2A1FE5453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2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FABAE6-89D6-4DA6-8E25-44CF070F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5AE3B-1D47-4E08-889D-30889095D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5A7DB9-FDF9-419D-810F-C38486D56B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04505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3F8D188F-E80B-40C1-877D-AFE8F0FD23D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019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62E0372-C81F-4737-8D02-56C4C4C9444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3888" y="1628775"/>
            <a:ext cx="3467100" cy="4105249"/>
          </a:xfrm>
          <a:prstGeom prst="roundRect">
            <a:avLst>
              <a:gd name="adj" fmla="val 9341"/>
            </a:avLst>
          </a:prstGeom>
          <a:solidFill>
            <a:schemeClr val="bg2"/>
          </a:solidFill>
        </p:spPr>
        <p:txBody>
          <a:bodyPr lIns="216000" tIns="144000" rIns="216000" bIns="216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5E0343-4DB7-4514-BBB6-2D96C5BE2ECB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C062693-CA00-4272-9541-75D552D11C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080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5" pos="3795">
          <p15:clr>
            <a:srgbClr val="FBAE40"/>
          </p15:clr>
        </p15:guide>
        <p15:guide id="6" pos="3885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1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9" b="37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97957C-A1E5-4273-B283-7D339D6ACD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135FA7-FC3F-4CCC-A9E3-88732C30C8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C187580-B7FC-4066-BE92-2579719BF5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1117B2-1382-4453-8909-579DEDC2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07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2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BC739-A750-4455-A32B-8CA8A5BB21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" b="13485"/>
          <a:stretch/>
        </p:blipFill>
        <p:spPr>
          <a:xfrm>
            <a:off x="0" y="0"/>
            <a:ext cx="12192000" cy="686809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E6699D-DFD9-4B77-906F-4434813F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8C892-B2F6-4FE5-BE52-11D58484BF6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854ABFB-08DD-495F-9DC0-45E244507D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356FC0-3238-4CB9-834C-661F1486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3 Slide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C9EE477-2488-4D64-ADCC-6751017C59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grayscl/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80"/>
          <a:stretch/>
        </p:blipFill>
        <p:spPr>
          <a:xfrm>
            <a:off x="0" y="1"/>
            <a:ext cx="12192000" cy="686809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CE1139D-C1C9-4405-8E61-F2315B7B9A6A}"/>
              </a:ext>
            </a:extLst>
          </p:cNvPr>
          <p:cNvSpPr/>
          <p:nvPr userDrawn="1"/>
        </p:nvSpPr>
        <p:spPr>
          <a:xfrm>
            <a:off x="8855781" y="1"/>
            <a:ext cx="3336220" cy="6868095"/>
          </a:xfrm>
          <a:custGeom>
            <a:avLst/>
            <a:gdLst>
              <a:gd name="connsiteX0" fmla="*/ 0 w 3336220"/>
              <a:gd name="connsiteY0" fmla="*/ 0 h 6868095"/>
              <a:gd name="connsiteX1" fmla="*/ 3336220 w 3336220"/>
              <a:gd name="connsiteY1" fmla="*/ 0 h 6868095"/>
              <a:gd name="connsiteX2" fmla="*/ 3336220 w 3336220"/>
              <a:gd name="connsiteY2" fmla="*/ 6868095 h 6868095"/>
              <a:gd name="connsiteX3" fmla="*/ 741146 w 3336220"/>
              <a:gd name="connsiteY3" fmla="*/ 6868095 h 6868095"/>
              <a:gd name="connsiteX4" fmla="*/ 2391747 w 3336220"/>
              <a:gd name="connsiteY4" fmla="*/ 1749952 h 6868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220" h="6868095">
                <a:moveTo>
                  <a:pt x="0" y="0"/>
                </a:moveTo>
                <a:lnTo>
                  <a:pt x="3336220" y="0"/>
                </a:lnTo>
                <a:lnTo>
                  <a:pt x="3336220" y="6868095"/>
                </a:lnTo>
                <a:lnTo>
                  <a:pt x="741146" y="6868095"/>
                </a:lnTo>
                <a:lnTo>
                  <a:pt x="2391747" y="1749952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ln w="2146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latin typeface="Arial" panose="020B0604020202020204" pitchFamily="34" charset="0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5A8F828-EA8C-44F9-8CE3-BF6A6E5A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1A073-6BB8-451A-9899-2DC421093C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224236-AEA0-4A72-85F4-B079508741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60E4F70-EA34-47B8-8A09-0532B7EBD1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A3BC29B-00E6-4BA3-9437-0D6A8778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28801"/>
            <a:ext cx="10944225" cy="4105249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71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orient="horz" pos="890">
          <p15:clr>
            <a:srgbClr val="FBAE40"/>
          </p15:clr>
        </p15:guide>
        <p15:guide id="3" orient="horz" pos="3612">
          <p15:clr>
            <a:srgbClr val="FBAE40"/>
          </p15:clr>
        </p15:guide>
        <p15:guide id="4" orient="horz" pos="1026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8819D9-5EC3-0C4C-A6C7-4AF561A3B12B}"/>
              </a:ext>
            </a:extLst>
          </p:cNvPr>
          <p:cNvSpPr/>
          <p:nvPr userDrawn="1"/>
        </p:nvSpPr>
        <p:spPr>
          <a:xfrm>
            <a:off x="0" y="2"/>
            <a:ext cx="12192000" cy="174836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727466-8151-4A49-9BAE-0E496069E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851" y="501651"/>
            <a:ext cx="10273149" cy="1246716"/>
          </a:xfrm>
        </p:spPr>
        <p:txBody>
          <a:bodyPr lIns="0"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4109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oint Triang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150892C2-9DBA-41F3-95EE-A845911A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47120" b="40965"/>
          <a:stretch/>
        </p:blipFill>
        <p:spPr>
          <a:xfrm>
            <a:off x="6631121" y="2060849"/>
            <a:ext cx="5560879" cy="479715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2B81136A-689A-4EBA-8444-FCE2F058198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F623A04-087D-4969-B75F-85486E22A4A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77" name="Title 1">
            <a:extLst>
              <a:ext uri="{FF2B5EF4-FFF2-40B4-BE49-F238E27FC236}">
                <a16:creationId xmlns:a16="http://schemas.microsoft.com/office/drawing/2014/main" id="{C62DDBD7-D723-42EA-8F21-3E14C4ABF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6" name="Slide Number Placeholder 5">
            <a:extLst>
              <a:ext uri="{FF2B5EF4-FFF2-40B4-BE49-F238E27FC236}">
                <a16:creationId xmlns:a16="http://schemas.microsoft.com/office/drawing/2014/main" id="{69C87C3E-FDBD-4816-A0B2-6679CFAC7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B8D2E4F2-E6BD-4C5E-AA53-538CC128A9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393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01</a:t>
            </a:r>
            <a:endParaRPr lang="en-US"/>
          </a:p>
        </p:txBody>
      </p:sp>
      <p:sp>
        <p:nvSpPr>
          <p:cNvPr id="19" name="Text Placeholder 29">
            <a:extLst>
              <a:ext uri="{FF2B5EF4-FFF2-40B4-BE49-F238E27FC236}">
                <a16:creationId xmlns:a16="http://schemas.microsoft.com/office/drawing/2014/main" id="{8E98A9E5-0FCE-45E0-B4E6-28012640E0C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45147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23B4F7C6-6FE0-4872-AD50-6455B8FB657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92101" y="1643656"/>
            <a:ext cx="1829060" cy="1539748"/>
          </a:xfrm>
          <a:prstGeom prst="triangle">
            <a:avLst/>
          </a:prstGeom>
          <a:solidFill>
            <a:schemeClr val="accent6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02</a:t>
            </a:r>
            <a:endParaRPr lang="en-US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A7FB22A1-C882-4391-B0AF-120B5426339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00265" y="1643656"/>
            <a:ext cx="1829060" cy="1539748"/>
          </a:xfrm>
          <a:prstGeom prst="triangle">
            <a:avLst/>
          </a:prstGeom>
          <a:solidFill>
            <a:schemeClr val="accent2"/>
          </a:solidFill>
        </p:spPr>
        <p:txBody>
          <a:bodyPr wrap="square" lIns="0" tIns="0" rIns="0" bIns="0" anchor="ctr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  <a:lvl2pPr algn="ctr">
              <a:defRPr sz="3600" b="1">
                <a:solidFill>
                  <a:schemeClr val="bg1"/>
                </a:solidFill>
                <a:latin typeface="+mj-lt"/>
              </a:defRPr>
            </a:lvl2pPr>
            <a:lvl3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3pPr>
            <a:lvl4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4pPr>
            <a:lvl5pPr marL="0" indent="0" algn="ctr">
              <a:buNone/>
              <a:defRPr sz="3600" b="1">
                <a:solidFill>
                  <a:schemeClr val="bg1"/>
                </a:solidFill>
                <a:latin typeface="+mj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  <a:latin typeface="+mj-lt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9pPr>
          </a:lstStyle>
          <a:p>
            <a:pPr lvl="0"/>
            <a:r>
              <a:rPr lang="en-GB"/>
              <a:t>03</a:t>
            </a:r>
            <a:endParaRPr lang="en-US"/>
          </a:p>
        </p:txBody>
      </p:sp>
      <p:sp>
        <p:nvSpPr>
          <p:cNvPr id="22" name="Text Placeholder 29">
            <a:extLst>
              <a:ext uri="{FF2B5EF4-FFF2-40B4-BE49-F238E27FC236}">
                <a16:creationId xmlns:a16="http://schemas.microsoft.com/office/drawing/2014/main" id="{30D569B7-45C7-4305-9C02-9D5FD76148E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353311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6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9">
            <a:extLst>
              <a:ext uri="{FF2B5EF4-FFF2-40B4-BE49-F238E27FC236}">
                <a16:creationId xmlns:a16="http://schemas.microsoft.com/office/drawing/2014/main" id="{9ED30752-09F8-4B11-A0E9-552D320895A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061476" y="3600598"/>
            <a:ext cx="3506637" cy="2060428"/>
          </a:xfrm>
        </p:spPr>
        <p:txBody>
          <a:bodyPr lIns="108000" rIns="108000" bIns="108000"/>
          <a:lstStyle>
            <a:lvl1pPr algn="ctr">
              <a:spcAft>
                <a:spcPts val="600"/>
              </a:spcAft>
              <a:defRPr sz="1600">
                <a:solidFill>
                  <a:schemeClr val="accent2"/>
                </a:solidFill>
              </a:defRPr>
            </a:lvl1pPr>
            <a:lvl2pPr algn="ctr">
              <a:defRPr sz="1200"/>
            </a:lvl2pPr>
            <a:lvl3pPr marL="0" indent="0" algn="ctr">
              <a:buNone/>
              <a:defRPr sz="1200"/>
            </a:lvl3pPr>
            <a:lvl4pPr marL="0" indent="0" algn="ctr">
              <a:buNone/>
              <a:defRPr sz="1200"/>
            </a:lvl4pPr>
            <a:lvl5pPr marL="0" indent="0" algn="ctr">
              <a:spcAft>
                <a:spcPts val="600"/>
              </a:spcAft>
              <a:buNone/>
              <a:defRPr sz="1200"/>
            </a:lvl5pPr>
            <a:lvl6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207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 descr="Background pattern&#10;&#10;Description automatically generated">
            <a:extLst>
              <a:ext uri="{FF2B5EF4-FFF2-40B4-BE49-F238E27FC236}">
                <a16:creationId xmlns:a16="http://schemas.microsoft.com/office/drawing/2014/main" id="{4CFFBC0D-1F92-493E-831C-D439898D35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86049" y="1628801"/>
            <a:ext cx="5382062" cy="4032224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76438CE-6082-4300-8BA6-05DA73B9F9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9F16B52-E606-4EC6-A6CF-3EE11EC8DE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6" name="Title 1">
            <a:extLst>
              <a:ext uri="{FF2B5EF4-FFF2-40B4-BE49-F238E27FC236}">
                <a16:creationId xmlns:a16="http://schemas.microsoft.com/office/drawing/2014/main" id="{63F65FCC-6A02-45F5-A7FA-3173BB233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3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5" name="Slide Number Placeholder 5">
            <a:extLst>
              <a:ext uri="{FF2B5EF4-FFF2-40B4-BE49-F238E27FC236}">
                <a16:creationId xmlns:a16="http://schemas.microsoft.com/office/drawing/2014/main" id="{CFE53B4A-08F0-4196-A2DC-53238FEC0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2" name="Content Placeholder 2">
            <a:extLst>
              <a:ext uri="{FF2B5EF4-FFF2-40B4-BE49-F238E27FC236}">
                <a16:creationId xmlns:a16="http://schemas.microsoft.com/office/drawing/2014/main" id="{DEC7C33F-4562-41CF-BB88-3AB7AB7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628802"/>
            <a:ext cx="5400674" cy="4032224"/>
          </a:xfrm>
        </p:spPr>
        <p:txBody>
          <a:bodyPr lIns="0" rIns="72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66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  <p15:guide id="5" pos="3795" userDrawn="1">
          <p15:clr>
            <a:srgbClr val="FBAE40"/>
          </p15:clr>
        </p15:guide>
        <p15:guide id="6" pos="388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icture 451" descr="Background pattern&#10;&#10;Description automatically generated">
            <a:extLst>
              <a:ext uri="{FF2B5EF4-FFF2-40B4-BE49-F238E27FC236}">
                <a16:creationId xmlns:a16="http://schemas.microsoft.com/office/drawing/2014/main" id="{FF29AACA-80EC-471B-8D8D-CA5243583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441" r="21732" b="19300"/>
          <a:stretch/>
        </p:blipFill>
        <p:spPr>
          <a:xfrm>
            <a:off x="7738913" y="2708921"/>
            <a:ext cx="4453087" cy="4149080"/>
          </a:xfrm>
          <a:prstGeom prst="rect">
            <a:avLst/>
          </a:prstGeom>
        </p:spPr>
      </p:pic>
      <p:sp>
        <p:nvSpPr>
          <p:cNvPr id="403" name="Graphic 6">
            <a:extLst>
              <a:ext uri="{FF2B5EF4-FFF2-40B4-BE49-F238E27FC236}">
                <a16:creationId xmlns:a16="http://schemas.microsoft.com/office/drawing/2014/main" id="{11652296-AC83-40D9-A821-016C37885FC2}"/>
              </a:ext>
            </a:extLst>
          </p:cNvPr>
          <p:cNvSpPr/>
          <p:nvPr/>
        </p:nvSpPr>
        <p:spPr>
          <a:xfrm>
            <a:off x="9974131" y="1849687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5" name="Graphic 6">
            <a:extLst>
              <a:ext uri="{FF2B5EF4-FFF2-40B4-BE49-F238E27FC236}">
                <a16:creationId xmlns:a16="http://schemas.microsoft.com/office/drawing/2014/main" id="{AF423D19-3335-4C87-9835-E546BD17FC51}"/>
              </a:ext>
            </a:extLst>
          </p:cNvPr>
          <p:cNvSpPr/>
          <p:nvPr/>
        </p:nvSpPr>
        <p:spPr>
          <a:xfrm>
            <a:off x="8221181" y="1855783"/>
            <a:ext cx="879522" cy="1013353"/>
          </a:xfrm>
          <a:custGeom>
            <a:avLst/>
            <a:gdLst>
              <a:gd name="connsiteX0" fmla="*/ 0 w 879522"/>
              <a:gd name="connsiteY0" fmla="*/ 0 h 1013353"/>
              <a:gd name="connsiteX1" fmla="*/ 879523 w 879522"/>
              <a:gd name="connsiteY1" fmla="*/ 506677 h 1013353"/>
              <a:gd name="connsiteX2" fmla="*/ 0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0"/>
                </a:moveTo>
                <a:lnTo>
                  <a:pt x="879523" y="506677"/>
                </a:lnTo>
                <a:lnTo>
                  <a:pt x="0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6" name="Graphic 6">
            <a:extLst>
              <a:ext uri="{FF2B5EF4-FFF2-40B4-BE49-F238E27FC236}">
                <a16:creationId xmlns:a16="http://schemas.microsoft.com/office/drawing/2014/main" id="{291F382D-FFA9-491C-B398-C0BE0C640D4A}"/>
              </a:ext>
            </a:extLst>
          </p:cNvPr>
          <p:cNvSpPr/>
          <p:nvPr/>
        </p:nvSpPr>
        <p:spPr>
          <a:xfrm>
            <a:off x="9094608" y="1849687"/>
            <a:ext cx="879522" cy="1013353"/>
          </a:xfrm>
          <a:custGeom>
            <a:avLst/>
            <a:gdLst>
              <a:gd name="connsiteX0" fmla="*/ 879523 w 879522"/>
              <a:gd name="connsiteY0" fmla="*/ 0 h 1013353"/>
              <a:gd name="connsiteX1" fmla="*/ 0 w 879522"/>
              <a:gd name="connsiteY1" fmla="*/ 506677 h 1013353"/>
              <a:gd name="connsiteX2" fmla="*/ 879523 w 879522"/>
              <a:gd name="connsiteY2" fmla="*/ 1013353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879523" y="0"/>
                </a:moveTo>
                <a:lnTo>
                  <a:pt x="0" y="506677"/>
                </a:lnTo>
                <a:lnTo>
                  <a:pt x="879523" y="1013353"/>
                </a:lnTo>
                <a:close/>
              </a:path>
            </a:pathLst>
          </a:custGeom>
          <a:solidFill>
            <a:srgbClr val="37B18C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7" name="Graphic 6">
            <a:extLst>
              <a:ext uri="{FF2B5EF4-FFF2-40B4-BE49-F238E27FC236}">
                <a16:creationId xmlns:a16="http://schemas.microsoft.com/office/drawing/2014/main" id="{8C4F27FF-A8F0-4F05-AEC3-6975972654D6}"/>
              </a:ext>
            </a:extLst>
          </p:cNvPr>
          <p:cNvSpPr/>
          <p:nvPr userDrawn="1"/>
        </p:nvSpPr>
        <p:spPr>
          <a:xfrm>
            <a:off x="6456040" y="3379276"/>
            <a:ext cx="879522" cy="1013353"/>
          </a:xfrm>
          <a:custGeom>
            <a:avLst/>
            <a:gdLst>
              <a:gd name="connsiteX0" fmla="*/ 0 w 879522"/>
              <a:gd name="connsiteY0" fmla="*/ 506677 h 1013353"/>
              <a:gd name="connsiteX1" fmla="*/ 879523 w 879522"/>
              <a:gd name="connsiteY1" fmla="*/ 1013353 h 1013353"/>
              <a:gd name="connsiteX2" fmla="*/ 879523 w 879522"/>
              <a:gd name="connsiteY2" fmla="*/ 0 h 1013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9522" h="1013353">
                <a:moveTo>
                  <a:pt x="0" y="506677"/>
                </a:moveTo>
                <a:lnTo>
                  <a:pt x="879523" y="1013353"/>
                </a:lnTo>
                <a:lnTo>
                  <a:pt x="879523" y="0"/>
                </a:lnTo>
                <a:close/>
              </a:path>
            </a:pathLst>
          </a:custGeom>
          <a:solidFill>
            <a:srgbClr val="00A87E"/>
          </a:solidFill>
          <a:ln w="50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33050F-2AD5-4734-911A-080457830C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7203" y="5951184"/>
            <a:ext cx="1108252" cy="669822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F6274D17-2FCF-403C-8660-89FA94D7F0F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9696" y="6237312"/>
            <a:ext cx="5472608" cy="2936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265" name="Title 1">
            <a:extLst>
              <a:ext uri="{FF2B5EF4-FFF2-40B4-BE49-F238E27FC236}">
                <a16:creationId xmlns:a16="http://schemas.microsoft.com/office/drawing/2014/main" id="{B37A4296-2F77-4C6E-AC90-0E90ECC67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44224" cy="108012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9" name="Slide Number Placeholder 5">
            <a:extLst>
              <a:ext uri="{FF2B5EF4-FFF2-40B4-BE49-F238E27FC236}">
                <a16:creationId xmlns:a16="http://schemas.microsoft.com/office/drawing/2014/main" id="{D25A76D5-49BC-487C-AABA-BBE44B80E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8568" y="6237312"/>
            <a:ext cx="359544" cy="2936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7152610-A1FF-468A-9428-103D288A50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888" y="1628800"/>
            <a:ext cx="10944225" cy="4032225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197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6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  <p15:guide id="3" orient="horz" pos="35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slideLayout" Target="../slideLayouts/slideLayout41.xml"/><Relationship Id="rId39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36.xml"/><Relationship Id="rId34" Type="http://schemas.openxmlformats.org/officeDocument/2006/relationships/slideLayout" Target="../slideLayouts/slideLayout49.xml"/><Relationship Id="rId42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62.xml"/><Relationship Id="rId50" Type="http://schemas.openxmlformats.org/officeDocument/2006/relationships/slideLayout" Target="../slideLayouts/slideLayout65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32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52.xml"/><Relationship Id="rId40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60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43.xml"/><Relationship Id="rId36" Type="http://schemas.openxmlformats.org/officeDocument/2006/relationships/slideLayout" Target="../slideLayouts/slideLayout51.xml"/><Relationship Id="rId4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31" Type="http://schemas.openxmlformats.org/officeDocument/2006/relationships/slideLayout" Target="../slideLayouts/slideLayout46.xml"/><Relationship Id="rId44" Type="http://schemas.openxmlformats.org/officeDocument/2006/relationships/slideLayout" Target="../slideLayouts/slideLayout59.xml"/><Relationship Id="rId52" Type="http://schemas.openxmlformats.org/officeDocument/2006/relationships/tags" Target="../tags/tag1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50.xml"/><Relationship Id="rId43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63.xml"/><Relationship Id="rId8" Type="http://schemas.openxmlformats.org/officeDocument/2006/relationships/slideLayout" Target="../slideLayouts/slideLayout23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slideLayout" Target="../slideLayouts/slideLayout40.xml"/><Relationship Id="rId33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53.xml"/><Relationship Id="rId4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35.xml"/><Relationship Id="rId41" Type="http://schemas.openxmlformats.org/officeDocument/2006/relationships/slideLayout" Target="../slideLayouts/slideLayout56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2657"/>
            <a:ext cx="10932794" cy="108012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ED9A19B-0FE4-4FFE-95F7-CB189F96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1C5C687-4C9D-423C-ADED-17FE857E03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</p:spTree>
    <p:custDataLst>
      <p:tags r:id="rId17"/>
    </p:custDataLst>
    <p:extLst>
      <p:ext uri="{BB962C8B-B14F-4D97-AF65-F5344CB8AC3E}">
        <p14:creationId xmlns:p14="http://schemas.microsoft.com/office/powerpoint/2010/main" val="256368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0" r:id="rId1"/>
    <p:sldLayoutId id="2147484020" r:id="rId2"/>
    <p:sldLayoutId id="2147483858" r:id="rId3"/>
    <p:sldLayoutId id="2147483859" r:id="rId4"/>
    <p:sldLayoutId id="2147483861" r:id="rId5"/>
    <p:sldLayoutId id="2147483862" r:id="rId6"/>
    <p:sldLayoutId id="2147484033" r:id="rId7"/>
    <p:sldLayoutId id="2147483863" r:id="rId8"/>
    <p:sldLayoutId id="2147483864" r:id="rId9"/>
    <p:sldLayoutId id="2147484032" r:id="rId10"/>
    <p:sldLayoutId id="2147484031" r:id="rId11"/>
    <p:sldLayoutId id="2147484035" r:id="rId12"/>
    <p:sldLayoutId id="2147484036" r:id="rId13"/>
    <p:sldLayoutId id="2147484041" r:id="rId14"/>
    <p:sldLayoutId id="2147484092" r:id="rId15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tx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pos="39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AAD922-EA03-4217-A070-4B0BFD269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457" y="332657"/>
            <a:ext cx="10944225" cy="108012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D6E9F-29AC-4892-A3B9-571A571A8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628775"/>
            <a:ext cx="10932794" cy="4537075"/>
          </a:xfrm>
          <a:prstGeom prst="rect">
            <a:avLst/>
          </a:prstGeom>
        </p:spPr>
        <p:txBody>
          <a:bodyPr vert="horz" lIns="0" tIns="0" rIns="9144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1D15E-2719-4C5D-AA1E-2601371DFA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63900" y="6237312"/>
            <a:ext cx="6264200" cy="293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To edit the footer text go to Insert &gt; Header &amp; Footer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C1630-F4E1-49AD-80CC-27089223D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6" y="6237312"/>
            <a:ext cx="287536" cy="29366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DB84476-BC29-4407-9D57-B2E562B8968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52"/>
    </p:custDataLst>
    <p:extLst>
      <p:ext uri="{BB962C8B-B14F-4D97-AF65-F5344CB8AC3E}">
        <p14:creationId xmlns:p14="http://schemas.microsoft.com/office/powerpoint/2010/main" val="389706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  <p:sldLayoutId id="2147484056" r:id="rId14"/>
    <p:sldLayoutId id="2147484057" r:id="rId15"/>
    <p:sldLayoutId id="2147484058" r:id="rId16"/>
    <p:sldLayoutId id="2147484059" r:id="rId17"/>
    <p:sldLayoutId id="2147484060" r:id="rId18"/>
    <p:sldLayoutId id="2147484061" r:id="rId19"/>
    <p:sldLayoutId id="2147484062" r:id="rId20"/>
    <p:sldLayoutId id="2147484063" r:id="rId21"/>
    <p:sldLayoutId id="2147484064" r:id="rId22"/>
    <p:sldLayoutId id="2147484065" r:id="rId23"/>
    <p:sldLayoutId id="2147484066" r:id="rId24"/>
    <p:sldLayoutId id="2147484067" r:id="rId25"/>
    <p:sldLayoutId id="2147484068" r:id="rId26"/>
    <p:sldLayoutId id="2147484069" r:id="rId27"/>
    <p:sldLayoutId id="2147484070" r:id="rId28"/>
    <p:sldLayoutId id="2147484071" r:id="rId29"/>
    <p:sldLayoutId id="2147484072" r:id="rId30"/>
    <p:sldLayoutId id="2147484073" r:id="rId31"/>
    <p:sldLayoutId id="2147484074" r:id="rId32"/>
    <p:sldLayoutId id="2147484075" r:id="rId33"/>
    <p:sldLayoutId id="2147484076" r:id="rId34"/>
    <p:sldLayoutId id="2147484077" r:id="rId35"/>
    <p:sldLayoutId id="2147484078" r:id="rId36"/>
    <p:sldLayoutId id="2147484079" r:id="rId37"/>
    <p:sldLayoutId id="2147484080" r:id="rId38"/>
    <p:sldLayoutId id="2147484081" r:id="rId39"/>
    <p:sldLayoutId id="2147484082" r:id="rId40"/>
    <p:sldLayoutId id="2147484083" r:id="rId41"/>
    <p:sldLayoutId id="2147484084" r:id="rId42"/>
    <p:sldLayoutId id="2147484085" r:id="rId43"/>
    <p:sldLayoutId id="2147484086" r:id="rId44"/>
    <p:sldLayoutId id="2147484087" r:id="rId45"/>
    <p:sldLayoutId id="2147484088" r:id="rId46"/>
    <p:sldLayoutId id="2147484089" r:id="rId47"/>
    <p:sldLayoutId id="2147484090" r:id="rId48"/>
    <p:sldLayoutId id="2147484091" r:id="rId49"/>
    <p:sldLayoutId id="2147484093" r:id="rId50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76213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452438" indent="-18732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717550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7">
          <p15:clr>
            <a:srgbClr val="F26B43"/>
          </p15:clr>
        </p15:guide>
        <p15:guide id="5" orient="horz" pos="210">
          <p15:clr>
            <a:srgbClr val="F26B43"/>
          </p15:clr>
        </p15:guide>
        <p15:guide id="6" orient="horz" pos="3884">
          <p15:clr>
            <a:srgbClr val="F26B43"/>
          </p15:clr>
        </p15:guide>
        <p15:guide id="7" pos="39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0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1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33" y="659"/>
            <a:ext cx="12194133" cy="6859200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28953AF-9E55-A84C-8ADF-AA90223A09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27" y="4946709"/>
            <a:ext cx="4062860" cy="1552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D5D2A5-5713-5F30-3DF9-1EFE093C1D43}"/>
              </a:ext>
            </a:extLst>
          </p:cNvPr>
          <p:cNvSpPr txBox="1"/>
          <p:nvPr/>
        </p:nvSpPr>
        <p:spPr>
          <a:xfrm>
            <a:off x="412382" y="2833484"/>
            <a:ext cx="7850671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hy-AM" sz="6000" b="1" dirty="0" smtClean="0">
                <a:solidFill>
                  <a:srgbClr val="0092BB"/>
                </a:solidFill>
              </a:rPr>
              <a:t>Կատարողականի ցուցիչներ</a:t>
            </a:r>
            <a:endParaRPr lang="en-US" sz="6000" b="1" dirty="0">
              <a:solidFill>
                <a:srgbClr val="0092BB"/>
              </a:solidFill>
            </a:endParaRPr>
          </a:p>
        </p:txBody>
      </p:sp>
      <p:pic>
        <p:nvPicPr>
          <p:cNvPr id="3" name="Picture 2" descr="A logo with stars and text&#10;&#10;Description automatically generated">
            <a:extLst>
              <a:ext uri="{FF2B5EF4-FFF2-40B4-BE49-F238E27FC236}">
                <a16:creationId xmlns:a16="http://schemas.microsoft.com/office/drawing/2014/main" id="{81FC2755-9119-CAD1-A943-799081A754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3" y="-25362"/>
            <a:ext cx="1809327" cy="1463887"/>
          </a:xfrm>
          <a:prstGeom prst="rect">
            <a:avLst/>
          </a:prstGeom>
        </p:spPr>
      </p:pic>
      <p:pic>
        <p:nvPicPr>
          <p:cNvPr id="13" name="Picture 1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F158F2A7-76AD-3721-E476-024C76C0B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5" y="5722947"/>
            <a:ext cx="3089065" cy="64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856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6" y="203200"/>
            <a:ext cx="9416754" cy="1015660"/>
          </a:xfrm>
        </p:spPr>
        <p:txBody>
          <a:bodyPr>
            <a:noAutofit/>
          </a:bodyPr>
          <a:lstStyle/>
          <a:p>
            <a:pPr algn="ctr"/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ատարողականի ճիշտ ձևակերպված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6151097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>
                <a:solidFill>
                  <a:srgbClr val="0092BB"/>
                </a:solidFill>
              </a:rPr>
              <a:t>Օբյեկտիվ</a:t>
            </a:r>
            <a:r>
              <a:rPr lang="en-GB" sz="2400" b="0" dirty="0" smtClean="0"/>
              <a:t> 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Գործնական</a:t>
            </a:r>
            <a:endParaRPr lang="en-GB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 err="1"/>
              <a:t>Օգտակար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կառավարման</a:t>
            </a:r>
            <a:r>
              <a:rPr lang="en-US" altLang="en-US" sz="2400" b="0" dirty="0"/>
              <a:t> </a:t>
            </a:r>
            <a:r>
              <a:rPr lang="hy-AM" altLang="en-US" sz="2400" b="0" dirty="0" smtClean="0"/>
              <a:t>դիտանկյունից</a:t>
            </a:r>
            <a:endParaRPr lang="en-US" altLang="en-US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Թիրախային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Վերագրելի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Ժամանակային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/>
              <a:t>Բավարար</a:t>
            </a:r>
            <a:endParaRPr lang="en-GB" sz="2400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635558" y="1242118"/>
            <a:ext cx="1959534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442084" y="1261160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1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09F56-3C1B-CE94-E4CD-AA72C2378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F8B0039E-9242-1E8B-CDC9-7F466A1816FC}"/>
              </a:ext>
            </a:extLst>
          </p:cNvPr>
          <p:cNvSpPr/>
          <p:nvPr/>
        </p:nvSpPr>
        <p:spPr>
          <a:xfrm>
            <a:off x="9566919" y="4252175"/>
            <a:ext cx="765280" cy="383561"/>
          </a:xfrm>
          <a:prstGeom prst="parallelogram">
            <a:avLst>
              <a:gd name="adj" fmla="val 33476"/>
            </a:avLst>
          </a:prstGeom>
          <a:solidFill>
            <a:srgbClr val="0092BB"/>
          </a:solidFill>
          <a:ln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998CE-14EB-5F01-9B7B-68CD94A82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17D25C-0204-3719-167C-4F9B6A6E0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Օբյեկտիվ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D0D7FB3-DA59-E91C-8032-C07476F9FEBA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506580"/>
            <a:ext cx="8722473" cy="205100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1600" dirty="0"/>
              <a:t>Ցուցիչը համարվում է օբյեկտիվ, եթե միանշանակ է՝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Clr>
                <a:srgbClr val="0092BB"/>
              </a:buClr>
              <a:buFontTx/>
              <a:buAutoNum type="arabicParenR"/>
            </a:pPr>
            <a:r>
              <a:rPr lang="hy-AM" sz="1600" b="0" dirty="0">
                <a:solidFill>
                  <a:srgbClr val="455560"/>
                </a:solidFill>
              </a:rPr>
              <a:t>ինչն է չափվում,</a:t>
            </a:r>
          </a:p>
          <a:p>
            <a:pPr marL="457200" indent="-457200">
              <a:lnSpc>
                <a:spcPct val="90000"/>
              </a:lnSpc>
              <a:spcBef>
                <a:spcPct val="0"/>
              </a:spcBef>
              <a:buClr>
                <a:srgbClr val="0092BB"/>
              </a:buClr>
              <a:buFontTx/>
              <a:buAutoNum type="arabicParenR"/>
            </a:pPr>
            <a:r>
              <a:rPr lang="hy-AM" sz="1600" b="0" dirty="0">
                <a:solidFill>
                  <a:srgbClr val="455560"/>
                </a:solidFill>
              </a:rPr>
              <a:t>և ինչ տվյալների հիման վրա է իրականացվում չափումը</a:t>
            </a:r>
            <a:r>
              <a:rPr lang="hy-AM" sz="1600" b="0" dirty="0" smtClean="0">
                <a:solidFill>
                  <a:srgbClr val="455560"/>
                </a:solidFill>
              </a:rPr>
              <a:t>։</a:t>
            </a:r>
            <a:endParaRPr lang="en-US" sz="1600" b="0" dirty="0" smtClean="0">
              <a:solidFill>
                <a:srgbClr val="4555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>
                <a:srgbClr val="0092BB"/>
              </a:buClr>
            </a:pPr>
            <a:endParaRPr lang="hy-AM" sz="1600" b="0" dirty="0">
              <a:solidFill>
                <a:srgbClr val="455560"/>
              </a:solidFill>
            </a:endParaRPr>
          </a:p>
          <a:p>
            <a:r>
              <a:rPr lang="hy-AM" sz="1600" dirty="0"/>
              <a:t>Այլ կերպ ասած՝ ցուցիչը օբյեկտիվ է, երբ նույնիսկ տարբեր տեսակետներ ունեցող մասնագետները համաձայն են </a:t>
            </a:r>
            <a:r>
              <a:rPr lang="hy-AM" sz="1600" dirty="0" smtClean="0"/>
              <a:t>վերջնարդյունքի չափման </a:t>
            </a:r>
            <a:r>
              <a:rPr lang="hy-AM" sz="1600" dirty="0"/>
              <a:t>ձևի շուրջ։</a:t>
            </a:r>
            <a:endParaRPr lang="hy-AM" sz="1600" b="0" dirty="0" smtClean="0">
              <a:solidFill>
                <a:srgbClr val="4555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hy-AM" sz="1600" b="0" dirty="0">
              <a:solidFill>
                <a:srgbClr val="455560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</a:pPr>
            <a:endParaRPr lang="hy-AM" sz="1600" b="0" dirty="0" smtClean="0">
              <a:solidFill>
                <a:srgbClr val="455560"/>
              </a:solidFill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1E73A6EA-2F53-19B6-FF69-EE2DFF580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4776" y="4835761"/>
            <a:ext cx="5798477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hy-AM" b="1" dirty="0" smtClean="0">
              <a:solidFill>
                <a:srgbClr val="8C4696"/>
              </a:solidFill>
              <a:latin typeface="Arial" pitchFamily="34" charset="0"/>
            </a:endParaRPr>
          </a:p>
          <a:p>
            <a:pPr lvl="0" algn="ctr" eaLnBrk="1" hangingPunct="1">
              <a:spcBef>
                <a:spcPct val="50000"/>
              </a:spcBef>
              <a:defRPr/>
            </a:pPr>
            <a:r>
              <a:rPr lang="en-US" altLang="en-US" b="1" dirty="0" err="1" smtClean="0">
                <a:solidFill>
                  <a:srgbClr val="8C4696"/>
                </a:solidFill>
                <a:latin typeface="Arial" pitchFamily="34" charset="0"/>
              </a:rPr>
              <a:t>Համադրելիությունը</a:t>
            </a:r>
            <a:r>
              <a:rPr lang="en-US" altLang="en-US" b="1" dirty="0" smtClean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b="1" dirty="0" err="1">
                <a:solidFill>
                  <a:srgbClr val="8C4696"/>
                </a:solidFill>
                <a:latin typeface="Arial" pitchFamily="34" charset="0"/>
              </a:rPr>
              <a:t>հնարավորություն</a:t>
            </a:r>
            <a:r>
              <a:rPr lang="en-US" altLang="en-US" b="1" dirty="0">
                <a:solidFill>
                  <a:srgbClr val="8C4696"/>
                </a:solidFill>
                <a:latin typeface="Arial" pitchFamily="34" charset="0"/>
              </a:rPr>
              <a:t> է </a:t>
            </a:r>
            <a:r>
              <a:rPr lang="en-US" altLang="en-US" b="1" dirty="0" err="1">
                <a:solidFill>
                  <a:srgbClr val="8C4696"/>
                </a:solidFill>
                <a:latin typeface="Arial" pitchFamily="34" charset="0"/>
              </a:rPr>
              <a:t>տալիս</a:t>
            </a:r>
            <a:r>
              <a:rPr lang="en-US" altLang="en-US" b="1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b="1" dirty="0" err="1">
                <a:solidFill>
                  <a:srgbClr val="8C4696"/>
                </a:solidFill>
                <a:latin typeface="Arial" pitchFamily="34" charset="0"/>
              </a:rPr>
              <a:t>ժամանակի</a:t>
            </a:r>
            <a:r>
              <a:rPr lang="en-US" altLang="en-US" b="1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b="1" dirty="0" err="1">
                <a:solidFill>
                  <a:srgbClr val="8C4696"/>
                </a:solidFill>
                <a:latin typeface="Arial" pitchFamily="34" charset="0"/>
              </a:rPr>
              <a:t>ընթացքում</a:t>
            </a:r>
            <a:r>
              <a:rPr lang="en-US" altLang="en-US" b="1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b="1" dirty="0" err="1">
                <a:solidFill>
                  <a:srgbClr val="8C4696"/>
                </a:solidFill>
                <a:latin typeface="Arial" pitchFamily="34" charset="0"/>
              </a:rPr>
              <a:t>իրականացնել</a:t>
            </a:r>
            <a:r>
              <a:rPr lang="en-US" altLang="en-US" b="1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hy-AM" altLang="en-US" b="1" dirty="0" smtClean="0">
                <a:solidFill>
                  <a:srgbClr val="8C4696"/>
                </a:solidFill>
                <a:latin typeface="Arial" pitchFamily="34" charset="0"/>
              </a:rPr>
              <a:t>կատարողականի</a:t>
            </a:r>
            <a:r>
              <a:rPr lang="en-US" altLang="en-US" b="1" dirty="0" smtClean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b="1" dirty="0" err="1">
                <a:solidFill>
                  <a:srgbClr val="8C4696"/>
                </a:solidFill>
                <a:latin typeface="Arial" pitchFamily="34" charset="0"/>
              </a:rPr>
              <a:t>օգտակար</a:t>
            </a:r>
            <a:r>
              <a:rPr lang="en-US" altLang="en-US" b="1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b="1" dirty="0" err="1">
                <a:solidFill>
                  <a:srgbClr val="8C4696"/>
                </a:solidFill>
                <a:latin typeface="Arial" pitchFamily="34" charset="0"/>
              </a:rPr>
              <a:t>գնահատում</a:t>
            </a:r>
            <a:r>
              <a:rPr lang="en-US" altLang="en-US" b="1" dirty="0">
                <a:solidFill>
                  <a:srgbClr val="8C4696"/>
                </a:solidFill>
                <a:latin typeface="Arial" pitchFamily="34" charset="0"/>
              </a:rPr>
              <a:t>։</a:t>
            </a: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8C4696"/>
              </a:solidFill>
              <a:latin typeface="Arial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CCA35C4-855D-A1B2-FDFC-74827A8D82BA}"/>
              </a:ext>
            </a:extLst>
          </p:cNvPr>
          <p:cNvGrpSpPr/>
          <p:nvPr/>
        </p:nvGrpSpPr>
        <p:grpSpPr>
          <a:xfrm>
            <a:off x="757704" y="4252176"/>
            <a:ext cx="10621496" cy="383560"/>
            <a:chOff x="1032966" y="4126667"/>
            <a:chExt cx="10244812" cy="383560"/>
          </a:xfrm>
        </p:grpSpPr>
        <p:sp>
          <p:nvSpPr>
            <p:cNvPr id="7" name="Text Box 5">
              <a:extLst>
                <a:ext uri="{FF2B5EF4-FFF2-40B4-BE49-F238E27FC236}">
                  <a16:creationId xmlns:a16="http://schemas.microsoft.com/office/drawing/2014/main" id="{FD01D5AD-5B34-46B3-27E2-AA3A12FEDF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966" y="4140344"/>
              <a:ext cx="1956957" cy="338554"/>
            </a:xfrm>
            <a:prstGeom prst="rect">
              <a:avLst/>
            </a:prstGeom>
            <a:solidFill>
              <a:srgbClr val="0092BB"/>
            </a:solidFill>
            <a:ln w="9525">
              <a:solidFill>
                <a:srgbClr val="0092BB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y-AM" sz="1600" b="1" dirty="0" smtClean="0">
                  <a:solidFill>
                    <a:schemeClr val="bg1"/>
                  </a:solidFill>
                  <a:latin typeface="Arial" pitchFamily="34" charset="0"/>
                </a:rPr>
                <a:t>Հստակեցում</a:t>
              </a:r>
              <a:endParaRPr lang="en-US" sz="16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5BF67A91-A1AB-3ADF-70D9-2A24D1145D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3004" y="4142469"/>
              <a:ext cx="1789113" cy="307777"/>
            </a:xfrm>
            <a:prstGeom prst="rect">
              <a:avLst/>
            </a:prstGeom>
            <a:solidFill>
              <a:srgbClr val="0092BB"/>
            </a:solidFill>
            <a:ln w="9525">
              <a:solidFill>
                <a:srgbClr val="0092BB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y-AM" sz="1400" b="1" dirty="0" smtClean="0">
                  <a:solidFill>
                    <a:schemeClr val="bg1"/>
                  </a:solidFill>
                  <a:latin typeface="Arial" pitchFamily="34" charset="0"/>
                </a:rPr>
                <a:t>Օբյեկտիվություն</a:t>
              </a:r>
              <a:endParaRPr lang="en-US" sz="1400" b="1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  <p:sp>
          <p:nvSpPr>
            <p:cNvPr id="10" name="Line 11">
              <a:extLst>
                <a:ext uri="{FF2B5EF4-FFF2-40B4-BE49-F238E27FC236}">
                  <a16:creationId xmlns:a16="http://schemas.microsoft.com/office/drawing/2014/main" id="{CBEF2466-FE37-E3A0-15D2-CE1D8C834B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761" y="4342494"/>
              <a:ext cx="468313" cy="0"/>
            </a:xfrm>
            <a:prstGeom prst="line">
              <a:avLst/>
            </a:prstGeom>
            <a:noFill/>
            <a:ln w="28575">
              <a:solidFill>
                <a:srgbClr val="0092BB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12">
              <a:extLst>
                <a:ext uri="{FF2B5EF4-FFF2-40B4-BE49-F238E27FC236}">
                  <a16:creationId xmlns:a16="http://schemas.microsoft.com/office/drawing/2014/main" id="{753FD087-8563-F406-302E-902D2B64F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03204" y="4342494"/>
              <a:ext cx="550863" cy="0"/>
            </a:xfrm>
            <a:prstGeom prst="line">
              <a:avLst/>
            </a:prstGeom>
            <a:noFill/>
            <a:ln w="28575">
              <a:solidFill>
                <a:srgbClr val="0092BB"/>
              </a:solidFill>
              <a:miter lim="800000"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541CF647-B622-5443-1B4B-AC8A57AAE8CB}"/>
                </a:ext>
              </a:extLst>
            </p:cNvPr>
            <p:cNvSpPr/>
            <p:nvPr/>
          </p:nvSpPr>
          <p:spPr>
            <a:xfrm>
              <a:off x="5605197" y="4126667"/>
              <a:ext cx="5672581" cy="383560"/>
            </a:xfrm>
            <a:prstGeom prst="parallelogram">
              <a:avLst>
                <a:gd name="adj" fmla="val 0"/>
              </a:avLst>
            </a:prstGeom>
            <a:solidFill>
              <a:srgbClr val="0092BB"/>
            </a:solidFill>
            <a:ln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sz="1400" b="1" dirty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Տվյալների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համադրելիություն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400" b="1" dirty="0" err="1">
                  <a:solidFill>
                    <a:schemeClr val="bg1"/>
                  </a:solidFill>
                  <a:latin typeface="Arial" panose="020B0604020202020204" pitchFamily="34" charset="0"/>
                </a:rPr>
                <a:t>ժամանակի</a:t>
              </a:r>
              <a:r>
                <a:rPr lang="en-US" altLang="en-US" sz="14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  <a:r>
                <a:rPr lang="en-US" altLang="en-US" sz="1400" b="1" dirty="0" err="1" smtClean="0">
                  <a:solidFill>
                    <a:schemeClr val="bg1"/>
                  </a:solidFill>
                  <a:latin typeface="Arial" panose="020B0604020202020204" pitchFamily="34" charset="0"/>
                </a:rPr>
                <a:t>ընթացքում</a:t>
              </a:r>
              <a:endParaRPr lang="en-US" altLang="en-US" sz="1400" dirty="0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Համադրելիությունը հնարավորություն է տալիս ժամանակի ընթացքում իրականացնել արդյունավետության օգտակար գնահատում։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3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5B946-17BF-6C70-27B3-4779DD847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5E067-5D4C-4595-7D32-71672C69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31EFB3-3DF4-A4E1-7A9B-0AA14640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Օբյեկտիվ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B92F6277-E0DF-78B1-3316-7AF7D5CFE49F}"/>
              </a:ext>
            </a:extLst>
          </p:cNvPr>
          <p:cNvSpPr txBox="1">
            <a:spLocks/>
          </p:cNvSpPr>
          <p:nvPr/>
        </p:nvSpPr>
        <p:spPr>
          <a:xfrm>
            <a:off x="757702" y="1393722"/>
            <a:ext cx="8406618" cy="3173796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hy-AM" sz="2400" b="0" dirty="0" smtClean="0"/>
              <a:t>Արդյո՞ք լավ օրինակ է։ </a:t>
            </a:r>
            <a:endParaRPr lang="en-US" sz="2400" b="0" i="1" dirty="0"/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400" dirty="0"/>
          </a:p>
          <a:p>
            <a:pPr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hy-AM" sz="2400" dirty="0" smtClean="0"/>
              <a:t>Ցուցիչ՝ </a:t>
            </a:r>
            <a:r>
              <a:rPr lang="hy-AM" sz="2400" b="0" dirty="0" smtClean="0">
                <a:solidFill>
                  <a:schemeClr val="tx2"/>
                </a:solidFill>
              </a:rPr>
              <a:t>Հաջողակ ընկերությունների թիվ։ </a:t>
            </a:r>
            <a:endParaRPr lang="en-US" sz="2400" b="0" dirty="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 typeface="Wingdings" pitchFamily="2" charset="2"/>
              <a:buNone/>
            </a:pPr>
            <a:endParaRPr lang="en-US" sz="2400" dirty="0"/>
          </a:p>
          <a:p>
            <a:pPr lvl="0">
              <a:spcBef>
                <a:spcPct val="0"/>
              </a:spcBef>
            </a:pPr>
            <a:r>
              <a:rPr lang="hy-AM" sz="2400" dirty="0" smtClean="0"/>
              <a:t>Լավարկված տարբերակ՝ </a:t>
            </a:r>
            <a:r>
              <a:rPr lang="en-US" altLang="en-US" sz="2400" b="0" dirty="0" err="1">
                <a:solidFill>
                  <a:schemeClr val="tx2"/>
                </a:solidFill>
              </a:rPr>
              <a:t>Այն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 err="1">
                <a:solidFill>
                  <a:schemeClr val="tx2"/>
                </a:solidFill>
              </a:rPr>
              <a:t>ընկերությունների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 err="1">
                <a:solidFill>
                  <a:schemeClr val="tx2"/>
                </a:solidFill>
              </a:rPr>
              <a:t>թիվը</a:t>
            </a:r>
            <a:r>
              <a:rPr lang="en-US" altLang="en-US" sz="2400" b="0" dirty="0">
                <a:solidFill>
                  <a:schemeClr val="tx2"/>
                </a:solidFill>
              </a:rPr>
              <a:t>, </a:t>
            </a:r>
            <a:r>
              <a:rPr lang="en-US" altLang="en-US" sz="2400" b="0" dirty="0" err="1">
                <a:solidFill>
                  <a:schemeClr val="tx2"/>
                </a:solidFill>
              </a:rPr>
              <a:t>որոնց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 err="1">
                <a:solidFill>
                  <a:schemeClr val="tx2"/>
                </a:solidFill>
              </a:rPr>
              <a:t>տարեկան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 err="1">
                <a:solidFill>
                  <a:schemeClr val="tx2"/>
                </a:solidFill>
              </a:rPr>
              <a:t>եկամուտը</a:t>
            </a:r>
            <a:r>
              <a:rPr lang="en-US" altLang="en-US" sz="2400" b="0" dirty="0">
                <a:solidFill>
                  <a:schemeClr val="tx2"/>
                </a:solidFill>
              </a:rPr>
              <a:t> </a:t>
            </a:r>
            <a:r>
              <a:rPr lang="en-US" altLang="en-US" sz="2400" b="0" dirty="0" err="1">
                <a:solidFill>
                  <a:schemeClr val="tx2"/>
                </a:solidFill>
              </a:rPr>
              <a:t>աճել</a:t>
            </a:r>
            <a:r>
              <a:rPr lang="en-US" altLang="en-US" sz="2400" b="0" dirty="0">
                <a:solidFill>
                  <a:schemeClr val="tx2"/>
                </a:solidFill>
              </a:rPr>
              <a:t> է </a:t>
            </a:r>
            <a:r>
              <a:rPr lang="en-US" altLang="en-US" sz="2400" dirty="0" err="1">
                <a:solidFill>
                  <a:schemeClr val="tx2"/>
                </a:solidFill>
              </a:rPr>
              <a:t>առնվազն</a:t>
            </a:r>
            <a:r>
              <a:rPr lang="en-US" altLang="en-US" sz="2400" dirty="0">
                <a:solidFill>
                  <a:schemeClr val="tx2"/>
                </a:solidFill>
              </a:rPr>
              <a:t> 5%-</a:t>
            </a:r>
            <a:r>
              <a:rPr lang="en-US" altLang="en-US" sz="2400" dirty="0" err="1" smtClean="0">
                <a:solidFill>
                  <a:schemeClr val="tx2"/>
                </a:solidFill>
              </a:rPr>
              <a:t>ով</a:t>
            </a:r>
            <a:r>
              <a:rPr lang="hy-AM" altLang="en-US" sz="2400" dirty="0"/>
              <a:t>։</a:t>
            </a:r>
            <a:endParaRPr lang="en-US" altLang="en-US" sz="2400" dirty="0">
              <a:solidFill>
                <a:schemeClr val="tx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043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621FC-EE13-2568-651F-F9F2C92CF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D3823-56AA-823A-D94F-2E9F0B18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B3BAD3-A4A8-73E3-2205-15C9228EA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hy-AM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Քանակական և որակական ցուցիչներ</a:t>
            </a:r>
            <a:endParaRPr lang="en-GB" sz="32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E6BF24E-E958-68B8-BA9E-33EB2411649B}"/>
              </a:ext>
            </a:extLst>
          </p:cNvPr>
          <p:cNvSpPr txBox="1">
            <a:spLocks noChangeArrowheads="1"/>
          </p:cNvSpPr>
          <p:nvPr/>
        </p:nvSpPr>
        <p:spPr>
          <a:xfrm>
            <a:off x="757702" y="1303693"/>
            <a:ext cx="9399309" cy="449733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2088" indent="-192088" algn="just">
              <a:lnSpc>
                <a:spcPct val="94000"/>
              </a:lnSpc>
            </a:pPr>
            <a:r>
              <a:rPr lang="hy-AM" sz="2400" dirty="0" smtClean="0"/>
              <a:t>Ձեր ծրագրերի վերջնարդյունքները լավագույնս չափող ցուցիչների կիրառում</a:t>
            </a:r>
            <a:endParaRPr lang="en-US" sz="2000" dirty="0"/>
          </a:p>
          <a:p>
            <a:pPr marL="192088" indent="-192088"/>
            <a:r>
              <a:rPr lang="hy-AM" sz="2000" b="0" u="sng" dirty="0" smtClean="0"/>
              <a:t>Քանակական ցուցիչներ՝ </a:t>
            </a:r>
            <a:r>
              <a:rPr lang="hy-AM" sz="2000" b="0" dirty="0" smtClean="0"/>
              <a:t>հիմնված են մաթեմաթիկական քանակների վրա </a:t>
            </a:r>
            <a:r>
              <a:rPr lang="en-US" sz="2000" b="0" dirty="0" smtClean="0"/>
              <a:t>--</a:t>
            </a:r>
            <a:endParaRPr lang="en-US" sz="2000" b="0" dirty="0"/>
          </a:p>
          <a:p>
            <a:pPr marL="192088" indent="-192088"/>
            <a:r>
              <a:rPr lang="en-US" sz="2000" b="0" dirty="0"/>
              <a:t>		</a:t>
            </a:r>
            <a:r>
              <a:rPr lang="hy-AM" sz="2000" b="0" dirty="0" smtClean="0">
                <a:solidFill>
                  <a:schemeClr val="tx2"/>
                </a:solidFill>
              </a:rPr>
              <a:t>Օրինակ՝</a:t>
            </a:r>
            <a:r>
              <a:rPr lang="en-US" sz="2000" b="0" dirty="0" smtClean="0"/>
              <a:t>  </a:t>
            </a:r>
            <a:r>
              <a:rPr lang="hy-AM" sz="2000" dirty="0" smtClean="0"/>
              <a:t>Անձի քաշը կամ հասակը</a:t>
            </a:r>
            <a:endParaRPr lang="en-US" sz="2000" dirty="0"/>
          </a:p>
          <a:p>
            <a:pPr marL="192088" indent="-192088"/>
            <a:endParaRPr lang="en-US" sz="2000" b="0" dirty="0"/>
          </a:p>
          <a:p>
            <a:pPr marL="192088" indent="-192088">
              <a:spcBef>
                <a:spcPct val="0"/>
              </a:spcBef>
            </a:pPr>
            <a:r>
              <a:rPr lang="hy-AM" sz="2000" b="0" u="sng" dirty="0" smtClean="0"/>
              <a:t>Որակական ցուցիչներ՝ </a:t>
            </a:r>
            <a:r>
              <a:rPr lang="en-US" sz="2000" b="0" dirty="0" smtClean="0"/>
              <a:t> </a:t>
            </a:r>
            <a:r>
              <a:rPr lang="hy-AM" sz="2000" b="0" dirty="0" smtClean="0"/>
              <a:t>հիմնված </a:t>
            </a:r>
            <a:r>
              <a:rPr lang="hy-AM" sz="2000" b="0" dirty="0"/>
              <a:t>են սուբյեկտիվ գնահատման վրա, և անգամ թվային ներկայացման դեպքում թվերը չեն ենթադրում ուղղակի թվաբանական մեկնաբանում։</a:t>
            </a:r>
            <a:endParaRPr lang="en-US" sz="2000" b="0" dirty="0"/>
          </a:p>
          <a:p>
            <a:pPr marL="192088" indent="-192088"/>
            <a:r>
              <a:rPr lang="en-US" sz="2000" b="0" dirty="0"/>
              <a:t>		</a:t>
            </a:r>
            <a:r>
              <a:rPr lang="hy-AM" sz="2000" b="0" dirty="0" smtClean="0">
                <a:solidFill>
                  <a:schemeClr val="tx2"/>
                </a:solidFill>
              </a:rPr>
              <a:t>Օրինակ՝</a:t>
            </a:r>
            <a:r>
              <a:rPr lang="en-US" sz="2000" b="0" dirty="0" smtClean="0">
                <a:solidFill>
                  <a:schemeClr val="tx2"/>
                </a:solidFill>
              </a:rPr>
              <a:t> </a:t>
            </a:r>
            <a:r>
              <a:rPr lang="hy-AM" sz="2000" dirty="0"/>
              <a:t>Կազմակերպության կարողությունների ինդեքսի գնահատական կամ առաջընթացի գնահատում ըստ փուլերի</a:t>
            </a:r>
            <a:r>
              <a:rPr lang="hy-AM" sz="2000" dirty="0" smtClean="0"/>
              <a:t>։</a:t>
            </a:r>
            <a:endParaRPr lang="en-US" sz="2000" dirty="0"/>
          </a:p>
        </p:txBody>
      </p:sp>
      <p:pic>
        <p:nvPicPr>
          <p:cNvPr id="5" name="Picture 5" descr="C:\Users\Michelle_2\AppData\Local\Microsoft\Windows\Temporary Internet Files\Content.IE5\1LPZ0R0X\MC900055589[1].wmf">
            <a:extLst>
              <a:ext uri="{FF2B5EF4-FFF2-40B4-BE49-F238E27FC236}">
                <a16:creationId xmlns:a16="http://schemas.microsoft.com/office/drawing/2014/main" id="{2C7A2FCD-75CF-9724-9C76-EDBE21754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4682" y="2084338"/>
            <a:ext cx="21304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0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FD90D-7D34-FC7D-3488-385B993F9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0EEBC-2541-CE9F-028F-3C487443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5EB1D8-9C3D-51CE-7422-B513F2D1E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11038057" cy="642023"/>
          </a:xfrm>
        </p:spPr>
        <p:txBody>
          <a:bodyPr>
            <a:noAutofit/>
          </a:bodyPr>
          <a:lstStyle/>
          <a:p>
            <a:r>
              <a:rPr lang="hy-AM" sz="3200" dirty="0">
                <a:solidFill>
                  <a:srgbClr val="0092BB"/>
                </a:solidFill>
              </a:rPr>
              <a:t>Որակական ցուցիչների քանակական արտահայտում </a:t>
            </a:r>
            <a:endParaRPr lang="en-GB" sz="3200" b="1" dirty="0">
              <a:solidFill>
                <a:srgbClr val="0092BB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6846" y="2158345"/>
            <a:ext cx="11081266" cy="3385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Գնահատման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սանդղակ</a:t>
            </a:r>
            <a:r>
              <a:rPr lang="en-US" altLang="en-US" sz="2800" dirty="0" smtClean="0">
                <a:latin typeface="Arial" panose="020B0604020202020204" pitchFamily="34" charset="0"/>
              </a:rPr>
              <a:t>`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գնահատում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1–5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միավորով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Փուլային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սանդղակ</a:t>
            </a:r>
            <a:r>
              <a:rPr lang="en-US" altLang="en-US" sz="2800" dirty="0">
                <a:latin typeface="Arial" panose="020B0604020202020204" pitchFamily="34" charset="0"/>
              </a:rPr>
              <a:t>`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առաջընթաց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հաջորդական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քայլերի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միջոցով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Ինդեքս</a:t>
            </a:r>
            <a:r>
              <a:rPr lang="en-US" altLang="en-US" sz="2800" dirty="0" smtClean="0">
                <a:latin typeface="Arial" panose="020B0604020202020204" pitchFamily="34" charset="0"/>
              </a:rPr>
              <a:t>` 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մի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քանի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ցուցանիշների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համադրում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մեկ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ընդհանուր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գնահատականի</a:t>
            </a:r>
            <a:r>
              <a:rPr lang="en-US" altLang="en-US" sz="2800" dirty="0"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մեջ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օր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.՝ ՀԿ-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ների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կարողություններ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Գնահատման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քարտ</a:t>
            </a: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(scorecard)</a:t>
            </a:r>
            <a:r>
              <a:rPr lang="en-US" altLang="en-US" sz="2800" dirty="0" smtClean="0">
                <a:latin typeface="Arial" panose="020B0604020202020204" pitchFamily="34" charset="0"/>
              </a:rPr>
              <a:t>`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տարբեր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բաղադրիչների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հաշվառում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օր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.՝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առողջապահական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կենտրոնի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ծառայություններ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436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72BD8-8464-13C6-D2BE-7CAA54419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9A795C-BF85-1579-2284-5853496D3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8FB8A7-DDE3-CA8B-5302-03BA9CDA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Օբյեկտիվ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7B3B96C-9833-78EF-1E67-51E8A717E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530943"/>
            <a:ext cx="8118385" cy="107865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y-AM" sz="2400" dirty="0"/>
              <a:t>Որոշ որակական չափումներ հնարավոր է վերածել քանակականների՝ սանդղակների միջոցով։</a:t>
            </a:r>
            <a:endParaRPr lang="en-US" sz="24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C1461BF-6775-6617-2D27-22CBB891007D}"/>
              </a:ext>
            </a:extLst>
          </p:cNvPr>
          <p:cNvGrpSpPr/>
          <p:nvPr/>
        </p:nvGrpSpPr>
        <p:grpSpPr>
          <a:xfrm>
            <a:off x="757703" y="4723909"/>
            <a:ext cx="8331582" cy="826532"/>
            <a:chOff x="1062829" y="4858558"/>
            <a:chExt cx="8331582" cy="826532"/>
          </a:xfrm>
        </p:grpSpPr>
        <p:sp>
          <p:nvSpPr>
            <p:cNvPr id="10" name="Line 4">
              <a:extLst>
                <a:ext uri="{FF2B5EF4-FFF2-40B4-BE49-F238E27FC236}">
                  <a16:creationId xmlns:a16="http://schemas.microsoft.com/office/drawing/2014/main" id="{700BA7E8-AF06-5DE9-7944-591B34920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78343" y="5069695"/>
              <a:ext cx="7902871" cy="17984"/>
            </a:xfrm>
            <a:prstGeom prst="line">
              <a:avLst/>
            </a:prstGeom>
            <a:noFill/>
            <a:ln w="38100">
              <a:solidFill>
                <a:srgbClr val="455560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endParaRPr lang="en-US">
                <a:solidFill>
                  <a:srgbClr val="455560"/>
                </a:solidFill>
              </a:endParaRPr>
            </a:p>
          </p:txBody>
        </p:sp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6D812F77-75EF-081B-FADE-C4DC0CC19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5506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D3ACE264-B693-478C-16D1-0ED5BE0372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7091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3" name="AutoShape 7">
              <a:extLst>
                <a:ext uri="{FF2B5EF4-FFF2-40B4-BE49-F238E27FC236}">
                  <a16:creationId xmlns:a16="http://schemas.microsoft.com/office/drawing/2014/main" id="{F41C0215-3568-1B1D-22F3-9479F974B7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3917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4" name="AutoShape 8">
              <a:extLst>
                <a:ext uri="{FF2B5EF4-FFF2-40B4-BE49-F238E27FC236}">
                  <a16:creationId xmlns:a16="http://schemas.microsoft.com/office/drawing/2014/main" id="{349C35BE-3284-072E-0879-9E689B9024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1224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15" name="AutoShape 9">
              <a:extLst>
                <a:ext uri="{FF2B5EF4-FFF2-40B4-BE49-F238E27FC236}">
                  <a16:creationId xmlns:a16="http://schemas.microsoft.com/office/drawing/2014/main" id="{F2B581F1-C091-4EA9-73F8-B6BD8D5B9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35910" y="4858558"/>
              <a:ext cx="302884" cy="457200"/>
            </a:xfrm>
            <a:prstGeom prst="diamond">
              <a:avLst/>
            </a:prstGeom>
            <a:solidFill>
              <a:srgbClr val="45556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spcBef>
                  <a:spcPct val="50000"/>
                </a:spcBef>
              </a:pPr>
              <a:endParaRPr lang="pl-PL">
                <a:solidFill>
                  <a:srgbClr val="45556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04438DA-B6FC-761D-BC0A-FCD39C0313A0}"/>
                </a:ext>
              </a:extLst>
            </p:cNvPr>
            <p:cNvSpPr txBox="1"/>
            <p:nvPr/>
          </p:nvSpPr>
          <p:spPr>
            <a:xfrm>
              <a:off x="1062829" y="5308753"/>
              <a:ext cx="133967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sz="1600" b="1" dirty="0" smtClean="0">
                  <a:solidFill>
                    <a:srgbClr val="455560"/>
                  </a:solidFill>
                  <a:latin typeface="+mj-lt"/>
                </a:rPr>
                <a:t>Շատ վատ</a:t>
              </a:r>
              <a:endParaRPr lang="en-GB" sz="1600" dirty="0">
                <a:solidFill>
                  <a:srgbClr val="4555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FBDC12-6AB1-0F9F-AB04-61942AB9CC4C}"/>
                </a:ext>
              </a:extLst>
            </p:cNvPr>
            <p:cNvSpPr txBox="1"/>
            <p:nvPr/>
          </p:nvSpPr>
          <p:spPr>
            <a:xfrm>
              <a:off x="3031260" y="5315758"/>
              <a:ext cx="73454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sz="1600" b="1" dirty="0" smtClean="0">
                  <a:solidFill>
                    <a:srgbClr val="455560"/>
                  </a:solidFill>
                  <a:latin typeface="+mj-lt"/>
                </a:rPr>
                <a:t>Վատ</a:t>
              </a:r>
              <a:r>
                <a:rPr lang="en-US" sz="1600" b="1" dirty="0" smtClean="0">
                  <a:solidFill>
                    <a:srgbClr val="455560"/>
                  </a:solidFill>
                  <a:latin typeface="+mj-lt"/>
                </a:rPr>
                <a:t> </a:t>
              </a:r>
              <a:endParaRPr lang="en-GB" sz="1600" dirty="0">
                <a:solidFill>
                  <a:srgbClr val="455560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F55475-59A5-0D64-F710-7564B52A2DEF}"/>
                </a:ext>
              </a:extLst>
            </p:cNvPr>
            <p:cNvSpPr txBox="1"/>
            <p:nvPr/>
          </p:nvSpPr>
          <p:spPr>
            <a:xfrm>
              <a:off x="4611087" y="5315758"/>
              <a:ext cx="126088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b="1" dirty="0" smtClean="0">
                  <a:solidFill>
                    <a:srgbClr val="455560"/>
                  </a:solidFill>
                </a:rPr>
                <a:t>Միջին</a:t>
              </a:r>
              <a:r>
                <a:rPr lang="en-US" b="1" dirty="0" smtClean="0">
                  <a:solidFill>
                    <a:srgbClr val="455560"/>
                  </a:solidFill>
                  <a:latin typeface="+mj-lt"/>
                </a:rPr>
                <a:t> </a:t>
              </a:r>
              <a:endParaRPr lang="en-GB" dirty="0">
                <a:solidFill>
                  <a:srgbClr val="45556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54E0149-936C-E89A-0FAC-B1732E0EB571}"/>
                </a:ext>
              </a:extLst>
            </p:cNvPr>
            <p:cNvSpPr txBox="1"/>
            <p:nvPr/>
          </p:nvSpPr>
          <p:spPr>
            <a:xfrm>
              <a:off x="6413470" y="5315758"/>
              <a:ext cx="11085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b="1" dirty="0" smtClean="0">
                  <a:solidFill>
                    <a:srgbClr val="455560"/>
                  </a:solidFill>
                </a:rPr>
                <a:t>Միջին</a:t>
              </a:r>
              <a:r>
                <a:rPr lang="en-US" b="1" dirty="0" smtClean="0">
                  <a:solidFill>
                    <a:srgbClr val="455560"/>
                  </a:solidFill>
                  <a:latin typeface="+mj-lt"/>
                </a:rPr>
                <a:t> </a:t>
              </a:r>
              <a:endParaRPr lang="en-GB" dirty="0">
                <a:solidFill>
                  <a:srgbClr val="4555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8DE028-DEEC-DCAD-68EE-9D0F4932070F}"/>
                </a:ext>
              </a:extLst>
            </p:cNvPr>
            <p:cNvSpPr txBox="1"/>
            <p:nvPr/>
          </p:nvSpPr>
          <p:spPr>
            <a:xfrm>
              <a:off x="8063506" y="5308753"/>
              <a:ext cx="13309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y-AM" b="1" dirty="0" smtClean="0">
                  <a:solidFill>
                    <a:srgbClr val="455560"/>
                  </a:solidFill>
                </a:rPr>
                <a:t>Շատ լավ</a:t>
              </a:r>
              <a:endParaRPr lang="en-GB" dirty="0">
                <a:solidFill>
                  <a:srgbClr val="455560"/>
                </a:solidFill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3217" y="3079180"/>
            <a:ext cx="80746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Գյուղատնտեսական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հետազոտությունների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որակը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Խորհրդարանի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կողմից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առաջարկվող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օրենսդրության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որակը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92BB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3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129A2-AEE2-6892-B4DC-03B817CDD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57182-C813-751D-3C88-4DC47126D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EBE86D-76A5-B242-7845-3916AB1CD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642023"/>
          </a:xfrm>
        </p:spPr>
        <p:txBody>
          <a:bodyPr>
            <a:noAutofit/>
          </a:bodyPr>
          <a:lstStyle/>
          <a:p>
            <a:r>
              <a:rPr lang="hy-AM" sz="3600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Օբյեկտիվ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6FB04922-4F48-D626-1ABA-7F43C9153B41}"/>
              </a:ext>
            </a:extLst>
          </p:cNvPr>
          <p:cNvSpPr txBox="1">
            <a:spLocks/>
          </p:cNvSpPr>
          <p:nvPr/>
        </p:nvSpPr>
        <p:spPr bwMode="auto">
          <a:xfrm>
            <a:off x="87630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/>
            <a:fld id="{57C185C3-D74D-4455-AF8A-359B90011FB6}" type="slidenum">
              <a:rPr lang="en-US" sz="1200" smtClean="0">
                <a:latin typeface="Arial" pitchFamily="34" charset="0"/>
              </a:rPr>
              <a:pPr eaLnBrk="0" hangingPunct="0"/>
              <a:t>16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95950" y="1446403"/>
            <a:ext cx="99771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Քանակական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hy-AM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կամ</a:t>
            </a:r>
            <a:r>
              <a:rPr kumimoji="0" lang="hy-AM" altLang="en-US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որակական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ցուցիչներ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կիրառել</a:t>
            </a:r>
            <a:r>
              <a:rPr kumimoji="0" lang="hy-AM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ու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հարցը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քննարկելիս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՝ </a:t>
            </a:r>
            <a:r>
              <a:rPr kumimoji="0" lang="hy-AM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ինքներդ Ձեզ ներոգրյալ հարցադրումներն արեք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57922" y="2958966"/>
            <a:ext cx="908335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latin typeface="Arial" panose="020B0604020202020204" pitchFamily="34" charset="0"/>
              </a:rPr>
              <a:t>Կարո՞ղ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ենք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քանակական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ցուցիչների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միջոցով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ստանալ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i="1" dirty="0" err="1">
                <a:latin typeface="Arial" panose="020B0604020202020204" pitchFamily="34" charset="0"/>
              </a:rPr>
              <a:t>բովանդակալից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տվյալներ</a:t>
            </a:r>
            <a:r>
              <a:rPr lang="en-US" altLang="en-US" sz="2000" b="1" dirty="0">
                <a:latin typeface="Arial" panose="020B0604020202020204" pitchFamily="34" charset="0"/>
              </a:rPr>
              <a:t>։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latin typeface="Arial" panose="020B0604020202020204" pitchFamily="34" charset="0"/>
              </a:rPr>
              <a:t>Կարո՞ղ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ենք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որակական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ցուցիչների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միջոցով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ստանալ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օբյեկտիվ</a:t>
            </a:r>
            <a:r>
              <a:rPr lang="en-US" altLang="en-US" sz="2000" b="1" dirty="0">
                <a:latin typeface="Arial" panose="020B0604020202020204" pitchFamily="34" charset="0"/>
              </a:rPr>
              <a:t> և </a:t>
            </a:r>
            <a:r>
              <a:rPr lang="en-US" altLang="en-US" sz="2000" b="1" dirty="0" err="1">
                <a:latin typeface="Arial" panose="020B0604020202020204" pitchFamily="34" charset="0"/>
              </a:rPr>
              <a:t>համոզիչ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տվյալներ</a:t>
            </a:r>
            <a:r>
              <a:rPr lang="en-US" altLang="en-US" sz="2000" b="1" dirty="0">
                <a:latin typeface="Arial" panose="020B0604020202020204" pitchFamily="34" charset="0"/>
              </a:rPr>
              <a:t>։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latin typeface="Arial" panose="020B0604020202020204" pitchFamily="34" charset="0"/>
              </a:rPr>
              <a:t>Հնարավո՞ր</a:t>
            </a:r>
            <a:r>
              <a:rPr lang="en-US" altLang="en-US" sz="2000" b="1" dirty="0">
                <a:latin typeface="Arial" panose="020B0604020202020204" pitchFamily="34" charset="0"/>
              </a:rPr>
              <a:t> է </a:t>
            </a:r>
            <a:r>
              <a:rPr lang="en-US" altLang="en-US" sz="2000" b="1" dirty="0" err="1">
                <a:latin typeface="Arial" panose="020B0604020202020204" pitchFamily="34" charset="0"/>
              </a:rPr>
              <a:t>քանակականացնել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որակական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ցուցիչները</a:t>
            </a:r>
            <a:r>
              <a:rPr lang="en-US" altLang="en-US" sz="2000" b="1" dirty="0">
                <a:latin typeface="Arial" panose="020B0604020202020204" pitchFamily="34" charset="0"/>
              </a:rPr>
              <a:t>՝ </a:t>
            </a:r>
            <a:r>
              <a:rPr lang="en-US" altLang="en-US" sz="2000" b="1" dirty="0" err="1">
                <a:latin typeface="Arial" panose="020B0604020202020204" pitchFamily="34" charset="0"/>
              </a:rPr>
              <a:t>առանց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բովանդակային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նշանակությունը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կորցնելու</a:t>
            </a:r>
            <a:r>
              <a:rPr lang="en-US" altLang="en-US" sz="2000" b="1" dirty="0">
                <a:latin typeface="Arial" panose="020B0604020202020204" pitchFamily="34" charset="0"/>
              </a:rPr>
              <a:t>։</a:t>
            </a:r>
            <a:endParaRPr lang="en-US" altLang="en-US" sz="2000" dirty="0">
              <a:latin typeface="Arial" panose="020B0604020202020204" pitchFamily="34" charset="0"/>
            </a:endParaRP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 typeface="Wingdings" panose="05000000000000000000" pitchFamily="2" charset="2"/>
              <a:buChar char="ü"/>
            </a:pPr>
            <a:r>
              <a:rPr lang="en-US" altLang="en-US" sz="2000" b="1" dirty="0" err="1">
                <a:latin typeface="Arial" panose="020B0604020202020204" pitchFamily="34" charset="0"/>
              </a:rPr>
              <a:t>Արդյո՞ք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անհրաժեշտ</a:t>
            </a:r>
            <a:r>
              <a:rPr lang="en-US" altLang="en-US" sz="2000" b="1" dirty="0">
                <a:latin typeface="Arial" panose="020B0604020202020204" pitchFamily="34" charset="0"/>
              </a:rPr>
              <a:t> է </a:t>
            </a:r>
            <a:r>
              <a:rPr lang="en-US" altLang="en-US" sz="2000" b="1" dirty="0" err="1">
                <a:latin typeface="Arial" panose="020B0604020202020204" pitchFamily="34" charset="0"/>
              </a:rPr>
              <a:t>երկուսի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համադրումը</a:t>
            </a:r>
            <a:r>
              <a:rPr lang="en-US" altLang="en-US" sz="2000" b="1" dirty="0">
                <a:latin typeface="Arial" panose="020B0604020202020204" pitchFamily="34" charset="0"/>
              </a:rPr>
              <a:t>։</a:t>
            </a:r>
            <a:endParaRPr lang="en-US" altLang="en-US" sz="20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55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6" y="203200"/>
            <a:ext cx="9416754" cy="1015660"/>
          </a:xfrm>
        </p:spPr>
        <p:txBody>
          <a:bodyPr>
            <a:noAutofit/>
          </a:bodyPr>
          <a:lstStyle/>
          <a:p>
            <a:pPr algn="ctr"/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ատարողականի ճիշտ ձևակերպված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6151097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Օբյեկտիվ</a:t>
            </a:r>
            <a:r>
              <a:rPr lang="en-GB" sz="2400" b="0" dirty="0" smtClean="0"/>
              <a:t> 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>
                <a:solidFill>
                  <a:srgbClr val="0092BB"/>
                </a:solidFill>
              </a:rPr>
              <a:t>Գործնական</a:t>
            </a:r>
            <a:endParaRPr lang="en-GB" sz="2400" b="0" dirty="0">
              <a:solidFill>
                <a:srgbClr val="0092BB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 err="1"/>
              <a:t>Օգտակար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կառավարման</a:t>
            </a:r>
            <a:r>
              <a:rPr lang="en-US" altLang="en-US" sz="2400" b="0" dirty="0"/>
              <a:t> </a:t>
            </a:r>
            <a:r>
              <a:rPr lang="hy-AM" altLang="en-US" sz="2400" b="0" dirty="0" smtClean="0"/>
              <a:t>դիտանկյունից</a:t>
            </a:r>
            <a:endParaRPr lang="en-US" altLang="en-US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Թիրախային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Վերագրելի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Ժամանակային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/>
              <a:t>Բավարար</a:t>
            </a:r>
            <a:endParaRPr lang="en-GB" sz="2400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757703" y="1858577"/>
            <a:ext cx="1959534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431924" y="1938682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639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462F-A316-5769-8ED2-66275975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6C0442-6C49-4746-BED2-28398982A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90A92D-9CB2-9DD6-1631-5C20184C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Գործնական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677F25-BDA0-64E1-8419-11626F8BFB6B}"/>
              </a:ext>
            </a:extLst>
          </p:cNvPr>
          <p:cNvSpPr txBox="1">
            <a:spLocks noChangeArrowheads="1"/>
          </p:cNvSpPr>
          <p:nvPr/>
        </p:nvSpPr>
        <p:spPr>
          <a:xfrm>
            <a:off x="840503" y="1432384"/>
            <a:ext cx="9235825" cy="39932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hy-AM" sz="2400" b="0" dirty="0" smtClean="0"/>
              <a:t>Գործնական </a:t>
            </a:r>
            <a:r>
              <a:rPr lang="hy-AM" sz="2400" b="0" dirty="0"/>
              <a:t>ցուցիչ է համարվում այն ցուցիչը, որի համար տվյալների հավաքագրումը հնարավոր է իրականացնել ողջամիտ ծախսերով</a:t>
            </a:r>
            <a:r>
              <a:rPr lang="hy-AM" sz="2400" b="0" dirty="0" smtClean="0"/>
              <a:t>։</a:t>
            </a:r>
            <a:endParaRPr lang="en-US" sz="2400" b="0" dirty="0"/>
          </a:p>
          <a:p>
            <a:pPr>
              <a:spcBef>
                <a:spcPct val="50000"/>
              </a:spcBef>
              <a:buClr>
                <a:srgbClr val="FF9900"/>
              </a:buClr>
            </a:pPr>
            <a:r>
              <a:rPr lang="hy-AM" sz="2400" dirty="0" smtClean="0">
                <a:solidFill>
                  <a:schemeClr val="tx2"/>
                </a:solidFill>
              </a:rPr>
              <a:t>Որոշ հարցադրումներ ․․․</a:t>
            </a:r>
            <a:endParaRPr lang="en-US" sz="2400" dirty="0">
              <a:solidFill>
                <a:schemeClr val="tx2"/>
              </a:solidFill>
            </a:endParaRPr>
          </a:p>
          <a:p>
            <a:pPr>
              <a:lnSpc>
                <a:spcPct val="120000"/>
              </a:lnSpc>
            </a:pPr>
            <a:endParaRPr lang="en-US" sz="2400" i="1" dirty="0"/>
          </a:p>
          <a:p>
            <a:endParaRPr lang="en-US" sz="2400" i="1" dirty="0"/>
          </a:p>
        </p:txBody>
      </p:sp>
      <p:sp>
        <p:nvSpPr>
          <p:cNvPr id="8" name="Rectangle 7"/>
          <p:cNvSpPr/>
          <p:nvPr/>
        </p:nvSpPr>
        <p:spPr>
          <a:xfrm>
            <a:off x="757702" y="3565863"/>
            <a:ext cx="96359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Tx/>
              <a:buChar char="•"/>
            </a:pPr>
            <a:r>
              <a:rPr lang="en-US" altLang="en-US" dirty="0" err="1">
                <a:latin typeface="Arial" panose="020B0604020202020204" pitchFamily="34" charset="0"/>
              </a:rPr>
              <a:t>Ո՞րն</a:t>
            </a:r>
            <a:r>
              <a:rPr lang="en-US" altLang="en-US" dirty="0">
                <a:latin typeface="Arial" panose="020B0604020202020204" pitchFamily="34" charset="0"/>
              </a:rPr>
              <a:t> է </a:t>
            </a:r>
            <a:r>
              <a:rPr lang="en-US" altLang="en-US" dirty="0" err="1">
                <a:latin typeface="Arial" panose="020B0604020202020204" pitchFamily="34" charset="0"/>
              </a:rPr>
              <a:t>այն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ամբողջությունը</a:t>
            </a:r>
            <a:r>
              <a:rPr lang="en-US" altLang="en-US" dirty="0">
                <a:latin typeface="Arial" panose="020B0604020202020204" pitchFamily="34" charset="0"/>
              </a:rPr>
              <a:t> (</a:t>
            </a:r>
            <a:r>
              <a:rPr lang="en-US" altLang="en-US" dirty="0" err="1">
                <a:latin typeface="Arial" panose="020B0604020202020204" pitchFamily="34" charset="0"/>
              </a:rPr>
              <a:t>թիրախային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շրջանակը</a:t>
            </a:r>
            <a:r>
              <a:rPr lang="en-US" altLang="en-US" dirty="0">
                <a:latin typeface="Arial" panose="020B0604020202020204" pitchFamily="34" charset="0"/>
              </a:rPr>
              <a:t>), </a:t>
            </a:r>
            <a:r>
              <a:rPr lang="en-US" altLang="en-US" dirty="0" err="1">
                <a:latin typeface="Arial" panose="020B0604020202020204" pitchFamily="34" charset="0"/>
              </a:rPr>
              <a:t>որի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վերաբերյալ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պետք</a:t>
            </a:r>
            <a:r>
              <a:rPr lang="en-US" altLang="en-US" dirty="0">
                <a:latin typeface="Arial" panose="020B0604020202020204" pitchFamily="34" charset="0"/>
              </a:rPr>
              <a:t> է </a:t>
            </a:r>
            <a:r>
              <a:rPr lang="en-US" altLang="en-US" dirty="0" err="1">
                <a:latin typeface="Arial" panose="020B0604020202020204" pitchFamily="34" charset="0"/>
              </a:rPr>
              <a:t>հավաքագրվեն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տվյալները</a:t>
            </a:r>
            <a:r>
              <a:rPr lang="en-US" altLang="en-US" dirty="0" smtClean="0">
                <a:latin typeface="Arial" panose="020B0604020202020204" pitchFamily="34" charset="0"/>
              </a:rPr>
              <a:t>։</a:t>
            </a:r>
            <a:endParaRPr lang="hy-AM" altLang="en-US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</a:pPr>
            <a:endParaRPr lang="en-US" altLang="en-US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Tx/>
              <a:buChar char="•"/>
            </a:pPr>
            <a:r>
              <a:rPr lang="en-US" altLang="en-US" dirty="0" err="1">
                <a:latin typeface="Arial" panose="020B0604020202020204" pitchFamily="34" charset="0"/>
              </a:rPr>
              <a:t>Տվյալները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</a:rPr>
              <a:t>առաջնայի</a:t>
            </a:r>
            <a:r>
              <a:rPr lang="hy-AM" altLang="en-US" dirty="0" smtClean="0">
                <a:latin typeface="Arial" panose="020B0604020202020204" pitchFamily="34" charset="0"/>
              </a:rPr>
              <a:t>՞</a:t>
            </a:r>
            <a:r>
              <a:rPr lang="en-US" altLang="en-US" dirty="0" smtClean="0">
                <a:latin typeface="Arial" panose="020B0604020202020204" pitchFamily="34" charset="0"/>
              </a:rPr>
              <a:t>ն </a:t>
            </a:r>
            <a:r>
              <a:rPr lang="en-US" altLang="en-US" dirty="0" err="1">
                <a:latin typeface="Arial" panose="020B0604020202020204" pitchFamily="34" charset="0"/>
              </a:rPr>
              <a:t>են</a:t>
            </a:r>
            <a:r>
              <a:rPr lang="en-US" altLang="en-US" dirty="0">
                <a:latin typeface="Arial" panose="020B0604020202020204" pitchFamily="34" charset="0"/>
              </a:rPr>
              <a:t>, </a:t>
            </a:r>
            <a:r>
              <a:rPr lang="en-US" altLang="en-US" dirty="0" err="1" smtClean="0">
                <a:latin typeface="Arial" panose="020B0604020202020204" pitchFamily="34" charset="0"/>
              </a:rPr>
              <a:t>թե</a:t>
            </a:r>
            <a:r>
              <a:rPr lang="hy-AM" altLang="en-US" dirty="0" smtClean="0">
                <a:latin typeface="Arial" panose="020B0604020202020204" pitchFamily="34" charset="0"/>
              </a:rPr>
              <a:t>՞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երկրորդային</a:t>
            </a:r>
            <a:r>
              <a:rPr lang="en-US" altLang="en-US" dirty="0" smtClean="0">
                <a:latin typeface="Arial" panose="020B0604020202020204" pitchFamily="34" charset="0"/>
              </a:rPr>
              <a:t>։</a:t>
            </a:r>
            <a:endParaRPr lang="hy-AM" altLang="en-US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</a:pPr>
            <a:endParaRPr lang="en-US" altLang="en-US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Tx/>
              <a:buChar char="•"/>
            </a:pPr>
            <a:r>
              <a:rPr lang="en-US" altLang="en-US" dirty="0" err="1">
                <a:latin typeface="Arial" panose="020B0604020202020204" pitchFamily="34" charset="0"/>
              </a:rPr>
              <a:t>Կա՞ն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արդյոք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որակյալ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տվյալներ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կամ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հնարավո՞ր</a:t>
            </a:r>
            <a:r>
              <a:rPr lang="en-US" altLang="en-US" dirty="0">
                <a:latin typeface="Arial" panose="020B0604020202020204" pitchFamily="34" charset="0"/>
              </a:rPr>
              <a:t> է </a:t>
            </a:r>
            <a:r>
              <a:rPr lang="en-US" altLang="en-US" dirty="0" err="1">
                <a:latin typeface="Arial" panose="020B0604020202020204" pitchFamily="34" charset="0"/>
              </a:rPr>
              <a:t>դրանք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հավաքագրել</a:t>
            </a:r>
            <a:r>
              <a:rPr lang="en-US" altLang="en-US" dirty="0">
                <a:latin typeface="Arial" panose="020B0604020202020204" pitchFamily="34" charset="0"/>
              </a:rPr>
              <a:t> (</a:t>
            </a:r>
            <a:r>
              <a:rPr lang="en-US" altLang="en-US" dirty="0" err="1">
                <a:latin typeface="Arial" panose="020B0604020202020204" pitchFamily="34" charset="0"/>
              </a:rPr>
              <a:t>հատկապես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կարևոր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հարց</a:t>
            </a:r>
            <a:r>
              <a:rPr lang="en-US" altLang="en-US" dirty="0">
                <a:latin typeface="Arial" panose="020B0604020202020204" pitchFamily="34" charset="0"/>
              </a:rPr>
              <a:t> </a:t>
            </a:r>
            <a:r>
              <a:rPr lang="en-US" altLang="en-US" dirty="0" err="1" smtClean="0">
                <a:latin typeface="Arial" panose="020B0604020202020204" pitchFamily="34" charset="0"/>
              </a:rPr>
              <a:t>աղքատ</a:t>
            </a:r>
            <a:r>
              <a:rPr lang="hy-AM" altLang="en-US" dirty="0" smtClean="0">
                <a:latin typeface="Arial" panose="020B0604020202020204" pitchFamily="34" charset="0"/>
              </a:rPr>
              <a:t>իկ տվյալներ ունեցող</a:t>
            </a:r>
            <a:r>
              <a:rPr lang="en-US" altLang="en-US" dirty="0" smtClean="0">
                <a:latin typeface="Arial" panose="020B0604020202020204" pitchFamily="34" charset="0"/>
              </a:rPr>
              <a:t> </a:t>
            </a:r>
            <a:r>
              <a:rPr lang="en-US" altLang="en-US" dirty="0" err="1">
                <a:latin typeface="Arial" panose="020B0604020202020204" pitchFamily="34" charset="0"/>
              </a:rPr>
              <a:t>միջավայրերում</a:t>
            </a:r>
            <a:r>
              <a:rPr lang="en-US" altLang="en-US" dirty="0">
                <a:latin typeface="Arial" panose="020B0604020202020204" pitchFamily="34" charset="0"/>
              </a:rPr>
              <a:t>)։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637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97350-562B-8C3A-BC7B-B54833DF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4E70B-11D6-384F-34DB-A09BC39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62DD47-6AC2-127D-4406-F67B56E1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Գործնական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589EF16-E7CF-00F5-6C29-610914AA57E7}"/>
              </a:ext>
            </a:extLst>
          </p:cNvPr>
          <p:cNvSpPr txBox="1">
            <a:spLocks/>
          </p:cNvSpPr>
          <p:nvPr/>
        </p:nvSpPr>
        <p:spPr>
          <a:xfrm>
            <a:off x="889784" y="1519122"/>
            <a:ext cx="7963510" cy="30223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y-AM" sz="2400" b="0" i="1" dirty="0"/>
              <a:t>Ի՞նչ </a:t>
            </a:r>
            <a:r>
              <a:rPr lang="hy-AM" sz="2400" b="0" i="1" dirty="0" smtClean="0"/>
              <a:t>հարցադրումներ կանեիք՝ հասկանալու՝ </a:t>
            </a:r>
            <a:r>
              <a:rPr lang="hy-AM" sz="2400" b="0" i="1" dirty="0"/>
              <a:t>արդյոք այս ցուցիչը գործնական է։</a:t>
            </a:r>
          </a:p>
          <a:p>
            <a:endParaRPr lang="hy-AM" sz="2400" dirty="0" smtClean="0"/>
          </a:p>
          <a:p>
            <a:r>
              <a:rPr lang="hy-AM" sz="2400" dirty="0" smtClean="0"/>
              <a:t>Միջանկյալ արդյունք՝</a:t>
            </a:r>
            <a:r>
              <a:rPr lang="en-US" sz="2400" dirty="0" smtClean="0"/>
              <a:t> </a:t>
            </a:r>
            <a:r>
              <a:rPr lang="hy-AM" sz="2400" b="0" dirty="0"/>
              <a:t>Մրցունակության </a:t>
            </a:r>
            <a:r>
              <a:rPr lang="hy-AM" sz="2400" b="0" dirty="0" smtClean="0"/>
              <a:t>աճ</a:t>
            </a:r>
          </a:p>
          <a:p>
            <a:r>
              <a:rPr lang="hy-AM" sz="2400" dirty="0"/>
              <a:t/>
            </a:r>
            <a:br>
              <a:rPr lang="hy-AM" sz="2400" dirty="0"/>
            </a:br>
            <a:r>
              <a:rPr lang="hy-AM" sz="2400" b="0" dirty="0" smtClean="0">
                <a:solidFill>
                  <a:schemeClr val="tx2"/>
                </a:solidFill>
              </a:rPr>
              <a:t>Ցուցիչ՝ </a:t>
            </a:r>
            <a:r>
              <a:rPr lang="hy-AM" sz="2400" dirty="0"/>
              <a:t>Վաճառքների </a:t>
            </a:r>
            <a:r>
              <a:rPr lang="hy-AM" sz="2400" dirty="0" smtClean="0"/>
              <a:t>արժեք</a:t>
            </a:r>
            <a:endParaRPr lang="hy-AM" sz="2400" b="0" i="1" dirty="0" smtClean="0"/>
          </a:p>
          <a:p>
            <a:pPr>
              <a:lnSpc>
                <a:spcPct val="120000"/>
              </a:lnSpc>
            </a:pPr>
            <a:endParaRPr lang="en-US" sz="2400" i="1" dirty="0"/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93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6CE603-6A7A-4DE0-B363-42AFE7D64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F14F8F-A3D8-8361-93EE-27949C854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424004" cy="1215951"/>
          </a:xfrm>
        </p:spPr>
        <p:txBody>
          <a:bodyPr>
            <a:noAutofit/>
          </a:bodyPr>
          <a:lstStyle/>
          <a:p>
            <a:r>
              <a:rPr lang="hy-AM" sz="3200" dirty="0" smtClean="0"/>
              <a:t>Ի՞նչ ասել է արդյունքահեն կառավարում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57200" y="1803726"/>
            <a:ext cx="9305904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Շեշտ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ադրվում</a:t>
            </a:r>
            <a:r>
              <a:rPr kumimoji="0" lang="hy-AM" alt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են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արդյունքներ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ը․</a:t>
            </a:r>
            <a:r>
              <a:rPr lang="hy-AM" altLang="en-US" dirty="0"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այսինքն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՝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կարևորում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ենք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ոչ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միայն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այն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ինչ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անում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ենք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գործ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ողություններ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),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այլ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նաև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այն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ինչի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հասնում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ենք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արդյունքներ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։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Պլանավորման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գործընթացը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կենտրոնանում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է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պատճառահետևանքային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ռազմավարական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կապերի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վրա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։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Մշտադիտարկումը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արդյունավետության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մշտադիտարկում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հետևում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է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արդյունքների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հասնելու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առաջընթացին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։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«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Արդյունքների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տվյալները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»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կիրառվում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են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ծրագրերի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պլանավորման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կառավարման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և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հաշվետվության</a:t>
            </a: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գործընթացներում</a:t>
            </a:r>
            <a:r>
              <a:rPr kumimoji="0" lang="hy-AM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։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48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6" y="203200"/>
            <a:ext cx="9416754" cy="1015660"/>
          </a:xfrm>
        </p:spPr>
        <p:txBody>
          <a:bodyPr>
            <a:noAutofit/>
          </a:bodyPr>
          <a:lstStyle/>
          <a:p>
            <a:pPr algn="ctr"/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ատարողականի ճիշտ ձևակերպված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6151097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Օբյեկտիվ</a:t>
            </a:r>
            <a:r>
              <a:rPr lang="en-GB" sz="2400" b="0" dirty="0" smtClean="0"/>
              <a:t> 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>
                <a:solidFill>
                  <a:srgbClr val="180E02"/>
                </a:solidFill>
              </a:rPr>
              <a:t>Գործնական</a:t>
            </a:r>
            <a:endParaRPr lang="en-GB" sz="2400" b="0" dirty="0">
              <a:solidFill>
                <a:srgbClr val="180E02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 err="1">
                <a:solidFill>
                  <a:srgbClr val="0092BB"/>
                </a:solidFill>
              </a:rPr>
              <a:t>Օգտակար</a:t>
            </a:r>
            <a:r>
              <a:rPr lang="en-US" altLang="en-US" sz="2400" b="0" dirty="0">
                <a:solidFill>
                  <a:srgbClr val="0092BB"/>
                </a:solidFill>
              </a:rPr>
              <a:t> </a:t>
            </a:r>
            <a:r>
              <a:rPr lang="en-US" altLang="en-US" sz="2400" b="0" dirty="0" err="1">
                <a:solidFill>
                  <a:srgbClr val="0092BB"/>
                </a:solidFill>
              </a:rPr>
              <a:t>կառավարման</a:t>
            </a:r>
            <a:r>
              <a:rPr lang="en-US" altLang="en-US" sz="2400" b="0" dirty="0">
                <a:solidFill>
                  <a:srgbClr val="0092BB"/>
                </a:solidFill>
              </a:rPr>
              <a:t> </a:t>
            </a:r>
            <a:r>
              <a:rPr lang="hy-AM" altLang="en-US" sz="2400" b="0" dirty="0" smtClean="0">
                <a:solidFill>
                  <a:srgbClr val="0092BB"/>
                </a:solidFill>
              </a:rPr>
              <a:t>դիտանկյունից</a:t>
            </a:r>
            <a:endParaRPr lang="en-US" altLang="en-US" sz="2400" b="0" dirty="0">
              <a:solidFill>
                <a:srgbClr val="0092BB"/>
              </a:solidFill>
            </a:endParaRP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Թիրախային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Վերագրելի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Ժամանակային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/>
              <a:t>Բավարար</a:t>
            </a:r>
            <a:endParaRPr lang="en-GB" sz="2400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625398" y="2493799"/>
            <a:ext cx="6283402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411604" y="2555142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164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00120-0529-D271-D4AF-4A005BA78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2898C-ADA6-F9A6-11B6-4321F367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94415F1-204A-BE86-83DE-8E84B45BC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9920457" cy="528033"/>
          </a:xfrm>
        </p:spPr>
        <p:txBody>
          <a:bodyPr>
            <a:noAutofit/>
          </a:bodyPr>
          <a:lstStyle/>
          <a:p>
            <a:r>
              <a:rPr lang="hy-AM" sz="3600" dirty="0" smtClean="0">
                <a:solidFill>
                  <a:srgbClr val="0092BB"/>
                </a:solidFill>
              </a:rPr>
              <a:t>Օգտակար կառավարման դիտանկյունից</a:t>
            </a:r>
            <a:endParaRPr lang="en-US" sz="3600" dirty="0">
              <a:solidFill>
                <a:srgbClr val="0092BB"/>
              </a:solidFill>
            </a:endParaRPr>
          </a:p>
        </p:txBody>
      </p:sp>
      <p:sp>
        <p:nvSpPr>
          <p:cNvPr id="61444" name="Rectangle 3"/>
          <p:cNvSpPr txBox="1">
            <a:spLocks noChangeArrowheads="1"/>
          </p:cNvSpPr>
          <p:nvPr/>
        </p:nvSpPr>
        <p:spPr>
          <a:xfrm>
            <a:off x="923306" y="1461829"/>
            <a:ext cx="8803400" cy="506914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y-AM" sz="2400" b="0" dirty="0" smtClean="0"/>
              <a:t>Ցուցիչն </a:t>
            </a:r>
            <a:r>
              <a:rPr lang="hy-AM" sz="2400" b="0" dirty="0"/>
              <a:t>օգտակար է այն դեպքում, երբ ժամանակի ընթացքում տալիս է փոփոխության իմաստալից չափում՝ կառավարչական որոշումներ կայացնելու համար</a:t>
            </a:r>
            <a:r>
              <a:rPr lang="hy-AM" sz="2400" b="0" dirty="0" smtClean="0"/>
              <a:t>։</a:t>
            </a:r>
          </a:p>
          <a:p>
            <a:pPr algn="just"/>
            <a:endParaRPr lang="hy-AM" sz="2400" b="0" dirty="0"/>
          </a:p>
          <a:p>
            <a:pPr algn="just"/>
            <a:r>
              <a:rPr lang="hy-AM" sz="2400" dirty="0"/>
              <a:t>Միջանկյալ </a:t>
            </a:r>
            <a:r>
              <a:rPr lang="hy-AM" sz="2400" dirty="0" smtClean="0"/>
              <a:t>արդյունք</a:t>
            </a:r>
            <a:r>
              <a:rPr lang="en-US" sz="2400" b="0" dirty="0" smtClean="0"/>
              <a:t>`</a:t>
            </a:r>
            <a:r>
              <a:rPr lang="hy-AM" sz="2400" b="0" dirty="0" smtClean="0"/>
              <a:t> Ներդրումները </a:t>
            </a:r>
            <a:r>
              <a:rPr lang="hy-AM" sz="2400" b="0" dirty="0"/>
              <a:t>խթանող թիրախային իրավական </a:t>
            </a:r>
            <a:r>
              <a:rPr lang="hy-AM" sz="2400" b="0" dirty="0" smtClean="0"/>
              <a:t>բարեփոխում։</a:t>
            </a:r>
          </a:p>
          <a:p>
            <a:pPr algn="just"/>
            <a:endParaRPr lang="hy-AM" sz="2400" b="0" dirty="0"/>
          </a:p>
          <a:p>
            <a:pPr algn="just"/>
            <a:r>
              <a:rPr lang="hy-AM" sz="2400" dirty="0" smtClean="0">
                <a:solidFill>
                  <a:schemeClr val="tx2"/>
                </a:solidFill>
              </a:rPr>
              <a:t>Ցուցիչ</a:t>
            </a:r>
            <a:r>
              <a:rPr lang="en-US" sz="2400" dirty="0" smtClean="0">
                <a:solidFill>
                  <a:schemeClr val="tx2"/>
                </a:solidFill>
              </a:rPr>
              <a:t>`</a:t>
            </a:r>
            <a:r>
              <a:rPr lang="en-US" sz="2400" b="0" dirty="0" smtClean="0"/>
              <a:t> </a:t>
            </a:r>
            <a:r>
              <a:rPr lang="hy-AM" sz="2400" b="0" dirty="0" smtClean="0"/>
              <a:t>Ներդրումները </a:t>
            </a:r>
            <a:r>
              <a:rPr lang="hy-AM" sz="2400" b="0" dirty="0"/>
              <a:t>խթանող ընդունված օրենքների </a:t>
            </a:r>
            <a:r>
              <a:rPr lang="hy-AM" sz="2400" b="0" dirty="0" smtClean="0"/>
              <a:t>թիվը։</a:t>
            </a:r>
          </a:p>
          <a:p>
            <a:pPr algn="just"/>
            <a:endParaRPr lang="hy-AM" sz="2400" b="0" dirty="0"/>
          </a:p>
          <a:p>
            <a:pPr algn="just"/>
            <a:r>
              <a:rPr lang="hy-AM" sz="2400" dirty="0" smtClean="0">
                <a:solidFill>
                  <a:schemeClr val="tx2"/>
                </a:solidFill>
              </a:rPr>
              <a:t>Լավարկված տարբերակ</a:t>
            </a:r>
            <a:r>
              <a:rPr lang="hy-AM" sz="2400" b="0" dirty="0" smtClean="0"/>
              <a:t>՝ Թիրախային </a:t>
            </a:r>
            <a:r>
              <a:rPr lang="hy-AM" sz="2400" b="0" dirty="0"/>
              <a:t>իրավական բարեփոխման ուղղությամբ առաջընթացը՝ ըստ նախապես սահմանված փուլերի։</a:t>
            </a:r>
          </a:p>
          <a:p>
            <a:pPr>
              <a:buFont typeface="Wingdings" pitchFamily="2" charset="2"/>
              <a:buNone/>
            </a:pPr>
            <a:endParaRPr lang="en-US" sz="2400" b="0" dirty="0" smtClean="0"/>
          </a:p>
          <a:p>
            <a:pPr>
              <a:buFont typeface="Wingdings" pitchFamily="2" charset="2"/>
              <a:buNone/>
            </a:pPr>
            <a:endParaRPr lang="en-US" sz="2400" b="0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07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6" y="203200"/>
            <a:ext cx="9416754" cy="1015660"/>
          </a:xfrm>
        </p:spPr>
        <p:txBody>
          <a:bodyPr>
            <a:noAutofit/>
          </a:bodyPr>
          <a:lstStyle/>
          <a:p>
            <a:pPr algn="ctr"/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ատարողականի ճիշտ ձևակերպված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6151097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Օբյեկտիվ</a:t>
            </a:r>
            <a:r>
              <a:rPr lang="en-GB" sz="2400" b="0" dirty="0" smtClean="0"/>
              <a:t> 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Գործնական</a:t>
            </a:r>
            <a:endParaRPr lang="en-GB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 err="1"/>
              <a:t>Օգտակար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կառավարման</a:t>
            </a:r>
            <a:r>
              <a:rPr lang="en-US" altLang="en-US" sz="2400" b="0" dirty="0"/>
              <a:t> </a:t>
            </a:r>
            <a:r>
              <a:rPr lang="hy-AM" altLang="en-US" sz="2400" b="0" dirty="0" smtClean="0"/>
              <a:t>դիտանկյունից</a:t>
            </a:r>
            <a:endParaRPr lang="en-US" altLang="en-US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>
                <a:solidFill>
                  <a:srgbClr val="0092BB"/>
                </a:solidFill>
              </a:rPr>
              <a:t>Թիրախային</a:t>
            </a:r>
            <a:endParaRPr lang="en-GB" sz="2400" b="0" dirty="0">
              <a:solidFill>
                <a:srgbClr val="0092BB"/>
              </a:solidFill>
            </a:endParaRP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Վերագրելի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Ժամանակային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/>
              <a:t>Բավարար</a:t>
            </a:r>
            <a:endParaRPr lang="en-GB" sz="2400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538821" y="2963181"/>
            <a:ext cx="2046452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274661" y="2982223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232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3D28D-BF90-489B-ABC5-EF5AB851D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C5AE9-1B8A-FCD3-D085-CBD0A5B1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491260-07CB-7BA5-2C6C-11E90CCC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Թիրախային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23DC3DB-F270-2DCC-3E83-343AC75D3DA7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381432"/>
            <a:ext cx="9056148" cy="40422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y-AM" sz="2400" b="0" dirty="0"/>
              <a:t>Ցուցիչը համարվում է թիրախային այնքանով, որքանով այն հստակ չափում է նախատեսված արդյունքը</a:t>
            </a:r>
            <a:r>
              <a:rPr lang="hy-AM" sz="2400" b="0" dirty="0" smtClean="0"/>
              <a:t>։</a:t>
            </a:r>
          </a:p>
          <a:p>
            <a:pPr algn="just"/>
            <a:endParaRPr lang="hy-AM" sz="2400" b="0" dirty="0"/>
          </a:p>
          <a:p>
            <a:pPr algn="just"/>
            <a:r>
              <a:rPr lang="hy-AM" sz="2400" b="0" i="1" dirty="0"/>
              <a:t>Արդյո՞ք ստորև բերված օրինակը թիրախային է։</a:t>
            </a:r>
          </a:p>
          <a:p>
            <a:pPr algn="just"/>
            <a:endParaRPr lang="hy-AM" sz="2400" dirty="0" smtClean="0"/>
          </a:p>
          <a:p>
            <a:pPr algn="just"/>
            <a:r>
              <a:rPr lang="hy-AM" sz="2400" dirty="0" smtClean="0"/>
              <a:t>Միջանկյալ արդյունք</a:t>
            </a:r>
            <a:r>
              <a:rPr lang="hy-AM" sz="2400" b="0" dirty="0" smtClean="0"/>
              <a:t>՝ Հանրային </a:t>
            </a:r>
            <a:r>
              <a:rPr lang="hy-AM" sz="2400" b="0" dirty="0"/>
              <a:t>հատվածի հիմնական ինստիտուտների թափանցիկության </a:t>
            </a:r>
            <a:r>
              <a:rPr lang="hy-AM" sz="2400" b="0" dirty="0" smtClean="0"/>
              <a:t>աճ։</a:t>
            </a:r>
            <a:endParaRPr lang="hy-AM" sz="2400" b="0" dirty="0"/>
          </a:p>
          <a:p>
            <a:pPr algn="just"/>
            <a:endParaRPr lang="hy-AM" sz="2400" dirty="0" smtClean="0">
              <a:solidFill>
                <a:schemeClr val="tx2"/>
              </a:solidFill>
            </a:endParaRPr>
          </a:p>
          <a:p>
            <a:pPr algn="just"/>
            <a:r>
              <a:rPr lang="hy-AM" sz="2400" dirty="0" smtClean="0">
                <a:solidFill>
                  <a:schemeClr val="tx2"/>
                </a:solidFill>
              </a:rPr>
              <a:t>Ցուցիչ</a:t>
            </a:r>
            <a:r>
              <a:rPr lang="hy-AM" sz="2400" b="0" dirty="0" smtClean="0"/>
              <a:t>՝ Տեղեկատվության </a:t>
            </a:r>
            <a:r>
              <a:rPr lang="hy-AM" sz="2400" b="0" dirty="0"/>
              <a:t>ազատության մասին օրենքի </a:t>
            </a:r>
            <a:r>
              <a:rPr lang="hy-AM" sz="2400" b="0" dirty="0" smtClean="0"/>
              <a:t>ընդունում։</a:t>
            </a:r>
            <a:endParaRPr lang="hy-AM" sz="2400" b="0" dirty="0"/>
          </a:p>
          <a:p>
            <a:endParaRPr lang="en-US" sz="2400" b="0" i="1" dirty="0"/>
          </a:p>
          <a:p>
            <a:endParaRPr lang="en-US" sz="2400" b="0" dirty="0"/>
          </a:p>
          <a:p>
            <a:pPr>
              <a:lnSpc>
                <a:spcPct val="120000"/>
              </a:lnSpc>
            </a:pPr>
            <a:endParaRPr lang="en-US" sz="2400" b="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96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BC26E-F954-7893-9755-3E7DE0322B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6F453-532C-97ED-29CD-7EBC8DAFD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D1DD49-A469-2C5C-FE46-2BFACEB29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Թիրախային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867" name="Rectangle 3"/>
          <p:cNvSpPr txBox="1">
            <a:spLocks noChangeArrowheads="1"/>
          </p:cNvSpPr>
          <p:nvPr/>
        </p:nvSpPr>
        <p:spPr bwMode="auto">
          <a:xfrm>
            <a:off x="757703" y="1364225"/>
            <a:ext cx="7772400" cy="213201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y-AM" sz="2400" b="0" dirty="0" smtClean="0"/>
              <a:t>Ի՞նչ եք կարծում ներոգրյալ օրինակի մասին։ </a:t>
            </a:r>
            <a:r>
              <a:rPr lang="en-US" sz="2400" b="0" dirty="0" smtClean="0"/>
              <a:t> </a:t>
            </a:r>
            <a:endParaRPr lang="en-US" sz="2400" b="0" dirty="0"/>
          </a:p>
          <a:p>
            <a:pPr>
              <a:buFont typeface="Wingdings" pitchFamily="2" charset="2"/>
              <a:buNone/>
            </a:pPr>
            <a:endParaRPr lang="hy-AM" sz="2400" b="0" dirty="0" smtClean="0"/>
          </a:p>
          <a:p>
            <a:r>
              <a:rPr lang="hy-AM" sz="2400" dirty="0"/>
              <a:t>Միջանկյալ </a:t>
            </a:r>
            <a:r>
              <a:rPr lang="hy-AM" sz="2400" dirty="0" smtClean="0"/>
              <a:t>արդյունք՝ </a:t>
            </a:r>
            <a:r>
              <a:rPr lang="hy-AM" sz="2400" b="0" dirty="0" smtClean="0"/>
              <a:t>Աուդիտի </a:t>
            </a:r>
            <a:r>
              <a:rPr lang="hy-AM" sz="2400" b="0" dirty="0"/>
              <a:t>կարողությունների </a:t>
            </a:r>
            <a:r>
              <a:rPr lang="hy-AM" sz="2400" b="0" dirty="0" smtClean="0"/>
              <a:t>ամրապնդում։</a:t>
            </a:r>
            <a:endParaRPr lang="hy-AM" sz="2400" b="0" dirty="0"/>
          </a:p>
          <a:p>
            <a:endParaRPr lang="hy-AM" sz="2400" dirty="0" smtClean="0"/>
          </a:p>
          <a:p>
            <a:r>
              <a:rPr lang="hy-AM" sz="2300" dirty="0" smtClean="0">
                <a:solidFill>
                  <a:schemeClr val="tx2"/>
                </a:solidFill>
              </a:rPr>
              <a:t>Ցուցիչ՝ </a:t>
            </a:r>
            <a:r>
              <a:rPr lang="hy-AM" sz="2400" b="0" dirty="0" smtClean="0"/>
              <a:t>Ավարտված </a:t>
            </a:r>
            <a:r>
              <a:rPr lang="hy-AM" sz="2400" b="0" dirty="0"/>
              <a:t>աուդիտների </a:t>
            </a:r>
            <a:r>
              <a:rPr lang="hy-AM" sz="2400" b="0" dirty="0" smtClean="0"/>
              <a:t>քանակը։</a:t>
            </a:r>
            <a:endParaRPr lang="hy-AM" sz="2400" b="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654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570A7-354B-5945-5493-5113927E09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714E4-FD1E-5AE5-7654-A86BCB97E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9AFDF-0524-2468-6483-A46AB4E2C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Թիրախային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0254599-2DDC-BE80-011A-8AF16C630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307617"/>
            <a:ext cx="7856845" cy="762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y-AM" sz="2400" b="0" dirty="0" smtClean="0"/>
              <a:t>Որոշ ոչ–թիրախային ցուցիչներ հաճախ անիրատեսական նպատակների են ուղղված</a:t>
            </a:r>
            <a:r>
              <a:rPr lang="en-US" sz="2400" b="0" dirty="0" smtClean="0"/>
              <a:t>…</a:t>
            </a:r>
            <a:endParaRPr lang="en-US" sz="2400" b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230F53-305A-3A77-CE9B-F427FD21BE96}"/>
              </a:ext>
            </a:extLst>
          </p:cNvPr>
          <p:cNvSpPr txBox="1">
            <a:spLocks noChangeArrowheads="1"/>
          </p:cNvSpPr>
          <p:nvPr/>
        </p:nvSpPr>
        <p:spPr>
          <a:xfrm>
            <a:off x="757704" y="2367114"/>
            <a:ext cx="8108390" cy="26663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11425" indent="-2511425">
              <a:spcBef>
                <a:spcPct val="100000"/>
              </a:spcBef>
              <a:spcAft>
                <a:spcPts val="0"/>
              </a:spcAft>
              <a:defRPr/>
            </a:pPr>
            <a:r>
              <a:rPr lang="hy-AM" sz="2400" dirty="0" smtClean="0"/>
              <a:t>Արդյունք</a:t>
            </a:r>
            <a:r>
              <a:rPr lang="en-US" sz="2400" dirty="0"/>
              <a:t>	</a:t>
            </a:r>
            <a:r>
              <a:rPr lang="hy-AM" sz="2400" dirty="0"/>
              <a:t>Ո</a:t>
            </a:r>
            <a:r>
              <a:rPr lang="hy-AM" sz="2400" dirty="0" smtClean="0"/>
              <a:t>ւսուցման կատարելագործված մեթոդների </a:t>
            </a:r>
            <a:r>
              <a:rPr lang="hy-AM" sz="2400" dirty="0"/>
              <a:t>ավելի լայն </a:t>
            </a:r>
            <a:r>
              <a:rPr lang="hy-AM" sz="2400" dirty="0" smtClean="0"/>
              <a:t>կիրառում </a:t>
            </a:r>
            <a:endParaRPr lang="en-US" sz="2400" dirty="0" smtClean="0"/>
          </a:p>
          <a:p>
            <a:pPr marL="2511425" indent="-2511425">
              <a:spcBef>
                <a:spcPct val="100000"/>
              </a:spcBef>
              <a:spcAft>
                <a:spcPts val="0"/>
              </a:spcAft>
              <a:defRPr/>
            </a:pPr>
            <a:r>
              <a:rPr lang="hy-AM" sz="2400" dirty="0" smtClean="0">
                <a:solidFill>
                  <a:schemeClr val="tx2"/>
                </a:solidFill>
              </a:rPr>
              <a:t>Ցուցիչ</a:t>
            </a:r>
            <a:r>
              <a:rPr lang="en-US" sz="2400" dirty="0" smtClean="0">
                <a:solidFill>
                  <a:schemeClr val="tx2"/>
                </a:solidFill>
              </a:rPr>
              <a:t>	</a:t>
            </a:r>
            <a:r>
              <a:rPr lang="hy-AM" sz="2400" dirty="0" smtClean="0">
                <a:solidFill>
                  <a:schemeClr val="tx2"/>
                </a:solidFill>
              </a:rPr>
              <a:t>Տարրական դպրոցն ավարտողների գրագիտության մակարդակ</a:t>
            </a: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6" name="WordArt 3">
            <a:extLst>
              <a:ext uri="{FF2B5EF4-FFF2-40B4-BE49-F238E27FC236}">
                <a16:creationId xmlns:a16="http://schemas.microsoft.com/office/drawing/2014/main" id="{71C582D9-7790-0FA6-AAB6-92F4E0C25BD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72753" y="5033490"/>
            <a:ext cx="2419350" cy="14144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hy-AM" sz="54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ess BT"/>
              </a:rPr>
              <a:t>Շատ բարձր</a:t>
            </a:r>
            <a:endParaRPr lang="en-US" sz="54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ess B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30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8B440-75F6-28AA-7F5C-6C2D46F7D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C4D068-0AE3-1224-9D8E-09F7D7864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8E2C41-77E3-C571-22DC-A7AB4B99E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Թիրախային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75DB4DF-7C3E-3BF9-F63E-F5B26F85D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03" y="1723103"/>
            <a:ext cx="9396390" cy="2405144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170113" indent="-2170113">
              <a:spcBef>
                <a:spcPct val="100000"/>
              </a:spcBef>
              <a:buClr>
                <a:srgbClr val="FFFF00"/>
              </a:buClr>
              <a:buSzPct val="80000"/>
              <a:defRPr/>
            </a:pPr>
            <a:r>
              <a:rPr lang="hy-AM" sz="2400" b="1" dirty="0" smtClean="0">
                <a:latin typeface="Arial" pitchFamily="34" charset="0"/>
              </a:rPr>
              <a:t>Արդյունք</a:t>
            </a:r>
            <a:r>
              <a:rPr lang="en-US" sz="2400" b="1" dirty="0">
                <a:latin typeface="Arial" pitchFamily="34" charset="0"/>
              </a:rPr>
              <a:t>	</a:t>
            </a:r>
            <a:r>
              <a:rPr lang="hy-AM" sz="2400" dirty="0" smtClean="0"/>
              <a:t>Ուսուցման </a:t>
            </a:r>
            <a:r>
              <a:rPr lang="hy-AM" sz="2400" dirty="0"/>
              <a:t>կատարելագործված մեթոդների ավելի լայն կիրառում </a:t>
            </a:r>
            <a:endParaRPr lang="en-US" sz="2400" b="1" dirty="0">
              <a:latin typeface="Arial" pitchFamily="34" charset="0"/>
            </a:endParaRPr>
          </a:p>
          <a:p>
            <a:pPr marL="2170113" indent="-2170113">
              <a:spcBef>
                <a:spcPts val="4800"/>
              </a:spcBef>
              <a:buClr>
                <a:srgbClr val="FFFF00"/>
              </a:buClr>
              <a:buSzPct val="80000"/>
              <a:defRPr/>
            </a:pPr>
            <a:r>
              <a:rPr lang="hy-AM" sz="2400" b="1" dirty="0" smtClean="0">
                <a:solidFill>
                  <a:schemeClr val="tx2"/>
                </a:solidFill>
                <a:latin typeface="Arial" pitchFamily="34" charset="0"/>
              </a:rPr>
              <a:t>Ցուցիչ</a:t>
            </a:r>
            <a:r>
              <a:rPr lang="en-US" sz="2400" b="1" dirty="0">
                <a:solidFill>
                  <a:schemeClr val="tx2"/>
                </a:solidFill>
                <a:latin typeface="Arial" pitchFamily="34" charset="0"/>
              </a:rPr>
              <a:t>	</a:t>
            </a:r>
            <a:r>
              <a:rPr lang="hy-AM" sz="2400" b="1" dirty="0" smtClean="0">
                <a:solidFill>
                  <a:schemeClr val="tx2"/>
                </a:solidFill>
                <a:latin typeface="Arial" pitchFamily="34" charset="0"/>
              </a:rPr>
              <a:t>Վերապատրաստված ուսուցիչների թվաքանակ</a:t>
            </a:r>
            <a:endParaRPr lang="en-US" sz="2400" b="1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9" name="WordArt 3">
            <a:extLst>
              <a:ext uri="{FF2B5EF4-FFF2-40B4-BE49-F238E27FC236}">
                <a16:creationId xmlns:a16="http://schemas.microsoft.com/office/drawing/2014/main" id="{6DD3B244-E784-E43B-6623-E705E95224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774531" y="4708053"/>
            <a:ext cx="2419350" cy="1414463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</a:bodyPr>
          <a:lstStyle/>
          <a:p>
            <a:pPr algn="ctr"/>
            <a:r>
              <a:rPr lang="hy-AM" sz="5400" kern="1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ress BT"/>
              </a:rPr>
              <a:t>Շատ ցածր</a:t>
            </a:r>
            <a:endParaRPr lang="en-US" sz="5400" kern="1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ress B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27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78561-FEEC-0328-28CA-080014ED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027254D-2B10-15DD-16E8-991D177619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599" y="5991274"/>
            <a:ext cx="2026362" cy="761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CDB9D3-7950-94EB-D1A8-9368B5BA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Թիրախային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C28AB2A4-BFD7-F2A0-964A-FD40CABD9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3762" y="1647912"/>
            <a:ext cx="5525358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hy-AM" sz="1200" b="1" dirty="0" smtClean="0">
                <a:solidFill>
                  <a:srgbClr val="FF6E1E"/>
                </a:solidFill>
                <a:latin typeface="+mj-lt"/>
              </a:rPr>
              <a:t>Ցուցիչ․</a:t>
            </a:r>
            <a:r>
              <a:rPr lang="en-US" sz="1200" b="1" dirty="0">
                <a:solidFill>
                  <a:srgbClr val="FF6E1E"/>
                </a:solidFill>
                <a:latin typeface="+mj-lt"/>
              </a:rPr>
              <a:t/>
            </a:r>
            <a:br>
              <a:rPr lang="en-US" sz="1200" b="1" dirty="0">
                <a:solidFill>
                  <a:srgbClr val="FF6E1E"/>
                </a:solidFill>
                <a:latin typeface="+mj-lt"/>
              </a:rPr>
            </a:br>
            <a:r>
              <a:rPr lang="hy-AM" sz="1200" b="1" dirty="0">
                <a:solidFill>
                  <a:srgbClr val="FF6E1E"/>
                </a:solidFill>
                <a:latin typeface="+mj-lt"/>
              </a:rPr>
              <a:t>Գյուղատնտեսական տնային տնտեսությունների թիվը, որոնք կիրառում են ջրի կառավարման առնվազն մեկ բարելավված մեթոդ (տվյալները հավաքագրվում են տնտեսությունում տեղում դիտարկման միջոցով)</a:t>
            </a:r>
            <a:endParaRPr lang="en-US" sz="1200" b="1" dirty="0">
              <a:solidFill>
                <a:srgbClr val="FF6E1E"/>
              </a:solidFill>
              <a:latin typeface="+mj-lt"/>
            </a:endParaRP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970AE16-80F0-D4DA-9E01-A830FA140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597" y="2661978"/>
            <a:ext cx="5339483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hy-AM" sz="1200" b="1" dirty="0" smtClean="0">
                <a:solidFill>
                  <a:srgbClr val="FF6E1E"/>
                </a:solidFill>
                <a:latin typeface="+mj-lt"/>
              </a:rPr>
              <a:t>Ցուցիչ․</a:t>
            </a:r>
            <a:r>
              <a:rPr lang="en-US" sz="1200" b="1" dirty="0">
                <a:solidFill>
                  <a:srgbClr val="FF6E1E"/>
                </a:solidFill>
                <a:latin typeface="+mj-lt"/>
              </a:rPr>
              <a:t/>
            </a:r>
            <a:br>
              <a:rPr lang="en-US" sz="1200" b="1" dirty="0">
                <a:solidFill>
                  <a:srgbClr val="FF6E1E"/>
                </a:solidFill>
                <a:latin typeface="+mj-lt"/>
              </a:rPr>
            </a:br>
            <a:r>
              <a:rPr lang="hy-AM" sz="1200" b="1" dirty="0">
                <a:solidFill>
                  <a:srgbClr val="FF6E1E"/>
                </a:solidFill>
                <a:latin typeface="+mj-lt"/>
              </a:rPr>
              <a:t>Թիրախային տարածաշրջանում գտնվող գյուղատնտեսական տնային տնտեսությունների տոկոսը, որոնք խորհրդատվական ծառայությունների մասնագետների կողմից ստացել են ջրի կառավարման վերաբերյալ վերապատրաստում</a:t>
            </a:r>
            <a:endParaRPr lang="en-US" sz="1200" b="1" dirty="0">
              <a:solidFill>
                <a:srgbClr val="FF6E1E"/>
              </a:solidFill>
              <a:latin typeface="+mj-lt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41299EF0-4E50-2A09-0F1A-66D54197A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6597" y="3733027"/>
            <a:ext cx="5107440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hy-AM" sz="1200" b="1" dirty="0" smtClean="0">
                <a:solidFill>
                  <a:srgbClr val="FF6E1E"/>
                </a:solidFill>
                <a:latin typeface="+mj-lt"/>
              </a:rPr>
              <a:t>Ցուցիչ</a:t>
            </a:r>
            <a:r>
              <a:rPr lang="en-US" sz="1200" b="1" dirty="0" smtClean="0">
                <a:solidFill>
                  <a:srgbClr val="FF6E1E"/>
                </a:solidFill>
                <a:latin typeface="+mj-lt"/>
              </a:rPr>
              <a:t>.</a:t>
            </a:r>
            <a:r>
              <a:rPr lang="en-US" sz="1200" b="1" dirty="0">
                <a:solidFill>
                  <a:srgbClr val="FF6E1E"/>
                </a:solidFill>
                <a:latin typeface="+mj-lt"/>
              </a:rPr>
              <a:t/>
            </a:r>
            <a:br>
              <a:rPr lang="en-US" sz="1200" b="1" dirty="0">
                <a:solidFill>
                  <a:srgbClr val="FF6E1E"/>
                </a:solidFill>
                <a:latin typeface="+mj-lt"/>
              </a:rPr>
            </a:br>
            <a:r>
              <a:rPr lang="hy-AM" sz="1200" b="1" dirty="0">
                <a:solidFill>
                  <a:srgbClr val="FF6E1E"/>
                </a:solidFill>
                <a:latin typeface="+mj-lt"/>
              </a:rPr>
              <a:t>Առնվազն 4 բարելավված ջրակառավարման մեթոդ գործնականորեն ցուցադրող խորհրդատվական մասնագետների տոկոսը։</a:t>
            </a:r>
            <a:endParaRPr lang="en-US" sz="1200" b="1" dirty="0">
              <a:solidFill>
                <a:srgbClr val="FF6E1E"/>
              </a:solidFill>
              <a:latin typeface="+mj-lt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13397CD-C386-3914-8490-FD5CF51ED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2756" y="4772420"/>
            <a:ext cx="3968750" cy="64633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hy-AM" sz="1200" b="1" dirty="0">
                <a:solidFill>
                  <a:srgbClr val="FF6E1E"/>
                </a:solidFill>
                <a:latin typeface="+mj-lt"/>
              </a:rPr>
              <a:t>Ցուցիչ․</a:t>
            </a:r>
          </a:p>
          <a:p>
            <a:pPr>
              <a:defRPr/>
            </a:pPr>
            <a:r>
              <a:rPr lang="hy-AM" sz="1200" b="1" dirty="0">
                <a:solidFill>
                  <a:srgbClr val="FF6E1E"/>
                </a:solidFill>
                <a:latin typeface="+mj-lt"/>
              </a:rPr>
              <a:t>Վերապատրաստված խորհրդատվական մասնագետների թվաքանակ</a:t>
            </a:r>
            <a:endParaRPr lang="en-US" sz="1200" b="1" dirty="0">
              <a:solidFill>
                <a:srgbClr val="FF6E1E"/>
              </a:solidFill>
              <a:latin typeface="+mj-lt"/>
            </a:endParaRPr>
          </a:p>
        </p:txBody>
      </p:sp>
      <p:sp>
        <p:nvSpPr>
          <p:cNvPr id="27" name="Text Box 23">
            <a:extLst>
              <a:ext uri="{FF2B5EF4-FFF2-40B4-BE49-F238E27FC236}">
                <a16:creationId xmlns:a16="http://schemas.microsoft.com/office/drawing/2014/main" id="{9B78A9BE-2B94-C09E-D314-DC03A1820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124894"/>
            <a:ext cx="7162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y-AM" sz="2000" b="1" dirty="0" smtClean="0">
                <a:latin typeface="Arial" pitchFamily="34" charset="0"/>
              </a:rPr>
              <a:t>Օրինակ</a:t>
            </a:r>
            <a:r>
              <a:rPr lang="en-US" sz="2000" b="1" dirty="0" smtClean="0">
                <a:latin typeface="Arial" pitchFamily="34" charset="0"/>
              </a:rPr>
              <a:t>….</a:t>
            </a:r>
            <a:endParaRPr lang="en-US" sz="2000" b="1" dirty="0">
              <a:latin typeface="Arial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E5D5DEC-1A34-7E05-53F2-9DB937497F04}"/>
              </a:ext>
            </a:extLst>
          </p:cNvPr>
          <p:cNvGrpSpPr/>
          <p:nvPr/>
        </p:nvGrpSpPr>
        <p:grpSpPr>
          <a:xfrm>
            <a:off x="223521" y="5498319"/>
            <a:ext cx="5760720" cy="1079816"/>
            <a:chOff x="384663" y="4783773"/>
            <a:chExt cx="4013921" cy="918802"/>
          </a:xfrm>
        </p:grpSpPr>
        <p:sp>
          <p:nvSpPr>
            <p:cNvPr id="30" name="Rectangle 6">
              <a:extLst>
                <a:ext uri="{FF2B5EF4-FFF2-40B4-BE49-F238E27FC236}">
                  <a16:creationId xmlns:a16="http://schemas.microsoft.com/office/drawing/2014/main" id="{BDC479B3-2011-30E0-1A28-92CD13B3D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4" y="4783773"/>
              <a:ext cx="3581400" cy="918802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2075" tIns="46038" rIns="92075" bIns="46038" anchor="ctr"/>
            <a:lstStyle/>
            <a:p>
              <a:pPr lvl="0" algn="ctr" eaLnBrk="0" hangingPunct="0">
                <a:defRPr/>
              </a:pPr>
              <a:r>
                <a:rPr lang="en-US" altLang="en-US" sz="1200" b="1" dirty="0" err="1"/>
                <a:t>Պլանավորված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 smtClean="0"/>
                <a:t>գործողություններ</a:t>
              </a:r>
              <a:r>
                <a:rPr lang="hy-AM" altLang="en-US" sz="1200" b="1" dirty="0" smtClean="0"/>
                <a:t>՝ </a:t>
              </a:r>
              <a:r>
                <a:rPr lang="en-US" altLang="en-US" sz="1200" b="1" dirty="0" err="1" smtClean="0"/>
                <a:t>ջրի</a:t>
              </a:r>
              <a:r>
                <a:rPr lang="en-US" altLang="en-US" sz="1200" b="1" dirty="0" smtClean="0"/>
                <a:t> </a:t>
              </a:r>
              <a:r>
                <a:rPr lang="en-US" altLang="en-US" sz="1200" b="1" dirty="0" err="1"/>
                <a:t>կառավարման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/>
                <a:t>գործելակերպերի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/>
                <a:t>վերաբերյալ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/>
                <a:t>աշխատաժողովների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 smtClean="0"/>
                <a:t>մշակ</a:t>
              </a:r>
              <a:r>
                <a:rPr lang="hy-AM" altLang="en-US" sz="1200" b="1" dirty="0" smtClean="0"/>
                <a:t>ում</a:t>
              </a:r>
              <a:r>
                <a:rPr lang="en-US" altLang="en-US" sz="1200" b="1" dirty="0" smtClean="0"/>
                <a:t> </a:t>
              </a:r>
              <a:r>
                <a:rPr lang="en-US" altLang="en-US" sz="1200" b="1" dirty="0"/>
                <a:t>և </a:t>
              </a:r>
              <a:r>
                <a:rPr lang="en-US" altLang="en-US" sz="1200" b="1" dirty="0" err="1"/>
                <a:t>անցկացում</a:t>
              </a:r>
              <a:r>
                <a:rPr lang="en-US" altLang="en-US" sz="1200" b="1" dirty="0"/>
                <a:t>՝ </a:t>
              </a:r>
              <a:r>
                <a:rPr lang="en-US" altLang="en-US" sz="1200" b="1" dirty="0" err="1"/>
                <a:t>խորհրդատվական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/>
                <a:t>ծառայությունների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/>
                <a:t>մասնագետների</a:t>
              </a:r>
              <a:r>
                <a:rPr lang="en-US" altLang="en-US" sz="1200" b="1" dirty="0"/>
                <a:t> </a:t>
              </a:r>
              <a:r>
                <a:rPr lang="en-US" altLang="en-US" sz="1200" b="1" dirty="0" err="1"/>
                <a:t>համար</a:t>
              </a:r>
              <a:endParaRPr lang="en-US" altLang="en-US" sz="1200" b="1" dirty="0"/>
            </a:p>
            <a:p>
              <a:pPr algn="ctr" eaLnBrk="0" hangingPunct="0">
                <a:defRPr/>
              </a:pPr>
              <a:endParaRPr lang="en-US" sz="16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 Box 11">
              <a:extLst>
                <a:ext uri="{FF2B5EF4-FFF2-40B4-BE49-F238E27FC236}">
                  <a16:creationId xmlns:a16="http://schemas.microsoft.com/office/drawing/2014/main" id="{106891EB-AB23-CE35-242F-8C9B062BB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663" y="4783773"/>
              <a:ext cx="429992" cy="288071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hy-AM" sz="1600" b="1" dirty="0" smtClean="0">
                  <a:latin typeface="+mj-lt"/>
                </a:rPr>
                <a:t>Եթե</a:t>
              </a:r>
              <a:endParaRPr lang="en-US" sz="1600" dirty="0">
                <a:latin typeface="+mj-lt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4719B7C-E1BC-1E6F-C2B7-755C9DB7F103}"/>
              </a:ext>
            </a:extLst>
          </p:cNvPr>
          <p:cNvGrpSpPr/>
          <p:nvPr/>
        </p:nvGrpSpPr>
        <p:grpSpPr>
          <a:xfrm>
            <a:off x="223521" y="2610860"/>
            <a:ext cx="4990240" cy="842735"/>
            <a:chOff x="233961" y="2526412"/>
            <a:chExt cx="4164623" cy="671513"/>
          </a:xfrm>
        </p:grpSpPr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41D48E86-919F-E9F2-C46C-3A7DFD726C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7184" y="2526412"/>
              <a:ext cx="3581400" cy="671513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lIns="92075" tIns="46038" rIns="92075" bIns="46038" anchor="ctr"/>
            <a:lstStyle/>
            <a:p>
              <a:pPr algn="ctr" eaLnBrk="0" hangingPunct="0">
                <a:defRPr/>
              </a:pPr>
              <a:r>
                <a:rPr lang="hy-AM" sz="1200" b="1" u="sng" dirty="0" smtClean="0">
                  <a:solidFill>
                    <a:schemeClr val="bg1"/>
                  </a:solidFill>
                  <a:latin typeface="+mj-lt"/>
                </a:rPr>
                <a:t>Վերջնարդյունք՝  </a:t>
              </a:r>
              <a:r>
                <a:rPr lang="hy-AM" sz="1200" b="1" dirty="0"/>
                <a:t>Ֆերմերների համար ջրի կառավարման բարելավված գործելակերպերի վերաբերյալ վերապատրաստումների ծավալի </a:t>
              </a:r>
              <a:r>
                <a:rPr lang="hy-AM" sz="1200" b="1" dirty="0" smtClean="0"/>
                <a:t>ընդլայնում</a:t>
              </a:r>
              <a:endParaRPr lang="hy-AM" sz="1200" dirty="0"/>
            </a:p>
          </p:txBody>
        </p:sp>
        <p:sp>
          <p:nvSpPr>
            <p:cNvPr id="39" name="Text Box 18">
              <a:extLst>
                <a:ext uri="{FF2B5EF4-FFF2-40B4-BE49-F238E27FC236}">
                  <a16:creationId xmlns:a16="http://schemas.microsoft.com/office/drawing/2014/main" id="{DE2CE9EE-074E-E2B6-2332-E53DAE5BCC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961" y="2534428"/>
              <a:ext cx="580695" cy="269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y-AM" sz="1600" b="1" dirty="0" smtClean="0">
                  <a:latin typeface="+mj-lt"/>
                </a:rPr>
                <a:t>Եթե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40" name="Rectangle 19">
            <a:extLst>
              <a:ext uri="{FF2B5EF4-FFF2-40B4-BE49-F238E27FC236}">
                <a16:creationId xmlns:a16="http://schemas.microsoft.com/office/drawing/2014/main" id="{E293B4B7-3C54-D5AD-DCEB-48A785DB1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433" y="1666672"/>
            <a:ext cx="4311164" cy="701067"/>
          </a:xfrm>
          <a:prstGeom prst="rect">
            <a:avLst/>
          </a:prstGeom>
          <a:solidFill>
            <a:srgbClr val="0092BB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2075" tIns="46038" rIns="92075" bIns="46038" anchor="ctr"/>
          <a:lstStyle/>
          <a:p>
            <a:pPr lvl="0" algn="ctr" eaLnBrk="0" hangingPunct="0">
              <a:defRPr/>
            </a:pPr>
            <a:r>
              <a:rPr lang="hy-AM" sz="1200" b="1" u="sng" dirty="0" smtClean="0">
                <a:solidFill>
                  <a:schemeClr val="bg1"/>
                </a:solidFill>
                <a:latin typeface="+mj-lt"/>
              </a:rPr>
              <a:t>Ազդեցություն՝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Գյուղատնտեսական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տնային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տնտեսությունների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կողմից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ջրի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կառավարման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բարելավված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գործելակերպերի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>
                <a:solidFill>
                  <a:schemeClr val="bg1"/>
                </a:solidFill>
                <a:latin typeface="Arial" panose="020B0604020202020204" pitchFamily="34" charset="0"/>
              </a:rPr>
              <a:t>կիրառման</a:t>
            </a:r>
            <a:r>
              <a:rPr lang="en-US" alt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200" b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աճ</a:t>
            </a:r>
            <a:endParaRPr lang="en-US" altLang="en-US" sz="12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EF1C5E-2595-1516-AB0C-841FE47D6539}"/>
              </a:ext>
            </a:extLst>
          </p:cNvPr>
          <p:cNvGrpSpPr/>
          <p:nvPr/>
        </p:nvGrpSpPr>
        <p:grpSpPr>
          <a:xfrm>
            <a:off x="223521" y="4816969"/>
            <a:ext cx="4983075" cy="462290"/>
            <a:chOff x="233647" y="4317711"/>
            <a:chExt cx="4164937" cy="329354"/>
          </a:xfrm>
        </p:grpSpPr>
        <p:sp>
          <p:nvSpPr>
            <p:cNvPr id="37" name="Text Box 14">
              <a:extLst>
                <a:ext uri="{FF2B5EF4-FFF2-40B4-BE49-F238E27FC236}">
                  <a16:creationId xmlns:a16="http://schemas.microsoft.com/office/drawing/2014/main" id="{DD01E1CF-0A98-42FC-A0D6-EED1974AF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647" y="4317711"/>
              <a:ext cx="581008" cy="241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y-AM" sz="1600" b="1" dirty="0" smtClean="0">
                  <a:latin typeface="+mj-lt"/>
                </a:rPr>
                <a:t>Եթե</a:t>
              </a:r>
              <a:endParaRPr lang="en-US" sz="1600" b="1" dirty="0">
                <a:latin typeface="+mj-lt"/>
              </a:endParaRPr>
            </a:p>
          </p:txBody>
        </p:sp>
        <p:sp>
          <p:nvSpPr>
            <p:cNvPr id="42" name="Text Box 22">
              <a:extLst>
                <a:ext uri="{FF2B5EF4-FFF2-40B4-BE49-F238E27FC236}">
                  <a16:creationId xmlns:a16="http://schemas.microsoft.com/office/drawing/2014/main" id="{1FFCF21C-6EDF-22DD-A271-0FE7E06A9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184" y="4318156"/>
              <a:ext cx="3581400" cy="328909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r>
                <a:rPr lang="hy-AM" sz="1200" b="1" dirty="0">
                  <a:solidFill>
                    <a:schemeClr val="lt1"/>
                  </a:solidFill>
                  <a:latin typeface="+mn-lt"/>
                </a:rPr>
                <a:t>Արդյունք՝ խորհրդատվական ծառայությունների մասնագետների վերապատրաստում</a:t>
              </a:r>
              <a:endParaRPr lang="en-US" sz="1200" b="1" dirty="0">
                <a:solidFill>
                  <a:schemeClr val="lt1"/>
                </a:solidFill>
                <a:latin typeface="+mn-lt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2F12EDA-5126-798D-6A1C-574E4CD48149}"/>
              </a:ext>
            </a:extLst>
          </p:cNvPr>
          <p:cNvGrpSpPr/>
          <p:nvPr/>
        </p:nvGrpSpPr>
        <p:grpSpPr>
          <a:xfrm>
            <a:off x="223521" y="3733027"/>
            <a:ext cx="4983075" cy="830997"/>
            <a:chOff x="216873" y="3419670"/>
            <a:chExt cx="4501379" cy="778355"/>
          </a:xfrm>
        </p:grpSpPr>
        <p:sp>
          <p:nvSpPr>
            <p:cNvPr id="36" name="Text Box 13">
              <a:extLst>
                <a:ext uri="{FF2B5EF4-FFF2-40B4-BE49-F238E27FC236}">
                  <a16:creationId xmlns:a16="http://schemas.microsoft.com/office/drawing/2014/main" id="{FF06E037-9911-DDED-18C7-85FC64380F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7183" y="3419670"/>
              <a:ext cx="3901069" cy="778355"/>
            </a:xfrm>
            <a:prstGeom prst="rect">
              <a:avLst/>
            </a:prstGeom>
            <a:solidFill>
              <a:srgbClr val="0092BB"/>
            </a:solidFill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hy-AM" sz="1200" b="1" u="sng" dirty="0" smtClean="0">
                  <a:solidFill>
                    <a:schemeClr val="bg1"/>
                  </a:solidFill>
                  <a:latin typeface="+mj-lt"/>
                </a:rPr>
                <a:t>Վերջնարդյունք՝ </a:t>
              </a:r>
              <a:r>
                <a:rPr lang="hy-AM" sz="1200" b="1" dirty="0">
                  <a:solidFill>
                    <a:schemeClr val="lt1"/>
                  </a:solidFill>
                  <a:latin typeface="+mn-lt"/>
                </a:rPr>
                <a:t>Խորհրդատվական ծառայությունների մասնագետների կողմից ջրի կառավարման բարելավված գործելակերպերի վերաբերյալ գիտելիքների և ըմբռնման </a:t>
              </a:r>
              <a:r>
                <a:rPr lang="hy-AM" sz="1200" b="1" dirty="0" smtClean="0">
                  <a:solidFill>
                    <a:schemeClr val="lt1"/>
                  </a:solidFill>
                  <a:latin typeface="+mn-lt"/>
                </a:rPr>
                <a:t>աճ</a:t>
              </a:r>
              <a:endParaRPr lang="hy-AM" sz="1200" b="1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43" name="Text Box 18">
              <a:extLst>
                <a:ext uri="{FF2B5EF4-FFF2-40B4-BE49-F238E27FC236}">
                  <a16:creationId xmlns:a16="http://schemas.microsoft.com/office/drawing/2014/main" id="{DECE0A26-7475-E64E-CA97-3DA073926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873" y="3423534"/>
              <a:ext cx="597782" cy="317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hy-AM" sz="1600" b="1" dirty="0" smtClean="0">
                  <a:latin typeface="+mj-lt"/>
                </a:rPr>
                <a:t>Եթե</a:t>
              </a:r>
              <a:endParaRPr lang="en-US" sz="1600" b="1" dirty="0">
                <a:latin typeface="+mj-lt"/>
              </a:endParaRPr>
            </a:p>
          </p:txBody>
        </p:sp>
      </p:grpSp>
      <p:sp>
        <p:nvSpPr>
          <p:cNvPr id="48" name="Text Box 20">
            <a:extLst>
              <a:ext uri="{FF2B5EF4-FFF2-40B4-BE49-F238E27FC236}">
                <a16:creationId xmlns:a16="http://schemas.microsoft.com/office/drawing/2014/main" id="{A64C26FB-C9C0-CF46-1BF6-86EEEB9F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433" y="2354201"/>
            <a:ext cx="1299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y-AM" sz="1400" b="1" dirty="0" smtClean="0">
                <a:latin typeface="+mj-lt"/>
              </a:rPr>
              <a:t>Այնուհետ</a:t>
            </a:r>
            <a:endParaRPr lang="en-US" sz="1400" b="1" dirty="0">
              <a:latin typeface="+mj-lt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5DD994F-27C1-2913-24BD-D65F7C242708}"/>
              </a:ext>
            </a:extLst>
          </p:cNvPr>
          <p:cNvCxnSpPr>
            <a:cxnSpLocks/>
          </p:cNvCxnSpPr>
          <p:nvPr/>
        </p:nvCxnSpPr>
        <p:spPr>
          <a:xfrm flipV="1">
            <a:off x="2087961" y="2325297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589FEADC-1C99-2ECC-4E1A-50682BF8D1D3}"/>
              </a:ext>
            </a:extLst>
          </p:cNvPr>
          <p:cNvCxnSpPr>
            <a:cxnSpLocks/>
          </p:cNvCxnSpPr>
          <p:nvPr/>
        </p:nvCxnSpPr>
        <p:spPr>
          <a:xfrm flipV="1">
            <a:off x="2080197" y="3449964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7E7B08F-FBBE-EC79-4BB0-FEB2D722F1C2}"/>
              </a:ext>
            </a:extLst>
          </p:cNvPr>
          <p:cNvCxnSpPr>
            <a:cxnSpLocks/>
          </p:cNvCxnSpPr>
          <p:nvPr/>
        </p:nvCxnSpPr>
        <p:spPr>
          <a:xfrm flipV="1">
            <a:off x="2080197" y="4613302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09B70278-3030-E4D5-8877-5CF14F36B15F}"/>
              </a:ext>
            </a:extLst>
          </p:cNvPr>
          <p:cNvCxnSpPr>
            <a:cxnSpLocks/>
          </p:cNvCxnSpPr>
          <p:nvPr/>
        </p:nvCxnSpPr>
        <p:spPr>
          <a:xfrm flipV="1">
            <a:off x="2080197" y="5158295"/>
            <a:ext cx="0" cy="318236"/>
          </a:xfrm>
          <a:prstGeom prst="straightConnector1">
            <a:avLst/>
          </a:prstGeom>
          <a:ln w="38100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20">
            <a:extLst>
              <a:ext uri="{FF2B5EF4-FFF2-40B4-BE49-F238E27FC236}">
                <a16:creationId xmlns:a16="http://schemas.microsoft.com/office/drawing/2014/main" id="{A64C26FB-C9C0-CF46-1BF6-86EEEB9F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421" y="3438144"/>
            <a:ext cx="1299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y-AM" sz="1400" b="1" dirty="0" smtClean="0">
                <a:latin typeface="+mj-lt"/>
              </a:rPr>
              <a:t>Այնուհետ</a:t>
            </a:r>
            <a:endParaRPr lang="en-US" sz="1400" b="1" dirty="0">
              <a:latin typeface="+mj-lt"/>
            </a:endParaRPr>
          </a:p>
        </p:txBody>
      </p:sp>
      <p:sp>
        <p:nvSpPr>
          <p:cNvPr id="33" name="Text Box 20">
            <a:extLst>
              <a:ext uri="{FF2B5EF4-FFF2-40B4-BE49-F238E27FC236}">
                <a16:creationId xmlns:a16="http://schemas.microsoft.com/office/drawing/2014/main" id="{A64C26FB-C9C0-CF46-1BF6-86EEEB9F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6589" y="4499520"/>
            <a:ext cx="1299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y-AM" sz="1400" b="1" dirty="0" smtClean="0">
                <a:latin typeface="+mj-lt"/>
              </a:rPr>
              <a:t>Այնուհետ</a:t>
            </a:r>
            <a:endParaRPr lang="en-US" sz="1400" b="1" dirty="0">
              <a:latin typeface="+mj-lt"/>
            </a:endParaRPr>
          </a:p>
        </p:txBody>
      </p:sp>
      <p:sp>
        <p:nvSpPr>
          <p:cNvPr id="35" name="Text Box 20">
            <a:extLst>
              <a:ext uri="{FF2B5EF4-FFF2-40B4-BE49-F238E27FC236}">
                <a16:creationId xmlns:a16="http://schemas.microsoft.com/office/drawing/2014/main" id="{A64C26FB-C9C0-CF46-1BF6-86EEEB9F1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780" y="5234901"/>
            <a:ext cx="129912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y-AM" sz="1400" b="1" dirty="0" smtClean="0">
                <a:latin typeface="+mj-lt"/>
              </a:rPr>
              <a:t>Այնուհետ</a:t>
            </a:r>
            <a:endParaRPr lang="en-US" sz="14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108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C732D-7CB8-8D33-DF7E-989E6DB02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A85EC-FA3B-AAED-7111-01DB001CC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18E7DE-892F-CE08-C4C3-3D64D660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Թիրախային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CA23D50-4C87-302C-3304-F6CDB4306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157423"/>
            <a:ext cx="8501063" cy="685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y-AM" sz="2400" dirty="0" smtClean="0"/>
              <a:t> </a:t>
            </a:r>
            <a:endParaRPr lang="en-US" sz="2400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E952BCA-0878-54A2-3A96-85BF0ED9F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2" y="3136180"/>
            <a:ext cx="9849338" cy="317318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 typeface="Wingdings" panose="05000000000000000000" pitchFamily="2" charset="2"/>
              <a:buChar char="q"/>
            </a:pPr>
            <a:r>
              <a:rPr lang="en-US" altLang="en-US" sz="2400" b="0" dirty="0" err="1">
                <a:latin typeface="Arial" panose="020B0604020202020204" pitchFamily="34" charset="0"/>
              </a:rPr>
              <a:t>Համայնքակենտրոն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կենսական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 smtClean="0">
                <a:latin typeface="Arial" panose="020B0604020202020204" pitchFamily="34" charset="0"/>
              </a:rPr>
              <a:t>հմտությունների</a:t>
            </a:r>
            <a:r>
              <a:rPr lang="en-US" altLang="en-US" sz="2400" b="0" dirty="0" smtClean="0">
                <a:latin typeface="Arial" panose="020B0604020202020204" pitchFamily="34" charset="0"/>
              </a:rPr>
              <a:t> (life skills)  </a:t>
            </a:r>
            <a:r>
              <a:rPr lang="en-US" altLang="en-US" sz="2400" b="0" dirty="0" err="1">
                <a:latin typeface="Arial" panose="020B0604020202020204" pitchFamily="34" charset="0"/>
              </a:rPr>
              <a:t>աշխատաժողովներին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մասնակցած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թիրախային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երիտասարդների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թիվը</a:t>
            </a:r>
            <a:endParaRPr lang="en-US" altLang="en-US" sz="2400" b="0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 typeface="Wingdings" panose="05000000000000000000" pitchFamily="2" charset="2"/>
              <a:buChar char="q"/>
            </a:pPr>
            <a:r>
              <a:rPr lang="en-US" altLang="en-US" sz="2400" b="0" dirty="0" err="1">
                <a:latin typeface="Arial" panose="020B0604020202020204" pitchFamily="34" charset="0"/>
              </a:rPr>
              <a:t>Թիրախային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երիտասարդների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hy-AM" altLang="en-US" sz="2400" b="0" dirty="0" smtClean="0">
                <a:latin typeface="Arial" panose="020B0604020202020204" pitchFamily="34" charset="0"/>
              </a:rPr>
              <a:t>տոկոսը</a:t>
            </a:r>
            <a:r>
              <a:rPr lang="en-US" altLang="en-US" sz="2400" b="0" dirty="0" smtClean="0">
                <a:latin typeface="Arial" panose="020B0604020202020204" pitchFamily="34" charset="0"/>
              </a:rPr>
              <a:t>, </a:t>
            </a:r>
            <a:r>
              <a:rPr lang="en-US" altLang="en-US" sz="2400" b="0" dirty="0" err="1">
                <a:latin typeface="Arial" panose="020B0604020202020204" pitchFamily="34" charset="0"/>
              </a:rPr>
              <a:t>որոնք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կարողանում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են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հստակ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ձևակերպել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իրենց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համայնքի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առնվազն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երեք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հիմնախնդիր</a:t>
            </a:r>
            <a:endParaRPr lang="en-US" altLang="en-US" sz="2400" b="0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92BB"/>
              </a:buClr>
              <a:buFont typeface="Wingdings" panose="05000000000000000000" pitchFamily="2" charset="2"/>
              <a:buChar char="q"/>
            </a:pPr>
            <a:r>
              <a:rPr lang="en-US" altLang="en-US" sz="2400" b="0" dirty="0" err="1">
                <a:latin typeface="Arial" panose="020B0604020202020204" pitchFamily="34" charset="0"/>
              </a:rPr>
              <a:t>Համայնքային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ծրագրերում</a:t>
            </a:r>
            <a:r>
              <a:rPr lang="en-US" altLang="en-US" sz="2400" b="0" dirty="0">
                <a:latin typeface="Arial" panose="020B0604020202020204" pitchFamily="34" charset="0"/>
              </a:rPr>
              <a:t> և </a:t>
            </a:r>
            <a:r>
              <a:rPr lang="en-US" altLang="en-US" sz="2400" b="0" dirty="0" err="1">
                <a:latin typeface="Arial" panose="020B0604020202020204" pitchFamily="34" charset="0"/>
              </a:rPr>
              <a:t>նախաձեռնություններում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կամավորական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ներգրավվածություն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ունեցող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թիրախային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>
                <a:latin typeface="Arial" panose="020B0604020202020204" pitchFamily="34" charset="0"/>
              </a:rPr>
              <a:t>երիտասարդների</a:t>
            </a:r>
            <a:r>
              <a:rPr lang="en-US" altLang="en-US" sz="2400" b="0" dirty="0">
                <a:latin typeface="Arial" panose="020B0604020202020204" pitchFamily="34" charset="0"/>
              </a:rPr>
              <a:t> </a:t>
            </a:r>
            <a:r>
              <a:rPr lang="en-US" altLang="en-US" sz="2400" b="0" dirty="0" err="1" smtClean="0">
                <a:latin typeface="Arial" panose="020B0604020202020204" pitchFamily="34" charset="0"/>
              </a:rPr>
              <a:t>թիվը</a:t>
            </a:r>
            <a:r>
              <a:rPr lang="hy-AM" altLang="en-US" sz="2400" b="0" dirty="0" smtClean="0">
                <a:latin typeface="Arial" panose="020B0604020202020204" pitchFamily="34" charset="0"/>
              </a:rPr>
              <a:t>։</a:t>
            </a:r>
            <a:endParaRPr lang="en-US" altLang="en-US" sz="2400" b="0" dirty="0">
              <a:latin typeface="Arial" panose="020B0604020202020204" pitchFamily="34" charset="0"/>
            </a:endParaRPr>
          </a:p>
          <a:p>
            <a:pPr>
              <a:spcAft>
                <a:spcPct val="20000"/>
              </a:spcAft>
              <a:buClr>
                <a:srgbClr val="0092BB"/>
              </a:buClr>
              <a:buSzPct val="120000"/>
            </a:pPr>
            <a:endParaRPr lang="en-US" sz="2400" dirty="0" smtClean="0">
              <a:solidFill>
                <a:srgbClr val="455560"/>
              </a:solidFill>
            </a:endParaRPr>
          </a:p>
          <a:p>
            <a:pPr>
              <a:spcAft>
                <a:spcPct val="20000"/>
              </a:spcAft>
              <a:buClr>
                <a:srgbClr val="0092BB"/>
              </a:buClr>
              <a:buSzPct val="120000"/>
            </a:pPr>
            <a:endParaRPr lang="en-US" sz="2400" dirty="0">
              <a:solidFill>
                <a:srgbClr val="455560"/>
              </a:solidFill>
            </a:endParaRPr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53FCB67D-31AB-754E-3CD5-9C027C82D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02" y="2017420"/>
            <a:ext cx="9229577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hy-AM" sz="2000" b="1" dirty="0" smtClean="0">
                <a:solidFill>
                  <a:schemeClr val="tx2"/>
                </a:solidFill>
                <a:latin typeface="+mj-lt"/>
              </a:rPr>
              <a:t>Վերջնարդյունք՝ Երիտասարդների </a:t>
            </a:r>
            <a:r>
              <a:rPr lang="hy-AM" sz="2000" b="1" dirty="0">
                <a:solidFill>
                  <a:schemeClr val="tx2"/>
                </a:solidFill>
                <a:latin typeface="+mj-lt"/>
              </a:rPr>
              <a:t>իրազեկվածության ընդլայնում համայնքային և քաղաքացիական հարցերի </a:t>
            </a:r>
            <a:r>
              <a:rPr lang="hy-AM" sz="2000" b="1" dirty="0" smtClean="0">
                <a:solidFill>
                  <a:schemeClr val="tx2"/>
                </a:solidFill>
                <a:latin typeface="+mj-lt"/>
              </a:rPr>
              <a:t>վերաբերյալ։</a:t>
            </a:r>
            <a:endParaRPr lang="en-US" sz="20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70560" y="1294037"/>
            <a:ext cx="79656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Ո՞ր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ցուցիչն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է </a:t>
            </a:r>
            <a:r>
              <a:rPr kumimoji="0" lang="hy-AM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ապահովում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արդյունքի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ամենաթիրախային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չափումը</a:t>
            </a:r>
            <a:r>
              <a:rPr kumimoji="0" lang="en-US" altLang="en-US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։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85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19B74-7DAF-F633-832D-D38040CA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1A6E6-32A0-9030-0A95-91135D51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9C003B-7ED5-50F0-0879-189EC5948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Թիրախային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28FDF0-753A-68F7-163E-7584753B41BF}"/>
              </a:ext>
            </a:extLst>
          </p:cNvPr>
          <p:cNvGrpSpPr/>
          <p:nvPr/>
        </p:nvGrpSpPr>
        <p:grpSpPr>
          <a:xfrm>
            <a:off x="154424" y="1743312"/>
            <a:ext cx="10178296" cy="4521035"/>
            <a:chOff x="-1201" y="1716731"/>
            <a:chExt cx="10178296" cy="4521035"/>
          </a:xfrm>
        </p:grpSpPr>
        <p:sp>
          <p:nvSpPr>
            <p:cNvPr id="2" name="Text Box 3">
              <a:extLst>
                <a:ext uri="{FF2B5EF4-FFF2-40B4-BE49-F238E27FC236}">
                  <a16:creationId xmlns:a16="http://schemas.microsoft.com/office/drawing/2014/main" id="{5FECB596-0687-799B-C62B-D9F3598A20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201" y="1716731"/>
              <a:ext cx="9830359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hy-AM" sz="2400" b="1" dirty="0" smtClean="0">
                  <a:solidFill>
                    <a:schemeClr val="tx2"/>
                  </a:solidFill>
                  <a:latin typeface="+mj-lt"/>
                </a:rPr>
                <a:t>Վերջնարդյունք՝</a:t>
              </a:r>
              <a:endParaRPr lang="en-US" sz="2400" b="1" dirty="0">
                <a:solidFill>
                  <a:schemeClr val="tx2"/>
                </a:solidFill>
                <a:latin typeface="+mj-lt"/>
              </a:endParaRPr>
            </a:p>
            <a:p>
              <a:pPr algn="ctr" eaLnBrk="1" hangingPunct="1">
                <a:defRPr/>
              </a:pPr>
              <a:r>
                <a:rPr lang="hy-AM" sz="2400" dirty="0">
                  <a:solidFill>
                    <a:srgbClr val="0092BB"/>
                  </a:solidFill>
                </a:rPr>
                <a:t>15–24 տարեկան երիտասարդների շրջանում ավելի պատասխանատու վերարտադրողական վարքագծի ձևավորում</a:t>
              </a:r>
              <a:endParaRPr lang="en-US" sz="2200" b="1" dirty="0">
                <a:solidFill>
                  <a:srgbClr val="0092BB"/>
                </a:solidFill>
                <a:latin typeface="+mj-lt"/>
              </a:endParaRPr>
            </a:p>
          </p:txBody>
        </p:sp>
        <p:sp>
          <p:nvSpPr>
            <p:cNvPr id="5" name="Text Box 4">
              <a:extLst>
                <a:ext uri="{FF2B5EF4-FFF2-40B4-BE49-F238E27FC236}">
                  <a16:creationId xmlns:a16="http://schemas.microsoft.com/office/drawing/2014/main" id="{4A5AA65D-219F-CC66-CB70-92572536E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7792" y="4698883"/>
              <a:ext cx="3333751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hy-AM" sz="1800" dirty="0"/>
                <a:t>Թիրախային տարածքներում ընտանիքի պլանավորման ծառայություններին հասանելիություն ունեցող երիտասարդների թիվը / տոկոսը</a:t>
              </a:r>
              <a:endParaRPr lang="en-US" sz="1800" b="1" dirty="0">
                <a:solidFill>
                  <a:srgbClr val="455560"/>
                </a:solidFill>
                <a:latin typeface="+mj-lt"/>
              </a:endParaRPr>
            </a:p>
          </p:txBody>
        </p:sp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2CDE633A-805B-4E55-3C28-F0DB080CF9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7881" y="4698883"/>
              <a:ext cx="4809214" cy="1538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r>
                <a:rPr lang="hy-AM" dirty="0"/>
                <a:t>Թիրախային տարածքներում ժամանակակից հակաբեղմնավորման առնվազն մեկ մեթոդ կանոնավոր օգտագործող երիտասարդների </a:t>
              </a:r>
              <a:r>
                <a:rPr lang="hy-AM" dirty="0" smtClean="0"/>
                <a:t>թիվը / </a:t>
              </a:r>
              <a:r>
                <a:rPr lang="hy-AM" dirty="0"/>
                <a:t>տոկոսը</a:t>
              </a:r>
              <a:endParaRPr lang="en-US" b="1" dirty="0">
                <a:solidFill>
                  <a:srgbClr val="455560"/>
                </a:solidFill>
                <a:latin typeface="+mj-lt"/>
              </a:endParaRPr>
            </a:p>
          </p:txBody>
        </p:sp>
        <p:sp>
          <p:nvSpPr>
            <p:cNvPr id="7" name="Text Box 6">
              <a:extLst>
                <a:ext uri="{FF2B5EF4-FFF2-40B4-BE49-F238E27FC236}">
                  <a16:creationId xmlns:a16="http://schemas.microsoft.com/office/drawing/2014/main" id="{12DDFD79-BF8E-F178-64D4-1C4AA553AE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7166" y="3520715"/>
              <a:ext cx="1802096" cy="46166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y-AM" sz="2400" b="1" dirty="0" smtClean="0">
                  <a:latin typeface="+mj-lt"/>
                </a:rPr>
                <a:t>Ցուցիչներ</a:t>
              </a:r>
              <a:endParaRPr lang="en-US" sz="2400" b="1" dirty="0">
                <a:latin typeface="+mj-lt"/>
              </a:endParaRPr>
            </a:p>
          </p:txBody>
        </p:sp>
        <p:cxnSp>
          <p:nvCxnSpPr>
            <p:cNvPr id="10" name="AutoShape 7">
              <a:extLst>
                <a:ext uri="{FF2B5EF4-FFF2-40B4-BE49-F238E27FC236}">
                  <a16:creationId xmlns:a16="http://schemas.microsoft.com/office/drawing/2014/main" id="{97692058-C14C-E298-7683-01634E8846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198443" y="3722571"/>
              <a:ext cx="0" cy="601663"/>
            </a:xfrm>
            <a:prstGeom prst="straightConnector1">
              <a:avLst/>
            </a:prstGeom>
            <a:noFill/>
            <a:ln w="38100" cap="sq">
              <a:noFill/>
              <a:round/>
              <a:headEnd type="none" w="sm" len="sm"/>
              <a:tailEnd type="triangle" w="sm" len="sm"/>
            </a:ln>
          </p:spPr>
        </p:cxnSp>
        <p:cxnSp>
          <p:nvCxnSpPr>
            <p:cNvPr id="11" name="AutoShape 8">
              <a:extLst>
                <a:ext uri="{FF2B5EF4-FFF2-40B4-BE49-F238E27FC236}">
                  <a16:creationId xmlns:a16="http://schemas.microsoft.com/office/drawing/2014/main" id="{D8CE955F-A3D1-1A47-1486-1E8D1C4EE6C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794300" y="3944027"/>
              <a:ext cx="649287" cy="215900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noFill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2" name="AutoShape 9">
              <a:extLst>
                <a:ext uri="{FF2B5EF4-FFF2-40B4-BE49-F238E27FC236}">
                  <a16:creationId xmlns:a16="http://schemas.microsoft.com/office/drawing/2014/main" id="{5A82F665-9684-B1E9-0A04-0AC6A6A44CF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6045375" y="3851952"/>
              <a:ext cx="649287" cy="234315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noFill/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3" name="AutoShape 10">
              <a:extLst>
                <a:ext uri="{FF2B5EF4-FFF2-40B4-BE49-F238E27FC236}">
                  <a16:creationId xmlns:a16="http://schemas.microsoft.com/office/drawing/2014/main" id="{7F923523-D9BE-F598-BE20-C5A6D8A46D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093668" y="2965333"/>
              <a:ext cx="0" cy="601663"/>
            </a:xfrm>
            <a:prstGeom prst="straightConnector1">
              <a:avLst/>
            </a:prstGeom>
            <a:noFill/>
            <a:ln w="381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</p:cxnSp>
        <p:cxnSp>
          <p:nvCxnSpPr>
            <p:cNvPr id="14" name="AutoShape 11">
              <a:extLst>
                <a:ext uri="{FF2B5EF4-FFF2-40B4-BE49-F238E27FC236}">
                  <a16:creationId xmlns:a16="http://schemas.microsoft.com/office/drawing/2014/main" id="{574EA3A5-D4B1-8D2E-4C17-7A77B7884C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5400000">
              <a:off x="3689524" y="3193139"/>
              <a:ext cx="649288" cy="215900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</p:cxnSp>
        <p:cxnSp>
          <p:nvCxnSpPr>
            <p:cNvPr id="15" name="AutoShape 12">
              <a:extLst>
                <a:ext uri="{FF2B5EF4-FFF2-40B4-BE49-F238E27FC236}">
                  <a16:creationId xmlns:a16="http://schemas.microsoft.com/office/drawing/2014/main" id="{CD84E644-2146-6EEF-4DDD-9BDC0E36033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rot="16200000" flipH="1">
              <a:off x="5940599" y="3101064"/>
              <a:ext cx="649288" cy="2343150"/>
            </a:xfrm>
            <a:prstGeom prst="bentConnector3">
              <a:avLst>
                <a:gd name="adj1" fmla="val 49880"/>
              </a:avLst>
            </a:prstGeom>
            <a:noFill/>
            <a:ln w="38100" cap="sq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</p:spPr>
        </p:cxnSp>
      </p:grpSp>
      <p:sp>
        <p:nvSpPr>
          <p:cNvPr id="16" name="Rectangle 2">
            <a:extLst>
              <a:ext uri="{FF2B5EF4-FFF2-40B4-BE49-F238E27FC236}">
                <a16:creationId xmlns:a16="http://schemas.microsoft.com/office/drawing/2014/main" id="{EF45E2F0-D8EF-BF37-1B5F-035FFDB69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191583"/>
            <a:ext cx="8991600" cy="37535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y-AM" sz="2400" b="0" dirty="0" smtClean="0">
                <a:latin typeface="+mj-lt"/>
              </a:rPr>
              <a:t>Ո՞ր ցուցիչն է առավել թիրախային չափում նպատակը։ </a:t>
            </a:r>
            <a:endParaRPr lang="en-US" sz="2400" b="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337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5B40A-0CA5-5B58-F0F6-C12D10EF4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0ABE7F-3D63-3096-5511-60B38B4D703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5033" y="5873758"/>
            <a:ext cx="1835379" cy="802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70A33-ACAA-4E89-230E-356A68568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F5AB2C9-1896-D17B-8F4D-956D38935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871" y="193438"/>
            <a:ext cx="10140088" cy="1137124"/>
          </a:xfrm>
        </p:spPr>
        <p:txBody>
          <a:bodyPr>
            <a:noAutofit/>
          </a:bodyPr>
          <a:lstStyle/>
          <a:p>
            <a:r>
              <a:rPr lang="hy-AM" sz="3200" dirty="0">
                <a:solidFill>
                  <a:srgbClr val="0092BB"/>
                </a:solidFill>
              </a:rPr>
              <a:t>Երբ </a:t>
            </a:r>
            <a:r>
              <a:rPr lang="hy-AM" sz="3200" dirty="0" smtClean="0">
                <a:solidFill>
                  <a:srgbClr val="0092BB"/>
                </a:solidFill>
              </a:rPr>
              <a:t>կատարողականի ցուցիչները </a:t>
            </a:r>
            <a:r>
              <a:rPr lang="hy-AM" sz="3200" dirty="0">
                <a:solidFill>
                  <a:srgbClr val="0092BB"/>
                </a:solidFill>
              </a:rPr>
              <a:t>դառնում </a:t>
            </a:r>
            <a:r>
              <a:rPr lang="hy-AM" sz="3200" dirty="0" smtClean="0">
                <a:solidFill>
                  <a:srgbClr val="0092BB"/>
                </a:solidFill>
              </a:rPr>
              <a:t>են ինքնանպատակ</a:t>
            </a:r>
            <a:r>
              <a:rPr lang="hy-AM" sz="3200" dirty="0">
                <a:solidFill>
                  <a:srgbClr val="0092BB"/>
                </a:solidFill>
              </a:rPr>
              <a:t>. կրթության ոլորտի </a:t>
            </a:r>
            <a:r>
              <a:rPr lang="hy-AM" sz="3200" dirty="0" smtClean="0">
                <a:solidFill>
                  <a:srgbClr val="0092BB"/>
                </a:solidFill>
              </a:rPr>
              <a:t>ռիսկերը</a:t>
            </a:r>
            <a:endParaRPr lang="en-GB" sz="3200" dirty="0">
              <a:solidFill>
                <a:srgbClr val="0092BB"/>
              </a:solidFill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0119D4BD-8A77-DDD5-CBE3-9F956ECDA8A6}"/>
              </a:ext>
            </a:extLst>
          </p:cNvPr>
          <p:cNvSpPr txBox="1">
            <a:spLocks/>
          </p:cNvSpPr>
          <p:nvPr/>
        </p:nvSpPr>
        <p:spPr>
          <a:xfrm>
            <a:off x="747871" y="1625209"/>
            <a:ext cx="10657548" cy="450368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y-AM" sz="2000" dirty="0">
                <a:solidFill>
                  <a:srgbClr val="0092BB"/>
                </a:solidFill>
              </a:rPr>
              <a:t>Դասավանդում, որի թիրախում քննությանը նախապատրաստելն է</a:t>
            </a:r>
            <a:r>
              <a:rPr lang="hy-AM" sz="1000" dirty="0"/>
              <a:t/>
            </a:r>
            <a:br>
              <a:rPr lang="hy-AM" sz="1000" dirty="0"/>
            </a:br>
            <a:r>
              <a:rPr lang="hy-AM" sz="1000" dirty="0" smtClean="0"/>
              <a:t>Դասավանդման բովանդակությունն </a:t>
            </a:r>
            <a:r>
              <a:rPr lang="hy-AM" sz="1000" dirty="0"/>
              <a:t>աստիճանաբար սահմանափակվում է քննության պահանջներով՝ երկրորդ պլան մղելով ստեղծագործական մտածողությունը և վերլուծական կարողությունների զարգացումը։</a:t>
            </a:r>
          </a:p>
          <a:p>
            <a:r>
              <a:rPr lang="hy-AM" sz="2000" dirty="0">
                <a:solidFill>
                  <a:srgbClr val="0092BB"/>
                </a:solidFill>
              </a:rPr>
              <a:t>Ցուցիչների «խաղարկում» և մանիպուլյացիա</a:t>
            </a:r>
            <a:r>
              <a:rPr lang="hy-AM" sz="1000" dirty="0"/>
              <a:t/>
            </a:r>
            <a:br>
              <a:rPr lang="hy-AM" sz="1000" dirty="0"/>
            </a:br>
            <a:r>
              <a:rPr lang="hy-AM" sz="1000" dirty="0"/>
              <a:t>Ցածր առաջադիմություն ունեցող սովորողների բացառումը կամ վարչական վերադասավորումը՝ հաշվետու ցուցանիշները բարելավված ներկայացնելու նպատակով։</a:t>
            </a:r>
          </a:p>
          <a:p>
            <a:r>
              <a:rPr lang="hy-AM" sz="2000" dirty="0" smtClean="0">
                <a:solidFill>
                  <a:srgbClr val="0092BB"/>
                </a:solidFill>
              </a:rPr>
              <a:t>Խեղաթյուրված խթաններ և համակարգային բացառումներ</a:t>
            </a:r>
            <a:r>
              <a:rPr lang="hy-AM" sz="1000" dirty="0"/>
              <a:t/>
            </a:r>
            <a:br>
              <a:rPr lang="hy-AM" sz="1000" dirty="0"/>
            </a:br>
            <a:r>
              <a:rPr lang="hy-AM" sz="1000" dirty="0"/>
              <a:t>Խ</a:t>
            </a:r>
            <a:r>
              <a:rPr lang="hy-AM" sz="1000" dirty="0" smtClean="0"/>
              <a:t>ոցելի </a:t>
            </a:r>
            <a:r>
              <a:rPr lang="hy-AM" sz="1000" dirty="0"/>
              <a:t>խմբերի փաստացի դուրսմղում՝ արդյունքների վրա բացասական ազդեցությունից խուսափելու համար։</a:t>
            </a:r>
          </a:p>
          <a:p>
            <a:r>
              <a:rPr lang="hy-AM" sz="2000" dirty="0">
                <a:solidFill>
                  <a:srgbClr val="0092BB"/>
                </a:solidFill>
              </a:rPr>
              <a:t>Կարճաժամկետ արդյունքների գերակայություն</a:t>
            </a:r>
            <a:r>
              <a:rPr lang="hy-AM" sz="1000" dirty="0"/>
              <a:t/>
            </a:r>
            <a:br>
              <a:rPr lang="hy-AM" sz="1000" dirty="0"/>
            </a:br>
            <a:r>
              <a:rPr lang="hy-AM" sz="1000" dirty="0" smtClean="0"/>
              <a:t>Քննություններին միտված ինտենսիվ դասապատրաստումը կարող է բարձրացնել միավորները, սակայն չի ձևավորում երկարաժամկետ կարողություններ՝ անհրաժեշտ հետագա ուսումնառության կամ աշխատանքի համար։</a:t>
            </a:r>
          </a:p>
          <a:p>
            <a:r>
              <a:rPr lang="hy-AM" sz="2000" dirty="0" smtClean="0">
                <a:solidFill>
                  <a:srgbClr val="0092BB"/>
                </a:solidFill>
              </a:rPr>
              <a:t>Ուսուցչի մասնագիտական ինքնավարության սահմանափակում</a:t>
            </a:r>
            <a:r>
              <a:rPr lang="hy-AM" sz="1000" dirty="0"/>
              <a:t/>
            </a:r>
            <a:br>
              <a:rPr lang="hy-AM" sz="1000" dirty="0"/>
            </a:br>
            <a:r>
              <a:rPr lang="hy-AM" sz="1000" dirty="0"/>
              <a:t>Դասավանդման ձևն ու բովանդակությունը թելադրվում են </a:t>
            </a:r>
            <a:r>
              <a:rPr lang="hy-AM" sz="1000" dirty="0" smtClean="0"/>
              <a:t>արդյունքներով, </a:t>
            </a:r>
            <a:r>
              <a:rPr lang="hy-AM" sz="1000" dirty="0"/>
              <a:t>ոչ թե սովորողների ուսումնառության իրական </a:t>
            </a:r>
            <a:r>
              <a:rPr lang="hy-AM" sz="1000" dirty="0" smtClean="0"/>
              <a:t>պահանջներով։</a:t>
            </a:r>
          </a:p>
          <a:p>
            <a:r>
              <a:rPr lang="hy-AM" sz="2000" dirty="0">
                <a:solidFill>
                  <a:srgbClr val="0092BB"/>
                </a:solidFill>
              </a:rPr>
              <a:t>Վարչարարական ծանրաբեռնվածության աճ և սթրես</a:t>
            </a:r>
            <a:r>
              <a:rPr lang="hy-AM" sz="1000" dirty="0"/>
              <a:t/>
            </a:r>
            <a:br>
              <a:rPr lang="hy-AM" sz="1000" dirty="0"/>
            </a:br>
            <a:r>
              <a:rPr lang="hy-AM" sz="1000" dirty="0" smtClean="0"/>
              <a:t>Հաշվետվությունների, սթրեսի և </a:t>
            </a:r>
            <a:r>
              <a:rPr lang="hy-AM" sz="1000" dirty="0"/>
              <a:t>ձևական վերահսկողության ավելացումը կրճատում է իրական </a:t>
            </a:r>
            <a:r>
              <a:rPr lang="hy-AM" sz="1000" dirty="0" smtClean="0"/>
              <a:t>դասավանդման </a:t>
            </a:r>
            <a:r>
              <a:rPr lang="hy-AM" sz="1000" dirty="0"/>
              <a:t>և սովորողներին աջակցելու համար հասանելի ժամանակը։</a:t>
            </a:r>
          </a:p>
          <a:p>
            <a:pPr marL="514350" indent="-514350">
              <a:buClr>
                <a:srgbClr val="0092BB"/>
              </a:buClr>
              <a:buFont typeface="Arial" panose="020B0604020202020204" pitchFamily="34" charset="0"/>
              <a:buChar char="•"/>
            </a:pPr>
            <a:endParaRPr lang="en-GB" sz="1000" b="0" dirty="0">
              <a:solidFill>
                <a:srgbClr val="45556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38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1DDB8-2770-03F6-B1F4-6541BF45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EFF3D-716B-19D4-7B77-BF03EB144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6D95D982-BEED-4359-3859-082849FD38A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585670" y="760417"/>
            <a:ext cx="10305850" cy="103656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y-AM" sz="3200" dirty="0">
                <a:solidFill>
                  <a:srgbClr val="0092BB"/>
                </a:solidFill>
              </a:rPr>
              <a:t>Ի՞նչ քայլեր ձեռնարկել, երբ ամենաթիրախային ցուցիչը </a:t>
            </a:r>
            <a:r>
              <a:rPr lang="hy-AM" sz="3200" dirty="0" smtClean="0">
                <a:solidFill>
                  <a:srgbClr val="0092BB"/>
                </a:solidFill>
              </a:rPr>
              <a:t>գործնական/կիրառելի </a:t>
            </a:r>
            <a:r>
              <a:rPr lang="hy-AM" sz="3200" dirty="0">
                <a:solidFill>
                  <a:srgbClr val="0092BB"/>
                </a:solidFill>
              </a:rPr>
              <a:t>չէ։</a:t>
            </a:r>
            <a:endParaRPr lang="en-US" sz="3200" dirty="0">
              <a:solidFill>
                <a:srgbClr val="0092BB"/>
              </a:solidFill>
            </a:endParaRP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2E691573-5285-3C8A-9149-29EAB70CA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670" y="2315138"/>
            <a:ext cx="9929930" cy="247470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y-AM" sz="2000" b="0" dirty="0"/>
              <a:t>Կ</a:t>
            </a:r>
            <a:r>
              <a:rPr lang="hy-AM" sz="2000" b="0" dirty="0" smtClean="0"/>
              <a:t>իրառվում </a:t>
            </a:r>
            <a:r>
              <a:rPr lang="hy-AM" sz="2000" b="0" dirty="0"/>
              <a:t>է </a:t>
            </a:r>
            <a:r>
              <a:rPr lang="hy-AM" sz="2000" dirty="0"/>
              <a:t>փոխարինող (</a:t>
            </a:r>
            <a:r>
              <a:rPr lang="en-US" sz="2000" dirty="0"/>
              <a:t>proxy) </a:t>
            </a:r>
            <a:r>
              <a:rPr lang="hy-AM" sz="2000" dirty="0"/>
              <a:t>ցուցիչ</a:t>
            </a:r>
            <a:r>
              <a:rPr lang="hy-AM" sz="2000" b="0" dirty="0"/>
              <a:t>։ Փոխարինող ցուցիչը</a:t>
            </a:r>
            <a:r>
              <a:rPr lang="hy-AM" sz="2000" b="0" dirty="0" smtClean="0"/>
              <a:t>՝</a:t>
            </a:r>
          </a:p>
          <a:p>
            <a:pPr algn="just"/>
            <a:endParaRPr lang="hy-AM" sz="2000" b="0" dirty="0"/>
          </a:p>
          <a:p>
            <a:pPr marL="342900" indent="-342900" algn="just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2000" b="0" dirty="0" smtClean="0"/>
              <a:t>նպատակին կապակցված է մեկ կամ մի քանի ենթադրություններով,</a:t>
            </a:r>
          </a:p>
          <a:p>
            <a:pPr algn="just">
              <a:buClr>
                <a:srgbClr val="0092BB"/>
              </a:buClr>
            </a:pPr>
            <a:endParaRPr lang="hy-AM" sz="2000" b="0" dirty="0" smtClean="0"/>
          </a:p>
          <a:p>
            <a:pPr marL="342900" indent="-342900" algn="just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2000" b="0" dirty="0" smtClean="0"/>
              <a:t>ընտրված </a:t>
            </a:r>
            <a:r>
              <a:rPr lang="hy-AM" sz="2000" b="0" dirty="0"/>
              <a:t>է այն հիմքով, որ գոյություն ունեն վստահելի փաստեր կամ վերլուծական հիմնավորումներ, որոնք հաստատում են այդ ենթադրությունների </a:t>
            </a:r>
            <a:r>
              <a:rPr lang="hy-AM" sz="2000" b="0" dirty="0" smtClean="0"/>
              <a:t>ճշգրտությունը։</a:t>
            </a:r>
            <a:endParaRPr lang="hy-AM" sz="20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688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403DE-E1A8-E276-0652-A85634AE8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C2D7E-1FA3-F227-7864-85DB1F048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03DE7A-AFA9-07D1-0282-4A68F1D72A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910103" y="607593"/>
            <a:ext cx="8623803" cy="52803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Proxy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ցուցիչ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B85C752-8025-8CEB-260C-65B258F45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103" y="1476095"/>
            <a:ext cx="7772400" cy="233967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hy-AM" sz="2400" i="1" dirty="0" smtClean="0"/>
              <a:t>Օրինակ</a:t>
            </a:r>
            <a:endParaRPr lang="en-US" sz="2400" i="1" dirty="0"/>
          </a:p>
          <a:p>
            <a:pPr>
              <a:buFont typeface="Wingdings" pitchFamily="2" charset="2"/>
              <a:buNone/>
            </a:pPr>
            <a:endParaRPr lang="en-US" sz="2400" dirty="0"/>
          </a:p>
          <a:p>
            <a:pPr algn="just">
              <a:buFont typeface="Wingdings" pitchFamily="2" charset="2"/>
              <a:buNone/>
            </a:pPr>
            <a:r>
              <a:rPr lang="hy-AM" sz="2400" dirty="0" smtClean="0"/>
              <a:t>Միջանկյալ արդյունք՝ </a:t>
            </a:r>
            <a:r>
              <a:rPr lang="hy-AM" sz="2400" b="0" dirty="0" smtClean="0"/>
              <a:t>Արդարադատության հասանելիության բարձրացում </a:t>
            </a:r>
          </a:p>
          <a:p>
            <a:pPr algn="just">
              <a:buFont typeface="Wingdings" pitchFamily="2" charset="2"/>
              <a:buNone/>
            </a:pPr>
            <a:endParaRPr lang="hy-AM" sz="2400" b="0" dirty="0" smtClean="0"/>
          </a:p>
          <a:p>
            <a:pPr algn="just"/>
            <a:r>
              <a:rPr lang="hy-AM" sz="2400" dirty="0" smtClean="0">
                <a:solidFill>
                  <a:schemeClr val="tx2"/>
                </a:solidFill>
              </a:rPr>
              <a:t>Ցուցիչ՝ </a:t>
            </a:r>
            <a:r>
              <a:rPr lang="hy-AM" sz="2400" b="0" dirty="0" smtClean="0"/>
              <a:t>Նորաբաց </a:t>
            </a:r>
            <a:r>
              <a:rPr lang="hy-AM" sz="2400" b="0" dirty="0"/>
              <a:t>դատարանների թիվը</a:t>
            </a:r>
            <a:endParaRPr lang="en-US" sz="24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7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6" y="203200"/>
            <a:ext cx="9416754" cy="1015660"/>
          </a:xfrm>
        </p:spPr>
        <p:txBody>
          <a:bodyPr>
            <a:noAutofit/>
          </a:bodyPr>
          <a:lstStyle/>
          <a:p>
            <a:pPr algn="ctr"/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ատարողականի ճիշտ ձևակերպված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6151097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Օբյեկտիվ</a:t>
            </a:r>
            <a:r>
              <a:rPr lang="en-GB" sz="2400" b="0" dirty="0" smtClean="0"/>
              <a:t> 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Գործնական</a:t>
            </a:r>
            <a:endParaRPr lang="en-GB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 err="1"/>
              <a:t>Օգտակար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կառավարման</a:t>
            </a:r>
            <a:r>
              <a:rPr lang="en-US" altLang="en-US" sz="2400" b="0" dirty="0"/>
              <a:t> </a:t>
            </a:r>
            <a:r>
              <a:rPr lang="hy-AM" altLang="en-US" sz="2400" b="0" dirty="0" smtClean="0"/>
              <a:t>դիտանկյունից</a:t>
            </a:r>
            <a:endParaRPr lang="en-US" altLang="en-US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Թիրախային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>
                <a:solidFill>
                  <a:srgbClr val="0092BB"/>
                </a:solidFill>
              </a:rPr>
              <a:t>Վերագրելի</a:t>
            </a:r>
            <a:endParaRPr lang="en-GB" sz="2400" b="0" dirty="0">
              <a:solidFill>
                <a:srgbClr val="0092BB"/>
              </a:solidFill>
            </a:endParaRP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Ժամանակային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/>
              <a:t>Բավարար</a:t>
            </a:r>
            <a:endParaRPr lang="en-GB" sz="2400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635558" y="3518298"/>
            <a:ext cx="1959534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538821" y="3556383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411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577B-88C7-D015-250E-78DD24654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BAEDF-4E00-1DE6-5B13-1F45D1203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23A871-3A64-123F-6A6C-3A23E095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Վերագրելի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83F4C6A-7DC6-EEBE-D518-7C09D5F1B958}"/>
              </a:ext>
            </a:extLst>
          </p:cNvPr>
          <p:cNvSpPr txBox="1">
            <a:spLocks noChangeArrowheads="1"/>
          </p:cNvSpPr>
          <p:nvPr/>
        </p:nvSpPr>
        <p:spPr>
          <a:xfrm>
            <a:off x="426720" y="1485900"/>
            <a:ext cx="8707120" cy="3492500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hy-AM" sz="2400" b="0" dirty="0"/>
              <a:t>Ցուցիչը վերագրելի է, երբ կարելի է հիմնավոր կերպով ցույց տալ, որ արձանագրված փոփոխությունը պայմանավորված է տվյալ միջամտությամբ, այլ ոչ արտաքին գործոններով</a:t>
            </a:r>
            <a:r>
              <a:rPr lang="hy-AM" sz="2400" b="0" dirty="0" smtClean="0"/>
              <a:t>։</a:t>
            </a:r>
            <a:endParaRPr lang="en-US" sz="2400" b="0" dirty="0" smtClean="0"/>
          </a:p>
          <a:p>
            <a:pPr>
              <a:lnSpc>
                <a:spcPct val="120000"/>
              </a:lnSpc>
            </a:pPr>
            <a:endParaRPr lang="en-US" sz="2400" b="0" dirty="0"/>
          </a:p>
          <a:p>
            <a:pPr algn="just">
              <a:lnSpc>
                <a:spcPct val="120000"/>
              </a:lnSpc>
            </a:pPr>
            <a:r>
              <a:rPr lang="hy-AM" sz="2500" b="0" dirty="0">
                <a:solidFill>
                  <a:schemeClr val="tx2"/>
                </a:solidFill>
              </a:rPr>
              <a:t>Հավանական պատճառահետևանքային </a:t>
            </a:r>
            <a:r>
              <a:rPr lang="hy-AM" sz="2500" b="0" dirty="0" smtClean="0">
                <a:solidFill>
                  <a:schemeClr val="tx2"/>
                </a:solidFill>
              </a:rPr>
              <a:t>կապ</a:t>
            </a:r>
            <a:endParaRPr lang="en-US" sz="2500" b="0" dirty="0" smtClean="0">
              <a:solidFill>
                <a:schemeClr val="tx2"/>
              </a:solidFill>
            </a:endParaRPr>
          </a:p>
          <a:p>
            <a:pPr algn="just">
              <a:lnSpc>
                <a:spcPct val="120000"/>
              </a:lnSpc>
            </a:pPr>
            <a:r>
              <a:rPr lang="hy-AM" sz="2400" b="0" dirty="0" smtClean="0"/>
              <a:t>հիմնավորված </a:t>
            </a:r>
            <a:r>
              <a:rPr lang="hy-AM" sz="2400" b="0" dirty="0"/>
              <a:t>բացատրություն այն մասին, թե ինչպես են իրականացված գործողությունները նպաստել ավելի բարձր մակարդակի արդյունքներին</a:t>
            </a:r>
            <a:r>
              <a:rPr lang="hy-AM" sz="2400" b="0" dirty="0" smtClean="0"/>
              <a:t>։</a:t>
            </a:r>
            <a:endParaRPr lang="en-US" sz="24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9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18CF3-9C9C-465D-06EE-A9774F6CA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B29D3-5C3D-96E3-A0B6-8BD0E91A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CB92F7-160E-1FCF-C857-A109D0E9E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Վերագրելի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857872E-5BFD-C83E-CD9C-D544D9DAD3EF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450466"/>
            <a:ext cx="8001000" cy="42107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7525" indent="-342900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7703" y="1374061"/>
            <a:ext cx="862380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Կազմակերպությանը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վերագրելի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Վերագրելիությունը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սկսվում</a:t>
            </a:r>
            <a:r>
              <a:rPr lang="en-US" altLang="en-US" sz="2400" dirty="0">
                <a:latin typeface="Arial" panose="020B0604020202020204" pitchFamily="34" charset="0"/>
              </a:rPr>
              <a:t> է </a:t>
            </a:r>
            <a:r>
              <a:rPr lang="en-US" altLang="en-US" sz="2400" dirty="0" err="1">
                <a:latin typeface="Arial" panose="020B0604020202020204" pitchFamily="34" charset="0"/>
              </a:rPr>
              <a:t>արդյունքի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ձևակերպումից</a:t>
            </a:r>
            <a:r>
              <a:rPr lang="en-US" altLang="en-US" sz="2400" dirty="0">
                <a:latin typeface="Arial" panose="020B0604020202020204" pitchFamily="34" charset="0"/>
              </a:rPr>
              <a:t/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 smtClean="0">
                <a:latin typeface="Arial" panose="020B0604020202020204" pitchFamily="34" charset="0"/>
              </a:rPr>
              <a:t>(</a:t>
            </a:r>
            <a:r>
              <a:rPr lang="hy-AM" altLang="en-US" sz="2400" dirty="0"/>
              <a:t>ա</a:t>
            </a:r>
            <a:r>
              <a:rPr lang="hy-AM" sz="2400" dirty="0" smtClean="0"/>
              <a:t>յն </a:t>
            </a:r>
            <a:r>
              <a:rPr lang="hy-AM" sz="2400" dirty="0"/>
              <a:t>դեպքերում, երբ կազմակերպությունն ունի իրական վերահսկողություն արդյունքի ձևավորման վրա, այդ արդյունքը չափող ուղղակի ցուցիչը կարող է վերագրվել կազմակերպության գործունեությանը։</a:t>
            </a:r>
            <a:r>
              <a:rPr lang="en-US" altLang="en-US" sz="2400" dirty="0" smtClean="0">
                <a:latin typeface="Arial" panose="020B0604020202020204" pitchFamily="34" charset="0"/>
              </a:rPr>
              <a:t>)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>
                <a:latin typeface="Arial" panose="020B0604020202020204" pitchFamily="34" charset="0"/>
              </a:rPr>
              <a:t>Չափման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մասշտաբը</a:t>
            </a:r>
            <a:r>
              <a:rPr lang="en-US" altLang="en-US" sz="2400" dirty="0">
                <a:latin typeface="Arial" panose="020B0604020202020204" pitchFamily="34" charset="0"/>
              </a:rPr>
              <a:t> (</a:t>
            </a:r>
            <a:r>
              <a:rPr lang="en-US" altLang="en-US" sz="2400" dirty="0" err="1">
                <a:latin typeface="Arial" panose="020B0604020202020204" pitchFamily="34" charset="0"/>
              </a:rPr>
              <a:t>ցուցիչը</a:t>
            </a:r>
            <a:r>
              <a:rPr lang="en-US" altLang="en-US" sz="2400" dirty="0">
                <a:latin typeface="Arial" panose="020B0604020202020204" pitchFamily="34" charset="0"/>
              </a:rPr>
              <a:t>) </a:t>
            </a:r>
            <a:r>
              <a:rPr lang="en-US" altLang="en-US" sz="2400" dirty="0" err="1">
                <a:latin typeface="Arial" panose="020B0604020202020204" pitchFamily="34" charset="0"/>
              </a:rPr>
              <a:t>պետք</a:t>
            </a:r>
            <a:r>
              <a:rPr lang="en-US" altLang="en-US" sz="2400" dirty="0">
                <a:latin typeface="Arial" panose="020B0604020202020204" pitchFamily="34" charset="0"/>
              </a:rPr>
              <a:t> է </a:t>
            </a:r>
            <a:r>
              <a:rPr lang="en-US" altLang="en-US" sz="2400" dirty="0" err="1">
                <a:latin typeface="Arial" panose="020B0604020202020204" pitchFamily="34" charset="0"/>
              </a:rPr>
              <a:t>համապատասխան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լինի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միջամտության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մասշտաբին</a:t>
            </a:r>
            <a:endParaRPr lang="en-US" altLang="en-US" sz="24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 err="1" smtClean="0">
                <a:latin typeface="Arial" panose="020B0604020202020204" pitchFamily="34" charset="0"/>
              </a:rPr>
              <a:t>Վերագրելիություն</a:t>
            </a:r>
            <a:r>
              <a:rPr lang="hy-AM" altLang="en-US" sz="2400" dirty="0" smtClean="0">
                <a:latin typeface="Arial" panose="020B0604020202020204" pitchFamily="34" charset="0"/>
              </a:rPr>
              <a:t>ն</a:t>
            </a:r>
            <a:r>
              <a:rPr lang="en-US" altLang="en-US" sz="2400" dirty="0" smtClean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ավելի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հեշտ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չափանիշ</a:t>
            </a:r>
            <a:r>
              <a:rPr lang="en-US" altLang="en-US" sz="2400" dirty="0">
                <a:latin typeface="Arial" panose="020B0604020202020204" pitchFamily="34" charset="0"/>
              </a:rPr>
              <a:t> է «</a:t>
            </a:r>
            <a:r>
              <a:rPr lang="en-US" altLang="en-US" sz="2400" dirty="0" err="1">
                <a:latin typeface="Arial" panose="020B0604020202020204" pitchFamily="34" charset="0"/>
              </a:rPr>
              <a:t>ցածր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մակարդակի</a:t>
            </a:r>
            <a:r>
              <a:rPr lang="en-US" altLang="en-US" sz="2400" dirty="0">
                <a:latin typeface="Arial" panose="020B0604020202020204" pitchFamily="34" charset="0"/>
              </a:rPr>
              <a:t>» </a:t>
            </a:r>
            <a:r>
              <a:rPr lang="en-US" altLang="en-US" sz="2400" dirty="0" err="1">
                <a:latin typeface="Arial" panose="020B0604020202020204" pitchFamily="34" charset="0"/>
              </a:rPr>
              <a:t>արդյունքները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չափող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</a:rPr>
              <a:t>ցուցիչների</a:t>
            </a:r>
            <a:r>
              <a:rPr lang="en-US" altLang="en-US" sz="2400" dirty="0">
                <a:latin typeface="Arial" panose="020B0604020202020204" pitchFamily="34" charset="0"/>
              </a:rPr>
              <a:t> </a:t>
            </a:r>
            <a:r>
              <a:rPr lang="en-US" altLang="en-US" sz="2400" dirty="0" err="1" smtClean="0">
                <a:latin typeface="Arial" panose="020B0604020202020204" pitchFamily="34" charset="0"/>
              </a:rPr>
              <a:t>համար</a:t>
            </a:r>
            <a:r>
              <a:rPr lang="en-US" altLang="en-US" sz="2400" dirty="0" smtClean="0">
                <a:latin typeface="Arial" panose="020B0604020202020204" pitchFamily="34" charset="0"/>
              </a:rPr>
              <a:t>:</a:t>
            </a:r>
            <a:endParaRPr lang="en-US" altLang="en-US" sz="2400" dirty="0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855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FC216-3083-1496-11D6-0DF21F9B5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2D2FD-71FD-750F-C931-4126F684D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1A9498-8A51-D07E-E3C9-D2D80750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Վերագրելի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8AF35F9-7925-4AA3-5B72-8032A108AE06}"/>
              </a:ext>
            </a:extLst>
          </p:cNvPr>
          <p:cNvSpPr txBox="1">
            <a:spLocks/>
          </p:cNvSpPr>
          <p:nvPr/>
        </p:nvSpPr>
        <p:spPr>
          <a:xfrm>
            <a:off x="757703" y="1410587"/>
            <a:ext cx="7772400" cy="424166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y-AM" b="0" dirty="0"/>
              <a:t>Ծրագիրը նպաստում է </a:t>
            </a:r>
            <a:r>
              <a:rPr lang="hy-AM" dirty="0"/>
              <a:t>համայնքներում</a:t>
            </a:r>
            <a:r>
              <a:rPr lang="hy-AM" b="0" dirty="0"/>
              <a:t> </a:t>
            </a:r>
            <a:r>
              <a:rPr lang="hy-AM" dirty="0"/>
              <a:t>բյուջետավորման որակի </a:t>
            </a:r>
            <a:r>
              <a:rPr lang="hy-AM" b="0" dirty="0"/>
              <a:t>բարելավմանը</a:t>
            </a:r>
            <a:r>
              <a:rPr lang="hy-AM" b="0" dirty="0" smtClean="0"/>
              <a:t>։</a:t>
            </a:r>
          </a:p>
          <a:p>
            <a:pPr algn="just"/>
            <a:r>
              <a:rPr lang="hy-AM" b="0" dirty="0"/>
              <a:t/>
            </a:r>
            <a:br>
              <a:rPr lang="hy-AM" b="0" dirty="0"/>
            </a:br>
            <a:r>
              <a:rPr lang="hy-AM" b="0" dirty="0"/>
              <a:t>Արդյո՞ք ստորև ներկայացված ցուցիչը թույլ է տալիս արդյունքները արժանահավատորեն </a:t>
            </a:r>
            <a:r>
              <a:rPr lang="hy-AM" dirty="0"/>
              <a:t>վերագրել ծրագրին</a:t>
            </a:r>
            <a:r>
              <a:rPr lang="hy-AM" dirty="0" smtClean="0"/>
              <a:t>։</a:t>
            </a:r>
          </a:p>
          <a:p>
            <a:pPr algn="just"/>
            <a:endParaRPr lang="hy-AM" dirty="0"/>
          </a:p>
          <a:p>
            <a:r>
              <a:rPr lang="hy-AM" dirty="0"/>
              <a:t>Միջանկյալ </a:t>
            </a:r>
            <a:r>
              <a:rPr lang="hy-AM" dirty="0" smtClean="0"/>
              <a:t>արդյունք</a:t>
            </a:r>
            <a:r>
              <a:rPr lang="en-US" b="0" dirty="0" smtClean="0"/>
              <a:t>․</a:t>
            </a:r>
            <a:r>
              <a:rPr lang="en-US" b="0" dirty="0"/>
              <a:t/>
            </a:r>
            <a:br>
              <a:rPr lang="en-US" b="0" dirty="0"/>
            </a:br>
            <a:r>
              <a:rPr lang="hy-AM" b="0" dirty="0"/>
              <a:t>Համայնքային բյուջետավորման կարողությունների ամրապնդում</a:t>
            </a:r>
          </a:p>
          <a:p>
            <a:r>
              <a:rPr lang="hy-AM" dirty="0" smtClean="0">
                <a:solidFill>
                  <a:schemeClr val="tx2"/>
                </a:solidFill>
              </a:rPr>
              <a:t>Ցուցիչ</a:t>
            </a:r>
            <a:r>
              <a:rPr lang="hy-AM" dirty="0"/>
              <a:t/>
            </a:r>
            <a:br>
              <a:rPr lang="hy-AM" dirty="0"/>
            </a:br>
            <a:r>
              <a:rPr lang="hy-AM" b="0" dirty="0"/>
              <a:t>Թիրախային համայնքի բյուջեի հատկացումների </a:t>
            </a:r>
            <a:r>
              <a:rPr lang="hy-AM" b="0" dirty="0" smtClean="0"/>
              <a:t>ծավալը</a:t>
            </a:r>
            <a:r>
              <a:rPr lang="en-US" b="0" dirty="0" smtClean="0"/>
              <a:t>:</a:t>
            </a:r>
            <a:endParaRPr lang="hy-AM" b="0" dirty="0"/>
          </a:p>
          <a:p>
            <a:pPr algn="just"/>
            <a:endParaRPr lang="hy-AM" dirty="0" smtClean="0">
              <a:solidFill>
                <a:schemeClr val="tx2"/>
              </a:solidFill>
            </a:endParaRPr>
          </a:p>
          <a:p>
            <a:pPr algn="just"/>
            <a:r>
              <a:rPr lang="hy-AM" dirty="0" smtClean="0">
                <a:solidFill>
                  <a:schemeClr val="tx2"/>
                </a:solidFill>
              </a:rPr>
              <a:t>Լավարկված ցուցիչ</a:t>
            </a:r>
            <a:r>
              <a:rPr lang="hy-AM" dirty="0"/>
              <a:t/>
            </a:r>
            <a:br>
              <a:rPr lang="hy-AM" dirty="0"/>
            </a:br>
            <a:r>
              <a:rPr lang="hy-AM" b="0" dirty="0"/>
              <a:t>Թիրախային համայնքի բյուջեի համապատասխանությունը արդյունավետ բյուջետավորման համաձայնեցված չափանիշներին</a:t>
            </a:r>
            <a:r>
              <a:rPr lang="hy-AM" b="0" dirty="0" smtClean="0"/>
              <a:t>։</a:t>
            </a:r>
            <a:endParaRPr lang="en-US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6" y="203200"/>
            <a:ext cx="9416754" cy="1015660"/>
          </a:xfrm>
        </p:spPr>
        <p:txBody>
          <a:bodyPr>
            <a:noAutofit/>
          </a:bodyPr>
          <a:lstStyle/>
          <a:p>
            <a:pPr algn="ctr"/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ատարողականի ճիշտ ձևակերպված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6151097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Օբյեկտիվ</a:t>
            </a:r>
            <a:r>
              <a:rPr lang="en-GB" sz="2400" b="0" dirty="0" smtClean="0"/>
              <a:t> 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Գործնական</a:t>
            </a:r>
            <a:endParaRPr lang="en-GB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 err="1"/>
              <a:t>Օգտակար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կառավարման</a:t>
            </a:r>
            <a:r>
              <a:rPr lang="en-US" altLang="en-US" sz="2400" b="0" dirty="0"/>
              <a:t> </a:t>
            </a:r>
            <a:r>
              <a:rPr lang="hy-AM" altLang="en-US" sz="2400" b="0" dirty="0" smtClean="0"/>
              <a:t>դիտանկյունից</a:t>
            </a:r>
            <a:endParaRPr lang="en-US" altLang="en-US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Թիրախային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Վերագրելի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dirty="0">
                <a:solidFill>
                  <a:srgbClr val="0092BB"/>
                </a:solidFill>
              </a:rPr>
              <a:t>Ժամանակային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/>
              <a:t>Բավարար</a:t>
            </a:r>
            <a:endParaRPr lang="en-GB" sz="2400" b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635558" y="4188858"/>
            <a:ext cx="2707082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452244" y="4226943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2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423BCE-F929-6A98-3541-8CA21698E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8B629-755C-8B6B-AADA-E1011081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372BC8-FF65-9ED0-8125-AE532E81E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Ժամանակային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2FD183F-DD79-A3CE-B010-D838C64F2090}"/>
              </a:ext>
            </a:extLst>
          </p:cNvPr>
          <p:cNvSpPr txBox="1">
            <a:spLocks/>
          </p:cNvSpPr>
          <p:nvPr/>
        </p:nvSpPr>
        <p:spPr bwMode="auto">
          <a:xfrm>
            <a:off x="757703" y="1275198"/>
            <a:ext cx="8301237" cy="472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ct val="0"/>
              </a:spcBef>
            </a:pPr>
            <a:r>
              <a:rPr lang="hy-AM" sz="2400" b="0" dirty="0"/>
              <a:t>Ժամանակին </a:t>
            </a:r>
            <a:r>
              <a:rPr lang="hy-AM" sz="2400" b="0" dirty="0" smtClean="0"/>
              <a:t>ցուցիչներ</a:t>
            </a:r>
            <a:r>
              <a:rPr lang="hy-AM" sz="2400" b="0" dirty="0"/>
              <a:t>ն</a:t>
            </a:r>
            <a:r>
              <a:rPr lang="hy-AM" sz="2400" b="0" dirty="0" smtClean="0"/>
              <a:t> </a:t>
            </a:r>
            <a:r>
              <a:rPr lang="hy-AM" sz="2400" b="0" dirty="0"/>
              <a:t>արդիական են և հավաքագրվում են որոշումների կայացման համար բավարար հաճախականությամբ։</a:t>
            </a:r>
            <a:endParaRPr lang="en-US" sz="2400" b="0" dirty="0"/>
          </a:p>
          <a:p>
            <a:pPr algn="just">
              <a:spcBef>
                <a:spcPct val="0"/>
              </a:spcBef>
            </a:pPr>
            <a:endParaRPr lang="hy-AM" sz="2400" b="0" dirty="0"/>
          </a:p>
          <a:p>
            <a:pPr algn="just">
              <a:spcBef>
                <a:spcPct val="0"/>
              </a:spcBef>
            </a:pPr>
            <a:r>
              <a:rPr lang="hy-AM" sz="2400" b="0" dirty="0" smtClean="0"/>
              <a:t>Օրինակ՝</a:t>
            </a:r>
            <a:endParaRPr lang="en-US" sz="2400" b="0" dirty="0"/>
          </a:p>
          <a:p>
            <a:pPr>
              <a:spcBef>
                <a:spcPct val="0"/>
              </a:spcBef>
            </a:pPr>
            <a:endParaRPr lang="en-US" sz="2400" b="0" dirty="0"/>
          </a:p>
          <a:p>
            <a:pPr algn="just">
              <a:spcBef>
                <a:spcPct val="0"/>
              </a:spcBef>
            </a:pPr>
            <a:r>
              <a:rPr lang="hy-AM" sz="2400" dirty="0" smtClean="0">
                <a:solidFill>
                  <a:schemeClr val="tx2"/>
                </a:solidFill>
              </a:rPr>
              <a:t>Ցուցիչ՝</a:t>
            </a:r>
            <a:r>
              <a:rPr lang="en-US" sz="2400" b="0" dirty="0" smtClean="0"/>
              <a:t>  </a:t>
            </a:r>
            <a:r>
              <a:rPr lang="hy-AM" sz="2400" b="0" dirty="0"/>
              <a:t>Վերապատրաստում անցած անձանց տոկոսը, որոնք իրենց աշխատանքում կիրառում են վերապատրաստման ընթացքում </a:t>
            </a:r>
            <a:r>
              <a:rPr lang="hy-AM" sz="2400" b="0" dirty="0" smtClean="0"/>
              <a:t>ստացած եզրույթները։ </a:t>
            </a:r>
            <a:endParaRPr lang="hy-AM" sz="2400" b="0" dirty="0"/>
          </a:p>
          <a:p>
            <a:pPr>
              <a:spcBef>
                <a:spcPct val="0"/>
              </a:spcBef>
            </a:pPr>
            <a:endParaRPr lang="en-US" sz="2400" b="0" dirty="0"/>
          </a:p>
          <a:p>
            <a:pPr lvl="0" algn="just">
              <a:spcBef>
                <a:spcPct val="0"/>
              </a:spcBef>
            </a:pPr>
            <a:r>
              <a:rPr lang="en-US" altLang="en-US" sz="2200" b="0" i="1" dirty="0" smtClean="0">
                <a:latin typeface="Arial" panose="020B0604020202020204" pitchFamily="34" charset="0"/>
              </a:rPr>
              <a:t>(</a:t>
            </a:r>
            <a:r>
              <a:rPr lang="en-US" altLang="en-US" sz="2200" b="0" i="1" dirty="0" err="1">
                <a:latin typeface="Arial" panose="020B0604020202020204" pitchFamily="34" charset="0"/>
              </a:rPr>
              <a:t>Տվյալները</a:t>
            </a:r>
            <a:r>
              <a:rPr lang="en-US" altLang="en-US" sz="2200" b="0" i="1" dirty="0">
                <a:latin typeface="Arial" panose="020B0604020202020204" pitchFamily="34" charset="0"/>
              </a:rPr>
              <a:t> </a:t>
            </a:r>
            <a:r>
              <a:rPr lang="hy-AM" altLang="en-US" sz="2200" b="0" i="1" dirty="0" smtClean="0">
                <a:latin typeface="Arial" panose="020B0604020202020204" pitchFamily="34" charset="0"/>
              </a:rPr>
              <a:t>գեներացվում են </a:t>
            </a:r>
            <a:r>
              <a:rPr lang="en-US" altLang="en-US" sz="2200" b="0" i="1" dirty="0" err="1">
                <a:latin typeface="Arial" panose="020B0604020202020204" pitchFamily="34" charset="0"/>
              </a:rPr>
              <a:t>հինգ</a:t>
            </a:r>
            <a:r>
              <a:rPr lang="en-US" altLang="en-US" sz="2200" b="0" i="1" dirty="0">
                <a:latin typeface="Arial" panose="020B0604020202020204" pitchFamily="34" charset="0"/>
              </a:rPr>
              <a:t> </a:t>
            </a:r>
            <a:r>
              <a:rPr lang="en-US" altLang="en-US" sz="2200" b="0" i="1" dirty="0" err="1">
                <a:latin typeface="Arial" panose="020B0604020202020204" pitchFamily="34" charset="0"/>
              </a:rPr>
              <a:t>տարին</a:t>
            </a:r>
            <a:r>
              <a:rPr lang="en-US" altLang="en-US" sz="2200" b="0" i="1" dirty="0">
                <a:latin typeface="Arial" panose="020B0604020202020204" pitchFamily="34" charset="0"/>
              </a:rPr>
              <a:t> </a:t>
            </a:r>
            <a:r>
              <a:rPr lang="en-US" altLang="en-US" sz="2200" b="0" i="1" dirty="0" err="1">
                <a:latin typeface="Arial" panose="020B0604020202020204" pitchFamily="34" charset="0"/>
              </a:rPr>
              <a:t>մեկ</a:t>
            </a:r>
            <a:r>
              <a:rPr lang="en-US" altLang="en-US" sz="2200" b="0" i="1" dirty="0">
                <a:latin typeface="Arial" panose="020B0604020202020204" pitchFamily="34" charset="0"/>
              </a:rPr>
              <a:t> </a:t>
            </a:r>
            <a:r>
              <a:rPr lang="en-US" altLang="en-US" sz="2200" b="0" i="1" dirty="0" err="1" smtClean="0">
                <a:latin typeface="Arial" panose="020B0604020202020204" pitchFamily="34" charset="0"/>
              </a:rPr>
              <a:t>անգամ</a:t>
            </a:r>
            <a:r>
              <a:rPr lang="hy-AM" altLang="en-US" sz="2200" b="0" i="1" dirty="0" smtClean="0">
                <a:latin typeface="Arial" panose="020B0604020202020204" pitchFamily="34" charset="0"/>
              </a:rPr>
              <a:t> իրականացվող </a:t>
            </a:r>
            <a:r>
              <a:rPr lang="en-US" altLang="en-US" sz="2200" b="0" i="1" dirty="0" err="1" smtClean="0">
                <a:latin typeface="Arial" panose="020B0604020202020204" pitchFamily="34" charset="0"/>
              </a:rPr>
              <a:t>հարցման</a:t>
            </a:r>
            <a:r>
              <a:rPr lang="en-US" altLang="en-US" sz="2200" b="0" i="1" dirty="0" smtClean="0">
                <a:latin typeface="Arial" panose="020B0604020202020204" pitchFamily="34" charset="0"/>
              </a:rPr>
              <a:t> </a:t>
            </a:r>
            <a:r>
              <a:rPr lang="en-US" altLang="en-US" sz="2200" b="0" i="1" dirty="0" err="1" smtClean="0">
                <a:latin typeface="Arial" panose="020B0604020202020204" pitchFamily="34" charset="0"/>
              </a:rPr>
              <a:t>արդյունքում</a:t>
            </a:r>
            <a:r>
              <a:rPr lang="en-US" altLang="en-US" sz="2200" b="0" i="1" dirty="0" smtClean="0">
                <a:latin typeface="Arial" panose="020B0604020202020204" pitchFamily="34" charset="0"/>
              </a:rPr>
              <a:t>)</a:t>
            </a:r>
            <a:endParaRPr lang="en-US" sz="2200" b="0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82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D5F5-E4BF-138F-2C0E-6DD8FE56B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720F5-7069-4DE7-D1ED-C43DC98DF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C0DD3E-F39E-B55E-2AEF-88FD5442D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6" y="203200"/>
            <a:ext cx="9416754" cy="1015660"/>
          </a:xfrm>
        </p:spPr>
        <p:txBody>
          <a:bodyPr>
            <a:noAutofit/>
          </a:bodyPr>
          <a:lstStyle/>
          <a:p>
            <a:pPr algn="ctr"/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</a:t>
            </a:r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ատարողականի ճիշտ ձևակերպված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48">
            <a:extLst>
              <a:ext uri="{FF2B5EF4-FFF2-40B4-BE49-F238E27FC236}">
                <a16:creationId xmlns:a16="http://schemas.microsoft.com/office/drawing/2014/main" id="{D73971C2-49E0-F463-1F0F-1301FC4CF671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218860"/>
            <a:ext cx="6151097" cy="378279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Օբյեկտիվ</a:t>
            </a:r>
            <a:r>
              <a:rPr lang="en-GB" sz="2400" b="0" dirty="0" smtClean="0"/>
              <a:t> 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Գործնական</a:t>
            </a:r>
            <a:endParaRPr lang="en-GB" sz="2400" b="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 dirty="0" err="1"/>
              <a:t>Օգտակար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կառավարման</a:t>
            </a:r>
            <a:r>
              <a:rPr lang="en-US" altLang="en-US" sz="2400" b="0" dirty="0"/>
              <a:t> </a:t>
            </a:r>
            <a:r>
              <a:rPr lang="hy-AM" altLang="en-US" sz="2400" b="0" dirty="0" smtClean="0"/>
              <a:t>դիտանկյունից</a:t>
            </a:r>
            <a:endParaRPr lang="en-US" altLang="en-US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Թիրախային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Վերագրելի</a:t>
            </a:r>
            <a:endParaRPr lang="en-GB" sz="2400" b="0" dirty="0"/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b="0" dirty="0" smtClean="0"/>
              <a:t>Ժամանակային</a:t>
            </a:r>
          </a:p>
          <a:p>
            <a:pPr marL="571500" indent="-571500">
              <a:lnSpc>
                <a:spcPct val="150000"/>
              </a:lnSpc>
              <a:buClr>
                <a:srgbClr val="366092"/>
              </a:buClr>
            </a:pPr>
            <a:r>
              <a:rPr lang="hy-AM" sz="2400" dirty="0" smtClean="0">
                <a:solidFill>
                  <a:srgbClr val="0092BB"/>
                </a:solidFill>
              </a:rPr>
              <a:t>Բավարար</a:t>
            </a:r>
            <a:endParaRPr lang="en-GB" sz="2400" dirty="0">
              <a:solidFill>
                <a:srgbClr val="0092BB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49C6096-9258-48F3-E3A0-0A833488F2F2}"/>
              </a:ext>
            </a:extLst>
          </p:cNvPr>
          <p:cNvSpPr/>
          <p:nvPr/>
        </p:nvSpPr>
        <p:spPr>
          <a:xfrm>
            <a:off x="635558" y="4849258"/>
            <a:ext cx="1959534" cy="593202"/>
          </a:xfrm>
          <a:custGeom>
            <a:avLst/>
            <a:gdLst>
              <a:gd name="csX0" fmla="*/ 0 w 1959534"/>
              <a:gd name="csY0" fmla="*/ 296601 h 593202"/>
              <a:gd name="csX1" fmla="*/ 979767 w 1959534"/>
              <a:gd name="csY1" fmla="*/ 0 h 593202"/>
              <a:gd name="csX2" fmla="*/ 1959534 w 1959534"/>
              <a:gd name="csY2" fmla="*/ 296601 h 593202"/>
              <a:gd name="csX3" fmla="*/ 979767 w 1959534"/>
              <a:gd name="csY3" fmla="*/ 593202 h 593202"/>
              <a:gd name="csX4" fmla="*/ 0 w 1959534"/>
              <a:gd name="csY4" fmla="*/ 296601 h 59320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959534" h="593202" extrusionOk="0">
                <a:moveTo>
                  <a:pt x="0" y="296601"/>
                </a:moveTo>
                <a:cubicBezTo>
                  <a:pt x="-26837" y="150091"/>
                  <a:pt x="512621" y="39373"/>
                  <a:pt x="979767" y="0"/>
                </a:cubicBezTo>
                <a:cubicBezTo>
                  <a:pt x="1524599" y="-1654"/>
                  <a:pt x="1951949" y="129635"/>
                  <a:pt x="1959534" y="296601"/>
                </a:cubicBezTo>
                <a:cubicBezTo>
                  <a:pt x="1919008" y="472702"/>
                  <a:pt x="1533357" y="589631"/>
                  <a:pt x="979767" y="593202"/>
                </a:cubicBezTo>
                <a:cubicBezTo>
                  <a:pt x="429556" y="578698"/>
                  <a:pt x="-8457" y="461954"/>
                  <a:pt x="0" y="296601"/>
                </a:cubicBezTo>
                <a:close/>
              </a:path>
            </a:pathLst>
          </a:custGeom>
          <a:noFill/>
          <a:ln w="28575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1700665513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613CC34-E9EA-2738-6713-C360052B57E3}"/>
              </a:ext>
            </a:extLst>
          </p:cNvPr>
          <p:cNvSpPr/>
          <p:nvPr/>
        </p:nvSpPr>
        <p:spPr>
          <a:xfrm>
            <a:off x="442084" y="5001658"/>
            <a:ext cx="2153008" cy="555117"/>
          </a:xfrm>
          <a:custGeom>
            <a:avLst/>
            <a:gdLst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  <a:gd name="csX5" fmla="*/ 1076504 w 2153008"/>
              <a:gd name="csY5" fmla="*/ 277559 h 555117"/>
              <a:gd name="csX6" fmla="*/ 1311538 w 2153008"/>
              <a:gd name="csY6" fmla="*/ 548421 h 555117"/>
              <a:gd name="csX0" fmla="*/ 1311538 w 2153008"/>
              <a:gd name="csY0" fmla="*/ 548421 h 555117"/>
              <a:gd name="csX1" fmla="*/ 908059 w 2153008"/>
              <a:gd name="csY1" fmla="*/ 551698 h 555117"/>
              <a:gd name="csX2" fmla="*/ 305030 w 2153008"/>
              <a:gd name="csY2" fmla="*/ 83978 h 555117"/>
              <a:gd name="csX3" fmla="*/ 1060032 w 2153008"/>
              <a:gd name="csY3" fmla="*/ 31 h 555117"/>
              <a:gd name="csX4" fmla="*/ 1679354 w 2153008"/>
              <a:gd name="csY4" fmla="*/ 47603 h 55511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153008" h="555117" stroke="0" extrusionOk="0">
                <a:moveTo>
                  <a:pt x="1311538" y="548421"/>
                </a:moveTo>
                <a:cubicBezTo>
                  <a:pt x="1171547" y="578385"/>
                  <a:pt x="1056465" y="557477"/>
                  <a:pt x="908059" y="551698"/>
                </a:cubicBezTo>
                <a:cubicBezTo>
                  <a:pt x="14089" y="560260"/>
                  <a:pt x="-270222" y="195305"/>
                  <a:pt x="305030" y="83978"/>
                </a:cubicBezTo>
                <a:cubicBezTo>
                  <a:pt x="493420" y="17648"/>
                  <a:pt x="816036" y="24311"/>
                  <a:pt x="1060032" y="31"/>
                </a:cubicBezTo>
                <a:cubicBezTo>
                  <a:pt x="1275987" y="3741"/>
                  <a:pt x="1504276" y="29005"/>
                  <a:pt x="1679354" y="47603"/>
                </a:cubicBezTo>
                <a:cubicBezTo>
                  <a:pt x="1504977" y="133775"/>
                  <a:pt x="1158730" y="232341"/>
                  <a:pt x="1076504" y="277559"/>
                </a:cubicBezTo>
                <a:cubicBezTo>
                  <a:pt x="1147986" y="327627"/>
                  <a:pt x="1263563" y="466191"/>
                  <a:pt x="1311538" y="548421"/>
                </a:cubicBezTo>
                <a:close/>
              </a:path>
              <a:path w="2153008" h="555117" fill="none" extrusionOk="0">
                <a:moveTo>
                  <a:pt x="1311538" y="548421"/>
                </a:moveTo>
                <a:cubicBezTo>
                  <a:pt x="1190436" y="552531"/>
                  <a:pt x="1024864" y="557331"/>
                  <a:pt x="908059" y="551698"/>
                </a:cubicBezTo>
                <a:cubicBezTo>
                  <a:pt x="54493" y="467747"/>
                  <a:pt x="-360160" y="241864"/>
                  <a:pt x="305030" y="83978"/>
                </a:cubicBezTo>
                <a:cubicBezTo>
                  <a:pt x="514710" y="-12205"/>
                  <a:pt x="775995" y="9961"/>
                  <a:pt x="1060032" y="31"/>
                </a:cubicBezTo>
                <a:cubicBezTo>
                  <a:pt x="1302412" y="12806"/>
                  <a:pt x="1493937" y="-20286"/>
                  <a:pt x="1679354" y="47603"/>
                </a:cubicBezTo>
              </a:path>
              <a:path w="2153008" h="555117" fill="none" stroke="0" extrusionOk="0">
                <a:moveTo>
                  <a:pt x="1311538" y="548421"/>
                </a:moveTo>
                <a:cubicBezTo>
                  <a:pt x="1165888" y="555050"/>
                  <a:pt x="1061514" y="542506"/>
                  <a:pt x="908059" y="551698"/>
                </a:cubicBezTo>
                <a:cubicBezTo>
                  <a:pt x="12282" y="504208"/>
                  <a:pt x="-289676" y="282712"/>
                  <a:pt x="305030" y="83978"/>
                </a:cubicBezTo>
                <a:cubicBezTo>
                  <a:pt x="518656" y="38344"/>
                  <a:pt x="770413" y="-15216"/>
                  <a:pt x="1060032" y="31"/>
                </a:cubicBezTo>
                <a:cubicBezTo>
                  <a:pt x="1274799" y="-778"/>
                  <a:pt x="1501634" y="35702"/>
                  <a:pt x="1679354" y="47603"/>
                </a:cubicBezTo>
              </a:path>
            </a:pathLst>
          </a:custGeom>
          <a:ln w="12700">
            <a:solidFill>
              <a:srgbClr val="0092BB"/>
            </a:solidFill>
            <a:extLst>
              <a:ext uri="{C807C97D-BFC1-408E-A445-0C87EB9F89A2}">
                <ask:lineSketchStyleProps xmlns="" xmlns:ask="http://schemas.microsoft.com/office/drawing/2018/sketchyshapes" sd="2377252028">
                  <a:prstGeom prst="arc">
                    <a:avLst>
                      <a:gd name="adj1" fmla="val 2943059"/>
                      <a:gd name="adj2" fmla="val 20347254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10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3FD73-2D20-299D-2785-590C2BA0D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41433-8BCF-C099-88B7-07CFA6CE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2BEFD-71BE-3D68-8628-44B3FE58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Բավարար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3EDE802-1676-C712-017B-32E6F1D11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6262053"/>
              </p:ext>
            </p:extLst>
          </p:nvPr>
        </p:nvGraphicFramePr>
        <p:xfrm>
          <a:off x="7032104" y="3933057"/>
          <a:ext cx="3048000" cy="2141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3">
            <a:extLst>
              <a:ext uri="{FF2B5EF4-FFF2-40B4-BE49-F238E27FC236}">
                <a16:creationId xmlns:a16="http://schemas.microsoft.com/office/drawing/2014/main" id="{CE7BE123-11DA-9384-9398-3EC75DFE50DC}"/>
              </a:ext>
            </a:extLst>
          </p:cNvPr>
          <p:cNvSpPr txBox="1">
            <a:spLocks noChangeArrowheads="1"/>
          </p:cNvSpPr>
          <p:nvPr/>
        </p:nvSpPr>
        <p:spPr>
          <a:xfrm>
            <a:off x="757703" y="1429544"/>
            <a:ext cx="7736356" cy="355483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ct val="0"/>
              </a:spcBef>
              <a:buFont typeface="Wingdings" pitchFamily="2" charset="2"/>
              <a:buNone/>
            </a:pP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5FB6541-6DB2-A884-AF21-8F84747FECB3}"/>
              </a:ext>
            </a:extLst>
          </p:cNvPr>
          <p:cNvSpPr/>
          <p:nvPr/>
        </p:nvSpPr>
        <p:spPr>
          <a:xfrm rot="354187">
            <a:off x="7496586" y="4543858"/>
            <a:ext cx="2119037" cy="2075329"/>
          </a:xfrm>
          <a:prstGeom prst="ellipse">
            <a:avLst/>
          </a:prstGeom>
          <a:solidFill>
            <a:srgbClr val="0092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pl-PL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309FB3-A545-CE3E-95E4-821C401B6A60}"/>
              </a:ext>
            </a:extLst>
          </p:cNvPr>
          <p:cNvSpPr txBox="1"/>
          <p:nvPr/>
        </p:nvSpPr>
        <p:spPr>
          <a:xfrm rot="897905">
            <a:off x="7777054" y="4765917"/>
            <a:ext cx="160097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2000"/>
              </a:lnSpc>
            </a:pPr>
            <a:r>
              <a:rPr lang="hy-AM" b="1" dirty="0" smtClean="0">
                <a:solidFill>
                  <a:schemeClr val="bg1"/>
                </a:solidFill>
                <a:latin typeface="+mj-lt"/>
              </a:rPr>
              <a:t>Սկզբունք․ ընդամենը 2-3 ցուցիչ ամեն արդյունքի համար</a:t>
            </a:r>
            <a:endParaRPr lang="pl-P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7703" y="1305342"/>
            <a:ext cx="83862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y-AM" sz="2000" b="1" dirty="0"/>
              <a:t>Ցուցիչների համակցությունը պետք է ապահովի սահմանված արդյունքի ամբողջական չափելիությունը</a:t>
            </a:r>
            <a:r>
              <a:rPr lang="hy-AM" sz="2000" b="1" dirty="0" smtClean="0"/>
              <a:t>։</a:t>
            </a:r>
          </a:p>
          <a:p>
            <a:pPr algn="just"/>
            <a:endParaRPr lang="hy-AM" sz="2000" dirty="0"/>
          </a:p>
          <a:p>
            <a:pPr algn="just"/>
            <a:r>
              <a:rPr lang="hy-AM" sz="2000" b="1" dirty="0"/>
              <a:t>Քանի՞ ցուցիչ </a:t>
            </a:r>
            <a:r>
              <a:rPr lang="hy-AM" sz="2000" b="1" dirty="0" smtClean="0"/>
              <a:t>կիրառել</a:t>
            </a:r>
          </a:p>
          <a:p>
            <a:pPr algn="just"/>
            <a:endParaRPr lang="hy-AM" sz="20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hy-AM" sz="2000" dirty="0" smtClean="0"/>
              <a:t> Քանակն ուղիղ համեմատական է արդյունքի բարդությանը</a:t>
            </a:r>
            <a:endParaRPr lang="hy-AM" sz="20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hy-AM" sz="2000" dirty="0"/>
              <a:t>Պետք է ընտրել հենց այնքան ցուցիչ, որքան անհրաժեշտ է արդյունքը արժանահավատորեն չափելու համար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y-AM" sz="2000" dirty="0"/>
              <a:t>Չափից շատ ցուցիչները բերում են տեղեկատվության ծանրաբեռնվածության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hy-AM" sz="2000" dirty="0"/>
              <a:t>Չափից քիչ ցուցիչները կարող են խեղաթյուրել իրական </a:t>
            </a:r>
            <a:r>
              <a:rPr lang="hy-AM" sz="2000" dirty="0" smtClean="0"/>
              <a:t>պատկերը</a:t>
            </a:r>
            <a:endParaRPr lang="hy-AM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879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A9AB3-2857-B4A5-3CA5-E54EE7CB4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D1C3D-8832-961C-CE10-6AA33B0CB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F8BB7C-C590-D11E-9F49-CA14CEBDF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92" y="461281"/>
            <a:ext cx="6074021" cy="1215951"/>
          </a:xfrm>
        </p:spPr>
        <p:txBody>
          <a:bodyPr>
            <a:noAutofit/>
          </a:bodyPr>
          <a:lstStyle/>
          <a:p>
            <a:r>
              <a:rPr lang="hy-AM" sz="3600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Ի՞նչ ասել է արդյունքահեն </a:t>
            </a:r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կառավարում</a:t>
            </a:r>
            <a:endParaRPr lang="en-GB" sz="3600" dirty="0">
              <a:solidFill>
                <a:schemeClr val="tx2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5CBDFB7-A6EA-56DE-1C37-FBF2F80B7B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16" y="1506070"/>
            <a:ext cx="2678254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hy-AM" sz="1400" dirty="0"/>
              <a:t>Նույնիսկ այն դեպքում, երբ որևէ ծրագիր կամ նախագիծ </a:t>
            </a:r>
            <a:r>
              <a:rPr lang="hy-AM" sz="1400" dirty="0">
                <a:solidFill>
                  <a:srgbClr val="0092BB"/>
                </a:solidFill>
              </a:rPr>
              <a:t>թղթի վրա </a:t>
            </a:r>
            <a:r>
              <a:rPr lang="hy-AM" sz="1400" dirty="0"/>
              <a:t>ունի հիմնավորված տրամաբանական կառուցվածք</a:t>
            </a:r>
            <a:r>
              <a:rPr lang="hy-AM" sz="1400" dirty="0" smtClean="0"/>
              <a:t>, </a:t>
            </a:r>
            <a:r>
              <a:rPr lang="hy-AM" sz="1400" dirty="0"/>
              <a:t>չենք կարող վստահ լինել, որ այն հաջողությամբ կիրականացվի </a:t>
            </a:r>
            <a:r>
              <a:rPr lang="hy-AM" sz="1400" dirty="0">
                <a:solidFill>
                  <a:srgbClr val="0092BB"/>
                </a:solidFill>
              </a:rPr>
              <a:t>գործնականում։</a:t>
            </a:r>
            <a:endParaRPr lang="en-US" sz="1400" dirty="0">
              <a:solidFill>
                <a:srgbClr val="0092BB"/>
              </a:solidFill>
              <a:latin typeface="+mj-lt"/>
            </a:endParaRPr>
          </a:p>
        </p:txBody>
      </p:sp>
      <p:sp>
        <p:nvSpPr>
          <p:cNvPr id="15" name="Text Box 12">
            <a:extLst>
              <a:ext uri="{FF2B5EF4-FFF2-40B4-BE49-F238E27FC236}">
                <a16:creationId xmlns:a16="http://schemas.microsoft.com/office/drawing/2014/main" id="{2CA713BB-9BE1-ADC6-A7FE-D4A8C3957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1" y="4108395"/>
            <a:ext cx="3023998" cy="16004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hy-AM" sz="1400" dirty="0"/>
              <a:t>Հասկանալու համար՝ արդյոք թղթի վրա մշակված պլանը իրականում աշխատել է, անհրաժեշտ է տեղեկատվություն այն մասին, թե ինչ է փաստացի տեղի ունեցել յուրաքանչյուր մակարդակում։</a:t>
            </a:r>
            <a:endParaRPr lang="en-US" sz="1400" dirty="0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A45D972F-F01E-344E-A463-3C2ED9040E9C}"/>
              </a:ext>
            </a:extLst>
          </p:cNvPr>
          <p:cNvSpPr/>
          <p:nvPr/>
        </p:nvSpPr>
        <p:spPr>
          <a:xfrm>
            <a:off x="4570392" y="2342094"/>
            <a:ext cx="1633182" cy="58744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1200" b="1" dirty="0" smtClean="0">
                <a:solidFill>
                  <a:schemeClr val="bg1"/>
                </a:solidFill>
                <a:latin typeface="+mj-lt"/>
              </a:rPr>
              <a:t>Վերջնարդյունքներ</a:t>
            </a:r>
            <a:endParaRPr lang="en-GB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6D0F8AE4-0054-63A1-C08C-4B3C506A160A}"/>
              </a:ext>
            </a:extLst>
          </p:cNvPr>
          <p:cNvSpPr/>
          <p:nvPr/>
        </p:nvSpPr>
        <p:spPr>
          <a:xfrm>
            <a:off x="3129699" y="3719410"/>
            <a:ext cx="2607578" cy="58744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1100" b="1" dirty="0">
                <a:solidFill>
                  <a:schemeClr val="bg1"/>
                </a:solidFill>
                <a:latin typeface="+mj-lt"/>
              </a:rPr>
              <a:t>Ա</a:t>
            </a:r>
            <a:r>
              <a:rPr lang="hy-AM" sz="1100" b="1" dirty="0" smtClean="0">
                <a:solidFill>
                  <a:schemeClr val="bg1"/>
                </a:solidFill>
                <a:latin typeface="+mj-lt"/>
              </a:rPr>
              <a:t>րդյունքներ</a:t>
            </a:r>
            <a:endParaRPr lang="en-GB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A315E173-C066-7389-652E-614617912A0C}"/>
              </a:ext>
            </a:extLst>
          </p:cNvPr>
          <p:cNvSpPr/>
          <p:nvPr/>
        </p:nvSpPr>
        <p:spPr>
          <a:xfrm>
            <a:off x="3685562" y="5096727"/>
            <a:ext cx="1633182" cy="58744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1200" b="1" dirty="0" smtClean="0">
                <a:solidFill>
                  <a:schemeClr val="bg1"/>
                </a:solidFill>
                <a:latin typeface="+mj-lt"/>
              </a:rPr>
              <a:t>Գործողություններ</a:t>
            </a: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E36CCA-DEE5-5BBB-F1E1-0F4EDA25524E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4502153" y="4508310"/>
            <a:ext cx="205972" cy="588417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147AB93-73B5-FA08-FC0A-60D3EA85BE9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4433488" y="3059604"/>
            <a:ext cx="725013" cy="659806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B038F4B2-CB86-CB94-AC01-594FCF002543}"/>
              </a:ext>
            </a:extLst>
          </p:cNvPr>
          <p:cNvSpPr/>
          <p:nvPr/>
        </p:nvSpPr>
        <p:spPr>
          <a:xfrm>
            <a:off x="5238624" y="5089722"/>
            <a:ext cx="4567308" cy="619111"/>
          </a:xfrm>
          <a:prstGeom prst="parallelogram">
            <a:avLst>
              <a:gd name="adj" fmla="val 31246"/>
            </a:avLst>
          </a:prstGeom>
          <a:solidFill>
            <a:srgbClr val="FF6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1200" b="1" dirty="0" smtClean="0">
                <a:latin typeface="+mj-lt"/>
              </a:rPr>
              <a:t>Հավաստիանալ, որ գործողություններն իրականացվել են</a:t>
            </a:r>
            <a:endParaRPr lang="en-GB" sz="1200" b="1" dirty="0">
              <a:latin typeface="+mj-lt"/>
            </a:endParaRPr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9C212A6C-DD0A-DE92-34CD-A05D63FC3A0F}"/>
              </a:ext>
            </a:extLst>
          </p:cNvPr>
          <p:cNvSpPr/>
          <p:nvPr/>
        </p:nvSpPr>
        <p:spPr>
          <a:xfrm>
            <a:off x="5650117" y="3715908"/>
            <a:ext cx="4567308" cy="587446"/>
          </a:xfrm>
          <a:prstGeom prst="parallelogram">
            <a:avLst>
              <a:gd name="adj" fmla="val 31246"/>
            </a:avLst>
          </a:prstGeom>
          <a:solidFill>
            <a:srgbClr val="FF6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1200" b="1" dirty="0" smtClean="0">
                <a:latin typeface="+mj-lt"/>
              </a:rPr>
              <a:t>Չափել իրականացված գործողությունների արդյունքում ձեռք բերված արդյունքները</a:t>
            </a:r>
            <a:endParaRPr lang="en-GB" sz="1200" b="1" dirty="0">
              <a:latin typeface="+mj-lt"/>
            </a:endParaRPr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15C33277-118D-D269-B56F-36CADDADB449}"/>
              </a:ext>
            </a:extLst>
          </p:cNvPr>
          <p:cNvSpPr/>
          <p:nvPr/>
        </p:nvSpPr>
        <p:spPr>
          <a:xfrm>
            <a:off x="6113868" y="2342094"/>
            <a:ext cx="4567307" cy="587446"/>
          </a:xfrm>
          <a:prstGeom prst="parallelogram">
            <a:avLst>
              <a:gd name="adj" fmla="val 31246"/>
            </a:avLst>
          </a:prstGeom>
          <a:solidFill>
            <a:srgbClr val="FF6E1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1200" b="1" dirty="0" smtClean="0">
                <a:latin typeface="+mj-lt"/>
              </a:rPr>
              <a:t>Չափել իրական վերջնարդյունքները</a:t>
            </a:r>
            <a:endParaRPr lang="en-GB" sz="1200" b="1" dirty="0">
              <a:latin typeface="+mj-lt"/>
            </a:endParaRPr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D0BC4256-7B1F-681F-70A1-78159843F8D0}"/>
              </a:ext>
            </a:extLst>
          </p:cNvPr>
          <p:cNvSpPr/>
          <p:nvPr/>
        </p:nvSpPr>
        <p:spPr>
          <a:xfrm>
            <a:off x="9726945" y="5096727"/>
            <a:ext cx="1633182" cy="57343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4EB0C624-3656-72BB-EFB3-BB983CCD226D}"/>
              </a:ext>
            </a:extLst>
          </p:cNvPr>
          <p:cNvSpPr/>
          <p:nvPr/>
        </p:nvSpPr>
        <p:spPr>
          <a:xfrm>
            <a:off x="10131398" y="3722913"/>
            <a:ext cx="1633182" cy="57343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20A18687-F927-FB37-113C-6DC17B435E6F}"/>
              </a:ext>
            </a:extLst>
          </p:cNvPr>
          <p:cNvSpPr/>
          <p:nvPr/>
        </p:nvSpPr>
        <p:spPr>
          <a:xfrm>
            <a:off x="10592604" y="2356104"/>
            <a:ext cx="1515616" cy="573436"/>
          </a:xfrm>
          <a:prstGeom prst="parallelogram">
            <a:avLst>
              <a:gd name="adj" fmla="val 31246"/>
            </a:avLst>
          </a:prstGeom>
          <a:solidFill>
            <a:srgbClr val="0092BB"/>
          </a:solidFill>
          <a:ln w="28575">
            <a:solidFill>
              <a:srgbClr val="0092B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bg1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671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811EA-1761-1B1E-7869-61788FCD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C22D95-0D3C-E51A-EC1D-294E4902C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424DC6B7-B8DA-BF04-9697-741695C2B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406549"/>
            <a:ext cx="7160747" cy="399730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2400" dirty="0" smtClean="0"/>
              <a:t>Ինչու՞ տարանջատել</a:t>
            </a:r>
            <a:endParaRPr lang="en-US" sz="2400" dirty="0"/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2400" dirty="0" smtClean="0"/>
              <a:t>Տարանջատման տարբերակներ կարող են լինել․</a:t>
            </a:r>
            <a:endParaRPr lang="en-US" sz="2400" dirty="0"/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hy-AM" sz="2400" dirty="0" smtClean="0"/>
              <a:t>սեռը</a:t>
            </a:r>
            <a:r>
              <a:rPr lang="en-US" sz="2400" dirty="0" smtClean="0"/>
              <a:t> </a:t>
            </a:r>
            <a:endParaRPr lang="en-US" sz="2400" dirty="0"/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hy-AM" sz="2400" dirty="0" smtClean="0"/>
              <a:t>տարիքը</a:t>
            </a:r>
            <a:r>
              <a:rPr lang="en-US" sz="2400" dirty="0" smtClean="0"/>
              <a:t> </a:t>
            </a:r>
            <a:endParaRPr lang="en-US" sz="2400" dirty="0"/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hy-AM" sz="2400" dirty="0"/>
              <a:t>բ</a:t>
            </a:r>
            <a:r>
              <a:rPr lang="hy-AM" sz="2400" dirty="0" smtClean="0"/>
              <a:t>նակության վայրը</a:t>
            </a:r>
            <a:endParaRPr lang="en-US" sz="2400" dirty="0"/>
          </a:p>
          <a:p>
            <a:pPr marL="631825" lvl="1" indent="-4508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rgbClr val="0092BB"/>
              </a:buClr>
              <a:buFont typeface="Arial" panose="020B0604020202020204" pitchFamily="34" charset="0"/>
              <a:buChar char="-"/>
            </a:pPr>
            <a:r>
              <a:rPr lang="hy-AM" sz="2400" dirty="0" smtClean="0"/>
              <a:t>տարածաշրջանը/տեղանքը</a:t>
            </a:r>
            <a:r>
              <a:rPr lang="en-US" sz="2400" dirty="0" smtClean="0"/>
              <a:t> </a:t>
            </a:r>
            <a:endParaRPr lang="en-US" sz="2400" dirty="0"/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</a:pPr>
            <a:endParaRPr lang="en-US" sz="2400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hy-AM" sz="2400" i="1" dirty="0" smtClean="0"/>
              <a:t>Ուշադրությու՛ն․</a:t>
            </a:r>
            <a:r>
              <a:rPr lang="en-US" sz="2400" i="1" dirty="0" smtClean="0">
                <a:solidFill>
                  <a:schemeClr val="accent1"/>
                </a:solidFill>
              </a:rPr>
              <a:t> </a:t>
            </a:r>
            <a:r>
              <a:rPr lang="hy-AM" sz="2400" i="1" dirty="0" smtClean="0">
                <a:solidFill>
                  <a:schemeClr val="accent1"/>
                </a:solidFill>
              </a:rPr>
              <a:t>արդյո՞ք ծրագրի կառավարման համար Ձեզ անհաժեշտ են այս </a:t>
            </a:r>
            <a:r>
              <a:rPr lang="hy-AM" sz="2400" i="1" u="sng" dirty="0" smtClean="0">
                <a:solidFill>
                  <a:schemeClr val="accent1"/>
                </a:solidFill>
              </a:rPr>
              <a:t>բոլոր </a:t>
            </a:r>
            <a:r>
              <a:rPr lang="hy-AM" sz="2400" i="1" dirty="0" smtClean="0">
                <a:solidFill>
                  <a:schemeClr val="accent1"/>
                </a:solidFill>
              </a:rPr>
              <a:t>տվյալները։</a:t>
            </a:r>
            <a:endParaRPr lang="en-US" sz="2400" i="1" dirty="0">
              <a:solidFill>
                <a:srgbClr val="C41A1D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7238" y="488305"/>
            <a:ext cx="45239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Ցուցիչների</a:t>
            </a:r>
            <a:r>
              <a:rPr lang="en-US" altLang="en-US" sz="24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altLang="en-US" sz="2400" dirty="0" err="1">
                <a:solidFill>
                  <a:schemeClr val="tx2"/>
                </a:solidFill>
                <a:latin typeface="+mj-lt"/>
                <a:ea typeface="+mn-ea"/>
                <a:cs typeface="+mn-cs"/>
              </a:rPr>
              <a:t>տարանջատում</a:t>
            </a:r>
            <a:endParaRPr lang="en-US" altLang="en-US" sz="2400" dirty="0">
              <a:solidFill>
                <a:schemeClr val="tx2"/>
              </a:solidFill>
              <a:latin typeface="+mj-lt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898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B419E-DEC4-FF8D-186F-F8BC07210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3307E-EFB0-FC2E-84B1-38559004E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823CC3-F05B-46B9-9720-BA3BD96E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9613518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Արդյունքների ժամանակագրությունը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val 3">
            <a:extLst>
              <a:ext uri="{FF2B5EF4-FFF2-40B4-BE49-F238E27FC236}">
                <a16:creationId xmlns:a16="http://schemas.microsoft.com/office/drawing/2014/main" id="{68427B71-6FF4-AB27-A71C-7934D8B0BACE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2133601" y="4682243"/>
            <a:ext cx="1663517" cy="106133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hy-AM" sz="11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Մեկնարկային </a:t>
            </a:r>
          </a:p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hy-AM" sz="11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արդյունքներ</a:t>
            </a:r>
            <a:endParaRPr lang="en-US" sz="1100" b="1" dirty="0">
              <a:solidFill>
                <a:schemeClr val="bg1"/>
              </a:solidFill>
              <a:latin typeface="Arial" pitchFamily="34" charset="0"/>
              <a:ea typeface="ＭＳ Ｐゴシック" pitchFamily="-106" charset="-128"/>
              <a:cs typeface="Arial" pitchFamily="34" charset="0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941FD3A8-95F4-F426-7D2D-A32FA59135E8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5992814" y="2343944"/>
            <a:ext cx="2450851" cy="129143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hy-AM" sz="16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Վերջնարդյունք</a:t>
            </a:r>
            <a:endParaRPr lang="en-US" sz="1600" b="1" dirty="0">
              <a:solidFill>
                <a:schemeClr val="bg1"/>
              </a:solidFill>
              <a:latin typeface="Arial" pitchFamily="34" charset="0"/>
              <a:ea typeface="ＭＳ Ｐゴシック" pitchFamily="-106" charset="-128"/>
              <a:cs typeface="Arial" pitchFamily="34" charset="0"/>
            </a:endParaRPr>
          </a:p>
        </p:txBody>
      </p:sp>
      <p:sp>
        <p:nvSpPr>
          <p:cNvPr id="7" name="Oval 10">
            <a:extLst>
              <a:ext uri="{FF2B5EF4-FFF2-40B4-BE49-F238E27FC236}">
                <a16:creationId xmlns:a16="http://schemas.microsoft.com/office/drawing/2014/main" id="{4D3F683C-B960-B1C2-81EC-8044AC98C822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3962401" y="3783379"/>
            <a:ext cx="2144667" cy="121089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hy-AM" sz="8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Գործողության իրականացման </a:t>
            </a:r>
          </a:p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hy-AM" sz="8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արդյունքում գրանցված արդյունք</a:t>
            </a:r>
            <a:endParaRPr lang="en-US" sz="800" b="1" dirty="0">
              <a:solidFill>
                <a:schemeClr val="bg1"/>
              </a:solidFill>
              <a:latin typeface="Arial" pitchFamily="34" charset="0"/>
              <a:ea typeface="ＭＳ Ｐゴシック" pitchFamily="-106" charset="-128"/>
              <a:cs typeface="Arial" pitchFamily="34" charset="0"/>
            </a:endParaRPr>
          </a:p>
        </p:txBody>
      </p:sp>
      <p:sp>
        <p:nvSpPr>
          <p:cNvPr id="8" name="Text Box 17">
            <a:extLst>
              <a:ext uri="{FF2B5EF4-FFF2-40B4-BE49-F238E27FC236}">
                <a16:creationId xmlns:a16="http://schemas.microsoft.com/office/drawing/2014/main" id="{057571AD-7228-C353-2D4B-AF7EA061E334}"/>
              </a:ext>
            </a:extLst>
          </p:cNvPr>
          <p:cNvSpPr txBox="1">
            <a:spLocks noChangeArrowheads="1"/>
          </p:cNvSpPr>
          <p:nvPr/>
        </p:nvSpPr>
        <p:spPr bwMode="auto">
          <a:xfrm rot="-5405003">
            <a:off x="1029494" y="3907632"/>
            <a:ext cx="2055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Results</a:t>
            </a:r>
            <a:endParaRPr lang="en-US" sz="2400" b="1" dirty="0">
              <a:solidFill>
                <a:schemeClr val="bg1"/>
              </a:solidFill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0C0DDBA4-600B-236E-8AB5-5A6C128A4D7B}"/>
              </a:ext>
            </a:extLst>
          </p:cNvPr>
          <p:cNvSpPr>
            <a:spLocks noChangeArrowheads="1"/>
          </p:cNvSpPr>
          <p:nvPr/>
        </p:nvSpPr>
        <p:spPr bwMode="blackWhite">
          <a:xfrm>
            <a:off x="7821614" y="1124744"/>
            <a:ext cx="2450851" cy="1291431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lIns="0" tIns="0" rIns="0" bIns="0" anchor="ctr"/>
          <a:lstStyle/>
          <a:p>
            <a:pPr algn="ctr" eaLnBrk="0" hangingPunct="0">
              <a:spcBef>
                <a:spcPct val="50000"/>
              </a:spcBef>
              <a:buClr>
                <a:srgbClr val="FF3300"/>
              </a:buClr>
              <a:defRPr/>
            </a:pPr>
            <a:r>
              <a:rPr lang="hy-AM" sz="1600" b="1" dirty="0" smtClean="0">
                <a:solidFill>
                  <a:schemeClr val="bg1"/>
                </a:solidFill>
                <a:latin typeface="Arial" pitchFamily="34" charset="0"/>
                <a:ea typeface="ＭＳ Ｐゴシック" pitchFamily="-106" charset="-128"/>
                <a:cs typeface="Arial" pitchFamily="34" charset="0"/>
              </a:rPr>
              <a:t>Ազդեցություն</a:t>
            </a:r>
            <a:endParaRPr lang="en-US" sz="1600" b="1" dirty="0">
              <a:solidFill>
                <a:schemeClr val="bg1"/>
              </a:solidFill>
              <a:latin typeface="Arial" pitchFamily="34" charset="0"/>
              <a:ea typeface="ＭＳ Ｐゴシック" pitchFamily="-106" charset="-128"/>
              <a:cs typeface="Arial" pitchFamily="34" charset="0"/>
            </a:endParaRPr>
          </a:p>
        </p:txBody>
      </p:sp>
      <p:sp>
        <p:nvSpPr>
          <p:cNvPr id="10" name="Line 5">
            <a:extLst>
              <a:ext uri="{FF2B5EF4-FFF2-40B4-BE49-F238E27FC236}">
                <a16:creationId xmlns:a16="http://schemas.microsoft.com/office/drawing/2014/main" id="{393BED16-6E84-92B9-F599-5480D8E73C28}"/>
              </a:ext>
            </a:extLst>
          </p:cNvPr>
          <p:cNvSpPr>
            <a:spLocks noChangeShapeType="1"/>
          </p:cNvSpPr>
          <p:nvPr/>
        </p:nvSpPr>
        <p:spPr bwMode="blackWhite">
          <a:xfrm>
            <a:off x="6057900" y="1752600"/>
            <a:ext cx="0" cy="4171950"/>
          </a:xfrm>
          <a:prstGeom prst="line">
            <a:avLst/>
          </a:prstGeom>
          <a:noFill/>
          <a:ln w="9525">
            <a:solidFill>
              <a:srgbClr val="666666"/>
            </a:soli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Line 6">
            <a:extLst>
              <a:ext uri="{FF2B5EF4-FFF2-40B4-BE49-F238E27FC236}">
                <a16:creationId xmlns:a16="http://schemas.microsoft.com/office/drawing/2014/main" id="{D62F7CD0-D0F1-CCEB-D707-1BD0FB39B37B}"/>
              </a:ext>
            </a:extLst>
          </p:cNvPr>
          <p:cNvSpPr>
            <a:spLocks noChangeShapeType="1"/>
          </p:cNvSpPr>
          <p:nvPr/>
        </p:nvSpPr>
        <p:spPr bwMode="blackWhite">
          <a:xfrm>
            <a:off x="2476500" y="3810000"/>
            <a:ext cx="7600950" cy="0"/>
          </a:xfrm>
          <a:prstGeom prst="line">
            <a:avLst/>
          </a:prstGeom>
          <a:noFill/>
          <a:ln w="9525">
            <a:solidFill>
              <a:srgbClr val="666666"/>
            </a:solidFill>
            <a:prstDash val="dash"/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F0701C5E-00A5-9144-2547-DA6F4E12BC8D}"/>
              </a:ext>
            </a:extLst>
          </p:cNvPr>
          <p:cNvSpPr>
            <a:spLocks/>
          </p:cNvSpPr>
          <p:nvPr/>
        </p:nvSpPr>
        <p:spPr bwMode="blackWhite">
          <a:xfrm>
            <a:off x="2733676" y="3643314"/>
            <a:ext cx="7477125" cy="2224087"/>
          </a:xfrm>
          <a:custGeom>
            <a:avLst/>
            <a:gdLst>
              <a:gd name="T0" fmla="*/ 0 w 4836"/>
              <a:gd name="T1" fmla="*/ 2147483647 h 1401"/>
              <a:gd name="T2" fmla="*/ 2147483647 w 4836"/>
              <a:gd name="T3" fmla="*/ 2147483647 h 1401"/>
              <a:gd name="T4" fmla="*/ 2147483647 w 4836"/>
              <a:gd name="T5" fmla="*/ 2147483647 h 1401"/>
              <a:gd name="T6" fmla="*/ 2147483647 w 4836"/>
              <a:gd name="T7" fmla="*/ 2147483647 h 1401"/>
              <a:gd name="T8" fmla="*/ 2147483647 w 4836"/>
              <a:gd name="T9" fmla="*/ 2147483647 h 1401"/>
              <a:gd name="T10" fmla="*/ 2147483647 w 4836"/>
              <a:gd name="T11" fmla="*/ 2147483647 h 1401"/>
              <a:gd name="T12" fmla="*/ 2147483647 w 4836"/>
              <a:gd name="T13" fmla="*/ 0 h 140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4836"/>
              <a:gd name="T22" fmla="*/ 0 h 1401"/>
              <a:gd name="T23" fmla="*/ 4836 w 4836"/>
              <a:gd name="T24" fmla="*/ 1401 h 140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4836" h="1401">
                <a:moveTo>
                  <a:pt x="0" y="1350"/>
                </a:moveTo>
                <a:cubicBezTo>
                  <a:pt x="335" y="1375"/>
                  <a:pt x="670" y="1401"/>
                  <a:pt x="1002" y="1350"/>
                </a:cubicBezTo>
                <a:cubicBezTo>
                  <a:pt x="1334" y="1299"/>
                  <a:pt x="1684" y="1191"/>
                  <a:pt x="1992" y="1044"/>
                </a:cubicBezTo>
                <a:cubicBezTo>
                  <a:pt x="2300" y="897"/>
                  <a:pt x="2556" y="624"/>
                  <a:pt x="2850" y="468"/>
                </a:cubicBezTo>
                <a:cubicBezTo>
                  <a:pt x="3144" y="312"/>
                  <a:pt x="3455" y="182"/>
                  <a:pt x="3756" y="108"/>
                </a:cubicBezTo>
                <a:cubicBezTo>
                  <a:pt x="4057" y="34"/>
                  <a:pt x="4476" y="42"/>
                  <a:pt x="4656" y="24"/>
                </a:cubicBezTo>
                <a:cubicBezTo>
                  <a:pt x="4836" y="6"/>
                  <a:pt x="4836" y="3"/>
                  <a:pt x="4836" y="0"/>
                </a:cubicBezTo>
              </a:path>
            </a:pathLst>
          </a:custGeom>
          <a:noFill/>
          <a:ln w="76200">
            <a:solidFill>
              <a:srgbClr val="666666"/>
            </a:solidFill>
            <a:round/>
            <a:headEnd/>
            <a:tailEnd type="triangl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9D27C423-7B8F-9444-71CD-4812B5701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2" y="1149912"/>
            <a:ext cx="4670423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>
              <a:spcBef>
                <a:spcPct val="50000"/>
              </a:spcBef>
            </a:pPr>
            <a:r>
              <a:rPr lang="hy-AM" altLang="en-US" sz="2000" dirty="0" smtClean="0">
                <a:latin typeface="Arial" panose="020B0604020202020204" pitchFamily="34" charset="0"/>
              </a:rPr>
              <a:t>Սովորաբար </a:t>
            </a:r>
            <a:r>
              <a:rPr lang="en-US" altLang="en-US" sz="2000" dirty="0" err="1" smtClean="0">
                <a:latin typeface="Arial" panose="020B0604020202020204" pitchFamily="34" charset="0"/>
              </a:rPr>
              <a:t>փոփոխություններ</a:t>
            </a:r>
            <a:r>
              <a:rPr lang="hy-AM" altLang="en-US" sz="2000" dirty="0" smtClean="0">
                <a:latin typeface="Arial" panose="020B0604020202020204" pitchFamily="34" charset="0"/>
              </a:rPr>
              <a:t>ն</a:t>
            </a:r>
            <a:r>
              <a:rPr lang="en-US" altLang="en-US" sz="2000" dirty="0" smtClean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ավելի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արագ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են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տեղի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ունենում</a:t>
            </a:r>
            <a:r>
              <a:rPr lang="en-US" altLang="en-US" sz="2000" dirty="0">
                <a:latin typeface="Arial" panose="020B0604020202020204" pitchFamily="34" charset="0"/>
              </a:rPr>
              <a:t> «</a:t>
            </a:r>
            <a:r>
              <a:rPr lang="en-US" altLang="en-US" sz="2000" dirty="0" err="1">
                <a:latin typeface="Arial" panose="020B0604020202020204" pitchFamily="34" charset="0"/>
              </a:rPr>
              <a:t>ցածր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մակարդակի</a:t>
            </a:r>
            <a:r>
              <a:rPr lang="en-US" altLang="en-US" sz="2000" dirty="0">
                <a:latin typeface="Arial" panose="020B0604020202020204" pitchFamily="34" charset="0"/>
              </a:rPr>
              <a:t>» </a:t>
            </a:r>
            <a:r>
              <a:rPr lang="en-US" altLang="en-US" sz="2000" dirty="0" err="1">
                <a:latin typeface="Arial" panose="020B0604020202020204" pitchFamily="34" charset="0"/>
              </a:rPr>
              <a:t>արդյունքների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դեպքում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ինչը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նշանակում</a:t>
            </a:r>
            <a:r>
              <a:rPr lang="en-US" altLang="en-US" sz="2000" dirty="0">
                <a:latin typeface="Arial" panose="020B0604020202020204" pitchFamily="34" charset="0"/>
              </a:rPr>
              <a:t> է, </a:t>
            </a:r>
            <a:r>
              <a:rPr lang="en-US" altLang="en-US" sz="2000" dirty="0" err="1">
                <a:latin typeface="Arial" panose="020B0604020202020204" pitchFamily="34" charset="0"/>
              </a:rPr>
              <a:t>որ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արդյունավետ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կառավարումը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պահանջում</a:t>
            </a:r>
            <a:r>
              <a:rPr lang="en-US" altLang="en-US" sz="2000" dirty="0">
                <a:latin typeface="Arial" panose="020B0604020202020204" pitchFamily="34" charset="0"/>
              </a:rPr>
              <a:t> է </a:t>
            </a:r>
            <a:r>
              <a:rPr lang="en-US" altLang="en-US" sz="2000" dirty="0" err="1">
                <a:latin typeface="Arial" panose="020B0604020202020204" pitchFamily="34" charset="0"/>
              </a:rPr>
              <a:t>ցուցիչների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տվյալների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ավելի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հաճախակի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 smtClean="0">
                <a:latin typeface="Arial" panose="020B0604020202020204" pitchFamily="34" charset="0"/>
              </a:rPr>
              <a:t>հավաք</a:t>
            </a:r>
            <a:r>
              <a:rPr lang="hy-AM" altLang="en-US" sz="2000" dirty="0" smtClean="0">
                <a:latin typeface="Arial" panose="020B0604020202020204" pitchFamily="34" charset="0"/>
              </a:rPr>
              <a:t>ագրում</a:t>
            </a:r>
            <a:r>
              <a:rPr lang="en-US" altLang="en-US" sz="2000" dirty="0" smtClean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քան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ազդեցության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ամենաբարձր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մակարդակի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արդյունքների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դեպքում</a:t>
            </a:r>
            <a:r>
              <a:rPr lang="en-US" altLang="en-US" sz="2000" dirty="0">
                <a:latin typeface="Arial" panose="020B0604020202020204" pitchFamily="34" charset="0"/>
              </a:rPr>
              <a:t>։</a:t>
            </a:r>
          </a:p>
          <a:p>
            <a:pPr>
              <a:spcBef>
                <a:spcPct val="50000"/>
              </a:spcBef>
            </a:pPr>
            <a:endParaRPr lang="en-US" sz="2000" dirty="0"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62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88F08-4EC2-E2D5-DA68-0B0584874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40D26-3802-2E4D-F000-DA35E3441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F77E09-648F-B332-7C6B-E787E409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187" y="2527171"/>
            <a:ext cx="8080391" cy="1182220"/>
          </a:xfrm>
        </p:spPr>
        <p:txBody>
          <a:bodyPr>
            <a:noAutofit/>
          </a:bodyPr>
          <a:lstStyle/>
          <a:p>
            <a:r>
              <a:rPr lang="en-US" altLang="en-US" sz="3600" dirty="0" err="1">
                <a:solidFill>
                  <a:srgbClr val="0092BB"/>
                </a:solidFill>
              </a:rPr>
              <a:t>Արդյունքների</a:t>
            </a:r>
            <a:r>
              <a:rPr lang="en-US" altLang="en-US" sz="3600" dirty="0">
                <a:solidFill>
                  <a:srgbClr val="0092BB"/>
                </a:solidFill>
              </a:rPr>
              <a:t> </a:t>
            </a:r>
            <a:r>
              <a:rPr lang="en-US" altLang="en-US" sz="3600" dirty="0" err="1">
                <a:solidFill>
                  <a:srgbClr val="0092BB"/>
                </a:solidFill>
              </a:rPr>
              <a:t>չափումից</a:t>
            </a:r>
            <a:r>
              <a:rPr lang="en-US" altLang="en-US" sz="3600" dirty="0">
                <a:solidFill>
                  <a:srgbClr val="0092BB"/>
                </a:solidFill>
              </a:rPr>
              <a:t> </a:t>
            </a:r>
            <a:r>
              <a:rPr lang="en-US" altLang="en-US" sz="3600" dirty="0" err="1">
                <a:solidFill>
                  <a:srgbClr val="0092BB"/>
                </a:solidFill>
              </a:rPr>
              <a:t>դեպի</a:t>
            </a:r>
            <a:r>
              <a:rPr lang="en-US" altLang="en-US" sz="3600" dirty="0">
                <a:solidFill>
                  <a:srgbClr val="0092BB"/>
                </a:solidFill>
              </a:rPr>
              <a:t> </a:t>
            </a:r>
            <a:r>
              <a:rPr lang="en-US" altLang="en-US" sz="3600" dirty="0" err="1">
                <a:solidFill>
                  <a:srgbClr val="0092BB"/>
                </a:solidFill>
              </a:rPr>
              <a:t>ազդեցության</a:t>
            </a:r>
            <a:r>
              <a:rPr lang="en-US" altLang="en-US" sz="3600" dirty="0">
                <a:solidFill>
                  <a:srgbClr val="0092BB"/>
                </a:solidFill>
              </a:rPr>
              <a:t> </a:t>
            </a:r>
            <a:r>
              <a:rPr lang="en-US" altLang="en-US" sz="3600" dirty="0" err="1">
                <a:solidFill>
                  <a:srgbClr val="0092BB"/>
                </a:solidFill>
              </a:rPr>
              <a:t>չափում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919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E0BC4-B315-F945-50B6-59CA47D5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08012-F9BD-2DAE-5302-737F30D6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92EB13-B628-688B-F08C-EC2F5C01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939750" cy="596859"/>
          </a:xfrm>
        </p:spPr>
        <p:txBody>
          <a:bodyPr>
            <a:noAutofit/>
          </a:bodyPr>
          <a:lstStyle/>
          <a:p>
            <a:r>
              <a:rPr lang="hy-AM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Ինչի՞ համար է անհրաժեշտ իրականացնել ազդեցության գնահատում</a:t>
            </a:r>
            <a:endParaRPr lang="en-GB" b="1" dirty="0">
              <a:solidFill>
                <a:schemeClr val="tx2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9A0C914-8F60-2199-B002-F3CB9BDB6D24}"/>
              </a:ext>
            </a:extLst>
          </p:cNvPr>
          <p:cNvSpPr txBox="1">
            <a:spLocks/>
          </p:cNvSpPr>
          <p:nvPr/>
        </p:nvSpPr>
        <p:spPr>
          <a:xfrm>
            <a:off x="757703" y="1232374"/>
            <a:ext cx="8208169" cy="56256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rgbClr val="0092BB"/>
                </a:solidFill>
              </a:rPr>
              <a:t>1. </a:t>
            </a:r>
            <a:r>
              <a:rPr lang="hy-AM" sz="1600" dirty="0" smtClean="0">
                <a:solidFill>
                  <a:srgbClr val="0092BB"/>
                </a:solidFill>
              </a:rPr>
              <a:t>Հասկանալու, թե ինչն է իրավամբ աշխատում</a:t>
            </a:r>
            <a:endParaRPr lang="en-GB" sz="1600" dirty="0">
              <a:solidFill>
                <a:srgbClr val="0092BB"/>
              </a:solidFill>
            </a:endParaRP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600" b="0" dirty="0" smtClean="0"/>
              <a:t>Տարբերակում է ազդեցությունը գործողությունից կամ գործողության արդյունքից </a:t>
            </a:r>
          </a:p>
          <a:p>
            <a:pPr marL="285750" indent="-285750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sz="1600" b="0" dirty="0"/>
              <a:t>Օգնում է խուսափել անարդյունավետ միջոցառումների մեջ ներդրումներ կատարելուց։</a:t>
            </a:r>
          </a:p>
          <a:p>
            <a:pPr>
              <a:buClr>
                <a:srgbClr val="0092BB"/>
              </a:buClr>
            </a:pPr>
            <a:r>
              <a:rPr lang="en-GB" sz="1600" dirty="0" smtClean="0">
                <a:solidFill>
                  <a:srgbClr val="0092BB"/>
                </a:solidFill>
              </a:rPr>
              <a:t>2</a:t>
            </a:r>
            <a:r>
              <a:rPr lang="en-GB" sz="1600" dirty="0">
                <a:solidFill>
                  <a:srgbClr val="0092BB"/>
                </a:solidFill>
              </a:rPr>
              <a:t>. </a:t>
            </a:r>
            <a:r>
              <a:rPr lang="hy-AM" sz="1600" dirty="0" smtClean="0">
                <a:solidFill>
                  <a:srgbClr val="0092BB"/>
                </a:solidFill>
              </a:rPr>
              <a:t>Բարելավելու ռեսուրսների հատկացումը</a:t>
            </a:r>
            <a:endParaRPr lang="en-GB" sz="1600" dirty="0">
              <a:solidFill>
                <a:srgbClr val="0092BB"/>
              </a:solidFill>
            </a:endParaRPr>
          </a:p>
          <a:p>
            <a:pPr marL="285750" lvl="0" indent="-285750" algn="just" fontAlgn="base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1600" b="0" dirty="0" err="1"/>
              <a:t>Հանրային</a:t>
            </a:r>
            <a:r>
              <a:rPr lang="en-US" altLang="en-US" sz="1600" b="0" dirty="0"/>
              <a:t> </a:t>
            </a:r>
            <a:r>
              <a:rPr lang="en-US" altLang="en-US" sz="1600" b="0" dirty="0" err="1" smtClean="0"/>
              <a:t>միջոցներ</a:t>
            </a:r>
            <a:r>
              <a:rPr lang="hy-AM" altLang="en-US" sz="1600" b="0" dirty="0" smtClean="0"/>
              <a:t>ն</a:t>
            </a:r>
            <a:r>
              <a:rPr lang="en-US" altLang="en-US" sz="1600" b="0" dirty="0" smtClean="0"/>
              <a:t> </a:t>
            </a:r>
            <a:r>
              <a:rPr lang="en-US" altLang="en-US" sz="1600" b="0" dirty="0" err="1"/>
              <a:t>ուղղվում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են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այն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ծրագրերին</a:t>
            </a:r>
            <a:r>
              <a:rPr lang="en-US" altLang="en-US" sz="1600" b="0" dirty="0"/>
              <a:t>, </a:t>
            </a:r>
            <a:r>
              <a:rPr lang="en-US" altLang="en-US" sz="1600" b="0" dirty="0" err="1"/>
              <a:t>որոնց</a:t>
            </a:r>
            <a:r>
              <a:rPr lang="en-US" altLang="en-US" sz="1600" b="0" dirty="0"/>
              <a:t> </a:t>
            </a:r>
            <a:r>
              <a:rPr lang="en-US" altLang="en-US" sz="1600" b="0" dirty="0" err="1" smtClean="0"/>
              <a:t>արդյունավետություն</a:t>
            </a:r>
            <a:r>
              <a:rPr lang="hy-AM" altLang="en-US" sz="1600" b="0" dirty="0" smtClean="0"/>
              <a:t>ն</a:t>
            </a:r>
            <a:r>
              <a:rPr lang="en-US" altLang="en-US" sz="1600" b="0" dirty="0" smtClean="0"/>
              <a:t> </a:t>
            </a:r>
            <a:r>
              <a:rPr lang="en-US" altLang="en-US" sz="1600" b="0" dirty="0" err="1"/>
              <a:t>ապացուցված</a:t>
            </a:r>
            <a:r>
              <a:rPr lang="en-US" altLang="en-US" sz="1600" b="0" dirty="0"/>
              <a:t> է։</a:t>
            </a:r>
          </a:p>
          <a:p>
            <a:pPr marL="285750" lvl="0" indent="-285750" algn="just" fontAlgn="base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1600" b="0" dirty="0" err="1"/>
              <a:t>Ապահովում</a:t>
            </a:r>
            <a:r>
              <a:rPr lang="en-US" altLang="en-US" sz="1600" b="0" dirty="0"/>
              <a:t> է </a:t>
            </a:r>
            <a:r>
              <a:rPr lang="en-US" altLang="en-US" sz="1600" b="0" dirty="0" err="1"/>
              <a:t>ծախսերի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արդյունավետությունը</a:t>
            </a:r>
            <a:r>
              <a:rPr lang="en-US" altLang="en-US" sz="1600" b="0" dirty="0"/>
              <a:t> և </a:t>
            </a:r>
            <a:r>
              <a:rPr lang="en-US" altLang="en-US" sz="1600" b="0" dirty="0" err="1"/>
              <a:t>ֆինանսական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պատասխանատվությունը</a:t>
            </a:r>
            <a:r>
              <a:rPr lang="en-US" altLang="en-US" sz="1600" b="0" dirty="0"/>
              <a:t>։</a:t>
            </a:r>
          </a:p>
          <a:p>
            <a:r>
              <a:rPr lang="en-GB" sz="1600" dirty="0" smtClean="0">
                <a:solidFill>
                  <a:srgbClr val="0092BB"/>
                </a:solidFill>
              </a:rPr>
              <a:t>3</a:t>
            </a:r>
            <a:r>
              <a:rPr lang="en-GB" sz="1600" dirty="0">
                <a:solidFill>
                  <a:srgbClr val="0092BB"/>
                </a:solidFill>
              </a:rPr>
              <a:t>. </a:t>
            </a:r>
            <a:r>
              <a:rPr lang="hy-AM" sz="1600" dirty="0" smtClean="0">
                <a:solidFill>
                  <a:srgbClr val="0092BB"/>
                </a:solidFill>
              </a:rPr>
              <a:t>Սովորելու և ադապտացնելու</a:t>
            </a:r>
            <a:endParaRPr lang="en-US" altLang="en-US" sz="1600" b="0" dirty="0"/>
          </a:p>
          <a:p>
            <a:pPr marL="285750" indent="-285750" algn="just" fontAlgn="base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hy-AM" altLang="en-US" sz="1600" b="0" dirty="0" smtClean="0"/>
              <a:t>Որոշարկում</a:t>
            </a:r>
            <a:r>
              <a:rPr lang="en-US" altLang="en-US" sz="1600" b="0" dirty="0" smtClean="0"/>
              <a:t> </a:t>
            </a:r>
            <a:r>
              <a:rPr lang="en-US" altLang="en-US" sz="1600" b="0" dirty="0"/>
              <a:t>է՝ </a:t>
            </a:r>
            <a:r>
              <a:rPr lang="en-US" altLang="en-US" sz="1600" b="0" i="1" dirty="0" err="1"/>
              <a:t>ինչու</a:t>
            </a:r>
            <a:r>
              <a:rPr lang="en-US" altLang="en-US" sz="1600" b="0" dirty="0"/>
              <a:t> և </a:t>
            </a:r>
            <a:r>
              <a:rPr lang="en-US" altLang="en-US" sz="1600" b="0" i="1" dirty="0" err="1"/>
              <a:t>ում</a:t>
            </a:r>
            <a:r>
              <a:rPr lang="en-US" altLang="en-US" sz="1600" b="0" i="1" dirty="0"/>
              <a:t> </a:t>
            </a:r>
            <a:r>
              <a:rPr lang="en-US" altLang="en-US" sz="1600" b="0" dirty="0" err="1"/>
              <a:t>համար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են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քաղաքականությունները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գործում</a:t>
            </a:r>
            <a:r>
              <a:rPr lang="en-US" altLang="en-US" sz="1600" b="0" dirty="0"/>
              <a:t> (</a:t>
            </a:r>
            <a:r>
              <a:rPr lang="en-US" altLang="en-US" sz="1600" b="0" dirty="0" err="1"/>
              <a:t>կամ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չեն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գործում</a:t>
            </a:r>
            <a:r>
              <a:rPr lang="en-US" altLang="en-US" sz="1600" b="0" dirty="0"/>
              <a:t>)։</a:t>
            </a:r>
          </a:p>
          <a:p>
            <a:pPr marL="285750" indent="-285750" algn="just" fontAlgn="base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1600" b="0" dirty="0" err="1"/>
              <a:t>Հնարավորություն</a:t>
            </a:r>
            <a:r>
              <a:rPr lang="en-US" altLang="en-US" sz="1600" b="0" dirty="0"/>
              <a:t> է </a:t>
            </a:r>
            <a:r>
              <a:rPr lang="en-US" altLang="en-US" sz="1600" b="0" dirty="0" err="1"/>
              <a:t>տալիս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ծրագրերի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շարունակական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բարելավում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իրականացնել</a:t>
            </a:r>
            <a:r>
              <a:rPr lang="en-US" altLang="en-US" sz="1600" b="0" dirty="0"/>
              <a:t>։</a:t>
            </a:r>
          </a:p>
          <a:p>
            <a:r>
              <a:rPr lang="en-GB" sz="1600" dirty="0" smtClean="0">
                <a:solidFill>
                  <a:srgbClr val="0092BB"/>
                </a:solidFill>
              </a:rPr>
              <a:t>4</a:t>
            </a:r>
            <a:r>
              <a:rPr lang="en-GB" sz="1600" dirty="0">
                <a:solidFill>
                  <a:srgbClr val="0092BB"/>
                </a:solidFill>
              </a:rPr>
              <a:t>. </a:t>
            </a:r>
            <a:r>
              <a:rPr lang="hy-AM" sz="1600" dirty="0" smtClean="0">
                <a:solidFill>
                  <a:srgbClr val="0092BB"/>
                </a:solidFill>
              </a:rPr>
              <a:t>Ուժեղացնելու հաշվետվողականությունն ու վստահությունն</a:t>
            </a:r>
            <a:endParaRPr lang="en-GB" sz="1600" dirty="0">
              <a:solidFill>
                <a:srgbClr val="0092BB"/>
              </a:solidFill>
            </a:endParaRPr>
          </a:p>
          <a:p>
            <a:pPr marL="285750" lvl="0" indent="-285750" algn="just" fontAlgn="base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1600" b="0" dirty="0" err="1"/>
              <a:t>Ապահովում</a:t>
            </a:r>
            <a:r>
              <a:rPr lang="en-US" altLang="en-US" sz="1600" b="0" dirty="0"/>
              <a:t> է </a:t>
            </a:r>
            <a:r>
              <a:rPr lang="en-US" altLang="en-US" sz="1600" b="0" dirty="0" err="1"/>
              <a:t>թափանցիկ</a:t>
            </a:r>
            <a:r>
              <a:rPr lang="en-US" altLang="en-US" sz="1600" b="0" dirty="0"/>
              <a:t> և </a:t>
            </a:r>
            <a:r>
              <a:rPr lang="en-US" altLang="en-US" sz="1600" b="0" dirty="0" err="1"/>
              <a:t>փաստերի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վրա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հիմնված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որոշումների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կայացում</a:t>
            </a:r>
            <a:r>
              <a:rPr lang="en-US" altLang="en-US" sz="1600" b="0" dirty="0"/>
              <a:t>։</a:t>
            </a:r>
          </a:p>
          <a:p>
            <a:pPr marL="285750" lvl="0" indent="-285750" algn="just" fontAlgn="base">
              <a:buClr>
                <a:srgbClr val="0092BB"/>
              </a:buClr>
              <a:buFont typeface="Arial" panose="020B0604020202020204" pitchFamily="34" charset="0"/>
              <a:buChar char="•"/>
            </a:pPr>
            <a:r>
              <a:rPr lang="en-US" altLang="en-US" sz="1600" b="0" dirty="0" err="1"/>
              <a:t>Ամրապնդում</a:t>
            </a:r>
            <a:r>
              <a:rPr lang="en-US" altLang="en-US" sz="1600" b="0" dirty="0"/>
              <a:t> է </a:t>
            </a:r>
            <a:r>
              <a:rPr lang="en-US" altLang="en-US" sz="1600" b="0" dirty="0" err="1"/>
              <a:t>վստահությունը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քաղաքացիների</a:t>
            </a:r>
            <a:r>
              <a:rPr lang="en-US" altLang="en-US" sz="1600" b="0" dirty="0"/>
              <a:t>, </a:t>
            </a:r>
            <a:r>
              <a:rPr lang="en-US" altLang="en-US" sz="1600" b="0" dirty="0" err="1"/>
              <a:t>գործընկերների</a:t>
            </a:r>
            <a:r>
              <a:rPr lang="en-US" altLang="en-US" sz="1600" b="0" dirty="0"/>
              <a:t> և </a:t>
            </a:r>
            <a:r>
              <a:rPr lang="en-US" altLang="en-US" sz="1600" b="0" dirty="0" err="1"/>
              <a:t>ֆինանսավորողների</a:t>
            </a:r>
            <a:r>
              <a:rPr lang="en-US" altLang="en-US" sz="1600" b="0" dirty="0"/>
              <a:t> </a:t>
            </a:r>
            <a:r>
              <a:rPr lang="en-US" altLang="en-US" sz="1600" b="0" dirty="0" err="1"/>
              <a:t>շրջանում</a:t>
            </a:r>
            <a:r>
              <a:rPr lang="en-US" altLang="en-US" sz="1600" b="0" dirty="0"/>
              <a:t>։</a:t>
            </a:r>
          </a:p>
          <a:p>
            <a:endParaRPr lang="en-GB" sz="1600" b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213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25FAA-E04B-34C1-0F98-3982CF91C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7DC29-C44C-1358-542E-3E1501F5F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483D28C-116E-063C-03C5-3F478AC6A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6390349" cy="528033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Ի՞նչ ասել է ազդեցություն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DC060A9-89F4-D0BB-31BA-B2569F76F39D}"/>
              </a:ext>
            </a:extLst>
          </p:cNvPr>
          <p:cNvGrpSpPr/>
          <p:nvPr/>
        </p:nvGrpSpPr>
        <p:grpSpPr>
          <a:xfrm>
            <a:off x="5781067" y="2231111"/>
            <a:ext cx="4476671" cy="2395776"/>
            <a:chOff x="5781067" y="2231111"/>
            <a:chExt cx="4476671" cy="2395776"/>
          </a:xfrm>
        </p:grpSpPr>
        <p:cxnSp>
          <p:nvCxnSpPr>
            <p:cNvPr id="5" name="Google Shape;1127;p166">
              <a:extLst>
                <a:ext uri="{FF2B5EF4-FFF2-40B4-BE49-F238E27FC236}">
                  <a16:creationId xmlns:a16="http://schemas.microsoft.com/office/drawing/2014/main" id="{1E04DA97-1265-8FA1-21BF-04D9DF9AC9E8}"/>
                </a:ext>
              </a:extLst>
            </p:cNvPr>
            <p:cNvCxnSpPr/>
            <p:nvPr/>
          </p:nvCxnSpPr>
          <p:spPr>
            <a:xfrm rot="5400000">
              <a:off x="7025607" y="3300965"/>
              <a:ext cx="2069379" cy="799"/>
            </a:xfrm>
            <a:prstGeom prst="straightConnector1">
              <a:avLst/>
            </a:prstGeom>
            <a:noFill/>
            <a:ln w="38100" cap="flat" cmpd="sng">
              <a:solidFill>
                <a:srgbClr val="41B6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" name="Google Shape;1128;p166">
              <a:extLst>
                <a:ext uri="{FF2B5EF4-FFF2-40B4-BE49-F238E27FC236}">
                  <a16:creationId xmlns:a16="http://schemas.microsoft.com/office/drawing/2014/main" id="{8DB3534C-D52E-FA11-162F-FCD5281193E8}"/>
                </a:ext>
              </a:extLst>
            </p:cNvPr>
            <p:cNvCxnSpPr/>
            <p:nvPr/>
          </p:nvCxnSpPr>
          <p:spPr>
            <a:xfrm rot="10800000" flipH="1">
              <a:off x="8059903" y="3367492"/>
              <a:ext cx="456606" cy="147813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" name="Google Shape;1129;p166">
              <a:extLst>
                <a:ext uri="{FF2B5EF4-FFF2-40B4-BE49-F238E27FC236}">
                  <a16:creationId xmlns:a16="http://schemas.microsoft.com/office/drawing/2014/main" id="{46A6B083-3475-773E-10FE-79CA64CACB16}"/>
                </a:ext>
              </a:extLst>
            </p:cNvPr>
            <p:cNvCxnSpPr/>
            <p:nvPr/>
          </p:nvCxnSpPr>
          <p:spPr>
            <a:xfrm rot="10800000" flipH="1">
              <a:off x="8516508" y="3256536"/>
              <a:ext cx="456606" cy="110957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1130;p166">
              <a:extLst>
                <a:ext uri="{FF2B5EF4-FFF2-40B4-BE49-F238E27FC236}">
                  <a16:creationId xmlns:a16="http://schemas.microsoft.com/office/drawing/2014/main" id="{265CB059-9611-2827-64F2-04781C052DF3}"/>
                </a:ext>
              </a:extLst>
            </p:cNvPr>
            <p:cNvCxnSpPr/>
            <p:nvPr/>
          </p:nvCxnSpPr>
          <p:spPr>
            <a:xfrm rot="10800000" flipH="1">
              <a:off x="8973114" y="3071964"/>
              <a:ext cx="456606" cy="184669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9" name="Google Shape;1131;p166">
              <a:extLst>
                <a:ext uri="{FF2B5EF4-FFF2-40B4-BE49-F238E27FC236}">
                  <a16:creationId xmlns:a16="http://schemas.microsoft.com/office/drawing/2014/main" id="{F23B33B1-6521-739D-6DFE-B68CC7241BDF}"/>
                </a:ext>
              </a:extLst>
            </p:cNvPr>
            <p:cNvSpPr/>
            <p:nvPr/>
          </p:nvSpPr>
          <p:spPr>
            <a:xfrm>
              <a:off x="9353619" y="2997960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132;p166">
              <a:extLst>
                <a:ext uri="{FF2B5EF4-FFF2-40B4-BE49-F238E27FC236}">
                  <a16:creationId xmlns:a16="http://schemas.microsoft.com/office/drawing/2014/main" id="{0DC57B3E-A291-CE9C-2FD1-0858DEC65B12}"/>
                </a:ext>
              </a:extLst>
            </p:cNvPr>
            <p:cNvSpPr/>
            <p:nvPr/>
          </p:nvSpPr>
          <p:spPr>
            <a:xfrm>
              <a:off x="8440407" y="3293586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133;p166">
              <a:extLst>
                <a:ext uri="{FF2B5EF4-FFF2-40B4-BE49-F238E27FC236}">
                  <a16:creationId xmlns:a16="http://schemas.microsoft.com/office/drawing/2014/main" id="{A02859EF-A737-C4F3-F318-B63B972CC1D8}"/>
                </a:ext>
              </a:extLst>
            </p:cNvPr>
            <p:cNvSpPr/>
            <p:nvPr/>
          </p:nvSpPr>
          <p:spPr>
            <a:xfrm>
              <a:off x="8897013" y="3182726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" name="Google Shape;1134;p166">
              <a:extLst>
                <a:ext uri="{FF2B5EF4-FFF2-40B4-BE49-F238E27FC236}">
                  <a16:creationId xmlns:a16="http://schemas.microsoft.com/office/drawing/2014/main" id="{7F46B04A-43E7-82E3-4254-E884ED3B3ACB}"/>
                </a:ext>
              </a:extLst>
            </p:cNvPr>
            <p:cNvCxnSpPr/>
            <p:nvPr/>
          </p:nvCxnSpPr>
          <p:spPr>
            <a:xfrm rot="10800000" flipH="1">
              <a:off x="8516508" y="2776144"/>
              <a:ext cx="456606" cy="2587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" name="Google Shape;1135;p166">
              <a:extLst>
                <a:ext uri="{FF2B5EF4-FFF2-40B4-BE49-F238E27FC236}">
                  <a16:creationId xmlns:a16="http://schemas.microsoft.com/office/drawing/2014/main" id="{0D262439-3552-1D24-9C26-A744D88670EA}"/>
                </a:ext>
              </a:extLst>
            </p:cNvPr>
            <p:cNvCxnSpPr/>
            <p:nvPr/>
          </p:nvCxnSpPr>
          <p:spPr>
            <a:xfrm rot="10800000" flipH="1">
              <a:off x="8973114" y="2406709"/>
              <a:ext cx="456606" cy="369532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136;p166">
              <a:extLst>
                <a:ext uri="{FF2B5EF4-FFF2-40B4-BE49-F238E27FC236}">
                  <a16:creationId xmlns:a16="http://schemas.microsoft.com/office/drawing/2014/main" id="{BEB1CD07-03BB-F2BC-CEA8-89940DB2668E}"/>
                </a:ext>
              </a:extLst>
            </p:cNvPr>
            <p:cNvCxnSpPr/>
            <p:nvPr/>
          </p:nvCxnSpPr>
          <p:spPr>
            <a:xfrm rot="5400000">
              <a:off x="5008533" y="3301336"/>
              <a:ext cx="2069379" cy="15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5" name="Google Shape;1137;p166">
              <a:extLst>
                <a:ext uri="{FF2B5EF4-FFF2-40B4-BE49-F238E27FC236}">
                  <a16:creationId xmlns:a16="http://schemas.microsoft.com/office/drawing/2014/main" id="{FD8FC0FE-F724-C733-6F5E-8E51CB588D07}"/>
                </a:ext>
              </a:extLst>
            </p:cNvPr>
            <p:cNvCxnSpPr/>
            <p:nvPr/>
          </p:nvCxnSpPr>
          <p:spPr>
            <a:xfrm>
              <a:off x="6043227" y="4336054"/>
              <a:ext cx="3576745" cy="776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6" name="Google Shape;1138;p166">
              <a:extLst>
                <a:ext uri="{FF2B5EF4-FFF2-40B4-BE49-F238E27FC236}">
                  <a16:creationId xmlns:a16="http://schemas.microsoft.com/office/drawing/2014/main" id="{9F23E36A-2E6C-B158-C74A-4852D9254533}"/>
                </a:ext>
              </a:extLst>
            </p:cNvPr>
            <p:cNvSpPr txBox="1"/>
            <p:nvPr/>
          </p:nvSpPr>
          <p:spPr>
            <a:xfrm>
              <a:off x="7749040" y="4357613"/>
              <a:ext cx="608808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Time</a:t>
              </a:r>
              <a:endParaRPr sz="13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139;p166">
              <a:extLst>
                <a:ext uri="{FF2B5EF4-FFF2-40B4-BE49-F238E27FC236}">
                  <a16:creationId xmlns:a16="http://schemas.microsoft.com/office/drawing/2014/main" id="{6E8D2DA3-2450-62E0-5BAC-F7F2C4749F6D}"/>
                </a:ext>
              </a:extLst>
            </p:cNvPr>
            <p:cNvSpPr txBox="1"/>
            <p:nvPr/>
          </p:nvSpPr>
          <p:spPr>
            <a:xfrm rot="16200000">
              <a:off x="4861131" y="3151047"/>
              <a:ext cx="2109145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646464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Primary Outcome</a:t>
              </a:r>
              <a:endPara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140;p166">
              <a:extLst>
                <a:ext uri="{FF2B5EF4-FFF2-40B4-BE49-F238E27FC236}">
                  <a16:creationId xmlns:a16="http://schemas.microsoft.com/office/drawing/2014/main" id="{FD5BA381-E599-FE9D-FCD1-6E589EA97140}"/>
                </a:ext>
              </a:extLst>
            </p:cNvPr>
            <p:cNvSpPr/>
            <p:nvPr/>
          </p:nvSpPr>
          <p:spPr>
            <a:xfrm>
              <a:off x="8440407" y="2961007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141;p166">
              <a:extLst>
                <a:ext uri="{FF2B5EF4-FFF2-40B4-BE49-F238E27FC236}">
                  <a16:creationId xmlns:a16="http://schemas.microsoft.com/office/drawing/2014/main" id="{BE7B9BE7-E8F5-00BC-9ABB-965BF483566E}"/>
                </a:ext>
              </a:extLst>
            </p:cNvPr>
            <p:cNvSpPr/>
            <p:nvPr/>
          </p:nvSpPr>
          <p:spPr>
            <a:xfrm>
              <a:off x="8897013" y="2702335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142;p166">
              <a:extLst>
                <a:ext uri="{FF2B5EF4-FFF2-40B4-BE49-F238E27FC236}">
                  <a16:creationId xmlns:a16="http://schemas.microsoft.com/office/drawing/2014/main" id="{CE11D3E4-9572-73C2-63F8-8B932E7F8442}"/>
                </a:ext>
              </a:extLst>
            </p:cNvPr>
            <p:cNvSpPr/>
            <p:nvPr/>
          </p:nvSpPr>
          <p:spPr>
            <a:xfrm>
              <a:off x="9353619" y="2332803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143;p166">
              <a:extLst>
                <a:ext uri="{FF2B5EF4-FFF2-40B4-BE49-F238E27FC236}">
                  <a16:creationId xmlns:a16="http://schemas.microsoft.com/office/drawing/2014/main" id="{E9908086-979B-878B-5F89-100EC72EBCCB}"/>
                </a:ext>
              </a:extLst>
            </p:cNvPr>
            <p:cNvSpPr txBox="1"/>
            <p:nvPr/>
          </p:nvSpPr>
          <p:spPr>
            <a:xfrm>
              <a:off x="9467766" y="2583263"/>
              <a:ext cx="789972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Impact</a:t>
              </a:r>
              <a:endParaRPr sz="13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2" name="Google Shape;1144;p166">
              <a:extLst>
                <a:ext uri="{FF2B5EF4-FFF2-40B4-BE49-F238E27FC236}">
                  <a16:creationId xmlns:a16="http://schemas.microsoft.com/office/drawing/2014/main" id="{4EA95374-1269-9E10-C424-02459A4929B8}"/>
                </a:ext>
              </a:extLst>
            </p:cNvPr>
            <p:cNvCxnSpPr/>
            <p:nvPr/>
          </p:nvCxnSpPr>
          <p:spPr>
            <a:xfrm rot="16200000">
              <a:off x="8048058" y="3046855"/>
              <a:ext cx="480295" cy="4566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3" name="Google Shape;1145;p166">
              <a:extLst>
                <a:ext uri="{FF2B5EF4-FFF2-40B4-BE49-F238E27FC236}">
                  <a16:creationId xmlns:a16="http://schemas.microsoft.com/office/drawing/2014/main" id="{E9B655F8-10B4-18B5-F424-B21599378CC2}"/>
                </a:ext>
              </a:extLst>
            </p:cNvPr>
            <p:cNvSpPr txBox="1"/>
            <p:nvPr/>
          </p:nvSpPr>
          <p:spPr>
            <a:xfrm rot="20699221">
              <a:off x="8073222" y="3370051"/>
              <a:ext cx="1554505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2FAA9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Counterfactual</a:t>
              </a:r>
              <a:endParaRPr sz="1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" name="Google Shape;1146;p166">
              <a:extLst>
                <a:ext uri="{FF2B5EF4-FFF2-40B4-BE49-F238E27FC236}">
                  <a16:creationId xmlns:a16="http://schemas.microsoft.com/office/drawing/2014/main" id="{2C3F8EAD-8BD5-4205-64ED-FDF802DCEE0C}"/>
                </a:ext>
              </a:extLst>
            </p:cNvPr>
            <p:cNvCxnSpPr/>
            <p:nvPr/>
          </p:nvCxnSpPr>
          <p:spPr>
            <a:xfrm>
              <a:off x="9429720" y="2378451"/>
              <a:ext cx="0" cy="668067"/>
            </a:xfrm>
            <a:prstGeom prst="straightConnector1">
              <a:avLst/>
            </a:prstGeom>
            <a:noFill/>
            <a:ln w="3810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cxnSp>
          <p:nvCxnSpPr>
            <p:cNvPr id="25" name="Google Shape;1147;p166">
              <a:extLst>
                <a:ext uri="{FF2B5EF4-FFF2-40B4-BE49-F238E27FC236}">
                  <a16:creationId xmlns:a16="http://schemas.microsoft.com/office/drawing/2014/main" id="{0AF8CB0C-ADFD-5645-5C77-6125A94EA18C}"/>
                </a:ext>
              </a:extLst>
            </p:cNvPr>
            <p:cNvCxnSpPr/>
            <p:nvPr/>
          </p:nvCxnSpPr>
          <p:spPr>
            <a:xfrm rot="10800000" flipH="1">
              <a:off x="6233480" y="3884837"/>
              <a:ext cx="456606" cy="147813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6" name="Google Shape;1148;p166">
              <a:extLst>
                <a:ext uri="{FF2B5EF4-FFF2-40B4-BE49-F238E27FC236}">
                  <a16:creationId xmlns:a16="http://schemas.microsoft.com/office/drawing/2014/main" id="{AD588A86-6C01-E6CA-BF4A-0C6F46B6BBA0}"/>
                </a:ext>
              </a:extLst>
            </p:cNvPr>
            <p:cNvCxnSpPr/>
            <p:nvPr/>
          </p:nvCxnSpPr>
          <p:spPr>
            <a:xfrm rot="10800000" flipH="1">
              <a:off x="6690086" y="3810931"/>
              <a:ext cx="456606" cy="739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7" name="Google Shape;1149;p166">
              <a:extLst>
                <a:ext uri="{FF2B5EF4-FFF2-40B4-BE49-F238E27FC236}">
                  <a16:creationId xmlns:a16="http://schemas.microsoft.com/office/drawing/2014/main" id="{F1DBFF6C-CDC1-4FDE-A3F5-A51D88ADC1CE}"/>
                </a:ext>
              </a:extLst>
            </p:cNvPr>
            <p:cNvCxnSpPr/>
            <p:nvPr/>
          </p:nvCxnSpPr>
          <p:spPr>
            <a:xfrm rot="10800000" flipH="1">
              <a:off x="7146691" y="3626262"/>
              <a:ext cx="456606" cy="1846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" name="Google Shape;1150;p166">
              <a:extLst>
                <a:ext uri="{FF2B5EF4-FFF2-40B4-BE49-F238E27FC236}">
                  <a16:creationId xmlns:a16="http://schemas.microsoft.com/office/drawing/2014/main" id="{653B67A6-EDD4-06A9-807E-6D2BEE802410}"/>
                </a:ext>
              </a:extLst>
            </p:cNvPr>
            <p:cNvCxnSpPr/>
            <p:nvPr/>
          </p:nvCxnSpPr>
          <p:spPr>
            <a:xfrm rot="10800000" flipH="1">
              <a:off x="7603297" y="3515208"/>
              <a:ext cx="456606" cy="110957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" name="Google Shape;1151;p166">
              <a:extLst>
                <a:ext uri="{FF2B5EF4-FFF2-40B4-BE49-F238E27FC236}">
                  <a16:creationId xmlns:a16="http://schemas.microsoft.com/office/drawing/2014/main" id="{050E9A87-5621-3043-E2D8-3851CCEE826E}"/>
                </a:ext>
              </a:extLst>
            </p:cNvPr>
            <p:cNvSpPr/>
            <p:nvPr/>
          </p:nvSpPr>
          <p:spPr>
            <a:xfrm>
              <a:off x="6157379" y="3958743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152;p166">
              <a:extLst>
                <a:ext uri="{FF2B5EF4-FFF2-40B4-BE49-F238E27FC236}">
                  <a16:creationId xmlns:a16="http://schemas.microsoft.com/office/drawing/2014/main" id="{1FE44F5D-140F-477C-FADC-78E17D266C87}"/>
                </a:ext>
              </a:extLst>
            </p:cNvPr>
            <p:cNvSpPr/>
            <p:nvPr/>
          </p:nvSpPr>
          <p:spPr>
            <a:xfrm>
              <a:off x="6613985" y="3810931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153;p166">
              <a:extLst>
                <a:ext uri="{FF2B5EF4-FFF2-40B4-BE49-F238E27FC236}">
                  <a16:creationId xmlns:a16="http://schemas.microsoft.com/office/drawing/2014/main" id="{25EB2662-7EFB-332C-7096-E15D1E2A132C}"/>
                </a:ext>
              </a:extLst>
            </p:cNvPr>
            <p:cNvSpPr/>
            <p:nvPr/>
          </p:nvSpPr>
          <p:spPr>
            <a:xfrm>
              <a:off x="7070590" y="3737024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154;p166">
              <a:extLst>
                <a:ext uri="{FF2B5EF4-FFF2-40B4-BE49-F238E27FC236}">
                  <a16:creationId xmlns:a16="http://schemas.microsoft.com/office/drawing/2014/main" id="{C83FE986-F0E5-9EA6-8267-DCE0576EBC07}"/>
                </a:ext>
              </a:extLst>
            </p:cNvPr>
            <p:cNvSpPr/>
            <p:nvPr/>
          </p:nvSpPr>
          <p:spPr>
            <a:xfrm>
              <a:off x="7527196" y="3552258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155;p166">
              <a:extLst>
                <a:ext uri="{FF2B5EF4-FFF2-40B4-BE49-F238E27FC236}">
                  <a16:creationId xmlns:a16="http://schemas.microsoft.com/office/drawing/2014/main" id="{88B63FF9-DBFF-E233-84DD-93AAAFDE3B47}"/>
                </a:ext>
              </a:extLst>
            </p:cNvPr>
            <p:cNvSpPr/>
            <p:nvPr/>
          </p:nvSpPr>
          <p:spPr>
            <a:xfrm>
              <a:off x="7983802" y="3441399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156;p166">
              <a:extLst>
                <a:ext uri="{FF2B5EF4-FFF2-40B4-BE49-F238E27FC236}">
                  <a16:creationId xmlns:a16="http://schemas.microsoft.com/office/drawing/2014/main" id="{0BEB047C-B66E-A4EC-BDD2-BCBCA54A4EE3}"/>
                </a:ext>
              </a:extLst>
            </p:cNvPr>
            <p:cNvSpPr txBox="1"/>
            <p:nvPr/>
          </p:nvSpPr>
          <p:spPr>
            <a:xfrm>
              <a:off x="7222791" y="2377544"/>
              <a:ext cx="1258362" cy="2692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FF000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Intervention</a:t>
              </a:r>
              <a:endParaRPr sz="13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505F7D6-0433-018E-9DA1-A0F4877F4D0C}"/>
              </a:ext>
            </a:extLst>
          </p:cNvPr>
          <p:cNvGrpSpPr/>
          <p:nvPr/>
        </p:nvGrpSpPr>
        <p:grpSpPr>
          <a:xfrm>
            <a:off x="870570" y="1893510"/>
            <a:ext cx="4458589" cy="2733377"/>
            <a:chOff x="870570" y="1893510"/>
            <a:chExt cx="4458589" cy="2733377"/>
          </a:xfrm>
        </p:grpSpPr>
        <p:cxnSp>
          <p:nvCxnSpPr>
            <p:cNvPr id="36" name="Google Shape;1158;p166">
              <a:extLst>
                <a:ext uri="{FF2B5EF4-FFF2-40B4-BE49-F238E27FC236}">
                  <a16:creationId xmlns:a16="http://schemas.microsoft.com/office/drawing/2014/main" id="{B220BE79-9F2D-0AB7-EBDF-F38C656ECD61}"/>
                </a:ext>
              </a:extLst>
            </p:cNvPr>
            <p:cNvCxnSpPr/>
            <p:nvPr/>
          </p:nvCxnSpPr>
          <p:spPr>
            <a:xfrm rot="5400000">
              <a:off x="2127811" y="3300965"/>
              <a:ext cx="2069378" cy="799"/>
            </a:xfrm>
            <a:prstGeom prst="straightConnector1">
              <a:avLst/>
            </a:prstGeom>
            <a:noFill/>
            <a:ln w="38100" cap="flat" cmpd="sng">
              <a:solidFill>
                <a:srgbClr val="41B64B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7" name="Google Shape;1159;p166">
              <a:extLst>
                <a:ext uri="{FF2B5EF4-FFF2-40B4-BE49-F238E27FC236}">
                  <a16:creationId xmlns:a16="http://schemas.microsoft.com/office/drawing/2014/main" id="{10A13DC7-74EA-2266-F531-B19D83C60AFB}"/>
                </a:ext>
              </a:extLst>
            </p:cNvPr>
            <p:cNvCxnSpPr/>
            <p:nvPr/>
          </p:nvCxnSpPr>
          <p:spPr>
            <a:xfrm rot="10800000" flipH="1">
              <a:off x="1335683" y="3884837"/>
              <a:ext cx="456606" cy="147813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8" name="Google Shape;1160;p166">
              <a:extLst>
                <a:ext uri="{FF2B5EF4-FFF2-40B4-BE49-F238E27FC236}">
                  <a16:creationId xmlns:a16="http://schemas.microsoft.com/office/drawing/2014/main" id="{0D750D5E-72A0-13DE-1B99-A91F2345FAE9}"/>
                </a:ext>
              </a:extLst>
            </p:cNvPr>
            <p:cNvCxnSpPr/>
            <p:nvPr/>
          </p:nvCxnSpPr>
          <p:spPr>
            <a:xfrm rot="10800000" flipH="1">
              <a:off x="1792289" y="3810931"/>
              <a:ext cx="456606" cy="739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9" name="Google Shape;1161;p166">
              <a:extLst>
                <a:ext uri="{FF2B5EF4-FFF2-40B4-BE49-F238E27FC236}">
                  <a16:creationId xmlns:a16="http://schemas.microsoft.com/office/drawing/2014/main" id="{9E13A4BB-A3E9-C009-621C-88FB9C311913}"/>
                </a:ext>
              </a:extLst>
            </p:cNvPr>
            <p:cNvCxnSpPr/>
            <p:nvPr/>
          </p:nvCxnSpPr>
          <p:spPr>
            <a:xfrm rot="10800000" flipH="1">
              <a:off x="2248895" y="3626262"/>
              <a:ext cx="456606" cy="1846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0" name="Google Shape;1162;p166">
              <a:extLst>
                <a:ext uri="{FF2B5EF4-FFF2-40B4-BE49-F238E27FC236}">
                  <a16:creationId xmlns:a16="http://schemas.microsoft.com/office/drawing/2014/main" id="{FA504444-AF20-F12E-F9DC-DEF819D3F4AD}"/>
                </a:ext>
              </a:extLst>
            </p:cNvPr>
            <p:cNvCxnSpPr/>
            <p:nvPr/>
          </p:nvCxnSpPr>
          <p:spPr>
            <a:xfrm rot="10800000" flipH="1">
              <a:off x="2705501" y="3515208"/>
              <a:ext cx="456606" cy="110957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1163;p166">
              <a:extLst>
                <a:ext uri="{FF2B5EF4-FFF2-40B4-BE49-F238E27FC236}">
                  <a16:creationId xmlns:a16="http://schemas.microsoft.com/office/drawing/2014/main" id="{BE00F880-C18D-667D-3DBB-F12D2DA111B5}"/>
                </a:ext>
              </a:extLst>
            </p:cNvPr>
            <p:cNvCxnSpPr/>
            <p:nvPr/>
          </p:nvCxnSpPr>
          <p:spPr>
            <a:xfrm rot="10800000" flipH="1">
              <a:off x="3175536" y="2665343"/>
              <a:ext cx="374313" cy="810836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2" name="Google Shape;1164;p166">
              <a:extLst>
                <a:ext uri="{FF2B5EF4-FFF2-40B4-BE49-F238E27FC236}">
                  <a16:creationId xmlns:a16="http://schemas.microsoft.com/office/drawing/2014/main" id="{37E0EACF-0BD8-27EC-2C5C-F006D280A829}"/>
                </a:ext>
              </a:extLst>
            </p:cNvPr>
            <p:cNvCxnSpPr/>
            <p:nvPr/>
          </p:nvCxnSpPr>
          <p:spPr>
            <a:xfrm rot="10800000" flipH="1">
              <a:off x="3596956" y="2372006"/>
              <a:ext cx="375911" cy="241117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3" name="Google Shape;1165;p166">
              <a:extLst>
                <a:ext uri="{FF2B5EF4-FFF2-40B4-BE49-F238E27FC236}">
                  <a16:creationId xmlns:a16="http://schemas.microsoft.com/office/drawing/2014/main" id="{45685765-1F01-B62B-EC14-3CAF4BB8696A}"/>
                </a:ext>
              </a:extLst>
            </p:cNvPr>
            <p:cNvCxnSpPr/>
            <p:nvPr/>
          </p:nvCxnSpPr>
          <p:spPr>
            <a:xfrm rot="10800000" flipH="1">
              <a:off x="3986321" y="2045850"/>
              <a:ext cx="577448" cy="32608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4" name="Google Shape;1166;p166">
              <a:extLst>
                <a:ext uri="{FF2B5EF4-FFF2-40B4-BE49-F238E27FC236}">
                  <a16:creationId xmlns:a16="http://schemas.microsoft.com/office/drawing/2014/main" id="{70CA45E0-3D61-289C-A494-2AB2A7A2B4AC}"/>
                </a:ext>
              </a:extLst>
            </p:cNvPr>
            <p:cNvSpPr/>
            <p:nvPr/>
          </p:nvSpPr>
          <p:spPr>
            <a:xfrm>
              <a:off x="4462537" y="1967619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167;p166">
              <a:extLst>
                <a:ext uri="{FF2B5EF4-FFF2-40B4-BE49-F238E27FC236}">
                  <a16:creationId xmlns:a16="http://schemas.microsoft.com/office/drawing/2014/main" id="{515FD405-79B0-67C6-13D5-584CA68F1485}"/>
                </a:ext>
              </a:extLst>
            </p:cNvPr>
            <p:cNvSpPr/>
            <p:nvPr/>
          </p:nvSpPr>
          <p:spPr>
            <a:xfrm>
              <a:off x="3475464" y="2589301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168;p166">
              <a:extLst>
                <a:ext uri="{FF2B5EF4-FFF2-40B4-BE49-F238E27FC236}">
                  <a16:creationId xmlns:a16="http://schemas.microsoft.com/office/drawing/2014/main" id="{7D437BE0-1CE2-EE2B-EC00-A0333ECB41F3}"/>
                </a:ext>
              </a:extLst>
            </p:cNvPr>
            <p:cNvSpPr/>
            <p:nvPr/>
          </p:nvSpPr>
          <p:spPr>
            <a:xfrm>
              <a:off x="3898495" y="2295850"/>
              <a:ext cx="152202" cy="147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7" name="Google Shape;1169;p166">
              <a:extLst>
                <a:ext uri="{FF2B5EF4-FFF2-40B4-BE49-F238E27FC236}">
                  <a16:creationId xmlns:a16="http://schemas.microsoft.com/office/drawing/2014/main" id="{D112E3E8-48F3-DBEA-E3CE-EA61DA84BE94}"/>
                </a:ext>
              </a:extLst>
            </p:cNvPr>
            <p:cNvCxnSpPr/>
            <p:nvPr/>
          </p:nvCxnSpPr>
          <p:spPr>
            <a:xfrm rot="16200000">
              <a:off x="3150262" y="3046855"/>
              <a:ext cx="480294" cy="456606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" name="Google Shape;1170;p166">
              <a:extLst>
                <a:ext uri="{FF2B5EF4-FFF2-40B4-BE49-F238E27FC236}">
                  <a16:creationId xmlns:a16="http://schemas.microsoft.com/office/drawing/2014/main" id="{4FB55228-E5E3-70EC-E0EA-64C7655F6029}"/>
                </a:ext>
              </a:extLst>
            </p:cNvPr>
            <p:cNvCxnSpPr/>
            <p:nvPr/>
          </p:nvCxnSpPr>
          <p:spPr>
            <a:xfrm rot="10800000" flipH="1">
              <a:off x="3618712" y="2776145"/>
              <a:ext cx="456606" cy="258769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9" name="Google Shape;1171;p166">
              <a:extLst>
                <a:ext uri="{FF2B5EF4-FFF2-40B4-BE49-F238E27FC236}">
                  <a16:creationId xmlns:a16="http://schemas.microsoft.com/office/drawing/2014/main" id="{BA061750-06EA-4B02-D9B7-E35134CC257A}"/>
                </a:ext>
              </a:extLst>
            </p:cNvPr>
            <p:cNvCxnSpPr/>
            <p:nvPr/>
          </p:nvCxnSpPr>
          <p:spPr>
            <a:xfrm rot="10800000" flipH="1">
              <a:off x="4075318" y="2406709"/>
              <a:ext cx="456606" cy="369532"/>
            </a:xfrm>
            <a:prstGeom prst="straightConnector1">
              <a:avLst/>
            </a:prstGeom>
            <a:noFill/>
            <a:ln w="38100" cap="flat" cmpd="sng">
              <a:solidFill>
                <a:srgbClr val="8C4696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0" name="Google Shape;1172;p166">
              <a:extLst>
                <a:ext uri="{FF2B5EF4-FFF2-40B4-BE49-F238E27FC236}">
                  <a16:creationId xmlns:a16="http://schemas.microsoft.com/office/drawing/2014/main" id="{B2BE2AD5-4BA6-7563-A54F-C5234FF7C654}"/>
                </a:ext>
              </a:extLst>
            </p:cNvPr>
            <p:cNvCxnSpPr/>
            <p:nvPr/>
          </p:nvCxnSpPr>
          <p:spPr>
            <a:xfrm rot="5400000">
              <a:off x="110737" y="3301337"/>
              <a:ext cx="2069378" cy="1598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51" name="Google Shape;1173;p166">
              <a:extLst>
                <a:ext uri="{FF2B5EF4-FFF2-40B4-BE49-F238E27FC236}">
                  <a16:creationId xmlns:a16="http://schemas.microsoft.com/office/drawing/2014/main" id="{400B37E4-FA5C-D001-B230-B682F9E05E4D}"/>
                </a:ext>
              </a:extLst>
            </p:cNvPr>
            <p:cNvCxnSpPr/>
            <p:nvPr/>
          </p:nvCxnSpPr>
          <p:spPr>
            <a:xfrm>
              <a:off x="1145431" y="4336054"/>
              <a:ext cx="3576745" cy="776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2" name="Google Shape;1174;p166">
              <a:extLst>
                <a:ext uri="{FF2B5EF4-FFF2-40B4-BE49-F238E27FC236}">
                  <a16:creationId xmlns:a16="http://schemas.microsoft.com/office/drawing/2014/main" id="{E80624BA-02D2-897A-3374-9B559FA64C21}"/>
                </a:ext>
              </a:extLst>
            </p:cNvPr>
            <p:cNvSpPr txBox="1"/>
            <p:nvPr/>
          </p:nvSpPr>
          <p:spPr>
            <a:xfrm>
              <a:off x="2882946" y="4357613"/>
              <a:ext cx="577448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Time</a:t>
              </a:r>
              <a:endParaRPr sz="10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175;p166">
              <a:extLst>
                <a:ext uri="{FF2B5EF4-FFF2-40B4-BE49-F238E27FC236}">
                  <a16:creationId xmlns:a16="http://schemas.microsoft.com/office/drawing/2014/main" id="{91A61D5D-E0AD-B7DB-DBA4-ABFA7EB2FD65}"/>
                </a:ext>
              </a:extLst>
            </p:cNvPr>
            <p:cNvSpPr txBox="1"/>
            <p:nvPr/>
          </p:nvSpPr>
          <p:spPr>
            <a:xfrm rot="16200000">
              <a:off x="-49366" y="3151048"/>
              <a:ext cx="2109146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400"/>
              </a:pPr>
              <a:r>
                <a:rPr lang="en" sz="1300">
                  <a:solidFill>
                    <a:srgbClr val="455560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Primary Outcome</a:t>
              </a:r>
              <a:endParaRPr sz="1300">
                <a:solidFill>
                  <a:srgbClr val="4555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176;p166">
              <a:extLst>
                <a:ext uri="{FF2B5EF4-FFF2-40B4-BE49-F238E27FC236}">
                  <a16:creationId xmlns:a16="http://schemas.microsoft.com/office/drawing/2014/main" id="{5784CF87-4025-A481-833F-8C1E8D3EC0BB}"/>
                </a:ext>
              </a:extLst>
            </p:cNvPr>
            <p:cNvSpPr/>
            <p:nvPr/>
          </p:nvSpPr>
          <p:spPr>
            <a:xfrm>
              <a:off x="1259583" y="3958744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1177;p166">
              <a:extLst>
                <a:ext uri="{FF2B5EF4-FFF2-40B4-BE49-F238E27FC236}">
                  <a16:creationId xmlns:a16="http://schemas.microsoft.com/office/drawing/2014/main" id="{C1CB6415-ABDA-B319-C054-427BACA145B3}"/>
                </a:ext>
              </a:extLst>
            </p:cNvPr>
            <p:cNvSpPr/>
            <p:nvPr/>
          </p:nvSpPr>
          <p:spPr>
            <a:xfrm>
              <a:off x="1716188" y="3810931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1178;p166">
              <a:extLst>
                <a:ext uri="{FF2B5EF4-FFF2-40B4-BE49-F238E27FC236}">
                  <a16:creationId xmlns:a16="http://schemas.microsoft.com/office/drawing/2014/main" id="{6DA2AC6B-C78C-D289-E2A4-1BE31542FD84}"/>
                </a:ext>
              </a:extLst>
            </p:cNvPr>
            <p:cNvSpPr/>
            <p:nvPr/>
          </p:nvSpPr>
          <p:spPr>
            <a:xfrm>
              <a:off x="2172794" y="3737025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1179;p166">
              <a:extLst>
                <a:ext uri="{FF2B5EF4-FFF2-40B4-BE49-F238E27FC236}">
                  <a16:creationId xmlns:a16="http://schemas.microsoft.com/office/drawing/2014/main" id="{245FB2A1-F46B-99DC-C8CF-49B3A014519D}"/>
                </a:ext>
              </a:extLst>
            </p:cNvPr>
            <p:cNvSpPr/>
            <p:nvPr/>
          </p:nvSpPr>
          <p:spPr>
            <a:xfrm>
              <a:off x="2629400" y="3552259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1180;p166">
              <a:extLst>
                <a:ext uri="{FF2B5EF4-FFF2-40B4-BE49-F238E27FC236}">
                  <a16:creationId xmlns:a16="http://schemas.microsoft.com/office/drawing/2014/main" id="{6532C468-712A-F935-A57A-D7F71E180495}"/>
                </a:ext>
              </a:extLst>
            </p:cNvPr>
            <p:cNvSpPr/>
            <p:nvPr/>
          </p:nvSpPr>
          <p:spPr>
            <a:xfrm>
              <a:off x="3086005" y="3441399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1181;p166">
              <a:extLst>
                <a:ext uri="{FF2B5EF4-FFF2-40B4-BE49-F238E27FC236}">
                  <a16:creationId xmlns:a16="http://schemas.microsoft.com/office/drawing/2014/main" id="{7F5E8234-6DCB-261C-0CB4-C287D922A5A5}"/>
                </a:ext>
              </a:extLst>
            </p:cNvPr>
            <p:cNvSpPr/>
            <p:nvPr/>
          </p:nvSpPr>
          <p:spPr>
            <a:xfrm>
              <a:off x="3542611" y="2961008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1182;p166">
              <a:extLst>
                <a:ext uri="{FF2B5EF4-FFF2-40B4-BE49-F238E27FC236}">
                  <a16:creationId xmlns:a16="http://schemas.microsoft.com/office/drawing/2014/main" id="{73E5694B-E5FE-58E0-257F-DB7BF20F3F49}"/>
                </a:ext>
              </a:extLst>
            </p:cNvPr>
            <p:cNvSpPr/>
            <p:nvPr/>
          </p:nvSpPr>
          <p:spPr>
            <a:xfrm>
              <a:off x="3999217" y="2702335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solidFill>
                <a:srgbClr val="8C4696"/>
              </a:solidFill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1183;p166">
              <a:extLst>
                <a:ext uri="{FF2B5EF4-FFF2-40B4-BE49-F238E27FC236}">
                  <a16:creationId xmlns:a16="http://schemas.microsoft.com/office/drawing/2014/main" id="{B5B9E9F1-FF52-CDF8-93D0-D07E2CF5EB79}"/>
                </a:ext>
              </a:extLst>
            </p:cNvPr>
            <p:cNvSpPr/>
            <p:nvPr/>
          </p:nvSpPr>
          <p:spPr>
            <a:xfrm>
              <a:off x="4455822" y="2332804"/>
              <a:ext cx="152202" cy="147813"/>
            </a:xfrm>
            <a:prstGeom prst="ellipse">
              <a:avLst/>
            </a:prstGeom>
            <a:solidFill>
              <a:srgbClr val="8C469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  <a:buSzPts val="1800"/>
              </a:pPr>
              <a:endPara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" name="Google Shape;1184;p166">
              <a:extLst>
                <a:ext uri="{FF2B5EF4-FFF2-40B4-BE49-F238E27FC236}">
                  <a16:creationId xmlns:a16="http://schemas.microsoft.com/office/drawing/2014/main" id="{1B2FA638-3002-68B5-6C7A-98FD21550410}"/>
                </a:ext>
              </a:extLst>
            </p:cNvPr>
            <p:cNvCxnSpPr/>
            <p:nvPr/>
          </p:nvCxnSpPr>
          <p:spPr>
            <a:xfrm rot="10800000">
              <a:off x="4539432" y="2032962"/>
              <a:ext cx="0" cy="397659"/>
            </a:xfrm>
            <a:prstGeom prst="straightConnector1">
              <a:avLst/>
            </a:prstGeom>
            <a:noFill/>
            <a:ln w="38100" cap="flat" cmpd="sng">
              <a:solidFill>
                <a:schemeClr val="tx1">
                  <a:lumMod val="20000"/>
                  <a:lumOff val="80000"/>
                </a:schemeClr>
              </a:solidFill>
              <a:prstDash val="solid"/>
              <a:round/>
              <a:headEnd type="stealth" w="med" len="med"/>
              <a:tailEnd type="none" w="sm" len="sm"/>
            </a:ln>
          </p:spPr>
        </p:cxnSp>
        <p:sp>
          <p:nvSpPr>
            <p:cNvPr id="63" name="Google Shape;1185;p166">
              <a:extLst>
                <a:ext uri="{FF2B5EF4-FFF2-40B4-BE49-F238E27FC236}">
                  <a16:creationId xmlns:a16="http://schemas.microsoft.com/office/drawing/2014/main" id="{742E8220-A0C7-B9CE-198B-86A3006AD854}"/>
                </a:ext>
              </a:extLst>
            </p:cNvPr>
            <p:cNvSpPr txBox="1"/>
            <p:nvPr/>
          </p:nvSpPr>
          <p:spPr>
            <a:xfrm>
              <a:off x="4590121" y="1955489"/>
              <a:ext cx="739038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chemeClr val="tx1">
                      <a:lumMod val="40000"/>
                      <a:lumOff val="60000"/>
                    </a:schemeClr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Impact</a:t>
              </a:r>
              <a:endParaRPr sz="900">
                <a:solidFill>
                  <a:schemeClr val="tx1">
                    <a:lumMod val="40000"/>
                    <a:lumOff val="6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186;p166">
              <a:extLst>
                <a:ext uri="{FF2B5EF4-FFF2-40B4-BE49-F238E27FC236}">
                  <a16:creationId xmlns:a16="http://schemas.microsoft.com/office/drawing/2014/main" id="{E1B9BD72-D482-87E9-3689-ED6B0E30C965}"/>
                </a:ext>
              </a:extLst>
            </p:cNvPr>
            <p:cNvSpPr txBox="1"/>
            <p:nvPr/>
          </p:nvSpPr>
          <p:spPr>
            <a:xfrm rot="19853265">
              <a:off x="3487071" y="1893510"/>
              <a:ext cx="1427061" cy="2692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 algn="ctr"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chemeClr val="accent2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Counterfactual</a:t>
              </a:r>
              <a:endParaRPr sz="9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187;p166">
              <a:extLst>
                <a:ext uri="{FF2B5EF4-FFF2-40B4-BE49-F238E27FC236}">
                  <a16:creationId xmlns:a16="http://schemas.microsoft.com/office/drawing/2014/main" id="{2F980BC6-80A9-9F70-E2DF-53AE0FC91900}"/>
                </a:ext>
              </a:extLst>
            </p:cNvPr>
            <p:cNvSpPr txBox="1"/>
            <p:nvPr/>
          </p:nvSpPr>
          <p:spPr>
            <a:xfrm>
              <a:off x="2324996" y="2377541"/>
              <a:ext cx="1150503" cy="26927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spAutoFit/>
            </a:bodyPr>
            <a:lstStyle/>
            <a:p>
              <a:pPr>
                <a:buClr>
                  <a:srgbClr val="000000"/>
                </a:buClr>
                <a:buSzPts val="1500"/>
              </a:pPr>
              <a:r>
                <a:rPr lang="en" sz="1300">
                  <a:solidFill>
                    <a:srgbClr val="41B64B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Intervention</a:t>
              </a:r>
              <a:endParaRPr sz="1300">
                <a:solidFill>
                  <a:srgbClr val="41B64B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51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D32C0-FD21-D3BC-B8A8-C338316B6B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3FF2F-15C0-A1D9-207D-261E8A910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C07498-106A-B417-B5FB-34BC3D1E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6390349" cy="528033"/>
          </a:xfrm>
        </p:spPr>
        <p:txBody>
          <a:bodyPr>
            <a:noAutofit/>
          </a:bodyPr>
          <a:lstStyle/>
          <a:p>
            <a:r>
              <a:rPr lang="hy-AM" sz="3600" dirty="0" smtClean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Ազդեցության գնահատում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87868-1517-1B3A-4077-023D65E275E2}"/>
              </a:ext>
            </a:extLst>
          </p:cNvPr>
          <p:cNvSpPr txBox="1">
            <a:spLocks/>
          </p:cNvSpPr>
          <p:nvPr/>
        </p:nvSpPr>
        <p:spPr>
          <a:xfrm>
            <a:off x="757703" y="1125031"/>
            <a:ext cx="9479991" cy="47602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2BB"/>
              </a:buClr>
              <a:buFont typeface="Arial" panose="020B0604020202020204" pitchFamily="34" charset="0"/>
              <a:buChar char="•"/>
            </a:pPr>
            <a:endParaRPr lang="hy-AM" sz="2400" b="0" dirty="0" smtClean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  <a:sym typeface="Century Gothic"/>
            </a:endParaRPr>
          </a:p>
          <a:p>
            <a:pPr>
              <a:buClr>
                <a:srgbClr val="0092BB"/>
              </a:buClr>
            </a:pPr>
            <a:endParaRPr lang="en-GB" sz="2400" b="0" dirty="0">
              <a:solidFill>
                <a:schemeClr val="tx1">
                  <a:lumMod val="50000"/>
                </a:schemeClr>
              </a:solidFill>
              <a:cs typeface="Calibri" panose="020F0502020204030204" pitchFamily="34" charset="0"/>
              <a:sym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7328" y="1367255"/>
            <a:ext cx="94940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 err="1">
                <a:latin typeface="Arial" panose="020B0604020202020204" pitchFamily="34" charset="0"/>
              </a:rPr>
              <a:t>Ծրագրի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ազդեցությունը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սահմանվում</a:t>
            </a:r>
            <a:r>
              <a:rPr lang="en-US" altLang="en-US" sz="2000" b="1" dirty="0">
                <a:latin typeface="Arial" panose="020B0604020202020204" pitchFamily="34" charset="0"/>
              </a:rPr>
              <a:t> է </a:t>
            </a:r>
            <a:r>
              <a:rPr lang="en-US" altLang="en-US" sz="2000" b="1" dirty="0" err="1">
                <a:latin typeface="Arial" panose="020B0604020202020204" pitchFamily="34" charset="0"/>
              </a:rPr>
              <a:t>որպես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 smtClean="0">
                <a:latin typeface="Arial" panose="020B0604020202020204" pitchFamily="34" charset="0"/>
              </a:rPr>
              <a:t>համեմատություն</a:t>
            </a:r>
            <a:r>
              <a:rPr lang="en-US" altLang="en-US" sz="2000" dirty="0">
                <a:latin typeface="Arial" panose="020B0604020202020204" pitchFamily="34" charset="0"/>
              </a:rPr>
              <a:t/>
            </a:r>
            <a:br>
              <a:rPr lang="en-US" altLang="en-US" sz="2000" dirty="0">
                <a:latin typeface="Arial" panose="020B0604020202020204" pitchFamily="34" charset="0"/>
              </a:rPr>
            </a:br>
            <a:r>
              <a:rPr lang="en-US" altLang="en-US" sz="2000" dirty="0" err="1">
                <a:latin typeface="Arial" panose="020B0604020202020204" pitchFamily="34" charset="0"/>
              </a:rPr>
              <a:t>ծրագրի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ներդրումից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հետո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փաստացի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տեղի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ունեցածի</a:t>
            </a:r>
            <a:r>
              <a:rPr lang="en-US" altLang="en-US" sz="2000" dirty="0">
                <a:latin typeface="Arial" panose="020B0604020202020204" pitchFamily="34" charset="0"/>
              </a:rPr>
              <a:t> և </a:t>
            </a:r>
            <a:r>
              <a:rPr lang="en-US" altLang="en-US" sz="2000" dirty="0" err="1">
                <a:latin typeface="Arial" panose="020B0604020202020204" pitchFamily="34" charset="0"/>
              </a:rPr>
              <a:t>այն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բանի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միջև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թե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ինչ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տեղի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կունենար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եթե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ծրագիրը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չներդրվեր</a:t>
            </a:r>
            <a:r>
              <a:rPr lang="en-US" altLang="en-US" sz="2000" dirty="0">
                <a:latin typeface="Arial" panose="020B0604020202020204" pitchFamily="34" charset="0"/>
              </a:rPr>
              <a:t> (</a:t>
            </a:r>
            <a:r>
              <a:rPr lang="en-US" altLang="en-US" sz="2000" dirty="0" err="1">
                <a:latin typeface="Arial" panose="020B0604020202020204" pitchFamily="34" charset="0"/>
              </a:rPr>
              <a:t>այսինքն</a:t>
            </a:r>
            <a:r>
              <a:rPr lang="en-US" altLang="en-US" sz="2000" dirty="0">
                <a:latin typeface="Arial" panose="020B0604020202020204" pitchFamily="34" charset="0"/>
              </a:rPr>
              <a:t>՝ «</a:t>
            </a:r>
            <a:r>
              <a:rPr lang="en-US" altLang="en-US" sz="2000" dirty="0" err="1">
                <a:latin typeface="Arial" panose="020B0604020202020204" pitchFamily="34" charset="0"/>
              </a:rPr>
              <a:t>հակադարձ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սցենարը</a:t>
            </a:r>
            <a:r>
              <a:rPr lang="en-US" altLang="en-US" sz="2000" dirty="0">
                <a:latin typeface="Arial" panose="020B0604020202020204" pitchFamily="34" charset="0"/>
              </a:rPr>
              <a:t>» / </a:t>
            </a:r>
            <a:r>
              <a:rPr lang="en-US" altLang="en-US" sz="2000" i="1" dirty="0">
                <a:latin typeface="Arial" panose="020B0604020202020204" pitchFamily="34" charset="0"/>
              </a:rPr>
              <a:t>counterfactual</a:t>
            </a:r>
            <a:r>
              <a:rPr lang="en-US" altLang="en-US" sz="2000" dirty="0" smtClean="0">
                <a:latin typeface="Arial" panose="020B0604020202020204" pitchFamily="34" charset="0"/>
              </a:rPr>
              <a:t>)։</a:t>
            </a:r>
            <a:endParaRPr lang="hy-AM" altLang="en-US" sz="2000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 err="1">
                <a:latin typeface="Arial" panose="020B0604020202020204" pitchFamily="34" charset="0"/>
              </a:rPr>
              <a:t>Ազդեցությունը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գնահատելու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համար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անհրաժեշտ</a:t>
            </a:r>
            <a:r>
              <a:rPr lang="en-US" altLang="en-US" sz="2000" b="1" dirty="0">
                <a:latin typeface="Arial" panose="020B0604020202020204" pitchFamily="34" charset="0"/>
              </a:rPr>
              <a:t> է </a:t>
            </a:r>
            <a:r>
              <a:rPr lang="en-US" altLang="en-US" sz="2000" b="1" dirty="0" err="1">
                <a:latin typeface="Arial" panose="020B0604020202020204" pitchFamily="34" charset="0"/>
              </a:rPr>
              <a:t>հասկանալ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հակադարձ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սցենարը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այսինքն</a:t>
            </a:r>
            <a:r>
              <a:rPr lang="en-US" altLang="en-US" sz="2000" dirty="0">
                <a:latin typeface="Arial" panose="020B0604020202020204" pitchFamily="34" charset="0"/>
              </a:rPr>
              <a:t>՝ </a:t>
            </a:r>
            <a:r>
              <a:rPr lang="en-US" altLang="en-US" sz="2000" dirty="0" err="1">
                <a:latin typeface="Arial" panose="020B0604020202020204" pitchFamily="34" charset="0"/>
              </a:rPr>
              <a:t>այն</a:t>
            </a:r>
            <a:r>
              <a:rPr lang="en-US" altLang="en-US" sz="2000" dirty="0">
                <a:latin typeface="Arial" panose="020B0604020202020204" pitchFamily="34" charset="0"/>
              </a:rPr>
              <a:t> «</a:t>
            </a:r>
            <a:r>
              <a:rPr lang="en-US" altLang="en-US" sz="2000" dirty="0" err="1">
                <a:latin typeface="Arial" panose="020B0604020202020204" pitchFamily="34" charset="0"/>
              </a:rPr>
              <a:t>մոդելավորել</a:t>
            </a:r>
            <a:r>
              <a:rPr lang="en-US" altLang="en-US" sz="2000" dirty="0">
                <a:latin typeface="Arial" panose="020B0604020202020204" pitchFamily="34" charset="0"/>
              </a:rPr>
              <a:t>» </a:t>
            </a:r>
            <a:r>
              <a:rPr lang="en-US" altLang="en-US" sz="2000" dirty="0" err="1">
                <a:latin typeface="Arial" panose="020B0604020202020204" pitchFamily="34" charset="0"/>
              </a:rPr>
              <a:t>կամ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կառուցել</a:t>
            </a:r>
            <a:r>
              <a:rPr lang="en-US" altLang="en-US" sz="2000" dirty="0" smtClean="0">
                <a:latin typeface="Arial" panose="020B0604020202020204" pitchFamily="34" charset="0"/>
              </a:rPr>
              <a:t>։</a:t>
            </a:r>
            <a:endParaRPr lang="hy-AM" altLang="en-US" sz="2000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 err="1">
                <a:latin typeface="Arial" panose="020B0604020202020204" pitchFamily="34" charset="0"/>
              </a:rPr>
              <a:t>Սա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սովորաբար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իրականացվում</a:t>
            </a:r>
            <a:r>
              <a:rPr lang="en-US" altLang="en-US" sz="2000" b="1" dirty="0">
                <a:latin typeface="Arial" panose="020B0604020202020204" pitchFamily="34" charset="0"/>
              </a:rPr>
              <a:t> է </a:t>
            </a:r>
            <a:r>
              <a:rPr lang="en-US" altLang="en-US" sz="2000" b="1" dirty="0" err="1">
                <a:latin typeface="Arial" panose="020B0604020202020204" pitchFamily="34" charset="0"/>
              </a:rPr>
              <a:t>այն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անձանց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խմբի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ընտրության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միջոցով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որոնք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չեն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մասնակցել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ծրագրին</a:t>
            </a:r>
            <a:r>
              <a:rPr lang="en-US" altLang="en-US" sz="2000" dirty="0">
                <a:latin typeface="Arial" panose="020B0604020202020204" pitchFamily="34" charset="0"/>
              </a:rPr>
              <a:t> (</a:t>
            </a:r>
            <a:r>
              <a:rPr lang="en-US" altLang="en-US" sz="2000" dirty="0" err="1">
                <a:latin typeface="Arial" panose="020B0604020202020204" pitchFamily="34" charset="0"/>
              </a:rPr>
              <a:t>վերահսկիչ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կամ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համեմատական</a:t>
            </a:r>
            <a:r>
              <a:rPr lang="en-US" altLang="en-US" sz="2000" dirty="0"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latin typeface="Arial" panose="020B0604020202020204" pitchFamily="34" charset="0"/>
              </a:rPr>
              <a:t>խումբ</a:t>
            </a:r>
            <a:r>
              <a:rPr lang="en-US" altLang="en-US" sz="2000" dirty="0" smtClean="0">
                <a:latin typeface="Arial" panose="020B0604020202020204" pitchFamily="34" charset="0"/>
              </a:rPr>
              <a:t>)։</a:t>
            </a:r>
            <a:endParaRPr lang="hy-AM" altLang="en-US" sz="2000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dirty="0" err="1">
                <a:latin typeface="Arial" panose="020B0604020202020204" pitchFamily="34" charset="0"/>
              </a:rPr>
              <a:t>Վերահսկիչ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խումբը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չպետք</a:t>
            </a:r>
            <a:r>
              <a:rPr lang="en-US" altLang="en-US" sz="2000" b="1" dirty="0">
                <a:latin typeface="Arial" panose="020B0604020202020204" pitchFamily="34" charset="0"/>
              </a:rPr>
              <a:t> է </a:t>
            </a:r>
            <a:r>
              <a:rPr lang="en-US" altLang="en-US" sz="2000" b="1" dirty="0" err="1">
                <a:latin typeface="Arial" panose="020B0604020202020204" pitchFamily="34" charset="0"/>
              </a:rPr>
              <a:t>համակարգային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կերպով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en-US" altLang="en-US" sz="2000" b="1" dirty="0" err="1">
                <a:latin typeface="Arial" panose="020B0604020202020204" pitchFamily="34" charset="0"/>
              </a:rPr>
              <a:t>տարբերվի</a:t>
            </a:r>
            <a:r>
              <a:rPr lang="en-US" altLang="en-US" sz="2000" b="1" dirty="0">
                <a:latin typeface="Arial" panose="020B0604020202020204" pitchFamily="34" charset="0"/>
              </a:rPr>
              <a:t> </a:t>
            </a:r>
            <a:r>
              <a:rPr lang="hy-AM" altLang="en-US" sz="2000" b="1" dirty="0" smtClean="0">
                <a:latin typeface="Arial" panose="020B0604020202020204" pitchFamily="34" charset="0"/>
              </a:rPr>
              <a:t>ծրագրին մասնակցած </a:t>
            </a:r>
            <a:r>
              <a:rPr lang="en-US" altLang="en-US" sz="2000" b="1" dirty="0" err="1" smtClean="0">
                <a:latin typeface="Arial" panose="020B0604020202020204" pitchFamily="34" charset="0"/>
              </a:rPr>
              <a:t>խմբից</a:t>
            </a:r>
            <a:r>
              <a:rPr lang="en-US" altLang="en-US" sz="2000" dirty="0" smtClean="0">
                <a:latin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</a:rPr>
              <a:t>(treatment group)։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834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1B8F8-D2CD-0823-9F19-25174301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9507A-5D72-E54D-2A25-223B5CFD2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628326-0F45-DE01-16D0-5BB7821EC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614171"/>
            <a:ext cx="9525984" cy="591729"/>
          </a:xfrm>
        </p:spPr>
        <p:txBody>
          <a:bodyPr>
            <a:noAutofit/>
          </a:bodyPr>
          <a:lstStyle/>
          <a:p>
            <a:pPr algn="ctr"/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Ազդեցության գնահատման մեթոդների հակիրճ ակնարկ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1266;p172">
            <a:extLst>
              <a:ext uri="{FF2B5EF4-FFF2-40B4-BE49-F238E27FC236}">
                <a16:creationId xmlns:a16="http://schemas.microsoft.com/office/drawing/2014/main" id="{E821D634-F619-2A5B-28A6-782F597161BD}"/>
              </a:ext>
            </a:extLst>
          </p:cNvPr>
          <p:cNvSpPr/>
          <p:nvPr/>
        </p:nvSpPr>
        <p:spPr>
          <a:xfrm>
            <a:off x="757703" y="1533444"/>
            <a:ext cx="4145601" cy="4177074"/>
          </a:xfrm>
          <a:prstGeom prst="rect">
            <a:avLst/>
          </a:prstGeom>
          <a:solidFill>
            <a:srgbClr val="0092BB">
              <a:alpha val="12160"/>
            </a:srgbClr>
          </a:solidFill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r>
              <a:rPr lang="hy-AM" sz="1600" b="1" dirty="0"/>
              <a:t>Փորձարարական </a:t>
            </a:r>
            <a:r>
              <a:rPr lang="hy-AM" sz="1600" b="1" dirty="0" smtClean="0"/>
              <a:t>մեթոդ</a:t>
            </a:r>
            <a:r>
              <a:rPr lang="hy-AM" sz="1600" dirty="0"/>
              <a:t/>
            </a:r>
            <a:br>
              <a:rPr lang="hy-AM" sz="1600" dirty="0"/>
            </a:br>
            <a:r>
              <a:rPr lang="hy-AM" sz="1600" b="1" dirty="0" smtClean="0"/>
              <a:t>Պատահականացված </a:t>
            </a:r>
            <a:r>
              <a:rPr lang="en-US" sz="1600" b="1" dirty="0" smtClean="0"/>
              <a:t>(</a:t>
            </a:r>
            <a:r>
              <a:rPr lang="hy-AM" sz="1600" b="1" dirty="0" smtClean="0"/>
              <a:t>ռանդոմիզացված</a:t>
            </a:r>
            <a:r>
              <a:rPr lang="en-US" sz="1600" b="1" dirty="0" smtClean="0"/>
              <a:t>)</a:t>
            </a:r>
            <a:r>
              <a:rPr lang="hy-AM" sz="1600" b="1" dirty="0" smtClean="0"/>
              <a:t> գնահատումներ</a:t>
            </a:r>
            <a:endParaRPr lang="hy-AM" sz="1600" dirty="0"/>
          </a:p>
          <a:p>
            <a:endParaRPr lang="hy-AM" sz="1600" b="1" dirty="0" smtClean="0"/>
          </a:p>
          <a:p>
            <a:r>
              <a:rPr lang="hy-AM" sz="1600" b="1" dirty="0" smtClean="0"/>
              <a:t>Հայտնի </a:t>
            </a:r>
            <a:r>
              <a:rPr lang="hy-AM" sz="1600" b="1" dirty="0"/>
              <a:t>է նաև որպես</a:t>
            </a:r>
            <a:r>
              <a:rPr lang="hy-AM" sz="1600" b="1" dirty="0" smtClean="0"/>
              <a:t>․</a:t>
            </a:r>
            <a:endParaRPr lang="en-US" sz="1600" b="1" dirty="0" smtClean="0"/>
          </a:p>
          <a:p>
            <a:endParaRPr lang="hy-AM" sz="1600" dirty="0"/>
          </a:p>
          <a:p>
            <a:pPr algn="just"/>
            <a:r>
              <a:rPr lang="en-US" sz="1600" dirty="0" smtClean="0"/>
              <a:t>- </a:t>
            </a:r>
            <a:r>
              <a:rPr lang="hy-AM" sz="1600" dirty="0" smtClean="0"/>
              <a:t>Պատահականացված </a:t>
            </a:r>
            <a:r>
              <a:rPr lang="hy-AM" sz="1600" dirty="0"/>
              <a:t>վերահսկվող փորձարկումներ (</a:t>
            </a:r>
            <a:r>
              <a:rPr lang="en-US" sz="1600" dirty="0"/>
              <a:t>RCT-</a:t>
            </a:r>
            <a:r>
              <a:rPr lang="hy-AM" sz="1600" dirty="0"/>
              <a:t>ներ)</a:t>
            </a:r>
          </a:p>
          <a:p>
            <a:pPr algn="just"/>
            <a:r>
              <a:rPr lang="en-US" sz="1600" dirty="0" smtClean="0"/>
              <a:t>- </a:t>
            </a:r>
            <a:r>
              <a:rPr lang="hy-AM" sz="1600" dirty="0" smtClean="0"/>
              <a:t>Պատահական </a:t>
            </a:r>
            <a:r>
              <a:rPr lang="hy-AM" sz="1600" dirty="0"/>
              <a:t>բաշխման վրա հիմնված ուսումնասիրություններ</a:t>
            </a:r>
          </a:p>
          <a:p>
            <a:pPr algn="just"/>
            <a:r>
              <a:rPr lang="en-US" sz="1600" dirty="0" smtClean="0"/>
              <a:t>- </a:t>
            </a:r>
            <a:r>
              <a:rPr lang="hy-AM" sz="1600" dirty="0" smtClean="0"/>
              <a:t>Պատահականացված փորձարկումներ իրական պայմաններում</a:t>
            </a:r>
            <a:endParaRPr lang="hy-AM" sz="1600" dirty="0"/>
          </a:p>
          <a:p>
            <a:pPr algn="just"/>
            <a:r>
              <a:rPr lang="en-US" sz="1600" dirty="0" smtClean="0"/>
              <a:t>- </a:t>
            </a:r>
            <a:r>
              <a:rPr lang="hy-AM" sz="1600" dirty="0" smtClean="0"/>
              <a:t>Սոցիալական </a:t>
            </a:r>
            <a:r>
              <a:rPr lang="hy-AM" sz="1600" dirty="0"/>
              <a:t>փորձարկումներ</a:t>
            </a:r>
          </a:p>
          <a:p>
            <a:pPr algn="just"/>
            <a:r>
              <a:rPr lang="en-US" sz="1600" dirty="0" smtClean="0"/>
              <a:t>- </a:t>
            </a:r>
            <a:r>
              <a:rPr lang="hy-AM" sz="1600" dirty="0" smtClean="0"/>
              <a:t>Պատահականացված </a:t>
            </a:r>
            <a:r>
              <a:rPr lang="hy-AM" sz="1600" dirty="0"/>
              <a:t>(վերահսկվող) փորձեր</a:t>
            </a:r>
          </a:p>
        </p:txBody>
      </p:sp>
      <p:sp>
        <p:nvSpPr>
          <p:cNvPr id="8" name="Google Shape;1269;p172">
            <a:extLst>
              <a:ext uri="{FF2B5EF4-FFF2-40B4-BE49-F238E27FC236}">
                <a16:creationId xmlns:a16="http://schemas.microsoft.com/office/drawing/2014/main" id="{666350F7-F519-E567-6333-CBFE9B358C64}"/>
              </a:ext>
            </a:extLst>
          </p:cNvPr>
          <p:cNvSpPr/>
          <p:nvPr/>
        </p:nvSpPr>
        <p:spPr>
          <a:xfrm>
            <a:off x="5075251" y="1533444"/>
            <a:ext cx="5094909" cy="4177074"/>
          </a:xfrm>
          <a:prstGeom prst="rect">
            <a:avLst/>
          </a:prstGeom>
          <a:solidFill>
            <a:srgbClr val="0092BB">
              <a:alpha val="12160"/>
            </a:srgbClr>
          </a:solidFill>
          <a:ln>
            <a:noFill/>
          </a:ln>
        </p:spPr>
        <p:txBody>
          <a:bodyPr spcFirstLastPara="1" wrap="square" lIns="137150" tIns="137150" rIns="68575" bIns="137150" anchor="t" anchorCtr="0">
            <a:noAutofit/>
          </a:bodyPr>
          <a:lstStyle/>
          <a:p>
            <a:pPr marL="12700">
              <a:lnSpc>
                <a:spcPct val="110000"/>
              </a:lnSpc>
              <a:buClr>
                <a:schemeClr val="dk1"/>
              </a:buClr>
              <a:buSzPts val="1500"/>
            </a:pPr>
            <a:r>
              <a:rPr lang="hy-AM" sz="2000" b="1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Ոչ/Կվազի </a:t>
            </a:r>
            <a:r>
              <a:rPr lang="hy-AM" sz="2000" b="1" dirty="0" smtClean="0">
                <a:sym typeface="Century Gothic"/>
              </a:rPr>
              <a:t>փ</a:t>
            </a:r>
            <a:r>
              <a:rPr lang="hy-AM" sz="2000" b="1" dirty="0" smtClean="0"/>
              <a:t>որձարարական մեթոդ</a:t>
            </a:r>
            <a:endParaRPr lang="en-GB" sz="2000" b="1" dirty="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12700">
              <a:lnSpc>
                <a:spcPct val="110000"/>
              </a:lnSpc>
              <a:buClr>
                <a:schemeClr val="dk1"/>
              </a:buClr>
              <a:buSzPts val="1500"/>
            </a:pPr>
            <a:endParaRPr lang="en-GB" sz="2000" b="1" dirty="0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12700">
              <a:lnSpc>
                <a:spcPct val="110000"/>
              </a:lnSpc>
              <a:buClr>
                <a:schemeClr val="dk1"/>
              </a:buClr>
              <a:buSzPts val="1500"/>
            </a:pPr>
            <a:endParaRPr lang="en-GB" sz="2000" dirty="0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hy-AM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Նախնական և հետագա վիճակների համեմատություն</a:t>
            </a:r>
            <a:endParaRPr lang="en-GB" sz="2000" dirty="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hy-AM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Պարզ տարբերություն</a:t>
            </a:r>
            <a:endParaRPr lang="en-GB" sz="2000" i="1" dirty="0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hy-AM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Վիճակագրական համադրում</a:t>
            </a:r>
            <a:endParaRPr lang="en-GB" sz="2000" dirty="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hy-AM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Ռեգրեսիոն խզման մոդել</a:t>
            </a:r>
            <a:endParaRPr lang="en-GB" sz="2000" dirty="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Century Gothic"/>
              <a:buChar char="–"/>
            </a:pPr>
            <a:r>
              <a:rPr lang="hy-AM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Տարբերությունների տարբերություն </a:t>
            </a:r>
            <a:r>
              <a:rPr lang="en-US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(</a:t>
            </a:r>
            <a:r>
              <a:rPr lang="en-US" sz="2000" dirty="0" err="1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DiD</a:t>
            </a:r>
            <a:r>
              <a:rPr lang="en-US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)</a:t>
            </a:r>
            <a:r>
              <a:rPr lang="en-GB" sz="2000" dirty="0" smtClean="0">
                <a:solidFill>
                  <a:srgbClr val="455560"/>
                </a:solidFill>
                <a:latin typeface="+mj-lt"/>
                <a:ea typeface="Century Gothic"/>
                <a:cs typeface="Century Gothic"/>
                <a:sym typeface="Century Gothic"/>
              </a:rPr>
              <a:t> </a:t>
            </a:r>
            <a:endParaRPr lang="en-GB" sz="2000" dirty="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400040">
              <a:spcBef>
                <a:spcPts val="500"/>
              </a:spcBef>
              <a:buClr>
                <a:schemeClr val="dk1"/>
              </a:buClr>
              <a:buSzPts val="1500"/>
              <a:buFont typeface="Arial"/>
              <a:buChar char="–"/>
            </a:pPr>
            <a:r>
              <a:rPr lang="hy-AM" sz="2000" dirty="0" smtClean="0">
                <a:solidFill>
                  <a:srgbClr val="455560"/>
                </a:solidFill>
                <a:latin typeface="+mj-lt"/>
                <a:ea typeface="Arial"/>
                <a:cs typeface="Arial"/>
                <a:sym typeface="Century Gothic"/>
              </a:rPr>
              <a:t>Գործիքային փոփոխականներ</a:t>
            </a:r>
            <a:endParaRPr lang="en-GB" sz="2000" dirty="0">
              <a:solidFill>
                <a:srgbClr val="455560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533387" lvl="1" indent="-304793">
              <a:spcBef>
                <a:spcPts val="500"/>
              </a:spcBef>
              <a:buClr>
                <a:schemeClr val="dk1"/>
              </a:buClr>
              <a:buSzPts val="1500"/>
            </a:pPr>
            <a:endParaRPr lang="en-GB" sz="2000" dirty="0">
              <a:solidFill>
                <a:srgbClr val="455560"/>
              </a:solidFill>
              <a:latin typeface="+mj-lt"/>
              <a:ea typeface="Century Gothic"/>
              <a:cs typeface="Century Gothic"/>
              <a:sym typeface="Century Gothic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97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DBA21-A867-E773-A199-E4BF5C90AD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82D5C-8D30-8C86-524D-DB7A61F1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" name="Google Shape;1277;p173">
            <a:extLst>
              <a:ext uri="{FF2B5EF4-FFF2-40B4-BE49-F238E27FC236}">
                <a16:creationId xmlns:a16="http://schemas.microsoft.com/office/drawing/2014/main" id="{F39C0A61-EF11-8C0C-47EA-B5295D2C553A}"/>
              </a:ext>
            </a:extLst>
          </p:cNvPr>
          <p:cNvSpPr txBox="1">
            <a:spLocks/>
          </p:cNvSpPr>
          <p:nvPr/>
        </p:nvSpPr>
        <p:spPr>
          <a:xfrm>
            <a:off x="704695" y="1788425"/>
            <a:ext cx="8229600" cy="3817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just" eaLnBrk="0" fontAlgn="base" hangingPunct="0">
              <a:spcAft>
                <a:spcPct val="0"/>
              </a:spcAft>
              <a:buFontTx/>
              <a:buChar char="•"/>
            </a:pPr>
            <a:r>
              <a:rPr lang="en-US" altLang="en-US" sz="2400" b="0" dirty="0" err="1" smtClean="0"/>
              <a:t>Ո՞րն</a:t>
            </a:r>
            <a:r>
              <a:rPr lang="en-US" altLang="en-US" sz="2400" b="0" dirty="0" smtClean="0"/>
              <a:t> </a:t>
            </a:r>
            <a:r>
              <a:rPr lang="en-US" altLang="en-US" sz="2400" b="0" dirty="0"/>
              <a:t>է </a:t>
            </a:r>
            <a:r>
              <a:rPr lang="en-US" altLang="en-US" sz="2400" b="0" dirty="0" err="1"/>
              <a:t>ազդեցության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գնահատման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այն</a:t>
            </a:r>
            <a:r>
              <a:rPr lang="en-US" altLang="en-US" sz="2400" b="0" dirty="0"/>
              <a:t> </a:t>
            </a:r>
            <a:r>
              <a:rPr lang="en-US" altLang="en-US" sz="2400" b="0" dirty="0" err="1" smtClean="0"/>
              <a:t>հարց</a:t>
            </a:r>
            <a:r>
              <a:rPr lang="hy-AM" altLang="en-US" sz="2400" b="0" dirty="0" smtClean="0"/>
              <a:t>ադրումը</a:t>
            </a:r>
            <a:r>
              <a:rPr lang="en-US" altLang="en-US" sz="2400" b="0" dirty="0" smtClean="0"/>
              <a:t>, </a:t>
            </a:r>
            <a:r>
              <a:rPr lang="en-US" altLang="en-US" sz="2400" b="0" dirty="0" err="1"/>
              <a:t>որը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կարևոր</a:t>
            </a:r>
            <a:r>
              <a:rPr lang="en-US" altLang="en-US" sz="2400" b="0" dirty="0"/>
              <a:t> և </a:t>
            </a:r>
            <a:r>
              <a:rPr lang="en-US" altLang="en-US" sz="2400" b="0" dirty="0" err="1"/>
              <a:t>կիրառելի</a:t>
            </a:r>
            <a:r>
              <a:rPr lang="en-US" altLang="en-US" sz="2400" b="0" dirty="0"/>
              <a:t> է </a:t>
            </a:r>
            <a:r>
              <a:rPr lang="en-US" altLang="en-US" sz="2400" b="0" dirty="0" err="1"/>
              <a:t>ձեր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կողմից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իրականացվող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ծրագրերի</a:t>
            </a:r>
            <a:r>
              <a:rPr lang="en-US" altLang="en-US" sz="2400" b="0" dirty="0"/>
              <a:t> և </a:t>
            </a:r>
            <a:r>
              <a:rPr lang="en-US" altLang="en-US" sz="2400" b="0" dirty="0" err="1"/>
              <a:t>քաղաքականությունների</a:t>
            </a:r>
            <a:r>
              <a:rPr lang="en-US" altLang="en-US" sz="2400" b="0" dirty="0"/>
              <a:t> </a:t>
            </a:r>
            <a:r>
              <a:rPr lang="hy-AM" altLang="en-US" sz="2400" b="0" dirty="0" smtClean="0"/>
              <a:t>շրջանակում։</a:t>
            </a:r>
          </a:p>
          <a:p>
            <a:pPr lvl="0" algn="just" eaLnBrk="0" fontAlgn="base" hangingPunct="0">
              <a:spcAft>
                <a:spcPct val="0"/>
              </a:spcAft>
            </a:pPr>
            <a:endParaRPr lang="en-US" altLang="en-US" sz="2400" b="0" dirty="0"/>
          </a:p>
          <a:p>
            <a:pPr lvl="0" algn="just" eaLnBrk="0" fontAlgn="base" hangingPunct="0">
              <a:spcAft>
                <a:spcPct val="0"/>
              </a:spcAft>
              <a:buFontTx/>
              <a:buChar char="•"/>
            </a:pPr>
            <a:r>
              <a:rPr lang="en-US" altLang="en-US" sz="2400" b="0" dirty="0" err="1"/>
              <a:t>Ինչպե՞ս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եք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մինչ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այժմ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փորձել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գնահատել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ձեր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ծրագրի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կամ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քաղաքականության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ազդեցությունը</a:t>
            </a:r>
            <a:r>
              <a:rPr lang="en-US" altLang="en-US" sz="2400" b="0" dirty="0" smtClean="0"/>
              <a:t>։</a:t>
            </a:r>
            <a:endParaRPr lang="hy-AM" altLang="en-US" sz="2400" b="0" dirty="0" smtClean="0"/>
          </a:p>
          <a:p>
            <a:pPr lvl="0" algn="just" eaLnBrk="0" fontAlgn="base" hangingPunct="0">
              <a:spcAft>
                <a:spcPct val="0"/>
              </a:spcAft>
            </a:pPr>
            <a:endParaRPr lang="en-US" altLang="en-US" sz="2400" b="0" dirty="0"/>
          </a:p>
          <a:p>
            <a:pPr lvl="0" algn="just" eaLnBrk="0" fontAlgn="base" hangingPunct="0">
              <a:spcAft>
                <a:spcPct val="0"/>
              </a:spcAft>
              <a:buFontTx/>
              <a:buChar char="•"/>
            </a:pPr>
            <a:r>
              <a:rPr lang="en-US" altLang="en-US" sz="2400" b="0" dirty="0" err="1"/>
              <a:t>Կցանկանայի՞ք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ավելին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իմանալ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ազդեցության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գնահատման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մոտեցումների</a:t>
            </a:r>
            <a:r>
              <a:rPr lang="en-US" altLang="en-US" sz="2400" b="0" dirty="0"/>
              <a:t> </a:t>
            </a:r>
            <a:r>
              <a:rPr lang="en-US" altLang="en-US" sz="2400" b="0" dirty="0" err="1"/>
              <a:t>մասին</a:t>
            </a:r>
            <a:r>
              <a:rPr lang="en-US" altLang="en-US" sz="2400" b="0" dirty="0"/>
              <a:t>։</a:t>
            </a:r>
          </a:p>
          <a:p>
            <a:endParaRPr lang="en-GB" sz="2400" b="0" i="1" dirty="0">
              <a:solidFill>
                <a:srgbClr val="45556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04850" y="892939"/>
            <a:ext cx="7087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Արդյունքների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չափումից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դեպի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ազդեցության</a:t>
            </a: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2000" b="1" i="0" u="none" strike="noStrike" cap="none" normalizeH="0" baseline="0" dirty="0" err="1" smtClean="0">
                <a:ln>
                  <a:noFill/>
                </a:ln>
                <a:solidFill>
                  <a:srgbClr val="0092BB"/>
                </a:solidFill>
                <a:effectLst/>
                <a:latin typeface="Arial" panose="020B0604020202020204" pitchFamily="34" charset="0"/>
              </a:rPr>
              <a:t>չափում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0092BB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868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18AF71-7CBE-7645-9F10-434C8852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F6EAC-F94A-4148-90AB-5BD2D6AB87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2055" y="-796802"/>
            <a:ext cx="13608536" cy="765480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42B30C-6F8A-D949-8C38-6C39E0A37376}"/>
              </a:ext>
            </a:extLst>
          </p:cNvPr>
          <p:cNvSpPr txBox="1"/>
          <p:nvPr/>
        </p:nvSpPr>
        <p:spPr>
          <a:xfrm>
            <a:off x="8146162" y="501650"/>
            <a:ext cx="3086988" cy="1246716"/>
          </a:xfrm>
          <a:prstGeom prst="rect">
            <a:avLst/>
          </a:prstGeom>
          <a:noFill/>
        </p:spPr>
        <p:txBody>
          <a:bodyPr wrap="square" lIns="120000" tIns="0" rIns="0" bIns="62400" rtlCol="0" anchor="t" anchorCtr="0">
            <a:noAutofit/>
          </a:bodyPr>
          <a:lstStyle/>
          <a:p>
            <a:pPr algn="r"/>
            <a:endParaRPr lang="en-GB" sz="1867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5FB921-7C60-8CB6-7FC8-30870841C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4664" y="-481916"/>
            <a:ext cx="1804572" cy="14631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25BA0-0436-16A3-13C3-7DFD78B8E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625" y="5240263"/>
            <a:ext cx="3266557" cy="9700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4980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B3684-AF8E-EE99-029F-45B5A8E38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7F2725-111C-DEBE-543D-FE2E25B51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7991" y="591346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DD6546-E4F6-FBBE-4FC5-EF6B367C3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57" y="387801"/>
            <a:ext cx="8623803" cy="1215951"/>
          </a:xfrm>
        </p:spPr>
        <p:txBody>
          <a:bodyPr>
            <a:noAutofit/>
          </a:bodyPr>
          <a:lstStyle/>
          <a:p>
            <a:r>
              <a:rPr lang="hy-AM" sz="32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Մենք մշտադիտարկում ենք նախագծի կամ ծրագրի բոլոր «մակարդակները»</a:t>
            </a:r>
            <a:endParaRPr lang="en-GB" sz="32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3175179-59A4-2D0B-1D22-0B98A92220C1}"/>
              </a:ext>
            </a:extLst>
          </p:cNvPr>
          <p:cNvGrpSpPr/>
          <p:nvPr/>
        </p:nvGrpSpPr>
        <p:grpSpPr>
          <a:xfrm>
            <a:off x="1514566" y="4016016"/>
            <a:ext cx="10180972" cy="597954"/>
            <a:chOff x="1424555" y="4385689"/>
            <a:chExt cx="10180972" cy="597954"/>
          </a:xfrm>
        </p:grpSpPr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4FB6E2D7-3707-3999-28AE-C2616D9ADE2E}"/>
                </a:ext>
              </a:extLst>
            </p:cNvPr>
            <p:cNvSpPr/>
            <p:nvPr/>
          </p:nvSpPr>
          <p:spPr>
            <a:xfrm>
              <a:off x="2053201" y="4396197"/>
              <a:ext cx="1902401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y-AM" sz="1200" b="1" dirty="0">
                  <a:solidFill>
                    <a:schemeClr val="bg1"/>
                  </a:solidFill>
                  <a:latin typeface="+mj-lt"/>
                </a:rPr>
                <a:t>Գ</a:t>
              </a:r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ործողություններ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404E72A3-5981-21FA-7FF2-697DC4C9888D}"/>
                </a:ext>
              </a:extLst>
            </p:cNvPr>
            <p:cNvSpPr/>
            <p:nvPr/>
          </p:nvSpPr>
          <p:spPr>
            <a:xfrm>
              <a:off x="3814920" y="4389192"/>
              <a:ext cx="6237548" cy="594450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latin typeface="+mj-lt"/>
                </a:rPr>
                <a:t>…..</a:t>
              </a:r>
              <a:r>
                <a:rPr lang="hy-AM" sz="1200" b="1" dirty="0" smtClean="0">
                  <a:latin typeface="+mj-lt"/>
                </a:rPr>
                <a:t> ստուգել առաջընթացն աշխատանքային պլանի և ժամանակացույցի համապատասխանությամբ</a:t>
              </a:r>
              <a:endParaRPr lang="en-GB" sz="1200" b="1" dirty="0">
                <a:latin typeface="+mj-lt"/>
              </a:endParaRPr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24402CFD-F40A-AB96-A1C7-B463FA519088}"/>
                </a:ext>
              </a:extLst>
            </p:cNvPr>
            <p:cNvSpPr/>
            <p:nvPr/>
          </p:nvSpPr>
          <p:spPr>
            <a:xfrm>
              <a:off x="9972345" y="4396197"/>
              <a:ext cx="1633182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8" name="Parallelogram 57">
              <a:extLst>
                <a:ext uri="{FF2B5EF4-FFF2-40B4-BE49-F238E27FC236}">
                  <a16:creationId xmlns:a16="http://schemas.microsoft.com/office/drawing/2014/main" id="{E0FE2C0C-1EDD-7963-FAA9-13A9DA133D20}"/>
                </a:ext>
              </a:extLst>
            </p:cNvPr>
            <p:cNvSpPr/>
            <p:nvPr/>
          </p:nvSpPr>
          <p:spPr>
            <a:xfrm>
              <a:off x="1424555" y="4385689"/>
              <a:ext cx="778706" cy="594451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y-AM" sz="1200" b="1" dirty="0">
                  <a:solidFill>
                    <a:schemeClr val="bg1"/>
                  </a:solidFill>
                </a:rPr>
                <a:t>եթե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4A1BEA4-68C4-B2A8-2CF0-B800D7068AA8}"/>
              </a:ext>
            </a:extLst>
          </p:cNvPr>
          <p:cNvGrpSpPr/>
          <p:nvPr/>
        </p:nvGrpSpPr>
        <p:grpSpPr>
          <a:xfrm>
            <a:off x="1792735" y="3014945"/>
            <a:ext cx="10162007" cy="598387"/>
            <a:chOff x="1671792" y="3388121"/>
            <a:chExt cx="10162007" cy="598387"/>
          </a:xfrm>
        </p:grpSpPr>
        <p:sp>
          <p:nvSpPr>
            <p:cNvPr id="48" name="Parallelogram 47">
              <a:extLst>
                <a:ext uri="{FF2B5EF4-FFF2-40B4-BE49-F238E27FC236}">
                  <a16:creationId xmlns:a16="http://schemas.microsoft.com/office/drawing/2014/main" id="{DA325A28-7434-4890-951A-286D2248A39C}"/>
                </a:ext>
              </a:extLst>
            </p:cNvPr>
            <p:cNvSpPr/>
            <p:nvPr/>
          </p:nvSpPr>
          <p:spPr>
            <a:xfrm>
              <a:off x="2295553" y="3395560"/>
              <a:ext cx="1902401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Ստացված արդյունքներ</a:t>
              </a:r>
              <a:endParaRPr lang="en-GB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3" name="Parallelogram 52">
              <a:extLst>
                <a:ext uri="{FF2B5EF4-FFF2-40B4-BE49-F238E27FC236}">
                  <a16:creationId xmlns:a16="http://schemas.microsoft.com/office/drawing/2014/main" id="{30013D4C-8F4C-9940-CCFD-D758B4281753}"/>
                </a:ext>
              </a:extLst>
            </p:cNvPr>
            <p:cNvSpPr/>
            <p:nvPr/>
          </p:nvSpPr>
          <p:spPr>
            <a:xfrm>
              <a:off x="4050231" y="3392058"/>
              <a:ext cx="6237548" cy="594450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 b="1" dirty="0">
                <a:latin typeface="+mj-lt"/>
              </a:endParaRPr>
            </a:p>
            <a:p>
              <a:pPr algn="ctr"/>
              <a:r>
                <a:rPr lang="en-GB" sz="1200" b="1" dirty="0" smtClean="0">
                  <a:latin typeface="+mj-lt"/>
                </a:rPr>
                <a:t>….</a:t>
              </a:r>
              <a:r>
                <a:rPr lang="hy-AM" sz="1200" b="1" dirty="0" smtClean="0">
                  <a:latin typeface="+mj-lt"/>
                </a:rPr>
                <a:t>հավաստիանալ, որ իրականացված գործողությունների արդյունքում գրանցվել են համապատասխան արդյունքներ</a:t>
              </a:r>
              <a:endParaRPr lang="en-GB" sz="1200" b="1" dirty="0">
                <a:latin typeface="+mj-lt"/>
              </a:endParaRPr>
            </a:p>
            <a:p>
              <a:pPr algn="ctr"/>
              <a:endParaRPr lang="en-GB" sz="1200" b="1" dirty="0">
                <a:latin typeface="+mj-lt"/>
              </a:endParaRPr>
            </a:p>
          </p:txBody>
        </p:sp>
        <p:sp>
          <p:nvSpPr>
            <p:cNvPr id="56" name="Parallelogram 55">
              <a:extLst>
                <a:ext uri="{FF2B5EF4-FFF2-40B4-BE49-F238E27FC236}">
                  <a16:creationId xmlns:a16="http://schemas.microsoft.com/office/drawing/2014/main" id="{1A0ECFF9-4A39-1D59-28B3-ED6489431A81}"/>
                </a:ext>
              </a:extLst>
            </p:cNvPr>
            <p:cNvSpPr/>
            <p:nvPr/>
          </p:nvSpPr>
          <p:spPr>
            <a:xfrm>
              <a:off x="10200617" y="3399063"/>
              <a:ext cx="1633182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9" name="Parallelogram 58">
              <a:extLst>
                <a:ext uri="{FF2B5EF4-FFF2-40B4-BE49-F238E27FC236}">
                  <a16:creationId xmlns:a16="http://schemas.microsoft.com/office/drawing/2014/main" id="{7B655118-04F3-514A-CF83-DD8AB359E08E}"/>
                </a:ext>
              </a:extLst>
            </p:cNvPr>
            <p:cNvSpPr/>
            <p:nvPr/>
          </p:nvSpPr>
          <p:spPr>
            <a:xfrm>
              <a:off x="1671792" y="3388121"/>
              <a:ext cx="778706" cy="594451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եթե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818D7A-CC3D-3BBA-767F-2FEF85E594EF}"/>
              </a:ext>
            </a:extLst>
          </p:cNvPr>
          <p:cNvGrpSpPr/>
          <p:nvPr/>
        </p:nvGrpSpPr>
        <p:grpSpPr>
          <a:xfrm>
            <a:off x="2036860" y="2018244"/>
            <a:ext cx="10140579" cy="684272"/>
            <a:chOff x="2036860" y="2018244"/>
            <a:chExt cx="10140579" cy="684272"/>
          </a:xfrm>
        </p:grpSpPr>
        <p:sp>
          <p:nvSpPr>
            <p:cNvPr id="47" name="Parallelogram 46">
              <a:extLst>
                <a:ext uri="{FF2B5EF4-FFF2-40B4-BE49-F238E27FC236}">
                  <a16:creationId xmlns:a16="http://schemas.microsoft.com/office/drawing/2014/main" id="{2D64C40B-39E5-39EF-2C16-25060749B32B}"/>
                </a:ext>
              </a:extLst>
            </p:cNvPr>
            <p:cNvSpPr/>
            <p:nvPr/>
          </p:nvSpPr>
          <p:spPr>
            <a:xfrm>
              <a:off x="2674063" y="2018244"/>
              <a:ext cx="1990188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Վերջնարդյունքներ</a:t>
              </a:r>
              <a:endParaRPr lang="en-GB" sz="1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4" name="Parallelogram 53">
              <a:extLst>
                <a:ext uri="{FF2B5EF4-FFF2-40B4-BE49-F238E27FC236}">
                  <a16:creationId xmlns:a16="http://schemas.microsoft.com/office/drawing/2014/main" id="{93F7AED4-5E11-737B-ABD3-2CF4B42D1076}"/>
                </a:ext>
              </a:extLst>
            </p:cNvPr>
            <p:cNvSpPr/>
            <p:nvPr/>
          </p:nvSpPr>
          <p:spPr>
            <a:xfrm>
              <a:off x="4513982" y="2018244"/>
              <a:ext cx="6237548" cy="684272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latin typeface="+mj-lt"/>
                </a:rPr>
                <a:t>…</a:t>
              </a:r>
              <a:r>
                <a:rPr lang="hy-AM" sz="1200" b="1" dirty="0" smtClean="0">
                  <a:latin typeface="+mj-lt"/>
                </a:rPr>
                <a:t> գնահատել ակնկալվող փոփոխությունը և վերջնարդյունքների ուղղությամբ արձանագրված առաջընթացը </a:t>
              </a:r>
              <a:endParaRPr lang="en-GB" sz="1200" b="1" dirty="0">
                <a:latin typeface="+mj-lt"/>
              </a:endParaRPr>
            </a:p>
          </p:txBody>
        </p:sp>
        <p:sp>
          <p:nvSpPr>
            <p:cNvPr id="57" name="Parallelogram 56">
              <a:extLst>
                <a:ext uri="{FF2B5EF4-FFF2-40B4-BE49-F238E27FC236}">
                  <a16:creationId xmlns:a16="http://schemas.microsoft.com/office/drawing/2014/main" id="{07AB2304-D6BE-4BD9-8931-B78CC6181A3E}"/>
                </a:ext>
              </a:extLst>
            </p:cNvPr>
            <p:cNvSpPr/>
            <p:nvPr/>
          </p:nvSpPr>
          <p:spPr>
            <a:xfrm>
              <a:off x="10661823" y="2032254"/>
              <a:ext cx="1515616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0" name="Parallelogram 59">
              <a:extLst>
                <a:ext uri="{FF2B5EF4-FFF2-40B4-BE49-F238E27FC236}">
                  <a16:creationId xmlns:a16="http://schemas.microsoft.com/office/drawing/2014/main" id="{EF8B0D5F-4D5F-B644-016A-3F4DA35B0242}"/>
                </a:ext>
              </a:extLst>
            </p:cNvPr>
            <p:cNvSpPr/>
            <p:nvPr/>
          </p:nvSpPr>
          <p:spPr>
            <a:xfrm>
              <a:off x="2036860" y="2021747"/>
              <a:ext cx="778706" cy="583076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եթե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1C97E3B-29DF-755D-F238-971B6FCDB8C1}"/>
              </a:ext>
            </a:extLst>
          </p:cNvPr>
          <p:cNvGrpSpPr/>
          <p:nvPr/>
        </p:nvGrpSpPr>
        <p:grpSpPr>
          <a:xfrm>
            <a:off x="1238659" y="5013152"/>
            <a:ext cx="10180972" cy="597954"/>
            <a:chOff x="1164089" y="5383257"/>
            <a:chExt cx="10180972" cy="597954"/>
          </a:xfrm>
        </p:grpSpPr>
        <p:sp>
          <p:nvSpPr>
            <p:cNvPr id="65" name="Parallelogram 64">
              <a:extLst>
                <a:ext uri="{FF2B5EF4-FFF2-40B4-BE49-F238E27FC236}">
                  <a16:creationId xmlns:a16="http://schemas.microsoft.com/office/drawing/2014/main" id="{E9BEED5A-1D99-7561-C66B-FD9037DB83F4}"/>
                </a:ext>
              </a:extLst>
            </p:cNvPr>
            <p:cNvSpPr/>
            <p:nvPr/>
          </p:nvSpPr>
          <p:spPr>
            <a:xfrm>
              <a:off x="1792735" y="5393765"/>
              <a:ext cx="1902401" cy="58744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hy-AM" sz="1200" b="1" dirty="0">
                  <a:solidFill>
                    <a:schemeClr val="bg1"/>
                  </a:solidFill>
                  <a:latin typeface="+mj-lt"/>
                </a:rPr>
                <a:t>Մ</a:t>
              </a:r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եկնարկ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6" name="Parallelogram 65">
              <a:extLst>
                <a:ext uri="{FF2B5EF4-FFF2-40B4-BE49-F238E27FC236}">
                  <a16:creationId xmlns:a16="http://schemas.microsoft.com/office/drawing/2014/main" id="{045B0CCD-5043-8E49-B998-304AA4B111CE}"/>
                </a:ext>
              </a:extLst>
            </p:cNvPr>
            <p:cNvSpPr/>
            <p:nvPr/>
          </p:nvSpPr>
          <p:spPr>
            <a:xfrm>
              <a:off x="3554454" y="5386760"/>
              <a:ext cx="6237548" cy="594450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 smtClean="0">
                  <a:latin typeface="+mj-lt"/>
                </a:rPr>
                <a:t>….</a:t>
              </a:r>
              <a:r>
                <a:rPr lang="hy-AM" sz="1200" b="1" dirty="0" smtClean="0">
                  <a:latin typeface="+mj-lt"/>
                </a:rPr>
                <a:t>կառավարել բյուջեի և ոչ ֆինանսական ռեսուրսների շրջանակում</a:t>
              </a:r>
              <a:endParaRPr lang="en-GB" sz="1200" b="1" dirty="0">
                <a:latin typeface="+mj-lt"/>
              </a:endParaRPr>
            </a:p>
          </p:txBody>
        </p:sp>
        <p:sp>
          <p:nvSpPr>
            <p:cNvPr id="67" name="Parallelogram 66">
              <a:extLst>
                <a:ext uri="{FF2B5EF4-FFF2-40B4-BE49-F238E27FC236}">
                  <a16:creationId xmlns:a16="http://schemas.microsoft.com/office/drawing/2014/main" id="{E8D4F14C-C54E-2C06-9A83-6B4C52318774}"/>
                </a:ext>
              </a:extLst>
            </p:cNvPr>
            <p:cNvSpPr/>
            <p:nvPr/>
          </p:nvSpPr>
          <p:spPr>
            <a:xfrm>
              <a:off x="9711879" y="5393765"/>
              <a:ext cx="1633182" cy="573436"/>
            </a:xfrm>
            <a:prstGeom prst="parallelogram">
              <a:avLst>
                <a:gd name="adj" fmla="val 31246"/>
              </a:avLst>
            </a:prstGeom>
            <a:solidFill>
              <a:srgbClr val="0092BB"/>
            </a:solidFill>
            <a:ln w="28575">
              <a:solidFill>
                <a:srgbClr val="0092B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8" name="Parallelogram 67">
              <a:extLst>
                <a:ext uri="{FF2B5EF4-FFF2-40B4-BE49-F238E27FC236}">
                  <a16:creationId xmlns:a16="http://schemas.microsoft.com/office/drawing/2014/main" id="{74D9E647-59CD-3470-2F12-F3599D85C656}"/>
                </a:ext>
              </a:extLst>
            </p:cNvPr>
            <p:cNvSpPr/>
            <p:nvPr/>
          </p:nvSpPr>
          <p:spPr>
            <a:xfrm>
              <a:off x="1164089" y="5383257"/>
              <a:ext cx="778706" cy="594451"/>
            </a:xfrm>
            <a:prstGeom prst="parallelogram">
              <a:avLst>
                <a:gd name="adj" fmla="val 31246"/>
              </a:avLst>
            </a:prstGeom>
            <a:solidFill>
              <a:srgbClr val="FF6E1E"/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y-AM" sz="1200" b="1" dirty="0" smtClean="0">
                  <a:solidFill>
                    <a:schemeClr val="bg1"/>
                  </a:solidFill>
                  <a:latin typeface="+mj-lt"/>
                </a:rPr>
                <a:t>եթե</a:t>
              </a:r>
              <a:endParaRPr lang="en-US" sz="12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57F20E5-1B25-099D-5EF7-7CE8BED4BC20}"/>
              </a:ext>
            </a:extLst>
          </p:cNvPr>
          <p:cNvCxnSpPr>
            <a:cxnSpLocks/>
          </p:cNvCxnSpPr>
          <p:nvPr/>
        </p:nvCxnSpPr>
        <p:spPr>
          <a:xfrm flipV="1">
            <a:off x="2742379" y="4708478"/>
            <a:ext cx="128200" cy="376182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4764C3A-19B2-0961-E6FA-CF8637C3BEAC}"/>
              </a:ext>
            </a:extLst>
          </p:cNvPr>
          <p:cNvCxnSpPr>
            <a:cxnSpLocks/>
          </p:cNvCxnSpPr>
          <p:nvPr/>
        </p:nvCxnSpPr>
        <p:spPr>
          <a:xfrm flipV="1">
            <a:off x="2976473" y="3744036"/>
            <a:ext cx="117939" cy="383169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A7E2213-68DD-FE6E-C4CD-2C5F4AD1A45C}"/>
              </a:ext>
            </a:extLst>
          </p:cNvPr>
          <p:cNvCxnSpPr>
            <a:cxnSpLocks/>
          </p:cNvCxnSpPr>
          <p:nvPr/>
        </p:nvCxnSpPr>
        <p:spPr>
          <a:xfrm flipV="1">
            <a:off x="3242269" y="2738651"/>
            <a:ext cx="121507" cy="363646"/>
          </a:xfrm>
          <a:prstGeom prst="straightConnector1">
            <a:avLst/>
          </a:prstGeom>
          <a:ln w="28575">
            <a:solidFill>
              <a:srgbClr val="0092B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7939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039E6-9432-B74B-90E6-3865DF536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B8986-9614-17CA-5FA2-1DD77ED8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57F6DC-9634-9312-AEBE-FD3C89F6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1215951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Կատարողականի ցուցիչներ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A529BBB7-F291-6311-DB5B-B490D67BBF75}"/>
              </a:ext>
            </a:extLst>
          </p:cNvPr>
          <p:cNvSpPr/>
          <p:nvPr/>
        </p:nvSpPr>
        <p:spPr>
          <a:xfrm>
            <a:off x="1396819" y="1887071"/>
            <a:ext cx="7402776" cy="1821086"/>
          </a:xfrm>
          <a:prstGeom prst="parallelogram">
            <a:avLst>
              <a:gd name="adj" fmla="val 30917"/>
            </a:avLst>
          </a:prstGeom>
          <a:solidFill>
            <a:srgbClr val="0092BB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400" b="1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Դիտարկելի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կամ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rial" panose="020B0604020202020204" pitchFamily="34" charset="0"/>
              </a:rPr>
              <a:t>չափելի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բնութագիր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որը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ցույց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է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տալիս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կամ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«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մատնանշում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» է,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թե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որքանով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է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նախատեսված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արդյունքը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ձեռք</a:t>
            </a:r>
            <a:r>
              <a:rPr lang="en-US" altLang="en-US" sz="24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chemeClr val="tx1"/>
                </a:solidFill>
                <a:latin typeface="Arial" panose="020B0604020202020204" pitchFamily="34" charset="0"/>
              </a:rPr>
              <a:t>բերվում</a:t>
            </a:r>
            <a:r>
              <a:rPr lang="en-US" altLang="en-US" sz="2400" dirty="0" smtClean="0">
                <a:solidFill>
                  <a:schemeClr val="tx1"/>
                </a:solidFill>
                <a:latin typeface="Arial" panose="020B0604020202020204" pitchFamily="34" charset="0"/>
              </a:rPr>
              <a:t>։</a:t>
            </a:r>
            <a:endParaRPr lang="en-US" altLang="en-US" sz="24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C5F3F7A-4660-6F4D-41CB-37454B69497A}"/>
              </a:ext>
            </a:extLst>
          </p:cNvPr>
          <p:cNvSpPr/>
          <p:nvPr/>
        </p:nvSpPr>
        <p:spPr>
          <a:xfrm>
            <a:off x="895886" y="4010306"/>
            <a:ext cx="7228459" cy="1388783"/>
          </a:xfrm>
          <a:prstGeom prst="parallelogram">
            <a:avLst>
              <a:gd name="adj" fmla="val 32062"/>
            </a:avLst>
          </a:prstGeom>
          <a:solidFill>
            <a:srgbClr val="0092BB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Արդյունավետության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ցուցիչը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պատասխան</a:t>
            </a:r>
            <a:r>
              <a:rPr lang="hy-AM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ում է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հետևյալ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հարցին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․ «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Ինչպե՞ս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կհասկանանք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որ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արդյունքը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ձեռք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 է </a:t>
            </a:r>
            <a:r>
              <a:rPr lang="en-US" altLang="en-US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բերվել</a:t>
            </a:r>
            <a:r>
              <a:rPr lang="en-US" alt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»։</a:t>
            </a:r>
          </a:p>
          <a:p>
            <a:pPr lvl="0"/>
            <a:endParaRPr lang="pl-PL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99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BF727-89D7-61AF-7D4F-6E11AF47E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E75FC0-C9A2-5687-D757-C3C2F9990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F3B36D-8052-EEB9-A8A2-ED2EAD7F4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3"/>
            <a:ext cx="8623803" cy="1215951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Կատարողականի ցուցիչների որոշ օրինակներ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398EC7-D3F5-9AAB-72E4-C37C41B3E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703" y="1766662"/>
            <a:ext cx="3796368" cy="447065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Monotype Sorts"/>
              <a:buNone/>
            </a:pPr>
            <a:r>
              <a:rPr lang="hy-AM" sz="2000" b="1" dirty="0" smtClean="0">
                <a:solidFill>
                  <a:srgbClr val="0092BB"/>
                </a:solidFill>
                <a:latin typeface="Arial" pitchFamily="34" charset="0"/>
              </a:rPr>
              <a:t>Ակնկալվող արդյունք</a:t>
            </a:r>
            <a:endParaRPr lang="en-US" sz="2000" b="1" dirty="0" smtClean="0">
              <a:solidFill>
                <a:srgbClr val="0092BB"/>
              </a:solidFill>
              <a:latin typeface="Arial" pitchFamily="34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Monotype Sorts"/>
              <a:buNone/>
            </a:pPr>
            <a:endParaRPr lang="en-US" sz="2000" b="1" dirty="0">
              <a:solidFill>
                <a:srgbClr val="0092BB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hy-AM" sz="2000" dirty="0" smtClean="0">
                <a:solidFill>
                  <a:srgbClr val="8C4696"/>
                </a:solidFill>
                <a:latin typeface="Arial" pitchFamily="34" charset="0"/>
              </a:rPr>
              <a:t>Մեծացնել ՀԿ–ների ֆինանսական կայունությունը</a:t>
            </a:r>
            <a:endParaRPr lang="en-US" sz="2000" dirty="0" smtClean="0">
              <a:solidFill>
                <a:srgbClr val="8C4696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srgbClr val="8C4696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 err="1" smtClean="0">
                <a:solidFill>
                  <a:srgbClr val="8C4696"/>
                </a:solidFill>
                <a:latin typeface="Arial" pitchFamily="34" charset="0"/>
              </a:rPr>
              <a:t>Պետական</a:t>
            </a:r>
            <a:r>
              <a:rPr lang="en-US" altLang="en-US" sz="2000" dirty="0" smtClean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մարմինների</a:t>
            </a:r>
            <a:r>
              <a:rPr lang="en-US" altLang="en-US" sz="2000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հաշվետվողականության</a:t>
            </a:r>
            <a:r>
              <a:rPr lang="en-US" altLang="en-US" sz="2000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 smtClean="0">
                <a:solidFill>
                  <a:srgbClr val="8C4696"/>
                </a:solidFill>
                <a:latin typeface="Arial" pitchFamily="34" charset="0"/>
              </a:rPr>
              <a:t>բարձրացում</a:t>
            </a:r>
            <a:endParaRPr lang="en-US" altLang="en-US" sz="2000" dirty="0" smtClean="0">
              <a:solidFill>
                <a:srgbClr val="8C4696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8C4696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Տեղական</a:t>
            </a:r>
            <a:r>
              <a:rPr lang="en-US" altLang="en-US" sz="2000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ինքնակառավարման</a:t>
            </a:r>
            <a:r>
              <a:rPr lang="en-US" altLang="en-US" sz="2000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մարմինների</a:t>
            </a:r>
            <a:r>
              <a:rPr lang="en-US" altLang="en-US" sz="2000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արձագանքման</a:t>
            </a:r>
            <a:r>
              <a:rPr lang="en-US" altLang="en-US" sz="2000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կարողության</a:t>
            </a:r>
            <a:r>
              <a:rPr lang="en-US" altLang="en-US" sz="2000" dirty="0">
                <a:solidFill>
                  <a:srgbClr val="8C4696"/>
                </a:solidFill>
                <a:latin typeface="Arial" pitchFamily="34" charset="0"/>
              </a:rPr>
              <a:t> </a:t>
            </a:r>
            <a:r>
              <a:rPr lang="en-US" altLang="en-US" sz="2000" dirty="0" err="1">
                <a:solidFill>
                  <a:srgbClr val="8C4696"/>
                </a:solidFill>
                <a:latin typeface="Arial" pitchFamily="34" charset="0"/>
              </a:rPr>
              <a:t>բարձրացում</a:t>
            </a:r>
            <a:endParaRPr lang="en-US" altLang="en-US" sz="2000" dirty="0">
              <a:solidFill>
                <a:srgbClr val="8C4696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8C4696"/>
              </a:solidFill>
              <a:latin typeface="Arial" pitchFamily="34" charset="0"/>
            </a:endParaRPr>
          </a:p>
          <a:p>
            <a:pPr marL="285750" indent="-285750">
              <a:spcBef>
                <a:spcPct val="50000"/>
              </a:spcBef>
              <a:buClr>
                <a:srgbClr val="8C4696"/>
              </a:buClr>
              <a:buSzPct val="80000"/>
              <a:buFont typeface="Arial" panose="020B0604020202020204" pitchFamily="34" charset="0"/>
              <a:buChar char="•"/>
            </a:pPr>
            <a:endParaRPr lang="hy-AM" sz="2000" dirty="0" smtClean="0">
              <a:solidFill>
                <a:srgbClr val="8C4696"/>
              </a:solidFill>
              <a:latin typeface="Arial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52C4E06-0B22-A269-0465-BF25DAF02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504" y="1766662"/>
            <a:ext cx="4848001" cy="425804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hy-AM" sz="1600" b="1" dirty="0" smtClean="0">
                <a:solidFill>
                  <a:srgbClr val="0092BB"/>
                </a:solidFill>
                <a:latin typeface="Arial" pitchFamily="34" charset="0"/>
              </a:rPr>
              <a:t>Կատարողականի ցուցիչ</a:t>
            </a:r>
          </a:p>
          <a:p>
            <a:endParaRPr lang="hy-AM" sz="1600" b="1" dirty="0" smtClean="0">
              <a:solidFill>
                <a:srgbClr val="0092BB"/>
              </a:solidFill>
              <a:latin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1600" dirty="0" smtClean="0">
                <a:solidFill>
                  <a:srgbClr val="FFC000"/>
                </a:solidFill>
              </a:rPr>
              <a:t>Ոչ </a:t>
            </a:r>
            <a:r>
              <a:rPr lang="hy-AM" sz="1600" dirty="0">
                <a:solidFill>
                  <a:srgbClr val="FFC000"/>
                </a:solidFill>
              </a:rPr>
              <a:t>դոնոր աղբյուրներից ստացվող տարեկան եկամուտների տեսակարար կշիռը </a:t>
            </a:r>
            <a:r>
              <a:rPr lang="hy-AM" sz="1600" dirty="0" smtClean="0">
                <a:solidFill>
                  <a:srgbClr val="FFC000"/>
                </a:solidFill>
              </a:rPr>
              <a:t>(%)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y-AM" sz="16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1600" dirty="0">
                <a:solidFill>
                  <a:srgbClr val="FFC000"/>
                </a:solidFill>
              </a:rPr>
              <a:t>Տարեկան ստանդարտ ֆինանսական աուդիտ իրականացնող և դրա արդյունքները հրապարակող պետական մարմինների տեսակարար կշիռը </a:t>
            </a:r>
            <a:r>
              <a:rPr lang="hy-AM" sz="1600" dirty="0" smtClean="0">
                <a:solidFill>
                  <a:srgbClr val="FFC000"/>
                </a:solidFill>
              </a:rPr>
              <a:t>(%)</a:t>
            </a:r>
          </a:p>
          <a:p>
            <a:endParaRPr lang="hy-AM" sz="1600" dirty="0">
              <a:solidFill>
                <a:srgbClr val="FFC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y-AM" sz="1600" dirty="0">
                <a:solidFill>
                  <a:srgbClr val="FFC000"/>
                </a:solidFill>
              </a:rPr>
              <a:t>Այն քաղաքացիների տեսակարար կշիռը (%), որոնք տեղական ինքնակառավարման մարմինների արձագանքմանը տվել են բարձր գնահատական (5-աստիճան սանդղակ)</a:t>
            </a:r>
          </a:p>
          <a:p>
            <a:pPr marL="285750" indent="-285750">
              <a:spcBef>
                <a:spcPct val="50000"/>
              </a:spcBef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  <a:defRPr/>
            </a:pPr>
            <a:endParaRPr lang="en-US" sz="1600" b="1" dirty="0">
              <a:solidFill>
                <a:srgbClr val="0092BB"/>
              </a:solidFill>
              <a:latin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55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9C9C4-896D-20FF-6DB2-F6D31A072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0607E-7D85-7EC5-7D7F-5CC1DD71A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1384903-4502-19E7-1B17-253CF936E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4"/>
            <a:ext cx="8623803" cy="587026"/>
          </a:xfrm>
        </p:spPr>
        <p:txBody>
          <a:bodyPr>
            <a:noAutofit/>
          </a:bodyPr>
          <a:lstStyle/>
          <a:p>
            <a:r>
              <a:rPr lang="hy-AM" sz="3600" b="1" dirty="0" smtClean="0">
                <a:solidFill>
                  <a:schemeClr val="tx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Ցուցիչների տեսակները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E92D959-788C-28E8-4AB9-6B6B14FC5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2" y="1294213"/>
            <a:ext cx="9646137" cy="4133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66"/>
              </a:buClr>
              <a:buFontTx/>
              <a:buNone/>
            </a:pPr>
            <a:r>
              <a:rPr lang="hy-AM" sz="1600" dirty="0" smtClean="0">
                <a:solidFill>
                  <a:srgbClr val="0092BB"/>
                </a:solidFill>
                <a:cs typeface="Arial" pitchFamily="34" charset="0"/>
              </a:rPr>
              <a:t>Համատեքստային ցուցիչներ</a:t>
            </a:r>
            <a:endParaRPr lang="en-US" sz="1600" dirty="0">
              <a:solidFill>
                <a:srgbClr val="0092BB"/>
              </a:solidFill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0" dirty="0" err="1">
                <a:latin typeface="+mn-lt"/>
                <a:cs typeface="Arial" pitchFamily="34" charset="0"/>
              </a:rPr>
              <a:t>Տալիս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են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ընդհանուր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պատկեր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այն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միջավայրի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մասին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,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որտեղ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իրականացվում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են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ծրագրերը</a:t>
            </a:r>
            <a:r>
              <a:rPr lang="en-US" altLang="en-US" sz="1600" b="0" dirty="0" smtClean="0">
                <a:latin typeface="+mn-lt"/>
                <a:cs typeface="Arial" pitchFamily="34" charset="0"/>
              </a:rPr>
              <a:t>։</a:t>
            </a:r>
            <a:endParaRPr lang="hy-AM" altLang="en-US" sz="1600" b="0" dirty="0" smtClean="0">
              <a:latin typeface="+mn-lt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b="0" dirty="0">
              <a:latin typeface="+mn-lt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0" dirty="0" err="1">
                <a:latin typeface="+mn-lt"/>
                <a:cs typeface="Arial" pitchFamily="34" charset="0"/>
              </a:rPr>
              <a:t>Սովորաբար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չեն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hy-AM" altLang="en-US" sz="1600" b="0" dirty="0" smtClean="0">
                <a:latin typeface="+mn-lt"/>
                <a:cs typeface="Arial" pitchFamily="34" charset="0"/>
              </a:rPr>
              <a:t>կիրառվում</a:t>
            </a:r>
            <a:r>
              <a:rPr lang="en-US" altLang="en-US" sz="1600" b="0" dirty="0" smtClean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որպես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արդյունավետության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ցուցիչներ</a:t>
            </a:r>
            <a:r>
              <a:rPr lang="en-US" altLang="en-US" sz="1600" b="0" dirty="0">
                <a:latin typeface="+mn-lt"/>
                <a:cs typeface="Arial" pitchFamily="34" charset="0"/>
              </a:rPr>
              <a:t>,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քանի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որ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արտացոլում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են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այնպիսի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փոփոխություններ</a:t>
            </a:r>
            <a:r>
              <a:rPr lang="en-US" altLang="en-US" sz="1600" b="0" dirty="0">
                <a:latin typeface="+mn-lt"/>
                <a:cs typeface="Arial" pitchFamily="34" charset="0"/>
              </a:rPr>
              <a:t>,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որոնք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ծրագրի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կամ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dirty="0" err="1">
                <a:latin typeface="+mn-lt"/>
                <a:cs typeface="Arial" pitchFamily="34" charset="0"/>
              </a:rPr>
              <a:t>կազմակերպության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u="sng" dirty="0" err="1">
                <a:latin typeface="+mn-lt"/>
                <a:cs typeface="Arial" pitchFamily="34" charset="0"/>
              </a:rPr>
              <a:t>վերահսկողության</a:t>
            </a:r>
            <a:r>
              <a:rPr lang="en-US" altLang="en-US" sz="1600" b="0" u="sng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u="sng" dirty="0" err="1">
                <a:latin typeface="+mn-lt"/>
                <a:cs typeface="Arial" pitchFamily="34" charset="0"/>
              </a:rPr>
              <a:t>շրջանակից</a:t>
            </a:r>
            <a:r>
              <a:rPr lang="en-US" altLang="en-US" sz="1600" b="0" u="sng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u="sng" dirty="0" err="1">
                <a:latin typeface="+mn-lt"/>
                <a:cs typeface="Arial" pitchFamily="34" charset="0"/>
              </a:rPr>
              <a:t>դուրս</a:t>
            </a:r>
            <a:r>
              <a:rPr lang="en-US" altLang="en-US" sz="1600" b="0" u="sng" dirty="0">
                <a:latin typeface="+mn-lt"/>
                <a:cs typeface="Arial" pitchFamily="34" charset="0"/>
              </a:rPr>
              <a:t> </a:t>
            </a:r>
            <a:r>
              <a:rPr lang="en-US" altLang="en-US" sz="1600" b="0" u="sng" dirty="0" err="1">
                <a:latin typeface="+mn-lt"/>
                <a:cs typeface="Arial" pitchFamily="34" charset="0"/>
              </a:rPr>
              <a:t>են</a:t>
            </a:r>
            <a:r>
              <a:rPr lang="en-US" altLang="en-US" sz="1600" b="0" dirty="0">
                <a:latin typeface="+mn-lt"/>
                <a:cs typeface="Arial" pitchFamily="34" charset="0"/>
              </a:rPr>
              <a:t>։</a:t>
            </a:r>
          </a:p>
          <a:p>
            <a:pPr lvl="1">
              <a:lnSpc>
                <a:spcPct val="110000"/>
              </a:lnSpc>
              <a:spcBef>
                <a:spcPct val="0"/>
              </a:spcBef>
              <a:buClr>
                <a:srgbClr val="800000"/>
              </a:buClr>
            </a:pPr>
            <a:endParaRPr lang="en-US" sz="1600" u="sng" dirty="0">
              <a:cs typeface="Arial" pitchFamily="34" charset="0"/>
            </a:endParaRP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66"/>
              </a:buClr>
              <a:buFontTx/>
              <a:buNone/>
            </a:pPr>
            <a:r>
              <a:rPr lang="hy-AM" sz="1600" dirty="0" smtClean="0">
                <a:solidFill>
                  <a:srgbClr val="0092BB"/>
                </a:solidFill>
                <a:cs typeface="Arial" pitchFamily="34" charset="0"/>
              </a:rPr>
              <a:t>Ստանդարտ ցուցիչներ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66"/>
              </a:buClr>
              <a:buFontTx/>
              <a:buNone/>
            </a:pPr>
            <a:endParaRPr lang="en-US" sz="1600" dirty="0">
              <a:solidFill>
                <a:srgbClr val="0092BB"/>
              </a:solidFill>
              <a:cs typeface="Arial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90193" y="3376990"/>
            <a:ext cx="9981154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err="1">
                <a:latin typeface="Arial" panose="020B0604020202020204" pitchFamily="34" charset="0"/>
              </a:rPr>
              <a:t>Պարզում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են</a:t>
            </a:r>
            <a:r>
              <a:rPr lang="en-US" altLang="en-US" sz="1600" dirty="0">
                <a:latin typeface="Arial" panose="020B0604020202020204" pitchFamily="34" charset="0"/>
              </a:rPr>
              <a:t>՝ </a:t>
            </a:r>
            <a:r>
              <a:rPr lang="en-US" altLang="en-US" sz="1600" dirty="0" err="1">
                <a:latin typeface="Arial" panose="020B0604020202020204" pitchFamily="34" charset="0"/>
              </a:rPr>
              <a:t>արդյոք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պատվիրատուն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արդեն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ունի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նման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ցուցիչներ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կամ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hy-AM" altLang="en-US" sz="1600" dirty="0" smtClean="0">
                <a:latin typeface="Arial" panose="020B0604020202020204" pitchFamily="34" charset="0"/>
              </a:rPr>
              <a:t> 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չափորոշիչներ</a:t>
            </a:r>
            <a:r>
              <a:rPr lang="en-US" altLang="en-US" sz="1600" dirty="0" smtClean="0">
                <a:latin typeface="Arial" panose="020B0604020202020204" pitchFamily="34" charset="0"/>
              </a:rPr>
              <a:t> </a:t>
            </a:r>
            <a:r>
              <a:rPr lang="en-US" altLang="en-US" sz="1600" dirty="0">
                <a:latin typeface="Arial" panose="020B0604020202020204" pitchFamily="34" charset="0"/>
              </a:rPr>
              <a:t>(</a:t>
            </a:r>
            <a:r>
              <a:rPr lang="en-US" altLang="en-US" sz="1600" dirty="0" err="1">
                <a:latin typeface="Arial" panose="020B0604020202020204" pitchFamily="34" charset="0"/>
              </a:rPr>
              <a:t>որոնք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կարող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են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լինել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նաև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փաստացի</a:t>
            </a:r>
            <a:r>
              <a:rPr lang="en-US" altLang="en-US" sz="1600" dirty="0">
                <a:latin typeface="Arial" panose="020B0604020202020204" pitchFamily="34" charset="0"/>
              </a:rPr>
              <a:t>՝ </a:t>
            </a:r>
            <a:r>
              <a:rPr lang="en-US" altLang="en-US" sz="1600" i="1" dirty="0">
                <a:latin typeface="Arial" panose="020B0604020202020204" pitchFamily="34" charset="0"/>
              </a:rPr>
              <a:t>de facto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ընդունված</a:t>
            </a:r>
            <a:r>
              <a:rPr lang="en-US" altLang="en-US" sz="1600" dirty="0" smtClean="0">
                <a:latin typeface="Arial" panose="020B0604020202020204" pitchFamily="34" charset="0"/>
              </a:rPr>
              <a:t>)։</a:t>
            </a:r>
            <a:endParaRPr lang="hy-AM" altLang="en-US" sz="1600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err="1">
                <a:latin typeface="Arial" panose="020B0604020202020204" pitchFamily="34" charset="0"/>
              </a:rPr>
              <a:t>Դյուրացնում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են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հաշվետվությունը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ընդհանուր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ցուցիչների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հիման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վրա</a:t>
            </a:r>
            <a:r>
              <a:rPr lang="en-US" altLang="en-US" sz="1600" dirty="0" smtClean="0">
                <a:latin typeface="Arial" panose="020B0604020202020204" pitchFamily="34" charset="0"/>
              </a:rPr>
              <a:t>։</a:t>
            </a:r>
            <a:endParaRPr lang="hy-AM" altLang="en-US" sz="1600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err="1">
                <a:latin typeface="Arial" panose="020B0604020202020204" pitchFamily="34" charset="0"/>
              </a:rPr>
              <a:t>Սովորաբար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ձևակերպվում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են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hy-AM" altLang="en-US" sz="1600" dirty="0" smtClean="0">
                <a:latin typeface="Arial" panose="020B0604020202020204" pitchFamily="34" charset="0"/>
              </a:rPr>
              <a:t>գործողությունների արդյունքում գրանցված արդյունքների մակարդակում</a:t>
            </a:r>
            <a:r>
              <a:rPr lang="en-US" altLang="en-US" sz="1600" dirty="0" smtClean="0">
                <a:latin typeface="Arial" panose="020B0604020202020204" pitchFamily="34" charset="0"/>
              </a:rPr>
              <a:t>, 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որպեսզի</a:t>
            </a:r>
            <a:r>
              <a:rPr lang="en-US" altLang="en-US" sz="1600" dirty="0" smtClean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հնարավոր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լինի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տվյալների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hy-AM" altLang="en-US" sz="1600" dirty="0">
                <a:latin typeface="Arial" panose="020B0604020202020204" pitchFamily="34" charset="0"/>
              </a:rPr>
              <a:t>ագրեգացում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տարբեր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երկրներ</a:t>
            </a:r>
            <a:r>
              <a:rPr lang="hy-AM" altLang="en-US" sz="1600" dirty="0" smtClean="0">
                <a:latin typeface="Arial" panose="020B0604020202020204" pitchFamily="34" charset="0"/>
              </a:rPr>
              <a:t>ի </a:t>
            </a:r>
            <a:r>
              <a:rPr lang="en-US" altLang="en-US" sz="1600" dirty="0" smtClean="0">
                <a:latin typeface="Arial" panose="020B0604020202020204" pitchFamily="34" charset="0"/>
              </a:rPr>
              <a:t>և </a:t>
            </a:r>
            <a:r>
              <a:rPr lang="en-US" altLang="en-US" sz="1600" dirty="0" err="1" smtClean="0">
                <a:latin typeface="Arial" panose="020B0604020202020204" pitchFamily="34" charset="0"/>
              </a:rPr>
              <a:t>ծրագրեր</a:t>
            </a:r>
            <a:r>
              <a:rPr lang="hy-AM" altLang="en-US" sz="1600" dirty="0" smtClean="0">
                <a:latin typeface="Arial" panose="020B0604020202020204" pitchFamily="34" charset="0"/>
              </a:rPr>
              <a:t>ի համատեքստում</a:t>
            </a:r>
            <a:r>
              <a:rPr lang="en-US" altLang="en-US" sz="1600" dirty="0" smtClean="0">
                <a:latin typeface="Arial" panose="020B0604020202020204" pitchFamily="34" charset="0"/>
              </a:rPr>
              <a:t>։</a:t>
            </a:r>
            <a:endParaRPr lang="hy-AM" altLang="en-US" sz="1600" dirty="0" smtClean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 err="1">
                <a:latin typeface="Arial" panose="020B0604020202020204" pitchFamily="34" charset="0"/>
              </a:rPr>
              <a:t>Ուղղված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չեն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ծրագրի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կառավարման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համար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արժեք</a:t>
            </a:r>
            <a:r>
              <a:rPr lang="en-US" altLang="en-US" sz="1600" dirty="0">
                <a:latin typeface="Arial" panose="020B0604020202020204" pitchFamily="34" charset="0"/>
              </a:rPr>
              <a:t> </a:t>
            </a:r>
            <a:r>
              <a:rPr lang="en-US" altLang="en-US" sz="1600" dirty="0" err="1">
                <a:latin typeface="Arial" panose="020B0604020202020204" pitchFamily="34" charset="0"/>
              </a:rPr>
              <a:t>ստեղծելուն</a:t>
            </a:r>
            <a:r>
              <a:rPr lang="en-US" altLang="en-US" sz="1600" dirty="0">
                <a:latin typeface="Arial" panose="020B0604020202020204" pitchFamily="34" charset="0"/>
              </a:rPr>
              <a:t>։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altLang="en-U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947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97BC8-89D3-CBE9-00A6-C353E7BD1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6ECB7-E5C4-8976-7C56-AEAB50C79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0576" y="6237312"/>
            <a:ext cx="287536" cy="293663"/>
          </a:xfrm>
        </p:spPr>
        <p:txBody>
          <a:bodyPr/>
          <a:lstStyle/>
          <a:p>
            <a:fld id="{3DB84476-BC29-4407-9D57-B2E562B8968B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5F61EF-DBBF-FFDB-0504-1FFFA826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703" y="455194"/>
            <a:ext cx="8623803" cy="724678"/>
          </a:xfrm>
        </p:spPr>
        <p:txBody>
          <a:bodyPr>
            <a:noAutofit/>
          </a:bodyPr>
          <a:lstStyle/>
          <a:p>
            <a:r>
              <a:rPr lang="hy-AM" sz="3600" dirty="0">
                <a:solidFill>
                  <a:schemeClr val="tx2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Ցուցիչների տեսակները</a:t>
            </a:r>
            <a:endParaRPr lang="en-GB" sz="3600" b="1" dirty="0">
              <a:solidFill>
                <a:schemeClr val="tx2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CF43B3F-57D1-2CDD-AB48-B0368FE92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703" y="1676400"/>
            <a:ext cx="7543800" cy="3505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6213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52438" indent="-1873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7550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</a:pPr>
            <a:r>
              <a:rPr lang="hy-AM" sz="2400" dirty="0" smtClean="0">
                <a:solidFill>
                  <a:srgbClr val="0092BB"/>
                </a:solidFill>
              </a:rPr>
              <a:t>Կատարողականի ցուցիչներ</a:t>
            </a:r>
            <a:endParaRPr lang="en-US" sz="2400" dirty="0">
              <a:solidFill>
                <a:srgbClr val="0092BB"/>
              </a:solidFill>
            </a:endParaRPr>
          </a:p>
          <a:p>
            <a:pPr marL="719138" lvl="1" indent="-538163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Wingdings" pitchFamily="2" charset="2"/>
              <a:buChar char="ü"/>
            </a:pPr>
            <a:r>
              <a:rPr lang="hy-AM" altLang="en-US" sz="2400" dirty="0" smtClean="0"/>
              <a:t>Թիրախում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է </a:t>
            </a:r>
            <a:r>
              <a:rPr lang="en-US" altLang="en-US" sz="2400" dirty="0" err="1"/>
              <a:t>ծրագրի</a:t>
            </a:r>
            <a:r>
              <a:rPr lang="en-US" altLang="en-US" sz="2400" dirty="0"/>
              <a:t> և </a:t>
            </a:r>
            <a:r>
              <a:rPr lang="en-US" altLang="en-US" sz="2400" dirty="0" err="1"/>
              <a:t>նախագծի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մակարդակում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կառավարման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համար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անհրաժեշտ</a:t>
            </a:r>
            <a:r>
              <a:rPr lang="en-US" altLang="en-US" sz="2400" dirty="0"/>
              <a:t> </a:t>
            </a:r>
            <a:r>
              <a:rPr lang="en-US" altLang="en-US" sz="2400" dirty="0" err="1" smtClean="0"/>
              <a:t>տեղեկատվությ</a:t>
            </a:r>
            <a:r>
              <a:rPr lang="hy-AM" altLang="en-US" sz="2400" dirty="0" smtClean="0"/>
              <a:t>ունը</a:t>
            </a:r>
            <a:r>
              <a:rPr lang="en-US" altLang="en-US" sz="2400" dirty="0" smtClean="0"/>
              <a:t> </a:t>
            </a:r>
            <a:r>
              <a:rPr lang="en-US" altLang="en-US" sz="2400" dirty="0"/>
              <a:t>(</a:t>
            </a:r>
            <a:r>
              <a:rPr lang="en-US" altLang="en-US" sz="2400" dirty="0" err="1"/>
              <a:t>ինչ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պետք</a:t>
            </a:r>
            <a:r>
              <a:rPr lang="en-US" altLang="en-US" sz="2400" dirty="0"/>
              <a:t> է </a:t>
            </a:r>
            <a:r>
              <a:rPr lang="en-US" altLang="en-US" sz="2400" dirty="0" err="1"/>
              <a:t>իմանան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գործառնական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ղեկավարները</a:t>
            </a:r>
            <a:r>
              <a:rPr lang="en-US" altLang="en-US" sz="2400" dirty="0"/>
              <a:t>)։</a:t>
            </a:r>
          </a:p>
          <a:p>
            <a:pPr marL="719138" lvl="1" indent="-538163" fontAlgn="base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92BB"/>
              </a:buClr>
              <a:buFont typeface="Wingdings" pitchFamily="2" charset="2"/>
              <a:buChar char="ü"/>
            </a:pPr>
            <a:r>
              <a:rPr lang="en-US" altLang="en-US" sz="2400" dirty="0" err="1"/>
              <a:t>Պետք</a:t>
            </a:r>
            <a:r>
              <a:rPr lang="en-US" altLang="en-US" sz="2400" dirty="0"/>
              <a:t> է </a:t>
            </a:r>
            <a:r>
              <a:rPr lang="en-US" altLang="en-US" sz="2400" dirty="0" err="1"/>
              <a:t>համապատասխանի</a:t>
            </a:r>
            <a:r>
              <a:rPr lang="en-US" altLang="en-US" sz="2400" dirty="0"/>
              <a:t> </a:t>
            </a:r>
            <a:r>
              <a:rPr lang="hy-AM" altLang="en-US" sz="2400" dirty="0" smtClean="0"/>
              <a:t>որակյալ ցուցիչների ձևակերպման չափանիշներին</a:t>
            </a:r>
            <a:r>
              <a:rPr lang="en-US" altLang="en-US" sz="2400" dirty="0" smtClean="0"/>
              <a:t>՝ </a:t>
            </a:r>
            <a:r>
              <a:rPr lang="en-US" altLang="en-US" sz="2400" dirty="0" err="1"/>
              <a:t>կառավարչական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արժեքն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ու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արդյունավետությունն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ապահովելու</a:t>
            </a:r>
            <a:r>
              <a:rPr lang="en-US" altLang="en-US" sz="2400" dirty="0"/>
              <a:t> </a:t>
            </a:r>
            <a:r>
              <a:rPr lang="en-US" altLang="en-US" sz="2400" dirty="0" err="1"/>
              <a:t>համար</a:t>
            </a:r>
            <a:r>
              <a:rPr lang="en-US" altLang="en-US" sz="2400" dirty="0"/>
              <a:t>։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b="0" dirty="0">
              <a:latin typeface="Arial" panose="020B0604020202020204" pitchFamily="34" charset="0"/>
            </a:endParaRPr>
          </a:p>
          <a:p>
            <a:pPr lvl="1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Font typeface="Wingdings" pitchFamily="2" charset="2"/>
              <a:buChar char="ü"/>
            </a:pP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63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2"/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ETF EU Training Course Template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TF Corporate Template 2021">
  <a:themeElements>
    <a:clrScheme name="ETF">
      <a:dk1>
        <a:srgbClr val="455560"/>
      </a:dk1>
      <a:lt1>
        <a:srgbClr val="FFFFFF"/>
      </a:lt1>
      <a:dk2>
        <a:srgbClr val="0092BB"/>
      </a:dk2>
      <a:lt2>
        <a:srgbClr val="D6DCE4"/>
      </a:lt2>
      <a:accent1>
        <a:srgbClr val="009CDE"/>
      </a:accent1>
      <a:accent2>
        <a:srgbClr val="38B6AB"/>
      </a:accent2>
      <a:accent3>
        <a:srgbClr val="CBD300"/>
      </a:accent3>
      <a:accent4>
        <a:srgbClr val="FFDC00"/>
      </a:accent4>
      <a:accent5>
        <a:srgbClr val="E9473D"/>
      </a:accent5>
      <a:accent6>
        <a:srgbClr val="DC006B"/>
      </a:accent6>
      <a:hlink>
        <a:srgbClr val="0092BB"/>
      </a:hlink>
      <a:folHlink>
        <a:srgbClr val="2725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5B698B556D0B4C9502A5ACF2AED6A9" ma:contentTypeVersion="18" ma:contentTypeDescription="Create a new document." ma:contentTypeScope="" ma:versionID="3432e0d82aa2c6cbc318ab7ebf7bed1a">
  <xsd:schema xmlns:xsd="http://www.w3.org/2001/XMLSchema" xmlns:xs="http://www.w3.org/2001/XMLSchema" xmlns:p="http://schemas.microsoft.com/office/2006/metadata/properties" xmlns:ns2="834c7a77-a186-4b33-ad65-f5fdf95755b4" xmlns:ns3="b3144a11-e500-4ade-8fe4-7de3e8b2f8df" targetNamespace="http://schemas.microsoft.com/office/2006/metadata/properties" ma:root="true" ma:fieldsID="e892449e9d01326dccfd0f4574390e63" ns2:_="" ns3:_="">
    <xsd:import namespace="834c7a77-a186-4b33-ad65-f5fdf95755b4"/>
    <xsd:import namespace="b3144a11-e500-4ade-8fe4-7de3e8b2f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3:_dlc_DocId" minOccurs="0"/>
                <xsd:element ref="ns3:_dlc_DocIdUrl" minOccurs="0"/>
                <xsd:element ref="ns3:_dlc_DocIdPersistId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4c7a77-a186-4b33-ad65-f5fdf95755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010ffe1f-c839-4a66-9ae8-9a2945e491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7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144a11-e500-4ade-8fe4-7de3e8b2f8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1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00d01145-b743-4b9f-bd72-c5f5060489c5}" ma:internalName="TaxCatchAll" ma:showField="CatchAllData" ma:web="b3144a11-e500-4ade-8fe4-7de3e8b2f8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3144a11-e500-4ade-8fe4-7de3e8b2f8df" xsi:nil="true"/>
    <lcf76f155ced4ddcb4097134ff3c332f xmlns="834c7a77-a186-4b33-ad65-f5fdf95755b4">
      <Terms xmlns="http://schemas.microsoft.com/office/infopath/2007/PartnerControls"/>
    </lcf76f155ced4ddcb4097134ff3c332f>
    <SharedWithUsers xmlns="b3144a11-e500-4ade-8fe4-7de3e8b2f8df">
      <UserInfo>
        <DisplayName>Lida Kita (ETF)</DisplayName>
        <AccountId>22</AccountId>
        <AccountType/>
      </UserInfo>
      <UserInfo>
        <DisplayName>Galyna Terzi (ETF)</DisplayName>
        <AccountId>50</AccountId>
        <AccountType/>
      </UserInfo>
      <UserInfo>
        <DisplayName>Liia Kaarlop (ETF)</DisplayName>
        <AccountId>226</AccountId>
        <AccountType/>
      </UserInfo>
      <UserInfo>
        <DisplayName>Timo Kuusela (ETF)</DisplayName>
        <AccountId>85</AccountId>
        <AccountType/>
      </UserInfo>
      <UserInfo>
        <DisplayName>Iwona Ganko (ETF)</DisplayName>
        <AccountId>17</AccountId>
        <AccountType/>
      </UserInfo>
      <UserInfo>
        <DisplayName>Filippo Del Ninno (ETF)</DisplayName>
        <AccountId>53</AccountId>
        <AccountType/>
      </UserInfo>
      <UserInfo>
        <DisplayName>Simona Rinaldi (ETF)</DisplayName>
        <AccountId>37</AccountId>
        <AccountType/>
      </UserInfo>
      <UserInfo>
        <DisplayName>Marie Dorleans (ETF)</DisplayName>
        <AccountId>126</AccountId>
        <AccountType/>
      </UserInfo>
      <UserInfo>
        <DisplayName>Vita Glushko (ETF)</DisplayName>
        <AccountId>1206</AccountId>
        <AccountType/>
      </UserInfo>
    </SharedWithUsers>
    <_dlc_DocId xmlns="b3144a11-e500-4ade-8fe4-7de3e8b2f8df">DMSPOL-593052326-17955</_dlc_DocId>
    <_dlc_DocIdUrl xmlns="b3144a11-e500-4ade-8fe4-7de3e8b2f8df">
      <Url>https://europeantrainingfoundation.sharepoint.com/sites/PAU/_layouts/15/DocIdRedir.aspx?ID=DMSPOL-593052326-17955</Url>
      <Description>DMSPOL-593052326-17955</Description>
    </_dlc_DocIdUrl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EB14E10-1487-4158-9CAE-5520556EF159}"/>
</file>

<file path=customXml/itemProps2.xml><?xml version="1.0" encoding="utf-8"?>
<ds:datastoreItem xmlns:ds="http://schemas.openxmlformats.org/officeDocument/2006/customXml" ds:itemID="{B38122BA-7780-4E97-B582-3BDA2E141B9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59603BB-0D09-4D8A-A5DA-0028BA9EEA24}">
  <ds:schemaRefs>
    <ds:schemaRef ds:uri="67869905-2451-4027-a0ee-a2a1ecae2258"/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11e2ca85-ad97-42b1-86ae-1648ef582cfd"/>
    <ds:schemaRef ds:uri="http://schemas.microsoft.com/office/2006/metadata/properties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A3A026E8-C094-4BDD-8538-85B3B2EF1C98}"/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1791</Words>
  <Application>Microsoft Office PowerPoint</Application>
  <PresentationFormat>Widescreen</PresentationFormat>
  <Paragraphs>430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Monotype Sorts</vt:lpstr>
      <vt:lpstr>Century Gothic</vt:lpstr>
      <vt:lpstr>ＭＳ Ｐゴシック</vt:lpstr>
      <vt:lpstr>Times New Roman</vt:lpstr>
      <vt:lpstr>Wingdings</vt:lpstr>
      <vt:lpstr>Calibri</vt:lpstr>
      <vt:lpstr>ＭＳ Ｐゴシック</vt:lpstr>
      <vt:lpstr>Impress BT</vt:lpstr>
      <vt:lpstr>Arial</vt:lpstr>
      <vt:lpstr>ETF EU Training Course Template</vt:lpstr>
      <vt:lpstr>ETF Corporate Template 2021</vt:lpstr>
      <vt:lpstr>PowerPoint Presentation</vt:lpstr>
      <vt:lpstr>Ի՞նչ ասել է արդյունքահեն կառավարում</vt:lpstr>
      <vt:lpstr>Երբ կատարողականի ցուցիչները դառնում են ինքնանպատակ. կրթության ոլորտի ռիսկերը</vt:lpstr>
      <vt:lpstr>Ի՞նչ ասել է արդյունքահեն կառավարում</vt:lpstr>
      <vt:lpstr>Մենք մշտադիտարկում ենք նախագծի կամ ծրագրի բոլոր «մակարդակները»</vt:lpstr>
      <vt:lpstr>Կատարողականի ցուցիչներ</vt:lpstr>
      <vt:lpstr>Կատարողականի ցուցիչների որոշ օրինակներ</vt:lpstr>
      <vt:lpstr>Ցուցիչների տեսակները</vt:lpstr>
      <vt:lpstr>Ցուցիչների տեսակները</vt:lpstr>
      <vt:lpstr>Կատարողականի ճիշտ ձևակերպված ցուցիչներ</vt:lpstr>
      <vt:lpstr>Օբյեկտիվ</vt:lpstr>
      <vt:lpstr>Օբյեկտիվ</vt:lpstr>
      <vt:lpstr>Քանակական և որակական ցուցիչներ</vt:lpstr>
      <vt:lpstr>Որակական ցուցիչների քանակական արտահայտում </vt:lpstr>
      <vt:lpstr>Օբյեկտիվ ցուցիչներ</vt:lpstr>
      <vt:lpstr>Օբյեկտիվ ցուցիչներ</vt:lpstr>
      <vt:lpstr>Կատարողականի ճիշտ ձևակերպված ցուցիչներ</vt:lpstr>
      <vt:lpstr>Գործնական</vt:lpstr>
      <vt:lpstr>Գործնական</vt:lpstr>
      <vt:lpstr>Կատարողականի ճիշտ ձևակերպված ցուցիչներ</vt:lpstr>
      <vt:lpstr>Օգտակար կառավարման դիտանկյունից</vt:lpstr>
      <vt:lpstr>Կատարողականի ճիշտ ձևակերպված ցուցիչներ</vt:lpstr>
      <vt:lpstr>Թիրախային</vt:lpstr>
      <vt:lpstr>Թիրախային</vt:lpstr>
      <vt:lpstr>Թիրախային</vt:lpstr>
      <vt:lpstr>Թիրախային</vt:lpstr>
      <vt:lpstr>Թիրախային</vt:lpstr>
      <vt:lpstr>Թիրախային</vt:lpstr>
      <vt:lpstr>Թիրախային</vt:lpstr>
      <vt:lpstr>PowerPoint Presentation</vt:lpstr>
      <vt:lpstr>Proxy ցուցիչ</vt:lpstr>
      <vt:lpstr>Կատարողականի ճիշտ ձևակերպված ցուցիչներ</vt:lpstr>
      <vt:lpstr>Վերագրելի</vt:lpstr>
      <vt:lpstr>Վերագրելի</vt:lpstr>
      <vt:lpstr>Վերագրելի</vt:lpstr>
      <vt:lpstr>Կատարողականի ճիշտ ձևակերպված ցուցիչներ</vt:lpstr>
      <vt:lpstr>Ժամանակային</vt:lpstr>
      <vt:lpstr>Կատարողականի ճիշտ ձևակերպված ցուցիչներ</vt:lpstr>
      <vt:lpstr>Բավարար</vt:lpstr>
      <vt:lpstr>Ցուցիչների տարանջատում</vt:lpstr>
      <vt:lpstr>Արդյունքների ժամանակագրությունը</vt:lpstr>
      <vt:lpstr>Արդյունքների չափումից դեպի ազդեցության չափում</vt:lpstr>
      <vt:lpstr>Ինչի՞ համար է անհրաժեշտ իրականացնել ազդեցության գնահատում</vt:lpstr>
      <vt:lpstr>Ի՞նչ ասել է ազդեցություն</vt:lpstr>
      <vt:lpstr>Ազդեցության գնահատում</vt:lpstr>
      <vt:lpstr>Ազդեցության գնահատման մեթոդների հակիրճ ակնարկ</vt:lpstr>
      <vt:lpstr>Արդյունքների չափումից դեպի ազդեցության չափում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Drew Mason</dc:creator>
  <cp:lastModifiedBy>user</cp:lastModifiedBy>
  <cp:revision>29</cp:revision>
  <cp:lastPrinted>2022-02-15T11:47:29Z</cp:lastPrinted>
  <dcterms:created xsi:type="dcterms:W3CDTF">2020-12-15T11:10:02Z</dcterms:created>
  <dcterms:modified xsi:type="dcterms:W3CDTF">2026-01-27T03:57:51Z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0899162D-1F95-4187-B729-CDF75F891726</vt:lpwstr>
  </property>
  <property fmtid="{D5CDD505-2E9C-101B-9397-08002B2CF9AE}" pid="3" name="ArticulatePath">
    <vt:lpwstr>Presentation1</vt:lpwstr>
  </property>
  <property fmtid="{D5CDD505-2E9C-101B-9397-08002B2CF9AE}" pid="4" name="ContentTypeId">
    <vt:lpwstr>0x010100C45B698B556D0B4C9502A5ACF2AED6A9</vt:lpwstr>
  </property>
  <property fmtid="{D5CDD505-2E9C-101B-9397-08002B2CF9AE}" pid="5" name="MediaServiceImageTags">
    <vt:lpwstr/>
  </property>
  <property fmtid="{D5CDD505-2E9C-101B-9397-08002B2CF9AE}" pid="6" name="_dlc_DocIdItemGuid">
    <vt:lpwstr>4de8f9ce-ca99-4976-bf18-b05fe5556648</vt:lpwstr>
  </property>
</Properties>
</file>