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3" r:id="rId4"/>
    <p:sldId id="266" r:id="rId5"/>
    <p:sldId id="267" r:id="rId6"/>
    <p:sldId id="270" r:id="rId7"/>
    <p:sldId id="264" r:id="rId8"/>
    <p:sldId id="269" r:id="rId9"/>
    <p:sldId id="258" r:id="rId10"/>
    <p:sldId id="260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/>
    <p:restoredTop sz="94628"/>
  </p:normalViewPr>
  <p:slideViewPr>
    <p:cSldViewPr snapToGrid="0" snapToObjects="1">
      <p:cViewPr varScale="1">
        <p:scale>
          <a:sx n="53" d="100"/>
          <a:sy n="53" d="100"/>
        </p:scale>
        <p:origin x="25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</p:spTree>
    <p:extLst>
      <p:ext uri="{BB962C8B-B14F-4D97-AF65-F5344CB8AC3E}">
        <p14:creationId xmlns:p14="http://schemas.microsoft.com/office/powerpoint/2010/main" val="72418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374900" y="2730500"/>
            <a:ext cx="19621500" cy="4216400"/>
          </a:xfrm>
          <a:prstGeom prst="rect">
            <a:avLst/>
          </a:prstGeom>
        </p:spPr>
        <p:txBody>
          <a:bodyPr anchor="b"/>
          <a:lstStyle>
            <a:lvl1pPr>
              <a:defRPr sz="9000" spc="-18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74900" y="7073900"/>
            <a:ext cx="1962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1685" y="12708534"/>
            <a:ext cx="504445" cy="465532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>
                <a:srgbClr val="A29A85"/>
              </a:buClr>
              <a:buSzTx/>
              <a:buNone/>
              <a:defRPr sz="5000">
                <a:solidFill>
                  <a:srgbClr val="222222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5994400"/>
            <a:ext cx="19621500" cy="990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sz="5800" b="1" spc="-174">
                <a:latin typeface="+mn-lt"/>
                <a:ea typeface="+mn-ea"/>
                <a:cs typeface="+mn-cs"/>
                <a:sym typeface="Superclarendon Regular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57588660_2880x1920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5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Al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ne Line" descr="Line Lin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899589" y="11524798"/>
            <a:ext cx="6438417" cy="89804"/>
          </a:xfrm>
          <a:prstGeom prst="rect">
            <a:avLst/>
          </a:prstGeom>
        </p:spPr>
      </p:pic>
      <p:sp>
        <p:nvSpPr>
          <p:cNvPr id="22" name="157588660_2880x1920.jpeg"/>
          <p:cNvSpPr>
            <a:spLocks noGrp="1"/>
          </p:cNvSpPr>
          <p:nvPr>
            <p:ph type="pic" idx="13"/>
          </p:nvPr>
        </p:nvSpPr>
        <p:spPr>
          <a:xfrm>
            <a:off x="609600" y="-749300"/>
            <a:ext cx="23177500" cy="154516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1181100" y="9626600"/>
            <a:ext cx="22009100" cy="1714500"/>
          </a:xfrm>
          <a:prstGeom prst="rect">
            <a:avLst/>
          </a:prstGeom>
        </p:spPr>
        <p:txBody>
          <a:bodyPr anchor="b"/>
          <a:lstStyle>
            <a:lvl1pPr>
              <a:defRPr sz="9000" spc="-180"/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1100" y="11696700"/>
            <a:ext cx="220091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2374900" y="4940300"/>
            <a:ext cx="19621500" cy="3835400"/>
          </a:xfrm>
          <a:prstGeom prst="rect">
            <a:avLst/>
          </a:prstGeom>
        </p:spPr>
        <p:txBody>
          <a:bodyPr/>
          <a:lstStyle>
            <a:lvl1pPr>
              <a:defRPr sz="9000" spc="-180"/>
            </a:lvl1pPr>
          </a:lstStyle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ine Line" descr="Line Lin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33788" y="7155998"/>
            <a:ext cx="8416268" cy="89804"/>
          </a:xfrm>
          <a:prstGeom prst="rect">
            <a:avLst/>
          </a:prstGeom>
        </p:spPr>
      </p:pic>
      <p:sp>
        <p:nvSpPr>
          <p:cNvPr id="42" name="Image"/>
          <p:cNvSpPr>
            <a:spLocks noGrp="1"/>
          </p:cNvSpPr>
          <p:nvPr>
            <p:ph type="pic" idx="13"/>
          </p:nvPr>
        </p:nvSpPr>
        <p:spPr>
          <a:xfrm>
            <a:off x="12230100" y="-990600"/>
            <a:ext cx="11303000" cy="165940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1435100" y="1092200"/>
            <a:ext cx="10464800" cy="5765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35100" y="7556500"/>
            <a:ext cx="10464800" cy="5092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Line Line" descr="Line Lin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10107" y="3853998"/>
            <a:ext cx="20407882" cy="89804"/>
          </a:xfrm>
          <a:prstGeom prst="rect">
            <a:avLst/>
          </a:prstGeom>
        </p:spPr>
      </p:pic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2374900" y="977900"/>
            <a:ext cx="19621500" cy="2679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ine Line" descr="Line Lin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10107" y="3853998"/>
            <a:ext cx="20407882" cy="89804"/>
          </a:xfrm>
          <a:prstGeom prst="rect">
            <a:avLst/>
          </a:prstGeom>
        </p:spPr>
      </p:pic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2374900" y="977900"/>
            <a:ext cx="19621500" cy="2679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4584700"/>
            <a:ext cx="196215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ine Line" descr="Line Lin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10107" y="3853998"/>
            <a:ext cx="20407882" cy="89804"/>
          </a:xfrm>
          <a:prstGeom prst="rect">
            <a:avLst/>
          </a:prstGeom>
        </p:spPr>
      </p:pic>
      <p:sp>
        <p:nvSpPr>
          <p:cNvPr id="75" name="Image"/>
          <p:cNvSpPr>
            <a:spLocks noGrp="1"/>
          </p:cNvSpPr>
          <p:nvPr>
            <p:ph type="pic" idx="13"/>
          </p:nvPr>
        </p:nvSpPr>
        <p:spPr>
          <a:xfrm>
            <a:off x="2388450" y="965200"/>
            <a:ext cx="9968392" cy="1463467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2374900" y="977900"/>
            <a:ext cx="19621500" cy="2679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500100" y="4699000"/>
            <a:ext cx="9055100" cy="7569200"/>
          </a:xfrm>
          <a:prstGeom prst="rect">
            <a:avLst/>
          </a:prstGeom>
        </p:spPr>
        <p:txBody>
          <a:bodyPr/>
          <a:lstStyle>
            <a:lvl1pPr marL="635000" indent="-635000">
              <a:spcBef>
                <a:spcPts val="4200"/>
              </a:spcBef>
              <a:buBlip>
                <a:blip r:embed="rId3"/>
              </a:buBlip>
              <a:defRPr sz="3600"/>
            </a:lvl1pPr>
            <a:lvl2pPr marL="1270000" indent="-635000">
              <a:spcBef>
                <a:spcPts val="4200"/>
              </a:spcBef>
              <a:buBlip>
                <a:blip r:embed="rId3"/>
              </a:buBlip>
              <a:defRPr sz="3600"/>
            </a:lvl2pPr>
            <a:lvl3pPr marL="1905000" indent="-635000">
              <a:spcBef>
                <a:spcPts val="4200"/>
              </a:spcBef>
              <a:buBlip>
                <a:blip r:embed="rId3"/>
              </a:buBlip>
              <a:defRPr sz="3600"/>
            </a:lvl3pPr>
            <a:lvl4pPr marL="2540000" indent="-635000">
              <a:spcBef>
                <a:spcPts val="4200"/>
              </a:spcBef>
              <a:buBlip>
                <a:blip r:embed="rId3"/>
              </a:buBlip>
              <a:defRPr sz="3600"/>
            </a:lvl4pPr>
            <a:lvl5pPr marL="3175000" indent="-635000">
              <a:spcBef>
                <a:spcPts val="42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half" idx="13"/>
          </p:nvPr>
        </p:nvSpPr>
        <p:spPr>
          <a:xfrm>
            <a:off x="11442700" y="6108700"/>
            <a:ext cx="11978045" cy="808939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Image"/>
          <p:cNvSpPr>
            <a:spLocks noGrp="1"/>
          </p:cNvSpPr>
          <p:nvPr>
            <p:ph type="pic" sz="half" idx="14"/>
          </p:nvPr>
        </p:nvSpPr>
        <p:spPr>
          <a:xfrm>
            <a:off x="12509500" y="215900"/>
            <a:ext cx="10744200" cy="7162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idx="15"/>
          </p:nvPr>
        </p:nvSpPr>
        <p:spPr>
          <a:xfrm>
            <a:off x="1066800" y="-1079500"/>
            <a:ext cx="10858500" cy="1594145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1778000"/>
            <a:ext cx="19621500" cy="10147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2387600" y="977900"/>
            <a:ext cx="19621500" cy="267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7872" y="12674600"/>
            <a:ext cx="504445" cy="46553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1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-197" baseline="0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-197" baseline="0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-197" baseline="0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-197" baseline="0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-197" baseline="0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-197" baseline="0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-197" baseline="0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-197" baseline="0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-197" baseline="0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9pPr>
    </p:titleStyle>
    <p:bodyStyle>
      <a:lvl1pPr marL="8128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4600" b="0" i="0" u="none" strike="noStrike" cap="none" spc="0" baseline="0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6256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4600" b="0" i="0" u="none" strike="noStrike" cap="none" spc="0" baseline="0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24384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4600" b="0" i="0" u="none" strike="noStrike" cap="none" spc="0" baseline="0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32512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4600" b="0" i="0" u="none" strike="noStrike" cap="none" spc="0" baseline="0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40640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4600" b="0" i="0" u="none" strike="noStrike" cap="none" spc="0" baseline="0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48768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4600" b="0" i="0" u="none" strike="noStrike" cap="none" spc="0" baseline="0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56896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4600" b="0" i="0" u="none" strike="noStrike" cap="none" spc="0" baseline="0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65024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4600" b="0" i="0" u="none" strike="noStrike" cap="none" spc="0" baseline="0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7315200" marR="0" indent="-8128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4600" b="0" i="0" u="none" strike="noStrike" cap="none" spc="0" baseline="0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CFC7D-2BA5-48A8-9BB4-98BF5F97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559" y="6546515"/>
            <a:ext cx="17325474" cy="1714500"/>
          </a:xfrm>
        </p:spPr>
        <p:txBody>
          <a:bodyPr>
            <a:normAutofit fontScale="90000"/>
          </a:bodyPr>
          <a:lstStyle/>
          <a:p>
            <a:r>
              <a:rPr lang="en-GE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MEASURING VET SYSTEM DEVELOPMENT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F22F43-B1AE-D33F-05A4-60A2D09BB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951" y="1292392"/>
            <a:ext cx="3006059" cy="14989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BB140D-F486-533D-FF00-50C29B930AFE}"/>
              </a:ext>
            </a:extLst>
          </p:cNvPr>
          <p:cNvSpPr txBox="1"/>
          <p:nvPr/>
        </p:nvSpPr>
        <p:spPr>
          <a:xfrm>
            <a:off x="7621379" y="8604479"/>
            <a:ext cx="914124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E" sz="54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Approaches and challanges</a:t>
            </a:r>
            <a:endParaRPr kumimoji="0" lang="en-GE" sz="5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hank you"/>
          <p:cNvSpPr txBox="1">
            <a:spLocks noGrp="1"/>
          </p:cNvSpPr>
          <p:nvPr>
            <p:ph type="title"/>
          </p:nvPr>
        </p:nvSpPr>
        <p:spPr>
          <a:xfrm>
            <a:off x="4746320" y="6625183"/>
            <a:ext cx="19621501" cy="3835401"/>
          </a:xfrm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  <p:sp>
        <p:nvSpPr>
          <p:cNvPr id="221" name="Dingbat Diamond"/>
          <p:cNvSpPr/>
          <p:nvPr/>
        </p:nvSpPr>
        <p:spPr>
          <a:xfrm>
            <a:off x="18951764" y="7907883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656" y="0"/>
                  <a:pt x="10525" y="80"/>
                  <a:pt x="10457" y="207"/>
                </a:cubicBezTo>
                <a:cubicBezTo>
                  <a:pt x="10253" y="592"/>
                  <a:pt x="10032" y="1035"/>
                  <a:pt x="9799" y="1504"/>
                </a:cubicBezTo>
                <a:cubicBezTo>
                  <a:pt x="8940" y="3231"/>
                  <a:pt x="7871" y="5381"/>
                  <a:pt x="6626" y="6626"/>
                </a:cubicBezTo>
                <a:cubicBezTo>
                  <a:pt x="5381" y="7871"/>
                  <a:pt x="3232" y="8940"/>
                  <a:pt x="1504" y="9799"/>
                </a:cubicBezTo>
                <a:cubicBezTo>
                  <a:pt x="1035" y="10032"/>
                  <a:pt x="592" y="10253"/>
                  <a:pt x="207" y="10457"/>
                </a:cubicBezTo>
                <a:cubicBezTo>
                  <a:pt x="80" y="10525"/>
                  <a:pt x="0" y="10656"/>
                  <a:pt x="0" y="10800"/>
                </a:cubicBezTo>
                <a:cubicBezTo>
                  <a:pt x="0" y="10944"/>
                  <a:pt x="80" y="11075"/>
                  <a:pt x="207" y="11143"/>
                </a:cubicBezTo>
                <a:cubicBezTo>
                  <a:pt x="592" y="11347"/>
                  <a:pt x="1035" y="11568"/>
                  <a:pt x="1504" y="11801"/>
                </a:cubicBezTo>
                <a:cubicBezTo>
                  <a:pt x="3232" y="12660"/>
                  <a:pt x="5381" y="13729"/>
                  <a:pt x="6626" y="14974"/>
                </a:cubicBezTo>
                <a:cubicBezTo>
                  <a:pt x="7871" y="16219"/>
                  <a:pt x="8940" y="18368"/>
                  <a:pt x="9799" y="20096"/>
                </a:cubicBezTo>
                <a:cubicBezTo>
                  <a:pt x="10032" y="20565"/>
                  <a:pt x="10253" y="21008"/>
                  <a:pt x="10457" y="21393"/>
                </a:cubicBezTo>
                <a:cubicBezTo>
                  <a:pt x="10525" y="21520"/>
                  <a:pt x="10656" y="21600"/>
                  <a:pt x="10800" y="21600"/>
                </a:cubicBezTo>
                <a:cubicBezTo>
                  <a:pt x="10944" y="21600"/>
                  <a:pt x="11075" y="21520"/>
                  <a:pt x="11143" y="21393"/>
                </a:cubicBezTo>
                <a:cubicBezTo>
                  <a:pt x="11347" y="21008"/>
                  <a:pt x="11568" y="20565"/>
                  <a:pt x="11801" y="20096"/>
                </a:cubicBezTo>
                <a:cubicBezTo>
                  <a:pt x="12660" y="18369"/>
                  <a:pt x="13729" y="16219"/>
                  <a:pt x="14974" y="14974"/>
                </a:cubicBezTo>
                <a:cubicBezTo>
                  <a:pt x="16220" y="13729"/>
                  <a:pt x="18370" y="12660"/>
                  <a:pt x="20098" y="11801"/>
                </a:cubicBezTo>
                <a:cubicBezTo>
                  <a:pt x="20567" y="11568"/>
                  <a:pt x="21008" y="11347"/>
                  <a:pt x="21393" y="11143"/>
                </a:cubicBezTo>
                <a:cubicBezTo>
                  <a:pt x="21520" y="11075"/>
                  <a:pt x="21600" y="10944"/>
                  <a:pt x="21600" y="10800"/>
                </a:cubicBezTo>
                <a:cubicBezTo>
                  <a:pt x="21600" y="10656"/>
                  <a:pt x="21520" y="10525"/>
                  <a:pt x="21393" y="10457"/>
                </a:cubicBezTo>
                <a:cubicBezTo>
                  <a:pt x="21008" y="10253"/>
                  <a:pt x="20567" y="10032"/>
                  <a:pt x="20098" y="9799"/>
                </a:cubicBezTo>
                <a:cubicBezTo>
                  <a:pt x="18370" y="8940"/>
                  <a:pt x="16220" y="7871"/>
                  <a:pt x="14974" y="6626"/>
                </a:cubicBezTo>
                <a:cubicBezTo>
                  <a:pt x="13729" y="5380"/>
                  <a:pt x="12660" y="3230"/>
                  <a:pt x="11801" y="1502"/>
                </a:cubicBezTo>
                <a:cubicBezTo>
                  <a:pt x="11568" y="1034"/>
                  <a:pt x="11347" y="592"/>
                  <a:pt x="11143" y="207"/>
                </a:cubicBezTo>
                <a:cubicBezTo>
                  <a:pt x="11075" y="80"/>
                  <a:pt x="10944" y="0"/>
                  <a:pt x="10800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32E4D9-7D61-4F0E-574A-C73A75D8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156" y="1834236"/>
            <a:ext cx="15044310" cy="1714500"/>
          </a:xfrm>
        </p:spPr>
        <p:txBody>
          <a:bodyPr/>
          <a:lstStyle/>
          <a:p>
            <a:pPr algn="l"/>
            <a:r>
              <a:rPr lang="en-GE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MAJOR 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5AD19F-5D22-740A-533F-FEF52F40DB9A}"/>
              </a:ext>
            </a:extLst>
          </p:cNvPr>
          <p:cNvSpPr txBox="1"/>
          <p:nvPr/>
        </p:nvSpPr>
        <p:spPr>
          <a:xfrm>
            <a:off x="5804728" y="4537806"/>
            <a:ext cx="1276184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E" sz="5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Define what is important to know</a:t>
            </a:r>
            <a:endParaRPr kumimoji="0" lang="en-GE" sz="5400" i="0" u="none" strike="noStrike" cap="none" spc="0" normalizeH="0" baseline="0" dirty="0">
              <a:ln>
                <a:noFill/>
              </a:ln>
              <a:solidFill>
                <a:srgbClr val="EEEEEE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DB0940-CD79-9F49-F918-9A673FB77FEE}"/>
              </a:ext>
            </a:extLst>
          </p:cNvPr>
          <p:cNvSpPr txBox="1"/>
          <p:nvPr/>
        </p:nvSpPr>
        <p:spPr>
          <a:xfrm>
            <a:off x="5804728" y="6088216"/>
            <a:ext cx="1568823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E" sz="5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macro and micro data mutually meaningful</a:t>
            </a:r>
            <a:endParaRPr kumimoji="0" lang="en-GE" sz="5400" i="0" u="none" strike="noStrike" cap="none" spc="0" normalizeH="0" baseline="0" dirty="0">
              <a:ln>
                <a:noFill/>
              </a:ln>
              <a:solidFill>
                <a:srgbClr val="EEEEEE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  <p:pic>
        <p:nvPicPr>
          <p:cNvPr id="9" name="Graphic 8" descr="Single gear">
            <a:extLst>
              <a:ext uri="{FF2B5EF4-FFF2-40B4-BE49-F238E27FC236}">
                <a16:creationId xmlns:a16="http://schemas.microsoft.com/office/drawing/2014/main" id="{DFC24929-740B-410C-DDDA-4C571B51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3716" y="4279472"/>
            <a:ext cx="1450259" cy="1450259"/>
          </a:xfrm>
          <a:prstGeom prst="rect">
            <a:avLst/>
          </a:prstGeom>
        </p:spPr>
      </p:pic>
      <p:pic>
        <p:nvPicPr>
          <p:cNvPr id="10" name="Graphic 9" descr="Single gear">
            <a:extLst>
              <a:ext uri="{FF2B5EF4-FFF2-40B4-BE49-F238E27FC236}">
                <a16:creationId xmlns:a16="http://schemas.microsoft.com/office/drawing/2014/main" id="{0DCB3AD4-16B0-ABD1-AEEE-E6A7858E0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3716" y="5829882"/>
            <a:ext cx="1450259" cy="1450259"/>
          </a:xfrm>
          <a:prstGeom prst="rect">
            <a:avLst/>
          </a:prstGeom>
        </p:spPr>
      </p:pic>
      <p:pic>
        <p:nvPicPr>
          <p:cNvPr id="11" name="Graphic 10" descr="Single gear">
            <a:extLst>
              <a:ext uri="{FF2B5EF4-FFF2-40B4-BE49-F238E27FC236}">
                <a16:creationId xmlns:a16="http://schemas.microsoft.com/office/drawing/2014/main" id="{A1EF96D9-4812-8939-6D7B-D20C3853E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3716" y="7380367"/>
            <a:ext cx="1450259" cy="14502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AD9749-3652-72F8-1071-45E713391AED}"/>
              </a:ext>
            </a:extLst>
          </p:cNvPr>
          <p:cNvSpPr txBox="1"/>
          <p:nvPr/>
        </p:nvSpPr>
        <p:spPr>
          <a:xfrm>
            <a:off x="5804727" y="7694694"/>
            <a:ext cx="1657754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E" sz="5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Create common language (Labor Market/Education)</a:t>
            </a:r>
            <a:endParaRPr kumimoji="0" lang="en-GE" sz="5400" i="0" u="none" strike="noStrike" cap="none" spc="0" normalizeH="0" baseline="0" dirty="0">
              <a:ln>
                <a:noFill/>
              </a:ln>
              <a:solidFill>
                <a:srgbClr val="EEEEEE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C43E2-CD7C-DE19-55BB-E520F05280B0}"/>
              </a:ext>
            </a:extLst>
          </p:cNvPr>
          <p:cNvSpPr txBox="1"/>
          <p:nvPr/>
        </p:nvSpPr>
        <p:spPr>
          <a:xfrm>
            <a:off x="1855156" y="9301172"/>
            <a:ext cx="1891134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E" sz="40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Micro and Meso level actors: </a:t>
            </a:r>
            <a:r>
              <a:rPr lang="en-GE" sz="40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VET providers Netowrk – 100 persons	</a:t>
            </a:r>
          </a:p>
          <a:p>
            <a:pPr algn="l"/>
            <a:r>
              <a:rPr lang="en-GE" sz="40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Macro level actors</a:t>
            </a:r>
            <a:r>
              <a:rPr lang="en-GE" sz="40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: MESD, MF, NOS, EA, CC, EMIS, EQE– Coordination board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E" sz="40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External actors: </a:t>
            </a:r>
            <a:r>
              <a:rPr lang="en-GE" sz="40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Research organisations, IOs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55046-9035-CE8D-AA03-D15FEFC0A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514" y="1220204"/>
            <a:ext cx="1799612" cy="8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51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C43F1-B895-68A3-7D1C-57D4E184D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152"/>
            <a:ext cx="14891657" cy="142403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D8B023-E3FB-AC14-4C88-E7123E0E8034}"/>
              </a:ext>
            </a:extLst>
          </p:cNvPr>
          <p:cNvSpPr txBox="1">
            <a:spLocks/>
          </p:cNvSpPr>
          <p:nvPr/>
        </p:nvSpPr>
        <p:spPr>
          <a:xfrm>
            <a:off x="12573000" y="8479736"/>
            <a:ext cx="10591800" cy="1371600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cap="none" spc="-197" baseline="0">
                <a:solidFill>
                  <a:srgbClr val="EEEEEE"/>
                </a:solidFill>
                <a:uFillTx/>
                <a:latin typeface="+mn-lt"/>
                <a:ea typeface="+mn-ea"/>
                <a:cs typeface="+mn-cs"/>
                <a:sym typeface="Superclarendon Regular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cap="none" spc="-197" baseline="0">
                <a:solidFill>
                  <a:srgbClr val="EEEEEE"/>
                </a:solidFill>
                <a:uFillTx/>
                <a:latin typeface="+mn-lt"/>
                <a:ea typeface="+mn-ea"/>
                <a:cs typeface="+mn-cs"/>
                <a:sym typeface="Superclarendon Regular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cap="none" spc="-197" baseline="0">
                <a:solidFill>
                  <a:srgbClr val="EEEEEE"/>
                </a:solidFill>
                <a:uFillTx/>
                <a:latin typeface="+mn-lt"/>
                <a:ea typeface="+mn-ea"/>
                <a:cs typeface="+mn-cs"/>
                <a:sym typeface="Superclarendon Regular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cap="none" spc="-197" baseline="0">
                <a:solidFill>
                  <a:srgbClr val="EEEEEE"/>
                </a:solidFill>
                <a:uFillTx/>
                <a:latin typeface="+mn-lt"/>
                <a:ea typeface="+mn-ea"/>
                <a:cs typeface="+mn-cs"/>
                <a:sym typeface="Superclarendon Regular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cap="none" spc="-197" baseline="0">
                <a:solidFill>
                  <a:srgbClr val="EEEEEE"/>
                </a:solidFill>
                <a:uFillTx/>
                <a:latin typeface="+mn-lt"/>
                <a:ea typeface="+mn-ea"/>
                <a:cs typeface="+mn-cs"/>
                <a:sym typeface="Superclarendon Regular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cap="none" spc="-197" baseline="0">
                <a:solidFill>
                  <a:srgbClr val="EEEEEE"/>
                </a:solidFill>
                <a:uFillTx/>
                <a:latin typeface="+mn-lt"/>
                <a:ea typeface="+mn-ea"/>
                <a:cs typeface="+mn-cs"/>
                <a:sym typeface="Superclarendon Regular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cap="none" spc="-197" baseline="0">
                <a:solidFill>
                  <a:srgbClr val="EEEEEE"/>
                </a:solidFill>
                <a:uFillTx/>
                <a:latin typeface="+mn-lt"/>
                <a:ea typeface="+mn-ea"/>
                <a:cs typeface="+mn-cs"/>
                <a:sym typeface="Superclarendon Regular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cap="none" spc="-197" baseline="0">
                <a:solidFill>
                  <a:srgbClr val="EEEEEE"/>
                </a:solidFill>
                <a:uFillTx/>
                <a:latin typeface="+mn-lt"/>
                <a:ea typeface="+mn-ea"/>
                <a:cs typeface="+mn-cs"/>
                <a:sym typeface="Superclarendon Regular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cap="none" spc="-197" baseline="0">
                <a:solidFill>
                  <a:srgbClr val="EEEEEE"/>
                </a:solidFill>
                <a:uFillTx/>
                <a:latin typeface="+mn-lt"/>
                <a:ea typeface="+mn-ea"/>
                <a:cs typeface="+mn-cs"/>
                <a:sym typeface="Superclarendon Regular"/>
              </a:defRPr>
            </a:lvl9pPr>
          </a:lstStyle>
          <a:p>
            <a:pPr hangingPunct="1"/>
            <a:r>
              <a:rPr lang="en-GE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FRAMEWORK </a:t>
            </a:r>
          </a:p>
          <a:p>
            <a:pPr hangingPunct="1"/>
            <a:r>
              <a:rPr lang="en-GE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(VET analytical report)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94510-647A-DA1A-5F52-20E971D6E3F8}"/>
              </a:ext>
            </a:extLst>
          </p:cNvPr>
          <p:cNvSpPr txBox="1"/>
          <p:nvPr/>
        </p:nvSpPr>
        <p:spPr>
          <a:xfrm>
            <a:off x="13050078" y="10572051"/>
            <a:ext cx="105918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Comparative frameworks (ETF, ILO, EQAVET)</a:t>
            </a:r>
            <a:endParaRPr kumimoji="0" lang="en-GE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BE42E-6323-D7CC-DA3A-FE19C4E9F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514" y="1220204"/>
            <a:ext cx="1799612" cy="8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493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C43F1-B895-68A3-7D1C-57D4E184D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2086">
            <a:off x="1078889" y="1562895"/>
            <a:ext cx="8632255" cy="82546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B7179C-F67C-000B-1718-05FB6F6B1992}"/>
              </a:ext>
            </a:extLst>
          </p:cNvPr>
          <p:cNvSpPr txBox="1"/>
          <p:nvPr/>
        </p:nvSpPr>
        <p:spPr>
          <a:xfrm>
            <a:off x="11083828" y="4536423"/>
            <a:ext cx="636693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E" sz="5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Bold Condensed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4983AF-5096-DE1A-7BB9-E04351457649}"/>
              </a:ext>
            </a:extLst>
          </p:cNvPr>
          <p:cNvSpPr txBox="1"/>
          <p:nvPr/>
        </p:nvSpPr>
        <p:spPr>
          <a:xfrm>
            <a:off x="11076599" y="5781431"/>
            <a:ext cx="9322882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Learning-adjusted years of schooling</a:t>
            </a:r>
            <a:endParaRPr lang="en-US" sz="3600" b="1" kern="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Share of underachievers 					  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Rate</a:t>
            </a:r>
            <a:r>
              <a:rPr lang="en-GE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early </a:t>
            </a: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leavers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NEET</a:t>
            </a:r>
            <a:endParaRPr kumimoji="0" lang="en-GE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D3FE8BC7-962C-4FD1-4A4A-A9DF3A4FC422}"/>
              </a:ext>
            </a:extLst>
          </p:cNvPr>
          <p:cNvSpPr/>
          <p:nvPr/>
        </p:nvSpPr>
        <p:spPr>
          <a:xfrm rot="3173003">
            <a:off x="1619503" y="1654092"/>
            <a:ext cx="7990736" cy="8254678"/>
          </a:xfrm>
          <a:prstGeom prst="blockArc">
            <a:avLst>
              <a:gd name="adj1" fmla="val 18542992"/>
              <a:gd name="adj2" fmla="val 1453021"/>
              <a:gd name="adj3" fmla="val 6433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E" sz="42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FE0EB8-DF65-C8A2-0874-6FFAEC3B18EC}"/>
              </a:ext>
            </a:extLst>
          </p:cNvPr>
          <p:cNvSpPr/>
          <p:nvPr/>
        </p:nvSpPr>
        <p:spPr>
          <a:xfrm>
            <a:off x="11076599" y="8705457"/>
            <a:ext cx="10643684" cy="748923"/>
          </a:xfrm>
          <a:prstGeom prst="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E" sz="4200" b="0" i="0" u="none" strike="noStrike" cap="none" spc="0" normalizeH="0" baseline="0" dirty="0">
                <a:ln>
                  <a:noFill/>
                </a:ln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Source: EMIS, National O</a:t>
            </a:r>
            <a:r>
              <a:rPr kumimoji="0" lang="en-GB" sz="4200" b="0" i="0" u="none" strike="noStrike" cap="none" spc="0" normalizeH="0" baseline="0" dirty="0">
                <a:ln>
                  <a:noFill/>
                </a:ln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f</a:t>
            </a:r>
            <a:r>
              <a:rPr kumimoji="0" lang="en-GE" sz="4200" b="0" i="0" u="none" strike="noStrike" cap="none" spc="0" normalizeH="0" baseline="0" dirty="0">
                <a:ln>
                  <a:noFill/>
                </a:ln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fice of Statistics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991EE-C992-65C9-E3B0-751D7066F86D}"/>
              </a:ext>
            </a:extLst>
          </p:cNvPr>
          <p:cNvSpPr txBox="1"/>
          <p:nvPr/>
        </p:nvSpPr>
        <p:spPr>
          <a:xfrm>
            <a:off x="2747633" y="10780155"/>
            <a:ext cx="18888733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FINDINGS: 		More accent </a:t>
            </a:r>
            <a:r>
              <a:rPr lang="en-US" sz="3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transversal skills in VET (compensatory function)</a:t>
            </a:r>
            <a:endParaRPr lang="en-US" sz="3600" kern="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	Targeted information campaigns for youth, skills HUBS</a:t>
            </a:r>
            <a:endParaRPr lang="en-US" sz="3600" kern="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E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E7BD41-5810-8584-950F-B5A232C8842D}"/>
              </a:ext>
            </a:extLst>
          </p:cNvPr>
          <p:cNvGrpSpPr/>
          <p:nvPr/>
        </p:nvGrpSpPr>
        <p:grpSpPr>
          <a:xfrm>
            <a:off x="19351163" y="4921073"/>
            <a:ext cx="3299299" cy="3113500"/>
            <a:chOff x="19828241" y="5013404"/>
            <a:chExt cx="3299299" cy="31135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E6FA50-CB15-E13C-73D9-3848453EB495}"/>
                </a:ext>
              </a:extLst>
            </p:cNvPr>
            <p:cNvSpPr txBox="1"/>
            <p:nvPr/>
          </p:nvSpPr>
          <p:spPr>
            <a:xfrm>
              <a:off x="19898198" y="5013404"/>
              <a:ext cx="153113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40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GEO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B0762D-8208-65D1-606D-FAD330E476B6}"/>
                </a:ext>
              </a:extLst>
            </p:cNvPr>
            <p:cNvSpPr txBox="1"/>
            <p:nvPr/>
          </p:nvSpPr>
          <p:spPr>
            <a:xfrm>
              <a:off x="21118918" y="5013404"/>
              <a:ext cx="2008622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40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EU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A4CA92-86BB-544E-1907-65C122D3C2B4}"/>
                </a:ext>
              </a:extLst>
            </p:cNvPr>
            <p:cNvSpPr txBox="1"/>
            <p:nvPr/>
          </p:nvSpPr>
          <p:spPr>
            <a:xfrm>
              <a:off x="19828242" y="5854636"/>
              <a:ext cx="153113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28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8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F1A30E-D629-F5E0-80C3-E8E52BDB3C88}"/>
                </a:ext>
              </a:extLst>
            </p:cNvPr>
            <p:cNvSpPr txBox="1"/>
            <p:nvPr/>
          </p:nvSpPr>
          <p:spPr>
            <a:xfrm>
              <a:off x="21258571" y="5865095"/>
              <a:ext cx="153113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28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11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BE2CA6-EA35-C00A-4770-85104FC8D89F}"/>
                </a:ext>
              </a:extLst>
            </p:cNvPr>
            <p:cNvSpPr txBox="1"/>
            <p:nvPr/>
          </p:nvSpPr>
          <p:spPr>
            <a:xfrm>
              <a:off x="19828242" y="6442108"/>
              <a:ext cx="153113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28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64%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255827-5FC9-3731-5BE9-358B56E8235C}"/>
                </a:ext>
              </a:extLst>
            </p:cNvPr>
            <p:cNvSpPr txBox="1"/>
            <p:nvPr/>
          </p:nvSpPr>
          <p:spPr>
            <a:xfrm>
              <a:off x="21258571" y="6452567"/>
              <a:ext cx="153113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28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23%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55A6AC-3B17-2086-6FAC-D4B49AF42A6B}"/>
                </a:ext>
              </a:extLst>
            </p:cNvPr>
            <p:cNvSpPr txBox="1"/>
            <p:nvPr/>
          </p:nvSpPr>
          <p:spPr>
            <a:xfrm>
              <a:off x="19828241" y="6950732"/>
              <a:ext cx="153113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28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8%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E5FAA0-406E-3344-4EBC-D072AE412FF5}"/>
                </a:ext>
              </a:extLst>
            </p:cNvPr>
            <p:cNvSpPr txBox="1"/>
            <p:nvPr/>
          </p:nvSpPr>
          <p:spPr>
            <a:xfrm>
              <a:off x="21308971" y="6964242"/>
              <a:ext cx="153113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28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10%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028E0E-E093-DAEB-2C2C-9BB0007A685A}"/>
                </a:ext>
              </a:extLst>
            </p:cNvPr>
            <p:cNvSpPr txBox="1"/>
            <p:nvPr/>
          </p:nvSpPr>
          <p:spPr>
            <a:xfrm>
              <a:off x="19836446" y="7579915"/>
              <a:ext cx="153113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28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30%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EB586D-99EF-B053-6FFF-5AC0CCABDF8E}"/>
                </a:ext>
              </a:extLst>
            </p:cNvPr>
            <p:cNvSpPr txBox="1"/>
            <p:nvPr/>
          </p:nvSpPr>
          <p:spPr>
            <a:xfrm>
              <a:off x="21317176" y="7593425"/>
              <a:ext cx="153113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28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13%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BDD9117-88CA-4AA8-E6B0-A2FA006CC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514" y="1220204"/>
            <a:ext cx="1799612" cy="8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59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C43F1-B895-68A3-7D1C-57D4E184D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2086">
            <a:off x="1078889" y="1562895"/>
            <a:ext cx="8632255" cy="82546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B7179C-F67C-000B-1718-05FB6F6B1992}"/>
              </a:ext>
            </a:extLst>
          </p:cNvPr>
          <p:cNvSpPr txBox="1"/>
          <p:nvPr/>
        </p:nvSpPr>
        <p:spPr>
          <a:xfrm>
            <a:off x="11076599" y="4273177"/>
            <a:ext cx="636693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E" sz="5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Bold Condensed"/>
              </a:rPr>
              <a:t>SOCIETY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4983AF-5096-DE1A-7BB9-E04351457649}"/>
              </a:ext>
            </a:extLst>
          </p:cNvPr>
          <p:cNvSpPr txBox="1"/>
          <p:nvPr/>
        </p:nvSpPr>
        <p:spPr>
          <a:xfrm>
            <a:off x="11076599" y="5504432"/>
            <a:ext cx="9322882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Public Attitude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Employers Attitude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Cooperation patterns and prospects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Reasons of skepticism</a:t>
            </a:r>
            <a:endParaRPr lang="en-US" sz="3600" kern="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E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D3FE8BC7-962C-4FD1-4A4A-A9DF3A4FC422}"/>
              </a:ext>
            </a:extLst>
          </p:cNvPr>
          <p:cNvSpPr/>
          <p:nvPr/>
        </p:nvSpPr>
        <p:spPr>
          <a:xfrm rot="19066342">
            <a:off x="1619503" y="1654092"/>
            <a:ext cx="7990736" cy="8254678"/>
          </a:xfrm>
          <a:prstGeom prst="blockArc">
            <a:avLst>
              <a:gd name="adj1" fmla="val 18542992"/>
              <a:gd name="adj2" fmla="val 1453021"/>
              <a:gd name="adj3" fmla="val 6433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E" sz="42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FE0EB8-DF65-C8A2-0874-6FFAEC3B18EC}"/>
              </a:ext>
            </a:extLst>
          </p:cNvPr>
          <p:cNvSpPr/>
          <p:nvPr/>
        </p:nvSpPr>
        <p:spPr>
          <a:xfrm>
            <a:off x="11076599" y="8705457"/>
            <a:ext cx="10643684" cy="748923"/>
          </a:xfrm>
          <a:prstGeom prst="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E" sz="4200" b="0" i="0" u="none" strike="noStrike" cap="none" spc="0" normalizeH="0" baseline="0" dirty="0">
                <a:ln>
                  <a:noFill/>
                </a:ln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Source: </a:t>
            </a:r>
            <a:r>
              <a:rPr kumimoji="0" lang="en-US" sz="4200" b="0" i="0" u="none" strike="noStrike" cap="none" spc="0" normalizeH="0" baseline="0" dirty="0">
                <a:ln>
                  <a:noFill/>
                </a:ln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Skills Agency, ACT</a:t>
            </a:r>
            <a:endParaRPr kumimoji="0" lang="en-GE" sz="4200" b="0" i="0" u="none" strike="noStrike" cap="none" spc="0" normalizeH="0" baseline="0" dirty="0">
              <a:ln>
                <a:noFill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7984A-007C-94C4-D263-9F85D1E88011}"/>
              </a:ext>
            </a:extLst>
          </p:cNvPr>
          <p:cNvSpPr txBox="1"/>
          <p:nvPr/>
        </p:nvSpPr>
        <p:spPr>
          <a:xfrm>
            <a:off x="9060653" y="9567114"/>
            <a:ext cx="1376762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accent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Public Opinion Survey, Employer </a:t>
            </a:r>
            <a:r>
              <a:rPr lang="en-US" sz="36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3600" kern="0" dirty="0">
                <a:solidFill>
                  <a:schemeClr val="accent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atisfaction Survey, Tracer Study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E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2729B-1BB8-EACE-A4E3-AD812C6A2EFB}"/>
              </a:ext>
            </a:extLst>
          </p:cNvPr>
          <p:cNvSpPr txBox="1"/>
          <p:nvPr/>
        </p:nvSpPr>
        <p:spPr>
          <a:xfrm>
            <a:off x="2986680" y="11280081"/>
            <a:ext cx="20925387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FINDINGS: 		Active communication about types of programs, vertical mobility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	Career guidance services</a:t>
            </a:r>
            <a:endParaRPr lang="en-US" sz="3600" kern="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	</a:t>
            </a:r>
            <a:endParaRPr kumimoji="0" lang="en-GE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B2062-6BCF-35E9-3BA6-4B8A3DD6E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514" y="1220204"/>
            <a:ext cx="1799612" cy="8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015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C43F1-B895-68A3-7D1C-57D4E184D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2086">
            <a:off x="1078889" y="1562895"/>
            <a:ext cx="8632255" cy="82546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B7179C-F67C-000B-1718-05FB6F6B1992}"/>
              </a:ext>
            </a:extLst>
          </p:cNvPr>
          <p:cNvSpPr txBox="1"/>
          <p:nvPr/>
        </p:nvSpPr>
        <p:spPr>
          <a:xfrm>
            <a:off x="11076599" y="4350431"/>
            <a:ext cx="636693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E" sz="5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Bold Condensed"/>
              </a:rPr>
              <a:t>LABOR MARKET</a:t>
            </a: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D3FE8BC7-962C-4FD1-4A4A-A9DF3A4FC422}"/>
              </a:ext>
            </a:extLst>
          </p:cNvPr>
          <p:cNvSpPr/>
          <p:nvPr/>
        </p:nvSpPr>
        <p:spPr>
          <a:xfrm rot="9083047">
            <a:off x="1117221" y="1616035"/>
            <a:ext cx="7990736" cy="8254678"/>
          </a:xfrm>
          <a:prstGeom prst="blockArc">
            <a:avLst>
              <a:gd name="adj1" fmla="val 18542992"/>
              <a:gd name="adj2" fmla="val 1453021"/>
              <a:gd name="adj3" fmla="val 6433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E" sz="42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2729B-1BB8-EACE-A4E3-AD812C6A2EFB}"/>
              </a:ext>
            </a:extLst>
          </p:cNvPr>
          <p:cNvSpPr txBox="1"/>
          <p:nvPr/>
        </p:nvSpPr>
        <p:spPr>
          <a:xfrm>
            <a:off x="2827654" y="10975162"/>
            <a:ext cx="20925387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FINDINGS: 		Adjust qualifications/ involve labor market in qualification development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	Build skills in VET institutions for local appraisal  of needs</a:t>
            </a:r>
            <a:endParaRPr lang="en-US" sz="3600" kern="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	</a:t>
            </a:r>
            <a:endParaRPr kumimoji="0" lang="en-GE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D860B-A5DF-5FC7-45A8-6B602025C2B1}"/>
              </a:ext>
            </a:extLst>
          </p:cNvPr>
          <p:cNvSpPr txBox="1"/>
          <p:nvPr/>
        </p:nvSpPr>
        <p:spPr>
          <a:xfrm>
            <a:off x="11076599" y="5743374"/>
            <a:ext cx="9322882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Unemployment(Youth)				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Bold Condensed"/>
              </a:rPr>
              <a:t>Skills Mismatch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Skills Needs (forecasting)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E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1DD1CB-1C99-2B7A-CF0C-9D8BDD97016A}"/>
              </a:ext>
            </a:extLst>
          </p:cNvPr>
          <p:cNvSpPr/>
          <p:nvPr/>
        </p:nvSpPr>
        <p:spPr>
          <a:xfrm>
            <a:off x="9066143" y="7970313"/>
            <a:ext cx="14135100" cy="748923"/>
          </a:xfrm>
          <a:prstGeom prst="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E" sz="4200" b="0" i="0" u="none" strike="noStrike" cap="none" spc="0" normalizeH="0" baseline="0" dirty="0">
                <a:ln>
                  <a:noFill/>
                </a:ln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Source: MESD/LMIS,  National O</a:t>
            </a:r>
            <a:r>
              <a:rPr kumimoji="0" lang="en-GB" sz="4200" b="0" i="0" u="none" strike="noStrike" cap="none" spc="0" normalizeH="0" baseline="0" dirty="0">
                <a:ln>
                  <a:noFill/>
                </a:ln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f</a:t>
            </a:r>
            <a:r>
              <a:rPr kumimoji="0" lang="en-GE" sz="4200" b="0" i="0" u="none" strike="noStrike" cap="none" spc="0" normalizeH="0" baseline="0" dirty="0">
                <a:ln>
                  <a:noFill/>
                </a:ln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fice of Statistics, Skills Agency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3E6D8-C180-369F-7FE5-067B8AE060AA}"/>
              </a:ext>
            </a:extLst>
          </p:cNvPr>
          <p:cNvSpPr txBox="1"/>
          <p:nvPr/>
        </p:nvSpPr>
        <p:spPr>
          <a:xfrm>
            <a:off x="9066143" y="8858214"/>
            <a:ext cx="1187558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accent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LFS, Macro-economic analysis, Skills Forecast Model.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accent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 Market Appraisal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E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7B591E-7F43-24D0-55F7-7F77C24BF608}"/>
              </a:ext>
            </a:extLst>
          </p:cNvPr>
          <p:cNvGrpSpPr/>
          <p:nvPr/>
        </p:nvGrpSpPr>
        <p:grpSpPr>
          <a:xfrm>
            <a:off x="18933152" y="4941866"/>
            <a:ext cx="3299298" cy="1972639"/>
            <a:chOff x="19828242" y="5013402"/>
            <a:chExt cx="3299298" cy="19726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0825D5-51B2-7ED8-DBEF-C97F99C19787}"/>
                </a:ext>
              </a:extLst>
            </p:cNvPr>
            <p:cNvSpPr txBox="1"/>
            <p:nvPr/>
          </p:nvSpPr>
          <p:spPr>
            <a:xfrm>
              <a:off x="19898198" y="5013404"/>
              <a:ext cx="153113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40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GEO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2A7121-8F8A-63C6-0562-110FCA566ADF}"/>
                </a:ext>
              </a:extLst>
            </p:cNvPr>
            <p:cNvSpPr txBox="1"/>
            <p:nvPr/>
          </p:nvSpPr>
          <p:spPr>
            <a:xfrm>
              <a:off x="21118918" y="5013402"/>
              <a:ext cx="2008622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40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EU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43ADF5-DB0E-15AB-49AE-53A244452480}"/>
                </a:ext>
              </a:extLst>
            </p:cNvPr>
            <p:cNvSpPr txBox="1"/>
            <p:nvPr/>
          </p:nvSpPr>
          <p:spPr>
            <a:xfrm>
              <a:off x="19828242" y="5854636"/>
              <a:ext cx="153113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E" sz="2800" dirty="0"/>
                <a:t>3</a:t>
              </a:r>
              <a:r>
                <a:rPr kumimoji="0" lang="en-GE" sz="28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0%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D36732-1B92-E628-895A-ACD8A54B31E8}"/>
                </a:ext>
              </a:extLst>
            </p:cNvPr>
            <p:cNvSpPr txBox="1"/>
            <p:nvPr/>
          </p:nvSpPr>
          <p:spPr>
            <a:xfrm>
              <a:off x="21258571" y="5865095"/>
              <a:ext cx="153113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28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16%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540DD2-84A0-22B3-2C3D-12EDF4D62B71}"/>
                </a:ext>
              </a:extLst>
            </p:cNvPr>
            <p:cNvSpPr txBox="1"/>
            <p:nvPr/>
          </p:nvSpPr>
          <p:spPr>
            <a:xfrm>
              <a:off x="19828242" y="6442108"/>
              <a:ext cx="153113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28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80%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F11FE6-5038-8F5A-A29B-0CE56167F47E}"/>
                </a:ext>
              </a:extLst>
            </p:cNvPr>
            <p:cNvSpPr txBox="1"/>
            <p:nvPr/>
          </p:nvSpPr>
          <p:spPr>
            <a:xfrm>
              <a:off x="21258571" y="6452567"/>
              <a:ext cx="153113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28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50%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6CB521-9093-278D-5306-6C132ED19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514" y="1220204"/>
            <a:ext cx="1799612" cy="8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638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C43F1-B895-68A3-7D1C-57D4E184D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" y="941719"/>
            <a:ext cx="11539220" cy="11034501"/>
          </a:xfrm>
          <a:prstGeom prst="rect">
            <a:avLst/>
          </a:prstGeom>
        </p:spPr>
      </p:pic>
      <p:sp>
        <p:nvSpPr>
          <p:cNvPr id="13" name="Block Arc 12">
            <a:extLst>
              <a:ext uri="{FF2B5EF4-FFF2-40B4-BE49-F238E27FC236}">
                <a16:creationId xmlns:a16="http://schemas.microsoft.com/office/drawing/2014/main" id="{6E97DCB7-756B-0CA0-A535-6574ECE86D2A}"/>
              </a:ext>
            </a:extLst>
          </p:cNvPr>
          <p:cNvSpPr/>
          <p:nvPr/>
        </p:nvSpPr>
        <p:spPr>
          <a:xfrm rot="1878234">
            <a:off x="772852" y="910416"/>
            <a:ext cx="11160672" cy="11811000"/>
          </a:xfrm>
          <a:prstGeom prst="blockArc">
            <a:avLst>
              <a:gd name="adj1" fmla="val 10990399"/>
              <a:gd name="adj2" fmla="val 21391495"/>
              <a:gd name="adj3" fmla="val 6197"/>
            </a:avLst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E" sz="4200" b="0" i="0" u="none" strike="noStrike" cap="none" spc="0" normalizeH="0" baseline="0">
              <a:ln>
                <a:noFill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331917-2364-D3D0-1BD6-171D18832F44}"/>
              </a:ext>
            </a:extLst>
          </p:cNvPr>
          <p:cNvSpPr txBox="1"/>
          <p:nvPr/>
        </p:nvSpPr>
        <p:spPr>
          <a:xfrm>
            <a:off x="11696700" y="1739780"/>
            <a:ext cx="11106650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E" sz="52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Bold Condensed"/>
              </a:rPr>
              <a:t>ATTRACTIVENESS AND ACCESS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D0D9A3-3242-B259-D03C-66CF0F776858}"/>
              </a:ext>
            </a:extLst>
          </p:cNvPr>
          <p:cNvSpPr/>
          <p:nvPr/>
        </p:nvSpPr>
        <p:spPr>
          <a:xfrm>
            <a:off x="13827801" y="5137207"/>
            <a:ext cx="9337270" cy="74892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E" sz="4200" b="0" i="0" u="none" strike="noStrike" cap="none" spc="0" normalizeH="0" baseline="0" dirty="0">
                <a:ln>
                  <a:noFill/>
                </a:ln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Source: </a:t>
            </a:r>
            <a:r>
              <a:rPr kumimoji="0" lang="en-US" sz="4200" b="0" i="0" u="none" strike="noStrike" cap="none" spc="0" normalizeH="0" baseline="0" dirty="0">
                <a:ln>
                  <a:noFill/>
                </a:ln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EMIS</a:t>
            </a:r>
            <a:endParaRPr kumimoji="0" lang="en-GE" sz="4200" b="0" i="0" u="none" strike="noStrike" cap="none" spc="0" normalizeH="0" baseline="0" dirty="0">
              <a:ln>
                <a:noFill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BD27F5-F971-FDD8-0A63-B57B3A43792F}"/>
              </a:ext>
            </a:extLst>
          </p:cNvPr>
          <p:cNvSpPr txBox="1"/>
          <p:nvPr/>
        </p:nvSpPr>
        <p:spPr>
          <a:xfrm>
            <a:off x="12877800" y="2848025"/>
            <a:ext cx="1031348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Segregated data: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Bold Condensed"/>
              </a:rPr>
              <a:t>Sector/subsector/Providers/Programs/Locati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Bold Condensed"/>
              </a:rPr>
              <a:t>Gender/Age, SEN, Social Status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E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8A40A9-C058-1641-EDDA-344636892B59}"/>
              </a:ext>
            </a:extLst>
          </p:cNvPr>
          <p:cNvSpPr txBox="1"/>
          <p:nvPr/>
        </p:nvSpPr>
        <p:spPr>
          <a:xfrm>
            <a:off x="1906497" y="11590016"/>
            <a:ext cx="2180497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FINDINGS: 		Develop more certificate (short-term) programs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	</a:t>
            </a:r>
            <a:endParaRPr kumimoji="0" lang="en-GE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A4FE3D-8C06-77CD-2099-50078F395E7B}"/>
              </a:ext>
            </a:extLst>
          </p:cNvPr>
          <p:cNvGrpSpPr/>
          <p:nvPr/>
        </p:nvGrpSpPr>
        <p:grpSpPr>
          <a:xfrm>
            <a:off x="19504051" y="6374477"/>
            <a:ext cx="3299299" cy="3099990"/>
            <a:chOff x="19828241" y="5013404"/>
            <a:chExt cx="3299299" cy="309999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2F60F2-2ABC-0939-DBDE-81565109A2ED}"/>
                </a:ext>
              </a:extLst>
            </p:cNvPr>
            <p:cNvSpPr txBox="1"/>
            <p:nvPr/>
          </p:nvSpPr>
          <p:spPr>
            <a:xfrm>
              <a:off x="19898198" y="5013404"/>
              <a:ext cx="1531131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40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GEO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8F8C65-625E-66EF-8F73-888F31F9506B}"/>
                </a:ext>
              </a:extLst>
            </p:cNvPr>
            <p:cNvSpPr txBox="1"/>
            <p:nvPr/>
          </p:nvSpPr>
          <p:spPr>
            <a:xfrm>
              <a:off x="21118918" y="5013404"/>
              <a:ext cx="2008622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40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EU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B98A91-5B5E-0898-975F-008B915204FC}"/>
                </a:ext>
              </a:extLst>
            </p:cNvPr>
            <p:cNvSpPr txBox="1"/>
            <p:nvPr/>
          </p:nvSpPr>
          <p:spPr>
            <a:xfrm>
              <a:off x="19828242" y="5854636"/>
              <a:ext cx="153113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28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3.4%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33AABA-FA88-15E8-8035-072F39BBA007}"/>
                </a:ext>
              </a:extLst>
            </p:cNvPr>
            <p:cNvSpPr txBox="1"/>
            <p:nvPr/>
          </p:nvSpPr>
          <p:spPr>
            <a:xfrm>
              <a:off x="21258571" y="5865095"/>
              <a:ext cx="153113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28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12%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813EB3-E50B-40B4-A45A-06460F94FB2B}"/>
                </a:ext>
              </a:extLst>
            </p:cNvPr>
            <p:cNvSpPr txBox="1"/>
            <p:nvPr/>
          </p:nvSpPr>
          <p:spPr>
            <a:xfrm>
              <a:off x="19828242" y="6442108"/>
              <a:ext cx="153113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28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2%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562A10-757B-0328-D4C0-DA050CA4F8AE}"/>
                </a:ext>
              </a:extLst>
            </p:cNvPr>
            <p:cNvSpPr txBox="1"/>
            <p:nvPr/>
          </p:nvSpPr>
          <p:spPr>
            <a:xfrm>
              <a:off x="19828241" y="6950732"/>
              <a:ext cx="153113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28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25%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B81D98-EE1C-8210-AA5E-F9C01C2C6F2E}"/>
                </a:ext>
              </a:extLst>
            </p:cNvPr>
            <p:cNvSpPr txBox="1"/>
            <p:nvPr/>
          </p:nvSpPr>
          <p:spPr>
            <a:xfrm>
              <a:off x="19836446" y="7579915"/>
              <a:ext cx="153113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E" sz="2800" b="0" i="0" u="none" strike="noStrike" cap="none" spc="0" normalizeH="0" baseline="0" dirty="0">
                  <a:ln>
                    <a:noFill/>
                  </a:ln>
                  <a:solidFill>
                    <a:srgbClr val="EEEEEE"/>
                  </a:solidFill>
                  <a:effectLst/>
                  <a:uFillTx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80%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14C8254-310D-C29E-41FF-D41EB184081E}"/>
              </a:ext>
            </a:extLst>
          </p:cNvPr>
          <p:cNvSpPr txBox="1"/>
          <p:nvPr/>
        </p:nvSpPr>
        <p:spPr>
          <a:xfrm>
            <a:off x="12873138" y="7126637"/>
            <a:ext cx="7228982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Gross Enrollment Rate</a:t>
            </a:r>
            <a:endParaRPr lang="en-US" sz="3600" b="1" kern="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Direct transition from school</a:t>
            </a:r>
            <a:endParaRPr lang="en-US" sz="3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Admission Annual Growth rate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Absorption capacity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kern="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42EAB6CB-7384-1C4E-5F33-8A21FCED640F}"/>
              </a:ext>
            </a:extLst>
          </p:cNvPr>
          <p:cNvSpPr/>
          <p:nvPr/>
        </p:nvSpPr>
        <p:spPr>
          <a:xfrm rot="10800000">
            <a:off x="12148143" y="10170343"/>
            <a:ext cx="433340" cy="267217"/>
          </a:xfrm>
          <a:prstGeom prst="triangle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E" sz="42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DF025E-E41F-0554-F268-43FA49331D28}"/>
              </a:ext>
            </a:extLst>
          </p:cNvPr>
          <p:cNvSpPr txBox="1"/>
          <p:nvPr/>
        </p:nvSpPr>
        <p:spPr>
          <a:xfrm>
            <a:off x="9283482" y="9999218"/>
            <a:ext cx="261078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Youth 50%</a:t>
            </a:r>
            <a:endParaRPr lang="en-US" sz="3600" b="1" kern="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3" name="Triangle 42">
            <a:extLst>
              <a:ext uri="{FF2B5EF4-FFF2-40B4-BE49-F238E27FC236}">
                <a16:creationId xmlns:a16="http://schemas.microsoft.com/office/drawing/2014/main" id="{A0A39766-6C84-97B4-A1E5-8FE8E2ACD7EB}"/>
              </a:ext>
            </a:extLst>
          </p:cNvPr>
          <p:cNvSpPr/>
          <p:nvPr/>
        </p:nvSpPr>
        <p:spPr>
          <a:xfrm>
            <a:off x="15608956" y="10218308"/>
            <a:ext cx="433340" cy="267217"/>
          </a:xfrm>
          <a:prstGeom prst="triangle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E" sz="42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A5C463-F1A6-5A6E-3E38-34D1945141DC}"/>
              </a:ext>
            </a:extLst>
          </p:cNvPr>
          <p:cNvSpPr txBox="1"/>
          <p:nvPr/>
        </p:nvSpPr>
        <p:spPr>
          <a:xfrm>
            <a:off x="13459864" y="9999218"/>
            <a:ext cx="224015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SD</a:t>
            </a: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20%</a:t>
            </a:r>
            <a:endParaRPr lang="en-US" sz="3600" b="1" kern="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20A2AA0-1F99-44A2-0CBB-4237D93829BF}"/>
              </a:ext>
            </a:extLst>
          </p:cNvPr>
          <p:cNvSpPr txBox="1"/>
          <p:nvPr/>
        </p:nvSpPr>
        <p:spPr>
          <a:xfrm>
            <a:off x="16829627" y="10024521"/>
            <a:ext cx="224015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</a:t>
            </a: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2%</a:t>
            </a:r>
            <a:endParaRPr lang="en-US" sz="3600" b="1" kern="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Triangle 46">
            <a:extLst>
              <a:ext uri="{FF2B5EF4-FFF2-40B4-BE49-F238E27FC236}">
                <a16:creationId xmlns:a16="http://schemas.microsoft.com/office/drawing/2014/main" id="{5C50C1A6-F437-2F12-F9B6-F265C0635D4A}"/>
              </a:ext>
            </a:extLst>
          </p:cNvPr>
          <p:cNvSpPr/>
          <p:nvPr/>
        </p:nvSpPr>
        <p:spPr>
          <a:xfrm>
            <a:off x="19140668" y="10251437"/>
            <a:ext cx="433340" cy="267217"/>
          </a:xfrm>
          <a:prstGeom prst="triangle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E" sz="42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B4E780-59A5-F387-FA28-C27A400741FF}"/>
              </a:ext>
            </a:extLst>
          </p:cNvPr>
          <p:cNvSpPr txBox="1"/>
          <p:nvPr/>
        </p:nvSpPr>
        <p:spPr>
          <a:xfrm>
            <a:off x="20121502" y="10011870"/>
            <a:ext cx="304356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GG 7%</a:t>
            </a:r>
            <a:endParaRPr lang="en-US" sz="3600" b="1" kern="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0" name="Triangle 49">
            <a:extLst>
              <a:ext uri="{FF2B5EF4-FFF2-40B4-BE49-F238E27FC236}">
                <a16:creationId xmlns:a16="http://schemas.microsoft.com/office/drawing/2014/main" id="{E44BD2DA-6FD7-A4DF-72B1-BAB9AAE47629}"/>
              </a:ext>
            </a:extLst>
          </p:cNvPr>
          <p:cNvSpPr/>
          <p:nvPr/>
        </p:nvSpPr>
        <p:spPr>
          <a:xfrm rot="10800000">
            <a:off x="22319194" y="10282984"/>
            <a:ext cx="433340" cy="267217"/>
          </a:xfrm>
          <a:prstGeom prst="triangle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E" sz="42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411862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C43F1-B895-68A3-7D1C-57D4E184D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" y="941719"/>
            <a:ext cx="11539220" cy="11034501"/>
          </a:xfrm>
          <a:prstGeom prst="rect">
            <a:avLst/>
          </a:prstGeom>
        </p:spPr>
      </p:pic>
      <p:sp>
        <p:nvSpPr>
          <p:cNvPr id="13" name="Block Arc 12">
            <a:extLst>
              <a:ext uri="{FF2B5EF4-FFF2-40B4-BE49-F238E27FC236}">
                <a16:creationId xmlns:a16="http://schemas.microsoft.com/office/drawing/2014/main" id="{6E97DCB7-756B-0CA0-A535-6574ECE86D2A}"/>
              </a:ext>
            </a:extLst>
          </p:cNvPr>
          <p:cNvSpPr/>
          <p:nvPr/>
        </p:nvSpPr>
        <p:spPr>
          <a:xfrm rot="12886999">
            <a:off x="842054" y="186516"/>
            <a:ext cx="11160672" cy="11811000"/>
          </a:xfrm>
          <a:prstGeom prst="blockArc">
            <a:avLst>
              <a:gd name="adj1" fmla="val 10990399"/>
              <a:gd name="adj2" fmla="val 21391495"/>
              <a:gd name="adj3" fmla="val 6197"/>
            </a:avLst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E" sz="4200" b="0" i="0" u="none" strike="noStrike" cap="none" spc="0" normalizeH="0" baseline="0">
              <a:ln>
                <a:noFill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331917-2364-D3D0-1BD6-171D18832F44}"/>
              </a:ext>
            </a:extLst>
          </p:cNvPr>
          <p:cNvSpPr txBox="1"/>
          <p:nvPr/>
        </p:nvSpPr>
        <p:spPr>
          <a:xfrm>
            <a:off x="9754667" y="1468152"/>
            <a:ext cx="9239750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E" sz="52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Bold Condensed"/>
              </a:rPr>
              <a:t>RELEVANCE AND QUALITY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7401F7-C464-324C-BF5C-81E2AB392E21}"/>
              </a:ext>
            </a:extLst>
          </p:cNvPr>
          <p:cNvSpPr txBox="1"/>
          <p:nvPr/>
        </p:nvSpPr>
        <p:spPr>
          <a:xfrm>
            <a:off x="11704650" y="2668501"/>
            <a:ext cx="1031348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Segregated data: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Bold Condensed"/>
              </a:rPr>
              <a:t>Sector/subsector/Providers/Programs/Locati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Bold Condensed"/>
              </a:rPr>
              <a:t>Gender/Age, SEN, Social Status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E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D0D9A3-3242-B259-D03C-66CF0F776858}"/>
              </a:ext>
            </a:extLst>
          </p:cNvPr>
          <p:cNvSpPr/>
          <p:nvPr/>
        </p:nvSpPr>
        <p:spPr>
          <a:xfrm>
            <a:off x="12877798" y="4956082"/>
            <a:ext cx="9337270" cy="74892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E" sz="4200" b="0" i="0" u="none" strike="noStrike" cap="none" spc="0" normalizeH="0" baseline="0" dirty="0">
                <a:ln>
                  <a:noFill/>
                </a:ln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Source: </a:t>
            </a:r>
            <a:r>
              <a:rPr kumimoji="0" lang="en-US" sz="4200" b="0" i="0" u="none" strike="noStrike" cap="none" spc="0" normalizeH="0" baseline="0" dirty="0">
                <a:ln>
                  <a:noFill/>
                </a:ln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Skills Agency,  EMIS</a:t>
            </a:r>
            <a:endParaRPr kumimoji="0" lang="en-GE" sz="4200" b="0" i="0" u="none" strike="noStrike" cap="none" spc="0" normalizeH="0" baseline="0" dirty="0">
              <a:ln>
                <a:noFill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25FC09-75D0-F523-EF15-F666ACBD2D50}"/>
              </a:ext>
            </a:extLst>
          </p:cNvPr>
          <p:cNvSpPr txBox="1"/>
          <p:nvPr/>
        </p:nvSpPr>
        <p:spPr>
          <a:xfrm>
            <a:off x="12877798" y="5742716"/>
            <a:ext cx="10313483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Public Opinion Survey, Employer 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US" sz="36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atisfaction Survey, Tracer Study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E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EA241-5A55-B20C-BB23-5CEFDB892FD7}"/>
              </a:ext>
            </a:extLst>
          </p:cNvPr>
          <p:cNvSpPr txBox="1"/>
          <p:nvPr/>
        </p:nvSpPr>
        <p:spPr>
          <a:xfrm>
            <a:off x="12883647" y="7403636"/>
            <a:ext cx="9337269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Employment rate</a:t>
            </a:r>
            <a:r>
              <a:rPr lang="en-US" sz="3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(respective field)		40%</a:t>
            </a:r>
            <a:endParaRPr lang="en-US" sz="3600" b="1" kern="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Horizontal mismatch					20%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Vertical mismatch						30%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Completion rate							56%</a:t>
            </a:r>
            <a:endParaRPr lang="en-US" sz="3600" kern="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70FA8-DE39-A736-0634-9750961C43B0}"/>
              </a:ext>
            </a:extLst>
          </p:cNvPr>
          <p:cNvSpPr txBox="1"/>
          <p:nvPr/>
        </p:nvSpPr>
        <p:spPr>
          <a:xfrm>
            <a:off x="1926249" y="11976220"/>
            <a:ext cx="2180497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kern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FINDINGS: 		Extracurricular services, Inclusive environment, Alumni networks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	</a:t>
            </a:r>
            <a:endParaRPr kumimoji="0" lang="en-GE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631446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"/>
          <p:cNvSpPr/>
          <p:nvPr/>
        </p:nvSpPr>
        <p:spPr>
          <a:xfrm>
            <a:off x="945515" y="916192"/>
            <a:ext cx="22492969" cy="8843505"/>
          </a:xfrm>
          <a:prstGeom prst="rect">
            <a:avLst/>
          </a:prstGeom>
          <a:solidFill>
            <a:srgbClr val="3E40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3" name="Platform - Georgian as a FL"/>
          <p:cNvSpPr txBox="1"/>
          <p:nvPr/>
        </p:nvSpPr>
        <p:spPr>
          <a:xfrm>
            <a:off x="4537913" y="10942722"/>
            <a:ext cx="1074910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sz="7200" dirty="0"/>
              <a:t>Analytical Framework</a:t>
            </a:r>
            <a:endParaRPr sz="7200" dirty="0"/>
          </a:p>
        </p:txBody>
      </p:sp>
      <p:sp>
        <p:nvSpPr>
          <p:cNvPr id="164" name="Center of linguistics"/>
          <p:cNvSpPr txBox="1"/>
          <p:nvPr/>
        </p:nvSpPr>
        <p:spPr>
          <a:xfrm>
            <a:off x="14348779" y="1965577"/>
            <a:ext cx="634468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Research Institutions</a:t>
            </a:r>
            <a:endParaRPr dirty="0"/>
          </a:p>
        </p:txBody>
      </p:sp>
      <p:sp>
        <p:nvSpPr>
          <p:cNvPr id="165" name="ISU= IFL+ IP"/>
          <p:cNvSpPr txBox="1"/>
          <p:nvPr/>
        </p:nvSpPr>
        <p:spPr>
          <a:xfrm>
            <a:off x="1400744" y="3309798"/>
            <a:ext cx="609569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State Agencies:</a:t>
            </a:r>
            <a:endParaRPr sz="3200" b="0" dirty="0"/>
          </a:p>
        </p:txBody>
      </p:sp>
      <p:sp>
        <p:nvSpPr>
          <p:cNvPr id="166" name="Online Iliauni"/>
          <p:cNvSpPr txBox="1"/>
          <p:nvPr/>
        </p:nvSpPr>
        <p:spPr>
          <a:xfrm>
            <a:off x="2621450" y="6383142"/>
            <a:ext cx="24765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SSOs</a:t>
            </a:r>
            <a:endParaRPr dirty="0"/>
          </a:p>
        </p:txBody>
      </p:sp>
      <p:grpSp>
        <p:nvGrpSpPr>
          <p:cNvPr id="169" name="School"/>
          <p:cNvGrpSpPr/>
          <p:nvPr/>
        </p:nvGrpSpPr>
        <p:grpSpPr>
          <a:xfrm>
            <a:off x="2999479" y="1516338"/>
            <a:ext cx="2404328" cy="1682965"/>
            <a:chOff x="0" y="0"/>
            <a:chExt cx="2293374" cy="2182092"/>
          </a:xfrm>
        </p:grpSpPr>
        <p:sp>
          <p:nvSpPr>
            <p:cNvPr id="168" name="School"/>
            <p:cNvSpPr/>
            <p:nvPr/>
          </p:nvSpPr>
          <p:spPr>
            <a:xfrm>
              <a:off x="53881" y="82037"/>
              <a:ext cx="2185612" cy="204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extrusionOk="0">
                  <a:moveTo>
                    <a:pt x="11838" y="1"/>
                  </a:moveTo>
                  <a:cubicBezTo>
                    <a:pt x="11451" y="20"/>
                    <a:pt x="11064" y="444"/>
                    <a:pt x="10677" y="58"/>
                  </a:cubicBezTo>
                  <a:cubicBezTo>
                    <a:pt x="10677" y="193"/>
                    <a:pt x="10677" y="375"/>
                    <a:pt x="10677" y="559"/>
                  </a:cubicBezTo>
                  <a:lnTo>
                    <a:pt x="10677" y="1177"/>
                  </a:lnTo>
                  <a:lnTo>
                    <a:pt x="10677" y="2404"/>
                  </a:lnTo>
                  <a:lnTo>
                    <a:pt x="7941" y="3999"/>
                  </a:lnTo>
                  <a:lnTo>
                    <a:pt x="5624" y="3999"/>
                  </a:lnTo>
                  <a:lnTo>
                    <a:pt x="5624" y="5805"/>
                  </a:lnTo>
                  <a:lnTo>
                    <a:pt x="0" y="5805"/>
                  </a:lnTo>
                  <a:lnTo>
                    <a:pt x="0" y="7219"/>
                  </a:lnTo>
                  <a:lnTo>
                    <a:pt x="21600" y="7219"/>
                  </a:lnTo>
                  <a:lnTo>
                    <a:pt x="21600" y="5805"/>
                  </a:lnTo>
                  <a:lnTo>
                    <a:pt x="15976" y="5805"/>
                  </a:lnTo>
                  <a:lnTo>
                    <a:pt x="15976" y="3999"/>
                  </a:lnTo>
                  <a:lnTo>
                    <a:pt x="13660" y="3999"/>
                  </a:lnTo>
                  <a:lnTo>
                    <a:pt x="10925" y="2404"/>
                  </a:lnTo>
                  <a:lnTo>
                    <a:pt x="10925" y="1325"/>
                  </a:lnTo>
                  <a:cubicBezTo>
                    <a:pt x="11358" y="1431"/>
                    <a:pt x="11792" y="847"/>
                    <a:pt x="12226" y="1278"/>
                  </a:cubicBezTo>
                  <a:cubicBezTo>
                    <a:pt x="12226" y="979"/>
                    <a:pt x="12226" y="460"/>
                    <a:pt x="12226" y="161"/>
                  </a:cubicBezTo>
                  <a:cubicBezTo>
                    <a:pt x="12097" y="32"/>
                    <a:pt x="11967" y="-6"/>
                    <a:pt x="11838" y="1"/>
                  </a:cubicBezTo>
                  <a:close/>
                  <a:moveTo>
                    <a:pt x="10800" y="3999"/>
                  </a:moveTo>
                  <a:cubicBezTo>
                    <a:pt x="11375" y="3999"/>
                    <a:pt x="11841" y="4497"/>
                    <a:pt x="11841" y="5111"/>
                  </a:cubicBezTo>
                  <a:cubicBezTo>
                    <a:pt x="11841" y="5725"/>
                    <a:pt x="11375" y="6223"/>
                    <a:pt x="10800" y="6223"/>
                  </a:cubicBezTo>
                  <a:cubicBezTo>
                    <a:pt x="10225" y="6223"/>
                    <a:pt x="9760" y="5725"/>
                    <a:pt x="9760" y="5111"/>
                  </a:cubicBezTo>
                  <a:cubicBezTo>
                    <a:pt x="9760" y="4497"/>
                    <a:pt x="10225" y="3999"/>
                    <a:pt x="10800" y="3999"/>
                  </a:cubicBezTo>
                  <a:close/>
                  <a:moveTo>
                    <a:pt x="494" y="7753"/>
                  </a:moveTo>
                  <a:lnTo>
                    <a:pt x="494" y="21594"/>
                  </a:lnTo>
                  <a:lnTo>
                    <a:pt x="7305" y="21594"/>
                  </a:lnTo>
                  <a:lnTo>
                    <a:pt x="7305" y="20913"/>
                  </a:lnTo>
                  <a:lnTo>
                    <a:pt x="8005" y="20913"/>
                  </a:lnTo>
                  <a:lnTo>
                    <a:pt x="8005" y="20205"/>
                  </a:lnTo>
                  <a:lnTo>
                    <a:pt x="8704" y="20205"/>
                  </a:lnTo>
                  <a:lnTo>
                    <a:pt x="8704" y="19498"/>
                  </a:lnTo>
                  <a:lnTo>
                    <a:pt x="9200" y="19498"/>
                  </a:lnTo>
                  <a:lnTo>
                    <a:pt x="9200" y="16916"/>
                  </a:lnTo>
                  <a:lnTo>
                    <a:pt x="8461" y="16916"/>
                  </a:lnTo>
                  <a:lnTo>
                    <a:pt x="10786" y="15561"/>
                  </a:lnTo>
                  <a:lnTo>
                    <a:pt x="13110" y="16916"/>
                  </a:lnTo>
                  <a:lnTo>
                    <a:pt x="12401" y="16916"/>
                  </a:lnTo>
                  <a:lnTo>
                    <a:pt x="12401" y="19498"/>
                  </a:lnTo>
                  <a:lnTo>
                    <a:pt x="12898" y="19498"/>
                  </a:lnTo>
                  <a:lnTo>
                    <a:pt x="12898" y="20205"/>
                  </a:lnTo>
                  <a:lnTo>
                    <a:pt x="13596" y="20205"/>
                  </a:lnTo>
                  <a:lnTo>
                    <a:pt x="13596" y="20913"/>
                  </a:lnTo>
                  <a:lnTo>
                    <a:pt x="14295" y="20913"/>
                  </a:lnTo>
                  <a:lnTo>
                    <a:pt x="14295" y="21594"/>
                  </a:lnTo>
                  <a:lnTo>
                    <a:pt x="21107" y="21594"/>
                  </a:lnTo>
                  <a:lnTo>
                    <a:pt x="21107" y="7753"/>
                  </a:lnTo>
                  <a:lnTo>
                    <a:pt x="494" y="7753"/>
                  </a:lnTo>
                  <a:close/>
                  <a:moveTo>
                    <a:pt x="1801" y="9133"/>
                  </a:moveTo>
                  <a:lnTo>
                    <a:pt x="4293" y="9133"/>
                  </a:lnTo>
                  <a:lnTo>
                    <a:pt x="4293" y="11148"/>
                  </a:lnTo>
                  <a:lnTo>
                    <a:pt x="1801" y="11148"/>
                  </a:lnTo>
                  <a:lnTo>
                    <a:pt x="1801" y="9133"/>
                  </a:lnTo>
                  <a:close/>
                  <a:moveTo>
                    <a:pt x="5670" y="9133"/>
                  </a:moveTo>
                  <a:lnTo>
                    <a:pt x="8162" y="9133"/>
                  </a:lnTo>
                  <a:lnTo>
                    <a:pt x="8162" y="11148"/>
                  </a:lnTo>
                  <a:lnTo>
                    <a:pt x="5670" y="11148"/>
                  </a:lnTo>
                  <a:lnTo>
                    <a:pt x="5670" y="9133"/>
                  </a:lnTo>
                  <a:close/>
                  <a:moveTo>
                    <a:pt x="9539" y="9133"/>
                  </a:moveTo>
                  <a:lnTo>
                    <a:pt x="12032" y="9133"/>
                  </a:lnTo>
                  <a:lnTo>
                    <a:pt x="12032" y="11148"/>
                  </a:lnTo>
                  <a:lnTo>
                    <a:pt x="9539" y="11148"/>
                  </a:lnTo>
                  <a:lnTo>
                    <a:pt x="9539" y="9133"/>
                  </a:lnTo>
                  <a:close/>
                  <a:moveTo>
                    <a:pt x="13411" y="9133"/>
                  </a:moveTo>
                  <a:lnTo>
                    <a:pt x="15901" y="9133"/>
                  </a:lnTo>
                  <a:lnTo>
                    <a:pt x="15901" y="11148"/>
                  </a:lnTo>
                  <a:lnTo>
                    <a:pt x="13411" y="11148"/>
                  </a:lnTo>
                  <a:lnTo>
                    <a:pt x="13411" y="9133"/>
                  </a:lnTo>
                  <a:close/>
                  <a:moveTo>
                    <a:pt x="17280" y="9133"/>
                  </a:moveTo>
                  <a:lnTo>
                    <a:pt x="19771" y="9133"/>
                  </a:lnTo>
                  <a:lnTo>
                    <a:pt x="19771" y="11148"/>
                  </a:lnTo>
                  <a:lnTo>
                    <a:pt x="17280" y="11148"/>
                  </a:lnTo>
                  <a:lnTo>
                    <a:pt x="17280" y="9133"/>
                  </a:lnTo>
                  <a:close/>
                  <a:moveTo>
                    <a:pt x="1801" y="13025"/>
                  </a:moveTo>
                  <a:lnTo>
                    <a:pt x="4293" y="13025"/>
                  </a:lnTo>
                  <a:lnTo>
                    <a:pt x="4293" y="15040"/>
                  </a:lnTo>
                  <a:lnTo>
                    <a:pt x="1801" y="15040"/>
                  </a:lnTo>
                  <a:lnTo>
                    <a:pt x="1801" y="13025"/>
                  </a:lnTo>
                  <a:close/>
                  <a:moveTo>
                    <a:pt x="5670" y="13025"/>
                  </a:moveTo>
                  <a:lnTo>
                    <a:pt x="8162" y="13025"/>
                  </a:lnTo>
                  <a:lnTo>
                    <a:pt x="8162" y="15040"/>
                  </a:lnTo>
                  <a:lnTo>
                    <a:pt x="5670" y="15040"/>
                  </a:lnTo>
                  <a:lnTo>
                    <a:pt x="5670" y="13025"/>
                  </a:lnTo>
                  <a:close/>
                  <a:moveTo>
                    <a:pt x="9539" y="13025"/>
                  </a:moveTo>
                  <a:lnTo>
                    <a:pt x="12032" y="13025"/>
                  </a:lnTo>
                  <a:lnTo>
                    <a:pt x="12032" y="15040"/>
                  </a:lnTo>
                  <a:lnTo>
                    <a:pt x="9539" y="15040"/>
                  </a:lnTo>
                  <a:lnTo>
                    <a:pt x="9539" y="13025"/>
                  </a:lnTo>
                  <a:close/>
                  <a:moveTo>
                    <a:pt x="13411" y="13025"/>
                  </a:moveTo>
                  <a:lnTo>
                    <a:pt x="15901" y="13025"/>
                  </a:lnTo>
                  <a:lnTo>
                    <a:pt x="15901" y="15040"/>
                  </a:lnTo>
                  <a:lnTo>
                    <a:pt x="13411" y="15040"/>
                  </a:lnTo>
                  <a:lnTo>
                    <a:pt x="13411" y="13025"/>
                  </a:lnTo>
                  <a:close/>
                  <a:moveTo>
                    <a:pt x="17280" y="13025"/>
                  </a:moveTo>
                  <a:lnTo>
                    <a:pt x="19771" y="13025"/>
                  </a:lnTo>
                  <a:lnTo>
                    <a:pt x="19771" y="15040"/>
                  </a:lnTo>
                  <a:lnTo>
                    <a:pt x="17280" y="15040"/>
                  </a:lnTo>
                  <a:lnTo>
                    <a:pt x="17280" y="13025"/>
                  </a:lnTo>
                  <a:close/>
                  <a:moveTo>
                    <a:pt x="1801" y="16916"/>
                  </a:moveTo>
                  <a:lnTo>
                    <a:pt x="4293" y="16916"/>
                  </a:lnTo>
                  <a:lnTo>
                    <a:pt x="4293" y="18931"/>
                  </a:lnTo>
                  <a:lnTo>
                    <a:pt x="1801" y="18931"/>
                  </a:lnTo>
                  <a:lnTo>
                    <a:pt x="1801" y="16916"/>
                  </a:lnTo>
                  <a:close/>
                  <a:moveTo>
                    <a:pt x="5670" y="16916"/>
                  </a:moveTo>
                  <a:lnTo>
                    <a:pt x="8162" y="16916"/>
                  </a:lnTo>
                  <a:lnTo>
                    <a:pt x="8162" y="18931"/>
                  </a:lnTo>
                  <a:lnTo>
                    <a:pt x="5670" y="18931"/>
                  </a:lnTo>
                  <a:lnTo>
                    <a:pt x="5670" y="16916"/>
                  </a:lnTo>
                  <a:close/>
                  <a:moveTo>
                    <a:pt x="9733" y="16916"/>
                  </a:moveTo>
                  <a:lnTo>
                    <a:pt x="9733" y="19498"/>
                  </a:lnTo>
                  <a:lnTo>
                    <a:pt x="11868" y="19498"/>
                  </a:lnTo>
                  <a:lnTo>
                    <a:pt x="11868" y="16916"/>
                  </a:lnTo>
                  <a:lnTo>
                    <a:pt x="9733" y="16916"/>
                  </a:lnTo>
                  <a:close/>
                  <a:moveTo>
                    <a:pt x="13411" y="16916"/>
                  </a:moveTo>
                  <a:lnTo>
                    <a:pt x="15901" y="16916"/>
                  </a:lnTo>
                  <a:lnTo>
                    <a:pt x="15901" y="18931"/>
                  </a:lnTo>
                  <a:lnTo>
                    <a:pt x="13411" y="18931"/>
                  </a:lnTo>
                  <a:lnTo>
                    <a:pt x="13411" y="16916"/>
                  </a:lnTo>
                  <a:close/>
                  <a:moveTo>
                    <a:pt x="17280" y="16916"/>
                  </a:moveTo>
                  <a:lnTo>
                    <a:pt x="19771" y="16916"/>
                  </a:lnTo>
                  <a:lnTo>
                    <a:pt x="19771" y="18931"/>
                  </a:lnTo>
                  <a:lnTo>
                    <a:pt x="17280" y="18931"/>
                  </a:lnTo>
                  <a:lnTo>
                    <a:pt x="17280" y="169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effectLst>
                    <a:outerShdw blurRad="25400" dist="25400" dir="2388334" rotWithShape="0">
                      <a:srgbClr val="000000">
                        <a:alpha val="7931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67" name="School School" descr="School School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2293375" cy="2182094"/>
            </a:xfrm>
            <a:prstGeom prst="rect">
              <a:avLst/>
            </a:prstGeom>
            <a:effectLst/>
          </p:spPr>
        </p:pic>
      </p:grpSp>
      <p:pic>
        <p:nvPicPr>
          <p:cNvPr id="179" name="Connection Line" descr="Connection Lin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89238" y="2753677"/>
            <a:ext cx="2833114" cy="1211005"/>
          </a:xfrm>
          <a:prstGeom prst="rect">
            <a:avLst/>
          </a:prstGeom>
        </p:spPr>
      </p:pic>
      <p:pic>
        <p:nvPicPr>
          <p:cNvPr id="183" name="Connection Line" descr="Connection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7263472" flipV="1">
            <a:off x="11924172" y="2766111"/>
            <a:ext cx="1189195" cy="1967129"/>
          </a:xfrm>
          <a:prstGeom prst="rect">
            <a:avLst/>
          </a:prstGeom>
        </p:spPr>
      </p:pic>
      <p:sp>
        <p:nvSpPr>
          <p:cNvPr id="175" name="Digitalizing resources,…"/>
          <p:cNvSpPr txBox="1"/>
          <p:nvPr/>
        </p:nvSpPr>
        <p:spPr>
          <a:xfrm>
            <a:off x="14798241" y="2943286"/>
            <a:ext cx="707895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dirty="0"/>
              <a:t>Public Opinion Survey, </a:t>
            </a:r>
          </a:p>
          <a:p>
            <a:pPr marL="457200" indent="-457200" algn="l">
              <a:buFont typeface="Wingdings" panose="05000000000000000000" pitchFamily="2" charset="2"/>
              <a:buChar char="ü"/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dirty="0"/>
              <a:t>Employer Satisfaction Survey</a:t>
            </a:r>
            <a:endParaRPr dirty="0"/>
          </a:p>
          <a:p>
            <a:pPr marL="457200" indent="-457200" algn="l">
              <a:buFont typeface="Wingdings" panose="05000000000000000000" pitchFamily="2" charset="2"/>
              <a:buChar char="ü"/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dirty="0"/>
              <a:t>Capacity building for VET institutions</a:t>
            </a:r>
          </a:p>
          <a:p>
            <a:pPr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dirty="0">
                <a:solidFill>
                  <a:schemeClr val="accent1"/>
                </a:solidFill>
              </a:rPr>
              <a:t>Nation-wide surveys, capacity building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76" name="Georgian as a Foreign Language course"/>
          <p:cNvSpPr txBox="1"/>
          <p:nvPr/>
        </p:nvSpPr>
        <p:spPr>
          <a:xfrm>
            <a:off x="1699556" y="7539562"/>
            <a:ext cx="772279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Qualification Development methodology</a:t>
            </a:r>
          </a:p>
          <a:p>
            <a:endParaRPr dirty="0"/>
          </a:p>
        </p:txBody>
      </p:sp>
      <p:sp>
        <p:nvSpPr>
          <p:cNvPr id="177" name="Online courses…"/>
          <p:cNvSpPr txBox="1"/>
          <p:nvPr/>
        </p:nvSpPr>
        <p:spPr>
          <a:xfrm>
            <a:off x="14406886" y="9863978"/>
            <a:ext cx="8684616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4000" dirty="0"/>
              <a:t>Synchronizing taxonomies, sharing databases</a:t>
            </a:r>
            <a:endParaRPr sz="4000" dirty="0"/>
          </a:p>
          <a:p>
            <a:r>
              <a:rPr lang="en-US" sz="4000" dirty="0"/>
              <a:t>Adjusting methodology/instruments</a:t>
            </a:r>
            <a:endParaRPr sz="4000" dirty="0"/>
          </a:p>
          <a:p>
            <a:r>
              <a:rPr lang="en-US" sz="4000" dirty="0"/>
              <a:t>Capacity building</a:t>
            </a:r>
          </a:p>
          <a:p>
            <a:r>
              <a:rPr lang="en-US" sz="4000" dirty="0"/>
              <a:t>Framework update</a:t>
            </a:r>
            <a:endParaRPr sz="4000" dirty="0"/>
          </a:p>
        </p:txBody>
      </p:sp>
      <p:pic>
        <p:nvPicPr>
          <p:cNvPr id="7" name="Graphic 6" descr="Upward trend">
            <a:extLst>
              <a:ext uri="{FF2B5EF4-FFF2-40B4-BE49-F238E27FC236}">
                <a16:creationId xmlns:a16="http://schemas.microsoft.com/office/drawing/2014/main" id="{043FC0FE-D768-4C35-D275-98A7F93EA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96581" y="1919468"/>
            <a:ext cx="1279836" cy="1279836"/>
          </a:xfrm>
          <a:prstGeom prst="rect">
            <a:avLst/>
          </a:prstGeom>
        </p:spPr>
      </p:pic>
      <p:pic>
        <p:nvPicPr>
          <p:cNvPr id="9" name="Graphic 8" descr="User network">
            <a:extLst>
              <a:ext uri="{FF2B5EF4-FFF2-40B4-BE49-F238E27FC236}">
                <a16:creationId xmlns:a16="http://schemas.microsoft.com/office/drawing/2014/main" id="{BA573A54-1E03-4752-0695-48CEFA5CCB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83057" y="5579487"/>
            <a:ext cx="1487587" cy="1487587"/>
          </a:xfrm>
          <a:prstGeom prst="rect">
            <a:avLst/>
          </a:prstGeom>
        </p:spPr>
      </p:pic>
      <p:pic>
        <p:nvPicPr>
          <p:cNvPr id="11" name="Graphic 10" descr="Meeting">
            <a:extLst>
              <a:ext uri="{FF2B5EF4-FFF2-40B4-BE49-F238E27FC236}">
                <a16:creationId xmlns:a16="http://schemas.microsoft.com/office/drawing/2014/main" id="{4208611B-6413-ECF3-2B61-01D6A9CA6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1094" y="5832407"/>
            <a:ext cx="1521926" cy="1607387"/>
          </a:xfrm>
          <a:prstGeom prst="rect">
            <a:avLst/>
          </a:prstGeom>
        </p:spPr>
      </p:pic>
      <p:pic>
        <p:nvPicPr>
          <p:cNvPr id="13" name="Graphic 12" descr="Checklist RTL">
            <a:extLst>
              <a:ext uri="{FF2B5EF4-FFF2-40B4-BE49-F238E27FC236}">
                <a16:creationId xmlns:a16="http://schemas.microsoft.com/office/drawing/2014/main" id="{4CE8AFB1-32B6-D058-1DF1-E1D4F8D5AC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0896" y="9659784"/>
            <a:ext cx="3827017" cy="3076775"/>
          </a:xfrm>
          <a:prstGeom prst="rect">
            <a:avLst/>
          </a:prstGeom>
        </p:spPr>
      </p:pic>
      <p:sp>
        <p:nvSpPr>
          <p:cNvPr id="14" name="Online Iliauni">
            <a:extLst>
              <a:ext uri="{FF2B5EF4-FFF2-40B4-BE49-F238E27FC236}">
                <a16:creationId xmlns:a16="http://schemas.microsoft.com/office/drawing/2014/main" id="{BFD62863-A5E4-6355-7FA5-9F37D40FD745}"/>
              </a:ext>
            </a:extLst>
          </p:cNvPr>
          <p:cNvSpPr txBox="1"/>
          <p:nvPr/>
        </p:nvSpPr>
        <p:spPr>
          <a:xfrm>
            <a:off x="14937463" y="5844775"/>
            <a:ext cx="817035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l"/>
            <a:r>
              <a:rPr lang="en-US" dirty="0"/>
              <a:t>Network of VET Institutions</a:t>
            </a:r>
            <a:endParaRPr dirty="0"/>
          </a:p>
        </p:txBody>
      </p:sp>
      <p:sp>
        <p:nvSpPr>
          <p:cNvPr id="15" name="Georgian as a Foreign Language course">
            <a:extLst>
              <a:ext uri="{FF2B5EF4-FFF2-40B4-BE49-F238E27FC236}">
                <a16:creationId xmlns:a16="http://schemas.microsoft.com/office/drawing/2014/main" id="{E8D131A1-8B9B-0F4B-38A0-C5C3DF4550DB}"/>
              </a:ext>
            </a:extLst>
          </p:cNvPr>
          <p:cNvSpPr txBox="1"/>
          <p:nvPr/>
        </p:nvSpPr>
        <p:spPr>
          <a:xfrm>
            <a:off x="1338293" y="4299863"/>
            <a:ext cx="834781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Macroeconomic data (MESD, LA, NOS, CC)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Education data (EMIS) 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Coordination board, macro data</a:t>
            </a:r>
          </a:p>
          <a:p>
            <a:endParaRPr dirty="0"/>
          </a:p>
        </p:txBody>
      </p:sp>
      <p:pic>
        <p:nvPicPr>
          <p:cNvPr id="16" name="Connection Line" descr="Connection Line">
            <a:extLst>
              <a:ext uri="{FF2B5EF4-FFF2-40B4-BE49-F238E27FC236}">
                <a16:creationId xmlns:a16="http://schemas.microsoft.com/office/drawing/2014/main" id="{4E55027E-8C00-04E5-7003-4B4042C60EA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2794143">
            <a:off x="7769970" y="5322865"/>
            <a:ext cx="829628" cy="1626679"/>
          </a:xfrm>
          <a:prstGeom prst="rect">
            <a:avLst/>
          </a:prstGeom>
        </p:spPr>
      </p:pic>
      <p:pic>
        <p:nvPicPr>
          <p:cNvPr id="17" name="Connection Line" descr="Connection Line">
            <a:extLst>
              <a:ext uri="{FF2B5EF4-FFF2-40B4-BE49-F238E27FC236}">
                <a16:creationId xmlns:a16="http://schemas.microsoft.com/office/drawing/2014/main" id="{F022A494-FA8F-785F-7190-5B9D79913AA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20277559" flipV="1">
            <a:off x="11445860" y="4942912"/>
            <a:ext cx="769364" cy="1336071"/>
          </a:xfrm>
          <a:prstGeom prst="rect">
            <a:avLst/>
          </a:prstGeom>
        </p:spPr>
      </p:pic>
      <p:sp>
        <p:nvSpPr>
          <p:cNvPr id="18" name="Georgian as a Foreign Language course">
            <a:extLst>
              <a:ext uri="{FF2B5EF4-FFF2-40B4-BE49-F238E27FC236}">
                <a16:creationId xmlns:a16="http://schemas.microsoft.com/office/drawing/2014/main" id="{618D577C-2C47-329B-DD4A-57BD1811B0E2}"/>
              </a:ext>
            </a:extLst>
          </p:cNvPr>
          <p:cNvSpPr txBox="1"/>
          <p:nvPr/>
        </p:nvSpPr>
        <p:spPr>
          <a:xfrm>
            <a:off x="15348961" y="6680747"/>
            <a:ext cx="772279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Tracer Study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Labor Market Appraisal</a:t>
            </a:r>
          </a:p>
          <a:p>
            <a:r>
              <a:rPr lang="en-US" dirty="0">
                <a:solidFill>
                  <a:schemeClr val="accent1"/>
                </a:solidFill>
              </a:rPr>
              <a:t>Micro data</a:t>
            </a:r>
          </a:p>
          <a:p>
            <a:endParaRPr dirty="0"/>
          </a:p>
        </p:txBody>
      </p:sp>
      <p:pic>
        <p:nvPicPr>
          <p:cNvPr id="19" name="Connection Line" descr="Connection Line">
            <a:extLst>
              <a:ext uri="{FF2B5EF4-FFF2-40B4-BE49-F238E27FC236}">
                <a16:creationId xmlns:a16="http://schemas.microsoft.com/office/drawing/2014/main" id="{D40568CF-1900-94AA-8862-25016B12990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6946504">
            <a:off x="5275967" y="7343541"/>
            <a:ext cx="5599371" cy="2394038"/>
          </a:xfrm>
          <a:prstGeom prst="rect">
            <a:avLst/>
          </a:prstGeom>
        </p:spPr>
      </p:pic>
      <p:pic>
        <p:nvPicPr>
          <p:cNvPr id="21" name="Graphic 20" descr="Gears">
            <a:extLst>
              <a:ext uri="{FF2B5EF4-FFF2-40B4-BE49-F238E27FC236}">
                <a16:creationId xmlns:a16="http://schemas.microsoft.com/office/drawing/2014/main" id="{8266E210-6B41-3753-1952-8FBF6A168D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26523" y="3013752"/>
            <a:ext cx="3714180" cy="37141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Regular"/>
        <a:ea typeface="Superclarendon Regular"/>
        <a:cs typeface="Superclarendon Regular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Regular"/>
        <a:ea typeface="Superclarendon Regular"/>
        <a:cs typeface="Superclarendon Regular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544</Words>
  <Application>Microsoft Macintosh PowerPoint</Application>
  <PresentationFormat>Custom</PresentationFormat>
  <Paragraphs>111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Helvetica Neue</vt:lpstr>
      <vt:lpstr>Helvetica Neue Bold Condensed</vt:lpstr>
      <vt:lpstr>Helvetica Neue Light</vt:lpstr>
      <vt:lpstr>Superclarendon Regular</vt:lpstr>
      <vt:lpstr>Wingdings</vt:lpstr>
      <vt:lpstr>New_Template6</vt:lpstr>
      <vt:lpstr>MEASURING VET SYSTEM DEVELOPMENT</vt:lpstr>
      <vt:lpstr>MAJOR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Ilia State University</dc:title>
  <dc:creator>User</dc:creator>
  <cp:lastModifiedBy>Tamar Bregvadze</cp:lastModifiedBy>
  <cp:revision>23</cp:revision>
  <dcterms:modified xsi:type="dcterms:W3CDTF">2023-06-28T23:02:33Z</dcterms:modified>
</cp:coreProperties>
</file>