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374" r:id="rId2"/>
    <p:sldId id="267" r:id="rId3"/>
    <p:sldId id="375" r:id="rId4"/>
    <p:sldId id="376" r:id="rId5"/>
    <p:sldId id="377" r:id="rId6"/>
    <p:sldId id="367" r:id="rId7"/>
    <p:sldId id="285" r:id="rId8"/>
  </p:sldIdLst>
  <p:sldSz cx="12192000" cy="6858000"/>
  <p:notesSz cx="6888163" cy="100203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1443EC8-399E-4FEB-A07A-A01F1E0D5DA0}">
          <p14:sldIdLst>
            <p14:sldId id="374"/>
            <p14:sldId id="267"/>
            <p14:sldId id="375"/>
            <p14:sldId id="376"/>
            <p14:sldId id="377"/>
            <p14:sldId id="367"/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46B"/>
    <a:srgbClr val="0B3054"/>
    <a:srgbClr val="0D68A7"/>
    <a:srgbClr val="4F8CB7"/>
    <a:srgbClr val="E52321"/>
    <a:srgbClr val="FF0101"/>
    <a:srgbClr val="C80C15"/>
    <a:srgbClr val="13689F"/>
    <a:srgbClr val="175378"/>
    <a:srgbClr val="748A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1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408" y="7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B60FFCDE-5215-4FC1-8E09-AE569FA62E23}" type="datetimeFigureOut">
              <a:rPr lang="ru-RU" smtClean="0"/>
              <a:pPr/>
              <a:t>ср 22.06.22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26B69F15-8805-4CD0-9748-FDA80F83B9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275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01EFAE-D117-48EA-9562-6C8DD875E287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912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7505-9880-4D90-9C4C-EC52044D318A}" type="datetimeFigureOut">
              <a:rPr lang="zh-CN" altLang="en-US" smtClean="0"/>
              <a:pPr/>
              <a:t>2022/6/22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FB1E-EDC5-4D0B-9383-94805CCB151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15" name="Рисунок 15">
            <a:extLst>
              <a:ext uri="{FF2B5EF4-FFF2-40B4-BE49-F238E27FC236}">
                <a16:creationId xmlns:a16="http://schemas.microsoft.com/office/drawing/2014/main" id="{40ED37CE-3282-BE4D-93EE-C00546D4CF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49"/>
          <a:stretch/>
        </p:blipFill>
        <p:spPr>
          <a:xfrm>
            <a:off x="-9525" y="-24601"/>
            <a:ext cx="12200076" cy="691468"/>
          </a:xfrm>
          <a:prstGeom prst="rect">
            <a:avLst/>
          </a:prstGeom>
        </p:spPr>
      </p:pic>
      <p:sp>
        <p:nvSpPr>
          <p:cNvPr id="16" name="Rectangle 61">
            <a:extLst>
              <a:ext uri="{FF2B5EF4-FFF2-40B4-BE49-F238E27FC236}">
                <a16:creationId xmlns:a16="http://schemas.microsoft.com/office/drawing/2014/main" id="{17FE47B3-0BC8-7A41-B6BC-E7B8B1C1415C}"/>
              </a:ext>
            </a:extLst>
          </p:cNvPr>
          <p:cNvSpPr/>
          <p:nvPr userDrawn="1"/>
        </p:nvSpPr>
        <p:spPr>
          <a:xfrm>
            <a:off x="11157195" y="-29467"/>
            <a:ext cx="1011409" cy="648494"/>
          </a:xfrm>
          <a:custGeom>
            <a:avLst/>
            <a:gdLst>
              <a:gd name="connsiteX0" fmla="*/ 0 w 4959788"/>
              <a:gd name="connsiteY0" fmla="*/ 0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0 w 4959788"/>
              <a:gd name="connsiteY4" fmla="*/ 0 h 2905486"/>
              <a:gd name="connsiteX0" fmla="*/ 1654629 w 4959788"/>
              <a:gd name="connsiteY0" fmla="*/ 87086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654629 w 4959788"/>
              <a:gd name="connsiteY4" fmla="*/ 87086 h 2905486"/>
              <a:gd name="connsiteX0" fmla="*/ 1946860 w 4959788"/>
              <a:gd name="connsiteY0" fmla="*/ 21098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46860 w 4959788"/>
              <a:gd name="connsiteY4" fmla="*/ 21098 h 2905486"/>
              <a:gd name="connsiteX0" fmla="*/ 1918580 w 4959788"/>
              <a:gd name="connsiteY0" fmla="*/ 11671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18580 w 4959788"/>
              <a:gd name="connsiteY4" fmla="*/ 11671 h 290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9788" h="2905486">
                <a:moveTo>
                  <a:pt x="1918580" y="11671"/>
                </a:moveTo>
                <a:lnTo>
                  <a:pt x="4959788" y="0"/>
                </a:lnTo>
                <a:lnTo>
                  <a:pt x="4959788" y="2905486"/>
                </a:lnTo>
                <a:lnTo>
                  <a:pt x="0" y="2905486"/>
                </a:lnTo>
                <a:lnTo>
                  <a:pt x="1918580" y="11671"/>
                </a:lnTo>
                <a:close/>
              </a:path>
            </a:pathLst>
          </a:custGeom>
          <a:solidFill>
            <a:srgbClr val="CDAA6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404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61">
            <a:extLst>
              <a:ext uri="{FF2B5EF4-FFF2-40B4-BE49-F238E27FC236}">
                <a16:creationId xmlns:a16="http://schemas.microsoft.com/office/drawing/2014/main" id="{08A9AC21-4E0C-EC4C-A895-D587A7B7C843}"/>
              </a:ext>
            </a:extLst>
          </p:cNvPr>
          <p:cNvSpPr/>
          <p:nvPr userDrawn="1"/>
        </p:nvSpPr>
        <p:spPr>
          <a:xfrm>
            <a:off x="11180592" y="-28481"/>
            <a:ext cx="1011409" cy="648494"/>
          </a:xfrm>
          <a:custGeom>
            <a:avLst/>
            <a:gdLst>
              <a:gd name="connsiteX0" fmla="*/ 0 w 4959788"/>
              <a:gd name="connsiteY0" fmla="*/ 0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0 w 4959788"/>
              <a:gd name="connsiteY4" fmla="*/ 0 h 2905486"/>
              <a:gd name="connsiteX0" fmla="*/ 1654629 w 4959788"/>
              <a:gd name="connsiteY0" fmla="*/ 87086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654629 w 4959788"/>
              <a:gd name="connsiteY4" fmla="*/ 87086 h 2905486"/>
              <a:gd name="connsiteX0" fmla="*/ 1946860 w 4959788"/>
              <a:gd name="connsiteY0" fmla="*/ 21098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46860 w 4959788"/>
              <a:gd name="connsiteY4" fmla="*/ 21098 h 2905486"/>
              <a:gd name="connsiteX0" fmla="*/ 1918580 w 4959788"/>
              <a:gd name="connsiteY0" fmla="*/ 11671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18580 w 4959788"/>
              <a:gd name="connsiteY4" fmla="*/ 11671 h 290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9788" h="2905486">
                <a:moveTo>
                  <a:pt x="1918580" y="11671"/>
                </a:moveTo>
                <a:lnTo>
                  <a:pt x="4959788" y="0"/>
                </a:lnTo>
                <a:lnTo>
                  <a:pt x="4959788" y="2905486"/>
                </a:lnTo>
                <a:lnTo>
                  <a:pt x="0" y="2905486"/>
                </a:lnTo>
                <a:lnTo>
                  <a:pt x="1918580" y="11671"/>
                </a:lnTo>
                <a:close/>
              </a:path>
            </a:pathLst>
          </a:cu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404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0" y="6680200"/>
            <a:ext cx="12192000" cy="177800"/>
          </a:xfrm>
          <a:prstGeom prst="rect">
            <a:avLst/>
          </a:prstGeom>
          <a:solidFill>
            <a:srgbClr val="1B497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8153" y="-16419"/>
            <a:ext cx="622398" cy="6223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7505-9880-4D90-9C4C-EC52044D318A}" type="datetimeFigureOut">
              <a:rPr lang="zh-CN" altLang="en-US" smtClean="0"/>
              <a:pPr/>
              <a:t>2022/6/22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FB1E-EDC5-4D0B-9383-94805CCB151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Рисунок 15">
            <a:extLst>
              <a:ext uri="{FF2B5EF4-FFF2-40B4-BE49-F238E27FC236}">
                <a16:creationId xmlns:a16="http://schemas.microsoft.com/office/drawing/2014/main" id="{40ED37CE-3282-BE4D-93EE-C00546D4CF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49"/>
          <a:stretch/>
        </p:blipFill>
        <p:spPr>
          <a:xfrm>
            <a:off x="-9525" y="-24601"/>
            <a:ext cx="12200076" cy="691468"/>
          </a:xfrm>
          <a:prstGeom prst="rect">
            <a:avLst/>
          </a:prstGeom>
        </p:spPr>
      </p:pic>
      <p:sp>
        <p:nvSpPr>
          <p:cNvPr id="8" name="Rectangle 61">
            <a:extLst>
              <a:ext uri="{FF2B5EF4-FFF2-40B4-BE49-F238E27FC236}">
                <a16:creationId xmlns:a16="http://schemas.microsoft.com/office/drawing/2014/main" id="{17FE47B3-0BC8-7A41-B6BC-E7B8B1C1415C}"/>
              </a:ext>
            </a:extLst>
          </p:cNvPr>
          <p:cNvSpPr/>
          <p:nvPr userDrawn="1"/>
        </p:nvSpPr>
        <p:spPr>
          <a:xfrm>
            <a:off x="11157195" y="-29467"/>
            <a:ext cx="1011409" cy="648494"/>
          </a:xfrm>
          <a:custGeom>
            <a:avLst/>
            <a:gdLst>
              <a:gd name="connsiteX0" fmla="*/ 0 w 4959788"/>
              <a:gd name="connsiteY0" fmla="*/ 0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0 w 4959788"/>
              <a:gd name="connsiteY4" fmla="*/ 0 h 2905486"/>
              <a:gd name="connsiteX0" fmla="*/ 1654629 w 4959788"/>
              <a:gd name="connsiteY0" fmla="*/ 87086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654629 w 4959788"/>
              <a:gd name="connsiteY4" fmla="*/ 87086 h 2905486"/>
              <a:gd name="connsiteX0" fmla="*/ 1946860 w 4959788"/>
              <a:gd name="connsiteY0" fmla="*/ 21098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46860 w 4959788"/>
              <a:gd name="connsiteY4" fmla="*/ 21098 h 2905486"/>
              <a:gd name="connsiteX0" fmla="*/ 1918580 w 4959788"/>
              <a:gd name="connsiteY0" fmla="*/ 11671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18580 w 4959788"/>
              <a:gd name="connsiteY4" fmla="*/ 11671 h 290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9788" h="2905486">
                <a:moveTo>
                  <a:pt x="1918580" y="11671"/>
                </a:moveTo>
                <a:lnTo>
                  <a:pt x="4959788" y="0"/>
                </a:lnTo>
                <a:lnTo>
                  <a:pt x="4959788" y="2905486"/>
                </a:lnTo>
                <a:lnTo>
                  <a:pt x="0" y="2905486"/>
                </a:lnTo>
                <a:lnTo>
                  <a:pt x="1918580" y="11671"/>
                </a:lnTo>
                <a:close/>
              </a:path>
            </a:pathLst>
          </a:custGeom>
          <a:solidFill>
            <a:srgbClr val="CDAA6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404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61">
            <a:extLst>
              <a:ext uri="{FF2B5EF4-FFF2-40B4-BE49-F238E27FC236}">
                <a16:creationId xmlns:a16="http://schemas.microsoft.com/office/drawing/2014/main" id="{08A9AC21-4E0C-EC4C-A895-D587A7B7C843}"/>
              </a:ext>
            </a:extLst>
          </p:cNvPr>
          <p:cNvSpPr/>
          <p:nvPr userDrawn="1"/>
        </p:nvSpPr>
        <p:spPr>
          <a:xfrm>
            <a:off x="11180592" y="-28481"/>
            <a:ext cx="1011409" cy="648494"/>
          </a:xfrm>
          <a:custGeom>
            <a:avLst/>
            <a:gdLst>
              <a:gd name="connsiteX0" fmla="*/ 0 w 4959788"/>
              <a:gd name="connsiteY0" fmla="*/ 0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0 w 4959788"/>
              <a:gd name="connsiteY4" fmla="*/ 0 h 2905486"/>
              <a:gd name="connsiteX0" fmla="*/ 1654629 w 4959788"/>
              <a:gd name="connsiteY0" fmla="*/ 87086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654629 w 4959788"/>
              <a:gd name="connsiteY4" fmla="*/ 87086 h 2905486"/>
              <a:gd name="connsiteX0" fmla="*/ 1946860 w 4959788"/>
              <a:gd name="connsiteY0" fmla="*/ 21098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46860 w 4959788"/>
              <a:gd name="connsiteY4" fmla="*/ 21098 h 2905486"/>
              <a:gd name="connsiteX0" fmla="*/ 1918580 w 4959788"/>
              <a:gd name="connsiteY0" fmla="*/ 11671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18580 w 4959788"/>
              <a:gd name="connsiteY4" fmla="*/ 11671 h 290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9788" h="2905486">
                <a:moveTo>
                  <a:pt x="1918580" y="11671"/>
                </a:moveTo>
                <a:lnTo>
                  <a:pt x="4959788" y="0"/>
                </a:lnTo>
                <a:lnTo>
                  <a:pt x="4959788" y="2905486"/>
                </a:lnTo>
                <a:lnTo>
                  <a:pt x="0" y="2905486"/>
                </a:lnTo>
                <a:lnTo>
                  <a:pt x="1918580" y="11671"/>
                </a:lnTo>
                <a:close/>
              </a:path>
            </a:pathLst>
          </a:cu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404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6680200"/>
            <a:ext cx="12192000" cy="177800"/>
          </a:xfrm>
          <a:prstGeom prst="rect">
            <a:avLst/>
          </a:prstGeom>
          <a:solidFill>
            <a:srgbClr val="1B497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8153" y="-16419"/>
            <a:ext cx="622398" cy="6223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6F95C-77AF-4657-861E-8922C86D23D6}" type="datetimeFigureOut">
              <a:rPr lang="en-US" smtClean="0"/>
              <a:pPr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8EC6-271D-4D75-8D82-FF762378737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Рисунок 15">
            <a:extLst>
              <a:ext uri="{FF2B5EF4-FFF2-40B4-BE49-F238E27FC236}">
                <a16:creationId xmlns:a16="http://schemas.microsoft.com/office/drawing/2014/main" id="{40ED37CE-3282-BE4D-93EE-C00546D4CF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49"/>
          <a:stretch/>
        </p:blipFill>
        <p:spPr>
          <a:xfrm>
            <a:off x="-9525" y="-24601"/>
            <a:ext cx="12200076" cy="691468"/>
          </a:xfrm>
          <a:prstGeom prst="rect">
            <a:avLst/>
          </a:prstGeom>
        </p:spPr>
      </p:pic>
      <p:sp>
        <p:nvSpPr>
          <p:cNvPr id="10" name="Rectangle 61">
            <a:extLst>
              <a:ext uri="{FF2B5EF4-FFF2-40B4-BE49-F238E27FC236}">
                <a16:creationId xmlns:a16="http://schemas.microsoft.com/office/drawing/2014/main" id="{17FE47B3-0BC8-7A41-B6BC-E7B8B1C1415C}"/>
              </a:ext>
            </a:extLst>
          </p:cNvPr>
          <p:cNvSpPr/>
          <p:nvPr userDrawn="1"/>
        </p:nvSpPr>
        <p:spPr>
          <a:xfrm>
            <a:off x="11157195" y="-29467"/>
            <a:ext cx="1011409" cy="648494"/>
          </a:xfrm>
          <a:custGeom>
            <a:avLst/>
            <a:gdLst>
              <a:gd name="connsiteX0" fmla="*/ 0 w 4959788"/>
              <a:gd name="connsiteY0" fmla="*/ 0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0 w 4959788"/>
              <a:gd name="connsiteY4" fmla="*/ 0 h 2905486"/>
              <a:gd name="connsiteX0" fmla="*/ 1654629 w 4959788"/>
              <a:gd name="connsiteY0" fmla="*/ 87086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654629 w 4959788"/>
              <a:gd name="connsiteY4" fmla="*/ 87086 h 2905486"/>
              <a:gd name="connsiteX0" fmla="*/ 1946860 w 4959788"/>
              <a:gd name="connsiteY0" fmla="*/ 21098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46860 w 4959788"/>
              <a:gd name="connsiteY4" fmla="*/ 21098 h 2905486"/>
              <a:gd name="connsiteX0" fmla="*/ 1918580 w 4959788"/>
              <a:gd name="connsiteY0" fmla="*/ 11671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18580 w 4959788"/>
              <a:gd name="connsiteY4" fmla="*/ 11671 h 290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9788" h="2905486">
                <a:moveTo>
                  <a:pt x="1918580" y="11671"/>
                </a:moveTo>
                <a:lnTo>
                  <a:pt x="4959788" y="0"/>
                </a:lnTo>
                <a:lnTo>
                  <a:pt x="4959788" y="2905486"/>
                </a:lnTo>
                <a:lnTo>
                  <a:pt x="0" y="2905486"/>
                </a:lnTo>
                <a:lnTo>
                  <a:pt x="1918580" y="11671"/>
                </a:lnTo>
                <a:close/>
              </a:path>
            </a:pathLst>
          </a:custGeom>
          <a:solidFill>
            <a:srgbClr val="CDAA6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404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61">
            <a:extLst>
              <a:ext uri="{FF2B5EF4-FFF2-40B4-BE49-F238E27FC236}">
                <a16:creationId xmlns:a16="http://schemas.microsoft.com/office/drawing/2014/main" id="{08A9AC21-4E0C-EC4C-A895-D587A7B7C843}"/>
              </a:ext>
            </a:extLst>
          </p:cNvPr>
          <p:cNvSpPr/>
          <p:nvPr userDrawn="1"/>
        </p:nvSpPr>
        <p:spPr>
          <a:xfrm>
            <a:off x="11180592" y="-28481"/>
            <a:ext cx="1011409" cy="648494"/>
          </a:xfrm>
          <a:custGeom>
            <a:avLst/>
            <a:gdLst>
              <a:gd name="connsiteX0" fmla="*/ 0 w 4959788"/>
              <a:gd name="connsiteY0" fmla="*/ 0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0 w 4959788"/>
              <a:gd name="connsiteY4" fmla="*/ 0 h 2905486"/>
              <a:gd name="connsiteX0" fmla="*/ 1654629 w 4959788"/>
              <a:gd name="connsiteY0" fmla="*/ 87086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654629 w 4959788"/>
              <a:gd name="connsiteY4" fmla="*/ 87086 h 2905486"/>
              <a:gd name="connsiteX0" fmla="*/ 1946860 w 4959788"/>
              <a:gd name="connsiteY0" fmla="*/ 21098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46860 w 4959788"/>
              <a:gd name="connsiteY4" fmla="*/ 21098 h 2905486"/>
              <a:gd name="connsiteX0" fmla="*/ 1918580 w 4959788"/>
              <a:gd name="connsiteY0" fmla="*/ 11671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18580 w 4959788"/>
              <a:gd name="connsiteY4" fmla="*/ 11671 h 290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9788" h="2905486">
                <a:moveTo>
                  <a:pt x="1918580" y="11671"/>
                </a:moveTo>
                <a:lnTo>
                  <a:pt x="4959788" y="0"/>
                </a:lnTo>
                <a:lnTo>
                  <a:pt x="4959788" y="2905486"/>
                </a:lnTo>
                <a:lnTo>
                  <a:pt x="0" y="2905486"/>
                </a:lnTo>
                <a:lnTo>
                  <a:pt x="1918580" y="11671"/>
                </a:lnTo>
                <a:close/>
              </a:path>
            </a:pathLst>
          </a:cu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404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0" y="6680200"/>
            <a:ext cx="12192000" cy="177800"/>
          </a:xfrm>
          <a:prstGeom prst="rect">
            <a:avLst/>
          </a:prstGeom>
          <a:solidFill>
            <a:srgbClr val="1B497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8153" y="-16419"/>
            <a:ext cx="622398" cy="622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28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7954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7505-9880-4D90-9C4C-EC52044D318A}" type="datetimeFigureOut">
              <a:rPr lang="zh-CN" altLang="en-US" smtClean="0"/>
              <a:pPr/>
              <a:t>2022/6/22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FB1E-EDC5-4D0B-9383-94805CCB151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Рисунок 15">
            <a:extLst>
              <a:ext uri="{FF2B5EF4-FFF2-40B4-BE49-F238E27FC236}">
                <a16:creationId xmlns:a16="http://schemas.microsoft.com/office/drawing/2014/main" id="{40ED37CE-3282-BE4D-93EE-C00546D4CF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49"/>
          <a:stretch/>
        </p:blipFill>
        <p:spPr>
          <a:xfrm>
            <a:off x="-9525" y="-24601"/>
            <a:ext cx="12200076" cy="691468"/>
          </a:xfrm>
          <a:prstGeom prst="rect">
            <a:avLst/>
          </a:prstGeom>
        </p:spPr>
      </p:pic>
      <p:sp>
        <p:nvSpPr>
          <p:cNvPr id="8" name="Rectangle 61">
            <a:extLst>
              <a:ext uri="{FF2B5EF4-FFF2-40B4-BE49-F238E27FC236}">
                <a16:creationId xmlns:a16="http://schemas.microsoft.com/office/drawing/2014/main" id="{17FE47B3-0BC8-7A41-B6BC-E7B8B1C1415C}"/>
              </a:ext>
            </a:extLst>
          </p:cNvPr>
          <p:cNvSpPr/>
          <p:nvPr userDrawn="1"/>
        </p:nvSpPr>
        <p:spPr>
          <a:xfrm>
            <a:off x="11157195" y="-29467"/>
            <a:ext cx="1011409" cy="648494"/>
          </a:xfrm>
          <a:custGeom>
            <a:avLst/>
            <a:gdLst>
              <a:gd name="connsiteX0" fmla="*/ 0 w 4959788"/>
              <a:gd name="connsiteY0" fmla="*/ 0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0 w 4959788"/>
              <a:gd name="connsiteY4" fmla="*/ 0 h 2905486"/>
              <a:gd name="connsiteX0" fmla="*/ 1654629 w 4959788"/>
              <a:gd name="connsiteY0" fmla="*/ 87086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654629 w 4959788"/>
              <a:gd name="connsiteY4" fmla="*/ 87086 h 2905486"/>
              <a:gd name="connsiteX0" fmla="*/ 1946860 w 4959788"/>
              <a:gd name="connsiteY0" fmla="*/ 21098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46860 w 4959788"/>
              <a:gd name="connsiteY4" fmla="*/ 21098 h 2905486"/>
              <a:gd name="connsiteX0" fmla="*/ 1918580 w 4959788"/>
              <a:gd name="connsiteY0" fmla="*/ 11671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18580 w 4959788"/>
              <a:gd name="connsiteY4" fmla="*/ 11671 h 290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9788" h="2905486">
                <a:moveTo>
                  <a:pt x="1918580" y="11671"/>
                </a:moveTo>
                <a:lnTo>
                  <a:pt x="4959788" y="0"/>
                </a:lnTo>
                <a:lnTo>
                  <a:pt x="4959788" y="2905486"/>
                </a:lnTo>
                <a:lnTo>
                  <a:pt x="0" y="2905486"/>
                </a:lnTo>
                <a:lnTo>
                  <a:pt x="1918580" y="11671"/>
                </a:lnTo>
                <a:close/>
              </a:path>
            </a:pathLst>
          </a:custGeom>
          <a:solidFill>
            <a:srgbClr val="CDAA6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404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61">
            <a:extLst>
              <a:ext uri="{FF2B5EF4-FFF2-40B4-BE49-F238E27FC236}">
                <a16:creationId xmlns:a16="http://schemas.microsoft.com/office/drawing/2014/main" id="{08A9AC21-4E0C-EC4C-A895-D587A7B7C843}"/>
              </a:ext>
            </a:extLst>
          </p:cNvPr>
          <p:cNvSpPr/>
          <p:nvPr userDrawn="1"/>
        </p:nvSpPr>
        <p:spPr>
          <a:xfrm>
            <a:off x="11180592" y="-28481"/>
            <a:ext cx="1011409" cy="648494"/>
          </a:xfrm>
          <a:custGeom>
            <a:avLst/>
            <a:gdLst>
              <a:gd name="connsiteX0" fmla="*/ 0 w 4959788"/>
              <a:gd name="connsiteY0" fmla="*/ 0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0 w 4959788"/>
              <a:gd name="connsiteY4" fmla="*/ 0 h 2905486"/>
              <a:gd name="connsiteX0" fmla="*/ 1654629 w 4959788"/>
              <a:gd name="connsiteY0" fmla="*/ 87086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654629 w 4959788"/>
              <a:gd name="connsiteY4" fmla="*/ 87086 h 2905486"/>
              <a:gd name="connsiteX0" fmla="*/ 1946860 w 4959788"/>
              <a:gd name="connsiteY0" fmla="*/ 21098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46860 w 4959788"/>
              <a:gd name="connsiteY4" fmla="*/ 21098 h 2905486"/>
              <a:gd name="connsiteX0" fmla="*/ 1918580 w 4959788"/>
              <a:gd name="connsiteY0" fmla="*/ 11671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18580 w 4959788"/>
              <a:gd name="connsiteY4" fmla="*/ 11671 h 290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9788" h="2905486">
                <a:moveTo>
                  <a:pt x="1918580" y="11671"/>
                </a:moveTo>
                <a:lnTo>
                  <a:pt x="4959788" y="0"/>
                </a:lnTo>
                <a:lnTo>
                  <a:pt x="4959788" y="2905486"/>
                </a:lnTo>
                <a:lnTo>
                  <a:pt x="0" y="2905486"/>
                </a:lnTo>
                <a:lnTo>
                  <a:pt x="1918580" y="11671"/>
                </a:lnTo>
                <a:close/>
              </a:path>
            </a:pathLst>
          </a:cu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404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6680200"/>
            <a:ext cx="12192000" cy="177800"/>
          </a:xfrm>
          <a:prstGeom prst="rect">
            <a:avLst/>
          </a:prstGeom>
          <a:solidFill>
            <a:srgbClr val="1B497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8153" y="-16419"/>
            <a:ext cx="622398" cy="6223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7505-9880-4D90-9C4C-EC52044D318A}" type="datetimeFigureOut">
              <a:rPr lang="zh-CN" altLang="en-US" smtClean="0"/>
              <a:pPr/>
              <a:t>2022/6/22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FB1E-EDC5-4D0B-9383-94805CCB151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Рисунок 15">
            <a:extLst>
              <a:ext uri="{FF2B5EF4-FFF2-40B4-BE49-F238E27FC236}">
                <a16:creationId xmlns:a16="http://schemas.microsoft.com/office/drawing/2014/main" id="{40ED37CE-3282-BE4D-93EE-C00546D4CF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49"/>
          <a:stretch/>
        </p:blipFill>
        <p:spPr>
          <a:xfrm>
            <a:off x="-9525" y="-24601"/>
            <a:ext cx="12200076" cy="691468"/>
          </a:xfrm>
          <a:prstGeom prst="rect">
            <a:avLst/>
          </a:prstGeom>
        </p:spPr>
      </p:pic>
      <p:sp>
        <p:nvSpPr>
          <p:cNvPr id="9" name="Rectangle 61">
            <a:extLst>
              <a:ext uri="{FF2B5EF4-FFF2-40B4-BE49-F238E27FC236}">
                <a16:creationId xmlns:a16="http://schemas.microsoft.com/office/drawing/2014/main" id="{17FE47B3-0BC8-7A41-B6BC-E7B8B1C1415C}"/>
              </a:ext>
            </a:extLst>
          </p:cNvPr>
          <p:cNvSpPr/>
          <p:nvPr userDrawn="1"/>
        </p:nvSpPr>
        <p:spPr>
          <a:xfrm>
            <a:off x="11157195" y="-29467"/>
            <a:ext cx="1011409" cy="648494"/>
          </a:xfrm>
          <a:custGeom>
            <a:avLst/>
            <a:gdLst>
              <a:gd name="connsiteX0" fmla="*/ 0 w 4959788"/>
              <a:gd name="connsiteY0" fmla="*/ 0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0 w 4959788"/>
              <a:gd name="connsiteY4" fmla="*/ 0 h 2905486"/>
              <a:gd name="connsiteX0" fmla="*/ 1654629 w 4959788"/>
              <a:gd name="connsiteY0" fmla="*/ 87086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654629 w 4959788"/>
              <a:gd name="connsiteY4" fmla="*/ 87086 h 2905486"/>
              <a:gd name="connsiteX0" fmla="*/ 1946860 w 4959788"/>
              <a:gd name="connsiteY0" fmla="*/ 21098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46860 w 4959788"/>
              <a:gd name="connsiteY4" fmla="*/ 21098 h 2905486"/>
              <a:gd name="connsiteX0" fmla="*/ 1918580 w 4959788"/>
              <a:gd name="connsiteY0" fmla="*/ 11671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18580 w 4959788"/>
              <a:gd name="connsiteY4" fmla="*/ 11671 h 290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9788" h="2905486">
                <a:moveTo>
                  <a:pt x="1918580" y="11671"/>
                </a:moveTo>
                <a:lnTo>
                  <a:pt x="4959788" y="0"/>
                </a:lnTo>
                <a:lnTo>
                  <a:pt x="4959788" y="2905486"/>
                </a:lnTo>
                <a:lnTo>
                  <a:pt x="0" y="2905486"/>
                </a:lnTo>
                <a:lnTo>
                  <a:pt x="1918580" y="11671"/>
                </a:lnTo>
                <a:close/>
              </a:path>
            </a:pathLst>
          </a:custGeom>
          <a:solidFill>
            <a:srgbClr val="CDAA6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404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61">
            <a:extLst>
              <a:ext uri="{FF2B5EF4-FFF2-40B4-BE49-F238E27FC236}">
                <a16:creationId xmlns:a16="http://schemas.microsoft.com/office/drawing/2014/main" id="{08A9AC21-4E0C-EC4C-A895-D587A7B7C843}"/>
              </a:ext>
            </a:extLst>
          </p:cNvPr>
          <p:cNvSpPr/>
          <p:nvPr userDrawn="1"/>
        </p:nvSpPr>
        <p:spPr>
          <a:xfrm>
            <a:off x="11180592" y="-28481"/>
            <a:ext cx="1011409" cy="648494"/>
          </a:xfrm>
          <a:custGeom>
            <a:avLst/>
            <a:gdLst>
              <a:gd name="connsiteX0" fmla="*/ 0 w 4959788"/>
              <a:gd name="connsiteY0" fmla="*/ 0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0 w 4959788"/>
              <a:gd name="connsiteY4" fmla="*/ 0 h 2905486"/>
              <a:gd name="connsiteX0" fmla="*/ 1654629 w 4959788"/>
              <a:gd name="connsiteY0" fmla="*/ 87086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654629 w 4959788"/>
              <a:gd name="connsiteY4" fmla="*/ 87086 h 2905486"/>
              <a:gd name="connsiteX0" fmla="*/ 1946860 w 4959788"/>
              <a:gd name="connsiteY0" fmla="*/ 21098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46860 w 4959788"/>
              <a:gd name="connsiteY4" fmla="*/ 21098 h 2905486"/>
              <a:gd name="connsiteX0" fmla="*/ 1918580 w 4959788"/>
              <a:gd name="connsiteY0" fmla="*/ 11671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18580 w 4959788"/>
              <a:gd name="connsiteY4" fmla="*/ 11671 h 290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9788" h="2905486">
                <a:moveTo>
                  <a:pt x="1918580" y="11671"/>
                </a:moveTo>
                <a:lnTo>
                  <a:pt x="4959788" y="0"/>
                </a:lnTo>
                <a:lnTo>
                  <a:pt x="4959788" y="2905486"/>
                </a:lnTo>
                <a:lnTo>
                  <a:pt x="0" y="2905486"/>
                </a:lnTo>
                <a:lnTo>
                  <a:pt x="1918580" y="11671"/>
                </a:lnTo>
                <a:close/>
              </a:path>
            </a:pathLst>
          </a:cu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404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0" y="6680200"/>
            <a:ext cx="12192000" cy="177800"/>
          </a:xfrm>
          <a:prstGeom prst="rect">
            <a:avLst/>
          </a:prstGeom>
          <a:solidFill>
            <a:srgbClr val="1B497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8153" y="-16419"/>
            <a:ext cx="622398" cy="6223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7505-9880-4D90-9C4C-EC52044D318A}" type="datetimeFigureOut">
              <a:rPr lang="zh-CN" altLang="en-US" smtClean="0"/>
              <a:pPr/>
              <a:t>2022/6/22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FB1E-EDC5-4D0B-9383-94805CCB151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10" name="Рисунок 15">
            <a:extLst>
              <a:ext uri="{FF2B5EF4-FFF2-40B4-BE49-F238E27FC236}">
                <a16:creationId xmlns:a16="http://schemas.microsoft.com/office/drawing/2014/main" id="{40ED37CE-3282-BE4D-93EE-C00546D4CF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49"/>
          <a:stretch/>
        </p:blipFill>
        <p:spPr>
          <a:xfrm>
            <a:off x="-9525" y="-24601"/>
            <a:ext cx="12200076" cy="691468"/>
          </a:xfrm>
          <a:prstGeom prst="rect">
            <a:avLst/>
          </a:prstGeom>
        </p:spPr>
      </p:pic>
      <p:sp>
        <p:nvSpPr>
          <p:cNvPr id="11" name="Rectangle 61">
            <a:extLst>
              <a:ext uri="{FF2B5EF4-FFF2-40B4-BE49-F238E27FC236}">
                <a16:creationId xmlns:a16="http://schemas.microsoft.com/office/drawing/2014/main" id="{17FE47B3-0BC8-7A41-B6BC-E7B8B1C1415C}"/>
              </a:ext>
            </a:extLst>
          </p:cNvPr>
          <p:cNvSpPr/>
          <p:nvPr userDrawn="1"/>
        </p:nvSpPr>
        <p:spPr>
          <a:xfrm>
            <a:off x="11157195" y="-29467"/>
            <a:ext cx="1011409" cy="648494"/>
          </a:xfrm>
          <a:custGeom>
            <a:avLst/>
            <a:gdLst>
              <a:gd name="connsiteX0" fmla="*/ 0 w 4959788"/>
              <a:gd name="connsiteY0" fmla="*/ 0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0 w 4959788"/>
              <a:gd name="connsiteY4" fmla="*/ 0 h 2905486"/>
              <a:gd name="connsiteX0" fmla="*/ 1654629 w 4959788"/>
              <a:gd name="connsiteY0" fmla="*/ 87086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654629 w 4959788"/>
              <a:gd name="connsiteY4" fmla="*/ 87086 h 2905486"/>
              <a:gd name="connsiteX0" fmla="*/ 1946860 w 4959788"/>
              <a:gd name="connsiteY0" fmla="*/ 21098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46860 w 4959788"/>
              <a:gd name="connsiteY4" fmla="*/ 21098 h 2905486"/>
              <a:gd name="connsiteX0" fmla="*/ 1918580 w 4959788"/>
              <a:gd name="connsiteY0" fmla="*/ 11671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18580 w 4959788"/>
              <a:gd name="connsiteY4" fmla="*/ 11671 h 290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9788" h="2905486">
                <a:moveTo>
                  <a:pt x="1918580" y="11671"/>
                </a:moveTo>
                <a:lnTo>
                  <a:pt x="4959788" y="0"/>
                </a:lnTo>
                <a:lnTo>
                  <a:pt x="4959788" y="2905486"/>
                </a:lnTo>
                <a:lnTo>
                  <a:pt x="0" y="2905486"/>
                </a:lnTo>
                <a:lnTo>
                  <a:pt x="1918580" y="11671"/>
                </a:lnTo>
                <a:close/>
              </a:path>
            </a:pathLst>
          </a:custGeom>
          <a:solidFill>
            <a:srgbClr val="CDAA6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404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61">
            <a:extLst>
              <a:ext uri="{FF2B5EF4-FFF2-40B4-BE49-F238E27FC236}">
                <a16:creationId xmlns:a16="http://schemas.microsoft.com/office/drawing/2014/main" id="{08A9AC21-4E0C-EC4C-A895-D587A7B7C843}"/>
              </a:ext>
            </a:extLst>
          </p:cNvPr>
          <p:cNvSpPr/>
          <p:nvPr userDrawn="1"/>
        </p:nvSpPr>
        <p:spPr>
          <a:xfrm>
            <a:off x="11180592" y="-28481"/>
            <a:ext cx="1011409" cy="648494"/>
          </a:xfrm>
          <a:custGeom>
            <a:avLst/>
            <a:gdLst>
              <a:gd name="connsiteX0" fmla="*/ 0 w 4959788"/>
              <a:gd name="connsiteY0" fmla="*/ 0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0 w 4959788"/>
              <a:gd name="connsiteY4" fmla="*/ 0 h 2905486"/>
              <a:gd name="connsiteX0" fmla="*/ 1654629 w 4959788"/>
              <a:gd name="connsiteY0" fmla="*/ 87086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654629 w 4959788"/>
              <a:gd name="connsiteY4" fmla="*/ 87086 h 2905486"/>
              <a:gd name="connsiteX0" fmla="*/ 1946860 w 4959788"/>
              <a:gd name="connsiteY0" fmla="*/ 21098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46860 w 4959788"/>
              <a:gd name="connsiteY4" fmla="*/ 21098 h 2905486"/>
              <a:gd name="connsiteX0" fmla="*/ 1918580 w 4959788"/>
              <a:gd name="connsiteY0" fmla="*/ 11671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18580 w 4959788"/>
              <a:gd name="connsiteY4" fmla="*/ 11671 h 290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9788" h="2905486">
                <a:moveTo>
                  <a:pt x="1918580" y="11671"/>
                </a:moveTo>
                <a:lnTo>
                  <a:pt x="4959788" y="0"/>
                </a:lnTo>
                <a:lnTo>
                  <a:pt x="4959788" y="2905486"/>
                </a:lnTo>
                <a:lnTo>
                  <a:pt x="0" y="2905486"/>
                </a:lnTo>
                <a:lnTo>
                  <a:pt x="1918580" y="11671"/>
                </a:lnTo>
                <a:close/>
              </a:path>
            </a:pathLst>
          </a:cu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404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0" y="6680200"/>
            <a:ext cx="12192000" cy="177800"/>
          </a:xfrm>
          <a:prstGeom prst="rect">
            <a:avLst/>
          </a:prstGeom>
          <a:solidFill>
            <a:srgbClr val="1B497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8153" y="-16419"/>
            <a:ext cx="622398" cy="6223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7505-9880-4D90-9C4C-EC52044D318A}" type="datetimeFigureOut">
              <a:rPr lang="zh-CN" altLang="en-US" smtClean="0"/>
              <a:pPr/>
              <a:t>2022/6/22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FB1E-EDC5-4D0B-9383-94805CCB151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6" name="Рисунок 15">
            <a:extLst>
              <a:ext uri="{FF2B5EF4-FFF2-40B4-BE49-F238E27FC236}">
                <a16:creationId xmlns:a16="http://schemas.microsoft.com/office/drawing/2014/main" id="{40ED37CE-3282-BE4D-93EE-C00546D4CF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49"/>
          <a:stretch/>
        </p:blipFill>
        <p:spPr>
          <a:xfrm>
            <a:off x="-9525" y="-24601"/>
            <a:ext cx="12200076" cy="691468"/>
          </a:xfrm>
          <a:prstGeom prst="rect">
            <a:avLst/>
          </a:prstGeom>
        </p:spPr>
      </p:pic>
      <p:sp>
        <p:nvSpPr>
          <p:cNvPr id="7" name="Rectangle 61">
            <a:extLst>
              <a:ext uri="{FF2B5EF4-FFF2-40B4-BE49-F238E27FC236}">
                <a16:creationId xmlns:a16="http://schemas.microsoft.com/office/drawing/2014/main" id="{17FE47B3-0BC8-7A41-B6BC-E7B8B1C1415C}"/>
              </a:ext>
            </a:extLst>
          </p:cNvPr>
          <p:cNvSpPr/>
          <p:nvPr userDrawn="1"/>
        </p:nvSpPr>
        <p:spPr>
          <a:xfrm>
            <a:off x="11157195" y="-29467"/>
            <a:ext cx="1011409" cy="648494"/>
          </a:xfrm>
          <a:custGeom>
            <a:avLst/>
            <a:gdLst>
              <a:gd name="connsiteX0" fmla="*/ 0 w 4959788"/>
              <a:gd name="connsiteY0" fmla="*/ 0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0 w 4959788"/>
              <a:gd name="connsiteY4" fmla="*/ 0 h 2905486"/>
              <a:gd name="connsiteX0" fmla="*/ 1654629 w 4959788"/>
              <a:gd name="connsiteY0" fmla="*/ 87086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654629 w 4959788"/>
              <a:gd name="connsiteY4" fmla="*/ 87086 h 2905486"/>
              <a:gd name="connsiteX0" fmla="*/ 1946860 w 4959788"/>
              <a:gd name="connsiteY0" fmla="*/ 21098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46860 w 4959788"/>
              <a:gd name="connsiteY4" fmla="*/ 21098 h 2905486"/>
              <a:gd name="connsiteX0" fmla="*/ 1918580 w 4959788"/>
              <a:gd name="connsiteY0" fmla="*/ 11671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18580 w 4959788"/>
              <a:gd name="connsiteY4" fmla="*/ 11671 h 290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9788" h="2905486">
                <a:moveTo>
                  <a:pt x="1918580" y="11671"/>
                </a:moveTo>
                <a:lnTo>
                  <a:pt x="4959788" y="0"/>
                </a:lnTo>
                <a:lnTo>
                  <a:pt x="4959788" y="2905486"/>
                </a:lnTo>
                <a:lnTo>
                  <a:pt x="0" y="2905486"/>
                </a:lnTo>
                <a:lnTo>
                  <a:pt x="1918580" y="11671"/>
                </a:lnTo>
                <a:close/>
              </a:path>
            </a:pathLst>
          </a:custGeom>
          <a:solidFill>
            <a:srgbClr val="CDAA6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404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61">
            <a:extLst>
              <a:ext uri="{FF2B5EF4-FFF2-40B4-BE49-F238E27FC236}">
                <a16:creationId xmlns:a16="http://schemas.microsoft.com/office/drawing/2014/main" id="{08A9AC21-4E0C-EC4C-A895-D587A7B7C843}"/>
              </a:ext>
            </a:extLst>
          </p:cNvPr>
          <p:cNvSpPr/>
          <p:nvPr userDrawn="1"/>
        </p:nvSpPr>
        <p:spPr>
          <a:xfrm>
            <a:off x="11180592" y="-28481"/>
            <a:ext cx="1011409" cy="648494"/>
          </a:xfrm>
          <a:custGeom>
            <a:avLst/>
            <a:gdLst>
              <a:gd name="connsiteX0" fmla="*/ 0 w 4959788"/>
              <a:gd name="connsiteY0" fmla="*/ 0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0 w 4959788"/>
              <a:gd name="connsiteY4" fmla="*/ 0 h 2905486"/>
              <a:gd name="connsiteX0" fmla="*/ 1654629 w 4959788"/>
              <a:gd name="connsiteY0" fmla="*/ 87086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654629 w 4959788"/>
              <a:gd name="connsiteY4" fmla="*/ 87086 h 2905486"/>
              <a:gd name="connsiteX0" fmla="*/ 1946860 w 4959788"/>
              <a:gd name="connsiteY0" fmla="*/ 21098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46860 w 4959788"/>
              <a:gd name="connsiteY4" fmla="*/ 21098 h 2905486"/>
              <a:gd name="connsiteX0" fmla="*/ 1918580 w 4959788"/>
              <a:gd name="connsiteY0" fmla="*/ 11671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18580 w 4959788"/>
              <a:gd name="connsiteY4" fmla="*/ 11671 h 290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9788" h="2905486">
                <a:moveTo>
                  <a:pt x="1918580" y="11671"/>
                </a:moveTo>
                <a:lnTo>
                  <a:pt x="4959788" y="0"/>
                </a:lnTo>
                <a:lnTo>
                  <a:pt x="4959788" y="2905486"/>
                </a:lnTo>
                <a:lnTo>
                  <a:pt x="0" y="2905486"/>
                </a:lnTo>
                <a:lnTo>
                  <a:pt x="1918580" y="11671"/>
                </a:lnTo>
                <a:close/>
              </a:path>
            </a:pathLst>
          </a:cu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404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6680200"/>
            <a:ext cx="12192000" cy="177800"/>
          </a:xfrm>
          <a:prstGeom prst="rect">
            <a:avLst/>
          </a:prstGeom>
          <a:solidFill>
            <a:srgbClr val="1B497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8153" y="-16419"/>
            <a:ext cx="622398" cy="62239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137445" y="19694"/>
            <a:ext cx="10515600" cy="586285"/>
          </a:xfrm>
        </p:spPr>
        <p:txBody>
          <a:bodyPr>
            <a:noAutofit/>
          </a:bodyPr>
          <a:lstStyle>
            <a:lvl1pPr>
              <a:defRPr sz="2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ru-RU" altLang="zh-CN" dirty="0"/>
              <a:t>ЗАГОЛОВОК СЛАЙДА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7505-9880-4D90-9C4C-EC52044D318A}" type="datetimeFigureOut">
              <a:rPr lang="zh-CN" altLang="en-US" smtClean="0"/>
              <a:pPr/>
              <a:t>2022/6/22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FB1E-EDC5-4D0B-9383-94805CCB151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5" name="Рисунок 15">
            <a:extLst>
              <a:ext uri="{FF2B5EF4-FFF2-40B4-BE49-F238E27FC236}">
                <a16:creationId xmlns:a16="http://schemas.microsoft.com/office/drawing/2014/main" id="{40ED37CE-3282-BE4D-93EE-C00546D4CF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49"/>
          <a:stretch/>
        </p:blipFill>
        <p:spPr>
          <a:xfrm>
            <a:off x="-9525" y="-24601"/>
            <a:ext cx="12200076" cy="691468"/>
          </a:xfrm>
          <a:prstGeom prst="rect">
            <a:avLst/>
          </a:prstGeom>
        </p:spPr>
      </p:pic>
      <p:sp>
        <p:nvSpPr>
          <p:cNvPr id="6" name="Rectangle 61">
            <a:extLst>
              <a:ext uri="{FF2B5EF4-FFF2-40B4-BE49-F238E27FC236}">
                <a16:creationId xmlns:a16="http://schemas.microsoft.com/office/drawing/2014/main" id="{17FE47B3-0BC8-7A41-B6BC-E7B8B1C1415C}"/>
              </a:ext>
            </a:extLst>
          </p:cNvPr>
          <p:cNvSpPr/>
          <p:nvPr userDrawn="1"/>
        </p:nvSpPr>
        <p:spPr>
          <a:xfrm>
            <a:off x="11157195" y="-29467"/>
            <a:ext cx="1011409" cy="648494"/>
          </a:xfrm>
          <a:custGeom>
            <a:avLst/>
            <a:gdLst>
              <a:gd name="connsiteX0" fmla="*/ 0 w 4959788"/>
              <a:gd name="connsiteY0" fmla="*/ 0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0 w 4959788"/>
              <a:gd name="connsiteY4" fmla="*/ 0 h 2905486"/>
              <a:gd name="connsiteX0" fmla="*/ 1654629 w 4959788"/>
              <a:gd name="connsiteY0" fmla="*/ 87086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654629 w 4959788"/>
              <a:gd name="connsiteY4" fmla="*/ 87086 h 2905486"/>
              <a:gd name="connsiteX0" fmla="*/ 1946860 w 4959788"/>
              <a:gd name="connsiteY0" fmla="*/ 21098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46860 w 4959788"/>
              <a:gd name="connsiteY4" fmla="*/ 21098 h 2905486"/>
              <a:gd name="connsiteX0" fmla="*/ 1918580 w 4959788"/>
              <a:gd name="connsiteY0" fmla="*/ 11671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18580 w 4959788"/>
              <a:gd name="connsiteY4" fmla="*/ 11671 h 290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9788" h="2905486">
                <a:moveTo>
                  <a:pt x="1918580" y="11671"/>
                </a:moveTo>
                <a:lnTo>
                  <a:pt x="4959788" y="0"/>
                </a:lnTo>
                <a:lnTo>
                  <a:pt x="4959788" y="2905486"/>
                </a:lnTo>
                <a:lnTo>
                  <a:pt x="0" y="2905486"/>
                </a:lnTo>
                <a:lnTo>
                  <a:pt x="1918580" y="11671"/>
                </a:lnTo>
                <a:close/>
              </a:path>
            </a:pathLst>
          </a:custGeom>
          <a:solidFill>
            <a:srgbClr val="CDAA6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404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1">
            <a:extLst>
              <a:ext uri="{FF2B5EF4-FFF2-40B4-BE49-F238E27FC236}">
                <a16:creationId xmlns:a16="http://schemas.microsoft.com/office/drawing/2014/main" id="{08A9AC21-4E0C-EC4C-A895-D587A7B7C843}"/>
              </a:ext>
            </a:extLst>
          </p:cNvPr>
          <p:cNvSpPr/>
          <p:nvPr userDrawn="1"/>
        </p:nvSpPr>
        <p:spPr>
          <a:xfrm>
            <a:off x="11180592" y="-28481"/>
            <a:ext cx="1011409" cy="648494"/>
          </a:xfrm>
          <a:custGeom>
            <a:avLst/>
            <a:gdLst>
              <a:gd name="connsiteX0" fmla="*/ 0 w 4959788"/>
              <a:gd name="connsiteY0" fmla="*/ 0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0 w 4959788"/>
              <a:gd name="connsiteY4" fmla="*/ 0 h 2905486"/>
              <a:gd name="connsiteX0" fmla="*/ 1654629 w 4959788"/>
              <a:gd name="connsiteY0" fmla="*/ 87086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654629 w 4959788"/>
              <a:gd name="connsiteY4" fmla="*/ 87086 h 2905486"/>
              <a:gd name="connsiteX0" fmla="*/ 1946860 w 4959788"/>
              <a:gd name="connsiteY0" fmla="*/ 21098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46860 w 4959788"/>
              <a:gd name="connsiteY4" fmla="*/ 21098 h 2905486"/>
              <a:gd name="connsiteX0" fmla="*/ 1918580 w 4959788"/>
              <a:gd name="connsiteY0" fmla="*/ 11671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18580 w 4959788"/>
              <a:gd name="connsiteY4" fmla="*/ 11671 h 290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9788" h="2905486">
                <a:moveTo>
                  <a:pt x="1918580" y="11671"/>
                </a:moveTo>
                <a:lnTo>
                  <a:pt x="4959788" y="0"/>
                </a:lnTo>
                <a:lnTo>
                  <a:pt x="4959788" y="2905486"/>
                </a:lnTo>
                <a:lnTo>
                  <a:pt x="0" y="2905486"/>
                </a:lnTo>
                <a:lnTo>
                  <a:pt x="1918580" y="11671"/>
                </a:lnTo>
                <a:close/>
              </a:path>
            </a:pathLst>
          </a:cu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404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0" y="6680200"/>
            <a:ext cx="12192000" cy="177800"/>
          </a:xfrm>
          <a:prstGeom prst="rect">
            <a:avLst/>
          </a:prstGeom>
          <a:solidFill>
            <a:srgbClr val="1B497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52400" y="6832600"/>
            <a:ext cx="12192000" cy="177800"/>
          </a:xfrm>
          <a:prstGeom prst="rect">
            <a:avLst/>
          </a:prstGeom>
          <a:solidFill>
            <a:srgbClr val="1B497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8153" y="-16419"/>
            <a:ext cx="622398" cy="6223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7505-9880-4D90-9C4C-EC52044D318A}" type="datetimeFigureOut">
              <a:rPr lang="zh-CN" altLang="en-US" smtClean="0"/>
              <a:pPr/>
              <a:t>2022/6/22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FB1E-EDC5-4D0B-9383-94805CCB151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Рисунок 15">
            <a:extLst>
              <a:ext uri="{FF2B5EF4-FFF2-40B4-BE49-F238E27FC236}">
                <a16:creationId xmlns:a16="http://schemas.microsoft.com/office/drawing/2014/main" id="{40ED37CE-3282-BE4D-93EE-C00546D4CF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49"/>
          <a:stretch/>
        </p:blipFill>
        <p:spPr>
          <a:xfrm>
            <a:off x="-9525" y="-24601"/>
            <a:ext cx="12200076" cy="691468"/>
          </a:xfrm>
          <a:prstGeom prst="rect">
            <a:avLst/>
          </a:prstGeom>
        </p:spPr>
      </p:pic>
      <p:sp>
        <p:nvSpPr>
          <p:cNvPr id="9" name="Rectangle 61">
            <a:extLst>
              <a:ext uri="{FF2B5EF4-FFF2-40B4-BE49-F238E27FC236}">
                <a16:creationId xmlns:a16="http://schemas.microsoft.com/office/drawing/2014/main" id="{17FE47B3-0BC8-7A41-B6BC-E7B8B1C1415C}"/>
              </a:ext>
            </a:extLst>
          </p:cNvPr>
          <p:cNvSpPr/>
          <p:nvPr userDrawn="1"/>
        </p:nvSpPr>
        <p:spPr>
          <a:xfrm>
            <a:off x="11157195" y="-29467"/>
            <a:ext cx="1011409" cy="648494"/>
          </a:xfrm>
          <a:custGeom>
            <a:avLst/>
            <a:gdLst>
              <a:gd name="connsiteX0" fmla="*/ 0 w 4959788"/>
              <a:gd name="connsiteY0" fmla="*/ 0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0 w 4959788"/>
              <a:gd name="connsiteY4" fmla="*/ 0 h 2905486"/>
              <a:gd name="connsiteX0" fmla="*/ 1654629 w 4959788"/>
              <a:gd name="connsiteY0" fmla="*/ 87086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654629 w 4959788"/>
              <a:gd name="connsiteY4" fmla="*/ 87086 h 2905486"/>
              <a:gd name="connsiteX0" fmla="*/ 1946860 w 4959788"/>
              <a:gd name="connsiteY0" fmla="*/ 21098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46860 w 4959788"/>
              <a:gd name="connsiteY4" fmla="*/ 21098 h 2905486"/>
              <a:gd name="connsiteX0" fmla="*/ 1918580 w 4959788"/>
              <a:gd name="connsiteY0" fmla="*/ 11671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18580 w 4959788"/>
              <a:gd name="connsiteY4" fmla="*/ 11671 h 290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9788" h="2905486">
                <a:moveTo>
                  <a:pt x="1918580" y="11671"/>
                </a:moveTo>
                <a:lnTo>
                  <a:pt x="4959788" y="0"/>
                </a:lnTo>
                <a:lnTo>
                  <a:pt x="4959788" y="2905486"/>
                </a:lnTo>
                <a:lnTo>
                  <a:pt x="0" y="2905486"/>
                </a:lnTo>
                <a:lnTo>
                  <a:pt x="1918580" y="11671"/>
                </a:lnTo>
                <a:close/>
              </a:path>
            </a:pathLst>
          </a:custGeom>
          <a:solidFill>
            <a:srgbClr val="CDAA6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404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61">
            <a:extLst>
              <a:ext uri="{FF2B5EF4-FFF2-40B4-BE49-F238E27FC236}">
                <a16:creationId xmlns:a16="http://schemas.microsoft.com/office/drawing/2014/main" id="{08A9AC21-4E0C-EC4C-A895-D587A7B7C843}"/>
              </a:ext>
            </a:extLst>
          </p:cNvPr>
          <p:cNvSpPr/>
          <p:nvPr userDrawn="1"/>
        </p:nvSpPr>
        <p:spPr>
          <a:xfrm>
            <a:off x="11180592" y="-28481"/>
            <a:ext cx="1011409" cy="648494"/>
          </a:xfrm>
          <a:custGeom>
            <a:avLst/>
            <a:gdLst>
              <a:gd name="connsiteX0" fmla="*/ 0 w 4959788"/>
              <a:gd name="connsiteY0" fmla="*/ 0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0 w 4959788"/>
              <a:gd name="connsiteY4" fmla="*/ 0 h 2905486"/>
              <a:gd name="connsiteX0" fmla="*/ 1654629 w 4959788"/>
              <a:gd name="connsiteY0" fmla="*/ 87086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654629 w 4959788"/>
              <a:gd name="connsiteY4" fmla="*/ 87086 h 2905486"/>
              <a:gd name="connsiteX0" fmla="*/ 1946860 w 4959788"/>
              <a:gd name="connsiteY0" fmla="*/ 21098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46860 w 4959788"/>
              <a:gd name="connsiteY4" fmla="*/ 21098 h 2905486"/>
              <a:gd name="connsiteX0" fmla="*/ 1918580 w 4959788"/>
              <a:gd name="connsiteY0" fmla="*/ 11671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18580 w 4959788"/>
              <a:gd name="connsiteY4" fmla="*/ 11671 h 290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9788" h="2905486">
                <a:moveTo>
                  <a:pt x="1918580" y="11671"/>
                </a:moveTo>
                <a:lnTo>
                  <a:pt x="4959788" y="0"/>
                </a:lnTo>
                <a:lnTo>
                  <a:pt x="4959788" y="2905486"/>
                </a:lnTo>
                <a:lnTo>
                  <a:pt x="0" y="2905486"/>
                </a:lnTo>
                <a:lnTo>
                  <a:pt x="1918580" y="11671"/>
                </a:lnTo>
                <a:close/>
              </a:path>
            </a:pathLst>
          </a:cu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404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0" y="6680200"/>
            <a:ext cx="12192000" cy="177800"/>
          </a:xfrm>
          <a:prstGeom prst="rect">
            <a:avLst/>
          </a:prstGeom>
          <a:solidFill>
            <a:srgbClr val="1B497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8153" y="-16419"/>
            <a:ext cx="622398" cy="6223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7505-9880-4D90-9C4C-EC52044D318A}" type="datetimeFigureOut">
              <a:rPr lang="zh-CN" altLang="en-US" smtClean="0"/>
              <a:pPr/>
              <a:t>2022/6/22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FB1E-EDC5-4D0B-9383-94805CCB151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Рисунок 15">
            <a:extLst>
              <a:ext uri="{FF2B5EF4-FFF2-40B4-BE49-F238E27FC236}">
                <a16:creationId xmlns:a16="http://schemas.microsoft.com/office/drawing/2014/main" id="{40ED37CE-3282-BE4D-93EE-C00546D4CF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49"/>
          <a:stretch/>
        </p:blipFill>
        <p:spPr>
          <a:xfrm>
            <a:off x="-9525" y="-24601"/>
            <a:ext cx="12200076" cy="691468"/>
          </a:xfrm>
          <a:prstGeom prst="rect">
            <a:avLst/>
          </a:prstGeom>
        </p:spPr>
      </p:pic>
      <p:sp>
        <p:nvSpPr>
          <p:cNvPr id="9" name="Rectangle 61">
            <a:extLst>
              <a:ext uri="{FF2B5EF4-FFF2-40B4-BE49-F238E27FC236}">
                <a16:creationId xmlns:a16="http://schemas.microsoft.com/office/drawing/2014/main" id="{17FE47B3-0BC8-7A41-B6BC-E7B8B1C1415C}"/>
              </a:ext>
            </a:extLst>
          </p:cNvPr>
          <p:cNvSpPr/>
          <p:nvPr userDrawn="1"/>
        </p:nvSpPr>
        <p:spPr>
          <a:xfrm>
            <a:off x="11157195" y="-29467"/>
            <a:ext cx="1011409" cy="648494"/>
          </a:xfrm>
          <a:custGeom>
            <a:avLst/>
            <a:gdLst>
              <a:gd name="connsiteX0" fmla="*/ 0 w 4959788"/>
              <a:gd name="connsiteY0" fmla="*/ 0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0 w 4959788"/>
              <a:gd name="connsiteY4" fmla="*/ 0 h 2905486"/>
              <a:gd name="connsiteX0" fmla="*/ 1654629 w 4959788"/>
              <a:gd name="connsiteY0" fmla="*/ 87086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654629 w 4959788"/>
              <a:gd name="connsiteY4" fmla="*/ 87086 h 2905486"/>
              <a:gd name="connsiteX0" fmla="*/ 1946860 w 4959788"/>
              <a:gd name="connsiteY0" fmla="*/ 21098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46860 w 4959788"/>
              <a:gd name="connsiteY4" fmla="*/ 21098 h 2905486"/>
              <a:gd name="connsiteX0" fmla="*/ 1918580 w 4959788"/>
              <a:gd name="connsiteY0" fmla="*/ 11671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18580 w 4959788"/>
              <a:gd name="connsiteY4" fmla="*/ 11671 h 290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9788" h="2905486">
                <a:moveTo>
                  <a:pt x="1918580" y="11671"/>
                </a:moveTo>
                <a:lnTo>
                  <a:pt x="4959788" y="0"/>
                </a:lnTo>
                <a:lnTo>
                  <a:pt x="4959788" y="2905486"/>
                </a:lnTo>
                <a:lnTo>
                  <a:pt x="0" y="2905486"/>
                </a:lnTo>
                <a:lnTo>
                  <a:pt x="1918580" y="11671"/>
                </a:lnTo>
                <a:close/>
              </a:path>
            </a:pathLst>
          </a:custGeom>
          <a:solidFill>
            <a:srgbClr val="CDAA6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404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61">
            <a:extLst>
              <a:ext uri="{FF2B5EF4-FFF2-40B4-BE49-F238E27FC236}">
                <a16:creationId xmlns:a16="http://schemas.microsoft.com/office/drawing/2014/main" id="{08A9AC21-4E0C-EC4C-A895-D587A7B7C843}"/>
              </a:ext>
            </a:extLst>
          </p:cNvPr>
          <p:cNvSpPr/>
          <p:nvPr userDrawn="1"/>
        </p:nvSpPr>
        <p:spPr>
          <a:xfrm>
            <a:off x="11180592" y="-28481"/>
            <a:ext cx="1011409" cy="648494"/>
          </a:xfrm>
          <a:custGeom>
            <a:avLst/>
            <a:gdLst>
              <a:gd name="connsiteX0" fmla="*/ 0 w 4959788"/>
              <a:gd name="connsiteY0" fmla="*/ 0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0 w 4959788"/>
              <a:gd name="connsiteY4" fmla="*/ 0 h 2905486"/>
              <a:gd name="connsiteX0" fmla="*/ 1654629 w 4959788"/>
              <a:gd name="connsiteY0" fmla="*/ 87086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654629 w 4959788"/>
              <a:gd name="connsiteY4" fmla="*/ 87086 h 2905486"/>
              <a:gd name="connsiteX0" fmla="*/ 1946860 w 4959788"/>
              <a:gd name="connsiteY0" fmla="*/ 21098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46860 w 4959788"/>
              <a:gd name="connsiteY4" fmla="*/ 21098 h 2905486"/>
              <a:gd name="connsiteX0" fmla="*/ 1918580 w 4959788"/>
              <a:gd name="connsiteY0" fmla="*/ 11671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18580 w 4959788"/>
              <a:gd name="connsiteY4" fmla="*/ 11671 h 290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9788" h="2905486">
                <a:moveTo>
                  <a:pt x="1918580" y="11671"/>
                </a:moveTo>
                <a:lnTo>
                  <a:pt x="4959788" y="0"/>
                </a:lnTo>
                <a:lnTo>
                  <a:pt x="4959788" y="2905486"/>
                </a:lnTo>
                <a:lnTo>
                  <a:pt x="0" y="2905486"/>
                </a:lnTo>
                <a:lnTo>
                  <a:pt x="1918580" y="11671"/>
                </a:lnTo>
                <a:close/>
              </a:path>
            </a:pathLst>
          </a:cu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404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0" y="6680200"/>
            <a:ext cx="12192000" cy="177800"/>
          </a:xfrm>
          <a:prstGeom prst="rect">
            <a:avLst/>
          </a:prstGeom>
          <a:solidFill>
            <a:srgbClr val="1B497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8153" y="-16419"/>
            <a:ext cx="622398" cy="6223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7505-9880-4D90-9C4C-EC52044D318A}" type="datetimeFigureOut">
              <a:rPr lang="zh-CN" altLang="en-US" smtClean="0"/>
              <a:pPr/>
              <a:t>2022/6/22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FB1E-EDC5-4D0B-9383-94805CCB151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Рисунок 15">
            <a:extLst>
              <a:ext uri="{FF2B5EF4-FFF2-40B4-BE49-F238E27FC236}">
                <a16:creationId xmlns:a16="http://schemas.microsoft.com/office/drawing/2014/main" id="{40ED37CE-3282-BE4D-93EE-C00546D4CF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49"/>
          <a:stretch/>
        </p:blipFill>
        <p:spPr>
          <a:xfrm>
            <a:off x="-9525" y="-24601"/>
            <a:ext cx="12200076" cy="691468"/>
          </a:xfrm>
          <a:prstGeom prst="rect">
            <a:avLst/>
          </a:prstGeom>
        </p:spPr>
      </p:pic>
      <p:sp>
        <p:nvSpPr>
          <p:cNvPr id="8" name="Rectangle 61">
            <a:extLst>
              <a:ext uri="{FF2B5EF4-FFF2-40B4-BE49-F238E27FC236}">
                <a16:creationId xmlns:a16="http://schemas.microsoft.com/office/drawing/2014/main" id="{17FE47B3-0BC8-7A41-B6BC-E7B8B1C1415C}"/>
              </a:ext>
            </a:extLst>
          </p:cNvPr>
          <p:cNvSpPr/>
          <p:nvPr userDrawn="1"/>
        </p:nvSpPr>
        <p:spPr>
          <a:xfrm>
            <a:off x="11157195" y="-29467"/>
            <a:ext cx="1011409" cy="648494"/>
          </a:xfrm>
          <a:custGeom>
            <a:avLst/>
            <a:gdLst>
              <a:gd name="connsiteX0" fmla="*/ 0 w 4959788"/>
              <a:gd name="connsiteY0" fmla="*/ 0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0 w 4959788"/>
              <a:gd name="connsiteY4" fmla="*/ 0 h 2905486"/>
              <a:gd name="connsiteX0" fmla="*/ 1654629 w 4959788"/>
              <a:gd name="connsiteY0" fmla="*/ 87086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654629 w 4959788"/>
              <a:gd name="connsiteY4" fmla="*/ 87086 h 2905486"/>
              <a:gd name="connsiteX0" fmla="*/ 1946860 w 4959788"/>
              <a:gd name="connsiteY0" fmla="*/ 21098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46860 w 4959788"/>
              <a:gd name="connsiteY4" fmla="*/ 21098 h 2905486"/>
              <a:gd name="connsiteX0" fmla="*/ 1918580 w 4959788"/>
              <a:gd name="connsiteY0" fmla="*/ 11671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18580 w 4959788"/>
              <a:gd name="connsiteY4" fmla="*/ 11671 h 290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9788" h="2905486">
                <a:moveTo>
                  <a:pt x="1918580" y="11671"/>
                </a:moveTo>
                <a:lnTo>
                  <a:pt x="4959788" y="0"/>
                </a:lnTo>
                <a:lnTo>
                  <a:pt x="4959788" y="2905486"/>
                </a:lnTo>
                <a:lnTo>
                  <a:pt x="0" y="2905486"/>
                </a:lnTo>
                <a:lnTo>
                  <a:pt x="1918580" y="11671"/>
                </a:lnTo>
                <a:close/>
              </a:path>
            </a:pathLst>
          </a:custGeom>
          <a:solidFill>
            <a:srgbClr val="CDAA6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404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61">
            <a:extLst>
              <a:ext uri="{FF2B5EF4-FFF2-40B4-BE49-F238E27FC236}">
                <a16:creationId xmlns:a16="http://schemas.microsoft.com/office/drawing/2014/main" id="{08A9AC21-4E0C-EC4C-A895-D587A7B7C843}"/>
              </a:ext>
            </a:extLst>
          </p:cNvPr>
          <p:cNvSpPr/>
          <p:nvPr userDrawn="1"/>
        </p:nvSpPr>
        <p:spPr>
          <a:xfrm>
            <a:off x="11180592" y="-28481"/>
            <a:ext cx="1011409" cy="648494"/>
          </a:xfrm>
          <a:custGeom>
            <a:avLst/>
            <a:gdLst>
              <a:gd name="connsiteX0" fmla="*/ 0 w 4959788"/>
              <a:gd name="connsiteY0" fmla="*/ 0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0 w 4959788"/>
              <a:gd name="connsiteY4" fmla="*/ 0 h 2905486"/>
              <a:gd name="connsiteX0" fmla="*/ 1654629 w 4959788"/>
              <a:gd name="connsiteY0" fmla="*/ 87086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654629 w 4959788"/>
              <a:gd name="connsiteY4" fmla="*/ 87086 h 2905486"/>
              <a:gd name="connsiteX0" fmla="*/ 1946860 w 4959788"/>
              <a:gd name="connsiteY0" fmla="*/ 21098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46860 w 4959788"/>
              <a:gd name="connsiteY4" fmla="*/ 21098 h 2905486"/>
              <a:gd name="connsiteX0" fmla="*/ 1918580 w 4959788"/>
              <a:gd name="connsiteY0" fmla="*/ 11671 h 2905486"/>
              <a:gd name="connsiteX1" fmla="*/ 4959788 w 4959788"/>
              <a:gd name="connsiteY1" fmla="*/ 0 h 2905486"/>
              <a:gd name="connsiteX2" fmla="*/ 4959788 w 4959788"/>
              <a:gd name="connsiteY2" fmla="*/ 2905486 h 2905486"/>
              <a:gd name="connsiteX3" fmla="*/ 0 w 4959788"/>
              <a:gd name="connsiteY3" fmla="*/ 2905486 h 2905486"/>
              <a:gd name="connsiteX4" fmla="*/ 1918580 w 4959788"/>
              <a:gd name="connsiteY4" fmla="*/ 11671 h 290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9788" h="2905486">
                <a:moveTo>
                  <a:pt x="1918580" y="11671"/>
                </a:moveTo>
                <a:lnTo>
                  <a:pt x="4959788" y="0"/>
                </a:lnTo>
                <a:lnTo>
                  <a:pt x="4959788" y="2905486"/>
                </a:lnTo>
                <a:lnTo>
                  <a:pt x="0" y="2905486"/>
                </a:lnTo>
                <a:lnTo>
                  <a:pt x="1918580" y="11671"/>
                </a:lnTo>
                <a:close/>
              </a:path>
            </a:pathLst>
          </a:cu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38404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6680200"/>
            <a:ext cx="12192000" cy="177800"/>
          </a:xfrm>
          <a:prstGeom prst="rect">
            <a:avLst/>
          </a:prstGeom>
          <a:solidFill>
            <a:srgbClr val="1B497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8153" y="-16419"/>
            <a:ext cx="622398" cy="622398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67505-9880-4D90-9C4C-EC52044D318A}" type="datetimeFigureOut">
              <a:rPr lang="zh-CN" altLang="en-US" smtClean="0"/>
              <a:pPr/>
              <a:t>2022/6/22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9FB1E-EDC5-4D0B-9383-94805CCB15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avatars.mds.yandex.net/i?id=4b37500a4550622f118006b7c096b938-5447391-images-thumbs&amp;n=1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13" b="7813"/>
          <a:stretch/>
        </p:blipFill>
        <p:spPr bwMode="auto">
          <a:xfrm>
            <a:off x="0" y="1"/>
            <a:ext cx="12192000" cy="6857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935E078-658E-451A-B655-AAE57BD7A613}"/>
              </a:ext>
            </a:extLst>
          </p:cNvPr>
          <p:cNvSpPr/>
          <p:nvPr/>
        </p:nvSpPr>
        <p:spPr>
          <a:xfrm>
            <a:off x="0" y="-2"/>
            <a:ext cx="12192000" cy="6858002"/>
          </a:xfrm>
          <a:prstGeom prst="rect">
            <a:avLst/>
          </a:prstGeom>
          <a:blipFill dpi="0" rotWithShape="1">
            <a:blip r:embed="rId3">
              <a:alphaModFix amt="92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20"/>
          <p:cNvSpPr txBox="1">
            <a:spLocks/>
          </p:cNvSpPr>
          <p:nvPr/>
        </p:nvSpPr>
        <p:spPr>
          <a:xfrm>
            <a:off x="444137" y="3306763"/>
            <a:ext cx="11090366" cy="20490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00246B"/>
                </a:solidFill>
                <a:latin typeface="+mn-lt"/>
                <a:cs typeface="Calibri" panose="020F0502020204030204" pitchFamily="34" charset="0"/>
              </a:rPr>
              <a:t>REFORMS AND NEW APRROACHES IN THE SYSTEM OF PROFESSIONAL VOCATIONAL EDUCATION IN UZBEKISTAN </a:t>
            </a:r>
            <a:endParaRPr lang="ru-RU" b="1" dirty="0">
              <a:solidFill>
                <a:srgbClr val="00246B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5" name="Подзаголовок 21"/>
          <p:cNvSpPr txBox="1">
            <a:spLocks/>
          </p:cNvSpPr>
          <p:nvPr/>
        </p:nvSpPr>
        <p:spPr>
          <a:xfrm>
            <a:off x="2508121" y="4816883"/>
            <a:ext cx="7175758" cy="700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sz="2400" b="1" dirty="0">
              <a:solidFill>
                <a:srgbClr val="0B3054"/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FE05E0D-CB79-4C4B-B5F8-CE548649302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657" y="604451"/>
            <a:ext cx="2348686" cy="2348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876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Заголовок 1"/>
          <p:cNvSpPr txBox="1">
            <a:spLocks/>
          </p:cNvSpPr>
          <p:nvPr/>
        </p:nvSpPr>
        <p:spPr>
          <a:xfrm>
            <a:off x="1578545" y="87030"/>
            <a:ext cx="7834867" cy="453113"/>
          </a:xfrm>
          <a:prstGeom prst="rect">
            <a:avLst/>
          </a:prstGeom>
        </p:spPr>
        <p:txBody>
          <a:bodyPr vert="horz" lIns="82652" tIns="41327" rIns="82652" bIns="41327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rgbClr val="C00000"/>
                </a:solidFill>
                <a:effectLst/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endParaRPr lang="uz-Cyrl-UZ" sz="3079" dirty="0">
              <a:solidFill>
                <a:schemeClr val="bg1"/>
              </a:solidFill>
              <a:latin typeface="+mn-lt"/>
              <a:sym typeface="Spartan Thin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1578545" y="954886"/>
            <a:ext cx="9319529" cy="5489452"/>
            <a:chOff x="422366" y="2286605"/>
            <a:chExt cx="14529405" cy="6931395"/>
          </a:xfrm>
        </p:grpSpPr>
        <p:cxnSp>
          <p:nvCxnSpPr>
            <p:cNvPr id="42" name="Прямая со стрелкой 41"/>
            <p:cNvCxnSpPr>
              <a:cxnSpLocks/>
            </p:cNvCxnSpPr>
            <p:nvPr/>
          </p:nvCxnSpPr>
          <p:spPr>
            <a:xfrm flipV="1">
              <a:off x="3780899" y="4327978"/>
              <a:ext cx="0" cy="1703665"/>
            </a:xfrm>
            <a:prstGeom prst="straightConnector1">
              <a:avLst/>
            </a:prstGeom>
            <a:ln w="28575">
              <a:prstDash val="sys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 стрелкой 44"/>
            <p:cNvCxnSpPr>
              <a:cxnSpLocks/>
            </p:cNvCxnSpPr>
            <p:nvPr/>
          </p:nvCxnSpPr>
          <p:spPr>
            <a:xfrm flipV="1">
              <a:off x="7720573" y="4327978"/>
              <a:ext cx="0" cy="440566"/>
            </a:xfrm>
            <a:prstGeom prst="straightConnector1">
              <a:avLst/>
            </a:prstGeom>
            <a:ln w="28575">
              <a:prstDash val="sys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 Box 62"/>
            <p:cNvSpPr txBox="1">
              <a:spLocks noChangeArrowheads="1"/>
            </p:cNvSpPr>
            <p:nvPr/>
          </p:nvSpPr>
          <p:spPr bwMode="auto">
            <a:xfrm>
              <a:off x="2163942" y="2735645"/>
              <a:ext cx="7945543" cy="1583534"/>
            </a:xfrm>
            <a:custGeom>
              <a:avLst/>
              <a:gdLst>
                <a:gd name="connsiteX0" fmla="*/ 0 w 3939893"/>
                <a:gd name="connsiteY0" fmla="*/ 0 h 959952"/>
                <a:gd name="connsiteX1" fmla="*/ 3939893 w 3939893"/>
                <a:gd name="connsiteY1" fmla="*/ 0 h 959952"/>
                <a:gd name="connsiteX2" fmla="*/ 3939893 w 3939893"/>
                <a:gd name="connsiteY2" fmla="*/ 959952 h 959952"/>
                <a:gd name="connsiteX3" fmla="*/ 0 w 3939893"/>
                <a:gd name="connsiteY3" fmla="*/ 959952 h 959952"/>
                <a:gd name="connsiteX4" fmla="*/ 0 w 3939893"/>
                <a:gd name="connsiteY4" fmla="*/ 0 h 959952"/>
                <a:gd name="connsiteX0" fmla="*/ 0 w 3939893"/>
                <a:gd name="connsiteY0" fmla="*/ 917 h 960869"/>
                <a:gd name="connsiteX1" fmla="*/ 781547 w 3939893"/>
                <a:gd name="connsiteY1" fmla="*/ 0 h 960869"/>
                <a:gd name="connsiteX2" fmla="*/ 3939893 w 3939893"/>
                <a:gd name="connsiteY2" fmla="*/ 917 h 960869"/>
                <a:gd name="connsiteX3" fmla="*/ 3939893 w 3939893"/>
                <a:gd name="connsiteY3" fmla="*/ 960869 h 960869"/>
                <a:gd name="connsiteX4" fmla="*/ 0 w 3939893"/>
                <a:gd name="connsiteY4" fmla="*/ 960869 h 960869"/>
                <a:gd name="connsiteX5" fmla="*/ 0 w 3939893"/>
                <a:gd name="connsiteY5" fmla="*/ 917 h 960869"/>
                <a:gd name="connsiteX0" fmla="*/ 0 w 3939893"/>
                <a:gd name="connsiteY0" fmla="*/ 3297 h 963249"/>
                <a:gd name="connsiteX1" fmla="*/ 781547 w 3939893"/>
                <a:gd name="connsiteY1" fmla="*/ 2380 h 963249"/>
                <a:gd name="connsiteX2" fmla="*/ 1564978 w 3939893"/>
                <a:gd name="connsiteY2" fmla="*/ 0 h 963249"/>
                <a:gd name="connsiteX3" fmla="*/ 3939893 w 3939893"/>
                <a:gd name="connsiteY3" fmla="*/ 3297 h 963249"/>
                <a:gd name="connsiteX4" fmla="*/ 3939893 w 3939893"/>
                <a:gd name="connsiteY4" fmla="*/ 963249 h 963249"/>
                <a:gd name="connsiteX5" fmla="*/ 0 w 3939893"/>
                <a:gd name="connsiteY5" fmla="*/ 963249 h 963249"/>
                <a:gd name="connsiteX6" fmla="*/ 0 w 3939893"/>
                <a:gd name="connsiteY6" fmla="*/ 3297 h 963249"/>
                <a:gd name="connsiteX0" fmla="*/ 0 w 3939893"/>
                <a:gd name="connsiteY0" fmla="*/ 3297 h 963249"/>
                <a:gd name="connsiteX1" fmla="*/ 781547 w 3939893"/>
                <a:gd name="connsiteY1" fmla="*/ 2380 h 963249"/>
                <a:gd name="connsiteX2" fmla="*/ 1564978 w 3939893"/>
                <a:gd name="connsiteY2" fmla="*/ 0 h 963249"/>
                <a:gd name="connsiteX3" fmla="*/ 3939893 w 3939893"/>
                <a:gd name="connsiteY3" fmla="*/ 3297 h 963249"/>
                <a:gd name="connsiteX4" fmla="*/ 3939893 w 3939893"/>
                <a:gd name="connsiteY4" fmla="*/ 963249 h 963249"/>
                <a:gd name="connsiteX5" fmla="*/ 0 w 3939893"/>
                <a:gd name="connsiteY5" fmla="*/ 963249 h 963249"/>
                <a:gd name="connsiteX6" fmla="*/ 0 w 3939893"/>
                <a:gd name="connsiteY6" fmla="*/ 3297 h 963249"/>
                <a:gd name="connsiteX0" fmla="*/ 0 w 3939893"/>
                <a:gd name="connsiteY0" fmla="*/ 3297 h 963249"/>
                <a:gd name="connsiteX1" fmla="*/ 781547 w 3939893"/>
                <a:gd name="connsiteY1" fmla="*/ 2380 h 963249"/>
                <a:gd name="connsiteX2" fmla="*/ 1564978 w 3939893"/>
                <a:gd name="connsiteY2" fmla="*/ 0 h 963249"/>
                <a:gd name="connsiteX3" fmla="*/ 3937512 w 3939893"/>
                <a:gd name="connsiteY3" fmla="*/ 324766 h 963249"/>
                <a:gd name="connsiteX4" fmla="*/ 3939893 w 3939893"/>
                <a:gd name="connsiteY4" fmla="*/ 963249 h 963249"/>
                <a:gd name="connsiteX5" fmla="*/ 0 w 3939893"/>
                <a:gd name="connsiteY5" fmla="*/ 963249 h 963249"/>
                <a:gd name="connsiteX6" fmla="*/ 0 w 3939893"/>
                <a:gd name="connsiteY6" fmla="*/ 3297 h 963249"/>
                <a:gd name="connsiteX0" fmla="*/ 0 w 3939893"/>
                <a:gd name="connsiteY0" fmla="*/ 917 h 960869"/>
                <a:gd name="connsiteX1" fmla="*/ 781547 w 3939893"/>
                <a:gd name="connsiteY1" fmla="*/ 0 h 960869"/>
                <a:gd name="connsiteX2" fmla="*/ 781547 w 3939893"/>
                <a:gd name="connsiteY2" fmla="*/ 169070 h 960869"/>
                <a:gd name="connsiteX3" fmla="*/ 3937512 w 3939893"/>
                <a:gd name="connsiteY3" fmla="*/ 322386 h 960869"/>
                <a:gd name="connsiteX4" fmla="*/ 3939893 w 3939893"/>
                <a:gd name="connsiteY4" fmla="*/ 960869 h 960869"/>
                <a:gd name="connsiteX5" fmla="*/ 0 w 3939893"/>
                <a:gd name="connsiteY5" fmla="*/ 960869 h 960869"/>
                <a:gd name="connsiteX6" fmla="*/ 0 w 3939893"/>
                <a:gd name="connsiteY6" fmla="*/ 917 h 960869"/>
                <a:gd name="connsiteX0" fmla="*/ 0 w 3939893"/>
                <a:gd name="connsiteY0" fmla="*/ 917 h 960869"/>
                <a:gd name="connsiteX1" fmla="*/ 781547 w 3939893"/>
                <a:gd name="connsiteY1" fmla="*/ 0 h 960869"/>
                <a:gd name="connsiteX2" fmla="*/ 781547 w 3939893"/>
                <a:gd name="connsiteY2" fmla="*/ 169070 h 960869"/>
                <a:gd name="connsiteX3" fmla="*/ 1567359 w 3939893"/>
                <a:gd name="connsiteY3" fmla="*/ 209551 h 960869"/>
                <a:gd name="connsiteX4" fmla="*/ 3937512 w 3939893"/>
                <a:gd name="connsiteY4" fmla="*/ 322386 h 960869"/>
                <a:gd name="connsiteX5" fmla="*/ 3939893 w 3939893"/>
                <a:gd name="connsiteY5" fmla="*/ 960869 h 960869"/>
                <a:gd name="connsiteX6" fmla="*/ 0 w 3939893"/>
                <a:gd name="connsiteY6" fmla="*/ 960869 h 960869"/>
                <a:gd name="connsiteX7" fmla="*/ 0 w 3939893"/>
                <a:gd name="connsiteY7" fmla="*/ 917 h 960869"/>
                <a:gd name="connsiteX0" fmla="*/ 0 w 3939893"/>
                <a:gd name="connsiteY0" fmla="*/ 917 h 960869"/>
                <a:gd name="connsiteX1" fmla="*/ 781547 w 3939893"/>
                <a:gd name="connsiteY1" fmla="*/ 0 h 960869"/>
                <a:gd name="connsiteX2" fmla="*/ 781547 w 3939893"/>
                <a:gd name="connsiteY2" fmla="*/ 169070 h 960869"/>
                <a:gd name="connsiteX3" fmla="*/ 1564978 w 3939893"/>
                <a:gd name="connsiteY3" fmla="*/ 164307 h 960869"/>
                <a:gd name="connsiteX4" fmla="*/ 3937512 w 3939893"/>
                <a:gd name="connsiteY4" fmla="*/ 322386 h 960869"/>
                <a:gd name="connsiteX5" fmla="*/ 3939893 w 3939893"/>
                <a:gd name="connsiteY5" fmla="*/ 960869 h 960869"/>
                <a:gd name="connsiteX6" fmla="*/ 0 w 3939893"/>
                <a:gd name="connsiteY6" fmla="*/ 960869 h 960869"/>
                <a:gd name="connsiteX7" fmla="*/ 0 w 3939893"/>
                <a:gd name="connsiteY7" fmla="*/ 917 h 960869"/>
                <a:gd name="connsiteX0" fmla="*/ 0 w 3939893"/>
                <a:gd name="connsiteY0" fmla="*/ 917 h 960869"/>
                <a:gd name="connsiteX1" fmla="*/ 781547 w 3939893"/>
                <a:gd name="connsiteY1" fmla="*/ 0 h 960869"/>
                <a:gd name="connsiteX2" fmla="*/ 781547 w 3939893"/>
                <a:gd name="connsiteY2" fmla="*/ 164308 h 960869"/>
                <a:gd name="connsiteX3" fmla="*/ 1564978 w 3939893"/>
                <a:gd name="connsiteY3" fmla="*/ 164307 h 960869"/>
                <a:gd name="connsiteX4" fmla="*/ 3937512 w 3939893"/>
                <a:gd name="connsiteY4" fmla="*/ 322386 h 960869"/>
                <a:gd name="connsiteX5" fmla="*/ 3939893 w 3939893"/>
                <a:gd name="connsiteY5" fmla="*/ 960869 h 960869"/>
                <a:gd name="connsiteX6" fmla="*/ 0 w 3939893"/>
                <a:gd name="connsiteY6" fmla="*/ 960869 h 960869"/>
                <a:gd name="connsiteX7" fmla="*/ 0 w 3939893"/>
                <a:gd name="connsiteY7" fmla="*/ 917 h 960869"/>
                <a:gd name="connsiteX0" fmla="*/ 0 w 3939893"/>
                <a:gd name="connsiteY0" fmla="*/ 917 h 960869"/>
                <a:gd name="connsiteX1" fmla="*/ 781547 w 3939893"/>
                <a:gd name="connsiteY1" fmla="*/ 0 h 960869"/>
                <a:gd name="connsiteX2" fmla="*/ 781547 w 3939893"/>
                <a:gd name="connsiteY2" fmla="*/ 164308 h 960869"/>
                <a:gd name="connsiteX3" fmla="*/ 1564978 w 3939893"/>
                <a:gd name="connsiteY3" fmla="*/ 164307 h 960869"/>
                <a:gd name="connsiteX4" fmla="*/ 1998365 w 3939893"/>
                <a:gd name="connsiteY4" fmla="*/ 195263 h 960869"/>
                <a:gd name="connsiteX5" fmla="*/ 3937512 w 3939893"/>
                <a:gd name="connsiteY5" fmla="*/ 322386 h 960869"/>
                <a:gd name="connsiteX6" fmla="*/ 3939893 w 3939893"/>
                <a:gd name="connsiteY6" fmla="*/ 960869 h 960869"/>
                <a:gd name="connsiteX7" fmla="*/ 0 w 3939893"/>
                <a:gd name="connsiteY7" fmla="*/ 960869 h 960869"/>
                <a:gd name="connsiteX8" fmla="*/ 0 w 3939893"/>
                <a:gd name="connsiteY8" fmla="*/ 917 h 960869"/>
                <a:gd name="connsiteX0" fmla="*/ 0 w 3939893"/>
                <a:gd name="connsiteY0" fmla="*/ 917 h 960869"/>
                <a:gd name="connsiteX1" fmla="*/ 781547 w 3939893"/>
                <a:gd name="connsiteY1" fmla="*/ 0 h 960869"/>
                <a:gd name="connsiteX2" fmla="*/ 781547 w 3939893"/>
                <a:gd name="connsiteY2" fmla="*/ 164308 h 960869"/>
                <a:gd name="connsiteX3" fmla="*/ 1564978 w 3939893"/>
                <a:gd name="connsiteY3" fmla="*/ 164307 h 960869"/>
                <a:gd name="connsiteX4" fmla="*/ 1564977 w 3939893"/>
                <a:gd name="connsiteY4" fmla="*/ 323851 h 960869"/>
                <a:gd name="connsiteX5" fmla="*/ 3937512 w 3939893"/>
                <a:gd name="connsiteY5" fmla="*/ 322386 h 960869"/>
                <a:gd name="connsiteX6" fmla="*/ 3939893 w 3939893"/>
                <a:gd name="connsiteY6" fmla="*/ 960869 h 960869"/>
                <a:gd name="connsiteX7" fmla="*/ 0 w 3939893"/>
                <a:gd name="connsiteY7" fmla="*/ 960869 h 960869"/>
                <a:gd name="connsiteX8" fmla="*/ 0 w 3939893"/>
                <a:gd name="connsiteY8" fmla="*/ 917 h 960869"/>
                <a:gd name="connsiteX0" fmla="*/ 0 w 3939893"/>
                <a:gd name="connsiteY0" fmla="*/ 917 h 960869"/>
                <a:gd name="connsiteX1" fmla="*/ 781547 w 3939893"/>
                <a:gd name="connsiteY1" fmla="*/ 0 h 960869"/>
                <a:gd name="connsiteX2" fmla="*/ 781547 w 3939893"/>
                <a:gd name="connsiteY2" fmla="*/ 164308 h 960869"/>
                <a:gd name="connsiteX3" fmla="*/ 1564978 w 3939893"/>
                <a:gd name="connsiteY3" fmla="*/ 164307 h 960869"/>
                <a:gd name="connsiteX4" fmla="*/ 1564977 w 3939893"/>
                <a:gd name="connsiteY4" fmla="*/ 323851 h 960869"/>
                <a:gd name="connsiteX5" fmla="*/ 3937512 w 3939893"/>
                <a:gd name="connsiteY5" fmla="*/ 322386 h 960869"/>
                <a:gd name="connsiteX6" fmla="*/ 3939893 w 3939893"/>
                <a:gd name="connsiteY6" fmla="*/ 960869 h 960869"/>
                <a:gd name="connsiteX7" fmla="*/ 0 w 3939893"/>
                <a:gd name="connsiteY7" fmla="*/ 960869 h 960869"/>
                <a:gd name="connsiteX8" fmla="*/ 0 w 3939893"/>
                <a:gd name="connsiteY8" fmla="*/ 917 h 960869"/>
                <a:gd name="connsiteX0" fmla="*/ 0 w 3939893"/>
                <a:gd name="connsiteY0" fmla="*/ 917 h 960869"/>
                <a:gd name="connsiteX1" fmla="*/ 781547 w 3939893"/>
                <a:gd name="connsiteY1" fmla="*/ 0 h 960869"/>
                <a:gd name="connsiteX2" fmla="*/ 781547 w 3939893"/>
                <a:gd name="connsiteY2" fmla="*/ 164308 h 960869"/>
                <a:gd name="connsiteX3" fmla="*/ 1564978 w 3939893"/>
                <a:gd name="connsiteY3" fmla="*/ 164307 h 960869"/>
                <a:gd name="connsiteX4" fmla="*/ 1560215 w 3939893"/>
                <a:gd name="connsiteY4" fmla="*/ 321470 h 960869"/>
                <a:gd name="connsiteX5" fmla="*/ 3937512 w 3939893"/>
                <a:gd name="connsiteY5" fmla="*/ 322386 h 960869"/>
                <a:gd name="connsiteX6" fmla="*/ 3939893 w 3939893"/>
                <a:gd name="connsiteY6" fmla="*/ 960869 h 960869"/>
                <a:gd name="connsiteX7" fmla="*/ 0 w 3939893"/>
                <a:gd name="connsiteY7" fmla="*/ 960869 h 960869"/>
                <a:gd name="connsiteX8" fmla="*/ 0 w 3939893"/>
                <a:gd name="connsiteY8" fmla="*/ 917 h 960869"/>
                <a:gd name="connsiteX0" fmla="*/ 0 w 3939893"/>
                <a:gd name="connsiteY0" fmla="*/ 917 h 960869"/>
                <a:gd name="connsiteX1" fmla="*/ 781547 w 3939893"/>
                <a:gd name="connsiteY1" fmla="*/ 0 h 960869"/>
                <a:gd name="connsiteX2" fmla="*/ 781547 w 3939893"/>
                <a:gd name="connsiteY2" fmla="*/ 164308 h 960869"/>
                <a:gd name="connsiteX3" fmla="*/ 1564978 w 3939893"/>
                <a:gd name="connsiteY3" fmla="*/ 164307 h 960869"/>
                <a:gd name="connsiteX4" fmla="*/ 1562596 w 3939893"/>
                <a:gd name="connsiteY4" fmla="*/ 321470 h 960869"/>
                <a:gd name="connsiteX5" fmla="*/ 3937512 w 3939893"/>
                <a:gd name="connsiteY5" fmla="*/ 322386 h 960869"/>
                <a:gd name="connsiteX6" fmla="*/ 3939893 w 3939893"/>
                <a:gd name="connsiteY6" fmla="*/ 960869 h 960869"/>
                <a:gd name="connsiteX7" fmla="*/ 0 w 3939893"/>
                <a:gd name="connsiteY7" fmla="*/ 960869 h 960869"/>
                <a:gd name="connsiteX8" fmla="*/ 0 w 3939893"/>
                <a:gd name="connsiteY8" fmla="*/ 917 h 960869"/>
                <a:gd name="connsiteX0" fmla="*/ 0 w 3939893"/>
                <a:gd name="connsiteY0" fmla="*/ 917 h 960869"/>
                <a:gd name="connsiteX1" fmla="*/ 781547 w 3939893"/>
                <a:gd name="connsiteY1" fmla="*/ 0 h 960869"/>
                <a:gd name="connsiteX2" fmla="*/ 781547 w 3939893"/>
                <a:gd name="connsiteY2" fmla="*/ 164308 h 960869"/>
                <a:gd name="connsiteX3" fmla="*/ 1564978 w 3939893"/>
                <a:gd name="connsiteY3" fmla="*/ 164307 h 960869"/>
                <a:gd name="connsiteX4" fmla="*/ 1564977 w 3939893"/>
                <a:gd name="connsiteY4" fmla="*/ 321470 h 960869"/>
                <a:gd name="connsiteX5" fmla="*/ 3937512 w 3939893"/>
                <a:gd name="connsiteY5" fmla="*/ 322386 h 960869"/>
                <a:gd name="connsiteX6" fmla="*/ 3939893 w 3939893"/>
                <a:gd name="connsiteY6" fmla="*/ 960869 h 960869"/>
                <a:gd name="connsiteX7" fmla="*/ 0 w 3939893"/>
                <a:gd name="connsiteY7" fmla="*/ 960869 h 960869"/>
                <a:gd name="connsiteX8" fmla="*/ 0 w 3939893"/>
                <a:gd name="connsiteY8" fmla="*/ 917 h 960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39893" h="960869">
                  <a:moveTo>
                    <a:pt x="0" y="917"/>
                  </a:moveTo>
                  <a:lnTo>
                    <a:pt x="781547" y="0"/>
                  </a:lnTo>
                  <a:lnTo>
                    <a:pt x="781547" y="164308"/>
                  </a:lnTo>
                  <a:lnTo>
                    <a:pt x="1564978" y="164307"/>
                  </a:lnTo>
                  <a:cubicBezTo>
                    <a:pt x="1564978" y="217488"/>
                    <a:pt x="1564977" y="268289"/>
                    <a:pt x="1564977" y="321470"/>
                  </a:cubicBezTo>
                  <a:lnTo>
                    <a:pt x="3937512" y="322386"/>
                  </a:lnTo>
                  <a:cubicBezTo>
                    <a:pt x="3938306" y="535214"/>
                    <a:pt x="3939099" y="748041"/>
                    <a:pt x="3939893" y="960869"/>
                  </a:cubicBezTo>
                  <a:lnTo>
                    <a:pt x="0" y="960869"/>
                  </a:lnTo>
                  <a:lnTo>
                    <a:pt x="0" y="917"/>
                  </a:lnTo>
                  <a:close/>
                </a:path>
              </a:pathLst>
            </a:custGeom>
            <a:solidFill>
              <a:srgbClr val="92D050"/>
            </a:solidFill>
            <a:ln w="158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square" lIns="67154" tIns="33578" rIns="67154" bIns="33578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uz-Latn-UZ" sz="1790" b="1" dirty="0"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uz-Cyrl-UZ" sz="1790" b="1" dirty="0"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790" b="1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HIGHER EDUCATION</a:t>
              </a:r>
              <a:endParaRPr lang="uz-Cyrl-UZ" sz="1790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93" name="Text Box 31"/>
            <p:cNvSpPr txBox="1">
              <a:spLocks noChangeArrowheads="1"/>
            </p:cNvSpPr>
            <p:nvPr/>
          </p:nvSpPr>
          <p:spPr bwMode="auto">
            <a:xfrm>
              <a:off x="2194004" y="6022064"/>
              <a:ext cx="11021454" cy="158111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58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square" lIns="67154" tIns="33578" rIns="67154" bIns="33578" numCol="1" anchor="ctr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endParaRPr lang="uz-Cyrl-UZ" sz="795" b="1" dirty="0"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endParaRP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endParaRPr lang="uz-Cyrl-UZ" sz="795" b="1" dirty="0"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endParaRP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endParaRPr lang="uz-Cyrl-UZ" sz="795" b="1" dirty="0"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endParaRP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endParaRPr lang="uz-Cyrl-UZ" sz="795" b="1" dirty="0"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endParaRP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13" b="1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GENERAL SECONDARY EDUCATION </a:t>
              </a:r>
              <a:br>
                <a:rPr lang="uz-Cyrl-UZ" sz="1113" b="1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</a:br>
              <a:r>
                <a:rPr lang="uz-Cyrl-UZ" sz="1113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(5</a:t>
              </a:r>
              <a:r>
                <a:rPr lang="de-CH" sz="1113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 </a:t>
              </a:r>
              <a:r>
                <a:rPr lang="uz-Cyrl-UZ" sz="1113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-</a:t>
              </a:r>
              <a:r>
                <a:rPr lang="de-CH" sz="1113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 </a:t>
              </a:r>
              <a:r>
                <a:rPr lang="uz-Latn-UZ" sz="1113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11</a:t>
              </a:r>
              <a:r>
                <a:rPr lang="uz-Cyrl-UZ" sz="1113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 </a:t>
              </a:r>
              <a:r>
                <a:rPr lang="en-US" sz="1113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grades of compulsory education</a:t>
              </a:r>
              <a:r>
                <a:rPr lang="uz-Cyrl-UZ" sz="1113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)</a:t>
              </a:r>
              <a:endParaRPr lang="uz-Cyrl-UZ" sz="1113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94" name="Text Box 30"/>
            <p:cNvSpPr txBox="1">
              <a:spLocks noChangeArrowheads="1"/>
            </p:cNvSpPr>
            <p:nvPr/>
          </p:nvSpPr>
          <p:spPr bwMode="auto">
            <a:xfrm>
              <a:off x="2194004" y="7720066"/>
              <a:ext cx="11021454" cy="767856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58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square" lIns="67154" tIns="33578" rIns="67154" bIns="33578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113" b="1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PRIMARY EDUCATION</a:t>
              </a:r>
              <a:r>
                <a:rPr lang="uz-Cyrl-UZ" sz="1113" b="1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 </a:t>
              </a:r>
              <a:br>
                <a:rPr lang="uz-Cyrl-UZ" sz="1113" b="1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</a:br>
              <a:r>
                <a:rPr lang="uz-Cyrl-UZ" sz="1113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(1</a:t>
              </a:r>
              <a:r>
                <a:rPr lang="de-CH" sz="1113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 </a:t>
              </a:r>
              <a:r>
                <a:rPr lang="uz-Cyrl-UZ" sz="1113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-</a:t>
              </a:r>
              <a:r>
                <a:rPr lang="de-CH" sz="1113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 </a:t>
              </a:r>
              <a:r>
                <a:rPr lang="uz-Cyrl-UZ" sz="1113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4 </a:t>
              </a:r>
              <a:r>
                <a:rPr lang="en-US" sz="1113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grades of compulsory education</a:t>
              </a:r>
              <a:r>
                <a:rPr lang="uz-Cyrl-UZ" sz="1113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)</a:t>
              </a:r>
              <a:endParaRPr lang="uz-Cyrl-UZ" sz="1113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95" name="Text Box 28"/>
            <p:cNvSpPr txBox="1">
              <a:spLocks noChangeArrowheads="1"/>
            </p:cNvSpPr>
            <p:nvPr/>
          </p:nvSpPr>
          <p:spPr bwMode="auto">
            <a:xfrm>
              <a:off x="422366" y="2719950"/>
              <a:ext cx="983709" cy="268533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67154" tIns="33578" rIns="67154" bIns="33578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74" b="1" u="sng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course</a:t>
              </a:r>
              <a:endParaRPr lang="uz-Cyrl-UZ" sz="1074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96" name="Text Box 6"/>
            <p:cNvSpPr txBox="1">
              <a:spLocks noChangeArrowheads="1"/>
            </p:cNvSpPr>
            <p:nvPr/>
          </p:nvSpPr>
          <p:spPr bwMode="auto">
            <a:xfrm>
              <a:off x="422366" y="6153750"/>
              <a:ext cx="983709" cy="281349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67154" tIns="33578" rIns="67154" bIns="33578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74" b="1" u="sng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grades</a:t>
              </a:r>
              <a:endParaRPr lang="uz-Cyrl-UZ" sz="1074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97" name="Text Box 3"/>
            <p:cNvSpPr txBox="1">
              <a:spLocks noChangeArrowheads="1"/>
            </p:cNvSpPr>
            <p:nvPr/>
          </p:nvSpPr>
          <p:spPr bwMode="auto">
            <a:xfrm>
              <a:off x="4925401" y="8618902"/>
              <a:ext cx="6161522" cy="59909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58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square" lIns="67154" tIns="33578" rIns="67154" bIns="33578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13" b="1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PRE-SCHOOL EDUCATION</a:t>
              </a:r>
              <a:r>
                <a:rPr lang="uz-Cyrl-UZ" sz="1113" b="1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 </a:t>
              </a:r>
              <a:endParaRPr lang="uz-Cyrl-UZ" sz="1113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98" name="Text Box 48"/>
            <p:cNvSpPr txBox="1">
              <a:spLocks noChangeArrowheads="1"/>
            </p:cNvSpPr>
            <p:nvPr/>
          </p:nvSpPr>
          <p:spPr bwMode="auto">
            <a:xfrm>
              <a:off x="6671375" y="4732202"/>
              <a:ext cx="2964077" cy="787667"/>
            </a:xfrm>
            <a:prstGeom prst="rect">
              <a:avLst/>
            </a:prstGeom>
            <a:pattFill prst="dkUpDiag">
              <a:fgClr>
                <a:srgbClr val="FFFFFF"/>
              </a:fgClr>
              <a:bgClr>
                <a:schemeClr val="bg1">
                  <a:lumMod val="85000"/>
                </a:schemeClr>
              </a:bgClr>
            </a:pattFill>
            <a:ln w="15875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67154" tIns="33578" rIns="67154" bIns="33578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b="1" dirty="0">
                  <a:latin typeface="Helvetica" panose="020B0604020202020204" pitchFamily="34" charset="0"/>
                  <a:ea typeface="Times New Roman" pitchFamily="18" charset="0"/>
                  <a:cs typeface="Helvetica" panose="020B0604020202020204" pitchFamily="34" charset="0"/>
                </a:rPr>
                <a:t>SECONDARY SPECIALIZED VOCATIONAL EDUCATION</a:t>
              </a:r>
              <a:r>
                <a:rPr lang="uz-Cyrl-UZ" sz="1000" b="1" dirty="0">
                  <a:latin typeface="Helvetica" panose="020B0604020202020204" pitchFamily="34" charset="0"/>
                  <a:ea typeface="Times New Roman" pitchFamily="18" charset="0"/>
                  <a:cs typeface="Helvetica" panose="020B0604020202020204" pitchFamily="34" charset="0"/>
                </a:rPr>
                <a:t> </a:t>
              </a:r>
              <a:r>
                <a:rPr lang="uz-Cyrl-UZ" sz="800" b="1" dirty="0">
                  <a:latin typeface="Helvetica" panose="020B0604020202020204" pitchFamily="34" charset="0"/>
                  <a:ea typeface="Times New Roman" pitchFamily="18" charset="0"/>
                  <a:cs typeface="Helvetica" panose="020B0604020202020204" pitchFamily="34" charset="0"/>
                </a:rPr>
                <a:t>(</a:t>
              </a:r>
              <a:r>
                <a:rPr lang="en-US" sz="800" b="1" dirty="0" err="1">
                  <a:latin typeface="Helvetica" panose="020B0604020202020204" pitchFamily="34" charset="0"/>
                  <a:ea typeface="Times New Roman" pitchFamily="18" charset="0"/>
                  <a:cs typeface="Helvetica" panose="020B0604020202020204" pitchFamily="34" charset="0"/>
                </a:rPr>
                <a:t>Technicum</a:t>
              </a:r>
              <a:r>
                <a:rPr lang="uz-Cyrl-UZ" sz="800" b="1" dirty="0">
                  <a:latin typeface="Helvetica" panose="020B0604020202020204" pitchFamily="34" charset="0"/>
                  <a:ea typeface="Times New Roman" pitchFamily="18" charset="0"/>
                  <a:cs typeface="Helvetica" panose="020B0604020202020204" pitchFamily="34" charset="0"/>
                </a:rPr>
                <a:t>) 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uz-Cyrl-UZ" sz="800" dirty="0">
                  <a:latin typeface="Helvetica" panose="020B0604020202020204" pitchFamily="34" charset="0"/>
                  <a:ea typeface="Times New Roman" pitchFamily="18" charset="0"/>
                  <a:cs typeface="Helvetica" panose="020B0604020202020204" pitchFamily="34" charset="0"/>
                </a:rPr>
                <a:t>(</a:t>
              </a:r>
              <a:r>
                <a:rPr lang="en-US" sz="800" dirty="0">
                  <a:latin typeface="Helvetica" panose="020B0604020202020204" pitchFamily="34" charset="0"/>
                  <a:ea typeface="Times New Roman" pitchFamily="18" charset="0"/>
                  <a:cs typeface="Helvetica" panose="020B0604020202020204" pitchFamily="34" charset="0"/>
                </a:rPr>
                <a:t>not less than 2 years</a:t>
              </a:r>
              <a:r>
                <a:rPr lang="uz-Cyrl-UZ" sz="800" dirty="0">
                  <a:latin typeface="Helvetica" panose="020B0604020202020204" pitchFamily="34" charset="0"/>
                  <a:ea typeface="Times New Roman" pitchFamily="18" charset="0"/>
                  <a:cs typeface="Helvetica" panose="020B0604020202020204" pitchFamily="34" charset="0"/>
                </a:rPr>
                <a:t>)</a:t>
              </a:r>
              <a:r>
                <a:rPr lang="ru-RU" sz="8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 </a:t>
              </a:r>
              <a:endParaRPr lang="uz-Cyrl-UZ" sz="800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grpSp>
          <p:nvGrpSpPr>
            <p:cNvPr id="2" name="Группа 98"/>
            <p:cNvGrpSpPr/>
            <p:nvPr/>
          </p:nvGrpSpPr>
          <p:grpSpPr>
            <a:xfrm>
              <a:off x="1520766" y="2745957"/>
              <a:ext cx="385716" cy="1582024"/>
              <a:chOff x="989270" y="2051755"/>
              <a:chExt cx="175748" cy="959952"/>
            </a:xfrm>
          </p:grpSpPr>
          <p:sp>
            <p:nvSpPr>
              <p:cNvPr id="120" name="Прямоугольник 119"/>
              <p:cNvSpPr/>
              <p:nvPr/>
            </p:nvSpPr>
            <p:spPr>
              <a:xfrm>
                <a:off x="989270" y="2051755"/>
                <a:ext cx="175748" cy="160362"/>
              </a:xfrm>
              <a:prstGeom prst="rect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z-Cyrl-UZ" sz="954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6</a:t>
                </a:r>
              </a:p>
            </p:txBody>
          </p:sp>
          <p:sp>
            <p:nvSpPr>
              <p:cNvPr id="121" name="Прямоугольник 120"/>
              <p:cNvSpPr/>
              <p:nvPr/>
            </p:nvSpPr>
            <p:spPr>
              <a:xfrm>
                <a:off x="989270" y="2212117"/>
                <a:ext cx="175748" cy="160362"/>
              </a:xfrm>
              <a:prstGeom prst="rect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z-Cyrl-UZ" sz="954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5</a:t>
                </a:r>
              </a:p>
            </p:txBody>
          </p:sp>
          <p:sp>
            <p:nvSpPr>
              <p:cNvPr id="122" name="Прямоугольник 121"/>
              <p:cNvSpPr/>
              <p:nvPr/>
            </p:nvSpPr>
            <p:spPr>
              <a:xfrm>
                <a:off x="989270" y="2371938"/>
                <a:ext cx="175748" cy="160362"/>
              </a:xfrm>
              <a:prstGeom prst="rect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z-Cyrl-UZ" sz="954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4</a:t>
                </a:r>
              </a:p>
            </p:txBody>
          </p:sp>
          <p:sp>
            <p:nvSpPr>
              <p:cNvPr id="123" name="Прямоугольник 122"/>
              <p:cNvSpPr/>
              <p:nvPr/>
            </p:nvSpPr>
            <p:spPr>
              <a:xfrm>
                <a:off x="989270" y="2532840"/>
                <a:ext cx="175748" cy="160362"/>
              </a:xfrm>
              <a:prstGeom prst="rect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z-Cyrl-UZ" sz="954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3</a:t>
                </a:r>
              </a:p>
            </p:txBody>
          </p:sp>
          <p:sp>
            <p:nvSpPr>
              <p:cNvPr id="124" name="Прямоугольник 123"/>
              <p:cNvSpPr/>
              <p:nvPr/>
            </p:nvSpPr>
            <p:spPr>
              <a:xfrm>
                <a:off x="989270" y="2690984"/>
                <a:ext cx="175748" cy="160362"/>
              </a:xfrm>
              <a:prstGeom prst="rect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z-Cyrl-UZ" sz="954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2</a:t>
                </a:r>
              </a:p>
            </p:txBody>
          </p:sp>
          <p:sp>
            <p:nvSpPr>
              <p:cNvPr id="125" name="Прямоугольник 124"/>
              <p:cNvSpPr/>
              <p:nvPr/>
            </p:nvSpPr>
            <p:spPr>
              <a:xfrm>
                <a:off x="989270" y="2851345"/>
                <a:ext cx="175748" cy="160362"/>
              </a:xfrm>
              <a:prstGeom prst="rect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z-Cyrl-UZ" sz="954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1</a:t>
                </a:r>
              </a:p>
            </p:txBody>
          </p:sp>
        </p:grpSp>
        <p:grpSp>
          <p:nvGrpSpPr>
            <p:cNvPr id="3" name="Группа 99"/>
            <p:cNvGrpSpPr/>
            <p:nvPr/>
          </p:nvGrpSpPr>
          <p:grpSpPr>
            <a:xfrm>
              <a:off x="1520766" y="7720061"/>
              <a:ext cx="385716" cy="767856"/>
              <a:chOff x="989270" y="5018147"/>
              <a:chExt cx="175748" cy="647696"/>
            </a:xfrm>
          </p:grpSpPr>
          <p:sp>
            <p:nvSpPr>
              <p:cNvPr id="116" name="Прямоугольник 115"/>
              <p:cNvSpPr/>
              <p:nvPr/>
            </p:nvSpPr>
            <p:spPr>
              <a:xfrm>
                <a:off x="989270" y="5018147"/>
                <a:ext cx="175748" cy="168828"/>
              </a:xfrm>
              <a:prstGeom prst="rect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z-Cyrl-UZ" sz="954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4</a:t>
                </a:r>
              </a:p>
            </p:txBody>
          </p:sp>
          <p:sp>
            <p:nvSpPr>
              <p:cNvPr id="117" name="Прямоугольник 116"/>
              <p:cNvSpPr/>
              <p:nvPr/>
            </p:nvSpPr>
            <p:spPr>
              <a:xfrm>
                <a:off x="989270" y="5186976"/>
                <a:ext cx="175748" cy="160362"/>
              </a:xfrm>
              <a:prstGeom prst="rect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z-Cyrl-UZ" sz="954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3</a:t>
                </a:r>
              </a:p>
            </p:txBody>
          </p:sp>
          <p:sp>
            <p:nvSpPr>
              <p:cNvPr id="118" name="Прямоугольник 117"/>
              <p:cNvSpPr/>
              <p:nvPr/>
            </p:nvSpPr>
            <p:spPr>
              <a:xfrm>
                <a:off x="989270" y="5345120"/>
                <a:ext cx="175748" cy="160362"/>
              </a:xfrm>
              <a:prstGeom prst="rect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z-Cyrl-UZ" sz="954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2</a:t>
                </a:r>
              </a:p>
            </p:txBody>
          </p:sp>
          <p:sp>
            <p:nvSpPr>
              <p:cNvPr id="119" name="Прямоугольник 118"/>
              <p:cNvSpPr/>
              <p:nvPr/>
            </p:nvSpPr>
            <p:spPr>
              <a:xfrm>
                <a:off x="989270" y="5505481"/>
                <a:ext cx="175748" cy="160362"/>
              </a:xfrm>
              <a:prstGeom prst="rect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z-Cyrl-UZ" sz="954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1</a:t>
                </a:r>
              </a:p>
            </p:txBody>
          </p:sp>
        </p:grpSp>
        <p:sp>
          <p:nvSpPr>
            <p:cNvPr id="113" name="Прямоугольник 112"/>
            <p:cNvSpPr/>
            <p:nvPr/>
          </p:nvSpPr>
          <p:spPr>
            <a:xfrm>
              <a:off x="2271817" y="8678588"/>
              <a:ext cx="1999486" cy="442186"/>
            </a:xfrm>
            <a:prstGeom prst="rect">
              <a:avLst/>
            </a:prstGeom>
            <a:ln w="127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82652" tIns="41327" rIns="82652" bIns="41327" rtlCol="0" anchor="ctr"/>
            <a:lstStyle/>
            <a:p>
              <a:pPr algn="ctr"/>
              <a:r>
                <a:rPr lang="en-US" sz="1273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up to </a:t>
              </a:r>
              <a:r>
                <a:rPr lang="uz-Cyrl-UZ" sz="1273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7 </a:t>
              </a:r>
              <a:r>
                <a:rPr lang="en-US" sz="1273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years</a:t>
              </a:r>
              <a:endParaRPr lang="uz-Cyrl-UZ" sz="1273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grpSp>
          <p:nvGrpSpPr>
            <p:cNvPr id="4" name="Группа 101"/>
            <p:cNvGrpSpPr/>
            <p:nvPr/>
          </p:nvGrpSpPr>
          <p:grpSpPr>
            <a:xfrm>
              <a:off x="1520766" y="6022064"/>
              <a:ext cx="385716" cy="1581114"/>
              <a:chOff x="989270" y="3782206"/>
              <a:chExt cx="175748" cy="1121024"/>
            </a:xfrm>
          </p:grpSpPr>
          <p:sp>
            <p:nvSpPr>
              <p:cNvPr id="106" name="Прямоугольник 105"/>
              <p:cNvSpPr/>
              <p:nvPr/>
            </p:nvSpPr>
            <p:spPr>
              <a:xfrm>
                <a:off x="989270" y="4263445"/>
                <a:ext cx="175748" cy="160362"/>
              </a:xfrm>
              <a:prstGeom prst="rect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z-Cyrl-UZ" sz="954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8</a:t>
                </a:r>
              </a:p>
            </p:txBody>
          </p:sp>
          <p:sp>
            <p:nvSpPr>
              <p:cNvPr id="107" name="Прямоугольник 106"/>
              <p:cNvSpPr/>
              <p:nvPr/>
            </p:nvSpPr>
            <p:spPr>
              <a:xfrm>
                <a:off x="989270" y="4423252"/>
                <a:ext cx="175748" cy="160362"/>
              </a:xfrm>
              <a:prstGeom prst="rect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z-Cyrl-UZ" sz="954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7</a:t>
                </a:r>
              </a:p>
            </p:txBody>
          </p:sp>
          <p:sp>
            <p:nvSpPr>
              <p:cNvPr id="108" name="Прямоугольник 107"/>
              <p:cNvSpPr/>
              <p:nvPr/>
            </p:nvSpPr>
            <p:spPr>
              <a:xfrm>
                <a:off x="989270" y="4583060"/>
                <a:ext cx="175748" cy="160362"/>
              </a:xfrm>
              <a:prstGeom prst="rect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z-Cyrl-UZ" sz="954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6</a:t>
                </a:r>
              </a:p>
            </p:txBody>
          </p:sp>
          <p:sp>
            <p:nvSpPr>
              <p:cNvPr id="109" name="Прямоугольник 108"/>
              <p:cNvSpPr/>
              <p:nvPr/>
            </p:nvSpPr>
            <p:spPr>
              <a:xfrm>
                <a:off x="989270" y="4742868"/>
                <a:ext cx="175748" cy="160362"/>
              </a:xfrm>
              <a:prstGeom prst="rect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z-Cyrl-UZ" sz="954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5</a:t>
                </a:r>
              </a:p>
            </p:txBody>
          </p:sp>
          <p:sp>
            <p:nvSpPr>
              <p:cNvPr id="110" name="Прямоугольник 109"/>
              <p:cNvSpPr/>
              <p:nvPr/>
            </p:nvSpPr>
            <p:spPr>
              <a:xfrm>
                <a:off x="989270" y="4103638"/>
                <a:ext cx="175748" cy="160362"/>
              </a:xfrm>
              <a:prstGeom prst="rect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z-Cyrl-UZ" sz="954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9</a:t>
                </a:r>
              </a:p>
            </p:txBody>
          </p:sp>
          <p:sp>
            <p:nvSpPr>
              <p:cNvPr id="111" name="Прямоугольник 110"/>
              <p:cNvSpPr/>
              <p:nvPr/>
            </p:nvSpPr>
            <p:spPr>
              <a:xfrm>
                <a:off x="989270" y="3942013"/>
                <a:ext cx="175748" cy="159807"/>
              </a:xfrm>
              <a:prstGeom prst="rect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14318" rIns="14318" rtlCol="0" anchor="ctr"/>
              <a:lstStyle/>
              <a:p>
                <a:pPr algn="ctr"/>
                <a:r>
                  <a:rPr lang="uz-Latn-UZ" sz="954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10</a:t>
                </a:r>
                <a:endParaRPr lang="uz-Cyrl-UZ" sz="954" b="1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12" name="Прямоугольник 111"/>
              <p:cNvSpPr/>
              <p:nvPr/>
            </p:nvSpPr>
            <p:spPr>
              <a:xfrm>
                <a:off x="989270" y="3782206"/>
                <a:ext cx="175748" cy="160362"/>
              </a:xfrm>
              <a:prstGeom prst="rect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14318" rIns="14318" rtlCol="0" anchor="ctr"/>
              <a:lstStyle/>
              <a:p>
                <a:pPr algn="ctr"/>
                <a:r>
                  <a:rPr lang="uz-Latn-UZ" sz="954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11</a:t>
                </a:r>
                <a:endParaRPr lang="uz-Cyrl-UZ" sz="954" b="1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</p:grpSp>
        <p:sp>
          <p:nvSpPr>
            <p:cNvPr id="103" name="Прямоугольник 102"/>
            <p:cNvSpPr/>
            <p:nvPr/>
          </p:nvSpPr>
          <p:spPr>
            <a:xfrm>
              <a:off x="1520766" y="4733352"/>
              <a:ext cx="385716" cy="264280"/>
            </a:xfrm>
            <a:prstGeom prst="rect">
              <a:avLst/>
            </a:prstGeom>
            <a:ln w="127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82652" tIns="41327" rIns="82652" bIns="41327" rtlCol="0" anchor="ctr"/>
            <a:lstStyle/>
            <a:p>
              <a:pPr algn="ctr"/>
              <a:r>
                <a:rPr lang="uz-Cyrl-UZ" sz="954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2</a:t>
              </a:r>
            </a:p>
          </p:txBody>
        </p:sp>
        <p:sp>
          <p:nvSpPr>
            <p:cNvPr id="104" name="Прямоугольник 103"/>
            <p:cNvSpPr/>
            <p:nvPr/>
          </p:nvSpPr>
          <p:spPr>
            <a:xfrm>
              <a:off x="1520766" y="5139182"/>
              <a:ext cx="385716" cy="264280"/>
            </a:xfrm>
            <a:prstGeom prst="rect">
              <a:avLst/>
            </a:prstGeom>
            <a:ln w="127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82652" tIns="41327" rIns="82652" bIns="41327" rtlCol="0" anchor="ctr"/>
            <a:lstStyle/>
            <a:p>
              <a:pPr algn="ctr"/>
              <a:r>
                <a:rPr lang="uz-Cyrl-UZ" sz="954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1</a:t>
              </a:r>
            </a:p>
          </p:txBody>
        </p:sp>
        <p:sp>
          <p:nvSpPr>
            <p:cNvPr id="105" name="Text Box 48"/>
            <p:cNvSpPr txBox="1">
              <a:spLocks noChangeArrowheads="1"/>
            </p:cNvSpPr>
            <p:nvPr/>
          </p:nvSpPr>
          <p:spPr bwMode="auto">
            <a:xfrm>
              <a:off x="5947342" y="6031643"/>
              <a:ext cx="2522839" cy="465236"/>
            </a:xfrm>
            <a:prstGeom prst="rect">
              <a:avLst/>
            </a:prstGeom>
            <a:pattFill prst="dkUpDiag">
              <a:fgClr>
                <a:srgbClr val="FFFFFF"/>
              </a:fgClr>
              <a:bgClr>
                <a:schemeClr val="bg1">
                  <a:lumMod val="85000"/>
                </a:schemeClr>
              </a:bgClr>
            </a:pattFill>
            <a:ln w="12700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67154" tIns="33578" rIns="67154" bIns="33578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13" b="1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ACADEMIC LYCEUM </a:t>
              </a:r>
              <a:r>
                <a:rPr lang="en-US" sz="954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(2 years)</a:t>
              </a:r>
              <a:endParaRPr lang="uz-Cyrl-UZ" sz="954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38" name="Text Box 48"/>
            <p:cNvSpPr txBox="1">
              <a:spLocks noChangeArrowheads="1"/>
            </p:cNvSpPr>
            <p:nvPr/>
          </p:nvSpPr>
          <p:spPr bwMode="auto">
            <a:xfrm>
              <a:off x="10174359" y="5024712"/>
              <a:ext cx="3087906" cy="770715"/>
            </a:xfrm>
            <a:prstGeom prst="rect">
              <a:avLst/>
            </a:prstGeom>
            <a:pattFill prst="dkUpDiag">
              <a:fgClr>
                <a:srgbClr val="FFFFFF"/>
              </a:fgClr>
              <a:bgClr>
                <a:schemeClr val="bg1">
                  <a:lumMod val="85000"/>
                </a:schemeClr>
              </a:bgClr>
            </a:pattFill>
            <a:ln w="15875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67154" tIns="33578" rIns="67154" bIns="33578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b="1" dirty="0">
                  <a:latin typeface="Helvetica" panose="020B0604020202020204" pitchFamily="34" charset="0"/>
                  <a:ea typeface="Times New Roman" pitchFamily="18" charset="0"/>
                  <a:cs typeface="Helvetica" panose="020B0604020202020204" pitchFamily="34" charset="0"/>
                </a:rPr>
                <a:t>SECONDARY VOCATIONAL EDUCATION</a:t>
              </a:r>
              <a:r>
                <a:rPr lang="uz-Cyrl-UZ" sz="1000" b="1" dirty="0">
                  <a:latin typeface="Helvetica" panose="020B0604020202020204" pitchFamily="34" charset="0"/>
                  <a:ea typeface="Times New Roman" pitchFamily="18" charset="0"/>
                  <a:cs typeface="Helvetica" panose="020B0604020202020204" pitchFamily="34" charset="0"/>
                </a:rPr>
                <a:t> (</a:t>
              </a:r>
              <a:r>
                <a:rPr lang="en-US" sz="1000" b="1" dirty="0">
                  <a:latin typeface="Helvetica" panose="020B0604020202020204" pitchFamily="34" charset="0"/>
                  <a:ea typeface="Times New Roman" pitchFamily="18" charset="0"/>
                  <a:cs typeface="Helvetica" panose="020B0604020202020204" pitchFamily="34" charset="0"/>
                </a:rPr>
                <a:t>College)</a:t>
              </a:r>
              <a:r>
                <a:rPr lang="uz-Cyrl-UZ" sz="1000" b="1" dirty="0">
                  <a:latin typeface="Helvetica" panose="020B0604020202020204" pitchFamily="34" charset="0"/>
                  <a:ea typeface="Times New Roman" pitchFamily="18" charset="0"/>
                  <a:cs typeface="Helvetica" panose="020B0604020202020204" pitchFamily="34" charset="0"/>
                </a:rPr>
                <a:t>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uz-Cyrl-UZ" sz="1000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(</a:t>
              </a:r>
              <a:r>
                <a:rPr lang="en-US" sz="1000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from 6 months to </a:t>
              </a:r>
              <a:r>
                <a:rPr lang="uz-Cyrl-UZ" sz="1000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2 </a:t>
              </a:r>
              <a:r>
                <a:rPr lang="en-US" sz="1000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years</a:t>
              </a:r>
              <a:r>
                <a:rPr lang="uz-Cyrl-UZ" sz="1000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)</a:t>
              </a:r>
              <a:endParaRPr lang="en-US" sz="1000" dirty="0"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11086924" y="2429794"/>
              <a:ext cx="1857363" cy="950592"/>
            </a:xfrm>
            <a:prstGeom prst="rect">
              <a:avLst/>
            </a:prstGeom>
            <a:solidFill>
              <a:srgbClr val="F6A34B"/>
            </a:solidFill>
            <a:ln w="22225"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lIns="82652" tIns="41327" rIns="82652" bIns="41327" rtlCol="0" anchor="ctr"/>
            <a:lstStyle/>
            <a:p>
              <a:pPr algn="ctr"/>
              <a:r>
                <a:rPr lang="en-US" sz="1113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FURTHER EDUCATION</a:t>
              </a:r>
              <a:endParaRPr lang="ru-RU" sz="1113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13704380" y="2286605"/>
              <a:ext cx="1247391" cy="4730387"/>
            </a:xfrm>
            <a:prstGeom prst="rect">
              <a:avLst/>
            </a:prstGeom>
            <a:solidFill>
              <a:srgbClr val="55BDC8"/>
            </a:solidFill>
            <a:ln w="2222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lIns="82652" tIns="41327" rIns="82652" bIns="41327" rtlCol="0" anchor="ctr"/>
            <a:lstStyle/>
            <a:p>
              <a:pPr algn="ctr"/>
              <a:r>
                <a:rPr lang="en-US" sz="1113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LABOUR MARKET</a:t>
              </a:r>
              <a:endParaRPr lang="ru-RU" sz="1113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47" name="Text Box 48"/>
            <p:cNvSpPr txBox="1">
              <a:spLocks noChangeArrowheads="1"/>
            </p:cNvSpPr>
            <p:nvPr/>
          </p:nvSpPr>
          <p:spPr bwMode="auto">
            <a:xfrm>
              <a:off x="8516988" y="6032373"/>
              <a:ext cx="4680404" cy="463779"/>
            </a:xfrm>
            <a:prstGeom prst="rect">
              <a:avLst/>
            </a:prstGeom>
            <a:pattFill prst="dkUpDiag">
              <a:fgClr>
                <a:srgbClr val="FFFFFF"/>
              </a:fgClr>
              <a:bgClr>
                <a:schemeClr val="bg1">
                  <a:lumMod val="85000"/>
                </a:schemeClr>
              </a:bgClr>
            </a:pattFill>
            <a:ln w="12700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67154" tIns="33578" rIns="67154" bIns="33578" numCol="1" anchor="ctr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algn="ctr" fontAlgn="base">
                <a:spcBef>
                  <a:spcPct val="0"/>
                </a:spcBef>
                <a:spcAft>
                  <a:spcPct val="0"/>
                </a:spcAft>
                <a:defRPr sz="1400" b="1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defRPr>
              </a:lvl1pPr>
            </a:lstStyle>
            <a:p>
              <a:r>
                <a:rPr lang="en-US" sz="1113" dirty="0"/>
                <a:t>INITIAL VOCATIONAL EDUCATION</a:t>
              </a:r>
            </a:p>
            <a:p>
              <a:r>
                <a:rPr lang="uz-Cyrl-UZ" sz="954" dirty="0"/>
                <a:t>(</a:t>
              </a:r>
              <a:r>
                <a:rPr lang="en-US" sz="954" dirty="0"/>
                <a:t>Vocational schools</a:t>
              </a:r>
              <a:r>
                <a:rPr lang="uz-Cyrl-UZ" sz="954" dirty="0"/>
                <a:t>)</a:t>
              </a:r>
              <a:r>
                <a:rPr lang="en-US" sz="954" dirty="0"/>
                <a:t> </a:t>
              </a:r>
              <a:r>
                <a:rPr lang="uz-Cyrl-UZ" sz="954" b="0" dirty="0"/>
                <a:t>(2 </a:t>
              </a:r>
              <a:r>
                <a:rPr lang="en-US" sz="954" b="0" dirty="0"/>
                <a:t>years</a:t>
              </a:r>
              <a:r>
                <a:rPr lang="uz-Cyrl-UZ" sz="954" b="0" dirty="0"/>
                <a:t>)</a:t>
              </a:r>
            </a:p>
          </p:txBody>
        </p:sp>
        <p:sp>
          <p:nvSpPr>
            <p:cNvPr id="68" name="Text Box 48">
              <a:extLst>
                <a:ext uri="{FF2B5EF4-FFF2-40B4-BE49-F238E27FC236}">
                  <a16:creationId xmlns:a16="http://schemas.microsoft.com/office/drawing/2014/main" id="{ED74DD06-92A2-4F11-A9C2-3F1154A79C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9478" y="6031643"/>
              <a:ext cx="2522839" cy="1119961"/>
            </a:xfrm>
            <a:prstGeom prst="rect">
              <a:avLst/>
            </a:prstGeom>
            <a:pattFill prst="dkUpDiag">
              <a:fgClr>
                <a:srgbClr val="FFFFFF"/>
              </a:fgClr>
              <a:bgClr>
                <a:schemeClr val="bg1">
                  <a:lumMod val="85000"/>
                </a:schemeClr>
              </a:bgClr>
            </a:pattFill>
            <a:ln w="12700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67154" tIns="33578" rIns="67154" bIns="33578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13" b="1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Specialized schools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54" dirty="0">
                  <a:latin typeface="Helvetica" panose="020B0604020202020204" pitchFamily="34" charset="0"/>
                  <a:ea typeface="Times New Roman" panose="02020603050405020304" pitchFamily="18" charset="0"/>
                  <a:cs typeface="Helvetica" panose="020B0604020202020204" pitchFamily="34" charset="0"/>
                </a:rPr>
                <a:t>(5-7 years)</a:t>
              </a:r>
              <a:endParaRPr lang="uz-Cyrl-UZ" sz="954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 dirty="0"/>
              <a:t>EDUCATION SYSTEM OF UZBEKISTAN</a:t>
            </a:r>
            <a:endParaRPr lang="ru-RU" sz="2600" dirty="0"/>
          </a:p>
        </p:txBody>
      </p:sp>
      <p:cxnSp>
        <p:nvCxnSpPr>
          <p:cNvPr id="66" name="Прямая со стрелкой 65"/>
          <p:cNvCxnSpPr>
            <a:cxnSpLocks/>
            <a:stCxn id="38" idx="3"/>
          </p:cNvCxnSpPr>
          <p:nvPr/>
        </p:nvCxnSpPr>
        <p:spPr>
          <a:xfrm flipV="1">
            <a:off x="9814382" y="3427934"/>
            <a:ext cx="313607" cy="641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>
            <a:cxnSpLocks/>
          </p:cNvCxnSpPr>
          <p:nvPr/>
        </p:nvCxnSpPr>
        <p:spPr>
          <a:xfrm>
            <a:off x="9784359" y="4093899"/>
            <a:ext cx="313607" cy="0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 стрелкой 88"/>
          <p:cNvCxnSpPr>
            <a:cxnSpLocks/>
          </p:cNvCxnSpPr>
          <p:nvPr/>
        </p:nvCxnSpPr>
        <p:spPr>
          <a:xfrm flipH="1">
            <a:off x="7488052" y="3423341"/>
            <a:ext cx="313608" cy="0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 стрелкой 113"/>
          <p:cNvCxnSpPr>
            <a:cxnSpLocks/>
          </p:cNvCxnSpPr>
          <p:nvPr/>
        </p:nvCxnSpPr>
        <p:spPr>
          <a:xfrm flipV="1">
            <a:off x="7791818" y="2051234"/>
            <a:ext cx="2336171" cy="7376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 стрелкой 125"/>
          <p:cNvCxnSpPr>
            <a:cxnSpLocks/>
            <a:endCxn id="12" idx="1"/>
          </p:cNvCxnSpPr>
          <p:nvPr/>
        </p:nvCxnSpPr>
        <p:spPr>
          <a:xfrm>
            <a:off x="6251759" y="2807558"/>
            <a:ext cx="3846207" cy="20489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>
            <a:extLst>
              <a:ext uri="{FF2B5EF4-FFF2-40B4-BE49-F238E27FC236}">
                <a16:creationId xmlns:a16="http://schemas.microsoft.com/office/drawing/2014/main" id="{68CD1C0E-A605-49ED-9438-EAA53C016E12}"/>
              </a:ext>
            </a:extLst>
          </p:cNvPr>
          <p:cNvCxnSpPr>
            <a:cxnSpLocks/>
            <a:endCxn id="98" idx="1"/>
          </p:cNvCxnSpPr>
          <p:nvPr/>
        </p:nvCxnSpPr>
        <p:spPr>
          <a:xfrm>
            <a:off x="3732793" y="3203628"/>
            <a:ext cx="1854025" cy="0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>
            <a:extLst>
              <a:ext uri="{FF2B5EF4-FFF2-40B4-BE49-F238E27FC236}">
                <a16:creationId xmlns:a16="http://schemas.microsoft.com/office/drawing/2014/main" id="{036690CF-3C60-4F6F-9B71-A8AF5F590C1B}"/>
              </a:ext>
            </a:extLst>
          </p:cNvPr>
          <p:cNvCxnSpPr>
            <a:cxnSpLocks/>
          </p:cNvCxnSpPr>
          <p:nvPr/>
        </p:nvCxnSpPr>
        <p:spPr>
          <a:xfrm>
            <a:off x="3732793" y="3589522"/>
            <a:ext cx="4100928" cy="0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>
            <a:extLst>
              <a:ext uri="{FF2B5EF4-FFF2-40B4-BE49-F238E27FC236}">
                <a16:creationId xmlns:a16="http://schemas.microsoft.com/office/drawing/2014/main" id="{F6A6973B-6192-4FFD-B35E-DB5B620B6F28}"/>
              </a:ext>
            </a:extLst>
          </p:cNvPr>
          <p:cNvCxnSpPr>
            <a:cxnSpLocks/>
          </p:cNvCxnSpPr>
          <p:nvPr/>
        </p:nvCxnSpPr>
        <p:spPr>
          <a:xfrm>
            <a:off x="3732793" y="3816025"/>
            <a:ext cx="6365173" cy="0"/>
          </a:xfrm>
          <a:prstGeom prst="straightConnector1">
            <a:avLst/>
          </a:prstGeom>
          <a:ln w="28575"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3626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5313" y="10274"/>
            <a:ext cx="10515600" cy="586285"/>
          </a:xfrm>
        </p:spPr>
        <p:txBody>
          <a:bodyPr>
            <a:noAutofit/>
          </a:bodyPr>
          <a:lstStyle/>
          <a:p>
            <a:pPr defTabSz="3840480"/>
            <a:r>
              <a:rPr lang="en-US" sz="2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LEGAL BASIS OF THE NATIONAL VOCATIONAL EDUCATION SYSTEM</a:t>
            </a:r>
            <a:endParaRPr lang="uz-Cyrl-UZ" sz="26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12" name="Фигура, имеющая форму буквы L 11"/>
          <p:cNvSpPr/>
          <p:nvPr/>
        </p:nvSpPr>
        <p:spPr>
          <a:xfrm rot="10800000">
            <a:off x="5767207" y="809878"/>
            <a:ext cx="580069" cy="580069"/>
          </a:xfrm>
          <a:prstGeom prst="corner">
            <a:avLst>
              <a:gd name="adj1" fmla="val 22104"/>
              <a:gd name="adj2" fmla="val 20471"/>
            </a:avLst>
          </a:prstGeom>
          <a:solidFill>
            <a:srgbClr val="00BB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13" name="Фигура, имеющая форму буквы L 12"/>
          <p:cNvSpPr/>
          <p:nvPr/>
        </p:nvSpPr>
        <p:spPr>
          <a:xfrm>
            <a:off x="265313" y="1497027"/>
            <a:ext cx="580069" cy="580069"/>
          </a:xfrm>
          <a:prstGeom prst="corner">
            <a:avLst>
              <a:gd name="adj1" fmla="val 22104"/>
              <a:gd name="adj2" fmla="val 20471"/>
            </a:avLst>
          </a:prstGeom>
          <a:solidFill>
            <a:srgbClr val="00BB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15" name="Freeform 6"/>
          <p:cNvSpPr>
            <a:spLocks/>
          </p:cNvSpPr>
          <p:nvPr/>
        </p:nvSpPr>
        <p:spPr bwMode="auto">
          <a:xfrm rot="10800000" flipH="1" flipV="1">
            <a:off x="379945" y="931295"/>
            <a:ext cx="5846961" cy="1008000"/>
          </a:xfrm>
          <a:custGeom>
            <a:avLst/>
            <a:gdLst>
              <a:gd name="T0" fmla="*/ 3497 w 3654"/>
              <a:gd name="T1" fmla="*/ 536 h 536"/>
              <a:gd name="T2" fmla="*/ 0 w 3654"/>
              <a:gd name="T3" fmla="*/ 536 h 536"/>
              <a:gd name="T4" fmla="*/ 0 w 3654"/>
              <a:gd name="T5" fmla="*/ 0 h 536"/>
              <a:gd name="T6" fmla="*/ 3497 w 3654"/>
              <a:gd name="T7" fmla="*/ 0 h 536"/>
              <a:gd name="T8" fmla="*/ 3654 w 3654"/>
              <a:gd name="T9" fmla="*/ 268 h 536"/>
              <a:gd name="T10" fmla="*/ 3497 w 3654"/>
              <a:gd name="T11" fmla="*/ 536 h 536"/>
              <a:gd name="connsiteX0" fmla="*/ 9570 w 9597"/>
              <a:gd name="connsiteY0" fmla="*/ 10000 h 10000"/>
              <a:gd name="connsiteX1" fmla="*/ 0 w 9597"/>
              <a:gd name="connsiteY1" fmla="*/ 10000 h 10000"/>
              <a:gd name="connsiteX2" fmla="*/ 0 w 9597"/>
              <a:gd name="connsiteY2" fmla="*/ 0 h 10000"/>
              <a:gd name="connsiteX3" fmla="*/ 9570 w 9597"/>
              <a:gd name="connsiteY3" fmla="*/ 0 h 10000"/>
              <a:gd name="connsiteX4" fmla="*/ 9597 w 9597"/>
              <a:gd name="connsiteY4" fmla="*/ 5000 h 10000"/>
              <a:gd name="connsiteX5" fmla="*/ 9570 w 9597"/>
              <a:gd name="connsiteY5" fmla="*/ 10000 h 10000"/>
              <a:gd name="connsiteX0" fmla="*/ 9972 w 9981"/>
              <a:gd name="connsiteY0" fmla="*/ 10000 h 10000"/>
              <a:gd name="connsiteX1" fmla="*/ 0 w 9981"/>
              <a:gd name="connsiteY1" fmla="*/ 10000 h 10000"/>
              <a:gd name="connsiteX2" fmla="*/ 0 w 9981"/>
              <a:gd name="connsiteY2" fmla="*/ 0 h 10000"/>
              <a:gd name="connsiteX3" fmla="*/ 9972 w 9981"/>
              <a:gd name="connsiteY3" fmla="*/ 0 h 10000"/>
              <a:gd name="connsiteX4" fmla="*/ 9981 w 9981"/>
              <a:gd name="connsiteY4" fmla="*/ 5000 h 10000"/>
              <a:gd name="connsiteX5" fmla="*/ 9972 w 9981"/>
              <a:gd name="connsiteY5" fmla="*/ 10000 h 10000"/>
              <a:gd name="connsiteX0" fmla="*/ 9991 w 10000"/>
              <a:gd name="connsiteY0" fmla="*/ 10000 h 10000"/>
              <a:gd name="connsiteX1" fmla="*/ 0 w 10000"/>
              <a:gd name="connsiteY1" fmla="*/ 10000 h 10000"/>
              <a:gd name="connsiteX2" fmla="*/ 0 w 10000"/>
              <a:gd name="connsiteY2" fmla="*/ 0 h 10000"/>
              <a:gd name="connsiteX3" fmla="*/ 9991 w 10000"/>
              <a:gd name="connsiteY3" fmla="*/ 0 h 10000"/>
              <a:gd name="connsiteX4" fmla="*/ 10000 w 10000"/>
              <a:gd name="connsiteY4" fmla="*/ 7743 h 10000"/>
              <a:gd name="connsiteX5" fmla="*/ 9991 w 10000"/>
              <a:gd name="connsiteY5" fmla="*/ 10000 h 10000"/>
              <a:gd name="connsiteX0" fmla="*/ 9991 w 9994"/>
              <a:gd name="connsiteY0" fmla="*/ 10000 h 10000"/>
              <a:gd name="connsiteX1" fmla="*/ 0 w 9994"/>
              <a:gd name="connsiteY1" fmla="*/ 10000 h 10000"/>
              <a:gd name="connsiteX2" fmla="*/ 0 w 9994"/>
              <a:gd name="connsiteY2" fmla="*/ 0 h 10000"/>
              <a:gd name="connsiteX3" fmla="*/ 9991 w 9994"/>
              <a:gd name="connsiteY3" fmla="*/ 0 h 10000"/>
              <a:gd name="connsiteX4" fmla="*/ 9994 w 9994"/>
              <a:gd name="connsiteY4" fmla="*/ 4921 h 10000"/>
              <a:gd name="connsiteX5" fmla="*/ 9991 w 9994"/>
              <a:gd name="connsiteY5" fmla="*/ 10000 h 10000"/>
              <a:gd name="connsiteX0" fmla="*/ 9997 w 10000"/>
              <a:gd name="connsiteY0" fmla="*/ 10000 h 10000"/>
              <a:gd name="connsiteX1" fmla="*/ 0 w 10000"/>
              <a:gd name="connsiteY1" fmla="*/ 10000 h 10000"/>
              <a:gd name="connsiteX2" fmla="*/ 0 w 10000"/>
              <a:gd name="connsiteY2" fmla="*/ 0 h 10000"/>
              <a:gd name="connsiteX3" fmla="*/ 9997 w 10000"/>
              <a:gd name="connsiteY3" fmla="*/ 0 h 10000"/>
              <a:gd name="connsiteX4" fmla="*/ 10000 w 10000"/>
              <a:gd name="connsiteY4" fmla="*/ 4921 h 10000"/>
              <a:gd name="connsiteX5" fmla="*/ 9997 w 10000"/>
              <a:gd name="connsiteY5" fmla="*/ 10000 h 10000"/>
              <a:gd name="connsiteX0" fmla="*/ 9997 w 9999"/>
              <a:gd name="connsiteY0" fmla="*/ 10000 h 10000"/>
              <a:gd name="connsiteX1" fmla="*/ 0 w 9999"/>
              <a:gd name="connsiteY1" fmla="*/ 10000 h 10000"/>
              <a:gd name="connsiteX2" fmla="*/ 0 w 9999"/>
              <a:gd name="connsiteY2" fmla="*/ 0 h 10000"/>
              <a:gd name="connsiteX3" fmla="*/ 9997 w 9999"/>
              <a:gd name="connsiteY3" fmla="*/ 0 h 10000"/>
              <a:gd name="connsiteX4" fmla="*/ 9994 w 9999"/>
              <a:gd name="connsiteY4" fmla="*/ 4921 h 10000"/>
              <a:gd name="connsiteX5" fmla="*/ 9997 w 9999"/>
              <a:gd name="connsiteY5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99" h="10000">
                <a:moveTo>
                  <a:pt x="9997" y="10000"/>
                </a:moveTo>
                <a:lnTo>
                  <a:pt x="0" y="10000"/>
                </a:lnTo>
                <a:lnTo>
                  <a:pt x="0" y="0"/>
                </a:lnTo>
                <a:lnTo>
                  <a:pt x="9997" y="0"/>
                </a:lnTo>
                <a:cubicBezTo>
                  <a:pt x="10006" y="1667"/>
                  <a:pt x="9985" y="3254"/>
                  <a:pt x="9994" y="4921"/>
                </a:cubicBezTo>
                <a:cubicBezTo>
                  <a:pt x="9985" y="6588"/>
                  <a:pt x="10006" y="8333"/>
                  <a:pt x="9997" y="10000"/>
                </a:cubicBezTo>
                <a:close/>
              </a:path>
            </a:pathLst>
          </a:custGeom>
          <a:solidFill>
            <a:sysClr val="window" lastClr="FFFFFF">
              <a:lumMod val="95000"/>
            </a:sys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15073" tIns="7536" rIns="15073" bIns="753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tr-TR" dirty="0"/>
              <a:t>The </a:t>
            </a:r>
            <a:r>
              <a:rPr lang="en-US" dirty="0"/>
              <a:t>“</a:t>
            </a:r>
            <a:r>
              <a:rPr lang="tr-TR" dirty="0"/>
              <a:t>Law of </a:t>
            </a:r>
            <a:r>
              <a:rPr lang="en-US" dirty="0"/>
              <a:t>the </a:t>
            </a:r>
            <a:r>
              <a:rPr lang="tr-TR" dirty="0"/>
              <a:t>Republıc of Uzbekıstan</a:t>
            </a:r>
            <a:r>
              <a:rPr lang="en-US" dirty="0"/>
              <a:t> on Education” 23.09.2020 No LRU-637</a:t>
            </a:r>
            <a:endParaRPr lang="ru-RU" dirty="0"/>
          </a:p>
        </p:txBody>
      </p:sp>
      <p:sp>
        <p:nvSpPr>
          <p:cNvPr id="20" name="Фигура, имеющая форму буквы L 19"/>
          <p:cNvSpPr/>
          <p:nvPr/>
        </p:nvSpPr>
        <p:spPr>
          <a:xfrm rot="10800000">
            <a:off x="11536036" y="807496"/>
            <a:ext cx="592233" cy="603581"/>
          </a:xfrm>
          <a:prstGeom prst="corner">
            <a:avLst>
              <a:gd name="adj1" fmla="val 22104"/>
              <a:gd name="adj2" fmla="val 20471"/>
            </a:avLst>
          </a:prstGeom>
          <a:solidFill>
            <a:srgbClr val="00BB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21" name="Фигура, имеющая форму буквы L 20"/>
          <p:cNvSpPr/>
          <p:nvPr/>
        </p:nvSpPr>
        <p:spPr>
          <a:xfrm>
            <a:off x="7120281" y="1476931"/>
            <a:ext cx="592233" cy="603581"/>
          </a:xfrm>
          <a:prstGeom prst="corner">
            <a:avLst>
              <a:gd name="adj1" fmla="val 22104"/>
              <a:gd name="adj2" fmla="val 20471"/>
            </a:avLst>
          </a:prstGeom>
          <a:solidFill>
            <a:srgbClr val="00BB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23" name="Freeform 6"/>
          <p:cNvSpPr>
            <a:spLocks/>
          </p:cNvSpPr>
          <p:nvPr/>
        </p:nvSpPr>
        <p:spPr bwMode="auto">
          <a:xfrm rot="10800000" flipH="1" flipV="1">
            <a:off x="7252799" y="931295"/>
            <a:ext cx="4747164" cy="1008000"/>
          </a:xfrm>
          <a:custGeom>
            <a:avLst/>
            <a:gdLst>
              <a:gd name="T0" fmla="*/ 3497 w 3654"/>
              <a:gd name="T1" fmla="*/ 536 h 536"/>
              <a:gd name="T2" fmla="*/ 0 w 3654"/>
              <a:gd name="T3" fmla="*/ 536 h 536"/>
              <a:gd name="T4" fmla="*/ 0 w 3654"/>
              <a:gd name="T5" fmla="*/ 0 h 536"/>
              <a:gd name="T6" fmla="*/ 3497 w 3654"/>
              <a:gd name="T7" fmla="*/ 0 h 536"/>
              <a:gd name="T8" fmla="*/ 3654 w 3654"/>
              <a:gd name="T9" fmla="*/ 268 h 536"/>
              <a:gd name="T10" fmla="*/ 3497 w 3654"/>
              <a:gd name="T11" fmla="*/ 536 h 536"/>
              <a:gd name="connsiteX0" fmla="*/ 9570 w 9597"/>
              <a:gd name="connsiteY0" fmla="*/ 10000 h 10000"/>
              <a:gd name="connsiteX1" fmla="*/ 0 w 9597"/>
              <a:gd name="connsiteY1" fmla="*/ 10000 h 10000"/>
              <a:gd name="connsiteX2" fmla="*/ 0 w 9597"/>
              <a:gd name="connsiteY2" fmla="*/ 0 h 10000"/>
              <a:gd name="connsiteX3" fmla="*/ 9570 w 9597"/>
              <a:gd name="connsiteY3" fmla="*/ 0 h 10000"/>
              <a:gd name="connsiteX4" fmla="*/ 9597 w 9597"/>
              <a:gd name="connsiteY4" fmla="*/ 5000 h 10000"/>
              <a:gd name="connsiteX5" fmla="*/ 9570 w 9597"/>
              <a:gd name="connsiteY5" fmla="*/ 10000 h 10000"/>
              <a:gd name="connsiteX0" fmla="*/ 9972 w 9981"/>
              <a:gd name="connsiteY0" fmla="*/ 10000 h 10000"/>
              <a:gd name="connsiteX1" fmla="*/ 0 w 9981"/>
              <a:gd name="connsiteY1" fmla="*/ 10000 h 10000"/>
              <a:gd name="connsiteX2" fmla="*/ 0 w 9981"/>
              <a:gd name="connsiteY2" fmla="*/ 0 h 10000"/>
              <a:gd name="connsiteX3" fmla="*/ 9972 w 9981"/>
              <a:gd name="connsiteY3" fmla="*/ 0 h 10000"/>
              <a:gd name="connsiteX4" fmla="*/ 9981 w 9981"/>
              <a:gd name="connsiteY4" fmla="*/ 5000 h 10000"/>
              <a:gd name="connsiteX5" fmla="*/ 9972 w 9981"/>
              <a:gd name="connsiteY5" fmla="*/ 10000 h 10000"/>
              <a:gd name="connsiteX0" fmla="*/ 9991 w 10000"/>
              <a:gd name="connsiteY0" fmla="*/ 10000 h 10000"/>
              <a:gd name="connsiteX1" fmla="*/ 0 w 10000"/>
              <a:gd name="connsiteY1" fmla="*/ 10000 h 10000"/>
              <a:gd name="connsiteX2" fmla="*/ 0 w 10000"/>
              <a:gd name="connsiteY2" fmla="*/ 0 h 10000"/>
              <a:gd name="connsiteX3" fmla="*/ 9991 w 10000"/>
              <a:gd name="connsiteY3" fmla="*/ 0 h 10000"/>
              <a:gd name="connsiteX4" fmla="*/ 10000 w 10000"/>
              <a:gd name="connsiteY4" fmla="*/ 7743 h 10000"/>
              <a:gd name="connsiteX5" fmla="*/ 9991 w 10000"/>
              <a:gd name="connsiteY5" fmla="*/ 10000 h 10000"/>
              <a:gd name="connsiteX0" fmla="*/ 9991 w 9994"/>
              <a:gd name="connsiteY0" fmla="*/ 10000 h 10000"/>
              <a:gd name="connsiteX1" fmla="*/ 0 w 9994"/>
              <a:gd name="connsiteY1" fmla="*/ 10000 h 10000"/>
              <a:gd name="connsiteX2" fmla="*/ 0 w 9994"/>
              <a:gd name="connsiteY2" fmla="*/ 0 h 10000"/>
              <a:gd name="connsiteX3" fmla="*/ 9991 w 9994"/>
              <a:gd name="connsiteY3" fmla="*/ 0 h 10000"/>
              <a:gd name="connsiteX4" fmla="*/ 9994 w 9994"/>
              <a:gd name="connsiteY4" fmla="*/ 4921 h 10000"/>
              <a:gd name="connsiteX5" fmla="*/ 9991 w 9994"/>
              <a:gd name="connsiteY5" fmla="*/ 10000 h 10000"/>
              <a:gd name="connsiteX0" fmla="*/ 9997 w 10000"/>
              <a:gd name="connsiteY0" fmla="*/ 10000 h 10000"/>
              <a:gd name="connsiteX1" fmla="*/ 0 w 10000"/>
              <a:gd name="connsiteY1" fmla="*/ 10000 h 10000"/>
              <a:gd name="connsiteX2" fmla="*/ 0 w 10000"/>
              <a:gd name="connsiteY2" fmla="*/ 0 h 10000"/>
              <a:gd name="connsiteX3" fmla="*/ 9997 w 10000"/>
              <a:gd name="connsiteY3" fmla="*/ 0 h 10000"/>
              <a:gd name="connsiteX4" fmla="*/ 10000 w 10000"/>
              <a:gd name="connsiteY4" fmla="*/ 4921 h 10000"/>
              <a:gd name="connsiteX5" fmla="*/ 9997 w 10000"/>
              <a:gd name="connsiteY5" fmla="*/ 10000 h 10000"/>
              <a:gd name="connsiteX0" fmla="*/ 9997 w 9999"/>
              <a:gd name="connsiteY0" fmla="*/ 10000 h 10000"/>
              <a:gd name="connsiteX1" fmla="*/ 0 w 9999"/>
              <a:gd name="connsiteY1" fmla="*/ 10000 h 10000"/>
              <a:gd name="connsiteX2" fmla="*/ 0 w 9999"/>
              <a:gd name="connsiteY2" fmla="*/ 0 h 10000"/>
              <a:gd name="connsiteX3" fmla="*/ 9997 w 9999"/>
              <a:gd name="connsiteY3" fmla="*/ 0 h 10000"/>
              <a:gd name="connsiteX4" fmla="*/ 9994 w 9999"/>
              <a:gd name="connsiteY4" fmla="*/ 4921 h 10000"/>
              <a:gd name="connsiteX5" fmla="*/ 9997 w 9999"/>
              <a:gd name="connsiteY5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99" h="10000">
                <a:moveTo>
                  <a:pt x="9997" y="10000"/>
                </a:moveTo>
                <a:lnTo>
                  <a:pt x="0" y="10000"/>
                </a:lnTo>
                <a:lnTo>
                  <a:pt x="0" y="0"/>
                </a:lnTo>
                <a:lnTo>
                  <a:pt x="9997" y="0"/>
                </a:lnTo>
                <a:cubicBezTo>
                  <a:pt x="10006" y="1667"/>
                  <a:pt x="9985" y="3254"/>
                  <a:pt x="9994" y="4921"/>
                </a:cubicBezTo>
                <a:cubicBezTo>
                  <a:pt x="9985" y="6588"/>
                  <a:pt x="10006" y="8333"/>
                  <a:pt x="9997" y="10000"/>
                </a:cubicBezTo>
                <a:close/>
              </a:path>
            </a:pathLst>
          </a:custGeom>
          <a:solidFill>
            <a:sysClr val="window" lastClr="FFFFFF">
              <a:lumMod val="95000"/>
            </a:sys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15073" tIns="7536" rIns="15073" bIns="753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The legal basis of Vocational education and </a:t>
            </a:r>
            <a:br>
              <a:rPr lang="en-US" dirty="0"/>
            </a:br>
            <a:r>
              <a:rPr lang="en-US" dirty="0"/>
              <a:t>the Dual form of education are defined</a:t>
            </a:r>
            <a:endParaRPr lang="ru-RU" dirty="0"/>
          </a:p>
        </p:txBody>
      </p:sp>
      <p:sp>
        <p:nvSpPr>
          <p:cNvPr id="17" name="Фигура, имеющая форму буквы L 16"/>
          <p:cNvSpPr/>
          <p:nvPr/>
        </p:nvSpPr>
        <p:spPr>
          <a:xfrm rot="13500000">
            <a:off x="6469434" y="1290391"/>
            <a:ext cx="292372" cy="289809"/>
          </a:xfrm>
          <a:prstGeom prst="corner">
            <a:avLst>
              <a:gd name="adj1" fmla="val 26970"/>
              <a:gd name="adj2" fmla="val 27786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25" name="Фигура, имеющая форму буквы L 24"/>
          <p:cNvSpPr/>
          <p:nvPr/>
        </p:nvSpPr>
        <p:spPr>
          <a:xfrm rot="13500000">
            <a:off x="6652315" y="1290391"/>
            <a:ext cx="292372" cy="289809"/>
          </a:xfrm>
          <a:prstGeom prst="corner">
            <a:avLst>
              <a:gd name="adj1" fmla="val 26970"/>
              <a:gd name="adj2" fmla="val 27786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66" name="Фигура, имеющая форму буквы L 65"/>
          <p:cNvSpPr/>
          <p:nvPr/>
        </p:nvSpPr>
        <p:spPr>
          <a:xfrm rot="10800000">
            <a:off x="5767207" y="2099589"/>
            <a:ext cx="580069" cy="580069"/>
          </a:xfrm>
          <a:prstGeom prst="corner">
            <a:avLst>
              <a:gd name="adj1" fmla="val 22104"/>
              <a:gd name="adj2" fmla="val 20471"/>
            </a:avLst>
          </a:prstGeom>
          <a:solidFill>
            <a:srgbClr val="B3D2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67" name="Фигура, имеющая форму буквы L 66"/>
          <p:cNvSpPr/>
          <p:nvPr/>
        </p:nvSpPr>
        <p:spPr>
          <a:xfrm>
            <a:off x="265313" y="2928528"/>
            <a:ext cx="580069" cy="580069"/>
          </a:xfrm>
          <a:prstGeom prst="corner">
            <a:avLst>
              <a:gd name="adj1" fmla="val 22104"/>
              <a:gd name="adj2" fmla="val 20471"/>
            </a:avLst>
          </a:prstGeom>
          <a:solidFill>
            <a:srgbClr val="B3D2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69" name="Freeform 6"/>
          <p:cNvSpPr>
            <a:spLocks/>
          </p:cNvSpPr>
          <p:nvPr/>
        </p:nvSpPr>
        <p:spPr bwMode="auto">
          <a:xfrm rot="10800000" flipH="1" flipV="1">
            <a:off x="379945" y="2232788"/>
            <a:ext cx="5846961" cy="1160987"/>
          </a:xfrm>
          <a:custGeom>
            <a:avLst/>
            <a:gdLst>
              <a:gd name="T0" fmla="*/ 3497 w 3654"/>
              <a:gd name="T1" fmla="*/ 536 h 536"/>
              <a:gd name="T2" fmla="*/ 0 w 3654"/>
              <a:gd name="T3" fmla="*/ 536 h 536"/>
              <a:gd name="T4" fmla="*/ 0 w 3654"/>
              <a:gd name="T5" fmla="*/ 0 h 536"/>
              <a:gd name="T6" fmla="*/ 3497 w 3654"/>
              <a:gd name="T7" fmla="*/ 0 h 536"/>
              <a:gd name="T8" fmla="*/ 3654 w 3654"/>
              <a:gd name="T9" fmla="*/ 268 h 536"/>
              <a:gd name="T10" fmla="*/ 3497 w 3654"/>
              <a:gd name="T11" fmla="*/ 536 h 536"/>
              <a:gd name="connsiteX0" fmla="*/ 9570 w 9597"/>
              <a:gd name="connsiteY0" fmla="*/ 10000 h 10000"/>
              <a:gd name="connsiteX1" fmla="*/ 0 w 9597"/>
              <a:gd name="connsiteY1" fmla="*/ 10000 h 10000"/>
              <a:gd name="connsiteX2" fmla="*/ 0 w 9597"/>
              <a:gd name="connsiteY2" fmla="*/ 0 h 10000"/>
              <a:gd name="connsiteX3" fmla="*/ 9570 w 9597"/>
              <a:gd name="connsiteY3" fmla="*/ 0 h 10000"/>
              <a:gd name="connsiteX4" fmla="*/ 9597 w 9597"/>
              <a:gd name="connsiteY4" fmla="*/ 5000 h 10000"/>
              <a:gd name="connsiteX5" fmla="*/ 9570 w 9597"/>
              <a:gd name="connsiteY5" fmla="*/ 10000 h 10000"/>
              <a:gd name="connsiteX0" fmla="*/ 9972 w 9981"/>
              <a:gd name="connsiteY0" fmla="*/ 10000 h 10000"/>
              <a:gd name="connsiteX1" fmla="*/ 0 w 9981"/>
              <a:gd name="connsiteY1" fmla="*/ 10000 h 10000"/>
              <a:gd name="connsiteX2" fmla="*/ 0 w 9981"/>
              <a:gd name="connsiteY2" fmla="*/ 0 h 10000"/>
              <a:gd name="connsiteX3" fmla="*/ 9972 w 9981"/>
              <a:gd name="connsiteY3" fmla="*/ 0 h 10000"/>
              <a:gd name="connsiteX4" fmla="*/ 9981 w 9981"/>
              <a:gd name="connsiteY4" fmla="*/ 5000 h 10000"/>
              <a:gd name="connsiteX5" fmla="*/ 9972 w 9981"/>
              <a:gd name="connsiteY5" fmla="*/ 10000 h 10000"/>
              <a:gd name="connsiteX0" fmla="*/ 9991 w 10000"/>
              <a:gd name="connsiteY0" fmla="*/ 10000 h 10000"/>
              <a:gd name="connsiteX1" fmla="*/ 0 w 10000"/>
              <a:gd name="connsiteY1" fmla="*/ 10000 h 10000"/>
              <a:gd name="connsiteX2" fmla="*/ 0 w 10000"/>
              <a:gd name="connsiteY2" fmla="*/ 0 h 10000"/>
              <a:gd name="connsiteX3" fmla="*/ 9991 w 10000"/>
              <a:gd name="connsiteY3" fmla="*/ 0 h 10000"/>
              <a:gd name="connsiteX4" fmla="*/ 10000 w 10000"/>
              <a:gd name="connsiteY4" fmla="*/ 7743 h 10000"/>
              <a:gd name="connsiteX5" fmla="*/ 9991 w 10000"/>
              <a:gd name="connsiteY5" fmla="*/ 10000 h 10000"/>
              <a:gd name="connsiteX0" fmla="*/ 9991 w 9994"/>
              <a:gd name="connsiteY0" fmla="*/ 10000 h 10000"/>
              <a:gd name="connsiteX1" fmla="*/ 0 w 9994"/>
              <a:gd name="connsiteY1" fmla="*/ 10000 h 10000"/>
              <a:gd name="connsiteX2" fmla="*/ 0 w 9994"/>
              <a:gd name="connsiteY2" fmla="*/ 0 h 10000"/>
              <a:gd name="connsiteX3" fmla="*/ 9991 w 9994"/>
              <a:gd name="connsiteY3" fmla="*/ 0 h 10000"/>
              <a:gd name="connsiteX4" fmla="*/ 9994 w 9994"/>
              <a:gd name="connsiteY4" fmla="*/ 4921 h 10000"/>
              <a:gd name="connsiteX5" fmla="*/ 9991 w 9994"/>
              <a:gd name="connsiteY5" fmla="*/ 10000 h 10000"/>
              <a:gd name="connsiteX0" fmla="*/ 9997 w 10000"/>
              <a:gd name="connsiteY0" fmla="*/ 10000 h 10000"/>
              <a:gd name="connsiteX1" fmla="*/ 0 w 10000"/>
              <a:gd name="connsiteY1" fmla="*/ 10000 h 10000"/>
              <a:gd name="connsiteX2" fmla="*/ 0 w 10000"/>
              <a:gd name="connsiteY2" fmla="*/ 0 h 10000"/>
              <a:gd name="connsiteX3" fmla="*/ 9997 w 10000"/>
              <a:gd name="connsiteY3" fmla="*/ 0 h 10000"/>
              <a:gd name="connsiteX4" fmla="*/ 10000 w 10000"/>
              <a:gd name="connsiteY4" fmla="*/ 4921 h 10000"/>
              <a:gd name="connsiteX5" fmla="*/ 9997 w 10000"/>
              <a:gd name="connsiteY5" fmla="*/ 10000 h 10000"/>
              <a:gd name="connsiteX0" fmla="*/ 9997 w 9999"/>
              <a:gd name="connsiteY0" fmla="*/ 10000 h 10000"/>
              <a:gd name="connsiteX1" fmla="*/ 0 w 9999"/>
              <a:gd name="connsiteY1" fmla="*/ 10000 h 10000"/>
              <a:gd name="connsiteX2" fmla="*/ 0 w 9999"/>
              <a:gd name="connsiteY2" fmla="*/ 0 h 10000"/>
              <a:gd name="connsiteX3" fmla="*/ 9997 w 9999"/>
              <a:gd name="connsiteY3" fmla="*/ 0 h 10000"/>
              <a:gd name="connsiteX4" fmla="*/ 9994 w 9999"/>
              <a:gd name="connsiteY4" fmla="*/ 4921 h 10000"/>
              <a:gd name="connsiteX5" fmla="*/ 9997 w 9999"/>
              <a:gd name="connsiteY5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99" h="10000">
                <a:moveTo>
                  <a:pt x="9997" y="10000"/>
                </a:moveTo>
                <a:lnTo>
                  <a:pt x="0" y="10000"/>
                </a:lnTo>
                <a:lnTo>
                  <a:pt x="0" y="0"/>
                </a:lnTo>
                <a:lnTo>
                  <a:pt x="9997" y="0"/>
                </a:lnTo>
                <a:cubicBezTo>
                  <a:pt x="10006" y="1667"/>
                  <a:pt x="9985" y="3254"/>
                  <a:pt x="9994" y="4921"/>
                </a:cubicBezTo>
                <a:cubicBezTo>
                  <a:pt x="9985" y="6588"/>
                  <a:pt x="10006" y="8333"/>
                  <a:pt x="9997" y="10000"/>
                </a:cubicBezTo>
                <a:close/>
              </a:path>
            </a:pathLst>
          </a:custGeom>
          <a:solidFill>
            <a:sysClr val="window" lastClr="FFFFFF">
              <a:lumMod val="95000"/>
            </a:sys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15073" tIns="7536" rIns="15073" bIns="753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Decree of the President of the Republic of Uzbekistan </a:t>
            </a:r>
            <a:r>
              <a:rPr lang="en-US" b="1" dirty="0"/>
              <a:t>“On additional measures to further improve the vocational education system” </a:t>
            </a:r>
            <a:r>
              <a:rPr lang="ru-RU" dirty="0"/>
              <a:t>06.09.2019</a:t>
            </a:r>
            <a:r>
              <a:rPr lang="en-US" dirty="0"/>
              <a:t>, </a:t>
            </a:r>
            <a:r>
              <a:rPr lang="ru-RU" dirty="0"/>
              <a:t>№5812</a:t>
            </a:r>
          </a:p>
        </p:txBody>
      </p:sp>
      <p:sp>
        <p:nvSpPr>
          <p:cNvPr id="72" name="Фигура, имеющая форму буквы L 71"/>
          <p:cNvSpPr/>
          <p:nvPr/>
        </p:nvSpPr>
        <p:spPr>
          <a:xfrm rot="10800000">
            <a:off x="11547166" y="2099590"/>
            <a:ext cx="581103" cy="627092"/>
          </a:xfrm>
          <a:prstGeom prst="corner">
            <a:avLst>
              <a:gd name="adj1" fmla="val 22104"/>
              <a:gd name="adj2" fmla="val 20471"/>
            </a:avLst>
          </a:prstGeom>
          <a:solidFill>
            <a:srgbClr val="B3D2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73" name="Фигура, имеющая форму буквы L 72"/>
          <p:cNvSpPr/>
          <p:nvPr/>
        </p:nvSpPr>
        <p:spPr>
          <a:xfrm>
            <a:off x="7120281" y="2881505"/>
            <a:ext cx="581103" cy="627092"/>
          </a:xfrm>
          <a:prstGeom prst="corner">
            <a:avLst>
              <a:gd name="adj1" fmla="val 22104"/>
              <a:gd name="adj2" fmla="val 20471"/>
            </a:avLst>
          </a:prstGeom>
          <a:solidFill>
            <a:srgbClr val="B3D2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75" name="Freeform 6"/>
          <p:cNvSpPr>
            <a:spLocks/>
          </p:cNvSpPr>
          <p:nvPr/>
        </p:nvSpPr>
        <p:spPr bwMode="auto">
          <a:xfrm rot="10800000" flipH="1" flipV="1">
            <a:off x="7252799" y="2233653"/>
            <a:ext cx="4747164" cy="1140881"/>
          </a:xfrm>
          <a:custGeom>
            <a:avLst/>
            <a:gdLst>
              <a:gd name="T0" fmla="*/ 3497 w 3654"/>
              <a:gd name="T1" fmla="*/ 536 h 536"/>
              <a:gd name="T2" fmla="*/ 0 w 3654"/>
              <a:gd name="T3" fmla="*/ 536 h 536"/>
              <a:gd name="T4" fmla="*/ 0 w 3654"/>
              <a:gd name="T5" fmla="*/ 0 h 536"/>
              <a:gd name="T6" fmla="*/ 3497 w 3654"/>
              <a:gd name="T7" fmla="*/ 0 h 536"/>
              <a:gd name="T8" fmla="*/ 3654 w 3654"/>
              <a:gd name="T9" fmla="*/ 268 h 536"/>
              <a:gd name="T10" fmla="*/ 3497 w 3654"/>
              <a:gd name="T11" fmla="*/ 536 h 536"/>
              <a:gd name="connsiteX0" fmla="*/ 9570 w 9597"/>
              <a:gd name="connsiteY0" fmla="*/ 10000 h 10000"/>
              <a:gd name="connsiteX1" fmla="*/ 0 w 9597"/>
              <a:gd name="connsiteY1" fmla="*/ 10000 h 10000"/>
              <a:gd name="connsiteX2" fmla="*/ 0 w 9597"/>
              <a:gd name="connsiteY2" fmla="*/ 0 h 10000"/>
              <a:gd name="connsiteX3" fmla="*/ 9570 w 9597"/>
              <a:gd name="connsiteY3" fmla="*/ 0 h 10000"/>
              <a:gd name="connsiteX4" fmla="*/ 9597 w 9597"/>
              <a:gd name="connsiteY4" fmla="*/ 5000 h 10000"/>
              <a:gd name="connsiteX5" fmla="*/ 9570 w 9597"/>
              <a:gd name="connsiteY5" fmla="*/ 10000 h 10000"/>
              <a:gd name="connsiteX0" fmla="*/ 9972 w 9981"/>
              <a:gd name="connsiteY0" fmla="*/ 10000 h 10000"/>
              <a:gd name="connsiteX1" fmla="*/ 0 w 9981"/>
              <a:gd name="connsiteY1" fmla="*/ 10000 h 10000"/>
              <a:gd name="connsiteX2" fmla="*/ 0 w 9981"/>
              <a:gd name="connsiteY2" fmla="*/ 0 h 10000"/>
              <a:gd name="connsiteX3" fmla="*/ 9972 w 9981"/>
              <a:gd name="connsiteY3" fmla="*/ 0 h 10000"/>
              <a:gd name="connsiteX4" fmla="*/ 9981 w 9981"/>
              <a:gd name="connsiteY4" fmla="*/ 5000 h 10000"/>
              <a:gd name="connsiteX5" fmla="*/ 9972 w 9981"/>
              <a:gd name="connsiteY5" fmla="*/ 10000 h 10000"/>
              <a:gd name="connsiteX0" fmla="*/ 9991 w 10000"/>
              <a:gd name="connsiteY0" fmla="*/ 10000 h 10000"/>
              <a:gd name="connsiteX1" fmla="*/ 0 w 10000"/>
              <a:gd name="connsiteY1" fmla="*/ 10000 h 10000"/>
              <a:gd name="connsiteX2" fmla="*/ 0 w 10000"/>
              <a:gd name="connsiteY2" fmla="*/ 0 h 10000"/>
              <a:gd name="connsiteX3" fmla="*/ 9991 w 10000"/>
              <a:gd name="connsiteY3" fmla="*/ 0 h 10000"/>
              <a:gd name="connsiteX4" fmla="*/ 10000 w 10000"/>
              <a:gd name="connsiteY4" fmla="*/ 7743 h 10000"/>
              <a:gd name="connsiteX5" fmla="*/ 9991 w 10000"/>
              <a:gd name="connsiteY5" fmla="*/ 10000 h 10000"/>
              <a:gd name="connsiteX0" fmla="*/ 9991 w 9994"/>
              <a:gd name="connsiteY0" fmla="*/ 10000 h 10000"/>
              <a:gd name="connsiteX1" fmla="*/ 0 w 9994"/>
              <a:gd name="connsiteY1" fmla="*/ 10000 h 10000"/>
              <a:gd name="connsiteX2" fmla="*/ 0 w 9994"/>
              <a:gd name="connsiteY2" fmla="*/ 0 h 10000"/>
              <a:gd name="connsiteX3" fmla="*/ 9991 w 9994"/>
              <a:gd name="connsiteY3" fmla="*/ 0 h 10000"/>
              <a:gd name="connsiteX4" fmla="*/ 9994 w 9994"/>
              <a:gd name="connsiteY4" fmla="*/ 4921 h 10000"/>
              <a:gd name="connsiteX5" fmla="*/ 9991 w 9994"/>
              <a:gd name="connsiteY5" fmla="*/ 10000 h 10000"/>
              <a:gd name="connsiteX0" fmla="*/ 9997 w 10000"/>
              <a:gd name="connsiteY0" fmla="*/ 10000 h 10000"/>
              <a:gd name="connsiteX1" fmla="*/ 0 w 10000"/>
              <a:gd name="connsiteY1" fmla="*/ 10000 h 10000"/>
              <a:gd name="connsiteX2" fmla="*/ 0 w 10000"/>
              <a:gd name="connsiteY2" fmla="*/ 0 h 10000"/>
              <a:gd name="connsiteX3" fmla="*/ 9997 w 10000"/>
              <a:gd name="connsiteY3" fmla="*/ 0 h 10000"/>
              <a:gd name="connsiteX4" fmla="*/ 10000 w 10000"/>
              <a:gd name="connsiteY4" fmla="*/ 4921 h 10000"/>
              <a:gd name="connsiteX5" fmla="*/ 9997 w 10000"/>
              <a:gd name="connsiteY5" fmla="*/ 10000 h 10000"/>
              <a:gd name="connsiteX0" fmla="*/ 9997 w 9999"/>
              <a:gd name="connsiteY0" fmla="*/ 10000 h 10000"/>
              <a:gd name="connsiteX1" fmla="*/ 0 w 9999"/>
              <a:gd name="connsiteY1" fmla="*/ 10000 h 10000"/>
              <a:gd name="connsiteX2" fmla="*/ 0 w 9999"/>
              <a:gd name="connsiteY2" fmla="*/ 0 h 10000"/>
              <a:gd name="connsiteX3" fmla="*/ 9997 w 9999"/>
              <a:gd name="connsiteY3" fmla="*/ 0 h 10000"/>
              <a:gd name="connsiteX4" fmla="*/ 9994 w 9999"/>
              <a:gd name="connsiteY4" fmla="*/ 4921 h 10000"/>
              <a:gd name="connsiteX5" fmla="*/ 9997 w 9999"/>
              <a:gd name="connsiteY5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99" h="10000">
                <a:moveTo>
                  <a:pt x="9997" y="10000"/>
                </a:moveTo>
                <a:lnTo>
                  <a:pt x="0" y="10000"/>
                </a:lnTo>
                <a:lnTo>
                  <a:pt x="0" y="0"/>
                </a:lnTo>
                <a:lnTo>
                  <a:pt x="9997" y="0"/>
                </a:lnTo>
                <a:cubicBezTo>
                  <a:pt x="10006" y="1667"/>
                  <a:pt x="9985" y="3254"/>
                  <a:pt x="9994" y="4921"/>
                </a:cubicBezTo>
                <a:cubicBezTo>
                  <a:pt x="9985" y="6588"/>
                  <a:pt x="10006" y="8333"/>
                  <a:pt x="9997" y="10000"/>
                </a:cubicBezTo>
                <a:close/>
              </a:path>
            </a:pathLst>
          </a:custGeom>
          <a:solidFill>
            <a:sysClr val="window" lastClr="FFFFFF">
              <a:lumMod val="95000"/>
            </a:sys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15073" tIns="7536" rIns="15073" bIns="753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A new vocational education system has been created and educational institutions have been transferred to sectoral ministries and departments</a:t>
            </a:r>
            <a:endParaRPr lang="ru-RU" dirty="0"/>
          </a:p>
        </p:txBody>
      </p:sp>
      <p:sp>
        <p:nvSpPr>
          <p:cNvPr id="78" name="Фигура, имеющая форму буквы L 77"/>
          <p:cNvSpPr/>
          <p:nvPr/>
        </p:nvSpPr>
        <p:spPr>
          <a:xfrm rot="13500000">
            <a:off x="6469434" y="2659189"/>
            <a:ext cx="292372" cy="289809"/>
          </a:xfrm>
          <a:prstGeom prst="corner">
            <a:avLst>
              <a:gd name="adj1" fmla="val 26970"/>
              <a:gd name="adj2" fmla="val 27786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79" name="Фигура, имеющая форму буквы L 78"/>
          <p:cNvSpPr/>
          <p:nvPr/>
        </p:nvSpPr>
        <p:spPr>
          <a:xfrm rot="13500000">
            <a:off x="6652315" y="2659189"/>
            <a:ext cx="292372" cy="289809"/>
          </a:xfrm>
          <a:prstGeom prst="corner">
            <a:avLst>
              <a:gd name="adj1" fmla="val 26970"/>
              <a:gd name="adj2" fmla="val 27786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81" name="Фигура, имеющая форму буквы L 80"/>
          <p:cNvSpPr/>
          <p:nvPr/>
        </p:nvSpPr>
        <p:spPr>
          <a:xfrm rot="10800000">
            <a:off x="5767207" y="3542702"/>
            <a:ext cx="580069" cy="580069"/>
          </a:xfrm>
          <a:prstGeom prst="corner">
            <a:avLst>
              <a:gd name="adj1" fmla="val 22104"/>
              <a:gd name="adj2" fmla="val 20471"/>
            </a:avLst>
          </a:prstGeom>
          <a:solidFill>
            <a:srgbClr val="0060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82" name="Фигура, имеющая форму буквы L 81"/>
          <p:cNvSpPr/>
          <p:nvPr/>
        </p:nvSpPr>
        <p:spPr>
          <a:xfrm>
            <a:off x="265313" y="4369259"/>
            <a:ext cx="580069" cy="580069"/>
          </a:xfrm>
          <a:prstGeom prst="corner">
            <a:avLst>
              <a:gd name="adj1" fmla="val 22104"/>
              <a:gd name="adj2" fmla="val 20471"/>
            </a:avLst>
          </a:prstGeom>
          <a:solidFill>
            <a:srgbClr val="0060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84" name="Freeform 6"/>
          <p:cNvSpPr>
            <a:spLocks/>
          </p:cNvSpPr>
          <p:nvPr/>
        </p:nvSpPr>
        <p:spPr bwMode="auto">
          <a:xfrm rot="10800000" flipH="1" flipV="1">
            <a:off x="379945" y="3513909"/>
            <a:ext cx="5846961" cy="1320597"/>
          </a:xfrm>
          <a:custGeom>
            <a:avLst/>
            <a:gdLst>
              <a:gd name="T0" fmla="*/ 3497 w 3654"/>
              <a:gd name="T1" fmla="*/ 536 h 536"/>
              <a:gd name="T2" fmla="*/ 0 w 3654"/>
              <a:gd name="T3" fmla="*/ 536 h 536"/>
              <a:gd name="T4" fmla="*/ 0 w 3654"/>
              <a:gd name="T5" fmla="*/ 0 h 536"/>
              <a:gd name="T6" fmla="*/ 3497 w 3654"/>
              <a:gd name="T7" fmla="*/ 0 h 536"/>
              <a:gd name="T8" fmla="*/ 3654 w 3654"/>
              <a:gd name="T9" fmla="*/ 268 h 536"/>
              <a:gd name="T10" fmla="*/ 3497 w 3654"/>
              <a:gd name="T11" fmla="*/ 536 h 536"/>
              <a:gd name="connsiteX0" fmla="*/ 9570 w 9597"/>
              <a:gd name="connsiteY0" fmla="*/ 10000 h 10000"/>
              <a:gd name="connsiteX1" fmla="*/ 0 w 9597"/>
              <a:gd name="connsiteY1" fmla="*/ 10000 h 10000"/>
              <a:gd name="connsiteX2" fmla="*/ 0 w 9597"/>
              <a:gd name="connsiteY2" fmla="*/ 0 h 10000"/>
              <a:gd name="connsiteX3" fmla="*/ 9570 w 9597"/>
              <a:gd name="connsiteY3" fmla="*/ 0 h 10000"/>
              <a:gd name="connsiteX4" fmla="*/ 9597 w 9597"/>
              <a:gd name="connsiteY4" fmla="*/ 5000 h 10000"/>
              <a:gd name="connsiteX5" fmla="*/ 9570 w 9597"/>
              <a:gd name="connsiteY5" fmla="*/ 10000 h 10000"/>
              <a:gd name="connsiteX0" fmla="*/ 9972 w 9981"/>
              <a:gd name="connsiteY0" fmla="*/ 10000 h 10000"/>
              <a:gd name="connsiteX1" fmla="*/ 0 w 9981"/>
              <a:gd name="connsiteY1" fmla="*/ 10000 h 10000"/>
              <a:gd name="connsiteX2" fmla="*/ 0 w 9981"/>
              <a:gd name="connsiteY2" fmla="*/ 0 h 10000"/>
              <a:gd name="connsiteX3" fmla="*/ 9972 w 9981"/>
              <a:gd name="connsiteY3" fmla="*/ 0 h 10000"/>
              <a:gd name="connsiteX4" fmla="*/ 9981 w 9981"/>
              <a:gd name="connsiteY4" fmla="*/ 5000 h 10000"/>
              <a:gd name="connsiteX5" fmla="*/ 9972 w 9981"/>
              <a:gd name="connsiteY5" fmla="*/ 10000 h 10000"/>
              <a:gd name="connsiteX0" fmla="*/ 9991 w 10000"/>
              <a:gd name="connsiteY0" fmla="*/ 10000 h 10000"/>
              <a:gd name="connsiteX1" fmla="*/ 0 w 10000"/>
              <a:gd name="connsiteY1" fmla="*/ 10000 h 10000"/>
              <a:gd name="connsiteX2" fmla="*/ 0 w 10000"/>
              <a:gd name="connsiteY2" fmla="*/ 0 h 10000"/>
              <a:gd name="connsiteX3" fmla="*/ 9991 w 10000"/>
              <a:gd name="connsiteY3" fmla="*/ 0 h 10000"/>
              <a:gd name="connsiteX4" fmla="*/ 10000 w 10000"/>
              <a:gd name="connsiteY4" fmla="*/ 7743 h 10000"/>
              <a:gd name="connsiteX5" fmla="*/ 9991 w 10000"/>
              <a:gd name="connsiteY5" fmla="*/ 10000 h 10000"/>
              <a:gd name="connsiteX0" fmla="*/ 9991 w 9994"/>
              <a:gd name="connsiteY0" fmla="*/ 10000 h 10000"/>
              <a:gd name="connsiteX1" fmla="*/ 0 w 9994"/>
              <a:gd name="connsiteY1" fmla="*/ 10000 h 10000"/>
              <a:gd name="connsiteX2" fmla="*/ 0 w 9994"/>
              <a:gd name="connsiteY2" fmla="*/ 0 h 10000"/>
              <a:gd name="connsiteX3" fmla="*/ 9991 w 9994"/>
              <a:gd name="connsiteY3" fmla="*/ 0 h 10000"/>
              <a:gd name="connsiteX4" fmla="*/ 9994 w 9994"/>
              <a:gd name="connsiteY4" fmla="*/ 4921 h 10000"/>
              <a:gd name="connsiteX5" fmla="*/ 9991 w 9994"/>
              <a:gd name="connsiteY5" fmla="*/ 10000 h 10000"/>
              <a:gd name="connsiteX0" fmla="*/ 9997 w 10000"/>
              <a:gd name="connsiteY0" fmla="*/ 10000 h 10000"/>
              <a:gd name="connsiteX1" fmla="*/ 0 w 10000"/>
              <a:gd name="connsiteY1" fmla="*/ 10000 h 10000"/>
              <a:gd name="connsiteX2" fmla="*/ 0 w 10000"/>
              <a:gd name="connsiteY2" fmla="*/ 0 h 10000"/>
              <a:gd name="connsiteX3" fmla="*/ 9997 w 10000"/>
              <a:gd name="connsiteY3" fmla="*/ 0 h 10000"/>
              <a:gd name="connsiteX4" fmla="*/ 10000 w 10000"/>
              <a:gd name="connsiteY4" fmla="*/ 4921 h 10000"/>
              <a:gd name="connsiteX5" fmla="*/ 9997 w 10000"/>
              <a:gd name="connsiteY5" fmla="*/ 10000 h 10000"/>
              <a:gd name="connsiteX0" fmla="*/ 9997 w 9999"/>
              <a:gd name="connsiteY0" fmla="*/ 10000 h 10000"/>
              <a:gd name="connsiteX1" fmla="*/ 0 w 9999"/>
              <a:gd name="connsiteY1" fmla="*/ 10000 h 10000"/>
              <a:gd name="connsiteX2" fmla="*/ 0 w 9999"/>
              <a:gd name="connsiteY2" fmla="*/ 0 h 10000"/>
              <a:gd name="connsiteX3" fmla="*/ 9997 w 9999"/>
              <a:gd name="connsiteY3" fmla="*/ 0 h 10000"/>
              <a:gd name="connsiteX4" fmla="*/ 9994 w 9999"/>
              <a:gd name="connsiteY4" fmla="*/ 4921 h 10000"/>
              <a:gd name="connsiteX5" fmla="*/ 9997 w 9999"/>
              <a:gd name="connsiteY5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99" h="10000">
                <a:moveTo>
                  <a:pt x="9997" y="10000"/>
                </a:moveTo>
                <a:lnTo>
                  <a:pt x="0" y="10000"/>
                </a:lnTo>
                <a:lnTo>
                  <a:pt x="0" y="0"/>
                </a:lnTo>
                <a:lnTo>
                  <a:pt x="9997" y="0"/>
                </a:lnTo>
                <a:cubicBezTo>
                  <a:pt x="10006" y="1667"/>
                  <a:pt x="9985" y="3254"/>
                  <a:pt x="9994" y="4921"/>
                </a:cubicBezTo>
                <a:cubicBezTo>
                  <a:pt x="9985" y="6588"/>
                  <a:pt x="10006" y="8333"/>
                  <a:pt x="9997" y="10000"/>
                </a:cubicBezTo>
                <a:close/>
              </a:path>
            </a:pathLst>
          </a:custGeom>
          <a:solidFill>
            <a:sysClr val="window" lastClr="FFFFFF">
              <a:lumMod val="95000"/>
            </a:sys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15073" tIns="7536" rIns="15073" bIns="753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Resolution of the Cabinet of Ministers of the Republic of </a:t>
            </a:r>
            <a:r>
              <a:rPr lang="en-US" b="1" dirty="0"/>
              <a:t>Uzbekistan “Approval of normative legal acts regulating the system of continuous primary, secondary and secondary special education in the Republic of Uzbekistan” </a:t>
            </a:r>
            <a:r>
              <a:rPr lang="en-US" dirty="0"/>
              <a:t>- RCM -466 7.09.2020</a:t>
            </a:r>
            <a:endParaRPr lang="ru-RU" dirty="0"/>
          </a:p>
        </p:txBody>
      </p:sp>
      <p:sp>
        <p:nvSpPr>
          <p:cNvPr id="87" name="Фигура, имеющая форму буквы L 86"/>
          <p:cNvSpPr/>
          <p:nvPr/>
        </p:nvSpPr>
        <p:spPr>
          <a:xfrm rot="10800000">
            <a:off x="11548200" y="3542702"/>
            <a:ext cx="580069" cy="580069"/>
          </a:xfrm>
          <a:prstGeom prst="corner">
            <a:avLst>
              <a:gd name="adj1" fmla="val 22104"/>
              <a:gd name="adj2" fmla="val 20471"/>
            </a:avLst>
          </a:prstGeom>
          <a:solidFill>
            <a:srgbClr val="0060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88" name="Фигура, имеющая форму буквы L 87"/>
          <p:cNvSpPr/>
          <p:nvPr/>
        </p:nvSpPr>
        <p:spPr>
          <a:xfrm>
            <a:off x="7120281" y="4369259"/>
            <a:ext cx="580069" cy="580069"/>
          </a:xfrm>
          <a:prstGeom prst="corner">
            <a:avLst>
              <a:gd name="adj1" fmla="val 22104"/>
              <a:gd name="adj2" fmla="val 20471"/>
            </a:avLst>
          </a:prstGeom>
          <a:solidFill>
            <a:srgbClr val="0060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90" name="Freeform 6"/>
          <p:cNvSpPr>
            <a:spLocks/>
          </p:cNvSpPr>
          <p:nvPr/>
        </p:nvSpPr>
        <p:spPr bwMode="auto">
          <a:xfrm rot="10800000" flipH="1" flipV="1">
            <a:off x="7226673" y="5023443"/>
            <a:ext cx="4747164" cy="1117349"/>
          </a:xfrm>
          <a:custGeom>
            <a:avLst/>
            <a:gdLst>
              <a:gd name="T0" fmla="*/ 3497 w 3654"/>
              <a:gd name="T1" fmla="*/ 536 h 536"/>
              <a:gd name="T2" fmla="*/ 0 w 3654"/>
              <a:gd name="T3" fmla="*/ 536 h 536"/>
              <a:gd name="T4" fmla="*/ 0 w 3654"/>
              <a:gd name="T5" fmla="*/ 0 h 536"/>
              <a:gd name="T6" fmla="*/ 3497 w 3654"/>
              <a:gd name="T7" fmla="*/ 0 h 536"/>
              <a:gd name="T8" fmla="*/ 3654 w 3654"/>
              <a:gd name="T9" fmla="*/ 268 h 536"/>
              <a:gd name="T10" fmla="*/ 3497 w 3654"/>
              <a:gd name="T11" fmla="*/ 536 h 536"/>
              <a:gd name="connsiteX0" fmla="*/ 9570 w 9597"/>
              <a:gd name="connsiteY0" fmla="*/ 10000 h 10000"/>
              <a:gd name="connsiteX1" fmla="*/ 0 w 9597"/>
              <a:gd name="connsiteY1" fmla="*/ 10000 h 10000"/>
              <a:gd name="connsiteX2" fmla="*/ 0 w 9597"/>
              <a:gd name="connsiteY2" fmla="*/ 0 h 10000"/>
              <a:gd name="connsiteX3" fmla="*/ 9570 w 9597"/>
              <a:gd name="connsiteY3" fmla="*/ 0 h 10000"/>
              <a:gd name="connsiteX4" fmla="*/ 9597 w 9597"/>
              <a:gd name="connsiteY4" fmla="*/ 5000 h 10000"/>
              <a:gd name="connsiteX5" fmla="*/ 9570 w 9597"/>
              <a:gd name="connsiteY5" fmla="*/ 10000 h 10000"/>
              <a:gd name="connsiteX0" fmla="*/ 9972 w 9981"/>
              <a:gd name="connsiteY0" fmla="*/ 10000 h 10000"/>
              <a:gd name="connsiteX1" fmla="*/ 0 w 9981"/>
              <a:gd name="connsiteY1" fmla="*/ 10000 h 10000"/>
              <a:gd name="connsiteX2" fmla="*/ 0 w 9981"/>
              <a:gd name="connsiteY2" fmla="*/ 0 h 10000"/>
              <a:gd name="connsiteX3" fmla="*/ 9972 w 9981"/>
              <a:gd name="connsiteY3" fmla="*/ 0 h 10000"/>
              <a:gd name="connsiteX4" fmla="*/ 9981 w 9981"/>
              <a:gd name="connsiteY4" fmla="*/ 5000 h 10000"/>
              <a:gd name="connsiteX5" fmla="*/ 9972 w 9981"/>
              <a:gd name="connsiteY5" fmla="*/ 10000 h 10000"/>
              <a:gd name="connsiteX0" fmla="*/ 9991 w 10000"/>
              <a:gd name="connsiteY0" fmla="*/ 10000 h 10000"/>
              <a:gd name="connsiteX1" fmla="*/ 0 w 10000"/>
              <a:gd name="connsiteY1" fmla="*/ 10000 h 10000"/>
              <a:gd name="connsiteX2" fmla="*/ 0 w 10000"/>
              <a:gd name="connsiteY2" fmla="*/ 0 h 10000"/>
              <a:gd name="connsiteX3" fmla="*/ 9991 w 10000"/>
              <a:gd name="connsiteY3" fmla="*/ 0 h 10000"/>
              <a:gd name="connsiteX4" fmla="*/ 10000 w 10000"/>
              <a:gd name="connsiteY4" fmla="*/ 7743 h 10000"/>
              <a:gd name="connsiteX5" fmla="*/ 9991 w 10000"/>
              <a:gd name="connsiteY5" fmla="*/ 10000 h 10000"/>
              <a:gd name="connsiteX0" fmla="*/ 9991 w 9994"/>
              <a:gd name="connsiteY0" fmla="*/ 10000 h 10000"/>
              <a:gd name="connsiteX1" fmla="*/ 0 w 9994"/>
              <a:gd name="connsiteY1" fmla="*/ 10000 h 10000"/>
              <a:gd name="connsiteX2" fmla="*/ 0 w 9994"/>
              <a:gd name="connsiteY2" fmla="*/ 0 h 10000"/>
              <a:gd name="connsiteX3" fmla="*/ 9991 w 9994"/>
              <a:gd name="connsiteY3" fmla="*/ 0 h 10000"/>
              <a:gd name="connsiteX4" fmla="*/ 9994 w 9994"/>
              <a:gd name="connsiteY4" fmla="*/ 4921 h 10000"/>
              <a:gd name="connsiteX5" fmla="*/ 9991 w 9994"/>
              <a:gd name="connsiteY5" fmla="*/ 10000 h 10000"/>
              <a:gd name="connsiteX0" fmla="*/ 9997 w 10000"/>
              <a:gd name="connsiteY0" fmla="*/ 10000 h 10000"/>
              <a:gd name="connsiteX1" fmla="*/ 0 w 10000"/>
              <a:gd name="connsiteY1" fmla="*/ 10000 h 10000"/>
              <a:gd name="connsiteX2" fmla="*/ 0 w 10000"/>
              <a:gd name="connsiteY2" fmla="*/ 0 h 10000"/>
              <a:gd name="connsiteX3" fmla="*/ 9997 w 10000"/>
              <a:gd name="connsiteY3" fmla="*/ 0 h 10000"/>
              <a:gd name="connsiteX4" fmla="*/ 10000 w 10000"/>
              <a:gd name="connsiteY4" fmla="*/ 4921 h 10000"/>
              <a:gd name="connsiteX5" fmla="*/ 9997 w 10000"/>
              <a:gd name="connsiteY5" fmla="*/ 10000 h 10000"/>
              <a:gd name="connsiteX0" fmla="*/ 9997 w 9999"/>
              <a:gd name="connsiteY0" fmla="*/ 10000 h 10000"/>
              <a:gd name="connsiteX1" fmla="*/ 0 w 9999"/>
              <a:gd name="connsiteY1" fmla="*/ 10000 h 10000"/>
              <a:gd name="connsiteX2" fmla="*/ 0 w 9999"/>
              <a:gd name="connsiteY2" fmla="*/ 0 h 10000"/>
              <a:gd name="connsiteX3" fmla="*/ 9997 w 9999"/>
              <a:gd name="connsiteY3" fmla="*/ 0 h 10000"/>
              <a:gd name="connsiteX4" fmla="*/ 9994 w 9999"/>
              <a:gd name="connsiteY4" fmla="*/ 4921 h 10000"/>
              <a:gd name="connsiteX5" fmla="*/ 9997 w 9999"/>
              <a:gd name="connsiteY5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99" h="10000">
                <a:moveTo>
                  <a:pt x="9997" y="10000"/>
                </a:moveTo>
                <a:lnTo>
                  <a:pt x="0" y="10000"/>
                </a:lnTo>
                <a:lnTo>
                  <a:pt x="0" y="0"/>
                </a:lnTo>
                <a:lnTo>
                  <a:pt x="9997" y="0"/>
                </a:lnTo>
                <a:cubicBezTo>
                  <a:pt x="10006" y="1667"/>
                  <a:pt x="9985" y="3254"/>
                  <a:pt x="9994" y="4921"/>
                </a:cubicBezTo>
                <a:cubicBezTo>
                  <a:pt x="9985" y="6588"/>
                  <a:pt x="10006" y="8333"/>
                  <a:pt x="9997" y="10000"/>
                </a:cubicBezTo>
                <a:close/>
              </a:path>
            </a:pathLst>
          </a:custGeom>
          <a:solidFill>
            <a:sysClr val="window" lastClr="FFFFFF">
              <a:lumMod val="95000"/>
            </a:sys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15073" tIns="7536" rIns="15073" bIns="753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tr-TR" dirty="0"/>
              <a:t>Exıstıng of legal basıs of dual educatıon </a:t>
            </a:r>
            <a:br>
              <a:rPr lang="tr-TR" dirty="0"/>
            </a:br>
            <a:r>
              <a:rPr lang="tr-TR" dirty="0"/>
              <a:t>ın vocaıonal educatıon system</a:t>
            </a:r>
            <a:endParaRPr lang="ru-RU" dirty="0"/>
          </a:p>
        </p:txBody>
      </p:sp>
      <p:sp>
        <p:nvSpPr>
          <p:cNvPr id="93" name="Фигура, имеющая форму буквы L 92"/>
          <p:cNvSpPr/>
          <p:nvPr/>
        </p:nvSpPr>
        <p:spPr>
          <a:xfrm rot="13500000">
            <a:off x="6469434" y="4130928"/>
            <a:ext cx="292372" cy="289809"/>
          </a:xfrm>
          <a:prstGeom prst="corner">
            <a:avLst>
              <a:gd name="adj1" fmla="val 26970"/>
              <a:gd name="adj2" fmla="val 27786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94" name="Фигура, имеющая форму буквы L 93"/>
          <p:cNvSpPr/>
          <p:nvPr/>
        </p:nvSpPr>
        <p:spPr>
          <a:xfrm rot="13500000">
            <a:off x="6652315" y="4130928"/>
            <a:ext cx="292372" cy="289809"/>
          </a:xfrm>
          <a:prstGeom prst="corner">
            <a:avLst>
              <a:gd name="adj1" fmla="val 26970"/>
              <a:gd name="adj2" fmla="val 27786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51" name="Фигура, имеющая форму буквы L 50">
            <a:extLst>
              <a:ext uri="{FF2B5EF4-FFF2-40B4-BE49-F238E27FC236}">
                <a16:creationId xmlns:a16="http://schemas.microsoft.com/office/drawing/2014/main" id="{AF440CBA-B8AF-4097-811D-1605EBE5059D}"/>
              </a:ext>
            </a:extLst>
          </p:cNvPr>
          <p:cNvSpPr/>
          <p:nvPr/>
        </p:nvSpPr>
        <p:spPr>
          <a:xfrm rot="10800000">
            <a:off x="5767207" y="4975221"/>
            <a:ext cx="580069" cy="580069"/>
          </a:xfrm>
          <a:prstGeom prst="corner">
            <a:avLst>
              <a:gd name="adj1" fmla="val 22104"/>
              <a:gd name="adj2" fmla="val 20471"/>
            </a:avLst>
          </a:prstGeom>
          <a:solidFill>
            <a:srgbClr val="53B5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52" name="Фигура, имеющая форму буквы L 51">
            <a:extLst>
              <a:ext uri="{FF2B5EF4-FFF2-40B4-BE49-F238E27FC236}">
                <a16:creationId xmlns:a16="http://schemas.microsoft.com/office/drawing/2014/main" id="{8DD6FC7B-2FEA-4584-A017-5DE26EA1017F}"/>
              </a:ext>
            </a:extLst>
          </p:cNvPr>
          <p:cNvSpPr/>
          <p:nvPr/>
        </p:nvSpPr>
        <p:spPr>
          <a:xfrm>
            <a:off x="265313" y="5952500"/>
            <a:ext cx="580069" cy="580069"/>
          </a:xfrm>
          <a:prstGeom prst="corner">
            <a:avLst>
              <a:gd name="adj1" fmla="val 22104"/>
              <a:gd name="adj2" fmla="val 20471"/>
            </a:avLst>
          </a:prstGeom>
          <a:solidFill>
            <a:srgbClr val="53B5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57" name="Фигура, имеющая форму буквы L 56">
            <a:extLst>
              <a:ext uri="{FF2B5EF4-FFF2-40B4-BE49-F238E27FC236}">
                <a16:creationId xmlns:a16="http://schemas.microsoft.com/office/drawing/2014/main" id="{9D5AF595-A9A2-4526-86D7-C77F9C559CCE}"/>
              </a:ext>
            </a:extLst>
          </p:cNvPr>
          <p:cNvSpPr/>
          <p:nvPr/>
        </p:nvSpPr>
        <p:spPr>
          <a:xfrm rot="10800000">
            <a:off x="11548200" y="4975221"/>
            <a:ext cx="580069" cy="580069"/>
          </a:xfrm>
          <a:prstGeom prst="corner">
            <a:avLst>
              <a:gd name="adj1" fmla="val 22104"/>
              <a:gd name="adj2" fmla="val 20471"/>
            </a:avLst>
          </a:prstGeom>
          <a:solidFill>
            <a:srgbClr val="53B5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58" name="Фигура, имеющая форму буквы L 57">
            <a:extLst>
              <a:ext uri="{FF2B5EF4-FFF2-40B4-BE49-F238E27FC236}">
                <a16:creationId xmlns:a16="http://schemas.microsoft.com/office/drawing/2014/main" id="{91E9C6E1-8639-430A-BE39-06BD54E2A834}"/>
              </a:ext>
            </a:extLst>
          </p:cNvPr>
          <p:cNvSpPr/>
          <p:nvPr/>
        </p:nvSpPr>
        <p:spPr>
          <a:xfrm>
            <a:off x="7120281" y="5952500"/>
            <a:ext cx="580069" cy="580069"/>
          </a:xfrm>
          <a:prstGeom prst="corner">
            <a:avLst>
              <a:gd name="adj1" fmla="val 22104"/>
              <a:gd name="adj2" fmla="val 20471"/>
            </a:avLst>
          </a:prstGeom>
          <a:solidFill>
            <a:srgbClr val="53B5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63" name="Фигура, имеющая форму буквы L 62">
            <a:extLst>
              <a:ext uri="{FF2B5EF4-FFF2-40B4-BE49-F238E27FC236}">
                <a16:creationId xmlns:a16="http://schemas.microsoft.com/office/drawing/2014/main" id="{1B9A8C11-1890-4EAB-87C5-479AC0278C55}"/>
              </a:ext>
            </a:extLst>
          </p:cNvPr>
          <p:cNvSpPr/>
          <p:nvPr/>
        </p:nvSpPr>
        <p:spPr>
          <a:xfrm rot="13500000">
            <a:off x="6469434" y="5603987"/>
            <a:ext cx="292372" cy="289809"/>
          </a:xfrm>
          <a:prstGeom prst="corner">
            <a:avLst>
              <a:gd name="adj1" fmla="val 26970"/>
              <a:gd name="adj2" fmla="val 27786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74" name="Фигура, имеющая форму буквы L 73">
            <a:extLst>
              <a:ext uri="{FF2B5EF4-FFF2-40B4-BE49-F238E27FC236}">
                <a16:creationId xmlns:a16="http://schemas.microsoft.com/office/drawing/2014/main" id="{E4628AD8-6A39-4502-82D5-A4242342468B}"/>
              </a:ext>
            </a:extLst>
          </p:cNvPr>
          <p:cNvSpPr/>
          <p:nvPr/>
        </p:nvSpPr>
        <p:spPr>
          <a:xfrm rot="13500000">
            <a:off x="6652315" y="5603987"/>
            <a:ext cx="292372" cy="289809"/>
          </a:xfrm>
          <a:prstGeom prst="corner">
            <a:avLst>
              <a:gd name="adj1" fmla="val 26970"/>
              <a:gd name="adj2" fmla="val 27786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  <p:sp>
        <p:nvSpPr>
          <p:cNvPr id="35" name="Freeform 6"/>
          <p:cNvSpPr>
            <a:spLocks/>
          </p:cNvSpPr>
          <p:nvPr/>
        </p:nvSpPr>
        <p:spPr bwMode="auto">
          <a:xfrm rot="10800000" flipH="1" flipV="1">
            <a:off x="340756" y="5018994"/>
            <a:ext cx="5846961" cy="1160987"/>
          </a:xfrm>
          <a:custGeom>
            <a:avLst/>
            <a:gdLst>
              <a:gd name="T0" fmla="*/ 3497 w 3654"/>
              <a:gd name="T1" fmla="*/ 536 h 536"/>
              <a:gd name="T2" fmla="*/ 0 w 3654"/>
              <a:gd name="T3" fmla="*/ 536 h 536"/>
              <a:gd name="T4" fmla="*/ 0 w 3654"/>
              <a:gd name="T5" fmla="*/ 0 h 536"/>
              <a:gd name="T6" fmla="*/ 3497 w 3654"/>
              <a:gd name="T7" fmla="*/ 0 h 536"/>
              <a:gd name="T8" fmla="*/ 3654 w 3654"/>
              <a:gd name="T9" fmla="*/ 268 h 536"/>
              <a:gd name="T10" fmla="*/ 3497 w 3654"/>
              <a:gd name="T11" fmla="*/ 536 h 536"/>
              <a:gd name="connsiteX0" fmla="*/ 9570 w 9597"/>
              <a:gd name="connsiteY0" fmla="*/ 10000 h 10000"/>
              <a:gd name="connsiteX1" fmla="*/ 0 w 9597"/>
              <a:gd name="connsiteY1" fmla="*/ 10000 h 10000"/>
              <a:gd name="connsiteX2" fmla="*/ 0 w 9597"/>
              <a:gd name="connsiteY2" fmla="*/ 0 h 10000"/>
              <a:gd name="connsiteX3" fmla="*/ 9570 w 9597"/>
              <a:gd name="connsiteY3" fmla="*/ 0 h 10000"/>
              <a:gd name="connsiteX4" fmla="*/ 9597 w 9597"/>
              <a:gd name="connsiteY4" fmla="*/ 5000 h 10000"/>
              <a:gd name="connsiteX5" fmla="*/ 9570 w 9597"/>
              <a:gd name="connsiteY5" fmla="*/ 10000 h 10000"/>
              <a:gd name="connsiteX0" fmla="*/ 9972 w 9981"/>
              <a:gd name="connsiteY0" fmla="*/ 10000 h 10000"/>
              <a:gd name="connsiteX1" fmla="*/ 0 w 9981"/>
              <a:gd name="connsiteY1" fmla="*/ 10000 h 10000"/>
              <a:gd name="connsiteX2" fmla="*/ 0 w 9981"/>
              <a:gd name="connsiteY2" fmla="*/ 0 h 10000"/>
              <a:gd name="connsiteX3" fmla="*/ 9972 w 9981"/>
              <a:gd name="connsiteY3" fmla="*/ 0 h 10000"/>
              <a:gd name="connsiteX4" fmla="*/ 9981 w 9981"/>
              <a:gd name="connsiteY4" fmla="*/ 5000 h 10000"/>
              <a:gd name="connsiteX5" fmla="*/ 9972 w 9981"/>
              <a:gd name="connsiteY5" fmla="*/ 10000 h 10000"/>
              <a:gd name="connsiteX0" fmla="*/ 9991 w 10000"/>
              <a:gd name="connsiteY0" fmla="*/ 10000 h 10000"/>
              <a:gd name="connsiteX1" fmla="*/ 0 w 10000"/>
              <a:gd name="connsiteY1" fmla="*/ 10000 h 10000"/>
              <a:gd name="connsiteX2" fmla="*/ 0 w 10000"/>
              <a:gd name="connsiteY2" fmla="*/ 0 h 10000"/>
              <a:gd name="connsiteX3" fmla="*/ 9991 w 10000"/>
              <a:gd name="connsiteY3" fmla="*/ 0 h 10000"/>
              <a:gd name="connsiteX4" fmla="*/ 10000 w 10000"/>
              <a:gd name="connsiteY4" fmla="*/ 7743 h 10000"/>
              <a:gd name="connsiteX5" fmla="*/ 9991 w 10000"/>
              <a:gd name="connsiteY5" fmla="*/ 10000 h 10000"/>
              <a:gd name="connsiteX0" fmla="*/ 9991 w 9994"/>
              <a:gd name="connsiteY0" fmla="*/ 10000 h 10000"/>
              <a:gd name="connsiteX1" fmla="*/ 0 w 9994"/>
              <a:gd name="connsiteY1" fmla="*/ 10000 h 10000"/>
              <a:gd name="connsiteX2" fmla="*/ 0 w 9994"/>
              <a:gd name="connsiteY2" fmla="*/ 0 h 10000"/>
              <a:gd name="connsiteX3" fmla="*/ 9991 w 9994"/>
              <a:gd name="connsiteY3" fmla="*/ 0 h 10000"/>
              <a:gd name="connsiteX4" fmla="*/ 9994 w 9994"/>
              <a:gd name="connsiteY4" fmla="*/ 4921 h 10000"/>
              <a:gd name="connsiteX5" fmla="*/ 9991 w 9994"/>
              <a:gd name="connsiteY5" fmla="*/ 10000 h 10000"/>
              <a:gd name="connsiteX0" fmla="*/ 9997 w 10000"/>
              <a:gd name="connsiteY0" fmla="*/ 10000 h 10000"/>
              <a:gd name="connsiteX1" fmla="*/ 0 w 10000"/>
              <a:gd name="connsiteY1" fmla="*/ 10000 h 10000"/>
              <a:gd name="connsiteX2" fmla="*/ 0 w 10000"/>
              <a:gd name="connsiteY2" fmla="*/ 0 h 10000"/>
              <a:gd name="connsiteX3" fmla="*/ 9997 w 10000"/>
              <a:gd name="connsiteY3" fmla="*/ 0 h 10000"/>
              <a:gd name="connsiteX4" fmla="*/ 10000 w 10000"/>
              <a:gd name="connsiteY4" fmla="*/ 4921 h 10000"/>
              <a:gd name="connsiteX5" fmla="*/ 9997 w 10000"/>
              <a:gd name="connsiteY5" fmla="*/ 10000 h 10000"/>
              <a:gd name="connsiteX0" fmla="*/ 9997 w 9999"/>
              <a:gd name="connsiteY0" fmla="*/ 10000 h 10000"/>
              <a:gd name="connsiteX1" fmla="*/ 0 w 9999"/>
              <a:gd name="connsiteY1" fmla="*/ 10000 h 10000"/>
              <a:gd name="connsiteX2" fmla="*/ 0 w 9999"/>
              <a:gd name="connsiteY2" fmla="*/ 0 h 10000"/>
              <a:gd name="connsiteX3" fmla="*/ 9997 w 9999"/>
              <a:gd name="connsiteY3" fmla="*/ 0 h 10000"/>
              <a:gd name="connsiteX4" fmla="*/ 9994 w 9999"/>
              <a:gd name="connsiteY4" fmla="*/ 4921 h 10000"/>
              <a:gd name="connsiteX5" fmla="*/ 9997 w 9999"/>
              <a:gd name="connsiteY5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99" h="10000">
                <a:moveTo>
                  <a:pt x="9997" y="10000"/>
                </a:moveTo>
                <a:lnTo>
                  <a:pt x="0" y="10000"/>
                </a:lnTo>
                <a:lnTo>
                  <a:pt x="0" y="0"/>
                </a:lnTo>
                <a:lnTo>
                  <a:pt x="9997" y="0"/>
                </a:lnTo>
                <a:cubicBezTo>
                  <a:pt x="10006" y="1667"/>
                  <a:pt x="9985" y="3254"/>
                  <a:pt x="9994" y="4921"/>
                </a:cubicBezTo>
                <a:cubicBezTo>
                  <a:pt x="9985" y="6588"/>
                  <a:pt x="10006" y="8333"/>
                  <a:pt x="9997" y="10000"/>
                </a:cubicBezTo>
                <a:close/>
              </a:path>
            </a:pathLst>
          </a:custGeom>
          <a:solidFill>
            <a:sysClr val="window" lastClr="FFFFFF">
              <a:lumMod val="95000"/>
            </a:sys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15073" tIns="7536" rIns="15073" bIns="753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Resolution of the Cabinet of Ministers of the Republic of Uzbekistan </a:t>
            </a:r>
            <a:r>
              <a:rPr lang="en-US" b="1" dirty="0"/>
              <a:t>“On measures for the organization of dual education in the system of vocational education” </a:t>
            </a:r>
            <a:br>
              <a:rPr lang="en-US" b="1" dirty="0"/>
            </a:br>
            <a:r>
              <a:rPr lang="tr-TR" dirty="0"/>
              <a:t>29</a:t>
            </a:r>
            <a:r>
              <a:rPr lang="ru-RU" dirty="0"/>
              <a:t>.</a:t>
            </a:r>
            <a:r>
              <a:rPr lang="tr-TR" dirty="0"/>
              <a:t>03</a:t>
            </a:r>
            <a:r>
              <a:rPr lang="ru-RU" dirty="0"/>
              <a:t>.202</a:t>
            </a:r>
            <a:r>
              <a:rPr lang="tr-TR" dirty="0"/>
              <a:t>1</a:t>
            </a:r>
            <a:r>
              <a:rPr lang="en-US" dirty="0"/>
              <a:t>,</a:t>
            </a:r>
            <a:r>
              <a:rPr lang="ru-RU" dirty="0"/>
              <a:t> №</a:t>
            </a:r>
            <a:r>
              <a:rPr lang="tr-TR" dirty="0"/>
              <a:t>163</a:t>
            </a:r>
            <a:endParaRPr lang="ru-RU" dirty="0"/>
          </a:p>
        </p:txBody>
      </p:sp>
      <p:sp>
        <p:nvSpPr>
          <p:cNvPr id="36" name="Freeform 6"/>
          <p:cNvSpPr>
            <a:spLocks/>
          </p:cNvSpPr>
          <p:nvPr/>
        </p:nvSpPr>
        <p:spPr bwMode="auto">
          <a:xfrm rot="10800000" flipH="1" flipV="1">
            <a:off x="7226673" y="3638780"/>
            <a:ext cx="4747164" cy="1117349"/>
          </a:xfrm>
          <a:custGeom>
            <a:avLst/>
            <a:gdLst>
              <a:gd name="T0" fmla="*/ 3497 w 3654"/>
              <a:gd name="T1" fmla="*/ 536 h 536"/>
              <a:gd name="T2" fmla="*/ 0 w 3654"/>
              <a:gd name="T3" fmla="*/ 536 h 536"/>
              <a:gd name="T4" fmla="*/ 0 w 3654"/>
              <a:gd name="T5" fmla="*/ 0 h 536"/>
              <a:gd name="T6" fmla="*/ 3497 w 3654"/>
              <a:gd name="T7" fmla="*/ 0 h 536"/>
              <a:gd name="T8" fmla="*/ 3654 w 3654"/>
              <a:gd name="T9" fmla="*/ 268 h 536"/>
              <a:gd name="T10" fmla="*/ 3497 w 3654"/>
              <a:gd name="T11" fmla="*/ 536 h 536"/>
              <a:gd name="connsiteX0" fmla="*/ 9570 w 9597"/>
              <a:gd name="connsiteY0" fmla="*/ 10000 h 10000"/>
              <a:gd name="connsiteX1" fmla="*/ 0 w 9597"/>
              <a:gd name="connsiteY1" fmla="*/ 10000 h 10000"/>
              <a:gd name="connsiteX2" fmla="*/ 0 w 9597"/>
              <a:gd name="connsiteY2" fmla="*/ 0 h 10000"/>
              <a:gd name="connsiteX3" fmla="*/ 9570 w 9597"/>
              <a:gd name="connsiteY3" fmla="*/ 0 h 10000"/>
              <a:gd name="connsiteX4" fmla="*/ 9597 w 9597"/>
              <a:gd name="connsiteY4" fmla="*/ 5000 h 10000"/>
              <a:gd name="connsiteX5" fmla="*/ 9570 w 9597"/>
              <a:gd name="connsiteY5" fmla="*/ 10000 h 10000"/>
              <a:gd name="connsiteX0" fmla="*/ 9972 w 9981"/>
              <a:gd name="connsiteY0" fmla="*/ 10000 h 10000"/>
              <a:gd name="connsiteX1" fmla="*/ 0 w 9981"/>
              <a:gd name="connsiteY1" fmla="*/ 10000 h 10000"/>
              <a:gd name="connsiteX2" fmla="*/ 0 w 9981"/>
              <a:gd name="connsiteY2" fmla="*/ 0 h 10000"/>
              <a:gd name="connsiteX3" fmla="*/ 9972 w 9981"/>
              <a:gd name="connsiteY3" fmla="*/ 0 h 10000"/>
              <a:gd name="connsiteX4" fmla="*/ 9981 w 9981"/>
              <a:gd name="connsiteY4" fmla="*/ 5000 h 10000"/>
              <a:gd name="connsiteX5" fmla="*/ 9972 w 9981"/>
              <a:gd name="connsiteY5" fmla="*/ 10000 h 10000"/>
              <a:gd name="connsiteX0" fmla="*/ 9991 w 10000"/>
              <a:gd name="connsiteY0" fmla="*/ 10000 h 10000"/>
              <a:gd name="connsiteX1" fmla="*/ 0 w 10000"/>
              <a:gd name="connsiteY1" fmla="*/ 10000 h 10000"/>
              <a:gd name="connsiteX2" fmla="*/ 0 w 10000"/>
              <a:gd name="connsiteY2" fmla="*/ 0 h 10000"/>
              <a:gd name="connsiteX3" fmla="*/ 9991 w 10000"/>
              <a:gd name="connsiteY3" fmla="*/ 0 h 10000"/>
              <a:gd name="connsiteX4" fmla="*/ 10000 w 10000"/>
              <a:gd name="connsiteY4" fmla="*/ 7743 h 10000"/>
              <a:gd name="connsiteX5" fmla="*/ 9991 w 10000"/>
              <a:gd name="connsiteY5" fmla="*/ 10000 h 10000"/>
              <a:gd name="connsiteX0" fmla="*/ 9991 w 9994"/>
              <a:gd name="connsiteY0" fmla="*/ 10000 h 10000"/>
              <a:gd name="connsiteX1" fmla="*/ 0 w 9994"/>
              <a:gd name="connsiteY1" fmla="*/ 10000 h 10000"/>
              <a:gd name="connsiteX2" fmla="*/ 0 w 9994"/>
              <a:gd name="connsiteY2" fmla="*/ 0 h 10000"/>
              <a:gd name="connsiteX3" fmla="*/ 9991 w 9994"/>
              <a:gd name="connsiteY3" fmla="*/ 0 h 10000"/>
              <a:gd name="connsiteX4" fmla="*/ 9994 w 9994"/>
              <a:gd name="connsiteY4" fmla="*/ 4921 h 10000"/>
              <a:gd name="connsiteX5" fmla="*/ 9991 w 9994"/>
              <a:gd name="connsiteY5" fmla="*/ 10000 h 10000"/>
              <a:gd name="connsiteX0" fmla="*/ 9997 w 10000"/>
              <a:gd name="connsiteY0" fmla="*/ 10000 h 10000"/>
              <a:gd name="connsiteX1" fmla="*/ 0 w 10000"/>
              <a:gd name="connsiteY1" fmla="*/ 10000 h 10000"/>
              <a:gd name="connsiteX2" fmla="*/ 0 w 10000"/>
              <a:gd name="connsiteY2" fmla="*/ 0 h 10000"/>
              <a:gd name="connsiteX3" fmla="*/ 9997 w 10000"/>
              <a:gd name="connsiteY3" fmla="*/ 0 h 10000"/>
              <a:gd name="connsiteX4" fmla="*/ 10000 w 10000"/>
              <a:gd name="connsiteY4" fmla="*/ 4921 h 10000"/>
              <a:gd name="connsiteX5" fmla="*/ 9997 w 10000"/>
              <a:gd name="connsiteY5" fmla="*/ 10000 h 10000"/>
              <a:gd name="connsiteX0" fmla="*/ 9997 w 9999"/>
              <a:gd name="connsiteY0" fmla="*/ 10000 h 10000"/>
              <a:gd name="connsiteX1" fmla="*/ 0 w 9999"/>
              <a:gd name="connsiteY1" fmla="*/ 10000 h 10000"/>
              <a:gd name="connsiteX2" fmla="*/ 0 w 9999"/>
              <a:gd name="connsiteY2" fmla="*/ 0 h 10000"/>
              <a:gd name="connsiteX3" fmla="*/ 9997 w 9999"/>
              <a:gd name="connsiteY3" fmla="*/ 0 h 10000"/>
              <a:gd name="connsiteX4" fmla="*/ 9994 w 9999"/>
              <a:gd name="connsiteY4" fmla="*/ 4921 h 10000"/>
              <a:gd name="connsiteX5" fmla="*/ 9997 w 9999"/>
              <a:gd name="connsiteY5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99" h="10000">
                <a:moveTo>
                  <a:pt x="9997" y="10000"/>
                </a:moveTo>
                <a:lnTo>
                  <a:pt x="0" y="10000"/>
                </a:lnTo>
                <a:lnTo>
                  <a:pt x="0" y="0"/>
                </a:lnTo>
                <a:lnTo>
                  <a:pt x="9997" y="0"/>
                </a:lnTo>
                <a:cubicBezTo>
                  <a:pt x="10006" y="1667"/>
                  <a:pt x="9985" y="3254"/>
                  <a:pt x="9994" y="4921"/>
                </a:cubicBezTo>
                <a:cubicBezTo>
                  <a:pt x="9985" y="6588"/>
                  <a:pt x="10006" y="8333"/>
                  <a:pt x="9997" y="10000"/>
                </a:cubicBezTo>
                <a:close/>
              </a:path>
            </a:pathLst>
          </a:custGeom>
          <a:solidFill>
            <a:sysClr val="window" lastClr="FFFFFF">
              <a:lumMod val="95000"/>
            </a:sys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15073" tIns="7536" rIns="15073" bIns="753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Regulatory legal acts regulating the system of continuous primary, secondary and secondary specialized vocational education have been approved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1914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 dirty="0"/>
              <a:t>TVET IN NUMBERS</a:t>
            </a:r>
            <a:endParaRPr lang="ru-RU" sz="2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65522" y="4722587"/>
            <a:ext cx="1361435" cy="131248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 sz="2388"/>
          </a:p>
        </p:txBody>
      </p:sp>
      <p:sp>
        <p:nvSpPr>
          <p:cNvPr id="8" name="Прямоугольник 7"/>
          <p:cNvSpPr/>
          <p:nvPr/>
        </p:nvSpPr>
        <p:spPr>
          <a:xfrm>
            <a:off x="265521" y="2969379"/>
            <a:ext cx="1356773" cy="1328921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 sz="2388"/>
          </a:p>
        </p:txBody>
      </p:sp>
      <p:sp>
        <p:nvSpPr>
          <p:cNvPr id="9" name="Прямоугольник 8"/>
          <p:cNvSpPr/>
          <p:nvPr/>
        </p:nvSpPr>
        <p:spPr>
          <a:xfrm>
            <a:off x="265521" y="1200863"/>
            <a:ext cx="1356774" cy="132958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 sz="2388"/>
          </a:p>
        </p:txBody>
      </p:sp>
      <p:sp>
        <p:nvSpPr>
          <p:cNvPr id="10" name="Прямоугольник 9"/>
          <p:cNvSpPr/>
          <p:nvPr/>
        </p:nvSpPr>
        <p:spPr>
          <a:xfrm>
            <a:off x="2108162" y="1493825"/>
            <a:ext cx="9128178" cy="4263149"/>
          </a:xfrm>
          <a:prstGeom prst="rect">
            <a:avLst/>
          </a:prstGeom>
          <a:gradFill>
            <a:gsLst>
              <a:gs pos="22000">
                <a:srgbClr val="ECECEC">
                  <a:lumMod val="79000"/>
                  <a:lumOff val="21000"/>
                </a:srgbClr>
              </a:gs>
              <a:gs pos="0">
                <a:srgbClr val="A9A9A9">
                  <a:lumMod val="52000"/>
                  <a:lumOff val="48000"/>
                </a:srgbClr>
              </a:gs>
              <a:gs pos="6000">
                <a:schemeClr val="bg1">
                  <a:lumMod val="92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 sz="2388"/>
          </a:p>
        </p:txBody>
      </p:sp>
      <p:sp>
        <p:nvSpPr>
          <p:cNvPr id="11" name="Пятиугольник 10"/>
          <p:cNvSpPr/>
          <p:nvPr/>
        </p:nvSpPr>
        <p:spPr>
          <a:xfrm>
            <a:off x="2104560" y="1483312"/>
            <a:ext cx="9634061" cy="1182708"/>
          </a:xfrm>
          <a:prstGeom prst="homePlate">
            <a:avLst>
              <a:gd name="adj" fmla="val 44210"/>
            </a:avLst>
          </a:prstGeom>
          <a:gradFill flip="none" rotWithShape="1">
            <a:gsLst>
              <a:gs pos="83000">
                <a:srgbClr val="BEC128"/>
              </a:gs>
              <a:gs pos="0">
                <a:srgbClr val="818406"/>
              </a:gs>
              <a:gs pos="34000">
                <a:srgbClr val="B2B71D"/>
              </a:gs>
              <a:gs pos="100000">
                <a:srgbClr val="BEC227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 sz="2388"/>
          </a:p>
        </p:txBody>
      </p:sp>
      <p:sp>
        <p:nvSpPr>
          <p:cNvPr id="12" name="Блок-схема: данные 3"/>
          <p:cNvSpPr/>
          <p:nvPr/>
        </p:nvSpPr>
        <p:spPr>
          <a:xfrm rot="16200000">
            <a:off x="1117245" y="1685614"/>
            <a:ext cx="1478777" cy="503058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189 h 10189"/>
              <a:gd name="connsiteX1" fmla="*/ 995 w 10000"/>
              <a:gd name="connsiteY1" fmla="*/ 0 h 10189"/>
              <a:gd name="connsiteX2" fmla="*/ 10000 w 10000"/>
              <a:gd name="connsiteY2" fmla="*/ 189 h 10189"/>
              <a:gd name="connsiteX3" fmla="*/ 8000 w 10000"/>
              <a:gd name="connsiteY3" fmla="*/ 10189 h 10189"/>
              <a:gd name="connsiteX4" fmla="*/ 0 w 10000"/>
              <a:gd name="connsiteY4" fmla="*/ 10189 h 10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189">
                <a:moveTo>
                  <a:pt x="0" y="10189"/>
                </a:moveTo>
                <a:cubicBezTo>
                  <a:pt x="332" y="6793"/>
                  <a:pt x="663" y="3396"/>
                  <a:pt x="995" y="0"/>
                </a:cubicBezTo>
                <a:lnTo>
                  <a:pt x="10000" y="189"/>
                </a:lnTo>
                <a:lnTo>
                  <a:pt x="8000" y="10189"/>
                </a:lnTo>
                <a:lnTo>
                  <a:pt x="0" y="10189"/>
                </a:lnTo>
                <a:close/>
              </a:path>
            </a:pathLst>
          </a:custGeom>
          <a:solidFill>
            <a:srgbClr val="BEC22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 sz="2388"/>
          </a:p>
        </p:txBody>
      </p:sp>
      <p:sp>
        <p:nvSpPr>
          <p:cNvPr id="13" name="Блок-схема: данные 3"/>
          <p:cNvSpPr/>
          <p:nvPr/>
        </p:nvSpPr>
        <p:spPr>
          <a:xfrm rot="16200000">
            <a:off x="1201143" y="3380934"/>
            <a:ext cx="1328917" cy="51944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189 h 10189"/>
              <a:gd name="connsiteX1" fmla="*/ 995 w 10000"/>
              <a:gd name="connsiteY1" fmla="*/ 0 h 10189"/>
              <a:gd name="connsiteX2" fmla="*/ 10000 w 10000"/>
              <a:gd name="connsiteY2" fmla="*/ 189 h 10189"/>
              <a:gd name="connsiteX3" fmla="*/ 8000 w 10000"/>
              <a:gd name="connsiteY3" fmla="*/ 10189 h 10189"/>
              <a:gd name="connsiteX4" fmla="*/ 0 w 10000"/>
              <a:gd name="connsiteY4" fmla="*/ 10189 h 10189"/>
              <a:gd name="connsiteX0" fmla="*/ 505 w 10505"/>
              <a:gd name="connsiteY0" fmla="*/ 10000 h 10000"/>
              <a:gd name="connsiteX1" fmla="*/ 62 w 10505"/>
              <a:gd name="connsiteY1" fmla="*/ 48 h 10000"/>
              <a:gd name="connsiteX2" fmla="*/ 10505 w 10505"/>
              <a:gd name="connsiteY2" fmla="*/ 0 h 10000"/>
              <a:gd name="connsiteX3" fmla="*/ 8505 w 10505"/>
              <a:gd name="connsiteY3" fmla="*/ 10000 h 10000"/>
              <a:gd name="connsiteX4" fmla="*/ 505 w 10505"/>
              <a:gd name="connsiteY4" fmla="*/ 10000 h 10000"/>
              <a:gd name="connsiteX0" fmla="*/ 462 w 10462"/>
              <a:gd name="connsiteY0" fmla="*/ 14228 h 14228"/>
              <a:gd name="connsiteX1" fmla="*/ 19 w 10462"/>
              <a:gd name="connsiteY1" fmla="*/ 4276 h 14228"/>
              <a:gd name="connsiteX2" fmla="*/ 10462 w 10462"/>
              <a:gd name="connsiteY2" fmla="*/ 4228 h 14228"/>
              <a:gd name="connsiteX3" fmla="*/ 8462 w 10462"/>
              <a:gd name="connsiteY3" fmla="*/ 14228 h 14228"/>
              <a:gd name="connsiteX4" fmla="*/ 462 w 10462"/>
              <a:gd name="connsiteY4" fmla="*/ 14228 h 14228"/>
              <a:gd name="connsiteX0" fmla="*/ 443 w 10443"/>
              <a:gd name="connsiteY0" fmla="*/ 10000 h 10000"/>
              <a:gd name="connsiteX1" fmla="*/ 0 w 10443"/>
              <a:gd name="connsiteY1" fmla="*/ 48 h 10000"/>
              <a:gd name="connsiteX2" fmla="*/ 10443 w 10443"/>
              <a:gd name="connsiteY2" fmla="*/ 0 h 10000"/>
              <a:gd name="connsiteX3" fmla="*/ 8443 w 10443"/>
              <a:gd name="connsiteY3" fmla="*/ 10000 h 10000"/>
              <a:gd name="connsiteX4" fmla="*/ 443 w 10443"/>
              <a:gd name="connsiteY4" fmla="*/ 10000 h 10000"/>
              <a:gd name="connsiteX0" fmla="*/ 443 w 10443"/>
              <a:gd name="connsiteY0" fmla="*/ 10000 h 10000"/>
              <a:gd name="connsiteX1" fmla="*/ 0 w 10443"/>
              <a:gd name="connsiteY1" fmla="*/ 48 h 10000"/>
              <a:gd name="connsiteX2" fmla="*/ 10443 w 10443"/>
              <a:gd name="connsiteY2" fmla="*/ 0 h 10000"/>
              <a:gd name="connsiteX3" fmla="*/ 8443 w 10443"/>
              <a:gd name="connsiteY3" fmla="*/ 10000 h 10000"/>
              <a:gd name="connsiteX4" fmla="*/ 443 w 10443"/>
              <a:gd name="connsiteY4" fmla="*/ 10000 h 10000"/>
              <a:gd name="connsiteX0" fmla="*/ 980 w 9589"/>
              <a:gd name="connsiteY0" fmla="*/ 10718 h 10718"/>
              <a:gd name="connsiteX1" fmla="*/ 537 w 9589"/>
              <a:gd name="connsiteY1" fmla="*/ 766 h 10718"/>
              <a:gd name="connsiteX2" fmla="*/ 9589 w 9589"/>
              <a:gd name="connsiteY2" fmla="*/ 671 h 10718"/>
              <a:gd name="connsiteX3" fmla="*/ 8980 w 9589"/>
              <a:gd name="connsiteY3" fmla="*/ 10718 h 10718"/>
              <a:gd name="connsiteX4" fmla="*/ 980 w 9589"/>
              <a:gd name="connsiteY4" fmla="*/ 10718 h 10718"/>
              <a:gd name="connsiteX0" fmla="*/ 1022 w 10000"/>
              <a:gd name="connsiteY0" fmla="*/ 10000 h 10000"/>
              <a:gd name="connsiteX1" fmla="*/ 560 w 10000"/>
              <a:gd name="connsiteY1" fmla="*/ 715 h 10000"/>
              <a:gd name="connsiteX2" fmla="*/ 10000 w 10000"/>
              <a:gd name="connsiteY2" fmla="*/ 626 h 10000"/>
              <a:gd name="connsiteX3" fmla="*/ 9365 w 10000"/>
              <a:gd name="connsiteY3" fmla="*/ 10000 h 10000"/>
              <a:gd name="connsiteX4" fmla="*/ 1022 w 10000"/>
              <a:gd name="connsiteY4" fmla="*/ 10000 h 10000"/>
              <a:gd name="connsiteX0" fmla="*/ 463 w 9441"/>
              <a:gd name="connsiteY0" fmla="*/ 9375 h 9375"/>
              <a:gd name="connsiteX1" fmla="*/ 1 w 9441"/>
              <a:gd name="connsiteY1" fmla="*/ 90 h 9375"/>
              <a:gd name="connsiteX2" fmla="*/ 9441 w 9441"/>
              <a:gd name="connsiteY2" fmla="*/ 1 h 9375"/>
              <a:gd name="connsiteX3" fmla="*/ 8806 w 9441"/>
              <a:gd name="connsiteY3" fmla="*/ 9375 h 9375"/>
              <a:gd name="connsiteX4" fmla="*/ 463 w 9441"/>
              <a:gd name="connsiteY4" fmla="*/ 9375 h 9375"/>
              <a:gd name="connsiteX0" fmla="*/ 1056 w 10601"/>
              <a:gd name="connsiteY0" fmla="*/ 10716 h 10716"/>
              <a:gd name="connsiteX1" fmla="*/ 602 w 10601"/>
              <a:gd name="connsiteY1" fmla="*/ 765 h 10716"/>
              <a:gd name="connsiteX2" fmla="*/ 10601 w 10601"/>
              <a:gd name="connsiteY2" fmla="*/ 670 h 10716"/>
              <a:gd name="connsiteX3" fmla="*/ 9928 w 10601"/>
              <a:gd name="connsiteY3" fmla="*/ 10669 h 10716"/>
              <a:gd name="connsiteX4" fmla="*/ 1056 w 10601"/>
              <a:gd name="connsiteY4" fmla="*/ 10716 h 10716"/>
              <a:gd name="connsiteX0" fmla="*/ 455 w 10000"/>
              <a:gd name="connsiteY0" fmla="*/ 10047 h 10047"/>
              <a:gd name="connsiteX1" fmla="*/ 1 w 10000"/>
              <a:gd name="connsiteY1" fmla="*/ 96 h 10047"/>
              <a:gd name="connsiteX2" fmla="*/ 10000 w 10000"/>
              <a:gd name="connsiteY2" fmla="*/ 1 h 10047"/>
              <a:gd name="connsiteX3" fmla="*/ 9327 w 10000"/>
              <a:gd name="connsiteY3" fmla="*/ 10000 h 10047"/>
              <a:gd name="connsiteX4" fmla="*/ 455 w 10000"/>
              <a:gd name="connsiteY4" fmla="*/ 10047 h 10047"/>
              <a:gd name="connsiteX0" fmla="*/ 832 w 10963"/>
              <a:gd name="connsiteY0" fmla="*/ 10847 h 11590"/>
              <a:gd name="connsiteX1" fmla="*/ 378 w 10963"/>
              <a:gd name="connsiteY1" fmla="*/ 645 h 11590"/>
              <a:gd name="connsiteX2" fmla="*/ 10377 w 10963"/>
              <a:gd name="connsiteY2" fmla="*/ 801 h 11590"/>
              <a:gd name="connsiteX3" fmla="*/ 9704 w 10963"/>
              <a:gd name="connsiteY3" fmla="*/ 10800 h 11590"/>
              <a:gd name="connsiteX4" fmla="*/ 832 w 10963"/>
              <a:gd name="connsiteY4" fmla="*/ 10847 h 11590"/>
              <a:gd name="connsiteX0" fmla="*/ 455 w 10586"/>
              <a:gd name="connsiteY0" fmla="*/ 10847 h 10847"/>
              <a:gd name="connsiteX1" fmla="*/ 1 w 10586"/>
              <a:gd name="connsiteY1" fmla="*/ 645 h 10847"/>
              <a:gd name="connsiteX2" fmla="*/ 10000 w 10586"/>
              <a:gd name="connsiteY2" fmla="*/ 801 h 10847"/>
              <a:gd name="connsiteX3" fmla="*/ 9327 w 10586"/>
              <a:gd name="connsiteY3" fmla="*/ 10800 h 10847"/>
              <a:gd name="connsiteX4" fmla="*/ 455 w 10586"/>
              <a:gd name="connsiteY4" fmla="*/ 10847 h 10847"/>
              <a:gd name="connsiteX0" fmla="*/ 455 w 10001"/>
              <a:gd name="connsiteY0" fmla="*/ 10205 h 10205"/>
              <a:gd name="connsiteX1" fmla="*/ 1 w 10001"/>
              <a:gd name="connsiteY1" fmla="*/ 3 h 10205"/>
              <a:gd name="connsiteX2" fmla="*/ 10000 w 10001"/>
              <a:gd name="connsiteY2" fmla="*/ 159 h 10205"/>
              <a:gd name="connsiteX3" fmla="*/ 9327 w 10001"/>
              <a:gd name="connsiteY3" fmla="*/ 10158 h 10205"/>
              <a:gd name="connsiteX4" fmla="*/ 455 w 10001"/>
              <a:gd name="connsiteY4" fmla="*/ 10205 h 10205"/>
              <a:gd name="connsiteX0" fmla="*/ 455 w 10001"/>
              <a:gd name="connsiteY0" fmla="*/ 10205 h 10205"/>
              <a:gd name="connsiteX1" fmla="*/ 1 w 10001"/>
              <a:gd name="connsiteY1" fmla="*/ 3 h 10205"/>
              <a:gd name="connsiteX2" fmla="*/ 10000 w 10001"/>
              <a:gd name="connsiteY2" fmla="*/ 159 h 10205"/>
              <a:gd name="connsiteX3" fmla="*/ 9327 w 10001"/>
              <a:gd name="connsiteY3" fmla="*/ 10158 h 10205"/>
              <a:gd name="connsiteX4" fmla="*/ 455 w 10001"/>
              <a:gd name="connsiteY4" fmla="*/ 10205 h 10205"/>
              <a:gd name="connsiteX0" fmla="*/ 455 w 10001"/>
              <a:gd name="connsiteY0" fmla="*/ 10205 h 10205"/>
              <a:gd name="connsiteX1" fmla="*/ 1 w 10001"/>
              <a:gd name="connsiteY1" fmla="*/ 3 h 10205"/>
              <a:gd name="connsiteX2" fmla="*/ 10000 w 10001"/>
              <a:gd name="connsiteY2" fmla="*/ 159 h 10205"/>
              <a:gd name="connsiteX3" fmla="*/ 9327 w 10001"/>
              <a:gd name="connsiteY3" fmla="*/ 10158 h 10205"/>
              <a:gd name="connsiteX4" fmla="*/ 455 w 10001"/>
              <a:gd name="connsiteY4" fmla="*/ 10205 h 10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1" h="10205">
                <a:moveTo>
                  <a:pt x="455" y="10205"/>
                </a:moveTo>
                <a:cubicBezTo>
                  <a:pt x="468" y="10147"/>
                  <a:pt x="-2" y="27"/>
                  <a:pt x="1" y="3"/>
                </a:cubicBezTo>
                <a:cubicBezTo>
                  <a:pt x="4" y="-21"/>
                  <a:pt x="9967" y="164"/>
                  <a:pt x="10000" y="159"/>
                </a:cubicBezTo>
                <a:cubicBezTo>
                  <a:pt x="10033" y="154"/>
                  <a:pt x="9295" y="9969"/>
                  <a:pt x="9327" y="10158"/>
                </a:cubicBezTo>
                <a:cubicBezTo>
                  <a:pt x="9271" y="10111"/>
                  <a:pt x="3412" y="10189"/>
                  <a:pt x="455" y="10205"/>
                </a:cubicBezTo>
                <a:close/>
              </a:path>
            </a:pathLst>
          </a:custGeom>
          <a:solidFill>
            <a:srgbClr val="03A6F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 sz="2388"/>
          </a:p>
        </p:txBody>
      </p:sp>
      <p:sp>
        <p:nvSpPr>
          <p:cNvPr id="14" name="Блок-схема: данные 3"/>
          <p:cNvSpPr/>
          <p:nvPr/>
        </p:nvSpPr>
        <p:spPr>
          <a:xfrm rot="5400000" flipH="1">
            <a:off x="1139559" y="5056123"/>
            <a:ext cx="1476227" cy="501429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189 h 10189"/>
              <a:gd name="connsiteX1" fmla="*/ 995 w 10000"/>
              <a:gd name="connsiteY1" fmla="*/ 0 h 10189"/>
              <a:gd name="connsiteX2" fmla="*/ 10000 w 10000"/>
              <a:gd name="connsiteY2" fmla="*/ 189 h 10189"/>
              <a:gd name="connsiteX3" fmla="*/ 8000 w 10000"/>
              <a:gd name="connsiteY3" fmla="*/ 10189 h 10189"/>
              <a:gd name="connsiteX4" fmla="*/ 0 w 10000"/>
              <a:gd name="connsiteY4" fmla="*/ 10189 h 10189"/>
              <a:gd name="connsiteX0" fmla="*/ 0 w 10000"/>
              <a:gd name="connsiteY0" fmla="*/ 10189 h 10236"/>
              <a:gd name="connsiteX1" fmla="*/ 995 w 10000"/>
              <a:gd name="connsiteY1" fmla="*/ 0 h 10236"/>
              <a:gd name="connsiteX2" fmla="*/ 10000 w 10000"/>
              <a:gd name="connsiteY2" fmla="*/ 189 h 10236"/>
              <a:gd name="connsiteX3" fmla="*/ 8879 w 10000"/>
              <a:gd name="connsiteY3" fmla="*/ 10236 h 10236"/>
              <a:gd name="connsiteX4" fmla="*/ 0 w 10000"/>
              <a:gd name="connsiteY4" fmla="*/ 10189 h 10236"/>
              <a:gd name="connsiteX0" fmla="*/ 0 w 11255"/>
              <a:gd name="connsiteY0" fmla="*/ 10236 h 10236"/>
              <a:gd name="connsiteX1" fmla="*/ 2250 w 11255"/>
              <a:gd name="connsiteY1" fmla="*/ 0 h 10236"/>
              <a:gd name="connsiteX2" fmla="*/ 11255 w 11255"/>
              <a:gd name="connsiteY2" fmla="*/ 189 h 10236"/>
              <a:gd name="connsiteX3" fmla="*/ 10134 w 11255"/>
              <a:gd name="connsiteY3" fmla="*/ 10236 h 10236"/>
              <a:gd name="connsiteX4" fmla="*/ 0 w 11255"/>
              <a:gd name="connsiteY4" fmla="*/ 10236 h 10236"/>
              <a:gd name="connsiteX0" fmla="*/ 0 w 11255"/>
              <a:gd name="connsiteY0" fmla="*/ 10236 h 10236"/>
              <a:gd name="connsiteX1" fmla="*/ 2250 w 11255"/>
              <a:gd name="connsiteY1" fmla="*/ 0 h 10236"/>
              <a:gd name="connsiteX2" fmla="*/ 11255 w 11255"/>
              <a:gd name="connsiteY2" fmla="*/ 189 h 10236"/>
              <a:gd name="connsiteX3" fmla="*/ 10134 w 11255"/>
              <a:gd name="connsiteY3" fmla="*/ 10236 h 10236"/>
              <a:gd name="connsiteX4" fmla="*/ 0 w 11255"/>
              <a:gd name="connsiteY4" fmla="*/ 10236 h 10236"/>
              <a:gd name="connsiteX0" fmla="*/ 0 w 11255"/>
              <a:gd name="connsiteY0" fmla="*/ 10236 h 10236"/>
              <a:gd name="connsiteX1" fmla="*/ 2250 w 11255"/>
              <a:gd name="connsiteY1" fmla="*/ 0 h 10236"/>
              <a:gd name="connsiteX2" fmla="*/ 11255 w 11255"/>
              <a:gd name="connsiteY2" fmla="*/ 189 h 10236"/>
              <a:gd name="connsiteX3" fmla="*/ 10134 w 11255"/>
              <a:gd name="connsiteY3" fmla="*/ 10236 h 10236"/>
              <a:gd name="connsiteX4" fmla="*/ 0 w 11255"/>
              <a:gd name="connsiteY4" fmla="*/ 10236 h 10236"/>
              <a:gd name="connsiteX0" fmla="*/ 0 w 11255"/>
              <a:gd name="connsiteY0" fmla="*/ 10095 h 10095"/>
              <a:gd name="connsiteX1" fmla="*/ 2250 w 11255"/>
              <a:gd name="connsiteY1" fmla="*/ 0 h 10095"/>
              <a:gd name="connsiteX2" fmla="*/ 11255 w 11255"/>
              <a:gd name="connsiteY2" fmla="*/ 48 h 10095"/>
              <a:gd name="connsiteX3" fmla="*/ 10134 w 11255"/>
              <a:gd name="connsiteY3" fmla="*/ 10095 h 10095"/>
              <a:gd name="connsiteX4" fmla="*/ 0 w 11255"/>
              <a:gd name="connsiteY4" fmla="*/ 10095 h 1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55" h="10095">
                <a:moveTo>
                  <a:pt x="0" y="10095"/>
                </a:moveTo>
                <a:cubicBezTo>
                  <a:pt x="27" y="9984"/>
                  <a:pt x="2259" y="111"/>
                  <a:pt x="2250" y="0"/>
                </a:cubicBezTo>
                <a:lnTo>
                  <a:pt x="11255" y="48"/>
                </a:lnTo>
                <a:lnTo>
                  <a:pt x="10134" y="10095"/>
                </a:lnTo>
                <a:lnTo>
                  <a:pt x="0" y="10095"/>
                </a:lnTo>
                <a:close/>
              </a:path>
            </a:pathLst>
          </a:custGeom>
          <a:solidFill>
            <a:srgbClr val="15ADB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 sz="2388"/>
          </a:p>
        </p:txBody>
      </p:sp>
      <p:sp>
        <p:nvSpPr>
          <p:cNvPr id="15" name="Пятиугольник 14"/>
          <p:cNvSpPr/>
          <p:nvPr/>
        </p:nvSpPr>
        <p:spPr>
          <a:xfrm>
            <a:off x="2108163" y="3060910"/>
            <a:ext cx="9633758" cy="1177135"/>
          </a:xfrm>
          <a:prstGeom prst="homePlate">
            <a:avLst>
              <a:gd name="adj" fmla="val 44210"/>
            </a:avLst>
          </a:prstGeom>
          <a:gradFill flip="none" rotWithShape="1">
            <a:gsLst>
              <a:gs pos="83000">
                <a:srgbClr val="03A6F7"/>
              </a:gs>
              <a:gs pos="0">
                <a:srgbClr val="027FBE"/>
              </a:gs>
              <a:gs pos="34000">
                <a:srgbClr val="038CD4"/>
              </a:gs>
              <a:gs pos="100000">
                <a:srgbClr val="03A6F7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 sz="2388"/>
          </a:p>
        </p:txBody>
      </p:sp>
      <p:sp>
        <p:nvSpPr>
          <p:cNvPr id="16" name="Пятиугольник 15"/>
          <p:cNvSpPr/>
          <p:nvPr/>
        </p:nvSpPr>
        <p:spPr>
          <a:xfrm>
            <a:off x="2125322" y="4574268"/>
            <a:ext cx="9616599" cy="1182708"/>
          </a:xfrm>
          <a:prstGeom prst="homePlate">
            <a:avLst>
              <a:gd name="adj" fmla="val 44210"/>
            </a:avLst>
          </a:prstGeom>
          <a:gradFill flip="none" rotWithShape="1">
            <a:gsLst>
              <a:gs pos="65000">
                <a:srgbClr val="12949E"/>
              </a:gs>
              <a:gs pos="0">
                <a:srgbClr val="0F7E87"/>
              </a:gs>
              <a:gs pos="34000">
                <a:srgbClr val="10858F"/>
              </a:gs>
              <a:gs pos="100000">
                <a:srgbClr val="15AFBB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 sz="2388"/>
          </a:p>
        </p:txBody>
      </p:sp>
      <p:pic>
        <p:nvPicPr>
          <p:cNvPr id="17" name="Рисунок 55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5610" r="160" b="17100"/>
          <a:stretch/>
        </p:blipFill>
        <p:spPr>
          <a:xfrm>
            <a:off x="508659" y="4763955"/>
            <a:ext cx="865771" cy="531252"/>
          </a:xfrm>
          <a:prstGeom prst="rect">
            <a:avLst/>
          </a:prstGeom>
        </p:spPr>
      </p:pic>
      <p:pic>
        <p:nvPicPr>
          <p:cNvPr id="18" name="Рисунок 6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93535" y="1296795"/>
            <a:ext cx="1091369" cy="720904"/>
          </a:xfrm>
          <a:prstGeom prst="rect">
            <a:avLst/>
          </a:prstGeom>
        </p:spPr>
      </p:pic>
      <p:sp>
        <p:nvSpPr>
          <p:cNvPr id="20" name="Прямоугольник 19"/>
          <p:cNvSpPr/>
          <p:nvPr/>
        </p:nvSpPr>
        <p:spPr>
          <a:xfrm>
            <a:off x="311434" y="5295207"/>
            <a:ext cx="1301895" cy="8032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540" b="1" dirty="0">
                <a:solidFill>
                  <a:srgbClr val="10848D"/>
                </a:solidFill>
              </a:rPr>
              <a:t>VOCATIONAL </a:t>
            </a:r>
            <a:br>
              <a:rPr lang="en-US" sz="1540" b="1" dirty="0">
                <a:solidFill>
                  <a:srgbClr val="10848D"/>
                </a:solidFill>
              </a:rPr>
            </a:br>
            <a:r>
              <a:rPr lang="en-US" sz="1540" b="1" dirty="0">
                <a:solidFill>
                  <a:srgbClr val="10848D"/>
                </a:solidFill>
              </a:rPr>
              <a:t>SCHOOLS</a:t>
            </a:r>
            <a:endParaRPr lang="ru-RU" sz="1540" b="1" dirty="0">
              <a:solidFill>
                <a:srgbClr val="10848D"/>
              </a:solidFill>
            </a:endParaRPr>
          </a:p>
          <a:p>
            <a:pPr algn="ctr"/>
            <a:r>
              <a:rPr lang="uz-Cyrl-UZ" sz="1540" b="1" dirty="0">
                <a:solidFill>
                  <a:srgbClr val="888B09"/>
                </a:solidFill>
              </a:rPr>
              <a:t>(</a:t>
            </a:r>
            <a:r>
              <a:rPr lang="ru-RU" sz="1540" b="1" dirty="0">
                <a:solidFill>
                  <a:srgbClr val="888B09"/>
                </a:solidFill>
              </a:rPr>
              <a:t>33</a:t>
            </a:r>
            <a:r>
              <a:rPr lang="en-US" sz="1540" b="1" dirty="0">
                <a:solidFill>
                  <a:srgbClr val="888B09"/>
                </a:solidFill>
              </a:rPr>
              <a:t>0</a:t>
            </a:r>
            <a:r>
              <a:rPr lang="ru-RU" sz="1540" b="1" dirty="0">
                <a:solidFill>
                  <a:srgbClr val="888B09"/>
                </a:solidFill>
              </a:rPr>
              <a:t>)</a:t>
            </a:r>
            <a:endParaRPr lang="uz-Cyrl-UZ" sz="1540" dirty="0">
              <a:solidFill>
                <a:srgbClr val="888B09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90031" y="3822541"/>
            <a:ext cx="901657" cy="4514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1371"/>
              </a:lnSpc>
            </a:pPr>
            <a:r>
              <a:rPr lang="en-US" sz="1539" b="1" dirty="0">
                <a:solidFill>
                  <a:srgbClr val="0281C1"/>
                </a:solidFill>
              </a:rPr>
              <a:t>COLLEGE</a:t>
            </a:r>
            <a:endParaRPr lang="ru-RU" sz="1539" b="1" dirty="0">
              <a:solidFill>
                <a:srgbClr val="0281C1"/>
              </a:solidFill>
            </a:endParaRPr>
          </a:p>
          <a:p>
            <a:pPr algn="ctr">
              <a:lnSpc>
                <a:spcPts val="1371"/>
              </a:lnSpc>
            </a:pPr>
            <a:r>
              <a:rPr lang="ru-RU" sz="1539" b="1" dirty="0">
                <a:solidFill>
                  <a:srgbClr val="888B09"/>
                </a:solidFill>
              </a:rPr>
              <a:t>(1</a:t>
            </a:r>
            <a:r>
              <a:rPr lang="en-US" sz="1539" b="1" dirty="0">
                <a:solidFill>
                  <a:srgbClr val="888B09"/>
                </a:solidFill>
              </a:rPr>
              <a:t>73</a:t>
            </a:r>
            <a:r>
              <a:rPr lang="ru-RU" sz="1539" b="1" dirty="0">
                <a:solidFill>
                  <a:srgbClr val="888B09"/>
                </a:solidFill>
              </a:rPr>
              <a:t>)</a:t>
            </a:r>
            <a:endParaRPr lang="uz-Cyrl-UZ" sz="1539" dirty="0">
              <a:solidFill>
                <a:srgbClr val="888B09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46282" y="2032347"/>
            <a:ext cx="1193276" cy="528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1664"/>
              </a:lnSpc>
            </a:pPr>
            <a:r>
              <a:rPr lang="en-US" sz="1539" b="1" dirty="0">
                <a:solidFill>
                  <a:srgbClr val="888B09"/>
                </a:solidFill>
              </a:rPr>
              <a:t>TECHNICUM</a:t>
            </a:r>
            <a:endParaRPr lang="ru-RU" sz="1539" b="1" dirty="0">
              <a:solidFill>
                <a:srgbClr val="888B09"/>
              </a:solidFill>
            </a:endParaRPr>
          </a:p>
          <a:p>
            <a:pPr algn="ctr">
              <a:lnSpc>
                <a:spcPts val="1664"/>
              </a:lnSpc>
            </a:pPr>
            <a:r>
              <a:rPr lang="ru-RU" sz="1539" b="1" dirty="0">
                <a:solidFill>
                  <a:srgbClr val="888B09"/>
                </a:solidFill>
              </a:rPr>
              <a:t>(2</a:t>
            </a:r>
            <a:r>
              <a:rPr lang="en-US" sz="1539" b="1" dirty="0">
                <a:solidFill>
                  <a:srgbClr val="888B09"/>
                </a:solidFill>
              </a:rPr>
              <a:t>07</a:t>
            </a:r>
            <a:r>
              <a:rPr lang="ru-RU" sz="1539" b="1" dirty="0">
                <a:solidFill>
                  <a:srgbClr val="888B09"/>
                </a:solidFill>
              </a:rPr>
              <a:t>)</a:t>
            </a:r>
            <a:endParaRPr lang="uz-Cyrl-UZ" sz="1539" dirty="0">
              <a:solidFill>
                <a:srgbClr val="888B09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186337" y="816448"/>
            <a:ext cx="151351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PERIOD OF STUDY</a:t>
            </a:r>
            <a:r>
              <a:rPr lang="uz-Cyrl-UZ" sz="1400" b="1" dirty="0">
                <a:solidFill>
                  <a:schemeClr val="accent1">
                    <a:lumMod val="50000"/>
                  </a:schemeClr>
                </a:solidFill>
              </a:rPr>
              <a:t> / 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NUMBER OF PUPILS</a:t>
            </a:r>
            <a:endParaRPr lang="uz-Cyrl-UZ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6" name="Group 76"/>
          <p:cNvGrpSpPr/>
          <p:nvPr/>
        </p:nvGrpSpPr>
        <p:grpSpPr>
          <a:xfrm>
            <a:off x="2771502" y="3189704"/>
            <a:ext cx="310422" cy="294425"/>
            <a:chOff x="-1023938" y="3389317"/>
            <a:chExt cx="619126" cy="627067"/>
          </a:xfrm>
          <a:solidFill>
            <a:srgbClr val="404040"/>
          </a:solidFill>
        </p:grpSpPr>
        <p:sp>
          <p:nvSpPr>
            <p:cNvPr id="25" name="Freeform 5"/>
            <p:cNvSpPr>
              <a:spLocks/>
            </p:cNvSpPr>
            <p:nvPr/>
          </p:nvSpPr>
          <p:spPr bwMode="auto">
            <a:xfrm>
              <a:off x="-876301" y="3524258"/>
              <a:ext cx="246062" cy="173039"/>
            </a:xfrm>
            <a:custGeom>
              <a:avLst/>
              <a:gdLst>
                <a:gd name="T0" fmla="*/ 110 w 113"/>
                <a:gd name="T1" fmla="*/ 22 h 80"/>
                <a:gd name="T2" fmla="*/ 100 w 113"/>
                <a:gd name="T3" fmla="*/ 21 h 80"/>
                <a:gd name="T4" fmla="*/ 73 w 113"/>
                <a:gd name="T5" fmla="*/ 44 h 80"/>
                <a:gd name="T6" fmla="*/ 71 w 113"/>
                <a:gd name="T7" fmla="*/ 46 h 80"/>
                <a:gd name="T8" fmla="*/ 62 w 113"/>
                <a:gd name="T9" fmla="*/ 44 h 80"/>
                <a:gd name="T10" fmla="*/ 53 w 113"/>
                <a:gd name="T11" fmla="*/ 46 h 80"/>
                <a:gd name="T12" fmla="*/ 51 w 113"/>
                <a:gd name="T13" fmla="*/ 41 h 80"/>
                <a:gd name="T14" fmla="*/ 15 w 113"/>
                <a:gd name="T15" fmla="*/ 3 h 80"/>
                <a:gd name="T16" fmla="*/ 3 w 113"/>
                <a:gd name="T17" fmla="*/ 3 h 80"/>
                <a:gd name="T18" fmla="*/ 3 w 113"/>
                <a:gd name="T19" fmla="*/ 15 h 80"/>
                <a:gd name="T20" fmla="*/ 39 w 113"/>
                <a:gd name="T21" fmla="*/ 52 h 80"/>
                <a:gd name="T22" fmla="*/ 45 w 113"/>
                <a:gd name="T23" fmla="*/ 55 h 80"/>
                <a:gd name="T24" fmla="*/ 45 w 113"/>
                <a:gd name="T25" fmla="*/ 55 h 80"/>
                <a:gd name="T26" fmla="*/ 43 w 113"/>
                <a:gd name="T27" fmla="*/ 62 h 80"/>
                <a:gd name="T28" fmla="*/ 62 w 113"/>
                <a:gd name="T29" fmla="*/ 80 h 80"/>
                <a:gd name="T30" fmla="*/ 80 w 113"/>
                <a:gd name="T31" fmla="*/ 62 h 80"/>
                <a:gd name="T32" fmla="*/ 79 w 113"/>
                <a:gd name="T33" fmla="*/ 56 h 80"/>
                <a:gd name="T34" fmla="*/ 82 w 113"/>
                <a:gd name="T35" fmla="*/ 54 h 80"/>
                <a:gd name="T36" fmla="*/ 109 w 113"/>
                <a:gd name="T37" fmla="*/ 32 h 80"/>
                <a:gd name="T38" fmla="*/ 110 w 113"/>
                <a:gd name="T39" fmla="*/ 22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13" h="80">
                  <a:moveTo>
                    <a:pt x="110" y="22"/>
                  </a:moveTo>
                  <a:cubicBezTo>
                    <a:pt x="108" y="19"/>
                    <a:pt x="103" y="18"/>
                    <a:pt x="100" y="21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2" y="45"/>
                    <a:pt x="72" y="45"/>
                    <a:pt x="71" y="46"/>
                  </a:cubicBezTo>
                  <a:cubicBezTo>
                    <a:pt x="69" y="45"/>
                    <a:pt x="65" y="44"/>
                    <a:pt x="62" y="44"/>
                  </a:cubicBezTo>
                  <a:cubicBezTo>
                    <a:pt x="58" y="44"/>
                    <a:pt x="55" y="44"/>
                    <a:pt x="53" y="46"/>
                  </a:cubicBezTo>
                  <a:cubicBezTo>
                    <a:pt x="53" y="44"/>
                    <a:pt x="52" y="42"/>
                    <a:pt x="51" y="41"/>
                  </a:cubicBezTo>
                  <a:cubicBezTo>
                    <a:pt x="15" y="3"/>
                    <a:pt x="15" y="3"/>
                    <a:pt x="15" y="3"/>
                  </a:cubicBezTo>
                  <a:cubicBezTo>
                    <a:pt x="12" y="0"/>
                    <a:pt x="7" y="0"/>
                    <a:pt x="3" y="3"/>
                  </a:cubicBezTo>
                  <a:cubicBezTo>
                    <a:pt x="0" y="6"/>
                    <a:pt x="0" y="12"/>
                    <a:pt x="3" y="15"/>
                  </a:cubicBezTo>
                  <a:cubicBezTo>
                    <a:pt x="39" y="52"/>
                    <a:pt x="39" y="52"/>
                    <a:pt x="39" y="52"/>
                  </a:cubicBezTo>
                  <a:cubicBezTo>
                    <a:pt x="40" y="54"/>
                    <a:pt x="42" y="55"/>
                    <a:pt x="45" y="55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4" y="57"/>
                    <a:pt x="43" y="59"/>
                    <a:pt x="43" y="62"/>
                  </a:cubicBezTo>
                  <a:cubicBezTo>
                    <a:pt x="43" y="72"/>
                    <a:pt x="52" y="80"/>
                    <a:pt x="62" y="80"/>
                  </a:cubicBezTo>
                  <a:cubicBezTo>
                    <a:pt x="72" y="80"/>
                    <a:pt x="80" y="72"/>
                    <a:pt x="80" y="62"/>
                  </a:cubicBezTo>
                  <a:cubicBezTo>
                    <a:pt x="80" y="60"/>
                    <a:pt x="79" y="58"/>
                    <a:pt x="79" y="56"/>
                  </a:cubicBezTo>
                  <a:cubicBezTo>
                    <a:pt x="80" y="56"/>
                    <a:pt x="81" y="55"/>
                    <a:pt x="82" y="54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12" y="29"/>
                    <a:pt x="113" y="25"/>
                    <a:pt x="110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26" name="Oval 6"/>
            <p:cNvSpPr>
              <a:spLocks noChangeArrowheads="1"/>
            </p:cNvSpPr>
            <p:nvPr/>
          </p:nvSpPr>
          <p:spPr bwMode="auto">
            <a:xfrm>
              <a:off x="-825500" y="3394083"/>
              <a:ext cx="53975" cy="5397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27" name="Oval 7"/>
            <p:cNvSpPr>
              <a:spLocks noChangeArrowheads="1"/>
            </p:cNvSpPr>
            <p:nvPr/>
          </p:nvSpPr>
          <p:spPr bwMode="auto">
            <a:xfrm>
              <a:off x="-890588" y="3421071"/>
              <a:ext cx="53975" cy="55564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28" name="Oval 8"/>
            <p:cNvSpPr>
              <a:spLocks noChangeArrowheads="1"/>
            </p:cNvSpPr>
            <p:nvPr/>
          </p:nvSpPr>
          <p:spPr bwMode="auto">
            <a:xfrm>
              <a:off x="-949325" y="3465521"/>
              <a:ext cx="55563" cy="5715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29" name="Oval 9"/>
            <p:cNvSpPr>
              <a:spLocks noChangeArrowheads="1"/>
            </p:cNvSpPr>
            <p:nvPr/>
          </p:nvSpPr>
          <p:spPr bwMode="auto">
            <a:xfrm>
              <a:off x="-985838" y="3525846"/>
              <a:ext cx="53975" cy="5397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30" name="Oval 10"/>
            <p:cNvSpPr>
              <a:spLocks noChangeArrowheads="1"/>
            </p:cNvSpPr>
            <p:nvPr/>
          </p:nvSpPr>
          <p:spPr bwMode="auto">
            <a:xfrm>
              <a:off x="-1006475" y="3595696"/>
              <a:ext cx="53975" cy="5397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31" name="Freeform 11"/>
            <p:cNvSpPr>
              <a:spLocks noEditPoints="1"/>
            </p:cNvSpPr>
            <p:nvPr/>
          </p:nvSpPr>
          <p:spPr bwMode="auto">
            <a:xfrm>
              <a:off x="-679451" y="3641733"/>
              <a:ext cx="274639" cy="374651"/>
            </a:xfrm>
            <a:custGeom>
              <a:avLst/>
              <a:gdLst>
                <a:gd name="T0" fmla="*/ 31 w 173"/>
                <a:gd name="T1" fmla="*/ 0 h 236"/>
                <a:gd name="T2" fmla="*/ 0 w 173"/>
                <a:gd name="T3" fmla="*/ 28 h 236"/>
                <a:gd name="T4" fmla="*/ 0 w 173"/>
                <a:gd name="T5" fmla="*/ 236 h 236"/>
                <a:gd name="T6" fmla="*/ 173 w 173"/>
                <a:gd name="T7" fmla="*/ 236 h 236"/>
                <a:gd name="T8" fmla="*/ 173 w 173"/>
                <a:gd name="T9" fmla="*/ 0 h 236"/>
                <a:gd name="T10" fmla="*/ 31 w 173"/>
                <a:gd name="T11" fmla="*/ 0 h 236"/>
                <a:gd name="T12" fmla="*/ 160 w 173"/>
                <a:gd name="T13" fmla="*/ 223 h 236"/>
                <a:gd name="T14" fmla="*/ 13 w 173"/>
                <a:gd name="T15" fmla="*/ 223 h 236"/>
                <a:gd name="T16" fmla="*/ 13 w 173"/>
                <a:gd name="T17" fmla="*/ 42 h 236"/>
                <a:gd name="T18" fmla="*/ 45 w 173"/>
                <a:gd name="T19" fmla="*/ 42 h 236"/>
                <a:gd name="T20" fmla="*/ 45 w 173"/>
                <a:gd name="T21" fmla="*/ 13 h 236"/>
                <a:gd name="T22" fmla="*/ 160 w 173"/>
                <a:gd name="T23" fmla="*/ 13 h 236"/>
                <a:gd name="T24" fmla="*/ 160 w 173"/>
                <a:gd name="T25" fmla="*/ 22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73" h="236">
                  <a:moveTo>
                    <a:pt x="31" y="0"/>
                  </a:moveTo>
                  <a:lnTo>
                    <a:pt x="0" y="28"/>
                  </a:lnTo>
                  <a:lnTo>
                    <a:pt x="0" y="236"/>
                  </a:lnTo>
                  <a:lnTo>
                    <a:pt x="173" y="236"/>
                  </a:lnTo>
                  <a:lnTo>
                    <a:pt x="173" y="0"/>
                  </a:lnTo>
                  <a:lnTo>
                    <a:pt x="31" y="0"/>
                  </a:lnTo>
                  <a:close/>
                  <a:moveTo>
                    <a:pt x="160" y="223"/>
                  </a:moveTo>
                  <a:lnTo>
                    <a:pt x="13" y="223"/>
                  </a:lnTo>
                  <a:lnTo>
                    <a:pt x="13" y="42"/>
                  </a:lnTo>
                  <a:lnTo>
                    <a:pt x="45" y="42"/>
                  </a:lnTo>
                  <a:lnTo>
                    <a:pt x="45" y="13"/>
                  </a:lnTo>
                  <a:lnTo>
                    <a:pt x="160" y="13"/>
                  </a:lnTo>
                  <a:lnTo>
                    <a:pt x="160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32" name="Rectangle 12"/>
            <p:cNvSpPr>
              <a:spLocks noChangeArrowheads="1"/>
            </p:cNvSpPr>
            <p:nvPr/>
          </p:nvSpPr>
          <p:spPr bwMode="auto">
            <a:xfrm>
              <a:off x="-577850" y="3689359"/>
              <a:ext cx="117475" cy="1905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33" name="Rectangle 13"/>
            <p:cNvSpPr>
              <a:spLocks noChangeArrowheads="1"/>
            </p:cNvSpPr>
            <p:nvPr/>
          </p:nvSpPr>
          <p:spPr bwMode="auto">
            <a:xfrm>
              <a:off x="-577850" y="3730633"/>
              <a:ext cx="117475" cy="158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34" name="Rectangle 14"/>
            <p:cNvSpPr>
              <a:spLocks noChangeArrowheads="1"/>
            </p:cNvSpPr>
            <p:nvPr/>
          </p:nvSpPr>
          <p:spPr bwMode="auto">
            <a:xfrm>
              <a:off x="-636589" y="3903672"/>
              <a:ext cx="117475" cy="1905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35" name="Rectangle 15"/>
            <p:cNvSpPr>
              <a:spLocks noChangeArrowheads="1"/>
            </p:cNvSpPr>
            <p:nvPr/>
          </p:nvSpPr>
          <p:spPr bwMode="auto">
            <a:xfrm>
              <a:off x="-636589" y="3954472"/>
              <a:ext cx="117475" cy="174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36" name="Rectangle 16"/>
            <p:cNvSpPr>
              <a:spLocks noChangeArrowheads="1"/>
            </p:cNvSpPr>
            <p:nvPr/>
          </p:nvSpPr>
          <p:spPr bwMode="auto">
            <a:xfrm>
              <a:off x="-636589" y="3779847"/>
              <a:ext cx="176214" cy="1905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37" name="Rectangle 17"/>
            <p:cNvSpPr>
              <a:spLocks noChangeArrowheads="1"/>
            </p:cNvSpPr>
            <p:nvPr/>
          </p:nvSpPr>
          <p:spPr bwMode="auto">
            <a:xfrm>
              <a:off x="-636589" y="3821122"/>
              <a:ext cx="176214" cy="1905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38" name="Rectangle 18"/>
            <p:cNvSpPr>
              <a:spLocks noChangeArrowheads="1"/>
            </p:cNvSpPr>
            <p:nvPr/>
          </p:nvSpPr>
          <p:spPr bwMode="auto">
            <a:xfrm>
              <a:off x="-636589" y="3863983"/>
              <a:ext cx="176214" cy="1905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39" name="Freeform 19"/>
            <p:cNvSpPr>
              <a:spLocks/>
            </p:cNvSpPr>
            <p:nvPr/>
          </p:nvSpPr>
          <p:spPr bwMode="auto">
            <a:xfrm>
              <a:off x="-514350" y="3911608"/>
              <a:ext cx="71438" cy="69850"/>
            </a:xfrm>
            <a:custGeom>
              <a:avLst/>
              <a:gdLst>
                <a:gd name="T0" fmla="*/ 42 w 45"/>
                <a:gd name="T1" fmla="*/ 25 h 44"/>
                <a:gd name="T2" fmla="*/ 45 w 45"/>
                <a:gd name="T3" fmla="*/ 22 h 44"/>
                <a:gd name="T4" fmla="*/ 42 w 45"/>
                <a:gd name="T5" fmla="*/ 19 h 44"/>
                <a:gd name="T6" fmla="*/ 43 w 45"/>
                <a:gd name="T7" fmla="*/ 16 h 44"/>
                <a:gd name="T8" fmla="*/ 41 w 45"/>
                <a:gd name="T9" fmla="*/ 14 h 44"/>
                <a:gd name="T10" fmla="*/ 42 w 45"/>
                <a:gd name="T11" fmla="*/ 11 h 44"/>
                <a:gd name="T12" fmla="*/ 38 w 45"/>
                <a:gd name="T13" fmla="*/ 10 h 44"/>
                <a:gd name="T14" fmla="*/ 38 w 45"/>
                <a:gd name="T15" fmla="*/ 7 h 44"/>
                <a:gd name="T16" fmla="*/ 35 w 45"/>
                <a:gd name="T17" fmla="*/ 7 h 44"/>
                <a:gd name="T18" fmla="*/ 34 w 45"/>
                <a:gd name="T19" fmla="*/ 3 h 44"/>
                <a:gd name="T20" fmla="*/ 30 w 45"/>
                <a:gd name="T21" fmla="*/ 4 h 44"/>
                <a:gd name="T22" fmla="*/ 28 w 45"/>
                <a:gd name="T23" fmla="*/ 0 h 44"/>
                <a:gd name="T24" fmla="*/ 26 w 45"/>
                <a:gd name="T25" fmla="*/ 3 h 44"/>
                <a:gd name="T26" fmla="*/ 23 w 45"/>
                <a:gd name="T27" fmla="*/ 0 h 44"/>
                <a:gd name="T28" fmla="*/ 20 w 45"/>
                <a:gd name="T29" fmla="*/ 3 h 44"/>
                <a:gd name="T30" fmla="*/ 16 w 45"/>
                <a:gd name="T31" fmla="*/ 0 h 44"/>
                <a:gd name="T32" fmla="*/ 15 w 45"/>
                <a:gd name="T33" fmla="*/ 4 h 44"/>
                <a:gd name="T34" fmla="*/ 12 w 45"/>
                <a:gd name="T35" fmla="*/ 3 h 44"/>
                <a:gd name="T36" fmla="*/ 11 w 45"/>
                <a:gd name="T37" fmla="*/ 7 h 44"/>
                <a:gd name="T38" fmla="*/ 6 w 45"/>
                <a:gd name="T39" fmla="*/ 7 h 44"/>
                <a:gd name="T40" fmla="*/ 6 w 45"/>
                <a:gd name="T41" fmla="*/ 10 h 44"/>
                <a:gd name="T42" fmla="*/ 2 w 45"/>
                <a:gd name="T43" fmla="*/ 11 h 44"/>
                <a:gd name="T44" fmla="*/ 4 w 45"/>
                <a:gd name="T45" fmla="*/ 15 h 44"/>
                <a:gd name="T46" fmla="*/ 1 w 45"/>
                <a:gd name="T47" fmla="*/ 16 h 44"/>
                <a:gd name="T48" fmla="*/ 2 w 45"/>
                <a:gd name="T49" fmla="*/ 19 h 44"/>
                <a:gd name="T50" fmla="*/ 0 w 45"/>
                <a:gd name="T51" fmla="*/ 22 h 44"/>
                <a:gd name="T52" fmla="*/ 2 w 45"/>
                <a:gd name="T53" fmla="*/ 25 h 44"/>
                <a:gd name="T54" fmla="*/ 1 w 45"/>
                <a:gd name="T55" fmla="*/ 27 h 44"/>
                <a:gd name="T56" fmla="*/ 4 w 45"/>
                <a:gd name="T57" fmla="*/ 30 h 44"/>
                <a:gd name="T58" fmla="*/ 4 w 45"/>
                <a:gd name="T59" fmla="*/ 33 h 44"/>
                <a:gd name="T60" fmla="*/ 6 w 45"/>
                <a:gd name="T61" fmla="*/ 34 h 44"/>
                <a:gd name="T62" fmla="*/ 6 w 45"/>
                <a:gd name="T63" fmla="*/ 38 h 44"/>
                <a:gd name="T64" fmla="*/ 11 w 45"/>
                <a:gd name="T65" fmla="*/ 38 h 44"/>
                <a:gd name="T66" fmla="*/ 11 w 45"/>
                <a:gd name="T67" fmla="*/ 41 h 44"/>
                <a:gd name="T68" fmla="*/ 15 w 45"/>
                <a:gd name="T69" fmla="*/ 40 h 44"/>
                <a:gd name="T70" fmla="*/ 16 w 45"/>
                <a:gd name="T71" fmla="*/ 44 h 44"/>
                <a:gd name="T72" fmla="*/ 20 w 45"/>
                <a:gd name="T73" fmla="*/ 41 h 44"/>
                <a:gd name="T74" fmla="*/ 23 w 45"/>
                <a:gd name="T75" fmla="*/ 44 h 44"/>
                <a:gd name="T76" fmla="*/ 24 w 45"/>
                <a:gd name="T77" fmla="*/ 41 h 44"/>
                <a:gd name="T78" fmla="*/ 28 w 45"/>
                <a:gd name="T79" fmla="*/ 44 h 44"/>
                <a:gd name="T80" fmla="*/ 30 w 45"/>
                <a:gd name="T81" fmla="*/ 41 h 44"/>
                <a:gd name="T82" fmla="*/ 34 w 45"/>
                <a:gd name="T83" fmla="*/ 41 h 44"/>
                <a:gd name="T84" fmla="*/ 34 w 45"/>
                <a:gd name="T85" fmla="*/ 38 h 44"/>
                <a:gd name="T86" fmla="*/ 38 w 45"/>
                <a:gd name="T87" fmla="*/ 38 h 44"/>
                <a:gd name="T88" fmla="*/ 38 w 45"/>
                <a:gd name="T89" fmla="*/ 34 h 44"/>
                <a:gd name="T90" fmla="*/ 42 w 45"/>
                <a:gd name="T91" fmla="*/ 33 h 44"/>
                <a:gd name="T92" fmla="*/ 41 w 45"/>
                <a:gd name="T93" fmla="*/ 29 h 44"/>
                <a:gd name="T94" fmla="*/ 43 w 45"/>
                <a:gd name="T95" fmla="*/ 27 h 44"/>
                <a:gd name="T96" fmla="*/ 42 w 45"/>
                <a:gd name="T97" fmla="*/ 25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5" h="44">
                  <a:moveTo>
                    <a:pt x="42" y="25"/>
                  </a:moveTo>
                  <a:lnTo>
                    <a:pt x="45" y="22"/>
                  </a:lnTo>
                  <a:lnTo>
                    <a:pt x="42" y="19"/>
                  </a:lnTo>
                  <a:lnTo>
                    <a:pt x="43" y="16"/>
                  </a:lnTo>
                  <a:lnTo>
                    <a:pt x="41" y="14"/>
                  </a:lnTo>
                  <a:lnTo>
                    <a:pt x="42" y="11"/>
                  </a:lnTo>
                  <a:lnTo>
                    <a:pt x="38" y="10"/>
                  </a:lnTo>
                  <a:lnTo>
                    <a:pt x="38" y="7"/>
                  </a:lnTo>
                  <a:lnTo>
                    <a:pt x="35" y="7"/>
                  </a:lnTo>
                  <a:lnTo>
                    <a:pt x="34" y="3"/>
                  </a:lnTo>
                  <a:lnTo>
                    <a:pt x="30" y="4"/>
                  </a:lnTo>
                  <a:lnTo>
                    <a:pt x="28" y="0"/>
                  </a:lnTo>
                  <a:lnTo>
                    <a:pt x="26" y="3"/>
                  </a:lnTo>
                  <a:lnTo>
                    <a:pt x="23" y="0"/>
                  </a:lnTo>
                  <a:lnTo>
                    <a:pt x="20" y="3"/>
                  </a:lnTo>
                  <a:lnTo>
                    <a:pt x="16" y="0"/>
                  </a:lnTo>
                  <a:lnTo>
                    <a:pt x="15" y="4"/>
                  </a:lnTo>
                  <a:lnTo>
                    <a:pt x="12" y="3"/>
                  </a:lnTo>
                  <a:lnTo>
                    <a:pt x="11" y="7"/>
                  </a:lnTo>
                  <a:lnTo>
                    <a:pt x="6" y="7"/>
                  </a:lnTo>
                  <a:lnTo>
                    <a:pt x="6" y="10"/>
                  </a:lnTo>
                  <a:lnTo>
                    <a:pt x="2" y="11"/>
                  </a:lnTo>
                  <a:lnTo>
                    <a:pt x="4" y="15"/>
                  </a:lnTo>
                  <a:lnTo>
                    <a:pt x="1" y="16"/>
                  </a:lnTo>
                  <a:lnTo>
                    <a:pt x="2" y="19"/>
                  </a:lnTo>
                  <a:lnTo>
                    <a:pt x="0" y="22"/>
                  </a:lnTo>
                  <a:lnTo>
                    <a:pt x="2" y="25"/>
                  </a:lnTo>
                  <a:lnTo>
                    <a:pt x="1" y="27"/>
                  </a:lnTo>
                  <a:lnTo>
                    <a:pt x="4" y="30"/>
                  </a:lnTo>
                  <a:lnTo>
                    <a:pt x="4" y="33"/>
                  </a:lnTo>
                  <a:lnTo>
                    <a:pt x="6" y="34"/>
                  </a:lnTo>
                  <a:lnTo>
                    <a:pt x="6" y="38"/>
                  </a:lnTo>
                  <a:lnTo>
                    <a:pt x="11" y="38"/>
                  </a:lnTo>
                  <a:lnTo>
                    <a:pt x="11" y="41"/>
                  </a:lnTo>
                  <a:lnTo>
                    <a:pt x="15" y="40"/>
                  </a:lnTo>
                  <a:lnTo>
                    <a:pt x="16" y="44"/>
                  </a:lnTo>
                  <a:lnTo>
                    <a:pt x="20" y="41"/>
                  </a:lnTo>
                  <a:lnTo>
                    <a:pt x="23" y="44"/>
                  </a:lnTo>
                  <a:lnTo>
                    <a:pt x="24" y="41"/>
                  </a:lnTo>
                  <a:lnTo>
                    <a:pt x="28" y="44"/>
                  </a:lnTo>
                  <a:lnTo>
                    <a:pt x="30" y="41"/>
                  </a:lnTo>
                  <a:lnTo>
                    <a:pt x="34" y="41"/>
                  </a:lnTo>
                  <a:lnTo>
                    <a:pt x="34" y="38"/>
                  </a:lnTo>
                  <a:lnTo>
                    <a:pt x="38" y="38"/>
                  </a:lnTo>
                  <a:lnTo>
                    <a:pt x="38" y="34"/>
                  </a:lnTo>
                  <a:lnTo>
                    <a:pt x="42" y="33"/>
                  </a:lnTo>
                  <a:lnTo>
                    <a:pt x="41" y="29"/>
                  </a:lnTo>
                  <a:lnTo>
                    <a:pt x="43" y="27"/>
                  </a:lnTo>
                  <a:lnTo>
                    <a:pt x="42" y="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40" name="Freeform 20"/>
            <p:cNvSpPr>
              <a:spLocks/>
            </p:cNvSpPr>
            <p:nvPr/>
          </p:nvSpPr>
          <p:spPr bwMode="auto">
            <a:xfrm>
              <a:off x="-742951" y="3389317"/>
              <a:ext cx="263526" cy="234951"/>
            </a:xfrm>
            <a:custGeom>
              <a:avLst/>
              <a:gdLst>
                <a:gd name="T0" fmla="*/ 0 w 121"/>
                <a:gd name="T1" fmla="*/ 0 h 108"/>
                <a:gd name="T2" fmla="*/ 0 w 121"/>
                <a:gd name="T3" fmla="*/ 26 h 108"/>
                <a:gd name="T4" fmla="*/ 95 w 121"/>
                <a:gd name="T5" fmla="*/ 108 h 108"/>
                <a:gd name="T6" fmla="*/ 121 w 121"/>
                <a:gd name="T7" fmla="*/ 108 h 108"/>
                <a:gd name="T8" fmla="*/ 0 w 121"/>
                <a:gd name="T9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08">
                  <a:moveTo>
                    <a:pt x="0" y="0"/>
                  </a:moveTo>
                  <a:cubicBezTo>
                    <a:pt x="0" y="26"/>
                    <a:pt x="0" y="26"/>
                    <a:pt x="0" y="26"/>
                  </a:cubicBezTo>
                  <a:cubicBezTo>
                    <a:pt x="48" y="26"/>
                    <a:pt x="88" y="61"/>
                    <a:pt x="95" y="108"/>
                  </a:cubicBezTo>
                  <a:cubicBezTo>
                    <a:pt x="121" y="108"/>
                    <a:pt x="121" y="108"/>
                    <a:pt x="121" y="108"/>
                  </a:cubicBezTo>
                  <a:cubicBezTo>
                    <a:pt x="114" y="47"/>
                    <a:pt x="62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41" name="Freeform 21"/>
            <p:cNvSpPr>
              <a:spLocks/>
            </p:cNvSpPr>
            <p:nvPr/>
          </p:nvSpPr>
          <p:spPr bwMode="auto">
            <a:xfrm>
              <a:off x="-1023938" y="3656012"/>
              <a:ext cx="320675" cy="261939"/>
            </a:xfrm>
            <a:custGeom>
              <a:avLst/>
              <a:gdLst>
                <a:gd name="T0" fmla="*/ 129 w 147"/>
                <a:gd name="T1" fmla="*/ 95 h 121"/>
                <a:gd name="T2" fmla="*/ 45 w 147"/>
                <a:gd name="T3" fmla="*/ 47 h 121"/>
                <a:gd name="T4" fmla="*/ 61 w 147"/>
                <a:gd name="T5" fmla="*/ 46 h 121"/>
                <a:gd name="T6" fmla="*/ 66 w 147"/>
                <a:gd name="T7" fmla="*/ 34 h 121"/>
                <a:gd name="T8" fmla="*/ 12 w 147"/>
                <a:gd name="T9" fmla="*/ 2 h 121"/>
                <a:gd name="T10" fmla="*/ 7 w 147"/>
                <a:gd name="T11" fmla="*/ 5 h 121"/>
                <a:gd name="T12" fmla="*/ 0 w 147"/>
                <a:gd name="T13" fmla="*/ 63 h 121"/>
                <a:gd name="T14" fmla="*/ 12 w 147"/>
                <a:gd name="T15" fmla="*/ 68 h 121"/>
                <a:gd name="T16" fmla="*/ 22 w 147"/>
                <a:gd name="T17" fmla="*/ 57 h 121"/>
                <a:gd name="T18" fmla="*/ 129 w 147"/>
                <a:gd name="T19" fmla="*/ 121 h 121"/>
                <a:gd name="T20" fmla="*/ 147 w 147"/>
                <a:gd name="T21" fmla="*/ 120 h 121"/>
                <a:gd name="T22" fmla="*/ 147 w 147"/>
                <a:gd name="T23" fmla="*/ 94 h 121"/>
                <a:gd name="T24" fmla="*/ 129 w 147"/>
                <a:gd name="T25" fmla="*/ 95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21">
                  <a:moveTo>
                    <a:pt x="129" y="95"/>
                  </a:moveTo>
                  <a:cubicBezTo>
                    <a:pt x="94" y="95"/>
                    <a:pt x="62" y="77"/>
                    <a:pt x="45" y="47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67" y="46"/>
                    <a:pt x="70" y="38"/>
                    <a:pt x="66" y="34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10" y="0"/>
                    <a:pt x="7" y="2"/>
                    <a:pt x="7" y="5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70"/>
                    <a:pt x="7" y="73"/>
                    <a:pt x="12" y="68"/>
                  </a:cubicBezTo>
                  <a:cubicBezTo>
                    <a:pt x="22" y="57"/>
                    <a:pt x="22" y="57"/>
                    <a:pt x="22" y="57"/>
                  </a:cubicBezTo>
                  <a:cubicBezTo>
                    <a:pt x="43" y="97"/>
                    <a:pt x="84" y="121"/>
                    <a:pt x="129" y="121"/>
                  </a:cubicBezTo>
                  <a:cubicBezTo>
                    <a:pt x="135" y="121"/>
                    <a:pt x="141" y="121"/>
                    <a:pt x="147" y="120"/>
                  </a:cubicBezTo>
                  <a:cubicBezTo>
                    <a:pt x="147" y="94"/>
                    <a:pt x="147" y="94"/>
                    <a:pt x="147" y="94"/>
                  </a:cubicBezTo>
                  <a:cubicBezTo>
                    <a:pt x="141" y="95"/>
                    <a:pt x="135" y="95"/>
                    <a:pt x="129" y="9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</p:grpSp>
      <p:sp>
        <p:nvSpPr>
          <p:cNvPr id="42" name="Прямоугольник 41"/>
          <p:cNvSpPr/>
          <p:nvPr/>
        </p:nvSpPr>
        <p:spPr>
          <a:xfrm>
            <a:off x="2065150" y="4999110"/>
            <a:ext cx="17819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2 years</a:t>
            </a:r>
            <a:r>
              <a:rPr lang="uz-Cyrl-UZ" sz="1273" dirty="0">
                <a:solidFill>
                  <a:schemeClr val="bg1"/>
                </a:solidFill>
              </a:rPr>
              <a:t> / </a:t>
            </a:r>
          </a:p>
          <a:p>
            <a:pPr algn="ctr"/>
            <a:r>
              <a:rPr lang="uz-Cyrl-UZ" sz="1400" dirty="0">
                <a:solidFill>
                  <a:schemeClr val="bg1"/>
                </a:solidFill>
              </a:rPr>
              <a:t>165 076 </a:t>
            </a:r>
            <a:r>
              <a:rPr lang="en-US" sz="1400" dirty="0">
                <a:solidFill>
                  <a:schemeClr val="bg1"/>
                </a:solidFill>
              </a:rPr>
              <a:t>students</a:t>
            </a:r>
            <a:endParaRPr lang="uz-Cyrl-UZ" sz="1273" dirty="0">
              <a:solidFill>
                <a:schemeClr val="bg1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022260" y="3653340"/>
            <a:ext cx="1781873" cy="57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67" dirty="0">
                <a:solidFill>
                  <a:schemeClr val="bg1"/>
                </a:solidFill>
              </a:rPr>
              <a:t>till 2 years</a:t>
            </a:r>
            <a:r>
              <a:rPr lang="uz-Cyrl-UZ" sz="1567" dirty="0">
                <a:solidFill>
                  <a:schemeClr val="bg1"/>
                </a:solidFill>
              </a:rPr>
              <a:t> /</a:t>
            </a:r>
          </a:p>
          <a:p>
            <a:pPr algn="ctr"/>
            <a:r>
              <a:rPr lang="uz-Cyrl-UZ" sz="1567" dirty="0">
                <a:solidFill>
                  <a:schemeClr val="bg1"/>
                </a:solidFill>
              </a:rPr>
              <a:t>96 955 </a:t>
            </a:r>
            <a:r>
              <a:rPr lang="en-US" sz="1567" dirty="0">
                <a:solidFill>
                  <a:schemeClr val="bg1"/>
                </a:solidFill>
              </a:rPr>
              <a:t>students</a:t>
            </a:r>
            <a:endParaRPr lang="uz-Cyrl-UZ" sz="1567" dirty="0">
              <a:solidFill>
                <a:schemeClr val="bg1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132355" y="2072770"/>
            <a:ext cx="1529951" cy="5181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1567" dirty="0">
                <a:solidFill>
                  <a:schemeClr val="bg1"/>
                </a:solidFill>
              </a:rPr>
              <a:t> </a:t>
            </a:r>
            <a:r>
              <a:rPr lang="en-US" sz="1100" dirty="0">
                <a:solidFill>
                  <a:schemeClr val="bg1"/>
                </a:solidFill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not less than 2 years </a:t>
            </a:r>
            <a:r>
              <a:rPr lang="uz-Cyrl-UZ" sz="1200" dirty="0">
                <a:solidFill>
                  <a:schemeClr val="bg1"/>
                </a:solidFill>
              </a:rPr>
              <a:t>/112 315</a:t>
            </a:r>
            <a:r>
              <a:rPr lang="en-US" sz="1200" dirty="0">
                <a:solidFill>
                  <a:schemeClr val="bg1"/>
                </a:solidFill>
              </a:rPr>
              <a:t> students</a:t>
            </a:r>
            <a:endParaRPr lang="uz-Cyrl-UZ" sz="1567" dirty="0">
              <a:solidFill>
                <a:schemeClr val="bg1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998778" y="934898"/>
            <a:ext cx="13233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CONTINGENT</a:t>
            </a:r>
            <a:endParaRPr lang="uz-Cyrl-UZ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19" name="Group 59"/>
          <p:cNvGrpSpPr/>
          <p:nvPr/>
        </p:nvGrpSpPr>
        <p:grpSpPr>
          <a:xfrm>
            <a:off x="4363659" y="1604494"/>
            <a:ext cx="455869" cy="258850"/>
            <a:chOff x="11733212" y="1143001"/>
            <a:chExt cx="690563" cy="392113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47" name="Freeform 35"/>
            <p:cNvSpPr>
              <a:spLocks noEditPoints="1"/>
            </p:cNvSpPr>
            <p:nvPr/>
          </p:nvSpPr>
          <p:spPr bwMode="auto">
            <a:xfrm>
              <a:off x="11980863" y="1143001"/>
              <a:ext cx="203200" cy="247650"/>
            </a:xfrm>
            <a:custGeom>
              <a:avLst/>
              <a:gdLst>
                <a:gd name="T0" fmla="*/ 4 w 113"/>
                <a:gd name="T1" fmla="*/ 36 h 137"/>
                <a:gd name="T2" fmla="*/ 2 w 113"/>
                <a:gd name="T3" fmla="*/ 38 h 137"/>
                <a:gd name="T4" fmla="*/ 4 w 113"/>
                <a:gd name="T5" fmla="*/ 41 h 137"/>
                <a:gd name="T6" fmla="*/ 4 w 113"/>
                <a:gd name="T7" fmla="*/ 43 h 137"/>
                <a:gd name="T8" fmla="*/ 3 w 113"/>
                <a:gd name="T9" fmla="*/ 43 h 137"/>
                <a:gd name="T10" fmla="*/ 1 w 113"/>
                <a:gd name="T11" fmla="*/ 45 h 137"/>
                <a:gd name="T12" fmla="*/ 1 w 113"/>
                <a:gd name="T13" fmla="*/ 77 h 137"/>
                <a:gd name="T14" fmla="*/ 5 w 113"/>
                <a:gd name="T15" fmla="*/ 81 h 137"/>
                <a:gd name="T16" fmla="*/ 9 w 113"/>
                <a:gd name="T17" fmla="*/ 77 h 137"/>
                <a:gd name="T18" fmla="*/ 9 w 113"/>
                <a:gd name="T19" fmla="*/ 45 h 137"/>
                <a:gd name="T20" fmla="*/ 7 w 113"/>
                <a:gd name="T21" fmla="*/ 43 h 137"/>
                <a:gd name="T22" fmla="*/ 7 w 113"/>
                <a:gd name="T23" fmla="*/ 43 h 137"/>
                <a:gd name="T24" fmla="*/ 7 w 113"/>
                <a:gd name="T25" fmla="*/ 41 h 137"/>
                <a:gd name="T26" fmla="*/ 8 w 113"/>
                <a:gd name="T27" fmla="*/ 38 h 137"/>
                <a:gd name="T28" fmla="*/ 7 w 113"/>
                <a:gd name="T29" fmla="*/ 36 h 137"/>
                <a:gd name="T30" fmla="*/ 7 w 113"/>
                <a:gd name="T31" fmla="*/ 31 h 137"/>
                <a:gd name="T32" fmla="*/ 24 w 113"/>
                <a:gd name="T33" fmla="*/ 40 h 137"/>
                <a:gd name="T34" fmla="*/ 24 w 113"/>
                <a:gd name="T35" fmla="*/ 47 h 137"/>
                <a:gd name="T36" fmla="*/ 15 w 113"/>
                <a:gd name="T37" fmla="*/ 88 h 137"/>
                <a:gd name="T38" fmla="*/ 56 w 113"/>
                <a:gd name="T39" fmla="*/ 137 h 137"/>
                <a:gd name="T40" fmla="*/ 98 w 113"/>
                <a:gd name="T41" fmla="*/ 86 h 137"/>
                <a:gd name="T42" fmla="*/ 88 w 113"/>
                <a:gd name="T43" fmla="*/ 46 h 137"/>
                <a:gd name="T44" fmla="*/ 88 w 113"/>
                <a:gd name="T45" fmla="*/ 39 h 137"/>
                <a:gd name="T46" fmla="*/ 113 w 113"/>
                <a:gd name="T47" fmla="*/ 28 h 137"/>
                <a:gd name="T48" fmla="*/ 55 w 113"/>
                <a:gd name="T49" fmla="*/ 0 h 137"/>
                <a:gd name="T50" fmla="*/ 0 w 113"/>
                <a:gd name="T51" fmla="*/ 28 h 137"/>
                <a:gd name="T52" fmla="*/ 4 w 113"/>
                <a:gd name="T53" fmla="*/ 30 h 137"/>
                <a:gd name="T54" fmla="*/ 4 w 113"/>
                <a:gd name="T55" fmla="*/ 36 h 137"/>
                <a:gd name="T56" fmla="*/ 28 w 113"/>
                <a:gd name="T57" fmla="*/ 61 h 137"/>
                <a:gd name="T58" fmla="*/ 56 w 113"/>
                <a:gd name="T59" fmla="*/ 70 h 137"/>
                <a:gd name="T60" fmla="*/ 83 w 113"/>
                <a:gd name="T61" fmla="*/ 61 h 137"/>
                <a:gd name="T62" fmla="*/ 85 w 113"/>
                <a:gd name="T63" fmla="*/ 86 h 137"/>
                <a:gd name="T64" fmla="*/ 90 w 113"/>
                <a:gd name="T65" fmla="*/ 88 h 137"/>
                <a:gd name="T66" fmla="*/ 56 w 113"/>
                <a:gd name="T67" fmla="*/ 129 h 137"/>
                <a:gd name="T68" fmla="*/ 21 w 113"/>
                <a:gd name="T69" fmla="*/ 88 h 137"/>
                <a:gd name="T70" fmla="*/ 26 w 113"/>
                <a:gd name="T71" fmla="*/ 86 h 137"/>
                <a:gd name="T72" fmla="*/ 28 w 113"/>
                <a:gd name="T73" fmla="*/ 61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13" h="137">
                  <a:moveTo>
                    <a:pt x="4" y="36"/>
                  </a:moveTo>
                  <a:cubicBezTo>
                    <a:pt x="3" y="36"/>
                    <a:pt x="2" y="37"/>
                    <a:pt x="2" y="38"/>
                  </a:cubicBezTo>
                  <a:cubicBezTo>
                    <a:pt x="2" y="40"/>
                    <a:pt x="3" y="41"/>
                    <a:pt x="4" y="41"/>
                  </a:cubicBezTo>
                  <a:cubicBezTo>
                    <a:pt x="4" y="43"/>
                    <a:pt x="4" y="43"/>
                    <a:pt x="4" y="43"/>
                  </a:cubicBezTo>
                  <a:cubicBezTo>
                    <a:pt x="3" y="43"/>
                    <a:pt x="3" y="43"/>
                    <a:pt x="3" y="43"/>
                  </a:cubicBezTo>
                  <a:cubicBezTo>
                    <a:pt x="2" y="43"/>
                    <a:pt x="1" y="44"/>
                    <a:pt x="1" y="45"/>
                  </a:cubicBezTo>
                  <a:cubicBezTo>
                    <a:pt x="1" y="77"/>
                    <a:pt x="1" y="77"/>
                    <a:pt x="1" y="77"/>
                  </a:cubicBezTo>
                  <a:cubicBezTo>
                    <a:pt x="1" y="79"/>
                    <a:pt x="3" y="81"/>
                    <a:pt x="5" y="81"/>
                  </a:cubicBezTo>
                  <a:cubicBezTo>
                    <a:pt x="7" y="81"/>
                    <a:pt x="9" y="79"/>
                    <a:pt x="9" y="77"/>
                  </a:cubicBezTo>
                  <a:cubicBezTo>
                    <a:pt x="9" y="45"/>
                    <a:pt x="9" y="45"/>
                    <a:pt x="9" y="45"/>
                  </a:cubicBezTo>
                  <a:cubicBezTo>
                    <a:pt x="9" y="44"/>
                    <a:pt x="8" y="43"/>
                    <a:pt x="7" y="43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1"/>
                    <a:pt x="7" y="41"/>
                    <a:pt x="7" y="41"/>
                  </a:cubicBezTo>
                  <a:cubicBezTo>
                    <a:pt x="8" y="41"/>
                    <a:pt x="8" y="40"/>
                    <a:pt x="8" y="38"/>
                  </a:cubicBezTo>
                  <a:cubicBezTo>
                    <a:pt x="8" y="37"/>
                    <a:pt x="8" y="36"/>
                    <a:pt x="7" y="36"/>
                  </a:cubicBezTo>
                  <a:cubicBezTo>
                    <a:pt x="7" y="31"/>
                    <a:pt x="7" y="31"/>
                    <a:pt x="7" y="31"/>
                  </a:cubicBezTo>
                  <a:cubicBezTo>
                    <a:pt x="24" y="40"/>
                    <a:pt x="24" y="40"/>
                    <a:pt x="24" y="40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19" y="57"/>
                    <a:pt x="15" y="70"/>
                    <a:pt x="15" y="88"/>
                  </a:cubicBezTo>
                  <a:cubicBezTo>
                    <a:pt x="15" y="114"/>
                    <a:pt x="38" y="137"/>
                    <a:pt x="56" y="137"/>
                  </a:cubicBezTo>
                  <a:cubicBezTo>
                    <a:pt x="75" y="137"/>
                    <a:pt x="98" y="111"/>
                    <a:pt x="98" y="86"/>
                  </a:cubicBezTo>
                  <a:cubicBezTo>
                    <a:pt x="98" y="69"/>
                    <a:pt x="94" y="56"/>
                    <a:pt x="88" y="46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113" y="28"/>
                    <a:pt x="113" y="28"/>
                    <a:pt x="113" y="28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4" y="30"/>
                    <a:pt x="4" y="30"/>
                    <a:pt x="4" y="30"/>
                  </a:cubicBezTo>
                  <a:lnTo>
                    <a:pt x="4" y="36"/>
                  </a:lnTo>
                  <a:close/>
                  <a:moveTo>
                    <a:pt x="28" y="61"/>
                  </a:moveTo>
                  <a:cubicBezTo>
                    <a:pt x="32" y="55"/>
                    <a:pt x="51" y="70"/>
                    <a:pt x="56" y="70"/>
                  </a:cubicBezTo>
                  <a:cubicBezTo>
                    <a:pt x="60" y="70"/>
                    <a:pt x="79" y="55"/>
                    <a:pt x="83" y="61"/>
                  </a:cubicBezTo>
                  <a:cubicBezTo>
                    <a:pt x="87" y="68"/>
                    <a:pt x="85" y="79"/>
                    <a:pt x="85" y="86"/>
                  </a:cubicBezTo>
                  <a:cubicBezTo>
                    <a:pt x="85" y="89"/>
                    <a:pt x="91" y="86"/>
                    <a:pt x="90" y="88"/>
                  </a:cubicBezTo>
                  <a:cubicBezTo>
                    <a:pt x="86" y="112"/>
                    <a:pt x="71" y="129"/>
                    <a:pt x="56" y="129"/>
                  </a:cubicBezTo>
                  <a:cubicBezTo>
                    <a:pt x="40" y="129"/>
                    <a:pt x="25" y="112"/>
                    <a:pt x="21" y="88"/>
                  </a:cubicBezTo>
                  <a:cubicBezTo>
                    <a:pt x="20" y="86"/>
                    <a:pt x="26" y="89"/>
                    <a:pt x="26" y="86"/>
                  </a:cubicBezTo>
                  <a:cubicBezTo>
                    <a:pt x="27" y="79"/>
                    <a:pt x="24" y="68"/>
                    <a:pt x="28" y="6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48" name="Freeform 36"/>
            <p:cNvSpPr>
              <a:spLocks noEditPoints="1"/>
            </p:cNvSpPr>
            <p:nvPr/>
          </p:nvSpPr>
          <p:spPr bwMode="auto">
            <a:xfrm>
              <a:off x="11771313" y="1193801"/>
              <a:ext cx="150813" cy="182563"/>
            </a:xfrm>
            <a:custGeom>
              <a:avLst/>
              <a:gdLst>
                <a:gd name="T0" fmla="*/ 3 w 84"/>
                <a:gd name="T1" fmla="*/ 26 h 101"/>
                <a:gd name="T2" fmla="*/ 2 w 84"/>
                <a:gd name="T3" fmla="*/ 28 h 101"/>
                <a:gd name="T4" fmla="*/ 3 w 84"/>
                <a:gd name="T5" fmla="*/ 30 h 101"/>
                <a:gd name="T6" fmla="*/ 3 w 84"/>
                <a:gd name="T7" fmla="*/ 32 h 101"/>
                <a:gd name="T8" fmla="*/ 3 w 84"/>
                <a:gd name="T9" fmla="*/ 32 h 101"/>
                <a:gd name="T10" fmla="*/ 2 w 84"/>
                <a:gd name="T11" fmla="*/ 33 h 101"/>
                <a:gd name="T12" fmla="*/ 2 w 84"/>
                <a:gd name="T13" fmla="*/ 57 h 101"/>
                <a:gd name="T14" fmla="*/ 4 w 84"/>
                <a:gd name="T15" fmla="*/ 60 h 101"/>
                <a:gd name="T16" fmla="*/ 7 w 84"/>
                <a:gd name="T17" fmla="*/ 57 h 101"/>
                <a:gd name="T18" fmla="*/ 7 w 84"/>
                <a:gd name="T19" fmla="*/ 33 h 101"/>
                <a:gd name="T20" fmla="*/ 6 w 84"/>
                <a:gd name="T21" fmla="*/ 32 h 101"/>
                <a:gd name="T22" fmla="*/ 5 w 84"/>
                <a:gd name="T23" fmla="*/ 32 h 101"/>
                <a:gd name="T24" fmla="*/ 5 w 84"/>
                <a:gd name="T25" fmla="*/ 30 h 101"/>
                <a:gd name="T26" fmla="*/ 7 w 84"/>
                <a:gd name="T27" fmla="*/ 28 h 101"/>
                <a:gd name="T28" fmla="*/ 5 w 84"/>
                <a:gd name="T29" fmla="*/ 26 h 101"/>
                <a:gd name="T30" fmla="*/ 5 w 84"/>
                <a:gd name="T31" fmla="*/ 23 h 101"/>
                <a:gd name="T32" fmla="*/ 18 w 84"/>
                <a:gd name="T33" fmla="*/ 29 h 101"/>
                <a:gd name="T34" fmla="*/ 18 w 84"/>
                <a:gd name="T35" fmla="*/ 35 h 101"/>
                <a:gd name="T36" fmla="*/ 12 w 84"/>
                <a:gd name="T37" fmla="*/ 65 h 101"/>
                <a:gd name="T38" fmla="*/ 42 w 84"/>
                <a:gd name="T39" fmla="*/ 101 h 101"/>
                <a:gd name="T40" fmla="*/ 73 w 84"/>
                <a:gd name="T41" fmla="*/ 63 h 101"/>
                <a:gd name="T42" fmla="*/ 66 w 84"/>
                <a:gd name="T43" fmla="*/ 34 h 101"/>
                <a:gd name="T44" fmla="*/ 66 w 84"/>
                <a:gd name="T45" fmla="*/ 29 h 101"/>
                <a:gd name="T46" fmla="*/ 84 w 84"/>
                <a:gd name="T47" fmla="*/ 21 h 101"/>
                <a:gd name="T48" fmla="*/ 41 w 84"/>
                <a:gd name="T49" fmla="*/ 0 h 101"/>
                <a:gd name="T50" fmla="*/ 0 w 84"/>
                <a:gd name="T51" fmla="*/ 21 h 101"/>
                <a:gd name="T52" fmla="*/ 3 w 84"/>
                <a:gd name="T53" fmla="*/ 22 h 101"/>
                <a:gd name="T54" fmla="*/ 3 w 84"/>
                <a:gd name="T55" fmla="*/ 26 h 101"/>
                <a:gd name="T56" fmla="*/ 21 w 84"/>
                <a:gd name="T57" fmla="*/ 45 h 101"/>
                <a:gd name="T58" fmla="*/ 42 w 84"/>
                <a:gd name="T59" fmla="*/ 52 h 101"/>
                <a:gd name="T60" fmla="*/ 62 w 84"/>
                <a:gd name="T61" fmla="*/ 45 h 101"/>
                <a:gd name="T62" fmla="*/ 63 w 84"/>
                <a:gd name="T63" fmla="*/ 63 h 101"/>
                <a:gd name="T64" fmla="*/ 67 w 84"/>
                <a:gd name="T65" fmla="*/ 65 h 101"/>
                <a:gd name="T66" fmla="*/ 42 w 84"/>
                <a:gd name="T67" fmla="*/ 96 h 101"/>
                <a:gd name="T68" fmla="*/ 16 w 84"/>
                <a:gd name="T69" fmla="*/ 65 h 101"/>
                <a:gd name="T70" fmla="*/ 20 w 84"/>
                <a:gd name="T71" fmla="*/ 63 h 101"/>
                <a:gd name="T72" fmla="*/ 21 w 84"/>
                <a:gd name="T73" fmla="*/ 45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4" h="101">
                  <a:moveTo>
                    <a:pt x="3" y="26"/>
                  </a:moveTo>
                  <a:cubicBezTo>
                    <a:pt x="2" y="27"/>
                    <a:pt x="2" y="27"/>
                    <a:pt x="2" y="28"/>
                  </a:cubicBezTo>
                  <a:cubicBezTo>
                    <a:pt x="2" y="29"/>
                    <a:pt x="2" y="30"/>
                    <a:pt x="3" y="30"/>
                  </a:cubicBezTo>
                  <a:cubicBezTo>
                    <a:pt x="3" y="32"/>
                    <a:pt x="3" y="32"/>
                    <a:pt x="3" y="32"/>
                  </a:cubicBezTo>
                  <a:cubicBezTo>
                    <a:pt x="3" y="32"/>
                    <a:pt x="3" y="32"/>
                    <a:pt x="3" y="32"/>
                  </a:cubicBezTo>
                  <a:cubicBezTo>
                    <a:pt x="2" y="32"/>
                    <a:pt x="2" y="32"/>
                    <a:pt x="2" y="33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2" y="59"/>
                    <a:pt x="3" y="60"/>
                    <a:pt x="4" y="60"/>
                  </a:cubicBezTo>
                  <a:cubicBezTo>
                    <a:pt x="6" y="60"/>
                    <a:pt x="7" y="59"/>
                    <a:pt x="7" y="57"/>
                  </a:cubicBezTo>
                  <a:cubicBezTo>
                    <a:pt x="7" y="33"/>
                    <a:pt x="7" y="33"/>
                    <a:pt x="7" y="33"/>
                  </a:cubicBezTo>
                  <a:cubicBezTo>
                    <a:pt x="7" y="32"/>
                    <a:pt x="7" y="32"/>
                    <a:pt x="6" y="32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7" y="29"/>
                    <a:pt x="7" y="28"/>
                  </a:cubicBezTo>
                  <a:cubicBezTo>
                    <a:pt x="7" y="27"/>
                    <a:pt x="6" y="27"/>
                    <a:pt x="5" y="26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4" y="42"/>
                    <a:pt x="12" y="52"/>
                    <a:pt x="12" y="65"/>
                  </a:cubicBezTo>
                  <a:cubicBezTo>
                    <a:pt x="12" y="84"/>
                    <a:pt x="28" y="101"/>
                    <a:pt x="42" y="101"/>
                  </a:cubicBezTo>
                  <a:cubicBezTo>
                    <a:pt x="56" y="101"/>
                    <a:pt x="73" y="82"/>
                    <a:pt x="73" y="63"/>
                  </a:cubicBezTo>
                  <a:cubicBezTo>
                    <a:pt x="73" y="51"/>
                    <a:pt x="70" y="41"/>
                    <a:pt x="66" y="34"/>
                  </a:cubicBezTo>
                  <a:cubicBezTo>
                    <a:pt x="66" y="29"/>
                    <a:pt x="66" y="29"/>
                    <a:pt x="66" y="29"/>
                  </a:cubicBezTo>
                  <a:cubicBezTo>
                    <a:pt x="84" y="21"/>
                    <a:pt x="84" y="21"/>
                    <a:pt x="84" y="2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3" y="22"/>
                    <a:pt x="3" y="22"/>
                    <a:pt x="3" y="22"/>
                  </a:cubicBezTo>
                  <a:lnTo>
                    <a:pt x="3" y="26"/>
                  </a:lnTo>
                  <a:close/>
                  <a:moveTo>
                    <a:pt x="21" y="45"/>
                  </a:moveTo>
                  <a:cubicBezTo>
                    <a:pt x="24" y="40"/>
                    <a:pt x="39" y="52"/>
                    <a:pt x="42" y="52"/>
                  </a:cubicBezTo>
                  <a:cubicBezTo>
                    <a:pt x="45" y="52"/>
                    <a:pt x="59" y="40"/>
                    <a:pt x="62" y="45"/>
                  </a:cubicBezTo>
                  <a:cubicBezTo>
                    <a:pt x="65" y="50"/>
                    <a:pt x="63" y="58"/>
                    <a:pt x="63" y="63"/>
                  </a:cubicBezTo>
                  <a:cubicBezTo>
                    <a:pt x="63" y="65"/>
                    <a:pt x="68" y="63"/>
                    <a:pt x="67" y="65"/>
                  </a:cubicBezTo>
                  <a:cubicBezTo>
                    <a:pt x="64" y="83"/>
                    <a:pt x="53" y="96"/>
                    <a:pt x="42" y="96"/>
                  </a:cubicBezTo>
                  <a:cubicBezTo>
                    <a:pt x="30" y="96"/>
                    <a:pt x="19" y="83"/>
                    <a:pt x="16" y="65"/>
                  </a:cubicBezTo>
                  <a:cubicBezTo>
                    <a:pt x="15" y="63"/>
                    <a:pt x="20" y="65"/>
                    <a:pt x="20" y="63"/>
                  </a:cubicBezTo>
                  <a:cubicBezTo>
                    <a:pt x="20" y="58"/>
                    <a:pt x="18" y="50"/>
                    <a:pt x="21" y="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49" name="Freeform 37"/>
            <p:cNvSpPr>
              <a:spLocks noEditPoints="1"/>
            </p:cNvSpPr>
            <p:nvPr/>
          </p:nvSpPr>
          <p:spPr bwMode="auto">
            <a:xfrm>
              <a:off x="11733212" y="1193801"/>
              <a:ext cx="690563" cy="341313"/>
            </a:xfrm>
            <a:custGeom>
              <a:avLst/>
              <a:gdLst>
                <a:gd name="T0" fmla="*/ 363 w 383"/>
                <a:gd name="T1" fmla="*/ 105 h 189"/>
                <a:gd name="T2" fmla="*/ 351 w 383"/>
                <a:gd name="T3" fmla="*/ 74 h 189"/>
                <a:gd name="T4" fmla="*/ 346 w 383"/>
                <a:gd name="T5" fmla="*/ 34 h 189"/>
                <a:gd name="T6" fmla="*/ 364 w 383"/>
                <a:gd name="T7" fmla="*/ 21 h 189"/>
                <a:gd name="T8" fmla="*/ 280 w 383"/>
                <a:gd name="T9" fmla="*/ 21 h 189"/>
                <a:gd name="T10" fmla="*/ 283 w 383"/>
                <a:gd name="T11" fmla="*/ 26 h 189"/>
                <a:gd name="T12" fmla="*/ 283 w 383"/>
                <a:gd name="T13" fmla="*/ 30 h 189"/>
                <a:gd name="T14" fmla="*/ 283 w 383"/>
                <a:gd name="T15" fmla="*/ 32 h 189"/>
                <a:gd name="T16" fmla="*/ 281 w 383"/>
                <a:gd name="T17" fmla="*/ 57 h 189"/>
                <a:gd name="T18" fmla="*/ 287 w 383"/>
                <a:gd name="T19" fmla="*/ 57 h 189"/>
                <a:gd name="T20" fmla="*/ 286 w 383"/>
                <a:gd name="T21" fmla="*/ 32 h 189"/>
                <a:gd name="T22" fmla="*/ 285 w 383"/>
                <a:gd name="T23" fmla="*/ 30 h 189"/>
                <a:gd name="T24" fmla="*/ 285 w 383"/>
                <a:gd name="T25" fmla="*/ 26 h 189"/>
                <a:gd name="T26" fmla="*/ 298 w 383"/>
                <a:gd name="T27" fmla="*/ 29 h 189"/>
                <a:gd name="T28" fmla="*/ 291 w 383"/>
                <a:gd name="T29" fmla="*/ 65 h 189"/>
                <a:gd name="T30" fmla="*/ 293 w 383"/>
                <a:gd name="T31" fmla="*/ 74 h 189"/>
                <a:gd name="T32" fmla="*/ 286 w 383"/>
                <a:gd name="T33" fmla="*/ 108 h 189"/>
                <a:gd name="T34" fmla="*/ 231 w 383"/>
                <a:gd name="T35" fmla="*/ 101 h 189"/>
                <a:gd name="T36" fmla="*/ 202 w 383"/>
                <a:gd name="T37" fmla="*/ 145 h 189"/>
                <a:gd name="T38" fmla="*/ 195 w 383"/>
                <a:gd name="T39" fmla="*/ 122 h 189"/>
                <a:gd name="T40" fmla="*/ 198 w 383"/>
                <a:gd name="T41" fmla="*/ 121 h 189"/>
                <a:gd name="T42" fmla="*/ 202 w 383"/>
                <a:gd name="T43" fmla="*/ 114 h 189"/>
                <a:gd name="T44" fmla="*/ 191 w 383"/>
                <a:gd name="T45" fmla="*/ 115 h 189"/>
                <a:gd name="T46" fmla="*/ 180 w 383"/>
                <a:gd name="T47" fmla="*/ 115 h 189"/>
                <a:gd name="T48" fmla="*/ 186 w 383"/>
                <a:gd name="T49" fmla="*/ 122 h 189"/>
                <a:gd name="T50" fmla="*/ 186 w 383"/>
                <a:gd name="T51" fmla="*/ 145 h 189"/>
                <a:gd name="T52" fmla="*/ 157 w 383"/>
                <a:gd name="T53" fmla="*/ 101 h 189"/>
                <a:gd name="T54" fmla="*/ 122 w 383"/>
                <a:gd name="T55" fmla="*/ 116 h 189"/>
                <a:gd name="T56" fmla="*/ 87 w 383"/>
                <a:gd name="T57" fmla="*/ 96 h 189"/>
                <a:gd name="T58" fmla="*/ 68 w 383"/>
                <a:gd name="T59" fmla="*/ 128 h 189"/>
                <a:gd name="T60" fmla="*/ 66 w 383"/>
                <a:gd name="T61" fmla="*/ 111 h 189"/>
                <a:gd name="T62" fmla="*/ 70 w 383"/>
                <a:gd name="T63" fmla="*/ 106 h 189"/>
                <a:gd name="T64" fmla="*/ 62 w 383"/>
                <a:gd name="T65" fmla="*/ 106 h 189"/>
                <a:gd name="T66" fmla="*/ 54 w 383"/>
                <a:gd name="T67" fmla="*/ 105 h 189"/>
                <a:gd name="T68" fmla="*/ 57 w 383"/>
                <a:gd name="T69" fmla="*/ 111 h 189"/>
                <a:gd name="T70" fmla="*/ 59 w 383"/>
                <a:gd name="T71" fmla="*/ 111 h 189"/>
                <a:gd name="T72" fmla="*/ 55 w 383"/>
                <a:gd name="T73" fmla="*/ 128 h 189"/>
                <a:gd name="T74" fmla="*/ 33 w 383"/>
                <a:gd name="T75" fmla="*/ 96 h 189"/>
                <a:gd name="T76" fmla="*/ 0 w 383"/>
                <a:gd name="T77" fmla="*/ 149 h 189"/>
                <a:gd name="T78" fmla="*/ 111 w 383"/>
                <a:gd name="T79" fmla="*/ 161 h 189"/>
                <a:gd name="T80" fmla="*/ 127 w 383"/>
                <a:gd name="T81" fmla="*/ 189 h 189"/>
                <a:gd name="T82" fmla="*/ 274 w 383"/>
                <a:gd name="T83" fmla="*/ 171 h 189"/>
                <a:gd name="T84" fmla="*/ 275 w 383"/>
                <a:gd name="T85" fmla="*/ 161 h 189"/>
                <a:gd name="T86" fmla="*/ 383 w 383"/>
                <a:gd name="T87" fmla="*/ 151 h 189"/>
                <a:gd name="T88" fmla="*/ 357 w 383"/>
                <a:gd name="T89" fmla="*/ 107 h 189"/>
                <a:gd name="T90" fmla="*/ 341 w 383"/>
                <a:gd name="T91" fmla="*/ 49 h 189"/>
                <a:gd name="T92" fmla="*/ 348 w 383"/>
                <a:gd name="T93" fmla="*/ 62 h 189"/>
                <a:gd name="T94" fmla="*/ 321 w 383"/>
                <a:gd name="T95" fmla="*/ 101 h 189"/>
                <a:gd name="T96" fmla="*/ 298 w 383"/>
                <a:gd name="T97" fmla="*/ 66 h 189"/>
                <a:gd name="T98" fmla="*/ 335 w 383"/>
                <a:gd name="T99" fmla="*/ 118 h 189"/>
                <a:gd name="T100" fmla="*/ 323 w 383"/>
                <a:gd name="T101" fmla="*/ 134 h 189"/>
                <a:gd name="T102" fmla="*/ 304 w 383"/>
                <a:gd name="T103" fmla="*/ 114 h 189"/>
                <a:gd name="T104" fmla="*/ 306 w 383"/>
                <a:gd name="T105" fmla="*/ 106 h 189"/>
                <a:gd name="T106" fmla="*/ 307 w 383"/>
                <a:gd name="T107" fmla="*/ 100 h 189"/>
                <a:gd name="T108" fmla="*/ 342 w 383"/>
                <a:gd name="T109" fmla="*/ 100 h 189"/>
                <a:gd name="T110" fmla="*/ 343 w 383"/>
                <a:gd name="T111" fmla="*/ 106 h 189"/>
                <a:gd name="T112" fmla="*/ 345 w 383"/>
                <a:gd name="T113" fmla="*/ 114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83" h="189">
                  <a:moveTo>
                    <a:pt x="357" y="107"/>
                  </a:moveTo>
                  <a:cubicBezTo>
                    <a:pt x="363" y="105"/>
                    <a:pt x="363" y="105"/>
                    <a:pt x="363" y="105"/>
                  </a:cubicBezTo>
                  <a:cubicBezTo>
                    <a:pt x="363" y="105"/>
                    <a:pt x="354" y="90"/>
                    <a:pt x="351" y="74"/>
                  </a:cubicBezTo>
                  <a:cubicBezTo>
                    <a:pt x="351" y="74"/>
                    <a:pt x="351" y="74"/>
                    <a:pt x="351" y="74"/>
                  </a:cubicBezTo>
                  <a:cubicBezTo>
                    <a:pt x="352" y="70"/>
                    <a:pt x="353" y="67"/>
                    <a:pt x="353" y="63"/>
                  </a:cubicBezTo>
                  <a:cubicBezTo>
                    <a:pt x="353" y="51"/>
                    <a:pt x="350" y="41"/>
                    <a:pt x="346" y="34"/>
                  </a:cubicBezTo>
                  <a:cubicBezTo>
                    <a:pt x="346" y="29"/>
                    <a:pt x="346" y="29"/>
                    <a:pt x="346" y="29"/>
                  </a:cubicBezTo>
                  <a:cubicBezTo>
                    <a:pt x="364" y="21"/>
                    <a:pt x="364" y="21"/>
                    <a:pt x="364" y="21"/>
                  </a:cubicBezTo>
                  <a:cubicBezTo>
                    <a:pt x="321" y="0"/>
                    <a:pt x="321" y="0"/>
                    <a:pt x="321" y="0"/>
                  </a:cubicBezTo>
                  <a:cubicBezTo>
                    <a:pt x="280" y="21"/>
                    <a:pt x="280" y="21"/>
                    <a:pt x="280" y="21"/>
                  </a:cubicBezTo>
                  <a:cubicBezTo>
                    <a:pt x="283" y="22"/>
                    <a:pt x="283" y="22"/>
                    <a:pt x="283" y="22"/>
                  </a:cubicBezTo>
                  <a:cubicBezTo>
                    <a:pt x="283" y="26"/>
                    <a:pt x="283" y="26"/>
                    <a:pt x="283" y="26"/>
                  </a:cubicBezTo>
                  <a:cubicBezTo>
                    <a:pt x="282" y="27"/>
                    <a:pt x="282" y="27"/>
                    <a:pt x="282" y="28"/>
                  </a:cubicBezTo>
                  <a:cubicBezTo>
                    <a:pt x="282" y="29"/>
                    <a:pt x="282" y="30"/>
                    <a:pt x="283" y="30"/>
                  </a:cubicBezTo>
                  <a:cubicBezTo>
                    <a:pt x="283" y="32"/>
                    <a:pt x="283" y="32"/>
                    <a:pt x="283" y="32"/>
                  </a:cubicBezTo>
                  <a:cubicBezTo>
                    <a:pt x="283" y="32"/>
                    <a:pt x="283" y="32"/>
                    <a:pt x="283" y="32"/>
                  </a:cubicBezTo>
                  <a:cubicBezTo>
                    <a:pt x="282" y="32"/>
                    <a:pt x="281" y="32"/>
                    <a:pt x="281" y="33"/>
                  </a:cubicBezTo>
                  <a:cubicBezTo>
                    <a:pt x="281" y="57"/>
                    <a:pt x="281" y="57"/>
                    <a:pt x="281" y="57"/>
                  </a:cubicBezTo>
                  <a:cubicBezTo>
                    <a:pt x="281" y="59"/>
                    <a:pt x="283" y="60"/>
                    <a:pt x="284" y="60"/>
                  </a:cubicBezTo>
                  <a:cubicBezTo>
                    <a:pt x="286" y="60"/>
                    <a:pt x="287" y="59"/>
                    <a:pt x="287" y="5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7" y="32"/>
                    <a:pt x="286" y="32"/>
                    <a:pt x="286" y="32"/>
                  </a:cubicBezTo>
                  <a:cubicBezTo>
                    <a:pt x="285" y="32"/>
                    <a:pt x="285" y="32"/>
                    <a:pt x="285" y="32"/>
                  </a:cubicBezTo>
                  <a:cubicBezTo>
                    <a:pt x="285" y="30"/>
                    <a:pt x="285" y="30"/>
                    <a:pt x="285" y="30"/>
                  </a:cubicBezTo>
                  <a:cubicBezTo>
                    <a:pt x="286" y="30"/>
                    <a:pt x="287" y="29"/>
                    <a:pt x="287" y="28"/>
                  </a:cubicBezTo>
                  <a:cubicBezTo>
                    <a:pt x="287" y="27"/>
                    <a:pt x="286" y="27"/>
                    <a:pt x="285" y="26"/>
                  </a:cubicBezTo>
                  <a:cubicBezTo>
                    <a:pt x="285" y="23"/>
                    <a:pt x="285" y="23"/>
                    <a:pt x="285" y="23"/>
                  </a:cubicBezTo>
                  <a:cubicBezTo>
                    <a:pt x="298" y="29"/>
                    <a:pt x="298" y="29"/>
                    <a:pt x="298" y="29"/>
                  </a:cubicBezTo>
                  <a:cubicBezTo>
                    <a:pt x="298" y="35"/>
                    <a:pt x="298" y="35"/>
                    <a:pt x="298" y="35"/>
                  </a:cubicBezTo>
                  <a:cubicBezTo>
                    <a:pt x="294" y="42"/>
                    <a:pt x="291" y="52"/>
                    <a:pt x="291" y="65"/>
                  </a:cubicBezTo>
                  <a:cubicBezTo>
                    <a:pt x="291" y="68"/>
                    <a:pt x="292" y="71"/>
                    <a:pt x="293" y="74"/>
                  </a:cubicBezTo>
                  <a:cubicBezTo>
                    <a:pt x="293" y="74"/>
                    <a:pt x="293" y="74"/>
                    <a:pt x="293" y="74"/>
                  </a:cubicBezTo>
                  <a:cubicBezTo>
                    <a:pt x="292" y="84"/>
                    <a:pt x="285" y="99"/>
                    <a:pt x="281" y="105"/>
                  </a:cubicBezTo>
                  <a:cubicBezTo>
                    <a:pt x="286" y="108"/>
                    <a:pt x="286" y="108"/>
                    <a:pt x="286" y="108"/>
                  </a:cubicBezTo>
                  <a:cubicBezTo>
                    <a:pt x="278" y="109"/>
                    <a:pt x="272" y="115"/>
                    <a:pt x="268" y="121"/>
                  </a:cubicBezTo>
                  <a:cubicBezTo>
                    <a:pt x="261" y="109"/>
                    <a:pt x="247" y="101"/>
                    <a:pt x="231" y="101"/>
                  </a:cubicBezTo>
                  <a:cubicBezTo>
                    <a:pt x="226" y="101"/>
                    <a:pt x="226" y="101"/>
                    <a:pt x="226" y="101"/>
                  </a:cubicBezTo>
                  <a:cubicBezTo>
                    <a:pt x="202" y="145"/>
                    <a:pt x="202" y="145"/>
                    <a:pt x="202" y="145"/>
                  </a:cubicBezTo>
                  <a:cubicBezTo>
                    <a:pt x="200" y="145"/>
                    <a:pt x="200" y="145"/>
                    <a:pt x="200" y="145"/>
                  </a:cubicBezTo>
                  <a:cubicBezTo>
                    <a:pt x="195" y="122"/>
                    <a:pt x="195" y="122"/>
                    <a:pt x="195" y="122"/>
                  </a:cubicBezTo>
                  <a:cubicBezTo>
                    <a:pt x="197" y="122"/>
                    <a:pt x="197" y="122"/>
                    <a:pt x="197" y="122"/>
                  </a:cubicBezTo>
                  <a:cubicBezTo>
                    <a:pt x="198" y="122"/>
                    <a:pt x="198" y="122"/>
                    <a:pt x="198" y="121"/>
                  </a:cubicBezTo>
                  <a:cubicBezTo>
                    <a:pt x="203" y="115"/>
                    <a:pt x="203" y="115"/>
                    <a:pt x="203" y="115"/>
                  </a:cubicBezTo>
                  <a:cubicBezTo>
                    <a:pt x="203" y="114"/>
                    <a:pt x="203" y="114"/>
                    <a:pt x="202" y="114"/>
                  </a:cubicBezTo>
                  <a:cubicBezTo>
                    <a:pt x="192" y="115"/>
                    <a:pt x="192" y="115"/>
                    <a:pt x="192" y="115"/>
                  </a:cubicBezTo>
                  <a:cubicBezTo>
                    <a:pt x="192" y="115"/>
                    <a:pt x="191" y="115"/>
                    <a:pt x="191" y="115"/>
                  </a:cubicBezTo>
                  <a:cubicBezTo>
                    <a:pt x="181" y="114"/>
                    <a:pt x="181" y="114"/>
                    <a:pt x="181" y="114"/>
                  </a:cubicBezTo>
                  <a:cubicBezTo>
                    <a:pt x="180" y="114"/>
                    <a:pt x="180" y="114"/>
                    <a:pt x="180" y="115"/>
                  </a:cubicBezTo>
                  <a:cubicBezTo>
                    <a:pt x="185" y="121"/>
                    <a:pt x="185" y="121"/>
                    <a:pt x="185" y="121"/>
                  </a:cubicBezTo>
                  <a:cubicBezTo>
                    <a:pt x="185" y="122"/>
                    <a:pt x="185" y="122"/>
                    <a:pt x="186" y="122"/>
                  </a:cubicBezTo>
                  <a:cubicBezTo>
                    <a:pt x="188" y="122"/>
                    <a:pt x="188" y="122"/>
                    <a:pt x="188" y="122"/>
                  </a:cubicBezTo>
                  <a:cubicBezTo>
                    <a:pt x="186" y="145"/>
                    <a:pt x="186" y="145"/>
                    <a:pt x="186" y="145"/>
                  </a:cubicBezTo>
                  <a:cubicBezTo>
                    <a:pt x="182" y="145"/>
                    <a:pt x="182" y="145"/>
                    <a:pt x="182" y="145"/>
                  </a:cubicBezTo>
                  <a:cubicBezTo>
                    <a:pt x="157" y="101"/>
                    <a:pt x="157" y="101"/>
                    <a:pt x="157" y="101"/>
                  </a:cubicBezTo>
                  <a:cubicBezTo>
                    <a:pt x="153" y="101"/>
                    <a:pt x="153" y="101"/>
                    <a:pt x="153" y="101"/>
                  </a:cubicBezTo>
                  <a:cubicBezTo>
                    <a:pt x="140" y="101"/>
                    <a:pt x="129" y="107"/>
                    <a:pt x="122" y="116"/>
                  </a:cubicBezTo>
                  <a:cubicBezTo>
                    <a:pt x="117" y="104"/>
                    <a:pt x="105" y="96"/>
                    <a:pt x="91" y="96"/>
                  </a:cubicBezTo>
                  <a:cubicBezTo>
                    <a:pt x="87" y="96"/>
                    <a:pt x="87" y="96"/>
                    <a:pt x="87" y="96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64" y="111"/>
                    <a:pt x="64" y="111"/>
                    <a:pt x="64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6" y="111"/>
                    <a:pt x="66" y="111"/>
                    <a:pt x="67" y="111"/>
                  </a:cubicBezTo>
                  <a:cubicBezTo>
                    <a:pt x="70" y="106"/>
                    <a:pt x="70" y="106"/>
                    <a:pt x="70" y="106"/>
                  </a:cubicBezTo>
                  <a:cubicBezTo>
                    <a:pt x="71" y="105"/>
                    <a:pt x="70" y="105"/>
                    <a:pt x="70" y="105"/>
                  </a:cubicBezTo>
                  <a:cubicBezTo>
                    <a:pt x="62" y="106"/>
                    <a:pt x="62" y="106"/>
                    <a:pt x="62" y="106"/>
                  </a:cubicBezTo>
                  <a:cubicBezTo>
                    <a:pt x="62" y="106"/>
                    <a:pt x="62" y="106"/>
                    <a:pt x="62" y="106"/>
                  </a:cubicBezTo>
                  <a:cubicBezTo>
                    <a:pt x="54" y="105"/>
                    <a:pt x="54" y="105"/>
                    <a:pt x="54" y="105"/>
                  </a:cubicBezTo>
                  <a:cubicBezTo>
                    <a:pt x="53" y="105"/>
                    <a:pt x="53" y="105"/>
                    <a:pt x="53" y="106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9" y="111"/>
                    <a:pt x="59" y="111"/>
                    <a:pt x="59" y="111"/>
                  </a:cubicBezTo>
                  <a:cubicBezTo>
                    <a:pt x="57" y="128"/>
                    <a:pt x="57" y="128"/>
                    <a:pt x="57" y="128"/>
                  </a:cubicBezTo>
                  <a:cubicBezTo>
                    <a:pt x="55" y="128"/>
                    <a:pt x="55" y="128"/>
                    <a:pt x="55" y="128"/>
                  </a:cubicBezTo>
                  <a:cubicBezTo>
                    <a:pt x="37" y="96"/>
                    <a:pt x="37" y="96"/>
                    <a:pt x="37" y="96"/>
                  </a:cubicBezTo>
                  <a:cubicBezTo>
                    <a:pt x="33" y="96"/>
                    <a:pt x="33" y="96"/>
                    <a:pt x="33" y="96"/>
                  </a:cubicBezTo>
                  <a:cubicBezTo>
                    <a:pt x="15" y="96"/>
                    <a:pt x="0" y="111"/>
                    <a:pt x="0" y="12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55"/>
                    <a:pt x="5" y="161"/>
                    <a:pt x="12" y="161"/>
                  </a:cubicBezTo>
                  <a:cubicBezTo>
                    <a:pt x="111" y="161"/>
                    <a:pt x="111" y="161"/>
                    <a:pt x="111" y="161"/>
                  </a:cubicBezTo>
                  <a:cubicBezTo>
                    <a:pt x="111" y="173"/>
                    <a:pt x="111" y="173"/>
                    <a:pt x="111" y="173"/>
                  </a:cubicBezTo>
                  <a:cubicBezTo>
                    <a:pt x="111" y="182"/>
                    <a:pt x="118" y="189"/>
                    <a:pt x="127" y="189"/>
                  </a:cubicBezTo>
                  <a:cubicBezTo>
                    <a:pt x="258" y="187"/>
                    <a:pt x="258" y="187"/>
                    <a:pt x="258" y="187"/>
                  </a:cubicBezTo>
                  <a:cubicBezTo>
                    <a:pt x="267" y="187"/>
                    <a:pt x="274" y="179"/>
                    <a:pt x="274" y="171"/>
                  </a:cubicBezTo>
                  <a:cubicBezTo>
                    <a:pt x="274" y="161"/>
                    <a:pt x="274" y="161"/>
                    <a:pt x="274" y="161"/>
                  </a:cubicBezTo>
                  <a:cubicBezTo>
                    <a:pt x="274" y="161"/>
                    <a:pt x="275" y="161"/>
                    <a:pt x="275" y="161"/>
                  </a:cubicBezTo>
                  <a:cubicBezTo>
                    <a:pt x="372" y="161"/>
                    <a:pt x="372" y="161"/>
                    <a:pt x="372" y="161"/>
                  </a:cubicBezTo>
                  <a:cubicBezTo>
                    <a:pt x="378" y="161"/>
                    <a:pt x="383" y="156"/>
                    <a:pt x="383" y="151"/>
                  </a:cubicBezTo>
                  <a:cubicBezTo>
                    <a:pt x="383" y="135"/>
                    <a:pt x="383" y="135"/>
                    <a:pt x="383" y="135"/>
                  </a:cubicBezTo>
                  <a:cubicBezTo>
                    <a:pt x="383" y="121"/>
                    <a:pt x="372" y="110"/>
                    <a:pt x="357" y="107"/>
                  </a:cubicBezTo>
                  <a:close/>
                  <a:moveTo>
                    <a:pt x="298" y="66"/>
                  </a:moveTo>
                  <a:cubicBezTo>
                    <a:pt x="319" y="65"/>
                    <a:pt x="341" y="49"/>
                    <a:pt x="341" y="49"/>
                  </a:cubicBezTo>
                  <a:cubicBezTo>
                    <a:pt x="341" y="62"/>
                    <a:pt x="341" y="62"/>
                    <a:pt x="341" y="62"/>
                  </a:cubicBezTo>
                  <a:cubicBezTo>
                    <a:pt x="348" y="62"/>
                    <a:pt x="348" y="62"/>
                    <a:pt x="348" y="62"/>
                  </a:cubicBezTo>
                  <a:cubicBezTo>
                    <a:pt x="348" y="62"/>
                    <a:pt x="347" y="67"/>
                    <a:pt x="348" y="78"/>
                  </a:cubicBezTo>
                  <a:cubicBezTo>
                    <a:pt x="349" y="89"/>
                    <a:pt x="335" y="101"/>
                    <a:pt x="321" y="101"/>
                  </a:cubicBezTo>
                  <a:cubicBezTo>
                    <a:pt x="306" y="101"/>
                    <a:pt x="297" y="88"/>
                    <a:pt x="296" y="81"/>
                  </a:cubicBezTo>
                  <a:cubicBezTo>
                    <a:pt x="295" y="73"/>
                    <a:pt x="298" y="66"/>
                    <a:pt x="298" y="66"/>
                  </a:cubicBezTo>
                  <a:close/>
                  <a:moveTo>
                    <a:pt x="345" y="114"/>
                  </a:moveTo>
                  <a:cubicBezTo>
                    <a:pt x="342" y="116"/>
                    <a:pt x="338" y="115"/>
                    <a:pt x="335" y="118"/>
                  </a:cubicBezTo>
                  <a:cubicBezTo>
                    <a:pt x="333" y="120"/>
                    <a:pt x="327" y="130"/>
                    <a:pt x="325" y="134"/>
                  </a:cubicBezTo>
                  <a:cubicBezTo>
                    <a:pt x="325" y="135"/>
                    <a:pt x="324" y="135"/>
                    <a:pt x="323" y="134"/>
                  </a:cubicBezTo>
                  <a:cubicBezTo>
                    <a:pt x="321" y="130"/>
                    <a:pt x="316" y="120"/>
                    <a:pt x="313" y="118"/>
                  </a:cubicBezTo>
                  <a:cubicBezTo>
                    <a:pt x="310" y="115"/>
                    <a:pt x="306" y="116"/>
                    <a:pt x="304" y="114"/>
                  </a:cubicBezTo>
                  <a:cubicBezTo>
                    <a:pt x="300" y="112"/>
                    <a:pt x="296" y="106"/>
                    <a:pt x="298" y="106"/>
                  </a:cubicBezTo>
                  <a:cubicBezTo>
                    <a:pt x="301" y="106"/>
                    <a:pt x="304" y="106"/>
                    <a:pt x="306" y="106"/>
                  </a:cubicBezTo>
                  <a:cubicBezTo>
                    <a:pt x="307" y="107"/>
                    <a:pt x="307" y="106"/>
                    <a:pt x="307" y="105"/>
                  </a:cubicBezTo>
                  <a:cubicBezTo>
                    <a:pt x="306" y="103"/>
                    <a:pt x="307" y="100"/>
                    <a:pt x="307" y="100"/>
                  </a:cubicBezTo>
                  <a:cubicBezTo>
                    <a:pt x="307" y="100"/>
                    <a:pt x="313" y="108"/>
                    <a:pt x="324" y="108"/>
                  </a:cubicBezTo>
                  <a:cubicBezTo>
                    <a:pt x="335" y="108"/>
                    <a:pt x="342" y="100"/>
                    <a:pt x="342" y="100"/>
                  </a:cubicBezTo>
                  <a:cubicBezTo>
                    <a:pt x="342" y="100"/>
                    <a:pt x="342" y="103"/>
                    <a:pt x="341" y="105"/>
                  </a:cubicBezTo>
                  <a:cubicBezTo>
                    <a:pt x="341" y="106"/>
                    <a:pt x="342" y="107"/>
                    <a:pt x="343" y="106"/>
                  </a:cubicBezTo>
                  <a:cubicBezTo>
                    <a:pt x="345" y="106"/>
                    <a:pt x="348" y="106"/>
                    <a:pt x="350" y="106"/>
                  </a:cubicBezTo>
                  <a:cubicBezTo>
                    <a:pt x="353" y="106"/>
                    <a:pt x="349" y="112"/>
                    <a:pt x="345" y="1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</p:grpSp>
      <p:sp>
        <p:nvSpPr>
          <p:cNvPr id="50" name="Прямоугольник 49"/>
          <p:cNvSpPr/>
          <p:nvPr/>
        </p:nvSpPr>
        <p:spPr>
          <a:xfrm>
            <a:off x="3895506" y="5119151"/>
            <a:ext cx="1670433" cy="453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75" dirty="0">
                <a:solidFill>
                  <a:schemeClr val="bg1"/>
                </a:solidFill>
              </a:rPr>
              <a:t>Graduate of primary schools (9 grade)</a:t>
            </a:r>
            <a:r>
              <a:rPr lang="uz-Cyrl-UZ" sz="1175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3888353" y="3445981"/>
            <a:ext cx="2069076" cy="6347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75" dirty="0">
                <a:solidFill>
                  <a:schemeClr val="bg1"/>
                </a:solidFill>
              </a:rPr>
              <a:t>Citizens with general secondary education, foreign citizens</a:t>
            </a:r>
            <a:r>
              <a:rPr lang="uz-Cyrl-UZ" sz="1175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3870739" y="1896937"/>
            <a:ext cx="2111205" cy="453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75" dirty="0">
                <a:solidFill>
                  <a:schemeClr val="bg1"/>
                </a:solidFill>
              </a:rPr>
              <a:t>Citizens with general secondary education, foreign citizens</a:t>
            </a:r>
            <a:r>
              <a:rPr lang="uz-Cyrl-UZ" sz="1175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6149811" y="836028"/>
            <a:ext cx="10699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FORM OF </a:t>
            </a:r>
            <a:b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EDUCATION</a:t>
            </a:r>
            <a:endParaRPr lang="uz-Cyrl-UZ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6132946" y="1901214"/>
            <a:ext cx="97933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6914" indent="-216914">
              <a:buFont typeface="Wingdings" panose="05000000000000000000" pitchFamily="2" charset="2"/>
              <a:buChar char="ü"/>
            </a:pPr>
            <a:r>
              <a:rPr lang="en-US" sz="1175" dirty="0">
                <a:solidFill>
                  <a:schemeClr val="bg1"/>
                </a:solidFill>
              </a:rPr>
              <a:t>Full time</a:t>
            </a:r>
            <a:endParaRPr lang="uz-Cyrl-UZ" sz="1175" dirty="0">
              <a:solidFill>
                <a:schemeClr val="bg1"/>
              </a:solidFill>
            </a:endParaRPr>
          </a:p>
          <a:p>
            <a:pPr marL="216914" indent="-216914">
              <a:buFont typeface="Wingdings" panose="05000000000000000000" pitchFamily="2" charset="2"/>
              <a:buChar char="ü"/>
            </a:pPr>
            <a:r>
              <a:rPr lang="en-US" sz="1175" dirty="0">
                <a:solidFill>
                  <a:schemeClr val="bg1"/>
                </a:solidFill>
              </a:rPr>
              <a:t>Evening  </a:t>
            </a:r>
            <a:endParaRPr lang="uz-Cyrl-UZ" sz="1175" dirty="0">
              <a:solidFill>
                <a:schemeClr val="bg1"/>
              </a:solidFill>
            </a:endParaRPr>
          </a:p>
          <a:p>
            <a:pPr marL="216914" indent="-216914">
              <a:buFont typeface="Wingdings" panose="05000000000000000000" pitchFamily="2" charset="2"/>
              <a:buChar char="ü"/>
            </a:pPr>
            <a:r>
              <a:rPr lang="en-US" sz="1175" dirty="0">
                <a:solidFill>
                  <a:schemeClr val="bg1"/>
                </a:solidFill>
              </a:rPr>
              <a:t>Distance</a:t>
            </a:r>
            <a:endParaRPr lang="uz-Cyrl-UZ" sz="1175" dirty="0">
              <a:solidFill>
                <a:schemeClr val="bg1"/>
              </a:solidFill>
            </a:endParaRPr>
          </a:p>
          <a:p>
            <a:pPr marL="216914" indent="-216914">
              <a:buFont typeface="Wingdings" panose="05000000000000000000" pitchFamily="2" charset="2"/>
              <a:buChar char="ü"/>
            </a:pPr>
            <a:r>
              <a:rPr lang="en-US" sz="1175" dirty="0">
                <a:solidFill>
                  <a:schemeClr val="bg1"/>
                </a:solidFill>
              </a:rPr>
              <a:t>Dual</a:t>
            </a:r>
            <a:endParaRPr lang="uz-Cyrl-UZ" sz="1175" dirty="0">
              <a:solidFill>
                <a:schemeClr val="bg1"/>
              </a:solidFill>
            </a:endParaRPr>
          </a:p>
        </p:txBody>
      </p:sp>
      <p:grpSp>
        <p:nvGrpSpPr>
          <p:cNvPr id="24" name="Group 38"/>
          <p:cNvGrpSpPr/>
          <p:nvPr/>
        </p:nvGrpSpPr>
        <p:grpSpPr>
          <a:xfrm>
            <a:off x="6463314" y="1604493"/>
            <a:ext cx="402451" cy="271873"/>
            <a:chOff x="-1119188" y="5715000"/>
            <a:chExt cx="655638" cy="44291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56" name="Freeform 11"/>
            <p:cNvSpPr>
              <a:spLocks/>
            </p:cNvSpPr>
            <p:nvPr/>
          </p:nvSpPr>
          <p:spPr bwMode="auto">
            <a:xfrm>
              <a:off x="-989013" y="5913438"/>
              <a:ext cx="406400" cy="171450"/>
            </a:xfrm>
            <a:custGeom>
              <a:avLst/>
              <a:gdLst>
                <a:gd name="T0" fmla="*/ 187 w 187"/>
                <a:gd name="T1" fmla="*/ 50 h 79"/>
                <a:gd name="T2" fmla="*/ 187 w 187"/>
                <a:gd name="T3" fmla="*/ 51 h 79"/>
                <a:gd name="T4" fmla="*/ 93 w 187"/>
                <a:gd name="T5" fmla="*/ 79 h 79"/>
                <a:gd name="T6" fmla="*/ 1 w 187"/>
                <a:gd name="T7" fmla="*/ 51 h 79"/>
                <a:gd name="T8" fmla="*/ 1 w 187"/>
                <a:gd name="T9" fmla="*/ 50 h 79"/>
                <a:gd name="T10" fmla="*/ 8 w 187"/>
                <a:gd name="T11" fmla="*/ 40 h 79"/>
                <a:gd name="T12" fmla="*/ 7 w 187"/>
                <a:gd name="T13" fmla="*/ 27 h 79"/>
                <a:gd name="T14" fmla="*/ 0 w 187"/>
                <a:gd name="T15" fmla="*/ 18 h 79"/>
                <a:gd name="T16" fmla="*/ 0 w 187"/>
                <a:gd name="T17" fmla="*/ 2 h 79"/>
                <a:gd name="T18" fmla="*/ 1 w 187"/>
                <a:gd name="T19" fmla="*/ 1 h 79"/>
                <a:gd name="T20" fmla="*/ 91 w 187"/>
                <a:gd name="T21" fmla="*/ 30 h 79"/>
                <a:gd name="T22" fmla="*/ 93 w 187"/>
                <a:gd name="T23" fmla="*/ 30 h 79"/>
                <a:gd name="T24" fmla="*/ 186 w 187"/>
                <a:gd name="T25" fmla="*/ 1 h 79"/>
                <a:gd name="T26" fmla="*/ 187 w 187"/>
                <a:gd name="T27" fmla="*/ 1 h 79"/>
                <a:gd name="T28" fmla="*/ 187 w 187"/>
                <a:gd name="T29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79">
                  <a:moveTo>
                    <a:pt x="187" y="50"/>
                  </a:moveTo>
                  <a:cubicBezTo>
                    <a:pt x="187" y="50"/>
                    <a:pt x="187" y="50"/>
                    <a:pt x="187" y="51"/>
                  </a:cubicBezTo>
                  <a:cubicBezTo>
                    <a:pt x="183" y="53"/>
                    <a:pt x="148" y="79"/>
                    <a:pt x="93" y="79"/>
                  </a:cubicBezTo>
                  <a:cubicBezTo>
                    <a:pt x="32" y="79"/>
                    <a:pt x="5" y="56"/>
                    <a:pt x="1" y="51"/>
                  </a:cubicBezTo>
                  <a:cubicBezTo>
                    <a:pt x="0" y="51"/>
                    <a:pt x="0" y="51"/>
                    <a:pt x="1" y="50"/>
                  </a:cubicBezTo>
                  <a:cubicBezTo>
                    <a:pt x="2" y="49"/>
                    <a:pt x="6" y="46"/>
                    <a:pt x="8" y="40"/>
                  </a:cubicBezTo>
                  <a:cubicBezTo>
                    <a:pt x="9" y="36"/>
                    <a:pt x="8" y="30"/>
                    <a:pt x="7" y="27"/>
                  </a:cubicBezTo>
                  <a:cubicBezTo>
                    <a:pt x="5" y="21"/>
                    <a:pt x="0" y="18"/>
                    <a:pt x="0" y="18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91" y="30"/>
                    <a:pt x="91" y="30"/>
                    <a:pt x="91" y="30"/>
                  </a:cubicBezTo>
                  <a:cubicBezTo>
                    <a:pt x="92" y="30"/>
                    <a:pt x="93" y="30"/>
                    <a:pt x="93" y="3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86" y="0"/>
                    <a:pt x="187" y="1"/>
                    <a:pt x="187" y="1"/>
                  </a:cubicBezTo>
                  <a:lnTo>
                    <a:pt x="187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57" name="Freeform 12"/>
            <p:cNvSpPr>
              <a:spLocks/>
            </p:cNvSpPr>
            <p:nvPr/>
          </p:nvSpPr>
          <p:spPr bwMode="auto">
            <a:xfrm>
              <a:off x="-1119188" y="5715000"/>
              <a:ext cx="655638" cy="442912"/>
            </a:xfrm>
            <a:custGeom>
              <a:avLst/>
              <a:gdLst>
                <a:gd name="T0" fmla="*/ 302 w 302"/>
                <a:gd name="T1" fmla="*/ 51 h 204"/>
                <a:gd name="T2" fmla="*/ 153 w 302"/>
                <a:gd name="T3" fmla="*/ 0 h 204"/>
                <a:gd name="T4" fmla="*/ 153 w 302"/>
                <a:gd name="T5" fmla="*/ 0 h 204"/>
                <a:gd name="T6" fmla="*/ 4 w 302"/>
                <a:gd name="T7" fmla="*/ 51 h 204"/>
                <a:gd name="T8" fmla="*/ 4 w 302"/>
                <a:gd name="T9" fmla="*/ 52 h 204"/>
                <a:gd name="T10" fmla="*/ 43 w 302"/>
                <a:gd name="T11" fmla="*/ 66 h 204"/>
                <a:gd name="T12" fmla="*/ 29 w 302"/>
                <a:gd name="T13" fmla="*/ 110 h 204"/>
                <a:gd name="T14" fmla="*/ 19 w 302"/>
                <a:gd name="T15" fmla="*/ 123 h 204"/>
                <a:gd name="T16" fmla="*/ 27 w 302"/>
                <a:gd name="T17" fmla="*/ 136 h 204"/>
                <a:gd name="T18" fmla="*/ 26 w 302"/>
                <a:gd name="T19" fmla="*/ 150 h 204"/>
                <a:gd name="T20" fmla="*/ 1 w 302"/>
                <a:gd name="T21" fmla="*/ 190 h 204"/>
                <a:gd name="T22" fmla="*/ 1 w 302"/>
                <a:gd name="T23" fmla="*/ 194 h 204"/>
                <a:gd name="T24" fmla="*/ 23 w 302"/>
                <a:gd name="T25" fmla="*/ 204 h 204"/>
                <a:gd name="T26" fmla="*/ 25 w 302"/>
                <a:gd name="T27" fmla="*/ 204 h 204"/>
                <a:gd name="T28" fmla="*/ 42 w 302"/>
                <a:gd name="T29" fmla="*/ 134 h 204"/>
                <a:gd name="T30" fmla="*/ 47 w 302"/>
                <a:gd name="T31" fmla="*/ 123 h 204"/>
                <a:gd name="T32" fmla="*/ 40 w 302"/>
                <a:gd name="T33" fmla="*/ 111 h 204"/>
                <a:gd name="T34" fmla="*/ 55 w 302"/>
                <a:gd name="T35" fmla="*/ 71 h 204"/>
                <a:gd name="T36" fmla="*/ 147 w 302"/>
                <a:gd name="T37" fmla="*/ 35 h 204"/>
                <a:gd name="T38" fmla="*/ 156 w 302"/>
                <a:gd name="T39" fmla="*/ 39 h 204"/>
                <a:gd name="T40" fmla="*/ 152 w 302"/>
                <a:gd name="T41" fmla="*/ 48 h 204"/>
                <a:gd name="T42" fmla="*/ 76 w 302"/>
                <a:gd name="T43" fmla="*/ 78 h 204"/>
                <a:gd name="T44" fmla="*/ 76 w 302"/>
                <a:gd name="T45" fmla="*/ 78 h 204"/>
                <a:gd name="T46" fmla="*/ 153 w 302"/>
                <a:gd name="T47" fmla="*/ 107 h 204"/>
                <a:gd name="T48" fmla="*/ 153 w 302"/>
                <a:gd name="T49" fmla="*/ 107 h 204"/>
                <a:gd name="T50" fmla="*/ 302 w 302"/>
                <a:gd name="T51" fmla="*/ 52 h 204"/>
                <a:gd name="T52" fmla="*/ 302 w 302"/>
                <a:gd name="T53" fmla="*/ 51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02" h="204">
                  <a:moveTo>
                    <a:pt x="302" y="51"/>
                  </a:moveTo>
                  <a:cubicBezTo>
                    <a:pt x="153" y="0"/>
                    <a:pt x="153" y="0"/>
                    <a:pt x="153" y="0"/>
                  </a:cubicBezTo>
                  <a:cubicBezTo>
                    <a:pt x="153" y="0"/>
                    <a:pt x="153" y="0"/>
                    <a:pt x="153" y="0"/>
                  </a:cubicBezTo>
                  <a:cubicBezTo>
                    <a:pt x="4" y="51"/>
                    <a:pt x="4" y="51"/>
                    <a:pt x="4" y="51"/>
                  </a:cubicBezTo>
                  <a:cubicBezTo>
                    <a:pt x="4" y="51"/>
                    <a:pt x="4" y="52"/>
                    <a:pt x="4" y="52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35" y="79"/>
                    <a:pt x="31" y="94"/>
                    <a:pt x="29" y="110"/>
                  </a:cubicBezTo>
                  <a:cubicBezTo>
                    <a:pt x="23" y="111"/>
                    <a:pt x="19" y="117"/>
                    <a:pt x="19" y="123"/>
                  </a:cubicBezTo>
                  <a:cubicBezTo>
                    <a:pt x="19" y="129"/>
                    <a:pt x="22" y="133"/>
                    <a:pt x="27" y="136"/>
                  </a:cubicBezTo>
                  <a:cubicBezTo>
                    <a:pt x="26" y="141"/>
                    <a:pt x="26" y="146"/>
                    <a:pt x="26" y="150"/>
                  </a:cubicBezTo>
                  <a:cubicBezTo>
                    <a:pt x="26" y="169"/>
                    <a:pt x="8" y="184"/>
                    <a:pt x="1" y="190"/>
                  </a:cubicBezTo>
                  <a:cubicBezTo>
                    <a:pt x="0" y="191"/>
                    <a:pt x="0" y="193"/>
                    <a:pt x="1" y="194"/>
                  </a:cubicBezTo>
                  <a:cubicBezTo>
                    <a:pt x="23" y="204"/>
                    <a:pt x="23" y="204"/>
                    <a:pt x="23" y="204"/>
                  </a:cubicBezTo>
                  <a:cubicBezTo>
                    <a:pt x="24" y="204"/>
                    <a:pt x="24" y="204"/>
                    <a:pt x="25" y="204"/>
                  </a:cubicBezTo>
                  <a:cubicBezTo>
                    <a:pt x="48" y="191"/>
                    <a:pt x="45" y="161"/>
                    <a:pt x="42" y="134"/>
                  </a:cubicBezTo>
                  <a:cubicBezTo>
                    <a:pt x="45" y="131"/>
                    <a:pt x="47" y="127"/>
                    <a:pt x="47" y="123"/>
                  </a:cubicBezTo>
                  <a:cubicBezTo>
                    <a:pt x="47" y="118"/>
                    <a:pt x="44" y="113"/>
                    <a:pt x="40" y="111"/>
                  </a:cubicBezTo>
                  <a:cubicBezTo>
                    <a:pt x="40" y="84"/>
                    <a:pt x="55" y="71"/>
                    <a:pt x="55" y="71"/>
                  </a:cubicBezTo>
                  <a:cubicBezTo>
                    <a:pt x="147" y="35"/>
                    <a:pt x="147" y="35"/>
                    <a:pt x="147" y="35"/>
                  </a:cubicBezTo>
                  <a:cubicBezTo>
                    <a:pt x="150" y="34"/>
                    <a:pt x="155" y="35"/>
                    <a:pt x="156" y="39"/>
                  </a:cubicBezTo>
                  <a:cubicBezTo>
                    <a:pt x="158" y="42"/>
                    <a:pt x="156" y="46"/>
                    <a:pt x="152" y="48"/>
                  </a:cubicBezTo>
                  <a:cubicBezTo>
                    <a:pt x="76" y="78"/>
                    <a:pt x="76" y="78"/>
                    <a:pt x="76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153" y="107"/>
                    <a:pt x="153" y="107"/>
                    <a:pt x="153" y="107"/>
                  </a:cubicBezTo>
                  <a:cubicBezTo>
                    <a:pt x="153" y="107"/>
                    <a:pt x="153" y="107"/>
                    <a:pt x="153" y="107"/>
                  </a:cubicBezTo>
                  <a:cubicBezTo>
                    <a:pt x="302" y="52"/>
                    <a:pt x="302" y="52"/>
                    <a:pt x="302" y="52"/>
                  </a:cubicBezTo>
                  <a:cubicBezTo>
                    <a:pt x="302" y="52"/>
                    <a:pt x="302" y="51"/>
                    <a:pt x="302" y="5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</p:grpSp>
      <p:sp>
        <p:nvSpPr>
          <p:cNvPr id="58" name="Прямоугольник 57"/>
          <p:cNvSpPr/>
          <p:nvPr/>
        </p:nvSpPr>
        <p:spPr>
          <a:xfrm>
            <a:off x="6132946" y="3470254"/>
            <a:ext cx="97933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6914" indent="-216914">
              <a:buFont typeface="Wingdings" panose="05000000000000000000" pitchFamily="2" charset="2"/>
              <a:buChar char="ü"/>
            </a:pPr>
            <a:r>
              <a:rPr lang="en-US" sz="1175" dirty="0">
                <a:solidFill>
                  <a:schemeClr val="bg1"/>
                </a:solidFill>
              </a:rPr>
              <a:t>Full time</a:t>
            </a:r>
            <a:endParaRPr lang="uz-Cyrl-UZ" sz="1175" dirty="0">
              <a:solidFill>
                <a:schemeClr val="bg1"/>
              </a:solidFill>
            </a:endParaRPr>
          </a:p>
          <a:p>
            <a:pPr marL="216914" indent="-216914">
              <a:buFont typeface="Wingdings" panose="05000000000000000000" pitchFamily="2" charset="2"/>
              <a:buChar char="ü"/>
            </a:pPr>
            <a:r>
              <a:rPr lang="en-US" sz="1175" dirty="0">
                <a:solidFill>
                  <a:schemeClr val="bg1"/>
                </a:solidFill>
              </a:rPr>
              <a:t>Evening  </a:t>
            </a:r>
            <a:endParaRPr lang="uz-Cyrl-UZ" sz="1175" dirty="0">
              <a:solidFill>
                <a:schemeClr val="bg1"/>
              </a:solidFill>
            </a:endParaRPr>
          </a:p>
          <a:p>
            <a:pPr marL="216914" indent="-216914">
              <a:buFont typeface="Wingdings" panose="05000000000000000000" pitchFamily="2" charset="2"/>
              <a:buChar char="ü"/>
            </a:pPr>
            <a:r>
              <a:rPr lang="en-US" sz="1175" dirty="0">
                <a:solidFill>
                  <a:schemeClr val="bg1"/>
                </a:solidFill>
              </a:rPr>
              <a:t>Distance</a:t>
            </a:r>
            <a:endParaRPr lang="uz-Cyrl-UZ" sz="1175" dirty="0">
              <a:solidFill>
                <a:schemeClr val="bg1"/>
              </a:solidFill>
            </a:endParaRPr>
          </a:p>
          <a:p>
            <a:pPr marL="216914" indent="-216914">
              <a:buFont typeface="Wingdings" panose="05000000000000000000" pitchFamily="2" charset="2"/>
              <a:buChar char="ü"/>
            </a:pPr>
            <a:r>
              <a:rPr lang="en-US" sz="1175" dirty="0">
                <a:solidFill>
                  <a:schemeClr val="bg1"/>
                </a:solidFill>
              </a:rPr>
              <a:t>Dual</a:t>
            </a:r>
            <a:endParaRPr lang="uz-Cyrl-UZ" sz="1175" dirty="0">
              <a:solidFill>
                <a:schemeClr val="bg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6183970" y="5110881"/>
            <a:ext cx="979331" cy="273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6914" indent="-216914">
              <a:buFont typeface="Wingdings" panose="05000000000000000000" pitchFamily="2" charset="2"/>
              <a:buChar char="ü"/>
            </a:pPr>
            <a:r>
              <a:rPr lang="en-US" sz="1175" dirty="0">
                <a:solidFill>
                  <a:schemeClr val="bg1"/>
                </a:solidFill>
              </a:rPr>
              <a:t>Full time</a:t>
            </a:r>
            <a:endParaRPr lang="uz-Cyrl-UZ" sz="1175" dirty="0">
              <a:solidFill>
                <a:schemeClr val="bg1"/>
              </a:solidFill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9117785" y="824772"/>
            <a:ext cx="17521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DOCUMENTS OF GRADUATION</a:t>
            </a:r>
            <a:endParaRPr lang="uz-Cyrl-UZ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6" name="Group 102"/>
          <p:cNvGrpSpPr/>
          <p:nvPr/>
        </p:nvGrpSpPr>
        <p:grpSpPr>
          <a:xfrm>
            <a:off x="9671949" y="1611599"/>
            <a:ext cx="312912" cy="247688"/>
            <a:chOff x="-1238250" y="5275262"/>
            <a:chExt cx="601663" cy="476251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62" name="Freeform 25"/>
            <p:cNvSpPr>
              <a:spLocks noEditPoints="1"/>
            </p:cNvSpPr>
            <p:nvPr/>
          </p:nvSpPr>
          <p:spPr bwMode="auto">
            <a:xfrm>
              <a:off x="-1238250" y="5275262"/>
              <a:ext cx="601663" cy="476251"/>
            </a:xfrm>
            <a:custGeom>
              <a:avLst/>
              <a:gdLst>
                <a:gd name="T0" fmla="*/ 0 w 277"/>
                <a:gd name="T1" fmla="*/ 0 h 220"/>
                <a:gd name="T2" fmla="*/ 0 w 277"/>
                <a:gd name="T3" fmla="*/ 220 h 220"/>
                <a:gd name="T4" fmla="*/ 277 w 277"/>
                <a:gd name="T5" fmla="*/ 220 h 220"/>
                <a:gd name="T6" fmla="*/ 277 w 277"/>
                <a:gd name="T7" fmla="*/ 0 h 220"/>
                <a:gd name="T8" fmla="*/ 0 w 277"/>
                <a:gd name="T9" fmla="*/ 0 h 220"/>
                <a:gd name="T10" fmla="*/ 262 w 277"/>
                <a:gd name="T11" fmla="*/ 177 h 220"/>
                <a:gd name="T12" fmla="*/ 235 w 277"/>
                <a:gd name="T13" fmla="*/ 205 h 220"/>
                <a:gd name="T14" fmla="*/ 42 w 277"/>
                <a:gd name="T15" fmla="*/ 205 h 220"/>
                <a:gd name="T16" fmla="*/ 15 w 277"/>
                <a:gd name="T17" fmla="*/ 177 h 220"/>
                <a:gd name="T18" fmla="*/ 15 w 277"/>
                <a:gd name="T19" fmla="*/ 43 h 220"/>
                <a:gd name="T20" fmla="*/ 42 w 277"/>
                <a:gd name="T21" fmla="*/ 15 h 220"/>
                <a:gd name="T22" fmla="*/ 235 w 277"/>
                <a:gd name="T23" fmla="*/ 15 h 220"/>
                <a:gd name="T24" fmla="*/ 262 w 277"/>
                <a:gd name="T25" fmla="*/ 43 h 220"/>
                <a:gd name="T26" fmla="*/ 262 w 277"/>
                <a:gd name="T27" fmla="*/ 177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7" h="220">
                  <a:moveTo>
                    <a:pt x="0" y="0"/>
                  </a:moveTo>
                  <a:cubicBezTo>
                    <a:pt x="0" y="220"/>
                    <a:pt x="0" y="220"/>
                    <a:pt x="0" y="220"/>
                  </a:cubicBezTo>
                  <a:cubicBezTo>
                    <a:pt x="277" y="220"/>
                    <a:pt x="277" y="220"/>
                    <a:pt x="277" y="220"/>
                  </a:cubicBezTo>
                  <a:cubicBezTo>
                    <a:pt x="277" y="0"/>
                    <a:pt x="277" y="0"/>
                    <a:pt x="277" y="0"/>
                  </a:cubicBezTo>
                  <a:lnTo>
                    <a:pt x="0" y="0"/>
                  </a:lnTo>
                  <a:close/>
                  <a:moveTo>
                    <a:pt x="262" y="177"/>
                  </a:moveTo>
                  <a:cubicBezTo>
                    <a:pt x="247" y="177"/>
                    <a:pt x="235" y="189"/>
                    <a:pt x="235" y="205"/>
                  </a:cubicBezTo>
                  <a:cubicBezTo>
                    <a:pt x="42" y="205"/>
                    <a:pt x="42" y="205"/>
                    <a:pt x="42" y="205"/>
                  </a:cubicBezTo>
                  <a:cubicBezTo>
                    <a:pt x="42" y="189"/>
                    <a:pt x="30" y="177"/>
                    <a:pt x="15" y="177"/>
                  </a:cubicBezTo>
                  <a:cubicBezTo>
                    <a:pt x="15" y="43"/>
                    <a:pt x="15" y="43"/>
                    <a:pt x="15" y="43"/>
                  </a:cubicBezTo>
                  <a:cubicBezTo>
                    <a:pt x="30" y="43"/>
                    <a:pt x="42" y="31"/>
                    <a:pt x="42" y="15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31"/>
                    <a:pt x="247" y="43"/>
                    <a:pt x="262" y="43"/>
                  </a:cubicBezTo>
                  <a:lnTo>
                    <a:pt x="262" y="1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63" name="Freeform 26"/>
            <p:cNvSpPr>
              <a:spLocks noEditPoints="1"/>
            </p:cNvSpPr>
            <p:nvPr/>
          </p:nvSpPr>
          <p:spPr bwMode="auto">
            <a:xfrm>
              <a:off x="-1238250" y="5275262"/>
              <a:ext cx="601663" cy="476251"/>
            </a:xfrm>
            <a:custGeom>
              <a:avLst/>
              <a:gdLst>
                <a:gd name="T0" fmla="*/ 0 w 277"/>
                <a:gd name="T1" fmla="*/ 0 h 220"/>
                <a:gd name="T2" fmla="*/ 0 w 277"/>
                <a:gd name="T3" fmla="*/ 220 h 220"/>
                <a:gd name="T4" fmla="*/ 277 w 277"/>
                <a:gd name="T5" fmla="*/ 220 h 220"/>
                <a:gd name="T6" fmla="*/ 277 w 277"/>
                <a:gd name="T7" fmla="*/ 0 h 220"/>
                <a:gd name="T8" fmla="*/ 0 w 277"/>
                <a:gd name="T9" fmla="*/ 0 h 220"/>
                <a:gd name="T10" fmla="*/ 262 w 277"/>
                <a:gd name="T11" fmla="*/ 177 h 220"/>
                <a:gd name="T12" fmla="*/ 235 w 277"/>
                <a:gd name="T13" fmla="*/ 205 h 220"/>
                <a:gd name="T14" fmla="*/ 42 w 277"/>
                <a:gd name="T15" fmla="*/ 205 h 220"/>
                <a:gd name="T16" fmla="*/ 15 w 277"/>
                <a:gd name="T17" fmla="*/ 177 h 220"/>
                <a:gd name="T18" fmla="*/ 15 w 277"/>
                <a:gd name="T19" fmla="*/ 43 h 220"/>
                <a:gd name="T20" fmla="*/ 42 w 277"/>
                <a:gd name="T21" fmla="*/ 15 h 220"/>
                <a:gd name="T22" fmla="*/ 235 w 277"/>
                <a:gd name="T23" fmla="*/ 15 h 220"/>
                <a:gd name="T24" fmla="*/ 262 w 277"/>
                <a:gd name="T25" fmla="*/ 43 h 220"/>
                <a:gd name="T26" fmla="*/ 262 w 277"/>
                <a:gd name="T27" fmla="*/ 177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7" h="220">
                  <a:moveTo>
                    <a:pt x="0" y="0"/>
                  </a:moveTo>
                  <a:cubicBezTo>
                    <a:pt x="0" y="220"/>
                    <a:pt x="0" y="220"/>
                    <a:pt x="0" y="220"/>
                  </a:cubicBezTo>
                  <a:cubicBezTo>
                    <a:pt x="277" y="220"/>
                    <a:pt x="277" y="220"/>
                    <a:pt x="277" y="220"/>
                  </a:cubicBezTo>
                  <a:cubicBezTo>
                    <a:pt x="277" y="0"/>
                    <a:pt x="277" y="0"/>
                    <a:pt x="277" y="0"/>
                  </a:cubicBezTo>
                  <a:lnTo>
                    <a:pt x="0" y="0"/>
                  </a:lnTo>
                  <a:close/>
                  <a:moveTo>
                    <a:pt x="262" y="177"/>
                  </a:moveTo>
                  <a:cubicBezTo>
                    <a:pt x="247" y="177"/>
                    <a:pt x="235" y="189"/>
                    <a:pt x="235" y="205"/>
                  </a:cubicBezTo>
                  <a:cubicBezTo>
                    <a:pt x="42" y="205"/>
                    <a:pt x="42" y="205"/>
                    <a:pt x="42" y="205"/>
                  </a:cubicBezTo>
                  <a:cubicBezTo>
                    <a:pt x="42" y="189"/>
                    <a:pt x="30" y="177"/>
                    <a:pt x="15" y="177"/>
                  </a:cubicBezTo>
                  <a:cubicBezTo>
                    <a:pt x="15" y="43"/>
                    <a:pt x="15" y="43"/>
                    <a:pt x="15" y="43"/>
                  </a:cubicBezTo>
                  <a:cubicBezTo>
                    <a:pt x="30" y="43"/>
                    <a:pt x="42" y="31"/>
                    <a:pt x="42" y="15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31"/>
                    <a:pt x="247" y="43"/>
                    <a:pt x="262" y="43"/>
                  </a:cubicBezTo>
                  <a:lnTo>
                    <a:pt x="262" y="1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64" name="Rectangle 27"/>
            <p:cNvSpPr>
              <a:spLocks noChangeArrowheads="1"/>
            </p:cNvSpPr>
            <p:nvPr/>
          </p:nvSpPr>
          <p:spPr bwMode="auto">
            <a:xfrm>
              <a:off x="-1063625" y="5335588"/>
              <a:ext cx="252413" cy="14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65" name="Rectangle 28"/>
            <p:cNvSpPr>
              <a:spLocks noChangeArrowheads="1"/>
            </p:cNvSpPr>
            <p:nvPr/>
          </p:nvSpPr>
          <p:spPr bwMode="auto">
            <a:xfrm>
              <a:off x="-1125538" y="5418138"/>
              <a:ext cx="376238" cy="14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66" name="Rectangle 29"/>
            <p:cNvSpPr>
              <a:spLocks noChangeArrowheads="1"/>
            </p:cNvSpPr>
            <p:nvPr/>
          </p:nvSpPr>
          <p:spPr bwMode="auto">
            <a:xfrm>
              <a:off x="-1125538" y="5454650"/>
              <a:ext cx="376238" cy="174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67" name="Rectangle 30"/>
            <p:cNvSpPr>
              <a:spLocks noChangeArrowheads="1"/>
            </p:cNvSpPr>
            <p:nvPr/>
          </p:nvSpPr>
          <p:spPr bwMode="auto">
            <a:xfrm>
              <a:off x="-1125538" y="5494338"/>
              <a:ext cx="376238" cy="14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68" name="Rectangle 31"/>
            <p:cNvSpPr>
              <a:spLocks noChangeArrowheads="1"/>
            </p:cNvSpPr>
            <p:nvPr/>
          </p:nvSpPr>
          <p:spPr bwMode="auto">
            <a:xfrm>
              <a:off x="-1125538" y="5562600"/>
              <a:ext cx="177800" cy="158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69" name="Freeform 32"/>
            <p:cNvSpPr>
              <a:spLocks/>
            </p:cNvSpPr>
            <p:nvPr/>
          </p:nvSpPr>
          <p:spPr bwMode="auto">
            <a:xfrm>
              <a:off x="-908050" y="5519738"/>
              <a:ext cx="117475" cy="171450"/>
            </a:xfrm>
            <a:custGeom>
              <a:avLst/>
              <a:gdLst>
                <a:gd name="T0" fmla="*/ 45 w 54"/>
                <a:gd name="T1" fmla="*/ 46 h 79"/>
                <a:gd name="T2" fmla="*/ 46 w 54"/>
                <a:gd name="T3" fmla="*/ 45 h 79"/>
                <a:gd name="T4" fmla="*/ 46 w 54"/>
                <a:gd name="T5" fmla="*/ 41 h 79"/>
                <a:gd name="T6" fmla="*/ 47 w 54"/>
                <a:gd name="T7" fmla="*/ 40 h 79"/>
                <a:gd name="T8" fmla="*/ 51 w 54"/>
                <a:gd name="T9" fmla="*/ 38 h 79"/>
                <a:gd name="T10" fmla="*/ 52 w 54"/>
                <a:gd name="T11" fmla="*/ 36 h 79"/>
                <a:gd name="T12" fmla="*/ 50 w 54"/>
                <a:gd name="T13" fmla="*/ 32 h 79"/>
                <a:gd name="T14" fmla="*/ 51 w 54"/>
                <a:gd name="T15" fmla="*/ 31 h 79"/>
                <a:gd name="T16" fmla="*/ 54 w 54"/>
                <a:gd name="T17" fmla="*/ 28 h 79"/>
                <a:gd name="T18" fmla="*/ 54 w 54"/>
                <a:gd name="T19" fmla="*/ 26 h 79"/>
                <a:gd name="T20" fmla="*/ 51 w 54"/>
                <a:gd name="T21" fmla="*/ 23 h 79"/>
                <a:gd name="T22" fmla="*/ 50 w 54"/>
                <a:gd name="T23" fmla="*/ 22 h 79"/>
                <a:gd name="T24" fmla="*/ 52 w 54"/>
                <a:gd name="T25" fmla="*/ 18 h 79"/>
                <a:gd name="T26" fmla="*/ 51 w 54"/>
                <a:gd name="T27" fmla="*/ 16 h 79"/>
                <a:gd name="T28" fmla="*/ 47 w 54"/>
                <a:gd name="T29" fmla="*/ 15 h 79"/>
                <a:gd name="T30" fmla="*/ 46 w 54"/>
                <a:gd name="T31" fmla="*/ 13 h 79"/>
                <a:gd name="T32" fmla="*/ 46 w 54"/>
                <a:gd name="T33" fmla="*/ 9 h 79"/>
                <a:gd name="T34" fmla="*/ 45 w 54"/>
                <a:gd name="T35" fmla="*/ 8 h 79"/>
                <a:gd name="T36" fmla="*/ 41 w 54"/>
                <a:gd name="T37" fmla="*/ 8 h 79"/>
                <a:gd name="T38" fmla="*/ 40 w 54"/>
                <a:gd name="T39" fmla="*/ 7 h 79"/>
                <a:gd name="T40" fmla="*/ 38 w 54"/>
                <a:gd name="T41" fmla="*/ 3 h 79"/>
                <a:gd name="T42" fmla="*/ 36 w 54"/>
                <a:gd name="T43" fmla="*/ 2 h 79"/>
                <a:gd name="T44" fmla="*/ 32 w 54"/>
                <a:gd name="T45" fmla="*/ 4 h 79"/>
                <a:gd name="T46" fmla="*/ 31 w 54"/>
                <a:gd name="T47" fmla="*/ 4 h 79"/>
                <a:gd name="T48" fmla="*/ 28 w 54"/>
                <a:gd name="T49" fmla="*/ 1 h 79"/>
                <a:gd name="T50" fmla="*/ 26 w 54"/>
                <a:gd name="T51" fmla="*/ 1 h 79"/>
                <a:gd name="T52" fmla="*/ 23 w 54"/>
                <a:gd name="T53" fmla="*/ 4 h 79"/>
                <a:gd name="T54" fmla="*/ 22 w 54"/>
                <a:gd name="T55" fmla="*/ 4 h 79"/>
                <a:gd name="T56" fmla="*/ 18 w 54"/>
                <a:gd name="T57" fmla="*/ 2 h 79"/>
                <a:gd name="T58" fmla="*/ 16 w 54"/>
                <a:gd name="T59" fmla="*/ 3 h 79"/>
                <a:gd name="T60" fmla="*/ 14 w 54"/>
                <a:gd name="T61" fmla="*/ 7 h 79"/>
                <a:gd name="T62" fmla="*/ 13 w 54"/>
                <a:gd name="T63" fmla="*/ 8 h 79"/>
                <a:gd name="T64" fmla="*/ 9 w 54"/>
                <a:gd name="T65" fmla="*/ 8 h 79"/>
                <a:gd name="T66" fmla="*/ 8 w 54"/>
                <a:gd name="T67" fmla="*/ 9 h 79"/>
                <a:gd name="T68" fmla="*/ 8 w 54"/>
                <a:gd name="T69" fmla="*/ 13 h 79"/>
                <a:gd name="T70" fmla="*/ 7 w 54"/>
                <a:gd name="T71" fmla="*/ 15 h 79"/>
                <a:gd name="T72" fmla="*/ 3 w 54"/>
                <a:gd name="T73" fmla="*/ 16 h 79"/>
                <a:gd name="T74" fmla="*/ 2 w 54"/>
                <a:gd name="T75" fmla="*/ 18 h 79"/>
                <a:gd name="T76" fmla="*/ 4 w 54"/>
                <a:gd name="T77" fmla="*/ 22 h 79"/>
                <a:gd name="T78" fmla="*/ 4 w 54"/>
                <a:gd name="T79" fmla="*/ 23 h 79"/>
                <a:gd name="T80" fmla="*/ 1 w 54"/>
                <a:gd name="T81" fmla="*/ 26 h 79"/>
                <a:gd name="T82" fmla="*/ 1 w 54"/>
                <a:gd name="T83" fmla="*/ 28 h 79"/>
                <a:gd name="T84" fmla="*/ 4 w 54"/>
                <a:gd name="T85" fmla="*/ 31 h 79"/>
                <a:gd name="T86" fmla="*/ 4 w 54"/>
                <a:gd name="T87" fmla="*/ 32 h 79"/>
                <a:gd name="T88" fmla="*/ 2 w 54"/>
                <a:gd name="T89" fmla="*/ 36 h 79"/>
                <a:gd name="T90" fmla="*/ 3 w 54"/>
                <a:gd name="T91" fmla="*/ 38 h 79"/>
                <a:gd name="T92" fmla="*/ 7 w 54"/>
                <a:gd name="T93" fmla="*/ 40 h 79"/>
                <a:gd name="T94" fmla="*/ 8 w 54"/>
                <a:gd name="T95" fmla="*/ 41 h 79"/>
                <a:gd name="T96" fmla="*/ 8 w 54"/>
                <a:gd name="T97" fmla="*/ 45 h 79"/>
                <a:gd name="T98" fmla="*/ 9 w 54"/>
                <a:gd name="T99" fmla="*/ 46 h 79"/>
                <a:gd name="T100" fmla="*/ 10 w 54"/>
                <a:gd name="T101" fmla="*/ 46 h 79"/>
                <a:gd name="T102" fmla="*/ 1 w 54"/>
                <a:gd name="T103" fmla="*/ 73 h 79"/>
                <a:gd name="T104" fmla="*/ 13 w 54"/>
                <a:gd name="T105" fmla="*/ 68 h 79"/>
                <a:gd name="T106" fmla="*/ 20 w 54"/>
                <a:gd name="T107" fmla="*/ 79 h 79"/>
                <a:gd name="T108" fmla="*/ 27 w 54"/>
                <a:gd name="T109" fmla="*/ 58 h 79"/>
                <a:gd name="T110" fmla="*/ 34 w 54"/>
                <a:gd name="T111" fmla="*/ 79 h 79"/>
                <a:gd name="T112" fmla="*/ 41 w 54"/>
                <a:gd name="T113" fmla="*/ 68 h 79"/>
                <a:gd name="T114" fmla="*/ 54 w 54"/>
                <a:gd name="T115" fmla="*/ 73 h 79"/>
                <a:gd name="T116" fmla="*/ 44 w 54"/>
                <a:gd name="T117" fmla="*/ 46 h 79"/>
                <a:gd name="T118" fmla="*/ 45 w 54"/>
                <a:gd name="T119" fmla="*/ 46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4" h="79">
                  <a:moveTo>
                    <a:pt x="45" y="46"/>
                  </a:moveTo>
                  <a:cubicBezTo>
                    <a:pt x="46" y="46"/>
                    <a:pt x="46" y="46"/>
                    <a:pt x="46" y="45"/>
                  </a:cubicBezTo>
                  <a:cubicBezTo>
                    <a:pt x="46" y="41"/>
                    <a:pt x="46" y="41"/>
                    <a:pt x="46" y="41"/>
                  </a:cubicBezTo>
                  <a:cubicBezTo>
                    <a:pt x="46" y="40"/>
                    <a:pt x="47" y="40"/>
                    <a:pt x="47" y="40"/>
                  </a:cubicBezTo>
                  <a:cubicBezTo>
                    <a:pt x="51" y="38"/>
                    <a:pt x="51" y="38"/>
                    <a:pt x="51" y="38"/>
                  </a:cubicBezTo>
                  <a:cubicBezTo>
                    <a:pt x="52" y="38"/>
                    <a:pt x="52" y="37"/>
                    <a:pt x="52" y="36"/>
                  </a:cubicBezTo>
                  <a:cubicBezTo>
                    <a:pt x="50" y="32"/>
                    <a:pt x="50" y="32"/>
                    <a:pt x="50" y="32"/>
                  </a:cubicBezTo>
                  <a:cubicBezTo>
                    <a:pt x="50" y="32"/>
                    <a:pt x="50" y="31"/>
                    <a:pt x="51" y="31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4" y="28"/>
                    <a:pt x="54" y="27"/>
                    <a:pt x="54" y="26"/>
                  </a:cubicBezTo>
                  <a:cubicBezTo>
                    <a:pt x="51" y="23"/>
                    <a:pt x="51" y="23"/>
                    <a:pt x="51" y="23"/>
                  </a:cubicBezTo>
                  <a:cubicBezTo>
                    <a:pt x="50" y="23"/>
                    <a:pt x="50" y="22"/>
                    <a:pt x="50" y="22"/>
                  </a:cubicBezTo>
                  <a:cubicBezTo>
                    <a:pt x="52" y="18"/>
                    <a:pt x="52" y="18"/>
                    <a:pt x="52" y="18"/>
                  </a:cubicBezTo>
                  <a:cubicBezTo>
                    <a:pt x="52" y="17"/>
                    <a:pt x="52" y="16"/>
                    <a:pt x="51" y="16"/>
                  </a:cubicBezTo>
                  <a:cubicBezTo>
                    <a:pt x="47" y="15"/>
                    <a:pt x="47" y="15"/>
                    <a:pt x="47" y="15"/>
                  </a:cubicBezTo>
                  <a:cubicBezTo>
                    <a:pt x="47" y="14"/>
                    <a:pt x="46" y="14"/>
                    <a:pt x="46" y="13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6" y="8"/>
                    <a:pt x="46" y="8"/>
                    <a:pt x="45" y="8"/>
                  </a:cubicBezTo>
                  <a:cubicBezTo>
                    <a:pt x="41" y="8"/>
                    <a:pt x="41" y="8"/>
                    <a:pt x="41" y="8"/>
                  </a:cubicBezTo>
                  <a:cubicBezTo>
                    <a:pt x="40" y="8"/>
                    <a:pt x="40" y="7"/>
                    <a:pt x="40" y="7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2"/>
                    <a:pt x="37" y="2"/>
                    <a:pt x="36" y="2"/>
                  </a:cubicBezTo>
                  <a:cubicBezTo>
                    <a:pt x="32" y="4"/>
                    <a:pt x="32" y="4"/>
                    <a:pt x="32" y="4"/>
                  </a:cubicBezTo>
                  <a:cubicBezTo>
                    <a:pt x="32" y="4"/>
                    <a:pt x="31" y="4"/>
                    <a:pt x="31" y="4"/>
                  </a:cubicBezTo>
                  <a:cubicBezTo>
                    <a:pt x="28" y="1"/>
                    <a:pt x="28" y="1"/>
                    <a:pt x="28" y="1"/>
                  </a:cubicBezTo>
                  <a:cubicBezTo>
                    <a:pt x="27" y="0"/>
                    <a:pt x="27" y="0"/>
                    <a:pt x="26" y="1"/>
                  </a:cubicBezTo>
                  <a:cubicBezTo>
                    <a:pt x="23" y="4"/>
                    <a:pt x="23" y="4"/>
                    <a:pt x="23" y="4"/>
                  </a:cubicBezTo>
                  <a:cubicBezTo>
                    <a:pt x="23" y="4"/>
                    <a:pt x="22" y="4"/>
                    <a:pt x="22" y="4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7" y="2"/>
                    <a:pt x="16" y="2"/>
                    <a:pt x="16" y="3"/>
                  </a:cubicBezTo>
                  <a:cubicBezTo>
                    <a:pt x="14" y="7"/>
                    <a:pt x="14" y="7"/>
                    <a:pt x="14" y="7"/>
                  </a:cubicBezTo>
                  <a:cubicBezTo>
                    <a:pt x="14" y="7"/>
                    <a:pt x="14" y="8"/>
                    <a:pt x="13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8" y="8"/>
                    <a:pt x="8" y="8"/>
                    <a:pt x="8" y="9"/>
                  </a:cubicBezTo>
                  <a:cubicBezTo>
                    <a:pt x="8" y="13"/>
                    <a:pt x="8" y="13"/>
                    <a:pt x="8" y="13"/>
                  </a:cubicBezTo>
                  <a:cubicBezTo>
                    <a:pt x="8" y="14"/>
                    <a:pt x="7" y="14"/>
                    <a:pt x="7" y="15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2" y="16"/>
                    <a:pt x="2" y="17"/>
                    <a:pt x="2" y="18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4" y="23"/>
                    <a:pt x="4" y="23"/>
                  </a:cubicBezTo>
                  <a:cubicBezTo>
                    <a:pt x="1" y="26"/>
                    <a:pt x="1" y="26"/>
                    <a:pt x="1" y="26"/>
                  </a:cubicBezTo>
                  <a:cubicBezTo>
                    <a:pt x="0" y="27"/>
                    <a:pt x="0" y="28"/>
                    <a:pt x="1" y="28"/>
                  </a:cubicBezTo>
                  <a:cubicBezTo>
                    <a:pt x="4" y="31"/>
                    <a:pt x="4" y="31"/>
                    <a:pt x="4" y="31"/>
                  </a:cubicBezTo>
                  <a:cubicBezTo>
                    <a:pt x="4" y="31"/>
                    <a:pt x="4" y="32"/>
                    <a:pt x="4" y="32"/>
                  </a:cubicBezTo>
                  <a:cubicBezTo>
                    <a:pt x="2" y="36"/>
                    <a:pt x="2" y="36"/>
                    <a:pt x="2" y="36"/>
                  </a:cubicBezTo>
                  <a:cubicBezTo>
                    <a:pt x="2" y="37"/>
                    <a:pt x="2" y="38"/>
                    <a:pt x="3" y="38"/>
                  </a:cubicBezTo>
                  <a:cubicBezTo>
                    <a:pt x="7" y="40"/>
                    <a:pt x="7" y="40"/>
                    <a:pt x="7" y="40"/>
                  </a:cubicBezTo>
                  <a:cubicBezTo>
                    <a:pt x="7" y="40"/>
                    <a:pt x="8" y="40"/>
                    <a:pt x="8" y="41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8" y="46"/>
                    <a:pt x="8" y="46"/>
                    <a:pt x="9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" y="73"/>
                    <a:pt x="1" y="73"/>
                    <a:pt x="1" y="73"/>
                  </a:cubicBezTo>
                  <a:cubicBezTo>
                    <a:pt x="13" y="68"/>
                    <a:pt x="13" y="68"/>
                    <a:pt x="13" y="68"/>
                  </a:cubicBezTo>
                  <a:cubicBezTo>
                    <a:pt x="20" y="79"/>
                    <a:pt x="20" y="79"/>
                    <a:pt x="20" y="79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54" y="73"/>
                    <a:pt x="54" y="73"/>
                    <a:pt x="54" y="73"/>
                  </a:cubicBezTo>
                  <a:cubicBezTo>
                    <a:pt x="44" y="46"/>
                    <a:pt x="44" y="46"/>
                    <a:pt x="44" y="46"/>
                  </a:cubicBezTo>
                  <a:lnTo>
                    <a:pt x="45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</p:grpSp>
      <p:grpSp>
        <p:nvGrpSpPr>
          <p:cNvPr id="55" name="Group 59"/>
          <p:cNvGrpSpPr/>
          <p:nvPr/>
        </p:nvGrpSpPr>
        <p:grpSpPr>
          <a:xfrm>
            <a:off x="4363659" y="3189706"/>
            <a:ext cx="455869" cy="258850"/>
            <a:chOff x="11733212" y="1143001"/>
            <a:chExt cx="690563" cy="392113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1" name="Freeform 35"/>
            <p:cNvSpPr>
              <a:spLocks noEditPoints="1"/>
            </p:cNvSpPr>
            <p:nvPr/>
          </p:nvSpPr>
          <p:spPr bwMode="auto">
            <a:xfrm>
              <a:off x="11980863" y="1143001"/>
              <a:ext cx="203200" cy="247650"/>
            </a:xfrm>
            <a:custGeom>
              <a:avLst/>
              <a:gdLst>
                <a:gd name="T0" fmla="*/ 4 w 113"/>
                <a:gd name="T1" fmla="*/ 36 h 137"/>
                <a:gd name="T2" fmla="*/ 2 w 113"/>
                <a:gd name="T3" fmla="*/ 38 h 137"/>
                <a:gd name="T4" fmla="*/ 4 w 113"/>
                <a:gd name="T5" fmla="*/ 41 h 137"/>
                <a:gd name="T6" fmla="*/ 4 w 113"/>
                <a:gd name="T7" fmla="*/ 43 h 137"/>
                <a:gd name="T8" fmla="*/ 3 w 113"/>
                <a:gd name="T9" fmla="*/ 43 h 137"/>
                <a:gd name="T10" fmla="*/ 1 w 113"/>
                <a:gd name="T11" fmla="*/ 45 h 137"/>
                <a:gd name="T12" fmla="*/ 1 w 113"/>
                <a:gd name="T13" fmla="*/ 77 h 137"/>
                <a:gd name="T14" fmla="*/ 5 w 113"/>
                <a:gd name="T15" fmla="*/ 81 h 137"/>
                <a:gd name="T16" fmla="*/ 9 w 113"/>
                <a:gd name="T17" fmla="*/ 77 h 137"/>
                <a:gd name="T18" fmla="*/ 9 w 113"/>
                <a:gd name="T19" fmla="*/ 45 h 137"/>
                <a:gd name="T20" fmla="*/ 7 w 113"/>
                <a:gd name="T21" fmla="*/ 43 h 137"/>
                <a:gd name="T22" fmla="*/ 7 w 113"/>
                <a:gd name="T23" fmla="*/ 43 h 137"/>
                <a:gd name="T24" fmla="*/ 7 w 113"/>
                <a:gd name="T25" fmla="*/ 41 h 137"/>
                <a:gd name="T26" fmla="*/ 8 w 113"/>
                <a:gd name="T27" fmla="*/ 38 h 137"/>
                <a:gd name="T28" fmla="*/ 7 w 113"/>
                <a:gd name="T29" fmla="*/ 36 h 137"/>
                <a:gd name="T30" fmla="*/ 7 w 113"/>
                <a:gd name="T31" fmla="*/ 31 h 137"/>
                <a:gd name="T32" fmla="*/ 24 w 113"/>
                <a:gd name="T33" fmla="*/ 40 h 137"/>
                <a:gd name="T34" fmla="*/ 24 w 113"/>
                <a:gd name="T35" fmla="*/ 47 h 137"/>
                <a:gd name="T36" fmla="*/ 15 w 113"/>
                <a:gd name="T37" fmla="*/ 88 h 137"/>
                <a:gd name="T38" fmla="*/ 56 w 113"/>
                <a:gd name="T39" fmla="*/ 137 h 137"/>
                <a:gd name="T40" fmla="*/ 98 w 113"/>
                <a:gd name="T41" fmla="*/ 86 h 137"/>
                <a:gd name="T42" fmla="*/ 88 w 113"/>
                <a:gd name="T43" fmla="*/ 46 h 137"/>
                <a:gd name="T44" fmla="*/ 88 w 113"/>
                <a:gd name="T45" fmla="*/ 39 h 137"/>
                <a:gd name="T46" fmla="*/ 113 w 113"/>
                <a:gd name="T47" fmla="*/ 28 h 137"/>
                <a:gd name="T48" fmla="*/ 55 w 113"/>
                <a:gd name="T49" fmla="*/ 0 h 137"/>
                <a:gd name="T50" fmla="*/ 0 w 113"/>
                <a:gd name="T51" fmla="*/ 28 h 137"/>
                <a:gd name="T52" fmla="*/ 4 w 113"/>
                <a:gd name="T53" fmla="*/ 30 h 137"/>
                <a:gd name="T54" fmla="*/ 4 w 113"/>
                <a:gd name="T55" fmla="*/ 36 h 137"/>
                <a:gd name="T56" fmla="*/ 28 w 113"/>
                <a:gd name="T57" fmla="*/ 61 h 137"/>
                <a:gd name="T58" fmla="*/ 56 w 113"/>
                <a:gd name="T59" fmla="*/ 70 h 137"/>
                <a:gd name="T60" fmla="*/ 83 w 113"/>
                <a:gd name="T61" fmla="*/ 61 h 137"/>
                <a:gd name="T62" fmla="*/ 85 w 113"/>
                <a:gd name="T63" fmla="*/ 86 h 137"/>
                <a:gd name="T64" fmla="*/ 90 w 113"/>
                <a:gd name="T65" fmla="*/ 88 h 137"/>
                <a:gd name="T66" fmla="*/ 56 w 113"/>
                <a:gd name="T67" fmla="*/ 129 h 137"/>
                <a:gd name="T68" fmla="*/ 21 w 113"/>
                <a:gd name="T69" fmla="*/ 88 h 137"/>
                <a:gd name="T70" fmla="*/ 26 w 113"/>
                <a:gd name="T71" fmla="*/ 86 h 137"/>
                <a:gd name="T72" fmla="*/ 28 w 113"/>
                <a:gd name="T73" fmla="*/ 61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13" h="137">
                  <a:moveTo>
                    <a:pt x="4" y="36"/>
                  </a:moveTo>
                  <a:cubicBezTo>
                    <a:pt x="3" y="36"/>
                    <a:pt x="2" y="37"/>
                    <a:pt x="2" y="38"/>
                  </a:cubicBezTo>
                  <a:cubicBezTo>
                    <a:pt x="2" y="40"/>
                    <a:pt x="3" y="41"/>
                    <a:pt x="4" y="41"/>
                  </a:cubicBezTo>
                  <a:cubicBezTo>
                    <a:pt x="4" y="43"/>
                    <a:pt x="4" y="43"/>
                    <a:pt x="4" y="43"/>
                  </a:cubicBezTo>
                  <a:cubicBezTo>
                    <a:pt x="3" y="43"/>
                    <a:pt x="3" y="43"/>
                    <a:pt x="3" y="43"/>
                  </a:cubicBezTo>
                  <a:cubicBezTo>
                    <a:pt x="2" y="43"/>
                    <a:pt x="1" y="44"/>
                    <a:pt x="1" y="45"/>
                  </a:cubicBezTo>
                  <a:cubicBezTo>
                    <a:pt x="1" y="77"/>
                    <a:pt x="1" y="77"/>
                    <a:pt x="1" y="77"/>
                  </a:cubicBezTo>
                  <a:cubicBezTo>
                    <a:pt x="1" y="79"/>
                    <a:pt x="3" y="81"/>
                    <a:pt x="5" y="81"/>
                  </a:cubicBezTo>
                  <a:cubicBezTo>
                    <a:pt x="7" y="81"/>
                    <a:pt x="9" y="79"/>
                    <a:pt x="9" y="77"/>
                  </a:cubicBezTo>
                  <a:cubicBezTo>
                    <a:pt x="9" y="45"/>
                    <a:pt x="9" y="45"/>
                    <a:pt x="9" y="45"/>
                  </a:cubicBezTo>
                  <a:cubicBezTo>
                    <a:pt x="9" y="44"/>
                    <a:pt x="8" y="43"/>
                    <a:pt x="7" y="43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1"/>
                    <a:pt x="7" y="41"/>
                    <a:pt x="7" y="41"/>
                  </a:cubicBezTo>
                  <a:cubicBezTo>
                    <a:pt x="8" y="41"/>
                    <a:pt x="8" y="40"/>
                    <a:pt x="8" y="38"/>
                  </a:cubicBezTo>
                  <a:cubicBezTo>
                    <a:pt x="8" y="37"/>
                    <a:pt x="8" y="36"/>
                    <a:pt x="7" y="36"/>
                  </a:cubicBezTo>
                  <a:cubicBezTo>
                    <a:pt x="7" y="31"/>
                    <a:pt x="7" y="31"/>
                    <a:pt x="7" y="31"/>
                  </a:cubicBezTo>
                  <a:cubicBezTo>
                    <a:pt x="24" y="40"/>
                    <a:pt x="24" y="40"/>
                    <a:pt x="24" y="40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19" y="57"/>
                    <a:pt x="15" y="70"/>
                    <a:pt x="15" y="88"/>
                  </a:cubicBezTo>
                  <a:cubicBezTo>
                    <a:pt x="15" y="114"/>
                    <a:pt x="38" y="137"/>
                    <a:pt x="56" y="137"/>
                  </a:cubicBezTo>
                  <a:cubicBezTo>
                    <a:pt x="75" y="137"/>
                    <a:pt x="98" y="111"/>
                    <a:pt x="98" y="86"/>
                  </a:cubicBezTo>
                  <a:cubicBezTo>
                    <a:pt x="98" y="69"/>
                    <a:pt x="94" y="56"/>
                    <a:pt x="88" y="46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113" y="28"/>
                    <a:pt x="113" y="28"/>
                    <a:pt x="113" y="28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4" y="30"/>
                    <a:pt x="4" y="30"/>
                    <a:pt x="4" y="30"/>
                  </a:cubicBezTo>
                  <a:lnTo>
                    <a:pt x="4" y="36"/>
                  </a:lnTo>
                  <a:close/>
                  <a:moveTo>
                    <a:pt x="28" y="61"/>
                  </a:moveTo>
                  <a:cubicBezTo>
                    <a:pt x="32" y="55"/>
                    <a:pt x="51" y="70"/>
                    <a:pt x="56" y="70"/>
                  </a:cubicBezTo>
                  <a:cubicBezTo>
                    <a:pt x="60" y="70"/>
                    <a:pt x="79" y="55"/>
                    <a:pt x="83" y="61"/>
                  </a:cubicBezTo>
                  <a:cubicBezTo>
                    <a:pt x="87" y="68"/>
                    <a:pt x="85" y="79"/>
                    <a:pt x="85" y="86"/>
                  </a:cubicBezTo>
                  <a:cubicBezTo>
                    <a:pt x="85" y="89"/>
                    <a:pt x="91" y="86"/>
                    <a:pt x="90" y="88"/>
                  </a:cubicBezTo>
                  <a:cubicBezTo>
                    <a:pt x="86" y="112"/>
                    <a:pt x="71" y="129"/>
                    <a:pt x="56" y="129"/>
                  </a:cubicBezTo>
                  <a:cubicBezTo>
                    <a:pt x="40" y="129"/>
                    <a:pt x="25" y="112"/>
                    <a:pt x="21" y="88"/>
                  </a:cubicBezTo>
                  <a:cubicBezTo>
                    <a:pt x="20" y="86"/>
                    <a:pt x="26" y="89"/>
                    <a:pt x="26" y="86"/>
                  </a:cubicBezTo>
                  <a:cubicBezTo>
                    <a:pt x="27" y="79"/>
                    <a:pt x="24" y="68"/>
                    <a:pt x="28" y="6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72" name="Freeform 36"/>
            <p:cNvSpPr>
              <a:spLocks noEditPoints="1"/>
            </p:cNvSpPr>
            <p:nvPr/>
          </p:nvSpPr>
          <p:spPr bwMode="auto">
            <a:xfrm>
              <a:off x="11771313" y="1193801"/>
              <a:ext cx="150813" cy="182563"/>
            </a:xfrm>
            <a:custGeom>
              <a:avLst/>
              <a:gdLst>
                <a:gd name="T0" fmla="*/ 3 w 84"/>
                <a:gd name="T1" fmla="*/ 26 h 101"/>
                <a:gd name="T2" fmla="*/ 2 w 84"/>
                <a:gd name="T3" fmla="*/ 28 h 101"/>
                <a:gd name="T4" fmla="*/ 3 w 84"/>
                <a:gd name="T5" fmla="*/ 30 h 101"/>
                <a:gd name="T6" fmla="*/ 3 w 84"/>
                <a:gd name="T7" fmla="*/ 32 h 101"/>
                <a:gd name="T8" fmla="*/ 3 w 84"/>
                <a:gd name="T9" fmla="*/ 32 h 101"/>
                <a:gd name="T10" fmla="*/ 2 w 84"/>
                <a:gd name="T11" fmla="*/ 33 h 101"/>
                <a:gd name="T12" fmla="*/ 2 w 84"/>
                <a:gd name="T13" fmla="*/ 57 h 101"/>
                <a:gd name="T14" fmla="*/ 4 w 84"/>
                <a:gd name="T15" fmla="*/ 60 h 101"/>
                <a:gd name="T16" fmla="*/ 7 w 84"/>
                <a:gd name="T17" fmla="*/ 57 h 101"/>
                <a:gd name="T18" fmla="*/ 7 w 84"/>
                <a:gd name="T19" fmla="*/ 33 h 101"/>
                <a:gd name="T20" fmla="*/ 6 w 84"/>
                <a:gd name="T21" fmla="*/ 32 h 101"/>
                <a:gd name="T22" fmla="*/ 5 w 84"/>
                <a:gd name="T23" fmla="*/ 32 h 101"/>
                <a:gd name="T24" fmla="*/ 5 w 84"/>
                <a:gd name="T25" fmla="*/ 30 h 101"/>
                <a:gd name="T26" fmla="*/ 7 w 84"/>
                <a:gd name="T27" fmla="*/ 28 h 101"/>
                <a:gd name="T28" fmla="*/ 5 w 84"/>
                <a:gd name="T29" fmla="*/ 26 h 101"/>
                <a:gd name="T30" fmla="*/ 5 w 84"/>
                <a:gd name="T31" fmla="*/ 23 h 101"/>
                <a:gd name="T32" fmla="*/ 18 w 84"/>
                <a:gd name="T33" fmla="*/ 29 h 101"/>
                <a:gd name="T34" fmla="*/ 18 w 84"/>
                <a:gd name="T35" fmla="*/ 35 h 101"/>
                <a:gd name="T36" fmla="*/ 12 w 84"/>
                <a:gd name="T37" fmla="*/ 65 h 101"/>
                <a:gd name="T38" fmla="*/ 42 w 84"/>
                <a:gd name="T39" fmla="*/ 101 h 101"/>
                <a:gd name="T40" fmla="*/ 73 w 84"/>
                <a:gd name="T41" fmla="*/ 63 h 101"/>
                <a:gd name="T42" fmla="*/ 66 w 84"/>
                <a:gd name="T43" fmla="*/ 34 h 101"/>
                <a:gd name="T44" fmla="*/ 66 w 84"/>
                <a:gd name="T45" fmla="*/ 29 h 101"/>
                <a:gd name="T46" fmla="*/ 84 w 84"/>
                <a:gd name="T47" fmla="*/ 21 h 101"/>
                <a:gd name="T48" fmla="*/ 41 w 84"/>
                <a:gd name="T49" fmla="*/ 0 h 101"/>
                <a:gd name="T50" fmla="*/ 0 w 84"/>
                <a:gd name="T51" fmla="*/ 21 h 101"/>
                <a:gd name="T52" fmla="*/ 3 w 84"/>
                <a:gd name="T53" fmla="*/ 22 h 101"/>
                <a:gd name="T54" fmla="*/ 3 w 84"/>
                <a:gd name="T55" fmla="*/ 26 h 101"/>
                <a:gd name="T56" fmla="*/ 21 w 84"/>
                <a:gd name="T57" fmla="*/ 45 h 101"/>
                <a:gd name="T58" fmla="*/ 42 w 84"/>
                <a:gd name="T59" fmla="*/ 52 h 101"/>
                <a:gd name="T60" fmla="*/ 62 w 84"/>
                <a:gd name="T61" fmla="*/ 45 h 101"/>
                <a:gd name="T62" fmla="*/ 63 w 84"/>
                <a:gd name="T63" fmla="*/ 63 h 101"/>
                <a:gd name="T64" fmla="*/ 67 w 84"/>
                <a:gd name="T65" fmla="*/ 65 h 101"/>
                <a:gd name="T66" fmla="*/ 42 w 84"/>
                <a:gd name="T67" fmla="*/ 96 h 101"/>
                <a:gd name="T68" fmla="*/ 16 w 84"/>
                <a:gd name="T69" fmla="*/ 65 h 101"/>
                <a:gd name="T70" fmla="*/ 20 w 84"/>
                <a:gd name="T71" fmla="*/ 63 h 101"/>
                <a:gd name="T72" fmla="*/ 21 w 84"/>
                <a:gd name="T73" fmla="*/ 45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4" h="101">
                  <a:moveTo>
                    <a:pt x="3" y="26"/>
                  </a:moveTo>
                  <a:cubicBezTo>
                    <a:pt x="2" y="27"/>
                    <a:pt x="2" y="27"/>
                    <a:pt x="2" y="28"/>
                  </a:cubicBezTo>
                  <a:cubicBezTo>
                    <a:pt x="2" y="29"/>
                    <a:pt x="2" y="30"/>
                    <a:pt x="3" y="30"/>
                  </a:cubicBezTo>
                  <a:cubicBezTo>
                    <a:pt x="3" y="32"/>
                    <a:pt x="3" y="32"/>
                    <a:pt x="3" y="32"/>
                  </a:cubicBezTo>
                  <a:cubicBezTo>
                    <a:pt x="3" y="32"/>
                    <a:pt x="3" y="32"/>
                    <a:pt x="3" y="32"/>
                  </a:cubicBezTo>
                  <a:cubicBezTo>
                    <a:pt x="2" y="32"/>
                    <a:pt x="2" y="32"/>
                    <a:pt x="2" y="33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2" y="59"/>
                    <a:pt x="3" y="60"/>
                    <a:pt x="4" y="60"/>
                  </a:cubicBezTo>
                  <a:cubicBezTo>
                    <a:pt x="6" y="60"/>
                    <a:pt x="7" y="59"/>
                    <a:pt x="7" y="57"/>
                  </a:cubicBezTo>
                  <a:cubicBezTo>
                    <a:pt x="7" y="33"/>
                    <a:pt x="7" y="33"/>
                    <a:pt x="7" y="33"/>
                  </a:cubicBezTo>
                  <a:cubicBezTo>
                    <a:pt x="7" y="32"/>
                    <a:pt x="7" y="32"/>
                    <a:pt x="6" y="32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7" y="29"/>
                    <a:pt x="7" y="28"/>
                  </a:cubicBezTo>
                  <a:cubicBezTo>
                    <a:pt x="7" y="27"/>
                    <a:pt x="6" y="27"/>
                    <a:pt x="5" y="26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4" y="42"/>
                    <a:pt x="12" y="52"/>
                    <a:pt x="12" y="65"/>
                  </a:cubicBezTo>
                  <a:cubicBezTo>
                    <a:pt x="12" y="84"/>
                    <a:pt x="28" y="101"/>
                    <a:pt x="42" y="101"/>
                  </a:cubicBezTo>
                  <a:cubicBezTo>
                    <a:pt x="56" y="101"/>
                    <a:pt x="73" y="82"/>
                    <a:pt x="73" y="63"/>
                  </a:cubicBezTo>
                  <a:cubicBezTo>
                    <a:pt x="73" y="51"/>
                    <a:pt x="70" y="41"/>
                    <a:pt x="66" y="34"/>
                  </a:cubicBezTo>
                  <a:cubicBezTo>
                    <a:pt x="66" y="29"/>
                    <a:pt x="66" y="29"/>
                    <a:pt x="66" y="29"/>
                  </a:cubicBezTo>
                  <a:cubicBezTo>
                    <a:pt x="84" y="21"/>
                    <a:pt x="84" y="21"/>
                    <a:pt x="84" y="2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3" y="22"/>
                    <a:pt x="3" y="22"/>
                    <a:pt x="3" y="22"/>
                  </a:cubicBezTo>
                  <a:lnTo>
                    <a:pt x="3" y="26"/>
                  </a:lnTo>
                  <a:close/>
                  <a:moveTo>
                    <a:pt x="21" y="45"/>
                  </a:moveTo>
                  <a:cubicBezTo>
                    <a:pt x="24" y="40"/>
                    <a:pt x="39" y="52"/>
                    <a:pt x="42" y="52"/>
                  </a:cubicBezTo>
                  <a:cubicBezTo>
                    <a:pt x="45" y="52"/>
                    <a:pt x="59" y="40"/>
                    <a:pt x="62" y="45"/>
                  </a:cubicBezTo>
                  <a:cubicBezTo>
                    <a:pt x="65" y="50"/>
                    <a:pt x="63" y="58"/>
                    <a:pt x="63" y="63"/>
                  </a:cubicBezTo>
                  <a:cubicBezTo>
                    <a:pt x="63" y="65"/>
                    <a:pt x="68" y="63"/>
                    <a:pt x="67" y="65"/>
                  </a:cubicBezTo>
                  <a:cubicBezTo>
                    <a:pt x="64" y="83"/>
                    <a:pt x="53" y="96"/>
                    <a:pt x="42" y="96"/>
                  </a:cubicBezTo>
                  <a:cubicBezTo>
                    <a:pt x="30" y="96"/>
                    <a:pt x="19" y="83"/>
                    <a:pt x="16" y="65"/>
                  </a:cubicBezTo>
                  <a:cubicBezTo>
                    <a:pt x="15" y="63"/>
                    <a:pt x="20" y="65"/>
                    <a:pt x="20" y="63"/>
                  </a:cubicBezTo>
                  <a:cubicBezTo>
                    <a:pt x="20" y="58"/>
                    <a:pt x="18" y="50"/>
                    <a:pt x="21" y="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73" name="Freeform 37"/>
            <p:cNvSpPr>
              <a:spLocks noEditPoints="1"/>
            </p:cNvSpPr>
            <p:nvPr/>
          </p:nvSpPr>
          <p:spPr bwMode="auto">
            <a:xfrm>
              <a:off x="11733212" y="1193801"/>
              <a:ext cx="690563" cy="341313"/>
            </a:xfrm>
            <a:custGeom>
              <a:avLst/>
              <a:gdLst>
                <a:gd name="T0" fmla="*/ 363 w 383"/>
                <a:gd name="T1" fmla="*/ 105 h 189"/>
                <a:gd name="T2" fmla="*/ 351 w 383"/>
                <a:gd name="T3" fmla="*/ 74 h 189"/>
                <a:gd name="T4" fmla="*/ 346 w 383"/>
                <a:gd name="T5" fmla="*/ 34 h 189"/>
                <a:gd name="T6" fmla="*/ 364 w 383"/>
                <a:gd name="T7" fmla="*/ 21 h 189"/>
                <a:gd name="T8" fmla="*/ 280 w 383"/>
                <a:gd name="T9" fmla="*/ 21 h 189"/>
                <a:gd name="T10" fmla="*/ 283 w 383"/>
                <a:gd name="T11" fmla="*/ 26 h 189"/>
                <a:gd name="T12" fmla="*/ 283 w 383"/>
                <a:gd name="T13" fmla="*/ 30 h 189"/>
                <a:gd name="T14" fmla="*/ 283 w 383"/>
                <a:gd name="T15" fmla="*/ 32 h 189"/>
                <a:gd name="T16" fmla="*/ 281 w 383"/>
                <a:gd name="T17" fmla="*/ 57 h 189"/>
                <a:gd name="T18" fmla="*/ 287 w 383"/>
                <a:gd name="T19" fmla="*/ 57 h 189"/>
                <a:gd name="T20" fmla="*/ 286 w 383"/>
                <a:gd name="T21" fmla="*/ 32 h 189"/>
                <a:gd name="T22" fmla="*/ 285 w 383"/>
                <a:gd name="T23" fmla="*/ 30 h 189"/>
                <a:gd name="T24" fmla="*/ 285 w 383"/>
                <a:gd name="T25" fmla="*/ 26 h 189"/>
                <a:gd name="T26" fmla="*/ 298 w 383"/>
                <a:gd name="T27" fmla="*/ 29 h 189"/>
                <a:gd name="T28" fmla="*/ 291 w 383"/>
                <a:gd name="T29" fmla="*/ 65 h 189"/>
                <a:gd name="T30" fmla="*/ 293 w 383"/>
                <a:gd name="T31" fmla="*/ 74 h 189"/>
                <a:gd name="T32" fmla="*/ 286 w 383"/>
                <a:gd name="T33" fmla="*/ 108 h 189"/>
                <a:gd name="T34" fmla="*/ 231 w 383"/>
                <a:gd name="T35" fmla="*/ 101 h 189"/>
                <a:gd name="T36" fmla="*/ 202 w 383"/>
                <a:gd name="T37" fmla="*/ 145 h 189"/>
                <a:gd name="T38" fmla="*/ 195 w 383"/>
                <a:gd name="T39" fmla="*/ 122 h 189"/>
                <a:gd name="T40" fmla="*/ 198 w 383"/>
                <a:gd name="T41" fmla="*/ 121 h 189"/>
                <a:gd name="T42" fmla="*/ 202 w 383"/>
                <a:gd name="T43" fmla="*/ 114 h 189"/>
                <a:gd name="T44" fmla="*/ 191 w 383"/>
                <a:gd name="T45" fmla="*/ 115 h 189"/>
                <a:gd name="T46" fmla="*/ 180 w 383"/>
                <a:gd name="T47" fmla="*/ 115 h 189"/>
                <a:gd name="T48" fmla="*/ 186 w 383"/>
                <a:gd name="T49" fmla="*/ 122 h 189"/>
                <a:gd name="T50" fmla="*/ 186 w 383"/>
                <a:gd name="T51" fmla="*/ 145 h 189"/>
                <a:gd name="T52" fmla="*/ 157 w 383"/>
                <a:gd name="T53" fmla="*/ 101 h 189"/>
                <a:gd name="T54" fmla="*/ 122 w 383"/>
                <a:gd name="T55" fmla="*/ 116 h 189"/>
                <a:gd name="T56" fmla="*/ 87 w 383"/>
                <a:gd name="T57" fmla="*/ 96 h 189"/>
                <a:gd name="T58" fmla="*/ 68 w 383"/>
                <a:gd name="T59" fmla="*/ 128 h 189"/>
                <a:gd name="T60" fmla="*/ 66 w 383"/>
                <a:gd name="T61" fmla="*/ 111 h 189"/>
                <a:gd name="T62" fmla="*/ 70 w 383"/>
                <a:gd name="T63" fmla="*/ 106 h 189"/>
                <a:gd name="T64" fmla="*/ 62 w 383"/>
                <a:gd name="T65" fmla="*/ 106 h 189"/>
                <a:gd name="T66" fmla="*/ 54 w 383"/>
                <a:gd name="T67" fmla="*/ 105 h 189"/>
                <a:gd name="T68" fmla="*/ 57 w 383"/>
                <a:gd name="T69" fmla="*/ 111 h 189"/>
                <a:gd name="T70" fmla="*/ 59 w 383"/>
                <a:gd name="T71" fmla="*/ 111 h 189"/>
                <a:gd name="T72" fmla="*/ 55 w 383"/>
                <a:gd name="T73" fmla="*/ 128 h 189"/>
                <a:gd name="T74" fmla="*/ 33 w 383"/>
                <a:gd name="T75" fmla="*/ 96 h 189"/>
                <a:gd name="T76" fmla="*/ 0 w 383"/>
                <a:gd name="T77" fmla="*/ 149 h 189"/>
                <a:gd name="T78" fmla="*/ 111 w 383"/>
                <a:gd name="T79" fmla="*/ 161 h 189"/>
                <a:gd name="T80" fmla="*/ 127 w 383"/>
                <a:gd name="T81" fmla="*/ 189 h 189"/>
                <a:gd name="T82" fmla="*/ 274 w 383"/>
                <a:gd name="T83" fmla="*/ 171 h 189"/>
                <a:gd name="T84" fmla="*/ 275 w 383"/>
                <a:gd name="T85" fmla="*/ 161 h 189"/>
                <a:gd name="T86" fmla="*/ 383 w 383"/>
                <a:gd name="T87" fmla="*/ 151 h 189"/>
                <a:gd name="T88" fmla="*/ 357 w 383"/>
                <a:gd name="T89" fmla="*/ 107 h 189"/>
                <a:gd name="T90" fmla="*/ 341 w 383"/>
                <a:gd name="T91" fmla="*/ 49 h 189"/>
                <a:gd name="T92" fmla="*/ 348 w 383"/>
                <a:gd name="T93" fmla="*/ 62 h 189"/>
                <a:gd name="T94" fmla="*/ 321 w 383"/>
                <a:gd name="T95" fmla="*/ 101 h 189"/>
                <a:gd name="T96" fmla="*/ 298 w 383"/>
                <a:gd name="T97" fmla="*/ 66 h 189"/>
                <a:gd name="T98" fmla="*/ 335 w 383"/>
                <a:gd name="T99" fmla="*/ 118 h 189"/>
                <a:gd name="T100" fmla="*/ 323 w 383"/>
                <a:gd name="T101" fmla="*/ 134 h 189"/>
                <a:gd name="T102" fmla="*/ 304 w 383"/>
                <a:gd name="T103" fmla="*/ 114 h 189"/>
                <a:gd name="T104" fmla="*/ 306 w 383"/>
                <a:gd name="T105" fmla="*/ 106 h 189"/>
                <a:gd name="T106" fmla="*/ 307 w 383"/>
                <a:gd name="T107" fmla="*/ 100 h 189"/>
                <a:gd name="T108" fmla="*/ 342 w 383"/>
                <a:gd name="T109" fmla="*/ 100 h 189"/>
                <a:gd name="T110" fmla="*/ 343 w 383"/>
                <a:gd name="T111" fmla="*/ 106 h 189"/>
                <a:gd name="T112" fmla="*/ 345 w 383"/>
                <a:gd name="T113" fmla="*/ 114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83" h="189">
                  <a:moveTo>
                    <a:pt x="357" y="107"/>
                  </a:moveTo>
                  <a:cubicBezTo>
                    <a:pt x="363" y="105"/>
                    <a:pt x="363" y="105"/>
                    <a:pt x="363" y="105"/>
                  </a:cubicBezTo>
                  <a:cubicBezTo>
                    <a:pt x="363" y="105"/>
                    <a:pt x="354" y="90"/>
                    <a:pt x="351" y="74"/>
                  </a:cubicBezTo>
                  <a:cubicBezTo>
                    <a:pt x="351" y="74"/>
                    <a:pt x="351" y="74"/>
                    <a:pt x="351" y="74"/>
                  </a:cubicBezTo>
                  <a:cubicBezTo>
                    <a:pt x="352" y="70"/>
                    <a:pt x="353" y="67"/>
                    <a:pt x="353" y="63"/>
                  </a:cubicBezTo>
                  <a:cubicBezTo>
                    <a:pt x="353" y="51"/>
                    <a:pt x="350" y="41"/>
                    <a:pt x="346" y="34"/>
                  </a:cubicBezTo>
                  <a:cubicBezTo>
                    <a:pt x="346" y="29"/>
                    <a:pt x="346" y="29"/>
                    <a:pt x="346" y="29"/>
                  </a:cubicBezTo>
                  <a:cubicBezTo>
                    <a:pt x="364" y="21"/>
                    <a:pt x="364" y="21"/>
                    <a:pt x="364" y="21"/>
                  </a:cubicBezTo>
                  <a:cubicBezTo>
                    <a:pt x="321" y="0"/>
                    <a:pt x="321" y="0"/>
                    <a:pt x="321" y="0"/>
                  </a:cubicBezTo>
                  <a:cubicBezTo>
                    <a:pt x="280" y="21"/>
                    <a:pt x="280" y="21"/>
                    <a:pt x="280" y="21"/>
                  </a:cubicBezTo>
                  <a:cubicBezTo>
                    <a:pt x="283" y="22"/>
                    <a:pt x="283" y="22"/>
                    <a:pt x="283" y="22"/>
                  </a:cubicBezTo>
                  <a:cubicBezTo>
                    <a:pt x="283" y="26"/>
                    <a:pt x="283" y="26"/>
                    <a:pt x="283" y="26"/>
                  </a:cubicBezTo>
                  <a:cubicBezTo>
                    <a:pt x="282" y="27"/>
                    <a:pt x="282" y="27"/>
                    <a:pt x="282" y="28"/>
                  </a:cubicBezTo>
                  <a:cubicBezTo>
                    <a:pt x="282" y="29"/>
                    <a:pt x="282" y="30"/>
                    <a:pt x="283" y="30"/>
                  </a:cubicBezTo>
                  <a:cubicBezTo>
                    <a:pt x="283" y="32"/>
                    <a:pt x="283" y="32"/>
                    <a:pt x="283" y="32"/>
                  </a:cubicBezTo>
                  <a:cubicBezTo>
                    <a:pt x="283" y="32"/>
                    <a:pt x="283" y="32"/>
                    <a:pt x="283" y="32"/>
                  </a:cubicBezTo>
                  <a:cubicBezTo>
                    <a:pt x="282" y="32"/>
                    <a:pt x="281" y="32"/>
                    <a:pt x="281" y="33"/>
                  </a:cubicBezTo>
                  <a:cubicBezTo>
                    <a:pt x="281" y="57"/>
                    <a:pt x="281" y="57"/>
                    <a:pt x="281" y="57"/>
                  </a:cubicBezTo>
                  <a:cubicBezTo>
                    <a:pt x="281" y="59"/>
                    <a:pt x="283" y="60"/>
                    <a:pt x="284" y="60"/>
                  </a:cubicBezTo>
                  <a:cubicBezTo>
                    <a:pt x="286" y="60"/>
                    <a:pt x="287" y="59"/>
                    <a:pt x="287" y="5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7" y="32"/>
                    <a:pt x="286" y="32"/>
                    <a:pt x="286" y="32"/>
                  </a:cubicBezTo>
                  <a:cubicBezTo>
                    <a:pt x="285" y="32"/>
                    <a:pt x="285" y="32"/>
                    <a:pt x="285" y="32"/>
                  </a:cubicBezTo>
                  <a:cubicBezTo>
                    <a:pt x="285" y="30"/>
                    <a:pt x="285" y="30"/>
                    <a:pt x="285" y="30"/>
                  </a:cubicBezTo>
                  <a:cubicBezTo>
                    <a:pt x="286" y="30"/>
                    <a:pt x="287" y="29"/>
                    <a:pt x="287" y="28"/>
                  </a:cubicBezTo>
                  <a:cubicBezTo>
                    <a:pt x="287" y="27"/>
                    <a:pt x="286" y="27"/>
                    <a:pt x="285" y="26"/>
                  </a:cubicBezTo>
                  <a:cubicBezTo>
                    <a:pt x="285" y="23"/>
                    <a:pt x="285" y="23"/>
                    <a:pt x="285" y="23"/>
                  </a:cubicBezTo>
                  <a:cubicBezTo>
                    <a:pt x="298" y="29"/>
                    <a:pt x="298" y="29"/>
                    <a:pt x="298" y="29"/>
                  </a:cubicBezTo>
                  <a:cubicBezTo>
                    <a:pt x="298" y="35"/>
                    <a:pt x="298" y="35"/>
                    <a:pt x="298" y="35"/>
                  </a:cubicBezTo>
                  <a:cubicBezTo>
                    <a:pt x="294" y="42"/>
                    <a:pt x="291" y="52"/>
                    <a:pt x="291" y="65"/>
                  </a:cubicBezTo>
                  <a:cubicBezTo>
                    <a:pt x="291" y="68"/>
                    <a:pt x="292" y="71"/>
                    <a:pt x="293" y="74"/>
                  </a:cubicBezTo>
                  <a:cubicBezTo>
                    <a:pt x="293" y="74"/>
                    <a:pt x="293" y="74"/>
                    <a:pt x="293" y="74"/>
                  </a:cubicBezTo>
                  <a:cubicBezTo>
                    <a:pt x="292" y="84"/>
                    <a:pt x="285" y="99"/>
                    <a:pt x="281" y="105"/>
                  </a:cubicBezTo>
                  <a:cubicBezTo>
                    <a:pt x="286" y="108"/>
                    <a:pt x="286" y="108"/>
                    <a:pt x="286" y="108"/>
                  </a:cubicBezTo>
                  <a:cubicBezTo>
                    <a:pt x="278" y="109"/>
                    <a:pt x="272" y="115"/>
                    <a:pt x="268" y="121"/>
                  </a:cubicBezTo>
                  <a:cubicBezTo>
                    <a:pt x="261" y="109"/>
                    <a:pt x="247" y="101"/>
                    <a:pt x="231" y="101"/>
                  </a:cubicBezTo>
                  <a:cubicBezTo>
                    <a:pt x="226" y="101"/>
                    <a:pt x="226" y="101"/>
                    <a:pt x="226" y="101"/>
                  </a:cubicBezTo>
                  <a:cubicBezTo>
                    <a:pt x="202" y="145"/>
                    <a:pt x="202" y="145"/>
                    <a:pt x="202" y="145"/>
                  </a:cubicBezTo>
                  <a:cubicBezTo>
                    <a:pt x="200" y="145"/>
                    <a:pt x="200" y="145"/>
                    <a:pt x="200" y="145"/>
                  </a:cubicBezTo>
                  <a:cubicBezTo>
                    <a:pt x="195" y="122"/>
                    <a:pt x="195" y="122"/>
                    <a:pt x="195" y="122"/>
                  </a:cubicBezTo>
                  <a:cubicBezTo>
                    <a:pt x="197" y="122"/>
                    <a:pt x="197" y="122"/>
                    <a:pt x="197" y="122"/>
                  </a:cubicBezTo>
                  <a:cubicBezTo>
                    <a:pt x="198" y="122"/>
                    <a:pt x="198" y="122"/>
                    <a:pt x="198" y="121"/>
                  </a:cubicBezTo>
                  <a:cubicBezTo>
                    <a:pt x="203" y="115"/>
                    <a:pt x="203" y="115"/>
                    <a:pt x="203" y="115"/>
                  </a:cubicBezTo>
                  <a:cubicBezTo>
                    <a:pt x="203" y="114"/>
                    <a:pt x="203" y="114"/>
                    <a:pt x="202" y="114"/>
                  </a:cubicBezTo>
                  <a:cubicBezTo>
                    <a:pt x="192" y="115"/>
                    <a:pt x="192" y="115"/>
                    <a:pt x="192" y="115"/>
                  </a:cubicBezTo>
                  <a:cubicBezTo>
                    <a:pt x="192" y="115"/>
                    <a:pt x="191" y="115"/>
                    <a:pt x="191" y="115"/>
                  </a:cubicBezTo>
                  <a:cubicBezTo>
                    <a:pt x="181" y="114"/>
                    <a:pt x="181" y="114"/>
                    <a:pt x="181" y="114"/>
                  </a:cubicBezTo>
                  <a:cubicBezTo>
                    <a:pt x="180" y="114"/>
                    <a:pt x="180" y="114"/>
                    <a:pt x="180" y="115"/>
                  </a:cubicBezTo>
                  <a:cubicBezTo>
                    <a:pt x="185" y="121"/>
                    <a:pt x="185" y="121"/>
                    <a:pt x="185" y="121"/>
                  </a:cubicBezTo>
                  <a:cubicBezTo>
                    <a:pt x="185" y="122"/>
                    <a:pt x="185" y="122"/>
                    <a:pt x="186" y="122"/>
                  </a:cubicBezTo>
                  <a:cubicBezTo>
                    <a:pt x="188" y="122"/>
                    <a:pt x="188" y="122"/>
                    <a:pt x="188" y="122"/>
                  </a:cubicBezTo>
                  <a:cubicBezTo>
                    <a:pt x="186" y="145"/>
                    <a:pt x="186" y="145"/>
                    <a:pt x="186" y="145"/>
                  </a:cubicBezTo>
                  <a:cubicBezTo>
                    <a:pt x="182" y="145"/>
                    <a:pt x="182" y="145"/>
                    <a:pt x="182" y="145"/>
                  </a:cubicBezTo>
                  <a:cubicBezTo>
                    <a:pt x="157" y="101"/>
                    <a:pt x="157" y="101"/>
                    <a:pt x="157" y="101"/>
                  </a:cubicBezTo>
                  <a:cubicBezTo>
                    <a:pt x="153" y="101"/>
                    <a:pt x="153" y="101"/>
                    <a:pt x="153" y="101"/>
                  </a:cubicBezTo>
                  <a:cubicBezTo>
                    <a:pt x="140" y="101"/>
                    <a:pt x="129" y="107"/>
                    <a:pt x="122" y="116"/>
                  </a:cubicBezTo>
                  <a:cubicBezTo>
                    <a:pt x="117" y="104"/>
                    <a:pt x="105" y="96"/>
                    <a:pt x="91" y="96"/>
                  </a:cubicBezTo>
                  <a:cubicBezTo>
                    <a:pt x="87" y="96"/>
                    <a:pt x="87" y="96"/>
                    <a:pt x="87" y="96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64" y="111"/>
                    <a:pt x="64" y="111"/>
                    <a:pt x="64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6" y="111"/>
                    <a:pt x="66" y="111"/>
                    <a:pt x="67" y="111"/>
                  </a:cubicBezTo>
                  <a:cubicBezTo>
                    <a:pt x="70" y="106"/>
                    <a:pt x="70" y="106"/>
                    <a:pt x="70" y="106"/>
                  </a:cubicBezTo>
                  <a:cubicBezTo>
                    <a:pt x="71" y="105"/>
                    <a:pt x="70" y="105"/>
                    <a:pt x="70" y="105"/>
                  </a:cubicBezTo>
                  <a:cubicBezTo>
                    <a:pt x="62" y="106"/>
                    <a:pt x="62" y="106"/>
                    <a:pt x="62" y="106"/>
                  </a:cubicBezTo>
                  <a:cubicBezTo>
                    <a:pt x="62" y="106"/>
                    <a:pt x="62" y="106"/>
                    <a:pt x="62" y="106"/>
                  </a:cubicBezTo>
                  <a:cubicBezTo>
                    <a:pt x="54" y="105"/>
                    <a:pt x="54" y="105"/>
                    <a:pt x="54" y="105"/>
                  </a:cubicBezTo>
                  <a:cubicBezTo>
                    <a:pt x="53" y="105"/>
                    <a:pt x="53" y="105"/>
                    <a:pt x="53" y="106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9" y="111"/>
                    <a:pt x="59" y="111"/>
                    <a:pt x="59" y="111"/>
                  </a:cubicBezTo>
                  <a:cubicBezTo>
                    <a:pt x="57" y="128"/>
                    <a:pt x="57" y="128"/>
                    <a:pt x="57" y="128"/>
                  </a:cubicBezTo>
                  <a:cubicBezTo>
                    <a:pt x="55" y="128"/>
                    <a:pt x="55" y="128"/>
                    <a:pt x="55" y="128"/>
                  </a:cubicBezTo>
                  <a:cubicBezTo>
                    <a:pt x="37" y="96"/>
                    <a:pt x="37" y="96"/>
                    <a:pt x="37" y="96"/>
                  </a:cubicBezTo>
                  <a:cubicBezTo>
                    <a:pt x="33" y="96"/>
                    <a:pt x="33" y="96"/>
                    <a:pt x="33" y="96"/>
                  </a:cubicBezTo>
                  <a:cubicBezTo>
                    <a:pt x="15" y="96"/>
                    <a:pt x="0" y="111"/>
                    <a:pt x="0" y="12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55"/>
                    <a:pt x="5" y="161"/>
                    <a:pt x="12" y="161"/>
                  </a:cubicBezTo>
                  <a:cubicBezTo>
                    <a:pt x="111" y="161"/>
                    <a:pt x="111" y="161"/>
                    <a:pt x="111" y="161"/>
                  </a:cubicBezTo>
                  <a:cubicBezTo>
                    <a:pt x="111" y="173"/>
                    <a:pt x="111" y="173"/>
                    <a:pt x="111" y="173"/>
                  </a:cubicBezTo>
                  <a:cubicBezTo>
                    <a:pt x="111" y="182"/>
                    <a:pt x="118" y="189"/>
                    <a:pt x="127" y="189"/>
                  </a:cubicBezTo>
                  <a:cubicBezTo>
                    <a:pt x="258" y="187"/>
                    <a:pt x="258" y="187"/>
                    <a:pt x="258" y="187"/>
                  </a:cubicBezTo>
                  <a:cubicBezTo>
                    <a:pt x="267" y="187"/>
                    <a:pt x="274" y="179"/>
                    <a:pt x="274" y="171"/>
                  </a:cubicBezTo>
                  <a:cubicBezTo>
                    <a:pt x="274" y="161"/>
                    <a:pt x="274" y="161"/>
                    <a:pt x="274" y="161"/>
                  </a:cubicBezTo>
                  <a:cubicBezTo>
                    <a:pt x="274" y="161"/>
                    <a:pt x="275" y="161"/>
                    <a:pt x="275" y="161"/>
                  </a:cubicBezTo>
                  <a:cubicBezTo>
                    <a:pt x="372" y="161"/>
                    <a:pt x="372" y="161"/>
                    <a:pt x="372" y="161"/>
                  </a:cubicBezTo>
                  <a:cubicBezTo>
                    <a:pt x="378" y="161"/>
                    <a:pt x="383" y="156"/>
                    <a:pt x="383" y="151"/>
                  </a:cubicBezTo>
                  <a:cubicBezTo>
                    <a:pt x="383" y="135"/>
                    <a:pt x="383" y="135"/>
                    <a:pt x="383" y="135"/>
                  </a:cubicBezTo>
                  <a:cubicBezTo>
                    <a:pt x="383" y="121"/>
                    <a:pt x="372" y="110"/>
                    <a:pt x="357" y="107"/>
                  </a:cubicBezTo>
                  <a:close/>
                  <a:moveTo>
                    <a:pt x="298" y="66"/>
                  </a:moveTo>
                  <a:cubicBezTo>
                    <a:pt x="319" y="65"/>
                    <a:pt x="341" y="49"/>
                    <a:pt x="341" y="49"/>
                  </a:cubicBezTo>
                  <a:cubicBezTo>
                    <a:pt x="341" y="62"/>
                    <a:pt x="341" y="62"/>
                    <a:pt x="341" y="62"/>
                  </a:cubicBezTo>
                  <a:cubicBezTo>
                    <a:pt x="348" y="62"/>
                    <a:pt x="348" y="62"/>
                    <a:pt x="348" y="62"/>
                  </a:cubicBezTo>
                  <a:cubicBezTo>
                    <a:pt x="348" y="62"/>
                    <a:pt x="347" y="67"/>
                    <a:pt x="348" y="78"/>
                  </a:cubicBezTo>
                  <a:cubicBezTo>
                    <a:pt x="349" y="89"/>
                    <a:pt x="335" y="101"/>
                    <a:pt x="321" y="101"/>
                  </a:cubicBezTo>
                  <a:cubicBezTo>
                    <a:pt x="306" y="101"/>
                    <a:pt x="297" y="88"/>
                    <a:pt x="296" y="81"/>
                  </a:cubicBezTo>
                  <a:cubicBezTo>
                    <a:pt x="295" y="73"/>
                    <a:pt x="298" y="66"/>
                    <a:pt x="298" y="66"/>
                  </a:cubicBezTo>
                  <a:close/>
                  <a:moveTo>
                    <a:pt x="345" y="114"/>
                  </a:moveTo>
                  <a:cubicBezTo>
                    <a:pt x="342" y="116"/>
                    <a:pt x="338" y="115"/>
                    <a:pt x="335" y="118"/>
                  </a:cubicBezTo>
                  <a:cubicBezTo>
                    <a:pt x="333" y="120"/>
                    <a:pt x="327" y="130"/>
                    <a:pt x="325" y="134"/>
                  </a:cubicBezTo>
                  <a:cubicBezTo>
                    <a:pt x="325" y="135"/>
                    <a:pt x="324" y="135"/>
                    <a:pt x="323" y="134"/>
                  </a:cubicBezTo>
                  <a:cubicBezTo>
                    <a:pt x="321" y="130"/>
                    <a:pt x="316" y="120"/>
                    <a:pt x="313" y="118"/>
                  </a:cubicBezTo>
                  <a:cubicBezTo>
                    <a:pt x="310" y="115"/>
                    <a:pt x="306" y="116"/>
                    <a:pt x="304" y="114"/>
                  </a:cubicBezTo>
                  <a:cubicBezTo>
                    <a:pt x="300" y="112"/>
                    <a:pt x="296" y="106"/>
                    <a:pt x="298" y="106"/>
                  </a:cubicBezTo>
                  <a:cubicBezTo>
                    <a:pt x="301" y="106"/>
                    <a:pt x="304" y="106"/>
                    <a:pt x="306" y="106"/>
                  </a:cubicBezTo>
                  <a:cubicBezTo>
                    <a:pt x="307" y="107"/>
                    <a:pt x="307" y="106"/>
                    <a:pt x="307" y="105"/>
                  </a:cubicBezTo>
                  <a:cubicBezTo>
                    <a:pt x="306" y="103"/>
                    <a:pt x="307" y="100"/>
                    <a:pt x="307" y="100"/>
                  </a:cubicBezTo>
                  <a:cubicBezTo>
                    <a:pt x="307" y="100"/>
                    <a:pt x="313" y="108"/>
                    <a:pt x="324" y="108"/>
                  </a:cubicBezTo>
                  <a:cubicBezTo>
                    <a:pt x="335" y="108"/>
                    <a:pt x="342" y="100"/>
                    <a:pt x="342" y="100"/>
                  </a:cubicBezTo>
                  <a:cubicBezTo>
                    <a:pt x="342" y="100"/>
                    <a:pt x="342" y="103"/>
                    <a:pt x="341" y="105"/>
                  </a:cubicBezTo>
                  <a:cubicBezTo>
                    <a:pt x="341" y="106"/>
                    <a:pt x="342" y="107"/>
                    <a:pt x="343" y="106"/>
                  </a:cubicBezTo>
                  <a:cubicBezTo>
                    <a:pt x="345" y="106"/>
                    <a:pt x="348" y="106"/>
                    <a:pt x="350" y="106"/>
                  </a:cubicBezTo>
                  <a:cubicBezTo>
                    <a:pt x="353" y="106"/>
                    <a:pt x="349" y="112"/>
                    <a:pt x="345" y="1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</p:grpSp>
      <p:grpSp>
        <p:nvGrpSpPr>
          <p:cNvPr id="61" name="Group 38"/>
          <p:cNvGrpSpPr/>
          <p:nvPr/>
        </p:nvGrpSpPr>
        <p:grpSpPr>
          <a:xfrm>
            <a:off x="6463314" y="3189705"/>
            <a:ext cx="402451" cy="271873"/>
            <a:chOff x="-1119188" y="5715000"/>
            <a:chExt cx="655638" cy="44291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5" name="Freeform 11"/>
            <p:cNvSpPr>
              <a:spLocks/>
            </p:cNvSpPr>
            <p:nvPr/>
          </p:nvSpPr>
          <p:spPr bwMode="auto">
            <a:xfrm>
              <a:off x="-989013" y="5913438"/>
              <a:ext cx="406400" cy="171450"/>
            </a:xfrm>
            <a:custGeom>
              <a:avLst/>
              <a:gdLst>
                <a:gd name="T0" fmla="*/ 187 w 187"/>
                <a:gd name="T1" fmla="*/ 50 h 79"/>
                <a:gd name="T2" fmla="*/ 187 w 187"/>
                <a:gd name="T3" fmla="*/ 51 h 79"/>
                <a:gd name="T4" fmla="*/ 93 w 187"/>
                <a:gd name="T5" fmla="*/ 79 h 79"/>
                <a:gd name="T6" fmla="*/ 1 w 187"/>
                <a:gd name="T7" fmla="*/ 51 h 79"/>
                <a:gd name="T8" fmla="*/ 1 w 187"/>
                <a:gd name="T9" fmla="*/ 50 h 79"/>
                <a:gd name="T10" fmla="*/ 8 w 187"/>
                <a:gd name="T11" fmla="*/ 40 h 79"/>
                <a:gd name="T12" fmla="*/ 7 w 187"/>
                <a:gd name="T13" fmla="*/ 27 h 79"/>
                <a:gd name="T14" fmla="*/ 0 w 187"/>
                <a:gd name="T15" fmla="*/ 18 h 79"/>
                <a:gd name="T16" fmla="*/ 0 w 187"/>
                <a:gd name="T17" fmla="*/ 2 h 79"/>
                <a:gd name="T18" fmla="*/ 1 w 187"/>
                <a:gd name="T19" fmla="*/ 1 h 79"/>
                <a:gd name="T20" fmla="*/ 91 w 187"/>
                <a:gd name="T21" fmla="*/ 30 h 79"/>
                <a:gd name="T22" fmla="*/ 93 w 187"/>
                <a:gd name="T23" fmla="*/ 30 h 79"/>
                <a:gd name="T24" fmla="*/ 186 w 187"/>
                <a:gd name="T25" fmla="*/ 1 h 79"/>
                <a:gd name="T26" fmla="*/ 187 w 187"/>
                <a:gd name="T27" fmla="*/ 1 h 79"/>
                <a:gd name="T28" fmla="*/ 187 w 187"/>
                <a:gd name="T29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79">
                  <a:moveTo>
                    <a:pt x="187" y="50"/>
                  </a:moveTo>
                  <a:cubicBezTo>
                    <a:pt x="187" y="50"/>
                    <a:pt x="187" y="50"/>
                    <a:pt x="187" y="51"/>
                  </a:cubicBezTo>
                  <a:cubicBezTo>
                    <a:pt x="183" y="53"/>
                    <a:pt x="148" y="79"/>
                    <a:pt x="93" y="79"/>
                  </a:cubicBezTo>
                  <a:cubicBezTo>
                    <a:pt x="32" y="79"/>
                    <a:pt x="5" y="56"/>
                    <a:pt x="1" y="51"/>
                  </a:cubicBezTo>
                  <a:cubicBezTo>
                    <a:pt x="0" y="51"/>
                    <a:pt x="0" y="51"/>
                    <a:pt x="1" y="50"/>
                  </a:cubicBezTo>
                  <a:cubicBezTo>
                    <a:pt x="2" y="49"/>
                    <a:pt x="6" y="46"/>
                    <a:pt x="8" y="40"/>
                  </a:cubicBezTo>
                  <a:cubicBezTo>
                    <a:pt x="9" y="36"/>
                    <a:pt x="8" y="30"/>
                    <a:pt x="7" y="27"/>
                  </a:cubicBezTo>
                  <a:cubicBezTo>
                    <a:pt x="5" y="21"/>
                    <a:pt x="0" y="18"/>
                    <a:pt x="0" y="18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91" y="30"/>
                    <a:pt x="91" y="30"/>
                    <a:pt x="91" y="30"/>
                  </a:cubicBezTo>
                  <a:cubicBezTo>
                    <a:pt x="92" y="30"/>
                    <a:pt x="93" y="30"/>
                    <a:pt x="93" y="3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86" y="0"/>
                    <a:pt x="187" y="1"/>
                    <a:pt x="187" y="1"/>
                  </a:cubicBezTo>
                  <a:lnTo>
                    <a:pt x="187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76" name="Freeform 12"/>
            <p:cNvSpPr>
              <a:spLocks/>
            </p:cNvSpPr>
            <p:nvPr/>
          </p:nvSpPr>
          <p:spPr bwMode="auto">
            <a:xfrm>
              <a:off x="-1119188" y="5715000"/>
              <a:ext cx="655638" cy="442912"/>
            </a:xfrm>
            <a:custGeom>
              <a:avLst/>
              <a:gdLst>
                <a:gd name="T0" fmla="*/ 302 w 302"/>
                <a:gd name="T1" fmla="*/ 51 h 204"/>
                <a:gd name="T2" fmla="*/ 153 w 302"/>
                <a:gd name="T3" fmla="*/ 0 h 204"/>
                <a:gd name="T4" fmla="*/ 153 w 302"/>
                <a:gd name="T5" fmla="*/ 0 h 204"/>
                <a:gd name="T6" fmla="*/ 4 w 302"/>
                <a:gd name="T7" fmla="*/ 51 h 204"/>
                <a:gd name="T8" fmla="*/ 4 w 302"/>
                <a:gd name="T9" fmla="*/ 52 h 204"/>
                <a:gd name="T10" fmla="*/ 43 w 302"/>
                <a:gd name="T11" fmla="*/ 66 h 204"/>
                <a:gd name="T12" fmla="*/ 29 w 302"/>
                <a:gd name="T13" fmla="*/ 110 h 204"/>
                <a:gd name="T14" fmla="*/ 19 w 302"/>
                <a:gd name="T15" fmla="*/ 123 h 204"/>
                <a:gd name="T16" fmla="*/ 27 w 302"/>
                <a:gd name="T17" fmla="*/ 136 h 204"/>
                <a:gd name="T18" fmla="*/ 26 w 302"/>
                <a:gd name="T19" fmla="*/ 150 h 204"/>
                <a:gd name="T20" fmla="*/ 1 w 302"/>
                <a:gd name="T21" fmla="*/ 190 h 204"/>
                <a:gd name="T22" fmla="*/ 1 w 302"/>
                <a:gd name="T23" fmla="*/ 194 h 204"/>
                <a:gd name="T24" fmla="*/ 23 w 302"/>
                <a:gd name="T25" fmla="*/ 204 h 204"/>
                <a:gd name="T26" fmla="*/ 25 w 302"/>
                <a:gd name="T27" fmla="*/ 204 h 204"/>
                <a:gd name="T28" fmla="*/ 42 w 302"/>
                <a:gd name="T29" fmla="*/ 134 h 204"/>
                <a:gd name="T30" fmla="*/ 47 w 302"/>
                <a:gd name="T31" fmla="*/ 123 h 204"/>
                <a:gd name="T32" fmla="*/ 40 w 302"/>
                <a:gd name="T33" fmla="*/ 111 h 204"/>
                <a:gd name="T34" fmla="*/ 55 w 302"/>
                <a:gd name="T35" fmla="*/ 71 h 204"/>
                <a:gd name="T36" fmla="*/ 147 w 302"/>
                <a:gd name="T37" fmla="*/ 35 h 204"/>
                <a:gd name="T38" fmla="*/ 156 w 302"/>
                <a:gd name="T39" fmla="*/ 39 h 204"/>
                <a:gd name="T40" fmla="*/ 152 w 302"/>
                <a:gd name="T41" fmla="*/ 48 h 204"/>
                <a:gd name="T42" fmla="*/ 76 w 302"/>
                <a:gd name="T43" fmla="*/ 78 h 204"/>
                <a:gd name="T44" fmla="*/ 76 w 302"/>
                <a:gd name="T45" fmla="*/ 78 h 204"/>
                <a:gd name="T46" fmla="*/ 153 w 302"/>
                <a:gd name="T47" fmla="*/ 107 h 204"/>
                <a:gd name="T48" fmla="*/ 153 w 302"/>
                <a:gd name="T49" fmla="*/ 107 h 204"/>
                <a:gd name="T50" fmla="*/ 302 w 302"/>
                <a:gd name="T51" fmla="*/ 52 h 204"/>
                <a:gd name="T52" fmla="*/ 302 w 302"/>
                <a:gd name="T53" fmla="*/ 51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02" h="204">
                  <a:moveTo>
                    <a:pt x="302" y="51"/>
                  </a:moveTo>
                  <a:cubicBezTo>
                    <a:pt x="153" y="0"/>
                    <a:pt x="153" y="0"/>
                    <a:pt x="153" y="0"/>
                  </a:cubicBezTo>
                  <a:cubicBezTo>
                    <a:pt x="153" y="0"/>
                    <a:pt x="153" y="0"/>
                    <a:pt x="153" y="0"/>
                  </a:cubicBezTo>
                  <a:cubicBezTo>
                    <a:pt x="4" y="51"/>
                    <a:pt x="4" y="51"/>
                    <a:pt x="4" y="51"/>
                  </a:cubicBezTo>
                  <a:cubicBezTo>
                    <a:pt x="4" y="51"/>
                    <a:pt x="4" y="52"/>
                    <a:pt x="4" y="52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35" y="79"/>
                    <a:pt x="31" y="94"/>
                    <a:pt x="29" y="110"/>
                  </a:cubicBezTo>
                  <a:cubicBezTo>
                    <a:pt x="23" y="111"/>
                    <a:pt x="19" y="117"/>
                    <a:pt x="19" y="123"/>
                  </a:cubicBezTo>
                  <a:cubicBezTo>
                    <a:pt x="19" y="129"/>
                    <a:pt x="22" y="133"/>
                    <a:pt x="27" y="136"/>
                  </a:cubicBezTo>
                  <a:cubicBezTo>
                    <a:pt x="26" y="141"/>
                    <a:pt x="26" y="146"/>
                    <a:pt x="26" y="150"/>
                  </a:cubicBezTo>
                  <a:cubicBezTo>
                    <a:pt x="26" y="169"/>
                    <a:pt x="8" y="184"/>
                    <a:pt x="1" y="190"/>
                  </a:cubicBezTo>
                  <a:cubicBezTo>
                    <a:pt x="0" y="191"/>
                    <a:pt x="0" y="193"/>
                    <a:pt x="1" y="194"/>
                  </a:cubicBezTo>
                  <a:cubicBezTo>
                    <a:pt x="23" y="204"/>
                    <a:pt x="23" y="204"/>
                    <a:pt x="23" y="204"/>
                  </a:cubicBezTo>
                  <a:cubicBezTo>
                    <a:pt x="24" y="204"/>
                    <a:pt x="24" y="204"/>
                    <a:pt x="25" y="204"/>
                  </a:cubicBezTo>
                  <a:cubicBezTo>
                    <a:pt x="48" y="191"/>
                    <a:pt x="45" y="161"/>
                    <a:pt x="42" y="134"/>
                  </a:cubicBezTo>
                  <a:cubicBezTo>
                    <a:pt x="45" y="131"/>
                    <a:pt x="47" y="127"/>
                    <a:pt x="47" y="123"/>
                  </a:cubicBezTo>
                  <a:cubicBezTo>
                    <a:pt x="47" y="118"/>
                    <a:pt x="44" y="113"/>
                    <a:pt x="40" y="111"/>
                  </a:cubicBezTo>
                  <a:cubicBezTo>
                    <a:pt x="40" y="84"/>
                    <a:pt x="55" y="71"/>
                    <a:pt x="55" y="71"/>
                  </a:cubicBezTo>
                  <a:cubicBezTo>
                    <a:pt x="147" y="35"/>
                    <a:pt x="147" y="35"/>
                    <a:pt x="147" y="35"/>
                  </a:cubicBezTo>
                  <a:cubicBezTo>
                    <a:pt x="150" y="34"/>
                    <a:pt x="155" y="35"/>
                    <a:pt x="156" y="39"/>
                  </a:cubicBezTo>
                  <a:cubicBezTo>
                    <a:pt x="158" y="42"/>
                    <a:pt x="156" y="46"/>
                    <a:pt x="152" y="48"/>
                  </a:cubicBezTo>
                  <a:cubicBezTo>
                    <a:pt x="76" y="78"/>
                    <a:pt x="76" y="78"/>
                    <a:pt x="76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153" y="107"/>
                    <a:pt x="153" y="107"/>
                    <a:pt x="153" y="107"/>
                  </a:cubicBezTo>
                  <a:cubicBezTo>
                    <a:pt x="153" y="107"/>
                    <a:pt x="153" y="107"/>
                    <a:pt x="153" y="107"/>
                  </a:cubicBezTo>
                  <a:cubicBezTo>
                    <a:pt x="302" y="52"/>
                    <a:pt x="302" y="52"/>
                    <a:pt x="302" y="52"/>
                  </a:cubicBezTo>
                  <a:cubicBezTo>
                    <a:pt x="302" y="52"/>
                    <a:pt x="302" y="51"/>
                    <a:pt x="302" y="5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</p:grpSp>
      <p:grpSp>
        <p:nvGrpSpPr>
          <p:cNvPr id="70" name="Group 59"/>
          <p:cNvGrpSpPr/>
          <p:nvPr/>
        </p:nvGrpSpPr>
        <p:grpSpPr>
          <a:xfrm>
            <a:off x="4363659" y="4723532"/>
            <a:ext cx="455869" cy="258850"/>
            <a:chOff x="11733212" y="1143001"/>
            <a:chExt cx="690563" cy="392113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8" name="Freeform 35"/>
            <p:cNvSpPr>
              <a:spLocks noEditPoints="1"/>
            </p:cNvSpPr>
            <p:nvPr/>
          </p:nvSpPr>
          <p:spPr bwMode="auto">
            <a:xfrm>
              <a:off x="11980863" y="1143001"/>
              <a:ext cx="203200" cy="247650"/>
            </a:xfrm>
            <a:custGeom>
              <a:avLst/>
              <a:gdLst>
                <a:gd name="T0" fmla="*/ 4 w 113"/>
                <a:gd name="T1" fmla="*/ 36 h 137"/>
                <a:gd name="T2" fmla="*/ 2 w 113"/>
                <a:gd name="T3" fmla="*/ 38 h 137"/>
                <a:gd name="T4" fmla="*/ 4 w 113"/>
                <a:gd name="T5" fmla="*/ 41 h 137"/>
                <a:gd name="T6" fmla="*/ 4 w 113"/>
                <a:gd name="T7" fmla="*/ 43 h 137"/>
                <a:gd name="T8" fmla="*/ 3 w 113"/>
                <a:gd name="T9" fmla="*/ 43 h 137"/>
                <a:gd name="T10" fmla="*/ 1 w 113"/>
                <a:gd name="T11" fmla="*/ 45 h 137"/>
                <a:gd name="T12" fmla="*/ 1 w 113"/>
                <a:gd name="T13" fmla="*/ 77 h 137"/>
                <a:gd name="T14" fmla="*/ 5 w 113"/>
                <a:gd name="T15" fmla="*/ 81 h 137"/>
                <a:gd name="T16" fmla="*/ 9 w 113"/>
                <a:gd name="T17" fmla="*/ 77 h 137"/>
                <a:gd name="T18" fmla="*/ 9 w 113"/>
                <a:gd name="T19" fmla="*/ 45 h 137"/>
                <a:gd name="T20" fmla="*/ 7 w 113"/>
                <a:gd name="T21" fmla="*/ 43 h 137"/>
                <a:gd name="T22" fmla="*/ 7 w 113"/>
                <a:gd name="T23" fmla="*/ 43 h 137"/>
                <a:gd name="T24" fmla="*/ 7 w 113"/>
                <a:gd name="T25" fmla="*/ 41 h 137"/>
                <a:gd name="T26" fmla="*/ 8 w 113"/>
                <a:gd name="T27" fmla="*/ 38 h 137"/>
                <a:gd name="T28" fmla="*/ 7 w 113"/>
                <a:gd name="T29" fmla="*/ 36 h 137"/>
                <a:gd name="T30" fmla="*/ 7 w 113"/>
                <a:gd name="T31" fmla="*/ 31 h 137"/>
                <a:gd name="T32" fmla="*/ 24 w 113"/>
                <a:gd name="T33" fmla="*/ 40 h 137"/>
                <a:gd name="T34" fmla="*/ 24 w 113"/>
                <a:gd name="T35" fmla="*/ 47 h 137"/>
                <a:gd name="T36" fmla="*/ 15 w 113"/>
                <a:gd name="T37" fmla="*/ 88 h 137"/>
                <a:gd name="T38" fmla="*/ 56 w 113"/>
                <a:gd name="T39" fmla="*/ 137 h 137"/>
                <a:gd name="T40" fmla="*/ 98 w 113"/>
                <a:gd name="T41" fmla="*/ 86 h 137"/>
                <a:gd name="T42" fmla="*/ 88 w 113"/>
                <a:gd name="T43" fmla="*/ 46 h 137"/>
                <a:gd name="T44" fmla="*/ 88 w 113"/>
                <a:gd name="T45" fmla="*/ 39 h 137"/>
                <a:gd name="T46" fmla="*/ 113 w 113"/>
                <a:gd name="T47" fmla="*/ 28 h 137"/>
                <a:gd name="T48" fmla="*/ 55 w 113"/>
                <a:gd name="T49" fmla="*/ 0 h 137"/>
                <a:gd name="T50" fmla="*/ 0 w 113"/>
                <a:gd name="T51" fmla="*/ 28 h 137"/>
                <a:gd name="T52" fmla="*/ 4 w 113"/>
                <a:gd name="T53" fmla="*/ 30 h 137"/>
                <a:gd name="T54" fmla="*/ 4 w 113"/>
                <a:gd name="T55" fmla="*/ 36 h 137"/>
                <a:gd name="T56" fmla="*/ 28 w 113"/>
                <a:gd name="T57" fmla="*/ 61 h 137"/>
                <a:gd name="T58" fmla="*/ 56 w 113"/>
                <a:gd name="T59" fmla="*/ 70 h 137"/>
                <a:gd name="T60" fmla="*/ 83 w 113"/>
                <a:gd name="T61" fmla="*/ 61 h 137"/>
                <a:gd name="T62" fmla="*/ 85 w 113"/>
                <a:gd name="T63" fmla="*/ 86 h 137"/>
                <a:gd name="T64" fmla="*/ 90 w 113"/>
                <a:gd name="T65" fmla="*/ 88 h 137"/>
                <a:gd name="T66" fmla="*/ 56 w 113"/>
                <a:gd name="T67" fmla="*/ 129 h 137"/>
                <a:gd name="T68" fmla="*/ 21 w 113"/>
                <a:gd name="T69" fmla="*/ 88 h 137"/>
                <a:gd name="T70" fmla="*/ 26 w 113"/>
                <a:gd name="T71" fmla="*/ 86 h 137"/>
                <a:gd name="T72" fmla="*/ 28 w 113"/>
                <a:gd name="T73" fmla="*/ 61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13" h="137">
                  <a:moveTo>
                    <a:pt x="4" y="36"/>
                  </a:moveTo>
                  <a:cubicBezTo>
                    <a:pt x="3" y="36"/>
                    <a:pt x="2" y="37"/>
                    <a:pt x="2" y="38"/>
                  </a:cubicBezTo>
                  <a:cubicBezTo>
                    <a:pt x="2" y="40"/>
                    <a:pt x="3" y="41"/>
                    <a:pt x="4" y="41"/>
                  </a:cubicBezTo>
                  <a:cubicBezTo>
                    <a:pt x="4" y="43"/>
                    <a:pt x="4" y="43"/>
                    <a:pt x="4" y="43"/>
                  </a:cubicBezTo>
                  <a:cubicBezTo>
                    <a:pt x="3" y="43"/>
                    <a:pt x="3" y="43"/>
                    <a:pt x="3" y="43"/>
                  </a:cubicBezTo>
                  <a:cubicBezTo>
                    <a:pt x="2" y="43"/>
                    <a:pt x="1" y="44"/>
                    <a:pt x="1" y="45"/>
                  </a:cubicBezTo>
                  <a:cubicBezTo>
                    <a:pt x="1" y="77"/>
                    <a:pt x="1" y="77"/>
                    <a:pt x="1" y="77"/>
                  </a:cubicBezTo>
                  <a:cubicBezTo>
                    <a:pt x="1" y="79"/>
                    <a:pt x="3" y="81"/>
                    <a:pt x="5" y="81"/>
                  </a:cubicBezTo>
                  <a:cubicBezTo>
                    <a:pt x="7" y="81"/>
                    <a:pt x="9" y="79"/>
                    <a:pt x="9" y="77"/>
                  </a:cubicBezTo>
                  <a:cubicBezTo>
                    <a:pt x="9" y="45"/>
                    <a:pt x="9" y="45"/>
                    <a:pt x="9" y="45"/>
                  </a:cubicBezTo>
                  <a:cubicBezTo>
                    <a:pt x="9" y="44"/>
                    <a:pt x="8" y="43"/>
                    <a:pt x="7" y="43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1"/>
                    <a:pt x="7" y="41"/>
                    <a:pt x="7" y="41"/>
                  </a:cubicBezTo>
                  <a:cubicBezTo>
                    <a:pt x="8" y="41"/>
                    <a:pt x="8" y="40"/>
                    <a:pt x="8" y="38"/>
                  </a:cubicBezTo>
                  <a:cubicBezTo>
                    <a:pt x="8" y="37"/>
                    <a:pt x="8" y="36"/>
                    <a:pt x="7" y="36"/>
                  </a:cubicBezTo>
                  <a:cubicBezTo>
                    <a:pt x="7" y="31"/>
                    <a:pt x="7" y="31"/>
                    <a:pt x="7" y="31"/>
                  </a:cubicBezTo>
                  <a:cubicBezTo>
                    <a:pt x="24" y="40"/>
                    <a:pt x="24" y="40"/>
                    <a:pt x="24" y="40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19" y="57"/>
                    <a:pt x="15" y="70"/>
                    <a:pt x="15" y="88"/>
                  </a:cubicBezTo>
                  <a:cubicBezTo>
                    <a:pt x="15" y="114"/>
                    <a:pt x="38" y="137"/>
                    <a:pt x="56" y="137"/>
                  </a:cubicBezTo>
                  <a:cubicBezTo>
                    <a:pt x="75" y="137"/>
                    <a:pt x="98" y="111"/>
                    <a:pt x="98" y="86"/>
                  </a:cubicBezTo>
                  <a:cubicBezTo>
                    <a:pt x="98" y="69"/>
                    <a:pt x="94" y="56"/>
                    <a:pt x="88" y="46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113" y="28"/>
                    <a:pt x="113" y="28"/>
                    <a:pt x="113" y="28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4" y="30"/>
                    <a:pt x="4" y="30"/>
                    <a:pt x="4" y="30"/>
                  </a:cubicBezTo>
                  <a:lnTo>
                    <a:pt x="4" y="36"/>
                  </a:lnTo>
                  <a:close/>
                  <a:moveTo>
                    <a:pt x="28" y="61"/>
                  </a:moveTo>
                  <a:cubicBezTo>
                    <a:pt x="32" y="55"/>
                    <a:pt x="51" y="70"/>
                    <a:pt x="56" y="70"/>
                  </a:cubicBezTo>
                  <a:cubicBezTo>
                    <a:pt x="60" y="70"/>
                    <a:pt x="79" y="55"/>
                    <a:pt x="83" y="61"/>
                  </a:cubicBezTo>
                  <a:cubicBezTo>
                    <a:pt x="87" y="68"/>
                    <a:pt x="85" y="79"/>
                    <a:pt x="85" y="86"/>
                  </a:cubicBezTo>
                  <a:cubicBezTo>
                    <a:pt x="85" y="89"/>
                    <a:pt x="91" y="86"/>
                    <a:pt x="90" y="88"/>
                  </a:cubicBezTo>
                  <a:cubicBezTo>
                    <a:pt x="86" y="112"/>
                    <a:pt x="71" y="129"/>
                    <a:pt x="56" y="129"/>
                  </a:cubicBezTo>
                  <a:cubicBezTo>
                    <a:pt x="40" y="129"/>
                    <a:pt x="25" y="112"/>
                    <a:pt x="21" y="88"/>
                  </a:cubicBezTo>
                  <a:cubicBezTo>
                    <a:pt x="20" y="86"/>
                    <a:pt x="26" y="89"/>
                    <a:pt x="26" y="86"/>
                  </a:cubicBezTo>
                  <a:cubicBezTo>
                    <a:pt x="27" y="79"/>
                    <a:pt x="24" y="68"/>
                    <a:pt x="28" y="6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79" name="Freeform 36"/>
            <p:cNvSpPr>
              <a:spLocks noEditPoints="1"/>
            </p:cNvSpPr>
            <p:nvPr/>
          </p:nvSpPr>
          <p:spPr bwMode="auto">
            <a:xfrm>
              <a:off x="11771313" y="1193801"/>
              <a:ext cx="150813" cy="182563"/>
            </a:xfrm>
            <a:custGeom>
              <a:avLst/>
              <a:gdLst>
                <a:gd name="T0" fmla="*/ 3 w 84"/>
                <a:gd name="T1" fmla="*/ 26 h 101"/>
                <a:gd name="T2" fmla="*/ 2 w 84"/>
                <a:gd name="T3" fmla="*/ 28 h 101"/>
                <a:gd name="T4" fmla="*/ 3 w 84"/>
                <a:gd name="T5" fmla="*/ 30 h 101"/>
                <a:gd name="T6" fmla="*/ 3 w 84"/>
                <a:gd name="T7" fmla="*/ 32 h 101"/>
                <a:gd name="T8" fmla="*/ 3 w 84"/>
                <a:gd name="T9" fmla="*/ 32 h 101"/>
                <a:gd name="T10" fmla="*/ 2 w 84"/>
                <a:gd name="T11" fmla="*/ 33 h 101"/>
                <a:gd name="T12" fmla="*/ 2 w 84"/>
                <a:gd name="T13" fmla="*/ 57 h 101"/>
                <a:gd name="T14" fmla="*/ 4 w 84"/>
                <a:gd name="T15" fmla="*/ 60 h 101"/>
                <a:gd name="T16" fmla="*/ 7 w 84"/>
                <a:gd name="T17" fmla="*/ 57 h 101"/>
                <a:gd name="T18" fmla="*/ 7 w 84"/>
                <a:gd name="T19" fmla="*/ 33 h 101"/>
                <a:gd name="T20" fmla="*/ 6 w 84"/>
                <a:gd name="T21" fmla="*/ 32 h 101"/>
                <a:gd name="T22" fmla="*/ 5 w 84"/>
                <a:gd name="T23" fmla="*/ 32 h 101"/>
                <a:gd name="T24" fmla="*/ 5 w 84"/>
                <a:gd name="T25" fmla="*/ 30 h 101"/>
                <a:gd name="T26" fmla="*/ 7 w 84"/>
                <a:gd name="T27" fmla="*/ 28 h 101"/>
                <a:gd name="T28" fmla="*/ 5 w 84"/>
                <a:gd name="T29" fmla="*/ 26 h 101"/>
                <a:gd name="T30" fmla="*/ 5 w 84"/>
                <a:gd name="T31" fmla="*/ 23 h 101"/>
                <a:gd name="T32" fmla="*/ 18 w 84"/>
                <a:gd name="T33" fmla="*/ 29 h 101"/>
                <a:gd name="T34" fmla="*/ 18 w 84"/>
                <a:gd name="T35" fmla="*/ 35 h 101"/>
                <a:gd name="T36" fmla="*/ 12 w 84"/>
                <a:gd name="T37" fmla="*/ 65 h 101"/>
                <a:gd name="T38" fmla="*/ 42 w 84"/>
                <a:gd name="T39" fmla="*/ 101 h 101"/>
                <a:gd name="T40" fmla="*/ 73 w 84"/>
                <a:gd name="T41" fmla="*/ 63 h 101"/>
                <a:gd name="T42" fmla="*/ 66 w 84"/>
                <a:gd name="T43" fmla="*/ 34 h 101"/>
                <a:gd name="T44" fmla="*/ 66 w 84"/>
                <a:gd name="T45" fmla="*/ 29 h 101"/>
                <a:gd name="T46" fmla="*/ 84 w 84"/>
                <a:gd name="T47" fmla="*/ 21 h 101"/>
                <a:gd name="T48" fmla="*/ 41 w 84"/>
                <a:gd name="T49" fmla="*/ 0 h 101"/>
                <a:gd name="T50" fmla="*/ 0 w 84"/>
                <a:gd name="T51" fmla="*/ 21 h 101"/>
                <a:gd name="T52" fmla="*/ 3 w 84"/>
                <a:gd name="T53" fmla="*/ 22 h 101"/>
                <a:gd name="T54" fmla="*/ 3 w 84"/>
                <a:gd name="T55" fmla="*/ 26 h 101"/>
                <a:gd name="T56" fmla="*/ 21 w 84"/>
                <a:gd name="T57" fmla="*/ 45 h 101"/>
                <a:gd name="T58" fmla="*/ 42 w 84"/>
                <a:gd name="T59" fmla="*/ 52 h 101"/>
                <a:gd name="T60" fmla="*/ 62 w 84"/>
                <a:gd name="T61" fmla="*/ 45 h 101"/>
                <a:gd name="T62" fmla="*/ 63 w 84"/>
                <a:gd name="T63" fmla="*/ 63 h 101"/>
                <a:gd name="T64" fmla="*/ 67 w 84"/>
                <a:gd name="T65" fmla="*/ 65 h 101"/>
                <a:gd name="T66" fmla="*/ 42 w 84"/>
                <a:gd name="T67" fmla="*/ 96 h 101"/>
                <a:gd name="T68" fmla="*/ 16 w 84"/>
                <a:gd name="T69" fmla="*/ 65 h 101"/>
                <a:gd name="T70" fmla="*/ 20 w 84"/>
                <a:gd name="T71" fmla="*/ 63 h 101"/>
                <a:gd name="T72" fmla="*/ 21 w 84"/>
                <a:gd name="T73" fmla="*/ 45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4" h="101">
                  <a:moveTo>
                    <a:pt x="3" y="26"/>
                  </a:moveTo>
                  <a:cubicBezTo>
                    <a:pt x="2" y="27"/>
                    <a:pt x="2" y="27"/>
                    <a:pt x="2" y="28"/>
                  </a:cubicBezTo>
                  <a:cubicBezTo>
                    <a:pt x="2" y="29"/>
                    <a:pt x="2" y="30"/>
                    <a:pt x="3" y="30"/>
                  </a:cubicBezTo>
                  <a:cubicBezTo>
                    <a:pt x="3" y="32"/>
                    <a:pt x="3" y="32"/>
                    <a:pt x="3" y="32"/>
                  </a:cubicBezTo>
                  <a:cubicBezTo>
                    <a:pt x="3" y="32"/>
                    <a:pt x="3" y="32"/>
                    <a:pt x="3" y="32"/>
                  </a:cubicBezTo>
                  <a:cubicBezTo>
                    <a:pt x="2" y="32"/>
                    <a:pt x="2" y="32"/>
                    <a:pt x="2" y="33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2" y="59"/>
                    <a:pt x="3" y="60"/>
                    <a:pt x="4" y="60"/>
                  </a:cubicBezTo>
                  <a:cubicBezTo>
                    <a:pt x="6" y="60"/>
                    <a:pt x="7" y="59"/>
                    <a:pt x="7" y="57"/>
                  </a:cubicBezTo>
                  <a:cubicBezTo>
                    <a:pt x="7" y="33"/>
                    <a:pt x="7" y="33"/>
                    <a:pt x="7" y="33"/>
                  </a:cubicBezTo>
                  <a:cubicBezTo>
                    <a:pt x="7" y="32"/>
                    <a:pt x="7" y="32"/>
                    <a:pt x="6" y="32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7" y="29"/>
                    <a:pt x="7" y="28"/>
                  </a:cubicBezTo>
                  <a:cubicBezTo>
                    <a:pt x="7" y="27"/>
                    <a:pt x="6" y="27"/>
                    <a:pt x="5" y="26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4" y="42"/>
                    <a:pt x="12" y="52"/>
                    <a:pt x="12" y="65"/>
                  </a:cubicBezTo>
                  <a:cubicBezTo>
                    <a:pt x="12" y="84"/>
                    <a:pt x="28" y="101"/>
                    <a:pt x="42" y="101"/>
                  </a:cubicBezTo>
                  <a:cubicBezTo>
                    <a:pt x="56" y="101"/>
                    <a:pt x="73" y="82"/>
                    <a:pt x="73" y="63"/>
                  </a:cubicBezTo>
                  <a:cubicBezTo>
                    <a:pt x="73" y="51"/>
                    <a:pt x="70" y="41"/>
                    <a:pt x="66" y="34"/>
                  </a:cubicBezTo>
                  <a:cubicBezTo>
                    <a:pt x="66" y="29"/>
                    <a:pt x="66" y="29"/>
                    <a:pt x="66" y="29"/>
                  </a:cubicBezTo>
                  <a:cubicBezTo>
                    <a:pt x="84" y="21"/>
                    <a:pt x="84" y="21"/>
                    <a:pt x="84" y="2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3" y="22"/>
                    <a:pt x="3" y="22"/>
                    <a:pt x="3" y="22"/>
                  </a:cubicBezTo>
                  <a:lnTo>
                    <a:pt x="3" y="26"/>
                  </a:lnTo>
                  <a:close/>
                  <a:moveTo>
                    <a:pt x="21" y="45"/>
                  </a:moveTo>
                  <a:cubicBezTo>
                    <a:pt x="24" y="40"/>
                    <a:pt x="39" y="52"/>
                    <a:pt x="42" y="52"/>
                  </a:cubicBezTo>
                  <a:cubicBezTo>
                    <a:pt x="45" y="52"/>
                    <a:pt x="59" y="40"/>
                    <a:pt x="62" y="45"/>
                  </a:cubicBezTo>
                  <a:cubicBezTo>
                    <a:pt x="65" y="50"/>
                    <a:pt x="63" y="58"/>
                    <a:pt x="63" y="63"/>
                  </a:cubicBezTo>
                  <a:cubicBezTo>
                    <a:pt x="63" y="65"/>
                    <a:pt x="68" y="63"/>
                    <a:pt x="67" y="65"/>
                  </a:cubicBezTo>
                  <a:cubicBezTo>
                    <a:pt x="64" y="83"/>
                    <a:pt x="53" y="96"/>
                    <a:pt x="42" y="96"/>
                  </a:cubicBezTo>
                  <a:cubicBezTo>
                    <a:pt x="30" y="96"/>
                    <a:pt x="19" y="83"/>
                    <a:pt x="16" y="65"/>
                  </a:cubicBezTo>
                  <a:cubicBezTo>
                    <a:pt x="15" y="63"/>
                    <a:pt x="20" y="65"/>
                    <a:pt x="20" y="63"/>
                  </a:cubicBezTo>
                  <a:cubicBezTo>
                    <a:pt x="20" y="58"/>
                    <a:pt x="18" y="50"/>
                    <a:pt x="21" y="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80" name="Freeform 37"/>
            <p:cNvSpPr>
              <a:spLocks noEditPoints="1"/>
            </p:cNvSpPr>
            <p:nvPr/>
          </p:nvSpPr>
          <p:spPr bwMode="auto">
            <a:xfrm>
              <a:off x="11733212" y="1193801"/>
              <a:ext cx="690563" cy="341313"/>
            </a:xfrm>
            <a:custGeom>
              <a:avLst/>
              <a:gdLst>
                <a:gd name="T0" fmla="*/ 363 w 383"/>
                <a:gd name="T1" fmla="*/ 105 h 189"/>
                <a:gd name="T2" fmla="*/ 351 w 383"/>
                <a:gd name="T3" fmla="*/ 74 h 189"/>
                <a:gd name="T4" fmla="*/ 346 w 383"/>
                <a:gd name="T5" fmla="*/ 34 h 189"/>
                <a:gd name="T6" fmla="*/ 364 w 383"/>
                <a:gd name="T7" fmla="*/ 21 h 189"/>
                <a:gd name="T8" fmla="*/ 280 w 383"/>
                <a:gd name="T9" fmla="*/ 21 h 189"/>
                <a:gd name="T10" fmla="*/ 283 w 383"/>
                <a:gd name="T11" fmla="*/ 26 h 189"/>
                <a:gd name="T12" fmla="*/ 283 w 383"/>
                <a:gd name="T13" fmla="*/ 30 h 189"/>
                <a:gd name="T14" fmla="*/ 283 w 383"/>
                <a:gd name="T15" fmla="*/ 32 h 189"/>
                <a:gd name="T16" fmla="*/ 281 w 383"/>
                <a:gd name="T17" fmla="*/ 57 h 189"/>
                <a:gd name="T18" fmla="*/ 287 w 383"/>
                <a:gd name="T19" fmla="*/ 57 h 189"/>
                <a:gd name="T20" fmla="*/ 286 w 383"/>
                <a:gd name="T21" fmla="*/ 32 h 189"/>
                <a:gd name="T22" fmla="*/ 285 w 383"/>
                <a:gd name="T23" fmla="*/ 30 h 189"/>
                <a:gd name="T24" fmla="*/ 285 w 383"/>
                <a:gd name="T25" fmla="*/ 26 h 189"/>
                <a:gd name="T26" fmla="*/ 298 w 383"/>
                <a:gd name="T27" fmla="*/ 29 h 189"/>
                <a:gd name="T28" fmla="*/ 291 w 383"/>
                <a:gd name="T29" fmla="*/ 65 h 189"/>
                <a:gd name="T30" fmla="*/ 293 w 383"/>
                <a:gd name="T31" fmla="*/ 74 h 189"/>
                <a:gd name="T32" fmla="*/ 286 w 383"/>
                <a:gd name="T33" fmla="*/ 108 h 189"/>
                <a:gd name="T34" fmla="*/ 231 w 383"/>
                <a:gd name="T35" fmla="*/ 101 h 189"/>
                <a:gd name="T36" fmla="*/ 202 w 383"/>
                <a:gd name="T37" fmla="*/ 145 h 189"/>
                <a:gd name="T38" fmla="*/ 195 w 383"/>
                <a:gd name="T39" fmla="*/ 122 h 189"/>
                <a:gd name="T40" fmla="*/ 198 w 383"/>
                <a:gd name="T41" fmla="*/ 121 h 189"/>
                <a:gd name="T42" fmla="*/ 202 w 383"/>
                <a:gd name="T43" fmla="*/ 114 h 189"/>
                <a:gd name="T44" fmla="*/ 191 w 383"/>
                <a:gd name="T45" fmla="*/ 115 h 189"/>
                <a:gd name="T46" fmla="*/ 180 w 383"/>
                <a:gd name="T47" fmla="*/ 115 h 189"/>
                <a:gd name="T48" fmla="*/ 186 w 383"/>
                <a:gd name="T49" fmla="*/ 122 h 189"/>
                <a:gd name="T50" fmla="*/ 186 w 383"/>
                <a:gd name="T51" fmla="*/ 145 h 189"/>
                <a:gd name="T52" fmla="*/ 157 w 383"/>
                <a:gd name="T53" fmla="*/ 101 h 189"/>
                <a:gd name="T54" fmla="*/ 122 w 383"/>
                <a:gd name="T55" fmla="*/ 116 h 189"/>
                <a:gd name="T56" fmla="*/ 87 w 383"/>
                <a:gd name="T57" fmla="*/ 96 h 189"/>
                <a:gd name="T58" fmla="*/ 68 w 383"/>
                <a:gd name="T59" fmla="*/ 128 h 189"/>
                <a:gd name="T60" fmla="*/ 66 w 383"/>
                <a:gd name="T61" fmla="*/ 111 h 189"/>
                <a:gd name="T62" fmla="*/ 70 w 383"/>
                <a:gd name="T63" fmla="*/ 106 h 189"/>
                <a:gd name="T64" fmla="*/ 62 w 383"/>
                <a:gd name="T65" fmla="*/ 106 h 189"/>
                <a:gd name="T66" fmla="*/ 54 w 383"/>
                <a:gd name="T67" fmla="*/ 105 h 189"/>
                <a:gd name="T68" fmla="*/ 57 w 383"/>
                <a:gd name="T69" fmla="*/ 111 h 189"/>
                <a:gd name="T70" fmla="*/ 59 w 383"/>
                <a:gd name="T71" fmla="*/ 111 h 189"/>
                <a:gd name="T72" fmla="*/ 55 w 383"/>
                <a:gd name="T73" fmla="*/ 128 h 189"/>
                <a:gd name="T74" fmla="*/ 33 w 383"/>
                <a:gd name="T75" fmla="*/ 96 h 189"/>
                <a:gd name="T76" fmla="*/ 0 w 383"/>
                <a:gd name="T77" fmla="*/ 149 h 189"/>
                <a:gd name="T78" fmla="*/ 111 w 383"/>
                <a:gd name="T79" fmla="*/ 161 h 189"/>
                <a:gd name="T80" fmla="*/ 127 w 383"/>
                <a:gd name="T81" fmla="*/ 189 h 189"/>
                <a:gd name="T82" fmla="*/ 274 w 383"/>
                <a:gd name="T83" fmla="*/ 171 h 189"/>
                <a:gd name="T84" fmla="*/ 275 w 383"/>
                <a:gd name="T85" fmla="*/ 161 h 189"/>
                <a:gd name="T86" fmla="*/ 383 w 383"/>
                <a:gd name="T87" fmla="*/ 151 h 189"/>
                <a:gd name="T88" fmla="*/ 357 w 383"/>
                <a:gd name="T89" fmla="*/ 107 h 189"/>
                <a:gd name="T90" fmla="*/ 341 w 383"/>
                <a:gd name="T91" fmla="*/ 49 h 189"/>
                <a:gd name="T92" fmla="*/ 348 w 383"/>
                <a:gd name="T93" fmla="*/ 62 h 189"/>
                <a:gd name="T94" fmla="*/ 321 w 383"/>
                <a:gd name="T95" fmla="*/ 101 h 189"/>
                <a:gd name="T96" fmla="*/ 298 w 383"/>
                <a:gd name="T97" fmla="*/ 66 h 189"/>
                <a:gd name="T98" fmla="*/ 335 w 383"/>
                <a:gd name="T99" fmla="*/ 118 h 189"/>
                <a:gd name="T100" fmla="*/ 323 w 383"/>
                <a:gd name="T101" fmla="*/ 134 h 189"/>
                <a:gd name="T102" fmla="*/ 304 w 383"/>
                <a:gd name="T103" fmla="*/ 114 h 189"/>
                <a:gd name="T104" fmla="*/ 306 w 383"/>
                <a:gd name="T105" fmla="*/ 106 h 189"/>
                <a:gd name="T106" fmla="*/ 307 w 383"/>
                <a:gd name="T107" fmla="*/ 100 h 189"/>
                <a:gd name="T108" fmla="*/ 342 w 383"/>
                <a:gd name="T109" fmla="*/ 100 h 189"/>
                <a:gd name="T110" fmla="*/ 343 w 383"/>
                <a:gd name="T111" fmla="*/ 106 h 189"/>
                <a:gd name="T112" fmla="*/ 345 w 383"/>
                <a:gd name="T113" fmla="*/ 114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83" h="189">
                  <a:moveTo>
                    <a:pt x="357" y="107"/>
                  </a:moveTo>
                  <a:cubicBezTo>
                    <a:pt x="363" y="105"/>
                    <a:pt x="363" y="105"/>
                    <a:pt x="363" y="105"/>
                  </a:cubicBezTo>
                  <a:cubicBezTo>
                    <a:pt x="363" y="105"/>
                    <a:pt x="354" y="90"/>
                    <a:pt x="351" y="74"/>
                  </a:cubicBezTo>
                  <a:cubicBezTo>
                    <a:pt x="351" y="74"/>
                    <a:pt x="351" y="74"/>
                    <a:pt x="351" y="74"/>
                  </a:cubicBezTo>
                  <a:cubicBezTo>
                    <a:pt x="352" y="70"/>
                    <a:pt x="353" y="67"/>
                    <a:pt x="353" y="63"/>
                  </a:cubicBezTo>
                  <a:cubicBezTo>
                    <a:pt x="353" y="51"/>
                    <a:pt x="350" y="41"/>
                    <a:pt x="346" y="34"/>
                  </a:cubicBezTo>
                  <a:cubicBezTo>
                    <a:pt x="346" y="29"/>
                    <a:pt x="346" y="29"/>
                    <a:pt x="346" y="29"/>
                  </a:cubicBezTo>
                  <a:cubicBezTo>
                    <a:pt x="364" y="21"/>
                    <a:pt x="364" y="21"/>
                    <a:pt x="364" y="21"/>
                  </a:cubicBezTo>
                  <a:cubicBezTo>
                    <a:pt x="321" y="0"/>
                    <a:pt x="321" y="0"/>
                    <a:pt x="321" y="0"/>
                  </a:cubicBezTo>
                  <a:cubicBezTo>
                    <a:pt x="280" y="21"/>
                    <a:pt x="280" y="21"/>
                    <a:pt x="280" y="21"/>
                  </a:cubicBezTo>
                  <a:cubicBezTo>
                    <a:pt x="283" y="22"/>
                    <a:pt x="283" y="22"/>
                    <a:pt x="283" y="22"/>
                  </a:cubicBezTo>
                  <a:cubicBezTo>
                    <a:pt x="283" y="26"/>
                    <a:pt x="283" y="26"/>
                    <a:pt x="283" y="26"/>
                  </a:cubicBezTo>
                  <a:cubicBezTo>
                    <a:pt x="282" y="27"/>
                    <a:pt x="282" y="27"/>
                    <a:pt x="282" y="28"/>
                  </a:cubicBezTo>
                  <a:cubicBezTo>
                    <a:pt x="282" y="29"/>
                    <a:pt x="282" y="30"/>
                    <a:pt x="283" y="30"/>
                  </a:cubicBezTo>
                  <a:cubicBezTo>
                    <a:pt x="283" y="32"/>
                    <a:pt x="283" y="32"/>
                    <a:pt x="283" y="32"/>
                  </a:cubicBezTo>
                  <a:cubicBezTo>
                    <a:pt x="283" y="32"/>
                    <a:pt x="283" y="32"/>
                    <a:pt x="283" y="32"/>
                  </a:cubicBezTo>
                  <a:cubicBezTo>
                    <a:pt x="282" y="32"/>
                    <a:pt x="281" y="32"/>
                    <a:pt x="281" y="33"/>
                  </a:cubicBezTo>
                  <a:cubicBezTo>
                    <a:pt x="281" y="57"/>
                    <a:pt x="281" y="57"/>
                    <a:pt x="281" y="57"/>
                  </a:cubicBezTo>
                  <a:cubicBezTo>
                    <a:pt x="281" y="59"/>
                    <a:pt x="283" y="60"/>
                    <a:pt x="284" y="60"/>
                  </a:cubicBezTo>
                  <a:cubicBezTo>
                    <a:pt x="286" y="60"/>
                    <a:pt x="287" y="59"/>
                    <a:pt x="287" y="5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7" y="32"/>
                    <a:pt x="286" y="32"/>
                    <a:pt x="286" y="32"/>
                  </a:cubicBezTo>
                  <a:cubicBezTo>
                    <a:pt x="285" y="32"/>
                    <a:pt x="285" y="32"/>
                    <a:pt x="285" y="32"/>
                  </a:cubicBezTo>
                  <a:cubicBezTo>
                    <a:pt x="285" y="30"/>
                    <a:pt x="285" y="30"/>
                    <a:pt x="285" y="30"/>
                  </a:cubicBezTo>
                  <a:cubicBezTo>
                    <a:pt x="286" y="30"/>
                    <a:pt x="287" y="29"/>
                    <a:pt x="287" y="28"/>
                  </a:cubicBezTo>
                  <a:cubicBezTo>
                    <a:pt x="287" y="27"/>
                    <a:pt x="286" y="27"/>
                    <a:pt x="285" y="26"/>
                  </a:cubicBezTo>
                  <a:cubicBezTo>
                    <a:pt x="285" y="23"/>
                    <a:pt x="285" y="23"/>
                    <a:pt x="285" y="23"/>
                  </a:cubicBezTo>
                  <a:cubicBezTo>
                    <a:pt x="298" y="29"/>
                    <a:pt x="298" y="29"/>
                    <a:pt x="298" y="29"/>
                  </a:cubicBezTo>
                  <a:cubicBezTo>
                    <a:pt x="298" y="35"/>
                    <a:pt x="298" y="35"/>
                    <a:pt x="298" y="35"/>
                  </a:cubicBezTo>
                  <a:cubicBezTo>
                    <a:pt x="294" y="42"/>
                    <a:pt x="291" y="52"/>
                    <a:pt x="291" y="65"/>
                  </a:cubicBezTo>
                  <a:cubicBezTo>
                    <a:pt x="291" y="68"/>
                    <a:pt x="292" y="71"/>
                    <a:pt x="293" y="74"/>
                  </a:cubicBezTo>
                  <a:cubicBezTo>
                    <a:pt x="293" y="74"/>
                    <a:pt x="293" y="74"/>
                    <a:pt x="293" y="74"/>
                  </a:cubicBezTo>
                  <a:cubicBezTo>
                    <a:pt x="292" y="84"/>
                    <a:pt x="285" y="99"/>
                    <a:pt x="281" y="105"/>
                  </a:cubicBezTo>
                  <a:cubicBezTo>
                    <a:pt x="286" y="108"/>
                    <a:pt x="286" y="108"/>
                    <a:pt x="286" y="108"/>
                  </a:cubicBezTo>
                  <a:cubicBezTo>
                    <a:pt x="278" y="109"/>
                    <a:pt x="272" y="115"/>
                    <a:pt x="268" y="121"/>
                  </a:cubicBezTo>
                  <a:cubicBezTo>
                    <a:pt x="261" y="109"/>
                    <a:pt x="247" y="101"/>
                    <a:pt x="231" y="101"/>
                  </a:cubicBezTo>
                  <a:cubicBezTo>
                    <a:pt x="226" y="101"/>
                    <a:pt x="226" y="101"/>
                    <a:pt x="226" y="101"/>
                  </a:cubicBezTo>
                  <a:cubicBezTo>
                    <a:pt x="202" y="145"/>
                    <a:pt x="202" y="145"/>
                    <a:pt x="202" y="145"/>
                  </a:cubicBezTo>
                  <a:cubicBezTo>
                    <a:pt x="200" y="145"/>
                    <a:pt x="200" y="145"/>
                    <a:pt x="200" y="145"/>
                  </a:cubicBezTo>
                  <a:cubicBezTo>
                    <a:pt x="195" y="122"/>
                    <a:pt x="195" y="122"/>
                    <a:pt x="195" y="122"/>
                  </a:cubicBezTo>
                  <a:cubicBezTo>
                    <a:pt x="197" y="122"/>
                    <a:pt x="197" y="122"/>
                    <a:pt x="197" y="122"/>
                  </a:cubicBezTo>
                  <a:cubicBezTo>
                    <a:pt x="198" y="122"/>
                    <a:pt x="198" y="122"/>
                    <a:pt x="198" y="121"/>
                  </a:cubicBezTo>
                  <a:cubicBezTo>
                    <a:pt x="203" y="115"/>
                    <a:pt x="203" y="115"/>
                    <a:pt x="203" y="115"/>
                  </a:cubicBezTo>
                  <a:cubicBezTo>
                    <a:pt x="203" y="114"/>
                    <a:pt x="203" y="114"/>
                    <a:pt x="202" y="114"/>
                  </a:cubicBezTo>
                  <a:cubicBezTo>
                    <a:pt x="192" y="115"/>
                    <a:pt x="192" y="115"/>
                    <a:pt x="192" y="115"/>
                  </a:cubicBezTo>
                  <a:cubicBezTo>
                    <a:pt x="192" y="115"/>
                    <a:pt x="191" y="115"/>
                    <a:pt x="191" y="115"/>
                  </a:cubicBezTo>
                  <a:cubicBezTo>
                    <a:pt x="181" y="114"/>
                    <a:pt x="181" y="114"/>
                    <a:pt x="181" y="114"/>
                  </a:cubicBezTo>
                  <a:cubicBezTo>
                    <a:pt x="180" y="114"/>
                    <a:pt x="180" y="114"/>
                    <a:pt x="180" y="115"/>
                  </a:cubicBezTo>
                  <a:cubicBezTo>
                    <a:pt x="185" y="121"/>
                    <a:pt x="185" y="121"/>
                    <a:pt x="185" y="121"/>
                  </a:cubicBezTo>
                  <a:cubicBezTo>
                    <a:pt x="185" y="122"/>
                    <a:pt x="185" y="122"/>
                    <a:pt x="186" y="122"/>
                  </a:cubicBezTo>
                  <a:cubicBezTo>
                    <a:pt x="188" y="122"/>
                    <a:pt x="188" y="122"/>
                    <a:pt x="188" y="122"/>
                  </a:cubicBezTo>
                  <a:cubicBezTo>
                    <a:pt x="186" y="145"/>
                    <a:pt x="186" y="145"/>
                    <a:pt x="186" y="145"/>
                  </a:cubicBezTo>
                  <a:cubicBezTo>
                    <a:pt x="182" y="145"/>
                    <a:pt x="182" y="145"/>
                    <a:pt x="182" y="145"/>
                  </a:cubicBezTo>
                  <a:cubicBezTo>
                    <a:pt x="157" y="101"/>
                    <a:pt x="157" y="101"/>
                    <a:pt x="157" y="101"/>
                  </a:cubicBezTo>
                  <a:cubicBezTo>
                    <a:pt x="153" y="101"/>
                    <a:pt x="153" y="101"/>
                    <a:pt x="153" y="101"/>
                  </a:cubicBezTo>
                  <a:cubicBezTo>
                    <a:pt x="140" y="101"/>
                    <a:pt x="129" y="107"/>
                    <a:pt x="122" y="116"/>
                  </a:cubicBezTo>
                  <a:cubicBezTo>
                    <a:pt x="117" y="104"/>
                    <a:pt x="105" y="96"/>
                    <a:pt x="91" y="96"/>
                  </a:cubicBezTo>
                  <a:cubicBezTo>
                    <a:pt x="87" y="96"/>
                    <a:pt x="87" y="96"/>
                    <a:pt x="87" y="96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64" y="111"/>
                    <a:pt x="64" y="111"/>
                    <a:pt x="64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6" y="111"/>
                    <a:pt x="66" y="111"/>
                    <a:pt x="67" y="111"/>
                  </a:cubicBezTo>
                  <a:cubicBezTo>
                    <a:pt x="70" y="106"/>
                    <a:pt x="70" y="106"/>
                    <a:pt x="70" y="106"/>
                  </a:cubicBezTo>
                  <a:cubicBezTo>
                    <a:pt x="71" y="105"/>
                    <a:pt x="70" y="105"/>
                    <a:pt x="70" y="105"/>
                  </a:cubicBezTo>
                  <a:cubicBezTo>
                    <a:pt x="62" y="106"/>
                    <a:pt x="62" y="106"/>
                    <a:pt x="62" y="106"/>
                  </a:cubicBezTo>
                  <a:cubicBezTo>
                    <a:pt x="62" y="106"/>
                    <a:pt x="62" y="106"/>
                    <a:pt x="62" y="106"/>
                  </a:cubicBezTo>
                  <a:cubicBezTo>
                    <a:pt x="54" y="105"/>
                    <a:pt x="54" y="105"/>
                    <a:pt x="54" y="105"/>
                  </a:cubicBezTo>
                  <a:cubicBezTo>
                    <a:pt x="53" y="105"/>
                    <a:pt x="53" y="105"/>
                    <a:pt x="53" y="106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9" y="111"/>
                    <a:pt x="59" y="111"/>
                    <a:pt x="59" y="111"/>
                  </a:cubicBezTo>
                  <a:cubicBezTo>
                    <a:pt x="57" y="128"/>
                    <a:pt x="57" y="128"/>
                    <a:pt x="57" y="128"/>
                  </a:cubicBezTo>
                  <a:cubicBezTo>
                    <a:pt x="55" y="128"/>
                    <a:pt x="55" y="128"/>
                    <a:pt x="55" y="128"/>
                  </a:cubicBezTo>
                  <a:cubicBezTo>
                    <a:pt x="37" y="96"/>
                    <a:pt x="37" y="96"/>
                    <a:pt x="37" y="96"/>
                  </a:cubicBezTo>
                  <a:cubicBezTo>
                    <a:pt x="33" y="96"/>
                    <a:pt x="33" y="96"/>
                    <a:pt x="33" y="96"/>
                  </a:cubicBezTo>
                  <a:cubicBezTo>
                    <a:pt x="15" y="96"/>
                    <a:pt x="0" y="111"/>
                    <a:pt x="0" y="12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55"/>
                    <a:pt x="5" y="161"/>
                    <a:pt x="12" y="161"/>
                  </a:cubicBezTo>
                  <a:cubicBezTo>
                    <a:pt x="111" y="161"/>
                    <a:pt x="111" y="161"/>
                    <a:pt x="111" y="161"/>
                  </a:cubicBezTo>
                  <a:cubicBezTo>
                    <a:pt x="111" y="173"/>
                    <a:pt x="111" y="173"/>
                    <a:pt x="111" y="173"/>
                  </a:cubicBezTo>
                  <a:cubicBezTo>
                    <a:pt x="111" y="182"/>
                    <a:pt x="118" y="189"/>
                    <a:pt x="127" y="189"/>
                  </a:cubicBezTo>
                  <a:cubicBezTo>
                    <a:pt x="258" y="187"/>
                    <a:pt x="258" y="187"/>
                    <a:pt x="258" y="187"/>
                  </a:cubicBezTo>
                  <a:cubicBezTo>
                    <a:pt x="267" y="187"/>
                    <a:pt x="274" y="179"/>
                    <a:pt x="274" y="171"/>
                  </a:cubicBezTo>
                  <a:cubicBezTo>
                    <a:pt x="274" y="161"/>
                    <a:pt x="274" y="161"/>
                    <a:pt x="274" y="161"/>
                  </a:cubicBezTo>
                  <a:cubicBezTo>
                    <a:pt x="274" y="161"/>
                    <a:pt x="275" y="161"/>
                    <a:pt x="275" y="161"/>
                  </a:cubicBezTo>
                  <a:cubicBezTo>
                    <a:pt x="372" y="161"/>
                    <a:pt x="372" y="161"/>
                    <a:pt x="372" y="161"/>
                  </a:cubicBezTo>
                  <a:cubicBezTo>
                    <a:pt x="378" y="161"/>
                    <a:pt x="383" y="156"/>
                    <a:pt x="383" y="151"/>
                  </a:cubicBezTo>
                  <a:cubicBezTo>
                    <a:pt x="383" y="135"/>
                    <a:pt x="383" y="135"/>
                    <a:pt x="383" y="135"/>
                  </a:cubicBezTo>
                  <a:cubicBezTo>
                    <a:pt x="383" y="121"/>
                    <a:pt x="372" y="110"/>
                    <a:pt x="357" y="107"/>
                  </a:cubicBezTo>
                  <a:close/>
                  <a:moveTo>
                    <a:pt x="298" y="66"/>
                  </a:moveTo>
                  <a:cubicBezTo>
                    <a:pt x="319" y="65"/>
                    <a:pt x="341" y="49"/>
                    <a:pt x="341" y="49"/>
                  </a:cubicBezTo>
                  <a:cubicBezTo>
                    <a:pt x="341" y="62"/>
                    <a:pt x="341" y="62"/>
                    <a:pt x="341" y="62"/>
                  </a:cubicBezTo>
                  <a:cubicBezTo>
                    <a:pt x="348" y="62"/>
                    <a:pt x="348" y="62"/>
                    <a:pt x="348" y="62"/>
                  </a:cubicBezTo>
                  <a:cubicBezTo>
                    <a:pt x="348" y="62"/>
                    <a:pt x="347" y="67"/>
                    <a:pt x="348" y="78"/>
                  </a:cubicBezTo>
                  <a:cubicBezTo>
                    <a:pt x="349" y="89"/>
                    <a:pt x="335" y="101"/>
                    <a:pt x="321" y="101"/>
                  </a:cubicBezTo>
                  <a:cubicBezTo>
                    <a:pt x="306" y="101"/>
                    <a:pt x="297" y="88"/>
                    <a:pt x="296" y="81"/>
                  </a:cubicBezTo>
                  <a:cubicBezTo>
                    <a:pt x="295" y="73"/>
                    <a:pt x="298" y="66"/>
                    <a:pt x="298" y="66"/>
                  </a:cubicBezTo>
                  <a:close/>
                  <a:moveTo>
                    <a:pt x="345" y="114"/>
                  </a:moveTo>
                  <a:cubicBezTo>
                    <a:pt x="342" y="116"/>
                    <a:pt x="338" y="115"/>
                    <a:pt x="335" y="118"/>
                  </a:cubicBezTo>
                  <a:cubicBezTo>
                    <a:pt x="333" y="120"/>
                    <a:pt x="327" y="130"/>
                    <a:pt x="325" y="134"/>
                  </a:cubicBezTo>
                  <a:cubicBezTo>
                    <a:pt x="325" y="135"/>
                    <a:pt x="324" y="135"/>
                    <a:pt x="323" y="134"/>
                  </a:cubicBezTo>
                  <a:cubicBezTo>
                    <a:pt x="321" y="130"/>
                    <a:pt x="316" y="120"/>
                    <a:pt x="313" y="118"/>
                  </a:cubicBezTo>
                  <a:cubicBezTo>
                    <a:pt x="310" y="115"/>
                    <a:pt x="306" y="116"/>
                    <a:pt x="304" y="114"/>
                  </a:cubicBezTo>
                  <a:cubicBezTo>
                    <a:pt x="300" y="112"/>
                    <a:pt x="296" y="106"/>
                    <a:pt x="298" y="106"/>
                  </a:cubicBezTo>
                  <a:cubicBezTo>
                    <a:pt x="301" y="106"/>
                    <a:pt x="304" y="106"/>
                    <a:pt x="306" y="106"/>
                  </a:cubicBezTo>
                  <a:cubicBezTo>
                    <a:pt x="307" y="107"/>
                    <a:pt x="307" y="106"/>
                    <a:pt x="307" y="105"/>
                  </a:cubicBezTo>
                  <a:cubicBezTo>
                    <a:pt x="306" y="103"/>
                    <a:pt x="307" y="100"/>
                    <a:pt x="307" y="100"/>
                  </a:cubicBezTo>
                  <a:cubicBezTo>
                    <a:pt x="307" y="100"/>
                    <a:pt x="313" y="108"/>
                    <a:pt x="324" y="108"/>
                  </a:cubicBezTo>
                  <a:cubicBezTo>
                    <a:pt x="335" y="108"/>
                    <a:pt x="342" y="100"/>
                    <a:pt x="342" y="100"/>
                  </a:cubicBezTo>
                  <a:cubicBezTo>
                    <a:pt x="342" y="100"/>
                    <a:pt x="342" y="103"/>
                    <a:pt x="341" y="105"/>
                  </a:cubicBezTo>
                  <a:cubicBezTo>
                    <a:pt x="341" y="106"/>
                    <a:pt x="342" y="107"/>
                    <a:pt x="343" y="106"/>
                  </a:cubicBezTo>
                  <a:cubicBezTo>
                    <a:pt x="345" y="106"/>
                    <a:pt x="348" y="106"/>
                    <a:pt x="350" y="106"/>
                  </a:cubicBezTo>
                  <a:cubicBezTo>
                    <a:pt x="353" y="106"/>
                    <a:pt x="349" y="112"/>
                    <a:pt x="345" y="1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</p:grpSp>
      <p:grpSp>
        <p:nvGrpSpPr>
          <p:cNvPr id="74" name="Group 38"/>
          <p:cNvGrpSpPr/>
          <p:nvPr/>
        </p:nvGrpSpPr>
        <p:grpSpPr>
          <a:xfrm>
            <a:off x="6463314" y="4661235"/>
            <a:ext cx="402451" cy="271873"/>
            <a:chOff x="-1119188" y="5715000"/>
            <a:chExt cx="655638" cy="44291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82" name="Freeform 11"/>
            <p:cNvSpPr>
              <a:spLocks/>
            </p:cNvSpPr>
            <p:nvPr/>
          </p:nvSpPr>
          <p:spPr bwMode="auto">
            <a:xfrm>
              <a:off x="-989013" y="5913438"/>
              <a:ext cx="406400" cy="171450"/>
            </a:xfrm>
            <a:custGeom>
              <a:avLst/>
              <a:gdLst>
                <a:gd name="T0" fmla="*/ 187 w 187"/>
                <a:gd name="T1" fmla="*/ 50 h 79"/>
                <a:gd name="T2" fmla="*/ 187 w 187"/>
                <a:gd name="T3" fmla="*/ 51 h 79"/>
                <a:gd name="T4" fmla="*/ 93 w 187"/>
                <a:gd name="T5" fmla="*/ 79 h 79"/>
                <a:gd name="T6" fmla="*/ 1 w 187"/>
                <a:gd name="T7" fmla="*/ 51 h 79"/>
                <a:gd name="T8" fmla="*/ 1 w 187"/>
                <a:gd name="T9" fmla="*/ 50 h 79"/>
                <a:gd name="T10" fmla="*/ 8 w 187"/>
                <a:gd name="T11" fmla="*/ 40 h 79"/>
                <a:gd name="T12" fmla="*/ 7 w 187"/>
                <a:gd name="T13" fmla="*/ 27 h 79"/>
                <a:gd name="T14" fmla="*/ 0 w 187"/>
                <a:gd name="T15" fmla="*/ 18 h 79"/>
                <a:gd name="T16" fmla="*/ 0 w 187"/>
                <a:gd name="T17" fmla="*/ 2 h 79"/>
                <a:gd name="T18" fmla="*/ 1 w 187"/>
                <a:gd name="T19" fmla="*/ 1 h 79"/>
                <a:gd name="T20" fmla="*/ 91 w 187"/>
                <a:gd name="T21" fmla="*/ 30 h 79"/>
                <a:gd name="T22" fmla="*/ 93 w 187"/>
                <a:gd name="T23" fmla="*/ 30 h 79"/>
                <a:gd name="T24" fmla="*/ 186 w 187"/>
                <a:gd name="T25" fmla="*/ 1 h 79"/>
                <a:gd name="T26" fmla="*/ 187 w 187"/>
                <a:gd name="T27" fmla="*/ 1 h 79"/>
                <a:gd name="T28" fmla="*/ 187 w 187"/>
                <a:gd name="T29" fmla="*/ 5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79">
                  <a:moveTo>
                    <a:pt x="187" y="50"/>
                  </a:moveTo>
                  <a:cubicBezTo>
                    <a:pt x="187" y="50"/>
                    <a:pt x="187" y="50"/>
                    <a:pt x="187" y="51"/>
                  </a:cubicBezTo>
                  <a:cubicBezTo>
                    <a:pt x="183" y="53"/>
                    <a:pt x="148" y="79"/>
                    <a:pt x="93" y="79"/>
                  </a:cubicBezTo>
                  <a:cubicBezTo>
                    <a:pt x="32" y="79"/>
                    <a:pt x="5" y="56"/>
                    <a:pt x="1" y="51"/>
                  </a:cubicBezTo>
                  <a:cubicBezTo>
                    <a:pt x="0" y="51"/>
                    <a:pt x="0" y="51"/>
                    <a:pt x="1" y="50"/>
                  </a:cubicBezTo>
                  <a:cubicBezTo>
                    <a:pt x="2" y="49"/>
                    <a:pt x="6" y="46"/>
                    <a:pt x="8" y="40"/>
                  </a:cubicBezTo>
                  <a:cubicBezTo>
                    <a:pt x="9" y="36"/>
                    <a:pt x="8" y="30"/>
                    <a:pt x="7" y="27"/>
                  </a:cubicBezTo>
                  <a:cubicBezTo>
                    <a:pt x="5" y="21"/>
                    <a:pt x="0" y="18"/>
                    <a:pt x="0" y="18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91" y="30"/>
                    <a:pt x="91" y="30"/>
                    <a:pt x="91" y="30"/>
                  </a:cubicBezTo>
                  <a:cubicBezTo>
                    <a:pt x="92" y="30"/>
                    <a:pt x="93" y="30"/>
                    <a:pt x="93" y="3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86" y="0"/>
                    <a:pt x="187" y="1"/>
                    <a:pt x="187" y="1"/>
                  </a:cubicBezTo>
                  <a:lnTo>
                    <a:pt x="187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83" name="Freeform 12"/>
            <p:cNvSpPr>
              <a:spLocks/>
            </p:cNvSpPr>
            <p:nvPr/>
          </p:nvSpPr>
          <p:spPr bwMode="auto">
            <a:xfrm>
              <a:off x="-1119188" y="5715000"/>
              <a:ext cx="655638" cy="442912"/>
            </a:xfrm>
            <a:custGeom>
              <a:avLst/>
              <a:gdLst>
                <a:gd name="T0" fmla="*/ 302 w 302"/>
                <a:gd name="T1" fmla="*/ 51 h 204"/>
                <a:gd name="T2" fmla="*/ 153 w 302"/>
                <a:gd name="T3" fmla="*/ 0 h 204"/>
                <a:gd name="T4" fmla="*/ 153 w 302"/>
                <a:gd name="T5" fmla="*/ 0 h 204"/>
                <a:gd name="T6" fmla="*/ 4 w 302"/>
                <a:gd name="T7" fmla="*/ 51 h 204"/>
                <a:gd name="T8" fmla="*/ 4 w 302"/>
                <a:gd name="T9" fmla="*/ 52 h 204"/>
                <a:gd name="T10" fmla="*/ 43 w 302"/>
                <a:gd name="T11" fmla="*/ 66 h 204"/>
                <a:gd name="T12" fmla="*/ 29 w 302"/>
                <a:gd name="T13" fmla="*/ 110 h 204"/>
                <a:gd name="T14" fmla="*/ 19 w 302"/>
                <a:gd name="T15" fmla="*/ 123 h 204"/>
                <a:gd name="T16" fmla="*/ 27 w 302"/>
                <a:gd name="T17" fmla="*/ 136 h 204"/>
                <a:gd name="T18" fmla="*/ 26 w 302"/>
                <a:gd name="T19" fmla="*/ 150 h 204"/>
                <a:gd name="T20" fmla="*/ 1 w 302"/>
                <a:gd name="T21" fmla="*/ 190 h 204"/>
                <a:gd name="T22" fmla="*/ 1 w 302"/>
                <a:gd name="T23" fmla="*/ 194 h 204"/>
                <a:gd name="T24" fmla="*/ 23 w 302"/>
                <a:gd name="T25" fmla="*/ 204 h 204"/>
                <a:gd name="T26" fmla="*/ 25 w 302"/>
                <a:gd name="T27" fmla="*/ 204 h 204"/>
                <a:gd name="T28" fmla="*/ 42 w 302"/>
                <a:gd name="T29" fmla="*/ 134 h 204"/>
                <a:gd name="T30" fmla="*/ 47 w 302"/>
                <a:gd name="T31" fmla="*/ 123 h 204"/>
                <a:gd name="T32" fmla="*/ 40 w 302"/>
                <a:gd name="T33" fmla="*/ 111 h 204"/>
                <a:gd name="T34" fmla="*/ 55 w 302"/>
                <a:gd name="T35" fmla="*/ 71 h 204"/>
                <a:gd name="T36" fmla="*/ 147 w 302"/>
                <a:gd name="T37" fmla="*/ 35 h 204"/>
                <a:gd name="T38" fmla="*/ 156 w 302"/>
                <a:gd name="T39" fmla="*/ 39 h 204"/>
                <a:gd name="T40" fmla="*/ 152 w 302"/>
                <a:gd name="T41" fmla="*/ 48 h 204"/>
                <a:gd name="T42" fmla="*/ 76 w 302"/>
                <a:gd name="T43" fmla="*/ 78 h 204"/>
                <a:gd name="T44" fmla="*/ 76 w 302"/>
                <a:gd name="T45" fmla="*/ 78 h 204"/>
                <a:gd name="T46" fmla="*/ 153 w 302"/>
                <a:gd name="T47" fmla="*/ 107 h 204"/>
                <a:gd name="T48" fmla="*/ 153 w 302"/>
                <a:gd name="T49" fmla="*/ 107 h 204"/>
                <a:gd name="T50" fmla="*/ 302 w 302"/>
                <a:gd name="T51" fmla="*/ 52 h 204"/>
                <a:gd name="T52" fmla="*/ 302 w 302"/>
                <a:gd name="T53" fmla="*/ 51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02" h="204">
                  <a:moveTo>
                    <a:pt x="302" y="51"/>
                  </a:moveTo>
                  <a:cubicBezTo>
                    <a:pt x="153" y="0"/>
                    <a:pt x="153" y="0"/>
                    <a:pt x="153" y="0"/>
                  </a:cubicBezTo>
                  <a:cubicBezTo>
                    <a:pt x="153" y="0"/>
                    <a:pt x="153" y="0"/>
                    <a:pt x="153" y="0"/>
                  </a:cubicBezTo>
                  <a:cubicBezTo>
                    <a:pt x="4" y="51"/>
                    <a:pt x="4" y="51"/>
                    <a:pt x="4" y="51"/>
                  </a:cubicBezTo>
                  <a:cubicBezTo>
                    <a:pt x="4" y="51"/>
                    <a:pt x="4" y="52"/>
                    <a:pt x="4" y="52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35" y="79"/>
                    <a:pt x="31" y="94"/>
                    <a:pt x="29" y="110"/>
                  </a:cubicBezTo>
                  <a:cubicBezTo>
                    <a:pt x="23" y="111"/>
                    <a:pt x="19" y="117"/>
                    <a:pt x="19" y="123"/>
                  </a:cubicBezTo>
                  <a:cubicBezTo>
                    <a:pt x="19" y="129"/>
                    <a:pt x="22" y="133"/>
                    <a:pt x="27" y="136"/>
                  </a:cubicBezTo>
                  <a:cubicBezTo>
                    <a:pt x="26" y="141"/>
                    <a:pt x="26" y="146"/>
                    <a:pt x="26" y="150"/>
                  </a:cubicBezTo>
                  <a:cubicBezTo>
                    <a:pt x="26" y="169"/>
                    <a:pt x="8" y="184"/>
                    <a:pt x="1" y="190"/>
                  </a:cubicBezTo>
                  <a:cubicBezTo>
                    <a:pt x="0" y="191"/>
                    <a:pt x="0" y="193"/>
                    <a:pt x="1" y="194"/>
                  </a:cubicBezTo>
                  <a:cubicBezTo>
                    <a:pt x="23" y="204"/>
                    <a:pt x="23" y="204"/>
                    <a:pt x="23" y="204"/>
                  </a:cubicBezTo>
                  <a:cubicBezTo>
                    <a:pt x="24" y="204"/>
                    <a:pt x="24" y="204"/>
                    <a:pt x="25" y="204"/>
                  </a:cubicBezTo>
                  <a:cubicBezTo>
                    <a:pt x="48" y="191"/>
                    <a:pt x="45" y="161"/>
                    <a:pt x="42" y="134"/>
                  </a:cubicBezTo>
                  <a:cubicBezTo>
                    <a:pt x="45" y="131"/>
                    <a:pt x="47" y="127"/>
                    <a:pt x="47" y="123"/>
                  </a:cubicBezTo>
                  <a:cubicBezTo>
                    <a:pt x="47" y="118"/>
                    <a:pt x="44" y="113"/>
                    <a:pt x="40" y="111"/>
                  </a:cubicBezTo>
                  <a:cubicBezTo>
                    <a:pt x="40" y="84"/>
                    <a:pt x="55" y="71"/>
                    <a:pt x="55" y="71"/>
                  </a:cubicBezTo>
                  <a:cubicBezTo>
                    <a:pt x="147" y="35"/>
                    <a:pt x="147" y="35"/>
                    <a:pt x="147" y="35"/>
                  </a:cubicBezTo>
                  <a:cubicBezTo>
                    <a:pt x="150" y="34"/>
                    <a:pt x="155" y="35"/>
                    <a:pt x="156" y="39"/>
                  </a:cubicBezTo>
                  <a:cubicBezTo>
                    <a:pt x="158" y="42"/>
                    <a:pt x="156" y="46"/>
                    <a:pt x="152" y="48"/>
                  </a:cubicBezTo>
                  <a:cubicBezTo>
                    <a:pt x="76" y="78"/>
                    <a:pt x="76" y="78"/>
                    <a:pt x="76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153" y="107"/>
                    <a:pt x="153" y="107"/>
                    <a:pt x="153" y="107"/>
                  </a:cubicBezTo>
                  <a:cubicBezTo>
                    <a:pt x="153" y="107"/>
                    <a:pt x="153" y="107"/>
                    <a:pt x="153" y="107"/>
                  </a:cubicBezTo>
                  <a:cubicBezTo>
                    <a:pt x="302" y="52"/>
                    <a:pt x="302" y="52"/>
                    <a:pt x="302" y="52"/>
                  </a:cubicBezTo>
                  <a:cubicBezTo>
                    <a:pt x="302" y="52"/>
                    <a:pt x="302" y="51"/>
                    <a:pt x="302" y="5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</p:grpSp>
      <p:grpSp>
        <p:nvGrpSpPr>
          <p:cNvPr id="77" name="Group 102"/>
          <p:cNvGrpSpPr/>
          <p:nvPr/>
        </p:nvGrpSpPr>
        <p:grpSpPr>
          <a:xfrm>
            <a:off x="9656675" y="4735832"/>
            <a:ext cx="312912" cy="247688"/>
            <a:chOff x="-1238250" y="5275262"/>
            <a:chExt cx="601663" cy="476251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85" name="Freeform 25"/>
            <p:cNvSpPr>
              <a:spLocks noEditPoints="1"/>
            </p:cNvSpPr>
            <p:nvPr/>
          </p:nvSpPr>
          <p:spPr bwMode="auto">
            <a:xfrm>
              <a:off x="-1238250" y="5275262"/>
              <a:ext cx="601663" cy="476251"/>
            </a:xfrm>
            <a:custGeom>
              <a:avLst/>
              <a:gdLst>
                <a:gd name="T0" fmla="*/ 0 w 277"/>
                <a:gd name="T1" fmla="*/ 0 h 220"/>
                <a:gd name="T2" fmla="*/ 0 w 277"/>
                <a:gd name="T3" fmla="*/ 220 h 220"/>
                <a:gd name="T4" fmla="*/ 277 w 277"/>
                <a:gd name="T5" fmla="*/ 220 h 220"/>
                <a:gd name="T6" fmla="*/ 277 w 277"/>
                <a:gd name="T7" fmla="*/ 0 h 220"/>
                <a:gd name="T8" fmla="*/ 0 w 277"/>
                <a:gd name="T9" fmla="*/ 0 h 220"/>
                <a:gd name="T10" fmla="*/ 262 w 277"/>
                <a:gd name="T11" fmla="*/ 177 h 220"/>
                <a:gd name="T12" fmla="*/ 235 w 277"/>
                <a:gd name="T13" fmla="*/ 205 h 220"/>
                <a:gd name="T14" fmla="*/ 42 w 277"/>
                <a:gd name="T15" fmla="*/ 205 h 220"/>
                <a:gd name="T16" fmla="*/ 15 w 277"/>
                <a:gd name="T17" fmla="*/ 177 h 220"/>
                <a:gd name="T18" fmla="*/ 15 w 277"/>
                <a:gd name="T19" fmla="*/ 43 h 220"/>
                <a:gd name="T20" fmla="*/ 42 w 277"/>
                <a:gd name="T21" fmla="*/ 15 h 220"/>
                <a:gd name="T22" fmla="*/ 235 w 277"/>
                <a:gd name="T23" fmla="*/ 15 h 220"/>
                <a:gd name="T24" fmla="*/ 262 w 277"/>
                <a:gd name="T25" fmla="*/ 43 h 220"/>
                <a:gd name="T26" fmla="*/ 262 w 277"/>
                <a:gd name="T27" fmla="*/ 177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7" h="220">
                  <a:moveTo>
                    <a:pt x="0" y="0"/>
                  </a:moveTo>
                  <a:cubicBezTo>
                    <a:pt x="0" y="220"/>
                    <a:pt x="0" y="220"/>
                    <a:pt x="0" y="220"/>
                  </a:cubicBezTo>
                  <a:cubicBezTo>
                    <a:pt x="277" y="220"/>
                    <a:pt x="277" y="220"/>
                    <a:pt x="277" y="220"/>
                  </a:cubicBezTo>
                  <a:cubicBezTo>
                    <a:pt x="277" y="0"/>
                    <a:pt x="277" y="0"/>
                    <a:pt x="277" y="0"/>
                  </a:cubicBezTo>
                  <a:lnTo>
                    <a:pt x="0" y="0"/>
                  </a:lnTo>
                  <a:close/>
                  <a:moveTo>
                    <a:pt x="262" y="177"/>
                  </a:moveTo>
                  <a:cubicBezTo>
                    <a:pt x="247" y="177"/>
                    <a:pt x="235" y="189"/>
                    <a:pt x="235" y="205"/>
                  </a:cubicBezTo>
                  <a:cubicBezTo>
                    <a:pt x="42" y="205"/>
                    <a:pt x="42" y="205"/>
                    <a:pt x="42" y="205"/>
                  </a:cubicBezTo>
                  <a:cubicBezTo>
                    <a:pt x="42" y="189"/>
                    <a:pt x="30" y="177"/>
                    <a:pt x="15" y="177"/>
                  </a:cubicBezTo>
                  <a:cubicBezTo>
                    <a:pt x="15" y="43"/>
                    <a:pt x="15" y="43"/>
                    <a:pt x="15" y="43"/>
                  </a:cubicBezTo>
                  <a:cubicBezTo>
                    <a:pt x="30" y="43"/>
                    <a:pt x="42" y="31"/>
                    <a:pt x="42" y="15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31"/>
                    <a:pt x="247" y="43"/>
                    <a:pt x="262" y="43"/>
                  </a:cubicBezTo>
                  <a:lnTo>
                    <a:pt x="262" y="1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86" name="Freeform 26"/>
            <p:cNvSpPr>
              <a:spLocks noEditPoints="1"/>
            </p:cNvSpPr>
            <p:nvPr/>
          </p:nvSpPr>
          <p:spPr bwMode="auto">
            <a:xfrm>
              <a:off x="-1238250" y="5275262"/>
              <a:ext cx="601663" cy="476251"/>
            </a:xfrm>
            <a:custGeom>
              <a:avLst/>
              <a:gdLst>
                <a:gd name="T0" fmla="*/ 0 w 277"/>
                <a:gd name="T1" fmla="*/ 0 h 220"/>
                <a:gd name="T2" fmla="*/ 0 w 277"/>
                <a:gd name="T3" fmla="*/ 220 h 220"/>
                <a:gd name="T4" fmla="*/ 277 w 277"/>
                <a:gd name="T5" fmla="*/ 220 h 220"/>
                <a:gd name="T6" fmla="*/ 277 w 277"/>
                <a:gd name="T7" fmla="*/ 0 h 220"/>
                <a:gd name="T8" fmla="*/ 0 w 277"/>
                <a:gd name="T9" fmla="*/ 0 h 220"/>
                <a:gd name="T10" fmla="*/ 262 w 277"/>
                <a:gd name="T11" fmla="*/ 177 h 220"/>
                <a:gd name="T12" fmla="*/ 235 w 277"/>
                <a:gd name="T13" fmla="*/ 205 h 220"/>
                <a:gd name="T14" fmla="*/ 42 w 277"/>
                <a:gd name="T15" fmla="*/ 205 h 220"/>
                <a:gd name="T16" fmla="*/ 15 w 277"/>
                <a:gd name="T17" fmla="*/ 177 h 220"/>
                <a:gd name="T18" fmla="*/ 15 w 277"/>
                <a:gd name="T19" fmla="*/ 43 h 220"/>
                <a:gd name="T20" fmla="*/ 42 w 277"/>
                <a:gd name="T21" fmla="*/ 15 h 220"/>
                <a:gd name="T22" fmla="*/ 235 w 277"/>
                <a:gd name="T23" fmla="*/ 15 h 220"/>
                <a:gd name="T24" fmla="*/ 262 w 277"/>
                <a:gd name="T25" fmla="*/ 43 h 220"/>
                <a:gd name="T26" fmla="*/ 262 w 277"/>
                <a:gd name="T27" fmla="*/ 177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7" h="220">
                  <a:moveTo>
                    <a:pt x="0" y="0"/>
                  </a:moveTo>
                  <a:cubicBezTo>
                    <a:pt x="0" y="220"/>
                    <a:pt x="0" y="220"/>
                    <a:pt x="0" y="220"/>
                  </a:cubicBezTo>
                  <a:cubicBezTo>
                    <a:pt x="277" y="220"/>
                    <a:pt x="277" y="220"/>
                    <a:pt x="277" y="220"/>
                  </a:cubicBezTo>
                  <a:cubicBezTo>
                    <a:pt x="277" y="0"/>
                    <a:pt x="277" y="0"/>
                    <a:pt x="277" y="0"/>
                  </a:cubicBezTo>
                  <a:lnTo>
                    <a:pt x="0" y="0"/>
                  </a:lnTo>
                  <a:close/>
                  <a:moveTo>
                    <a:pt x="262" y="177"/>
                  </a:moveTo>
                  <a:cubicBezTo>
                    <a:pt x="247" y="177"/>
                    <a:pt x="235" y="189"/>
                    <a:pt x="235" y="205"/>
                  </a:cubicBezTo>
                  <a:cubicBezTo>
                    <a:pt x="42" y="205"/>
                    <a:pt x="42" y="205"/>
                    <a:pt x="42" y="205"/>
                  </a:cubicBezTo>
                  <a:cubicBezTo>
                    <a:pt x="42" y="189"/>
                    <a:pt x="30" y="177"/>
                    <a:pt x="15" y="177"/>
                  </a:cubicBezTo>
                  <a:cubicBezTo>
                    <a:pt x="15" y="43"/>
                    <a:pt x="15" y="43"/>
                    <a:pt x="15" y="43"/>
                  </a:cubicBezTo>
                  <a:cubicBezTo>
                    <a:pt x="30" y="43"/>
                    <a:pt x="42" y="31"/>
                    <a:pt x="42" y="15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31"/>
                    <a:pt x="247" y="43"/>
                    <a:pt x="262" y="43"/>
                  </a:cubicBezTo>
                  <a:lnTo>
                    <a:pt x="262" y="1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87" name="Rectangle 27"/>
            <p:cNvSpPr>
              <a:spLocks noChangeArrowheads="1"/>
            </p:cNvSpPr>
            <p:nvPr/>
          </p:nvSpPr>
          <p:spPr bwMode="auto">
            <a:xfrm>
              <a:off x="-1063625" y="5335588"/>
              <a:ext cx="252413" cy="14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88" name="Rectangle 28"/>
            <p:cNvSpPr>
              <a:spLocks noChangeArrowheads="1"/>
            </p:cNvSpPr>
            <p:nvPr/>
          </p:nvSpPr>
          <p:spPr bwMode="auto">
            <a:xfrm>
              <a:off x="-1125538" y="5418138"/>
              <a:ext cx="376238" cy="14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89" name="Rectangle 29"/>
            <p:cNvSpPr>
              <a:spLocks noChangeArrowheads="1"/>
            </p:cNvSpPr>
            <p:nvPr/>
          </p:nvSpPr>
          <p:spPr bwMode="auto">
            <a:xfrm>
              <a:off x="-1125538" y="5454650"/>
              <a:ext cx="376238" cy="174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90" name="Rectangle 30"/>
            <p:cNvSpPr>
              <a:spLocks noChangeArrowheads="1"/>
            </p:cNvSpPr>
            <p:nvPr/>
          </p:nvSpPr>
          <p:spPr bwMode="auto">
            <a:xfrm>
              <a:off x="-1125538" y="5494338"/>
              <a:ext cx="376238" cy="14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91" name="Rectangle 31"/>
            <p:cNvSpPr>
              <a:spLocks noChangeArrowheads="1"/>
            </p:cNvSpPr>
            <p:nvPr/>
          </p:nvSpPr>
          <p:spPr bwMode="auto">
            <a:xfrm>
              <a:off x="-1125538" y="5562600"/>
              <a:ext cx="177800" cy="158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92" name="Freeform 32"/>
            <p:cNvSpPr>
              <a:spLocks/>
            </p:cNvSpPr>
            <p:nvPr/>
          </p:nvSpPr>
          <p:spPr bwMode="auto">
            <a:xfrm>
              <a:off x="-908050" y="5519738"/>
              <a:ext cx="117475" cy="171450"/>
            </a:xfrm>
            <a:custGeom>
              <a:avLst/>
              <a:gdLst>
                <a:gd name="T0" fmla="*/ 45 w 54"/>
                <a:gd name="T1" fmla="*/ 46 h 79"/>
                <a:gd name="T2" fmla="*/ 46 w 54"/>
                <a:gd name="T3" fmla="*/ 45 h 79"/>
                <a:gd name="T4" fmla="*/ 46 w 54"/>
                <a:gd name="T5" fmla="*/ 41 h 79"/>
                <a:gd name="T6" fmla="*/ 47 w 54"/>
                <a:gd name="T7" fmla="*/ 40 h 79"/>
                <a:gd name="T8" fmla="*/ 51 w 54"/>
                <a:gd name="T9" fmla="*/ 38 h 79"/>
                <a:gd name="T10" fmla="*/ 52 w 54"/>
                <a:gd name="T11" fmla="*/ 36 h 79"/>
                <a:gd name="T12" fmla="*/ 50 w 54"/>
                <a:gd name="T13" fmla="*/ 32 h 79"/>
                <a:gd name="T14" fmla="*/ 51 w 54"/>
                <a:gd name="T15" fmla="*/ 31 h 79"/>
                <a:gd name="T16" fmla="*/ 54 w 54"/>
                <a:gd name="T17" fmla="*/ 28 h 79"/>
                <a:gd name="T18" fmla="*/ 54 w 54"/>
                <a:gd name="T19" fmla="*/ 26 h 79"/>
                <a:gd name="T20" fmla="*/ 51 w 54"/>
                <a:gd name="T21" fmla="*/ 23 h 79"/>
                <a:gd name="T22" fmla="*/ 50 w 54"/>
                <a:gd name="T23" fmla="*/ 22 h 79"/>
                <a:gd name="T24" fmla="*/ 52 w 54"/>
                <a:gd name="T25" fmla="*/ 18 h 79"/>
                <a:gd name="T26" fmla="*/ 51 w 54"/>
                <a:gd name="T27" fmla="*/ 16 h 79"/>
                <a:gd name="T28" fmla="*/ 47 w 54"/>
                <a:gd name="T29" fmla="*/ 15 h 79"/>
                <a:gd name="T30" fmla="*/ 46 w 54"/>
                <a:gd name="T31" fmla="*/ 13 h 79"/>
                <a:gd name="T32" fmla="*/ 46 w 54"/>
                <a:gd name="T33" fmla="*/ 9 h 79"/>
                <a:gd name="T34" fmla="*/ 45 w 54"/>
                <a:gd name="T35" fmla="*/ 8 h 79"/>
                <a:gd name="T36" fmla="*/ 41 w 54"/>
                <a:gd name="T37" fmla="*/ 8 h 79"/>
                <a:gd name="T38" fmla="*/ 40 w 54"/>
                <a:gd name="T39" fmla="*/ 7 h 79"/>
                <a:gd name="T40" fmla="*/ 38 w 54"/>
                <a:gd name="T41" fmla="*/ 3 h 79"/>
                <a:gd name="T42" fmla="*/ 36 w 54"/>
                <a:gd name="T43" fmla="*/ 2 h 79"/>
                <a:gd name="T44" fmla="*/ 32 w 54"/>
                <a:gd name="T45" fmla="*/ 4 h 79"/>
                <a:gd name="T46" fmla="*/ 31 w 54"/>
                <a:gd name="T47" fmla="*/ 4 h 79"/>
                <a:gd name="T48" fmla="*/ 28 w 54"/>
                <a:gd name="T49" fmla="*/ 1 h 79"/>
                <a:gd name="T50" fmla="*/ 26 w 54"/>
                <a:gd name="T51" fmla="*/ 1 h 79"/>
                <a:gd name="T52" fmla="*/ 23 w 54"/>
                <a:gd name="T53" fmla="*/ 4 h 79"/>
                <a:gd name="T54" fmla="*/ 22 w 54"/>
                <a:gd name="T55" fmla="*/ 4 h 79"/>
                <a:gd name="T56" fmla="*/ 18 w 54"/>
                <a:gd name="T57" fmla="*/ 2 h 79"/>
                <a:gd name="T58" fmla="*/ 16 w 54"/>
                <a:gd name="T59" fmla="*/ 3 h 79"/>
                <a:gd name="T60" fmla="*/ 14 w 54"/>
                <a:gd name="T61" fmla="*/ 7 h 79"/>
                <a:gd name="T62" fmla="*/ 13 w 54"/>
                <a:gd name="T63" fmla="*/ 8 h 79"/>
                <a:gd name="T64" fmla="*/ 9 w 54"/>
                <a:gd name="T65" fmla="*/ 8 h 79"/>
                <a:gd name="T66" fmla="*/ 8 w 54"/>
                <a:gd name="T67" fmla="*/ 9 h 79"/>
                <a:gd name="T68" fmla="*/ 8 w 54"/>
                <a:gd name="T69" fmla="*/ 13 h 79"/>
                <a:gd name="T70" fmla="*/ 7 w 54"/>
                <a:gd name="T71" fmla="*/ 15 h 79"/>
                <a:gd name="T72" fmla="*/ 3 w 54"/>
                <a:gd name="T73" fmla="*/ 16 h 79"/>
                <a:gd name="T74" fmla="*/ 2 w 54"/>
                <a:gd name="T75" fmla="*/ 18 h 79"/>
                <a:gd name="T76" fmla="*/ 4 w 54"/>
                <a:gd name="T77" fmla="*/ 22 h 79"/>
                <a:gd name="T78" fmla="*/ 4 w 54"/>
                <a:gd name="T79" fmla="*/ 23 h 79"/>
                <a:gd name="T80" fmla="*/ 1 w 54"/>
                <a:gd name="T81" fmla="*/ 26 h 79"/>
                <a:gd name="T82" fmla="*/ 1 w 54"/>
                <a:gd name="T83" fmla="*/ 28 h 79"/>
                <a:gd name="T84" fmla="*/ 4 w 54"/>
                <a:gd name="T85" fmla="*/ 31 h 79"/>
                <a:gd name="T86" fmla="*/ 4 w 54"/>
                <a:gd name="T87" fmla="*/ 32 h 79"/>
                <a:gd name="T88" fmla="*/ 2 w 54"/>
                <a:gd name="T89" fmla="*/ 36 h 79"/>
                <a:gd name="T90" fmla="*/ 3 w 54"/>
                <a:gd name="T91" fmla="*/ 38 h 79"/>
                <a:gd name="T92" fmla="*/ 7 w 54"/>
                <a:gd name="T93" fmla="*/ 40 h 79"/>
                <a:gd name="T94" fmla="*/ 8 w 54"/>
                <a:gd name="T95" fmla="*/ 41 h 79"/>
                <a:gd name="T96" fmla="*/ 8 w 54"/>
                <a:gd name="T97" fmla="*/ 45 h 79"/>
                <a:gd name="T98" fmla="*/ 9 w 54"/>
                <a:gd name="T99" fmla="*/ 46 h 79"/>
                <a:gd name="T100" fmla="*/ 10 w 54"/>
                <a:gd name="T101" fmla="*/ 46 h 79"/>
                <a:gd name="T102" fmla="*/ 1 w 54"/>
                <a:gd name="T103" fmla="*/ 73 h 79"/>
                <a:gd name="T104" fmla="*/ 13 w 54"/>
                <a:gd name="T105" fmla="*/ 68 h 79"/>
                <a:gd name="T106" fmla="*/ 20 w 54"/>
                <a:gd name="T107" fmla="*/ 79 h 79"/>
                <a:gd name="T108" fmla="*/ 27 w 54"/>
                <a:gd name="T109" fmla="*/ 58 h 79"/>
                <a:gd name="T110" fmla="*/ 34 w 54"/>
                <a:gd name="T111" fmla="*/ 79 h 79"/>
                <a:gd name="T112" fmla="*/ 41 w 54"/>
                <a:gd name="T113" fmla="*/ 68 h 79"/>
                <a:gd name="T114" fmla="*/ 54 w 54"/>
                <a:gd name="T115" fmla="*/ 73 h 79"/>
                <a:gd name="T116" fmla="*/ 44 w 54"/>
                <a:gd name="T117" fmla="*/ 46 h 79"/>
                <a:gd name="T118" fmla="*/ 45 w 54"/>
                <a:gd name="T119" fmla="*/ 46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4" h="79">
                  <a:moveTo>
                    <a:pt x="45" y="46"/>
                  </a:moveTo>
                  <a:cubicBezTo>
                    <a:pt x="46" y="46"/>
                    <a:pt x="46" y="46"/>
                    <a:pt x="46" y="45"/>
                  </a:cubicBezTo>
                  <a:cubicBezTo>
                    <a:pt x="46" y="41"/>
                    <a:pt x="46" y="41"/>
                    <a:pt x="46" y="41"/>
                  </a:cubicBezTo>
                  <a:cubicBezTo>
                    <a:pt x="46" y="40"/>
                    <a:pt x="47" y="40"/>
                    <a:pt x="47" y="40"/>
                  </a:cubicBezTo>
                  <a:cubicBezTo>
                    <a:pt x="51" y="38"/>
                    <a:pt x="51" y="38"/>
                    <a:pt x="51" y="38"/>
                  </a:cubicBezTo>
                  <a:cubicBezTo>
                    <a:pt x="52" y="38"/>
                    <a:pt x="52" y="37"/>
                    <a:pt x="52" y="36"/>
                  </a:cubicBezTo>
                  <a:cubicBezTo>
                    <a:pt x="50" y="32"/>
                    <a:pt x="50" y="32"/>
                    <a:pt x="50" y="32"/>
                  </a:cubicBezTo>
                  <a:cubicBezTo>
                    <a:pt x="50" y="32"/>
                    <a:pt x="50" y="31"/>
                    <a:pt x="51" y="31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4" y="28"/>
                    <a:pt x="54" y="27"/>
                    <a:pt x="54" y="26"/>
                  </a:cubicBezTo>
                  <a:cubicBezTo>
                    <a:pt x="51" y="23"/>
                    <a:pt x="51" y="23"/>
                    <a:pt x="51" y="23"/>
                  </a:cubicBezTo>
                  <a:cubicBezTo>
                    <a:pt x="50" y="23"/>
                    <a:pt x="50" y="22"/>
                    <a:pt x="50" y="22"/>
                  </a:cubicBezTo>
                  <a:cubicBezTo>
                    <a:pt x="52" y="18"/>
                    <a:pt x="52" y="18"/>
                    <a:pt x="52" y="18"/>
                  </a:cubicBezTo>
                  <a:cubicBezTo>
                    <a:pt x="52" y="17"/>
                    <a:pt x="52" y="16"/>
                    <a:pt x="51" y="16"/>
                  </a:cubicBezTo>
                  <a:cubicBezTo>
                    <a:pt x="47" y="15"/>
                    <a:pt x="47" y="15"/>
                    <a:pt x="47" y="15"/>
                  </a:cubicBezTo>
                  <a:cubicBezTo>
                    <a:pt x="47" y="14"/>
                    <a:pt x="46" y="14"/>
                    <a:pt x="46" y="13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6" y="8"/>
                    <a:pt x="46" y="8"/>
                    <a:pt x="45" y="8"/>
                  </a:cubicBezTo>
                  <a:cubicBezTo>
                    <a:pt x="41" y="8"/>
                    <a:pt x="41" y="8"/>
                    <a:pt x="41" y="8"/>
                  </a:cubicBezTo>
                  <a:cubicBezTo>
                    <a:pt x="40" y="8"/>
                    <a:pt x="40" y="7"/>
                    <a:pt x="40" y="7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2"/>
                    <a:pt x="37" y="2"/>
                    <a:pt x="36" y="2"/>
                  </a:cubicBezTo>
                  <a:cubicBezTo>
                    <a:pt x="32" y="4"/>
                    <a:pt x="32" y="4"/>
                    <a:pt x="32" y="4"/>
                  </a:cubicBezTo>
                  <a:cubicBezTo>
                    <a:pt x="32" y="4"/>
                    <a:pt x="31" y="4"/>
                    <a:pt x="31" y="4"/>
                  </a:cubicBezTo>
                  <a:cubicBezTo>
                    <a:pt x="28" y="1"/>
                    <a:pt x="28" y="1"/>
                    <a:pt x="28" y="1"/>
                  </a:cubicBezTo>
                  <a:cubicBezTo>
                    <a:pt x="27" y="0"/>
                    <a:pt x="27" y="0"/>
                    <a:pt x="26" y="1"/>
                  </a:cubicBezTo>
                  <a:cubicBezTo>
                    <a:pt x="23" y="4"/>
                    <a:pt x="23" y="4"/>
                    <a:pt x="23" y="4"/>
                  </a:cubicBezTo>
                  <a:cubicBezTo>
                    <a:pt x="23" y="4"/>
                    <a:pt x="22" y="4"/>
                    <a:pt x="22" y="4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7" y="2"/>
                    <a:pt x="16" y="2"/>
                    <a:pt x="16" y="3"/>
                  </a:cubicBezTo>
                  <a:cubicBezTo>
                    <a:pt x="14" y="7"/>
                    <a:pt x="14" y="7"/>
                    <a:pt x="14" y="7"/>
                  </a:cubicBezTo>
                  <a:cubicBezTo>
                    <a:pt x="14" y="7"/>
                    <a:pt x="14" y="8"/>
                    <a:pt x="13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8" y="8"/>
                    <a:pt x="8" y="8"/>
                    <a:pt x="8" y="9"/>
                  </a:cubicBezTo>
                  <a:cubicBezTo>
                    <a:pt x="8" y="13"/>
                    <a:pt x="8" y="13"/>
                    <a:pt x="8" y="13"/>
                  </a:cubicBezTo>
                  <a:cubicBezTo>
                    <a:pt x="8" y="14"/>
                    <a:pt x="7" y="14"/>
                    <a:pt x="7" y="15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2" y="16"/>
                    <a:pt x="2" y="17"/>
                    <a:pt x="2" y="18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4" y="23"/>
                    <a:pt x="4" y="23"/>
                  </a:cubicBezTo>
                  <a:cubicBezTo>
                    <a:pt x="1" y="26"/>
                    <a:pt x="1" y="26"/>
                    <a:pt x="1" y="26"/>
                  </a:cubicBezTo>
                  <a:cubicBezTo>
                    <a:pt x="0" y="27"/>
                    <a:pt x="0" y="28"/>
                    <a:pt x="1" y="28"/>
                  </a:cubicBezTo>
                  <a:cubicBezTo>
                    <a:pt x="4" y="31"/>
                    <a:pt x="4" y="31"/>
                    <a:pt x="4" y="31"/>
                  </a:cubicBezTo>
                  <a:cubicBezTo>
                    <a:pt x="4" y="31"/>
                    <a:pt x="4" y="32"/>
                    <a:pt x="4" y="32"/>
                  </a:cubicBezTo>
                  <a:cubicBezTo>
                    <a:pt x="2" y="36"/>
                    <a:pt x="2" y="36"/>
                    <a:pt x="2" y="36"/>
                  </a:cubicBezTo>
                  <a:cubicBezTo>
                    <a:pt x="2" y="37"/>
                    <a:pt x="2" y="38"/>
                    <a:pt x="3" y="38"/>
                  </a:cubicBezTo>
                  <a:cubicBezTo>
                    <a:pt x="7" y="40"/>
                    <a:pt x="7" y="40"/>
                    <a:pt x="7" y="40"/>
                  </a:cubicBezTo>
                  <a:cubicBezTo>
                    <a:pt x="7" y="40"/>
                    <a:pt x="8" y="40"/>
                    <a:pt x="8" y="41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8" y="46"/>
                    <a:pt x="8" y="46"/>
                    <a:pt x="9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" y="73"/>
                    <a:pt x="1" y="73"/>
                    <a:pt x="1" y="73"/>
                  </a:cubicBezTo>
                  <a:cubicBezTo>
                    <a:pt x="13" y="68"/>
                    <a:pt x="13" y="68"/>
                    <a:pt x="13" y="68"/>
                  </a:cubicBezTo>
                  <a:cubicBezTo>
                    <a:pt x="20" y="79"/>
                    <a:pt x="20" y="79"/>
                    <a:pt x="20" y="79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54" y="73"/>
                    <a:pt x="54" y="73"/>
                    <a:pt x="54" y="73"/>
                  </a:cubicBezTo>
                  <a:cubicBezTo>
                    <a:pt x="44" y="46"/>
                    <a:pt x="44" y="46"/>
                    <a:pt x="44" y="46"/>
                  </a:cubicBezTo>
                  <a:lnTo>
                    <a:pt x="45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</p:grpSp>
      <p:sp>
        <p:nvSpPr>
          <p:cNvPr id="93" name="Прямоугольник 92"/>
          <p:cNvSpPr/>
          <p:nvPr/>
        </p:nvSpPr>
        <p:spPr>
          <a:xfrm>
            <a:off x="8710501" y="5068143"/>
            <a:ext cx="215947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7033" algn="ctr"/>
            <a:r>
              <a:rPr lang="en-US" sz="1600" dirty="0">
                <a:solidFill>
                  <a:schemeClr val="bg1"/>
                </a:solidFill>
              </a:rPr>
              <a:t>Diploma </a:t>
            </a:r>
            <a:r>
              <a:rPr lang="uz-Cyrl-UZ" sz="1600" dirty="0">
                <a:solidFill>
                  <a:schemeClr val="bg1"/>
                </a:solidFill>
              </a:rPr>
              <a:t>+  </a:t>
            </a:r>
            <a:r>
              <a:rPr lang="en-US" sz="1600" dirty="0">
                <a:solidFill>
                  <a:schemeClr val="bg1"/>
                </a:solidFill>
              </a:rPr>
              <a:t>certificate</a:t>
            </a:r>
            <a:endParaRPr lang="uz-Cyrl-UZ" sz="1600" dirty="0">
              <a:solidFill>
                <a:schemeClr val="bg1"/>
              </a:solidFill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8677981" y="3705948"/>
            <a:ext cx="2159473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indent="87033" algn="ctr"/>
            <a:r>
              <a:rPr lang="en-US" sz="1600" dirty="0">
                <a:solidFill>
                  <a:schemeClr val="bg1"/>
                </a:solidFill>
              </a:rPr>
              <a:t>Diploma </a:t>
            </a:r>
            <a:r>
              <a:rPr lang="uz-Cyrl-UZ" sz="1600" dirty="0">
                <a:solidFill>
                  <a:schemeClr val="bg1"/>
                </a:solidFill>
              </a:rPr>
              <a:t>+  </a:t>
            </a:r>
            <a:r>
              <a:rPr lang="en-US" sz="1600" dirty="0">
                <a:solidFill>
                  <a:schemeClr val="bg1"/>
                </a:solidFill>
              </a:rPr>
              <a:t>certificate</a:t>
            </a:r>
            <a:endParaRPr lang="uz-Cyrl-UZ" sz="1600" dirty="0">
              <a:solidFill>
                <a:schemeClr val="bg1"/>
              </a:solidFill>
            </a:endParaRPr>
          </a:p>
        </p:txBody>
      </p:sp>
      <p:grpSp>
        <p:nvGrpSpPr>
          <p:cNvPr id="81" name="Group 102"/>
          <p:cNvGrpSpPr/>
          <p:nvPr/>
        </p:nvGrpSpPr>
        <p:grpSpPr>
          <a:xfrm>
            <a:off x="9628019" y="3189704"/>
            <a:ext cx="312912" cy="247688"/>
            <a:chOff x="-1238250" y="5275262"/>
            <a:chExt cx="601663" cy="476251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6" name="Freeform 25"/>
            <p:cNvSpPr>
              <a:spLocks noEditPoints="1"/>
            </p:cNvSpPr>
            <p:nvPr/>
          </p:nvSpPr>
          <p:spPr bwMode="auto">
            <a:xfrm>
              <a:off x="-1238250" y="5275262"/>
              <a:ext cx="601663" cy="476251"/>
            </a:xfrm>
            <a:custGeom>
              <a:avLst/>
              <a:gdLst>
                <a:gd name="T0" fmla="*/ 0 w 277"/>
                <a:gd name="T1" fmla="*/ 0 h 220"/>
                <a:gd name="T2" fmla="*/ 0 w 277"/>
                <a:gd name="T3" fmla="*/ 220 h 220"/>
                <a:gd name="T4" fmla="*/ 277 w 277"/>
                <a:gd name="T5" fmla="*/ 220 h 220"/>
                <a:gd name="T6" fmla="*/ 277 w 277"/>
                <a:gd name="T7" fmla="*/ 0 h 220"/>
                <a:gd name="T8" fmla="*/ 0 w 277"/>
                <a:gd name="T9" fmla="*/ 0 h 220"/>
                <a:gd name="T10" fmla="*/ 262 w 277"/>
                <a:gd name="T11" fmla="*/ 177 h 220"/>
                <a:gd name="T12" fmla="*/ 235 w 277"/>
                <a:gd name="T13" fmla="*/ 205 h 220"/>
                <a:gd name="T14" fmla="*/ 42 w 277"/>
                <a:gd name="T15" fmla="*/ 205 h 220"/>
                <a:gd name="T16" fmla="*/ 15 w 277"/>
                <a:gd name="T17" fmla="*/ 177 h 220"/>
                <a:gd name="T18" fmla="*/ 15 w 277"/>
                <a:gd name="T19" fmla="*/ 43 h 220"/>
                <a:gd name="T20" fmla="*/ 42 w 277"/>
                <a:gd name="T21" fmla="*/ 15 h 220"/>
                <a:gd name="T22" fmla="*/ 235 w 277"/>
                <a:gd name="T23" fmla="*/ 15 h 220"/>
                <a:gd name="T24" fmla="*/ 262 w 277"/>
                <a:gd name="T25" fmla="*/ 43 h 220"/>
                <a:gd name="T26" fmla="*/ 262 w 277"/>
                <a:gd name="T27" fmla="*/ 177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7" h="220">
                  <a:moveTo>
                    <a:pt x="0" y="0"/>
                  </a:moveTo>
                  <a:cubicBezTo>
                    <a:pt x="0" y="220"/>
                    <a:pt x="0" y="220"/>
                    <a:pt x="0" y="220"/>
                  </a:cubicBezTo>
                  <a:cubicBezTo>
                    <a:pt x="277" y="220"/>
                    <a:pt x="277" y="220"/>
                    <a:pt x="277" y="220"/>
                  </a:cubicBezTo>
                  <a:cubicBezTo>
                    <a:pt x="277" y="0"/>
                    <a:pt x="277" y="0"/>
                    <a:pt x="277" y="0"/>
                  </a:cubicBezTo>
                  <a:lnTo>
                    <a:pt x="0" y="0"/>
                  </a:lnTo>
                  <a:close/>
                  <a:moveTo>
                    <a:pt x="262" y="177"/>
                  </a:moveTo>
                  <a:cubicBezTo>
                    <a:pt x="247" y="177"/>
                    <a:pt x="235" y="189"/>
                    <a:pt x="235" y="205"/>
                  </a:cubicBezTo>
                  <a:cubicBezTo>
                    <a:pt x="42" y="205"/>
                    <a:pt x="42" y="205"/>
                    <a:pt x="42" y="205"/>
                  </a:cubicBezTo>
                  <a:cubicBezTo>
                    <a:pt x="42" y="189"/>
                    <a:pt x="30" y="177"/>
                    <a:pt x="15" y="177"/>
                  </a:cubicBezTo>
                  <a:cubicBezTo>
                    <a:pt x="15" y="43"/>
                    <a:pt x="15" y="43"/>
                    <a:pt x="15" y="43"/>
                  </a:cubicBezTo>
                  <a:cubicBezTo>
                    <a:pt x="30" y="43"/>
                    <a:pt x="42" y="31"/>
                    <a:pt x="42" y="15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31"/>
                    <a:pt x="247" y="43"/>
                    <a:pt x="262" y="43"/>
                  </a:cubicBezTo>
                  <a:lnTo>
                    <a:pt x="262" y="1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97" name="Freeform 26"/>
            <p:cNvSpPr>
              <a:spLocks noEditPoints="1"/>
            </p:cNvSpPr>
            <p:nvPr/>
          </p:nvSpPr>
          <p:spPr bwMode="auto">
            <a:xfrm>
              <a:off x="-1238250" y="5275262"/>
              <a:ext cx="601663" cy="476251"/>
            </a:xfrm>
            <a:custGeom>
              <a:avLst/>
              <a:gdLst>
                <a:gd name="T0" fmla="*/ 0 w 277"/>
                <a:gd name="T1" fmla="*/ 0 h 220"/>
                <a:gd name="T2" fmla="*/ 0 w 277"/>
                <a:gd name="T3" fmla="*/ 220 h 220"/>
                <a:gd name="T4" fmla="*/ 277 w 277"/>
                <a:gd name="T5" fmla="*/ 220 h 220"/>
                <a:gd name="T6" fmla="*/ 277 w 277"/>
                <a:gd name="T7" fmla="*/ 0 h 220"/>
                <a:gd name="T8" fmla="*/ 0 w 277"/>
                <a:gd name="T9" fmla="*/ 0 h 220"/>
                <a:gd name="T10" fmla="*/ 262 w 277"/>
                <a:gd name="T11" fmla="*/ 177 h 220"/>
                <a:gd name="T12" fmla="*/ 235 w 277"/>
                <a:gd name="T13" fmla="*/ 205 h 220"/>
                <a:gd name="T14" fmla="*/ 42 w 277"/>
                <a:gd name="T15" fmla="*/ 205 h 220"/>
                <a:gd name="T16" fmla="*/ 15 w 277"/>
                <a:gd name="T17" fmla="*/ 177 h 220"/>
                <a:gd name="T18" fmla="*/ 15 w 277"/>
                <a:gd name="T19" fmla="*/ 43 h 220"/>
                <a:gd name="T20" fmla="*/ 42 w 277"/>
                <a:gd name="T21" fmla="*/ 15 h 220"/>
                <a:gd name="T22" fmla="*/ 235 w 277"/>
                <a:gd name="T23" fmla="*/ 15 h 220"/>
                <a:gd name="T24" fmla="*/ 262 w 277"/>
                <a:gd name="T25" fmla="*/ 43 h 220"/>
                <a:gd name="T26" fmla="*/ 262 w 277"/>
                <a:gd name="T27" fmla="*/ 177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7" h="220">
                  <a:moveTo>
                    <a:pt x="0" y="0"/>
                  </a:moveTo>
                  <a:cubicBezTo>
                    <a:pt x="0" y="220"/>
                    <a:pt x="0" y="220"/>
                    <a:pt x="0" y="220"/>
                  </a:cubicBezTo>
                  <a:cubicBezTo>
                    <a:pt x="277" y="220"/>
                    <a:pt x="277" y="220"/>
                    <a:pt x="277" y="220"/>
                  </a:cubicBezTo>
                  <a:cubicBezTo>
                    <a:pt x="277" y="0"/>
                    <a:pt x="277" y="0"/>
                    <a:pt x="277" y="0"/>
                  </a:cubicBezTo>
                  <a:lnTo>
                    <a:pt x="0" y="0"/>
                  </a:lnTo>
                  <a:close/>
                  <a:moveTo>
                    <a:pt x="262" y="177"/>
                  </a:moveTo>
                  <a:cubicBezTo>
                    <a:pt x="247" y="177"/>
                    <a:pt x="235" y="189"/>
                    <a:pt x="235" y="205"/>
                  </a:cubicBezTo>
                  <a:cubicBezTo>
                    <a:pt x="42" y="205"/>
                    <a:pt x="42" y="205"/>
                    <a:pt x="42" y="205"/>
                  </a:cubicBezTo>
                  <a:cubicBezTo>
                    <a:pt x="42" y="189"/>
                    <a:pt x="30" y="177"/>
                    <a:pt x="15" y="177"/>
                  </a:cubicBezTo>
                  <a:cubicBezTo>
                    <a:pt x="15" y="43"/>
                    <a:pt x="15" y="43"/>
                    <a:pt x="15" y="43"/>
                  </a:cubicBezTo>
                  <a:cubicBezTo>
                    <a:pt x="30" y="43"/>
                    <a:pt x="42" y="31"/>
                    <a:pt x="42" y="15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31"/>
                    <a:pt x="247" y="43"/>
                    <a:pt x="262" y="43"/>
                  </a:cubicBezTo>
                  <a:lnTo>
                    <a:pt x="262" y="1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98" name="Rectangle 27"/>
            <p:cNvSpPr>
              <a:spLocks noChangeArrowheads="1"/>
            </p:cNvSpPr>
            <p:nvPr/>
          </p:nvSpPr>
          <p:spPr bwMode="auto">
            <a:xfrm>
              <a:off x="-1063625" y="5335588"/>
              <a:ext cx="252413" cy="14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99" name="Rectangle 28"/>
            <p:cNvSpPr>
              <a:spLocks noChangeArrowheads="1"/>
            </p:cNvSpPr>
            <p:nvPr/>
          </p:nvSpPr>
          <p:spPr bwMode="auto">
            <a:xfrm>
              <a:off x="-1125538" y="5418138"/>
              <a:ext cx="376238" cy="14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00" name="Rectangle 29"/>
            <p:cNvSpPr>
              <a:spLocks noChangeArrowheads="1"/>
            </p:cNvSpPr>
            <p:nvPr/>
          </p:nvSpPr>
          <p:spPr bwMode="auto">
            <a:xfrm>
              <a:off x="-1125538" y="5454650"/>
              <a:ext cx="376238" cy="174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01" name="Rectangle 30"/>
            <p:cNvSpPr>
              <a:spLocks noChangeArrowheads="1"/>
            </p:cNvSpPr>
            <p:nvPr/>
          </p:nvSpPr>
          <p:spPr bwMode="auto">
            <a:xfrm>
              <a:off x="-1125538" y="5494338"/>
              <a:ext cx="376238" cy="142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02" name="Rectangle 31"/>
            <p:cNvSpPr>
              <a:spLocks noChangeArrowheads="1"/>
            </p:cNvSpPr>
            <p:nvPr/>
          </p:nvSpPr>
          <p:spPr bwMode="auto">
            <a:xfrm>
              <a:off x="-1125538" y="5562600"/>
              <a:ext cx="177800" cy="158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03" name="Freeform 32"/>
            <p:cNvSpPr>
              <a:spLocks/>
            </p:cNvSpPr>
            <p:nvPr/>
          </p:nvSpPr>
          <p:spPr bwMode="auto">
            <a:xfrm>
              <a:off x="-908050" y="5519738"/>
              <a:ext cx="117475" cy="171450"/>
            </a:xfrm>
            <a:custGeom>
              <a:avLst/>
              <a:gdLst>
                <a:gd name="T0" fmla="*/ 45 w 54"/>
                <a:gd name="T1" fmla="*/ 46 h 79"/>
                <a:gd name="T2" fmla="*/ 46 w 54"/>
                <a:gd name="T3" fmla="*/ 45 h 79"/>
                <a:gd name="T4" fmla="*/ 46 w 54"/>
                <a:gd name="T5" fmla="*/ 41 h 79"/>
                <a:gd name="T6" fmla="*/ 47 w 54"/>
                <a:gd name="T7" fmla="*/ 40 h 79"/>
                <a:gd name="T8" fmla="*/ 51 w 54"/>
                <a:gd name="T9" fmla="*/ 38 h 79"/>
                <a:gd name="T10" fmla="*/ 52 w 54"/>
                <a:gd name="T11" fmla="*/ 36 h 79"/>
                <a:gd name="T12" fmla="*/ 50 w 54"/>
                <a:gd name="T13" fmla="*/ 32 h 79"/>
                <a:gd name="T14" fmla="*/ 51 w 54"/>
                <a:gd name="T15" fmla="*/ 31 h 79"/>
                <a:gd name="T16" fmla="*/ 54 w 54"/>
                <a:gd name="T17" fmla="*/ 28 h 79"/>
                <a:gd name="T18" fmla="*/ 54 w 54"/>
                <a:gd name="T19" fmla="*/ 26 h 79"/>
                <a:gd name="T20" fmla="*/ 51 w 54"/>
                <a:gd name="T21" fmla="*/ 23 h 79"/>
                <a:gd name="T22" fmla="*/ 50 w 54"/>
                <a:gd name="T23" fmla="*/ 22 h 79"/>
                <a:gd name="T24" fmla="*/ 52 w 54"/>
                <a:gd name="T25" fmla="*/ 18 h 79"/>
                <a:gd name="T26" fmla="*/ 51 w 54"/>
                <a:gd name="T27" fmla="*/ 16 h 79"/>
                <a:gd name="T28" fmla="*/ 47 w 54"/>
                <a:gd name="T29" fmla="*/ 15 h 79"/>
                <a:gd name="T30" fmla="*/ 46 w 54"/>
                <a:gd name="T31" fmla="*/ 13 h 79"/>
                <a:gd name="T32" fmla="*/ 46 w 54"/>
                <a:gd name="T33" fmla="*/ 9 h 79"/>
                <a:gd name="T34" fmla="*/ 45 w 54"/>
                <a:gd name="T35" fmla="*/ 8 h 79"/>
                <a:gd name="T36" fmla="*/ 41 w 54"/>
                <a:gd name="T37" fmla="*/ 8 h 79"/>
                <a:gd name="T38" fmla="*/ 40 w 54"/>
                <a:gd name="T39" fmla="*/ 7 h 79"/>
                <a:gd name="T40" fmla="*/ 38 w 54"/>
                <a:gd name="T41" fmla="*/ 3 h 79"/>
                <a:gd name="T42" fmla="*/ 36 w 54"/>
                <a:gd name="T43" fmla="*/ 2 h 79"/>
                <a:gd name="T44" fmla="*/ 32 w 54"/>
                <a:gd name="T45" fmla="*/ 4 h 79"/>
                <a:gd name="T46" fmla="*/ 31 w 54"/>
                <a:gd name="T47" fmla="*/ 4 h 79"/>
                <a:gd name="T48" fmla="*/ 28 w 54"/>
                <a:gd name="T49" fmla="*/ 1 h 79"/>
                <a:gd name="T50" fmla="*/ 26 w 54"/>
                <a:gd name="T51" fmla="*/ 1 h 79"/>
                <a:gd name="T52" fmla="*/ 23 w 54"/>
                <a:gd name="T53" fmla="*/ 4 h 79"/>
                <a:gd name="T54" fmla="*/ 22 w 54"/>
                <a:gd name="T55" fmla="*/ 4 h 79"/>
                <a:gd name="T56" fmla="*/ 18 w 54"/>
                <a:gd name="T57" fmla="*/ 2 h 79"/>
                <a:gd name="T58" fmla="*/ 16 w 54"/>
                <a:gd name="T59" fmla="*/ 3 h 79"/>
                <a:gd name="T60" fmla="*/ 14 w 54"/>
                <a:gd name="T61" fmla="*/ 7 h 79"/>
                <a:gd name="T62" fmla="*/ 13 w 54"/>
                <a:gd name="T63" fmla="*/ 8 h 79"/>
                <a:gd name="T64" fmla="*/ 9 w 54"/>
                <a:gd name="T65" fmla="*/ 8 h 79"/>
                <a:gd name="T66" fmla="*/ 8 w 54"/>
                <a:gd name="T67" fmla="*/ 9 h 79"/>
                <a:gd name="T68" fmla="*/ 8 w 54"/>
                <a:gd name="T69" fmla="*/ 13 h 79"/>
                <a:gd name="T70" fmla="*/ 7 w 54"/>
                <a:gd name="T71" fmla="*/ 15 h 79"/>
                <a:gd name="T72" fmla="*/ 3 w 54"/>
                <a:gd name="T73" fmla="*/ 16 h 79"/>
                <a:gd name="T74" fmla="*/ 2 w 54"/>
                <a:gd name="T75" fmla="*/ 18 h 79"/>
                <a:gd name="T76" fmla="*/ 4 w 54"/>
                <a:gd name="T77" fmla="*/ 22 h 79"/>
                <a:gd name="T78" fmla="*/ 4 w 54"/>
                <a:gd name="T79" fmla="*/ 23 h 79"/>
                <a:gd name="T80" fmla="*/ 1 w 54"/>
                <a:gd name="T81" fmla="*/ 26 h 79"/>
                <a:gd name="T82" fmla="*/ 1 w 54"/>
                <a:gd name="T83" fmla="*/ 28 h 79"/>
                <a:gd name="T84" fmla="*/ 4 w 54"/>
                <a:gd name="T85" fmla="*/ 31 h 79"/>
                <a:gd name="T86" fmla="*/ 4 w 54"/>
                <a:gd name="T87" fmla="*/ 32 h 79"/>
                <a:gd name="T88" fmla="*/ 2 w 54"/>
                <a:gd name="T89" fmla="*/ 36 h 79"/>
                <a:gd name="T90" fmla="*/ 3 w 54"/>
                <a:gd name="T91" fmla="*/ 38 h 79"/>
                <a:gd name="T92" fmla="*/ 7 w 54"/>
                <a:gd name="T93" fmla="*/ 40 h 79"/>
                <a:gd name="T94" fmla="*/ 8 w 54"/>
                <a:gd name="T95" fmla="*/ 41 h 79"/>
                <a:gd name="T96" fmla="*/ 8 w 54"/>
                <a:gd name="T97" fmla="*/ 45 h 79"/>
                <a:gd name="T98" fmla="*/ 9 w 54"/>
                <a:gd name="T99" fmla="*/ 46 h 79"/>
                <a:gd name="T100" fmla="*/ 10 w 54"/>
                <a:gd name="T101" fmla="*/ 46 h 79"/>
                <a:gd name="T102" fmla="*/ 1 w 54"/>
                <a:gd name="T103" fmla="*/ 73 h 79"/>
                <a:gd name="T104" fmla="*/ 13 w 54"/>
                <a:gd name="T105" fmla="*/ 68 h 79"/>
                <a:gd name="T106" fmla="*/ 20 w 54"/>
                <a:gd name="T107" fmla="*/ 79 h 79"/>
                <a:gd name="T108" fmla="*/ 27 w 54"/>
                <a:gd name="T109" fmla="*/ 58 h 79"/>
                <a:gd name="T110" fmla="*/ 34 w 54"/>
                <a:gd name="T111" fmla="*/ 79 h 79"/>
                <a:gd name="T112" fmla="*/ 41 w 54"/>
                <a:gd name="T113" fmla="*/ 68 h 79"/>
                <a:gd name="T114" fmla="*/ 54 w 54"/>
                <a:gd name="T115" fmla="*/ 73 h 79"/>
                <a:gd name="T116" fmla="*/ 44 w 54"/>
                <a:gd name="T117" fmla="*/ 46 h 79"/>
                <a:gd name="T118" fmla="*/ 45 w 54"/>
                <a:gd name="T119" fmla="*/ 46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4" h="79">
                  <a:moveTo>
                    <a:pt x="45" y="46"/>
                  </a:moveTo>
                  <a:cubicBezTo>
                    <a:pt x="46" y="46"/>
                    <a:pt x="46" y="46"/>
                    <a:pt x="46" y="45"/>
                  </a:cubicBezTo>
                  <a:cubicBezTo>
                    <a:pt x="46" y="41"/>
                    <a:pt x="46" y="41"/>
                    <a:pt x="46" y="41"/>
                  </a:cubicBezTo>
                  <a:cubicBezTo>
                    <a:pt x="46" y="40"/>
                    <a:pt x="47" y="40"/>
                    <a:pt x="47" y="40"/>
                  </a:cubicBezTo>
                  <a:cubicBezTo>
                    <a:pt x="51" y="38"/>
                    <a:pt x="51" y="38"/>
                    <a:pt x="51" y="38"/>
                  </a:cubicBezTo>
                  <a:cubicBezTo>
                    <a:pt x="52" y="38"/>
                    <a:pt x="52" y="37"/>
                    <a:pt x="52" y="36"/>
                  </a:cubicBezTo>
                  <a:cubicBezTo>
                    <a:pt x="50" y="32"/>
                    <a:pt x="50" y="32"/>
                    <a:pt x="50" y="32"/>
                  </a:cubicBezTo>
                  <a:cubicBezTo>
                    <a:pt x="50" y="32"/>
                    <a:pt x="50" y="31"/>
                    <a:pt x="51" y="31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4" y="28"/>
                    <a:pt x="54" y="27"/>
                    <a:pt x="54" y="26"/>
                  </a:cubicBezTo>
                  <a:cubicBezTo>
                    <a:pt x="51" y="23"/>
                    <a:pt x="51" y="23"/>
                    <a:pt x="51" y="23"/>
                  </a:cubicBezTo>
                  <a:cubicBezTo>
                    <a:pt x="50" y="23"/>
                    <a:pt x="50" y="22"/>
                    <a:pt x="50" y="22"/>
                  </a:cubicBezTo>
                  <a:cubicBezTo>
                    <a:pt x="52" y="18"/>
                    <a:pt x="52" y="18"/>
                    <a:pt x="52" y="18"/>
                  </a:cubicBezTo>
                  <a:cubicBezTo>
                    <a:pt x="52" y="17"/>
                    <a:pt x="52" y="16"/>
                    <a:pt x="51" y="16"/>
                  </a:cubicBezTo>
                  <a:cubicBezTo>
                    <a:pt x="47" y="15"/>
                    <a:pt x="47" y="15"/>
                    <a:pt x="47" y="15"/>
                  </a:cubicBezTo>
                  <a:cubicBezTo>
                    <a:pt x="47" y="14"/>
                    <a:pt x="46" y="14"/>
                    <a:pt x="46" y="13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6" y="8"/>
                    <a:pt x="46" y="8"/>
                    <a:pt x="45" y="8"/>
                  </a:cubicBezTo>
                  <a:cubicBezTo>
                    <a:pt x="41" y="8"/>
                    <a:pt x="41" y="8"/>
                    <a:pt x="41" y="8"/>
                  </a:cubicBezTo>
                  <a:cubicBezTo>
                    <a:pt x="40" y="8"/>
                    <a:pt x="40" y="7"/>
                    <a:pt x="40" y="7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2"/>
                    <a:pt x="37" y="2"/>
                    <a:pt x="36" y="2"/>
                  </a:cubicBezTo>
                  <a:cubicBezTo>
                    <a:pt x="32" y="4"/>
                    <a:pt x="32" y="4"/>
                    <a:pt x="32" y="4"/>
                  </a:cubicBezTo>
                  <a:cubicBezTo>
                    <a:pt x="32" y="4"/>
                    <a:pt x="31" y="4"/>
                    <a:pt x="31" y="4"/>
                  </a:cubicBezTo>
                  <a:cubicBezTo>
                    <a:pt x="28" y="1"/>
                    <a:pt x="28" y="1"/>
                    <a:pt x="28" y="1"/>
                  </a:cubicBezTo>
                  <a:cubicBezTo>
                    <a:pt x="27" y="0"/>
                    <a:pt x="27" y="0"/>
                    <a:pt x="26" y="1"/>
                  </a:cubicBezTo>
                  <a:cubicBezTo>
                    <a:pt x="23" y="4"/>
                    <a:pt x="23" y="4"/>
                    <a:pt x="23" y="4"/>
                  </a:cubicBezTo>
                  <a:cubicBezTo>
                    <a:pt x="23" y="4"/>
                    <a:pt x="22" y="4"/>
                    <a:pt x="22" y="4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7" y="2"/>
                    <a:pt x="16" y="2"/>
                    <a:pt x="16" y="3"/>
                  </a:cubicBezTo>
                  <a:cubicBezTo>
                    <a:pt x="14" y="7"/>
                    <a:pt x="14" y="7"/>
                    <a:pt x="14" y="7"/>
                  </a:cubicBezTo>
                  <a:cubicBezTo>
                    <a:pt x="14" y="7"/>
                    <a:pt x="14" y="8"/>
                    <a:pt x="13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8" y="8"/>
                    <a:pt x="8" y="8"/>
                    <a:pt x="8" y="9"/>
                  </a:cubicBezTo>
                  <a:cubicBezTo>
                    <a:pt x="8" y="13"/>
                    <a:pt x="8" y="13"/>
                    <a:pt x="8" y="13"/>
                  </a:cubicBezTo>
                  <a:cubicBezTo>
                    <a:pt x="8" y="14"/>
                    <a:pt x="7" y="14"/>
                    <a:pt x="7" y="15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2" y="16"/>
                    <a:pt x="2" y="17"/>
                    <a:pt x="2" y="18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4" y="23"/>
                    <a:pt x="4" y="23"/>
                  </a:cubicBezTo>
                  <a:cubicBezTo>
                    <a:pt x="1" y="26"/>
                    <a:pt x="1" y="26"/>
                    <a:pt x="1" y="26"/>
                  </a:cubicBezTo>
                  <a:cubicBezTo>
                    <a:pt x="0" y="27"/>
                    <a:pt x="0" y="28"/>
                    <a:pt x="1" y="28"/>
                  </a:cubicBezTo>
                  <a:cubicBezTo>
                    <a:pt x="4" y="31"/>
                    <a:pt x="4" y="31"/>
                    <a:pt x="4" y="31"/>
                  </a:cubicBezTo>
                  <a:cubicBezTo>
                    <a:pt x="4" y="31"/>
                    <a:pt x="4" y="32"/>
                    <a:pt x="4" y="32"/>
                  </a:cubicBezTo>
                  <a:cubicBezTo>
                    <a:pt x="2" y="36"/>
                    <a:pt x="2" y="36"/>
                    <a:pt x="2" y="36"/>
                  </a:cubicBezTo>
                  <a:cubicBezTo>
                    <a:pt x="2" y="37"/>
                    <a:pt x="2" y="38"/>
                    <a:pt x="3" y="38"/>
                  </a:cubicBezTo>
                  <a:cubicBezTo>
                    <a:pt x="7" y="40"/>
                    <a:pt x="7" y="40"/>
                    <a:pt x="7" y="40"/>
                  </a:cubicBezTo>
                  <a:cubicBezTo>
                    <a:pt x="7" y="40"/>
                    <a:pt x="8" y="40"/>
                    <a:pt x="8" y="41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8" y="46"/>
                    <a:pt x="8" y="46"/>
                    <a:pt x="9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" y="73"/>
                    <a:pt x="1" y="73"/>
                    <a:pt x="1" y="73"/>
                  </a:cubicBezTo>
                  <a:cubicBezTo>
                    <a:pt x="13" y="68"/>
                    <a:pt x="13" y="68"/>
                    <a:pt x="13" y="68"/>
                  </a:cubicBezTo>
                  <a:cubicBezTo>
                    <a:pt x="20" y="79"/>
                    <a:pt x="20" y="79"/>
                    <a:pt x="20" y="79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54" y="73"/>
                    <a:pt x="54" y="73"/>
                    <a:pt x="54" y="73"/>
                  </a:cubicBezTo>
                  <a:cubicBezTo>
                    <a:pt x="44" y="46"/>
                    <a:pt x="44" y="46"/>
                    <a:pt x="44" y="46"/>
                  </a:cubicBezTo>
                  <a:lnTo>
                    <a:pt x="45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</p:grpSp>
      <p:sp>
        <p:nvSpPr>
          <p:cNvPr id="104" name="Прямоугольник 103"/>
          <p:cNvSpPr/>
          <p:nvPr/>
        </p:nvSpPr>
        <p:spPr>
          <a:xfrm>
            <a:off x="8677981" y="1828386"/>
            <a:ext cx="240735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175"/>
              </a:lnSpc>
            </a:pPr>
            <a:r>
              <a:rPr lang="en-US" sz="1400" dirty="0">
                <a:solidFill>
                  <a:schemeClr val="bg1"/>
                </a:solidFill>
              </a:rPr>
              <a:t>Diploma </a:t>
            </a:r>
            <a:r>
              <a:rPr lang="uz-Cyrl-UZ" sz="1400" dirty="0">
                <a:solidFill>
                  <a:schemeClr val="bg1"/>
                </a:solidFill>
              </a:rPr>
              <a:t>+  </a:t>
            </a:r>
            <a:r>
              <a:rPr lang="en-US" sz="1400" dirty="0">
                <a:solidFill>
                  <a:schemeClr val="bg1"/>
                </a:solidFill>
              </a:rPr>
              <a:t>certificate</a:t>
            </a:r>
            <a:r>
              <a:rPr lang="uz-Cyrl-UZ" sz="1400" dirty="0">
                <a:solidFill>
                  <a:schemeClr val="bg1"/>
                </a:solidFill>
              </a:rPr>
              <a:t>/</a:t>
            </a:r>
          </a:p>
          <a:p>
            <a:pPr algn="ctr">
              <a:lnSpc>
                <a:spcPts val="1175"/>
              </a:lnSpc>
            </a:pPr>
            <a:endParaRPr lang="uz-Cyrl-UZ" sz="1400" dirty="0">
              <a:solidFill>
                <a:schemeClr val="bg1"/>
              </a:solidFill>
            </a:endParaRPr>
          </a:p>
          <a:p>
            <a:pPr algn="ctr">
              <a:lnSpc>
                <a:spcPts val="1175"/>
              </a:lnSpc>
            </a:pPr>
            <a:r>
              <a:rPr lang="en-US" sz="1400" dirty="0">
                <a:solidFill>
                  <a:schemeClr val="bg1"/>
                </a:solidFill>
              </a:rPr>
              <a:t>Continuing of education in university </a:t>
            </a:r>
            <a:endParaRPr lang="uz-Cyrl-UZ" sz="1400" dirty="0">
              <a:solidFill>
                <a:schemeClr val="bg1"/>
              </a:solidFill>
            </a:endParaRPr>
          </a:p>
        </p:txBody>
      </p:sp>
      <p:grpSp>
        <p:nvGrpSpPr>
          <p:cNvPr id="84" name="Group 76"/>
          <p:cNvGrpSpPr/>
          <p:nvPr/>
        </p:nvGrpSpPr>
        <p:grpSpPr>
          <a:xfrm>
            <a:off x="2776295" y="4661235"/>
            <a:ext cx="310422" cy="294425"/>
            <a:chOff x="-1023938" y="3389317"/>
            <a:chExt cx="619126" cy="627067"/>
          </a:xfrm>
          <a:solidFill>
            <a:srgbClr val="404040"/>
          </a:solidFill>
        </p:grpSpPr>
        <p:sp>
          <p:nvSpPr>
            <p:cNvPr id="106" name="Freeform 5"/>
            <p:cNvSpPr>
              <a:spLocks/>
            </p:cNvSpPr>
            <p:nvPr/>
          </p:nvSpPr>
          <p:spPr bwMode="auto">
            <a:xfrm>
              <a:off x="-876301" y="3524258"/>
              <a:ext cx="246062" cy="173039"/>
            </a:xfrm>
            <a:custGeom>
              <a:avLst/>
              <a:gdLst>
                <a:gd name="T0" fmla="*/ 110 w 113"/>
                <a:gd name="T1" fmla="*/ 22 h 80"/>
                <a:gd name="T2" fmla="*/ 100 w 113"/>
                <a:gd name="T3" fmla="*/ 21 h 80"/>
                <a:gd name="T4" fmla="*/ 73 w 113"/>
                <a:gd name="T5" fmla="*/ 44 h 80"/>
                <a:gd name="T6" fmla="*/ 71 w 113"/>
                <a:gd name="T7" fmla="*/ 46 h 80"/>
                <a:gd name="T8" fmla="*/ 62 w 113"/>
                <a:gd name="T9" fmla="*/ 44 h 80"/>
                <a:gd name="T10" fmla="*/ 53 w 113"/>
                <a:gd name="T11" fmla="*/ 46 h 80"/>
                <a:gd name="T12" fmla="*/ 51 w 113"/>
                <a:gd name="T13" fmla="*/ 41 h 80"/>
                <a:gd name="T14" fmla="*/ 15 w 113"/>
                <a:gd name="T15" fmla="*/ 3 h 80"/>
                <a:gd name="T16" fmla="*/ 3 w 113"/>
                <a:gd name="T17" fmla="*/ 3 h 80"/>
                <a:gd name="T18" fmla="*/ 3 w 113"/>
                <a:gd name="T19" fmla="*/ 15 h 80"/>
                <a:gd name="T20" fmla="*/ 39 w 113"/>
                <a:gd name="T21" fmla="*/ 52 h 80"/>
                <a:gd name="T22" fmla="*/ 45 w 113"/>
                <a:gd name="T23" fmla="*/ 55 h 80"/>
                <a:gd name="T24" fmla="*/ 45 w 113"/>
                <a:gd name="T25" fmla="*/ 55 h 80"/>
                <a:gd name="T26" fmla="*/ 43 w 113"/>
                <a:gd name="T27" fmla="*/ 62 h 80"/>
                <a:gd name="T28" fmla="*/ 62 w 113"/>
                <a:gd name="T29" fmla="*/ 80 h 80"/>
                <a:gd name="T30" fmla="*/ 80 w 113"/>
                <a:gd name="T31" fmla="*/ 62 h 80"/>
                <a:gd name="T32" fmla="*/ 79 w 113"/>
                <a:gd name="T33" fmla="*/ 56 h 80"/>
                <a:gd name="T34" fmla="*/ 82 w 113"/>
                <a:gd name="T35" fmla="*/ 54 h 80"/>
                <a:gd name="T36" fmla="*/ 109 w 113"/>
                <a:gd name="T37" fmla="*/ 32 h 80"/>
                <a:gd name="T38" fmla="*/ 110 w 113"/>
                <a:gd name="T39" fmla="*/ 22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13" h="80">
                  <a:moveTo>
                    <a:pt x="110" y="22"/>
                  </a:moveTo>
                  <a:cubicBezTo>
                    <a:pt x="108" y="19"/>
                    <a:pt x="103" y="18"/>
                    <a:pt x="100" y="21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2" y="45"/>
                    <a:pt x="72" y="45"/>
                    <a:pt x="71" y="46"/>
                  </a:cubicBezTo>
                  <a:cubicBezTo>
                    <a:pt x="69" y="45"/>
                    <a:pt x="65" y="44"/>
                    <a:pt x="62" y="44"/>
                  </a:cubicBezTo>
                  <a:cubicBezTo>
                    <a:pt x="58" y="44"/>
                    <a:pt x="55" y="44"/>
                    <a:pt x="53" y="46"/>
                  </a:cubicBezTo>
                  <a:cubicBezTo>
                    <a:pt x="53" y="44"/>
                    <a:pt x="52" y="42"/>
                    <a:pt x="51" y="41"/>
                  </a:cubicBezTo>
                  <a:cubicBezTo>
                    <a:pt x="15" y="3"/>
                    <a:pt x="15" y="3"/>
                    <a:pt x="15" y="3"/>
                  </a:cubicBezTo>
                  <a:cubicBezTo>
                    <a:pt x="12" y="0"/>
                    <a:pt x="7" y="0"/>
                    <a:pt x="3" y="3"/>
                  </a:cubicBezTo>
                  <a:cubicBezTo>
                    <a:pt x="0" y="6"/>
                    <a:pt x="0" y="12"/>
                    <a:pt x="3" y="15"/>
                  </a:cubicBezTo>
                  <a:cubicBezTo>
                    <a:pt x="39" y="52"/>
                    <a:pt x="39" y="52"/>
                    <a:pt x="39" y="52"/>
                  </a:cubicBezTo>
                  <a:cubicBezTo>
                    <a:pt x="40" y="54"/>
                    <a:pt x="42" y="55"/>
                    <a:pt x="45" y="55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4" y="57"/>
                    <a:pt x="43" y="59"/>
                    <a:pt x="43" y="62"/>
                  </a:cubicBezTo>
                  <a:cubicBezTo>
                    <a:pt x="43" y="72"/>
                    <a:pt x="52" y="80"/>
                    <a:pt x="62" y="80"/>
                  </a:cubicBezTo>
                  <a:cubicBezTo>
                    <a:pt x="72" y="80"/>
                    <a:pt x="80" y="72"/>
                    <a:pt x="80" y="62"/>
                  </a:cubicBezTo>
                  <a:cubicBezTo>
                    <a:pt x="80" y="60"/>
                    <a:pt x="79" y="58"/>
                    <a:pt x="79" y="56"/>
                  </a:cubicBezTo>
                  <a:cubicBezTo>
                    <a:pt x="80" y="56"/>
                    <a:pt x="81" y="55"/>
                    <a:pt x="82" y="54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12" y="29"/>
                    <a:pt x="113" y="25"/>
                    <a:pt x="110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07" name="Oval 6"/>
            <p:cNvSpPr>
              <a:spLocks noChangeArrowheads="1"/>
            </p:cNvSpPr>
            <p:nvPr/>
          </p:nvSpPr>
          <p:spPr bwMode="auto">
            <a:xfrm>
              <a:off x="-825500" y="3394083"/>
              <a:ext cx="53975" cy="5397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08" name="Oval 7"/>
            <p:cNvSpPr>
              <a:spLocks noChangeArrowheads="1"/>
            </p:cNvSpPr>
            <p:nvPr/>
          </p:nvSpPr>
          <p:spPr bwMode="auto">
            <a:xfrm>
              <a:off x="-890588" y="3421071"/>
              <a:ext cx="53975" cy="55564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09" name="Oval 8"/>
            <p:cNvSpPr>
              <a:spLocks noChangeArrowheads="1"/>
            </p:cNvSpPr>
            <p:nvPr/>
          </p:nvSpPr>
          <p:spPr bwMode="auto">
            <a:xfrm>
              <a:off x="-949325" y="3465521"/>
              <a:ext cx="55563" cy="5715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10" name="Oval 9"/>
            <p:cNvSpPr>
              <a:spLocks noChangeArrowheads="1"/>
            </p:cNvSpPr>
            <p:nvPr/>
          </p:nvSpPr>
          <p:spPr bwMode="auto">
            <a:xfrm>
              <a:off x="-985838" y="3525846"/>
              <a:ext cx="53975" cy="5397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11" name="Oval 10"/>
            <p:cNvSpPr>
              <a:spLocks noChangeArrowheads="1"/>
            </p:cNvSpPr>
            <p:nvPr/>
          </p:nvSpPr>
          <p:spPr bwMode="auto">
            <a:xfrm>
              <a:off x="-1006475" y="3595696"/>
              <a:ext cx="53975" cy="5397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12" name="Freeform 11"/>
            <p:cNvSpPr>
              <a:spLocks noEditPoints="1"/>
            </p:cNvSpPr>
            <p:nvPr/>
          </p:nvSpPr>
          <p:spPr bwMode="auto">
            <a:xfrm>
              <a:off x="-679451" y="3641733"/>
              <a:ext cx="274639" cy="374651"/>
            </a:xfrm>
            <a:custGeom>
              <a:avLst/>
              <a:gdLst>
                <a:gd name="T0" fmla="*/ 31 w 173"/>
                <a:gd name="T1" fmla="*/ 0 h 236"/>
                <a:gd name="T2" fmla="*/ 0 w 173"/>
                <a:gd name="T3" fmla="*/ 28 h 236"/>
                <a:gd name="T4" fmla="*/ 0 w 173"/>
                <a:gd name="T5" fmla="*/ 236 h 236"/>
                <a:gd name="T6" fmla="*/ 173 w 173"/>
                <a:gd name="T7" fmla="*/ 236 h 236"/>
                <a:gd name="T8" fmla="*/ 173 w 173"/>
                <a:gd name="T9" fmla="*/ 0 h 236"/>
                <a:gd name="T10" fmla="*/ 31 w 173"/>
                <a:gd name="T11" fmla="*/ 0 h 236"/>
                <a:gd name="T12" fmla="*/ 160 w 173"/>
                <a:gd name="T13" fmla="*/ 223 h 236"/>
                <a:gd name="T14" fmla="*/ 13 w 173"/>
                <a:gd name="T15" fmla="*/ 223 h 236"/>
                <a:gd name="T16" fmla="*/ 13 w 173"/>
                <a:gd name="T17" fmla="*/ 42 h 236"/>
                <a:gd name="T18" fmla="*/ 45 w 173"/>
                <a:gd name="T19" fmla="*/ 42 h 236"/>
                <a:gd name="T20" fmla="*/ 45 w 173"/>
                <a:gd name="T21" fmla="*/ 13 h 236"/>
                <a:gd name="T22" fmla="*/ 160 w 173"/>
                <a:gd name="T23" fmla="*/ 13 h 236"/>
                <a:gd name="T24" fmla="*/ 160 w 173"/>
                <a:gd name="T25" fmla="*/ 22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73" h="236">
                  <a:moveTo>
                    <a:pt x="31" y="0"/>
                  </a:moveTo>
                  <a:lnTo>
                    <a:pt x="0" y="28"/>
                  </a:lnTo>
                  <a:lnTo>
                    <a:pt x="0" y="236"/>
                  </a:lnTo>
                  <a:lnTo>
                    <a:pt x="173" y="236"/>
                  </a:lnTo>
                  <a:lnTo>
                    <a:pt x="173" y="0"/>
                  </a:lnTo>
                  <a:lnTo>
                    <a:pt x="31" y="0"/>
                  </a:lnTo>
                  <a:close/>
                  <a:moveTo>
                    <a:pt x="160" y="223"/>
                  </a:moveTo>
                  <a:lnTo>
                    <a:pt x="13" y="223"/>
                  </a:lnTo>
                  <a:lnTo>
                    <a:pt x="13" y="42"/>
                  </a:lnTo>
                  <a:lnTo>
                    <a:pt x="45" y="42"/>
                  </a:lnTo>
                  <a:lnTo>
                    <a:pt x="45" y="13"/>
                  </a:lnTo>
                  <a:lnTo>
                    <a:pt x="160" y="13"/>
                  </a:lnTo>
                  <a:lnTo>
                    <a:pt x="160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13" name="Rectangle 12"/>
            <p:cNvSpPr>
              <a:spLocks noChangeArrowheads="1"/>
            </p:cNvSpPr>
            <p:nvPr/>
          </p:nvSpPr>
          <p:spPr bwMode="auto">
            <a:xfrm>
              <a:off x="-577850" y="3689359"/>
              <a:ext cx="117475" cy="1905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14" name="Rectangle 13"/>
            <p:cNvSpPr>
              <a:spLocks noChangeArrowheads="1"/>
            </p:cNvSpPr>
            <p:nvPr/>
          </p:nvSpPr>
          <p:spPr bwMode="auto">
            <a:xfrm>
              <a:off x="-577850" y="3730633"/>
              <a:ext cx="117475" cy="158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15" name="Rectangle 14"/>
            <p:cNvSpPr>
              <a:spLocks noChangeArrowheads="1"/>
            </p:cNvSpPr>
            <p:nvPr/>
          </p:nvSpPr>
          <p:spPr bwMode="auto">
            <a:xfrm>
              <a:off x="-636589" y="3903672"/>
              <a:ext cx="117475" cy="1905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16" name="Rectangle 15"/>
            <p:cNvSpPr>
              <a:spLocks noChangeArrowheads="1"/>
            </p:cNvSpPr>
            <p:nvPr/>
          </p:nvSpPr>
          <p:spPr bwMode="auto">
            <a:xfrm>
              <a:off x="-636589" y="3954472"/>
              <a:ext cx="117475" cy="174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17" name="Rectangle 16"/>
            <p:cNvSpPr>
              <a:spLocks noChangeArrowheads="1"/>
            </p:cNvSpPr>
            <p:nvPr/>
          </p:nvSpPr>
          <p:spPr bwMode="auto">
            <a:xfrm>
              <a:off x="-636589" y="3779847"/>
              <a:ext cx="176214" cy="1905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18" name="Rectangle 17"/>
            <p:cNvSpPr>
              <a:spLocks noChangeArrowheads="1"/>
            </p:cNvSpPr>
            <p:nvPr/>
          </p:nvSpPr>
          <p:spPr bwMode="auto">
            <a:xfrm>
              <a:off x="-636589" y="3821122"/>
              <a:ext cx="176214" cy="1905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19" name="Rectangle 18"/>
            <p:cNvSpPr>
              <a:spLocks noChangeArrowheads="1"/>
            </p:cNvSpPr>
            <p:nvPr/>
          </p:nvSpPr>
          <p:spPr bwMode="auto">
            <a:xfrm>
              <a:off x="-636589" y="3863983"/>
              <a:ext cx="176214" cy="1905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20" name="Freeform 19"/>
            <p:cNvSpPr>
              <a:spLocks/>
            </p:cNvSpPr>
            <p:nvPr/>
          </p:nvSpPr>
          <p:spPr bwMode="auto">
            <a:xfrm>
              <a:off x="-514350" y="3911608"/>
              <a:ext cx="71438" cy="69850"/>
            </a:xfrm>
            <a:custGeom>
              <a:avLst/>
              <a:gdLst>
                <a:gd name="T0" fmla="*/ 42 w 45"/>
                <a:gd name="T1" fmla="*/ 25 h 44"/>
                <a:gd name="T2" fmla="*/ 45 w 45"/>
                <a:gd name="T3" fmla="*/ 22 h 44"/>
                <a:gd name="T4" fmla="*/ 42 w 45"/>
                <a:gd name="T5" fmla="*/ 19 h 44"/>
                <a:gd name="T6" fmla="*/ 43 w 45"/>
                <a:gd name="T7" fmla="*/ 16 h 44"/>
                <a:gd name="T8" fmla="*/ 41 w 45"/>
                <a:gd name="T9" fmla="*/ 14 h 44"/>
                <a:gd name="T10" fmla="*/ 42 w 45"/>
                <a:gd name="T11" fmla="*/ 11 h 44"/>
                <a:gd name="T12" fmla="*/ 38 w 45"/>
                <a:gd name="T13" fmla="*/ 10 h 44"/>
                <a:gd name="T14" fmla="*/ 38 w 45"/>
                <a:gd name="T15" fmla="*/ 7 h 44"/>
                <a:gd name="T16" fmla="*/ 35 w 45"/>
                <a:gd name="T17" fmla="*/ 7 h 44"/>
                <a:gd name="T18" fmla="*/ 34 w 45"/>
                <a:gd name="T19" fmla="*/ 3 h 44"/>
                <a:gd name="T20" fmla="*/ 30 w 45"/>
                <a:gd name="T21" fmla="*/ 4 h 44"/>
                <a:gd name="T22" fmla="*/ 28 w 45"/>
                <a:gd name="T23" fmla="*/ 0 h 44"/>
                <a:gd name="T24" fmla="*/ 26 w 45"/>
                <a:gd name="T25" fmla="*/ 3 h 44"/>
                <a:gd name="T26" fmla="*/ 23 w 45"/>
                <a:gd name="T27" fmla="*/ 0 h 44"/>
                <a:gd name="T28" fmla="*/ 20 w 45"/>
                <a:gd name="T29" fmla="*/ 3 h 44"/>
                <a:gd name="T30" fmla="*/ 16 w 45"/>
                <a:gd name="T31" fmla="*/ 0 h 44"/>
                <a:gd name="T32" fmla="*/ 15 w 45"/>
                <a:gd name="T33" fmla="*/ 4 h 44"/>
                <a:gd name="T34" fmla="*/ 12 w 45"/>
                <a:gd name="T35" fmla="*/ 3 h 44"/>
                <a:gd name="T36" fmla="*/ 11 w 45"/>
                <a:gd name="T37" fmla="*/ 7 h 44"/>
                <a:gd name="T38" fmla="*/ 6 w 45"/>
                <a:gd name="T39" fmla="*/ 7 h 44"/>
                <a:gd name="T40" fmla="*/ 6 w 45"/>
                <a:gd name="T41" fmla="*/ 10 h 44"/>
                <a:gd name="T42" fmla="*/ 2 w 45"/>
                <a:gd name="T43" fmla="*/ 11 h 44"/>
                <a:gd name="T44" fmla="*/ 4 w 45"/>
                <a:gd name="T45" fmla="*/ 15 h 44"/>
                <a:gd name="T46" fmla="*/ 1 w 45"/>
                <a:gd name="T47" fmla="*/ 16 h 44"/>
                <a:gd name="T48" fmla="*/ 2 w 45"/>
                <a:gd name="T49" fmla="*/ 19 h 44"/>
                <a:gd name="T50" fmla="*/ 0 w 45"/>
                <a:gd name="T51" fmla="*/ 22 h 44"/>
                <a:gd name="T52" fmla="*/ 2 w 45"/>
                <a:gd name="T53" fmla="*/ 25 h 44"/>
                <a:gd name="T54" fmla="*/ 1 w 45"/>
                <a:gd name="T55" fmla="*/ 27 h 44"/>
                <a:gd name="T56" fmla="*/ 4 w 45"/>
                <a:gd name="T57" fmla="*/ 30 h 44"/>
                <a:gd name="T58" fmla="*/ 4 w 45"/>
                <a:gd name="T59" fmla="*/ 33 h 44"/>
                <a:gd name="T60" fmla="*/ 6 w 45"/>
                <a:gd name="T61" fmla="*/ 34 h 44"/>
                <a:gd name="T62" fmla="*/ 6 w 45"/>
                <a:gd name="T63" fmla="*/ 38 h 44"/>
                <a:gd name="T64" fmla="*/ 11 w 45"/>
                <a:gd name="T65" fmla="*/ 38 h 44"/>
                <a:gd name="T66" fmla="*/ 11 w 45"/>
                <a:gd name="T67" fmla="*/ 41 h 44"/>
                <a:gd name="T68" fmla="*/ 15 w 45"/>
                <a:gd name="T69" fmla="*/ 40 h 44"/>
                <a:gd name="T70" fmla="*/ 16 w 45"/>
                <a:gd name="T71" fmla="*/ 44 h 44"/>
                <a:gd name="T72" fmla="*/ 20 w 45"/>
                <a:gd name="T73" fmla="*/ 41 h 44"/>
                <a:gd name="T74" fmla="*/ 23 w 45"/>
                <a:gd name="T75" fmla="*/ 44 h 44"/>
                <a:gd name="T76" fmla="*/ 24 w 45"/>
                <a:gd name="T77" fmla="*/ 41 h 44"/>
                <a:gd name="T78" fmla="*/ 28 w 45"/>
                <a:gd name="T79" fmla="*/ 44 h 44"/>
                <a:gd name="T80" fmla="*/ 30 w 45"/>
                <a:gd name="T81" fmla="*/ 41 h 44"/>
                <a:gd name="T82" fmla="*/ 34 w 45"/>
                <a:gd name="T83" fmla="*/ 41 h 44"/>
                <a:gd name="T84" fmla="*/ 34 w 45"/>
                <a:gd name="T85" fmla="*/ 38 h 44"/>
                <a:gd name="T86" fmla="*/ 38 w 45"/>
                <a:gd name="T87" fmla="*/ 38 h 44"/>
                <a:gd name="T88" fmla="*/ 38 w 45"/>
                <a:gd name="T89" fmla="*/ 34 h 44"/>
                <a:gd name="T90" fmla="*/ 42 w 45"/>
                <a:gd name="T91" fmla="*/ 33 h 44"/>
                <a:gd name="T92" fmla="*/ 41 w 45"/>
                <a:gd name="T93" fmla="*/ 29 h 44"/>
                <a:gd name="T94" fmla="*/ 43 w 45"/>
                <a:gd name="T95" fmla="*/ 27 h 44"/>
                <a:gd name="T96" fmla="*/ 42 w 45"/>
                <a:gd name="T97" fmla="*/ 25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5" h="44">
                  <a:moveTo>
                    <a:pt x="42" y="25"/>
                  </a:moveTo>
                  <a:lnTo>
                    <a:pt x="45" y="22"/>
                  </a:lnTo>
                  <a:lnTo>
                    <a:pt x="42" y="19"/>
                  </a:lnTo>
                  <a:lnTo>
                    <a:pt x="43" y="16"/>
                  </a:lnTo>
                  <a:lnTo>
                    <a:pt x="41" y="14"/>
                  </a:lnTo>
                  <a:lnTo>
                    <a:pt x="42" y="11"/>
                  </a:lnTo>
                  <a:lnTo>
                    <a:pt x="38" y="10"/>
                  </a:lnTo>
                  <a:lnTo>
                    <a:pt x="38" y="7"/>
                  </a:lnTo>
                  <a:lnTo>
                    <a:pt x="35" y="7"/>
                  </a:lnTo>
                  <a:lnTo>
                    <a:pt x="34" y="3"/>
                  </a:lnTo>
                  <a:lnTo>
                    <a:pt x="30" y="4"/>
                  </a:lnTo>
                  <a:lnTo>
                    <a:pt x="28" y="0"/>
                  </a:lnTo>
                  <a:lnTo>
                    <a:pt x="26" y="3"/>
                  </a:lnTo>
                  <a:lnTo>
                    <a:pt x="23" y="0"/>
                  </a:lnTo>
                  <a:lnTo>
                    <a:pt x="20" y="3"/>
                  </a:lnTo>
                  <a:lnTo>
                    <a:pt x="16" y="0"/>
                  </a:lnTo>
                  <a:lnTo>
                    <a:pt x="15" y="4"/>
                  </a:lnTo>
                  <a:lnTo>
                    <a:pt x="12" y="3"/>
                  </a:lnTo>
                  <a:lnTo>
                    <a:pt x="11" y="7"/>
                  </a:lnTo>
                  <a:lnTo>
                    <a:pt x="6" y="7"/>
                  </a:lnTo>
                  <a:lnTo>
                    <a:pt x="6" y="10"/>
                  </a:lnTo>
                  <a:lnTo>
                    <a:pt x="2" y="11"/>
                  </a:lnTo>
                  <a:lnTo>
                    <a:pt x="4" y="15"/>
                  </a:lnTo>
                  <a:lnTo>
                    <a:pt x="1" y="16"/>
                  </a:lnTo>
                  <a:lnTo>
                    <a:pt x="2" y="19"/>
                  </a:lnTo>
                  <a:lnTo>
                    <a:pt x="0" y="22"/>
                  </a:lnTo>
                  <a:lnTo>
                    <a:pt x="2" y="25"/>
                  </a:lnTo>
                  <a:lnTo>
                    <a:pt x="1" y="27"/>
                  </a:lnTo>
                  <a:lnTo>
                    <a:pt x="4" y="30"/>
                  </a:lnTo>
                  <a:lnTo>
                    <a:pt x="4" y="33"/>
                  </a:lnTo>
                  <a:lnTo>
                    <a:pt x="6" y="34"/>
                  </a:lnTo>
                  <a:lnTo>
                    <a:pt x="6" y="38"/>
                  </a:lnTo>
                  <a:lnTo>
                    <a:pt x="11" y="38"/>
                  </a:lnTo>
                  <a:lnTo>
                    <a:pt x="11" y="41"/>
                  </a:lnTo>
                  <a:lnTo>
                    <a:pt x="15" y="40"/>
                  </a:lnTo>
                  <a:lnTo>
                    <a:pt x="16" y="44"/>
                  </a:lnTo>
                  <a:lnTo>
                    <a:pt x="20" y="41"/>
                  </a:lnTo>
                  <a:lnTo>
                    <a:pt x="23" y="44"/>
                  </a:lnTo>
                  <a:lnTo>
                    <a:pt x="24" y="41"/>
                  </a:lnTo>
                  <a:lnTo>
                    <a:pt x="28" y="44"/>
                  </a:lnTo>
                  <a:lnTo>
                    <a:pt x="30" y="41"/>
                  </a:lnTo>
                  <a:lnTo>
                    <a:pt x="34" y="41"/>
                  </a:lnTo>
                  <a:lnTo>
                    <a:pt x="34" y="38"/>
                  </a:lnTo>
                  <a:lnTo>
                    <a:pt x="38" y="38"/>
                  </a:lnTo>
                  <a:lnTo>
                    <a:pt x="38" y="34"/>
                  </a:lnTo>
                  <a:lnTo>
                    <a:pt x="42" y="33"/>
                  </a:lnTo>
                  <a:lnTo>
                    <a:pt x="41" y="29"/>
                  </a:lnTo>
                  <a:lnTo>
                    <a:pt x="43" y="27"/>
                  </a:lnTo>
                  <a:lnTo>
                    <a:pt x="42" y="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21" name="Freeform 20"/>
            <p:cNvSpPr>
              <a:spLocks/>
            </p:cNvSpPr>
            <p:nvPr/>
          </p:nvSpPr>
          <p:spPr bwMode="auto">
            <a:xfrm>
              <a:off x="-742951" y="3389317"/>
              <a:ext cx="263526" cy="234951"/>
            </a:xfrm>
            <a:custGeom>
              <a:avLst/>
              <a:gdLst>
                <a:gd name="T0" fmla="*/ 0 w 121"/>
                <a:gd name="T1" fmla="*/ 0 h 108"/>
                <a:gd name="T2" fmla="*/ 0 w 121"/>
                <a:gd name="T3" fmla="*/ 26 h 108"/>
                <a:gd name="T4" fmla="*/ 95 w 121"/>
                <a:gd name="T5" fmla="*/ 108 h 108"/>
                <a:gd name="T6" fmla="*/ 121 w 121"/>
                <a:gd name="T7" fmla="*/ 108 h 108"/>
                <a:gd name="T8" fmla="*/ 0 w 121"/>
                <a:gd name="T9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08">
                  <a:moveTo>
                    <a:pt x="0" y="0"/>
                  </a:moveTo>
                  <a:cubicBezTo>
                    <a:pt x="0" y="26"/>
                    <a:pt x="0" y="26"/>
                    <a:pt x="0" y="26"/>
                  </a:cubicBezTo>
                  <a:cubicBezTo>
                    <a:pt x="48" y="26"/>
                    <a:pt x="88" y="61"/>
                    <a:pt x="95" y="108"/>
                  </a:cubicBezTo>
                  <a:cubicBezTo>
                    <a:pt x="121" y="108"/>
                    <a:pt x="121" y="108"/>
                    <a:pt x="121" y="108"/>
                  </a:cubicBezTo>
                  <a:cubicBezTo>
                    <a:pt x="114" y="47"/>
                    <a:pt x="62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22" name="Freeform 21"/>
            <p:cNvSpPr>
              <a:spLocks/>
            </p:cNvSpPr>
            <p:nvPr/>
          </p:nvSpPr>
          <p:spPr bwMode="auto">
            <a:xfrm>
              <a:off x="-1023938" y="3656012"/>
              <a:ext cx="320675" cy="261939"/>
            </a:xfrm>
            <a:custGeom>
              <a:avLst/>
              <a:gdLst>
                <a:gd name="T0" fmla="*/ 129 w 147"/>
                <a:gd name="T1" fmla="*/ 95 h 121"/>
                <a:gd name="T2" fmla="*/ 45 w 147"/>
                <a:gd name="T3" fmla="*/ 47 h 121"/>
                <a:gd name="T4" fmla="*/ 61 w 147"/>
                <a:gd name="T5" fmla="*/ 46 h 121"/>
                <a:gd name="T6" fmla="*/ 66 w 147"/>
                <a:gd name="T7" fmla="*/ 34 h 121"/>
                <a:gd name="T8" fmla="*/ 12 w 147"/>
                <a:gd name="T9" fmla="*/ 2 h 121"/>
                <a:gd name="T10" fmla="*/ 7 w 147"/>
                <a:gd name="T11" fmla="*/ 5 h 121"/>
                <a:gd name="T12" fmla="*/ 0 w 147"/>
                <a:gd name="T13" fmla="*/ 63 h 121"/>
                <a:gd name="T14" fmla="*/ 12 w 147"/>
                <a:gd name="T15" fmla="*/ 68 h 121"/>
                <a:gd name="T16" fmla="*/ 22 w 147"/>
                <a:gd name="T17" fmla="*/ 57 h 121"/>
                <a:gd name="T18" fmla="*/ 129 w 147"/>
                <a:gd name="T19" fmla="*/ 121 h 121"/>
                <a:gd name="T20" fmla="*/ 147 w 147"/>
                <a:gd name="T21" fmla="*/ 120 h 121"/>
                <a:gd name="T22" fmla="*/ 147 w 147"/>
                <a:gd name="T23" fmla="*/ 94 h 121"/>
                <a:gd name="T24" fmla="*/ 129 w 147"/>
                <a:gd name="T25" fmla="*/ 95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21">
                  <a:moveTo>
                    <a:pt x="129" y="95"/>
                  </a:moveTo>
                  <a:cubicBezTo>
                    <a:pt x="94" y="95"/>
                    <a:pt x="62" y="77"/>
                    <a:pt x="45" y="47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67" y="46"/>
                    <a:pt x="70" y="38"/>
                    <a:pt x="66" y="34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10" y="0"/>
                    <a:pt x="7" y="2"/>
                    <a:pt x="7" y="5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70"/>
                    <a:pt x="7" y="73"/>
                    <a:pt x="12" y="68"/>
                  </a:cubicBezTo>
                  <a:cubicBezTo>
                    <a:pt x="22" y="57"/>
                    <a:pt x="22" y="57"/>
                    <a:pt x="22" y="57"/>
                  </a:cubicBezTo>
                  <a:cubicBezTo>
                    <a:pt x="43" y="97"/>
                    <a:pt x="84" y="121"/>
                    <a:pt x="129" y="121"/>
                  </a:cubicBezTo>
                  <a:cubicBezTo>
                    <a:pt x="135" y="121"/>
                    <a:pt x="141" y="121"/>
                    <a:pt x="147" y="120"/>
                  </a:cubicBezTo>
                  <a:cubicBezTo>
                    <a:pt x="147" y="94"/>
                    <a:pt x="147" y="94"/>
                    <a:pt x="147" y="94"/>
                  </a:cubicBezTo>
                  <a:cubicBezTo>
                    <a:pt x="141" y="95"/>
                    <a:pt x="135" y="95"/>
                    <a:pt x="129" y="9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</p:grpSp>
      <p:grpSp>
        <p:nvGrpSpPr>
          <p:cNvPr id="95" name="Group 76"/>
          <p:cNvGrpSpPr/>
          <p:nvPr/>
        </p:nvGrpSpPr>
        <p:grpSpPr>
          <a:xfrm>
            <a:off x="2779743" y="1604493"/>
            <a:ext cx="310422" cy="294425"/>
            <a:chOff x="-1023938" y="3389317"/>
            <a:chExt cx="619126" cy="627067"/>
          </a:xfrm>
          <a:solidFill>
            <a:srgbClr val="404040"/>
          </a:solidFill>
        </p:grpSpPr>
        <p:sp>
          <p:nvSpPr>
            <p:cNvPr id="124" name="Freeform 5"/>
            <p:cNvSpPr>
              <a:spLocks/>
            </p:cNvSpPr>
            <p:nvPr/>
          </p:nvSpPr>
          <p:spPr bwMode="auto">
            <a:xfrm>
              <a:off x="-876301" y="3524258"/>
              <a:ext cx="246062" cy="173039"/>
            </a:xfrm>
            <a:custGeom>
              <a:avLst/>
              <a:gdLst>
                <a:gd name="T0" fmla="*/ 110 w 113"/>
                <a:gd name="T1" fmla="*/ 22 h 80"/>
                <a:gd name="T2" fmla="*/ 100 w 113"/>
                <a:gd name="T3" fmla="*/ 21 h 80"/>
                <a:gd name="T4" fmla="*/ 73 w 113"/>
                <a:gd name="T5" fmla="*/ 44 h 80"/>
                <a:gd name="T6" fmla="*/ 71 w 113"/>
                <a:gd name="T7" fmla="*/ 46 h 80"/>
                <a:gd name="T8" fmla="*/ 62 w 113"/>
                <a:gd name="T9" fmla="*/ 44 h 80"/>
                <a:gd name="T10" fmla="*/ 53 w 113"/>
                <a:gd name="T11" fmla="*/ 46 h 80"/>
                <a:gd name="T12" fmla="*/ 51 w 113"/>
                <a:gd name="T13" fmla="*/ 41 h 80"/>
                <a:gd name="T14" fmla="*/ 15 w 113"/>
                <a:gd name="T15" fmla="*/ 3 h 80"/>
                <a:gd name="T16" fmla="*/ 3 w 113"/>
                <a:gd name="T17" fmla="*/ 3 h 80"/>
                <a:gd name="T18" fmla="*/ 3 w 113"/>
                <a:gd name="T19" fmla="*/ 15 h 80"/>
                <a:gd name="T20" fmla="*/ 39 w 113"/>
                <a:gd name="T21" fmla="*/ 52 h 80"/>
                <a:gd name="T22" fmla="*/ 45 w 113"/>
                <a:gd name="T23" fmla="*/ 55 h 80"/>
                <a:gd name="T24" fmla="*/ 45 w 113"/>
                <a:gd name="T25" fmla="*/ 55 h 80"/>
                <a:gd name="T26" fmla="*/ 43 w 113"/>
                <a:gd name="T27" fmla="*/ 62 h 80"/>
                <a:gd name="T28" fmla="*/ 62 w 113"/>
                <a:gd name="T29" fmla="*/ 80 h 80"/>
                <a:gd name="T30" fmla="*/ 80 w 113"/>
                <a:gd name="T31" fmla="*/ 62 h 80"/>
                <a:gd name="T32" fmla="*/ 79 w 113"/>
                <a:gd name="T33" fmla="*/ 56 h 80"/>
                <a:gd name="T34" fmla="*/ 82 w 113"/>
                <a:gd name="T35" fmla="*/ 54 h 80"/>
                <a:gd name="T36" fmla="*/ 109 w 113"/>
                <a:gd name="T37" fmla="*/ 32 h 80"/>
                <a:gd name="T38" fmla="*/ 110 w 113"/>
                <a:gd name="T39" fmla="*/ 22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13" h="80">
                  <a:moveTo>
                    <a:pt x="110" y="22"/>
                  </a:moveTo>
                  <a:cubicBezTo>
                    <a:pt x="108" y="19"/>
                    <a:pt x="103" y="18"/>
                    <a:pt x="100" y="21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2" y="45"/>
                    <a:pt x="72" y="45"/>
                    <a:pt x="71" y="46"/>
                  </a:cubicBezTo>
                  <a:cubicBezTo>
                    <a:pt x="69" y="45"/>
                    <a:pt x="65" y="44"/>
                    <a:pt x="62" y="44"/>
                  </a:cubicBezTo>
                  <a:cubicBezTo>
                    <a:pt x="58" y="44"/>
                    <a:pt x="55" y="44"/>
                    <a:pt x="53" y="46"/>
                  </a:cubicBezTo>
                  <a:cubicBezTo>
                    <a:pt x="53" y="44"/>
                    <a:pt x="52" y="42"/>
                    <a:pt x="51" y="41"/>
                  </a:cubicBezTo>
                  <a:cubicBezTo>
                    <a:pt x="15" y="3"/>
                    <a:pt x="15" y="3"/>
                    <a:pt x="15" y="3"/>
                  </a:cubicBezTo>
                  <a:cubicBezTo>
                    <a:pt x="12" y="0"/>
                    <a:pt x="7" y="0"/>
                    <a:pt x="3" y="3"/>
                  </a:cubicBezTo>
                  <a:cubicBezTo>
                    <a:pt x="0" y="6"/>
                    <a:pt x="0" y="12"/>
                    <a:pt x="3" y="15"/>
                  </a:cubicBezTo>
                  <a:cubicBezTo>
                    <a:pt x="39" y="52"/>
                    <a:pt x="39" y="52"/>
                    <a:pt x="39" y="52"/>
                  </a:cubicBezTo>
                  <a:cubicBezTo>
                    <a:pt x="40" y="54"/>
                    <a:pt x="42" y="55"/>
                    <a:pt x="45" y="55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4" y="57"/>
                    <a:pt x="43" y="59"/>
                    <a:pt x="43" y="62"/>
                  </a:cubicBezTo>
                  <a:cubicBezTo>
                    <a:pt x="43" y="72"/>
                    <a:pt x="52" y="80"/>
                    <a:pt x="62" y="80"/>
                  </a:cubicBezTo>
                  <a:cubicBezTo>
                    <a:pt x="72" y="80"/>
                    <a:pt x="80" y="72"/>
                    <a:pt x="80" y="62"/>
                  </a:cubicBezTo>
                  <a:cubicBezTo>
                    <a:pt x="80" y="60"/>
                    <a:pt x="79" y="58"/>
                    <a:pt x="79" y="56"/>
                  </a:cubicBezTo>
                  <a:cubicBezTo>
                    <a:pt x="80" y="56"/>
                    <a:pt x="81" y="55"/>
                    <a:pt x="82" y="54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12" y="29"/>
                    <a:pt x="113" y="25"/>
                    <a:pt x="110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25" name="Oval 6"/>
            <p:cNvSpPr>
              <a:spLocks noChangeArrowheads="1"/>
            </p:cNvSpPr>
            <p:nvPr/>
          </p:nvSpPr>
          <p:spPr bwMode="auto">
            <a:xfrm>
              <a:off x="-825500" y="3394083"/>
              <a:ext cx="53975" cy="5397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26" name="Oval 7"/>
            <p:cNvSpPr>
              <a:spLocks noChangeArrowheads="1"/>
            </p:cNvSpPr>
            <p:nvPr/>
          </p:nvSpPr>
          <p:spPr bwMode="auto">
            <a:xfrm>
              <a:off x="-890588" y="3421071"/>
              <a:ext cx="53975" cy="55564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27" name="Oval 8"/>
            <p:cNvSpPr>
              <a:spLocks noChangeArrowheads="1"/>
            </p:cNvSpPr>
            <p:nvPr/>
          </p:nvSpPr>
          <p:spPr bwMode="auto">
            <a:xfrm>
              <a:off x="-949325" y="3465521"/>
              <a:ext cx="55563" cy="5715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28" name="Oval 9"/>
            <p:cNvSpPr>
              <a:spLocks noChangeArrowheads="1"/>
            </p:cNvSpPr>
            <p:nvPr/>
          </p:nvSpPr>
          <p:spPr bwMode="auto">
            <a:xfrm>
              <a:off x="-985838" y="3525846"/>
              <a:ext cx="53975" cy="5397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29" name="Oval 10"/>
            <p:cNvSpPr>
              <a:spLocks noChangeArrowheads="1"/>
            </p:cNvSpPr>
            <p:nvPr/>
          </p:nvSpPr>
          <p:spPr bwMode="auto">
            <a:xfrm>
              <a:off x="-1006475" y="3595696"/>
              <a:ext cx="53975" cy="5397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30" name="Freeform 11"/>
            <p:cNvSpPr>
              <a:spLocks noEditPoints="1"/>
            </p:cNvSpPr>
            <p:nvPr/>
          </p:nvSpPr>
          <p:spPr bwMode="auto">
            <a:xfrm>
              <a:off x="-679451" y="3641733"/>
              <a:ext cx="274639" cy="374651"/>
            </a:xfrm>
            <a:custGeom>
              <a:avLst/>
              <a:gdLst>
                <a:gd name="T0" fmla="*/ 31 w 173"/>
                <a:gd name="T1" fmla="*/ 0 h 236"/>
                <a:gd name="T2" fmla="*/ 0 w 173"/>
                <a:gd name="T3" fmla="*/ 28 h 236"/>
                <a:gd name="T4" fmla="*/ 0 w 173"/>
                <a:gd name="T5" fmla="*/ 236 h 236"/>
                <a:gd name="T6" fmla="*/ 173 w 173"/>
                <a:gd name="T7" fmla="*/ 236 h 236"/>
                <a:gd name="T8" fmla="*/ 173 w 173"/>
                <a:gd name="T9" fmla="*/ 0 h 236"/>
                <a:gd name="T10" fmla="*/ 31 w 173"/>
                <a:gd name="T11" fmla="*/ 0 h 236"/>
                <a:gd name="T12" fmla="*/ 160 w 173"/>
                <a:gd name="T13" fmla="*/ 223 h 236"/>
                <a:gd name="T14" fmla="*/ 13 w 173"/>
                <a:gd name="T15" fmla="*/ 223 h 236"/>
                <a:gd name="T16" fmla="*/ 13 w 173"/>
                <a:gd name="T17" fmla="*/ 42 h 236"/>
                <a:gd name="T18" fmla="*/ 45 w 173"/>
                <a:gd name="T19" fmla="*/ 42 h 236"/>
                <a:gd name="T20" fmla="*/ 45 w 173"/>
                <a:gd name="T21" fmla="*/ 13 h 236"/>
                <a:gd name="T22" fmla="*/ 160 w 173"/>
                <a:gd name="T23" fmla="*/ 13 h 236"/>
                <a:gd name="T24" fmla="*/ 160 w 173"/>
                <a:gd name="T25" fmla="*/ 22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73" h="236">
                  <a:moveTo>
                    <a:pt x="31" y="0"/>
                  </a:moveTo>
                  <a:lnTo>
                    <a:pt x="0" y="28"/>
                  </a:lnTo>
                  <a:lnTo>
                    <a:pt x="0" y="236"/>
                  </a:lnTo>
                  <a:lnTo>
                    <a:pt x="173" y="236"/>
                  </a:lnTo>
                  <a:lnTo>
                    <a:pt x="173" y="0"/>
                  </a:lnTo>
                  <a:lnTo>
                    <a:pt x="31" y="0"/>
                  </a:lnTo>
                  <a:close/>
                  <a:moveTo>
                    <a:pt x="160" y="223"/>
                  </a:moveTo>
                  <a:lnTo>
                    <a:pt x="13" y="223"/>
                  </a:lnTo>
                  <a:lnTo>
                    <a:pt x="13" y="42"/>
                  </a:lnTo>
                  <a:lnTo>
                    <a:pt x="45" y="42"/>
                  </a:lnTo>
                  <a:lnTo>
                    <a:pt x="45" y="13"/>
                  </a:lnTo>
                  <a:lnTo>
                    <a:pt x="160" y="13"/>
                  </a:lnTo>
                  <a:lnTo>
                    <a:pt x="160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31" name="Rectangle 12"/>
            <p:cNvSpPr>
              <a:spLocks noChangeArrowheads="1"/>
            </p:cNvSpPr>
            <p:nvPr/>
          </p:nvSpPr>
          <p:spPr bwMode="auto">
            <a:xfrm>
              <a:off x="-577850" y="3689359"/>
              <a:ext cx="117475" cy="1905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32" name="Rectangle 13"/>
            <p:cNvSpPr>
              <a:spLocks noChangeArrowheads="1"/>
            </p:cNvSpPr>
            <p:nvPr/>
          </p:nvSpPr>
          <p:spPr bwMode="auto">
            <a:xfrm>
              <a:off x="-577850" y="3730633"/>
              <a:ext cx="117475" cy="158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33" name="Rectangle 14"/>
            <p:cNvSpPr>
              <a:spLocks noChangeArrowheads="1"/>
            </p:cNvSpPr>
            <p:nvPr/>
          </p:nvSpPr>
          <p:spPr bwMode="auto">
            <a:xfrm>
              <a:off x="-636589" y="3903672"/>
              <a:ext cx="117475" cy="1905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34" name="Rectangle 15"/>
            <p:cNvSpPr>
              <a:spLocks noChangeArrowheads="1"/>
            </p:cNvSpPr>
            <p:nvPr/>
          </p:nvSpPr>
          <p:spPr bwMode="auto">
            <a:xfrm>
              <a:off x="-636589" y="3954472"/>
              <a:ext cx="117475" cy="174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35" name="Rectangle 16"/>
            <p:cNvSpPr>
              <a:spLocks noChangeArrowheads="1"/>
            </p:cNvSpPr>
            <p:nvPr/>
          </p:nvSpPr>
          <p:spPr bwMode="auto">
            <a:xfrm>
              <a:off x="-636589" y="3779847"/>
              <a:ext cx="176214" cy="1905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36" name="Rectangle 17"/>
            <p:cNvSpPr>
              <a:spLocks noChangeArrowheads="1"/>
            </p:cNvSpPr>
            <p:nvPr/>
          </p:nvSpPr>
          <p:spPr bwMode="auto">
            <a:xfrm>
              <a:off x="-636589" y="3821122"/>
              <a:ext cx="176214" cy="1905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37" name="Rectangle 18"/>
            <p:cNvSpPr>
              <a:spLocks noChangeArrowheads="1"/>
            </p:cNvSpPr>
            <p:nvPr/>
          </p:nvSpPr>
          <p:spPr bwMode="auto">
            <a:xfrm>
              <a:off x="-636589" y="3863983"/>
              <a:ext cx="176214" cy="1905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38" name="Freeform 19"/>
            <p:cNvSpPr>
              <a:spLocks/>
            </p:cNvSpPr>
            <p:nvPr/>
          </p:nvSpPr>
          <p:spPr bwMode="auto">
            <a:xfrm>
              <a:off x="-514350" y="3911608"/>
              <a:ext cx="71438" cy="69850"/>
            </a:xfrm>
            <a:custGeom>
              <a:avLst/>
              <a:gdLst>
                <a:gd name="T0" fmla="*/ 42 w 45"/>
                <a:gd name="T1" fmla="*/ 25 h 44"/>
                <a:gd name="T2" fmla="*/ 45 w 45"/>
                <a:gd name="T3" fmla="*/ 22 h 44"/>
                <a:gd name="T4" fmla="*/ 42 w 45"/>
                <a:gd name="T5" fmla="*/ 19 h 44"/>
                <a:gd name="T6" fmla="*/ 43 w 45"/>
                <a:gd name="T7" fmla="*/ 16 h 44"/>
                <a:gd name="T8" fmla="*/ 41 w 45"/>
                <a:gd name="T9" fmla="*/ 14 h 44"/>
                <a:gd name="T10" fmla="*/ 42 w 45"/>
                <a:gd name="T11" fmla="*/ 11 h 44"/>
                <a:gd name="T12" fmla="*/ 38 w 45"/>
                <a:gd name="T13" fmla="*/ 10 h 44"/>
                <a:gd name="T14" fmla="*/ 38 w 45"/>
                <a:gd name="T15" fmla="*/ 7 h 44"/>
                <a:gd name="T16" fmla="*/ 35 w 45"/>
                <a:gd name="T17" fmla="*/ 7 h 44"/>
                <a:gd name="T18" fmla="*/ 34 w 45"/>
                <a:gd name="T19" fmla="*/ 3 h 44"/>
                <a:gd name="T20" fmla="*/ 30 w 45"/>
                <a:gd name="T21" fmla="*/ 4 h 44"/>
                <a:gd name="T22" fmla="*/ 28 w 45"/>
                <a:gd name="T23" fmla="*/ 0 h 44"/>
                <a:gd name="T24" fmla="*/ 26 w 45"/>
                <a:gd name="T25" fmla="*/ 3 h 44"/>
                <a:gd name="T26" fmla="*/ 23 w 45"/>
                <a:gd name="T27" fmla="*/ 0 h 44"/>
                <a:gd name="T28" fmla="*/ 20 w 45"/>
                <a:gd name="T29" fmla="*/ 3 h 44"/>
                <a:gd name="T30" fmla="*/ 16 w 45"/>
                <a:gd name="T31" fmla="*/ 0 h 44"/>
                <a:gd name="T32" fmla="*/ 15 w 45"/>
                <a:gd name="T33" fmla="*/ 4 h 44"/>
                <a:gd name="T34" fmla="*/ 12 w 45"/>
                <a:gd name="T35" fmla="*/ 3 h 44"/>
                <a:gd name="T36" fmla="*/ 11 w 45"/>
                <a:gd name="T37" fmla="*/ 7 h 44"/>
                <a:gd name="T38" fmla="*/ 6 w 45"/>
                <a:gd name="T39" fmla="*/ 7 h 44"/>
                <a:gd name="T40" fmla="*/ 6 w 45"/>
                <a:gd name="T41" fmla="*/ 10 h 44"/>
                <a:gd name="T42" fmla="*/ 2 w 45"/>
                <a:gd name="T43" fmla="*/ 11 h 44"/>
                <a:gd name="T44" fmla="*/ 4 w 45"/>
                <a:gd name="T45" fmla="*/ 15 h 44"/>
                <a:gd name="T46" fmla="*/ 1 w 45"/>
                <a:gd name="T47" fmla="*/ 16 h 44"/>
                <a:gd name="T48" fmla="*/ 2 w 45"/>
                <a:gd name="T49" fmla="*/ 19 h 44"/>
                <a:gd name="T50" fmla="*/ 0 w 45"/>
                <a:gd name="T51" fmla="*/ 22 h 44"/>
                <a:gd name="T52" fmla="*/ 2 w 45"/>
                <a:gd name="T53" fmla="*/ 25 h 44"/>
                <a:gd name="T54" fmla="*/ 1 w 45"/>
                <a:gd name="T55" fmla="*/ 27 h 44"/>
                <a:gd name="T56" fmla="*/ 4 w 45"/>
                <a:gd name="T57" fmla="*/ 30 h 44"/>
                <a:gd name="T58" fmla="*/ 4 w 45"/>
                <a:gd name="T59" fmla="*/ 33 h 44"/>
                <a:gd name="T60" fmla="*/ 6 w 45"/>
                <a:gd name="T61" fmla="*/ 34 h 44"/>
                <a:gd name="T62" fmla="*/ 6 w 45"/>
                <a:gd name="T63" fmla="*/ 38 h 44"/>
                <a:gd name="T64" fmla="*/ 11 w 45"/>
                <a:gd name="T65" fmla="*/ 38 h 44"/>
                <a:gd name="T66" fmla="*/ 11 w 45"/>
                <a:gd name="T67" fmla="*/ 41 h 44"/>
                <a:gd name="T68" fmla="*/ 15 w 45"/>
                <a:gd name="T69" fmla="*/ 40 h 44"/>
                <a:gd name="T70" fmla="*/ 16 w 45"/>
                <a:gd name="T71" fmla="*/ 44 h 44"/>
                <a:gd name="T72" fmla="*/ 20 w 45"/>
                <a:gd name="T73" fmla="*/ 41 h 44"/>
                <a:gd name="T74" fmla="*/ 23 w 45"/>
                <a:gd name="T75" fmla="*/ 44 h 44"/>
                <a:gd name="T76" fmla="*/ 24 w 45"/>
                <a:gd name="T77" fmla="*/ 41 h 44"/>
                <a:gd name="T78" fmla="*/ 28 w 45"/>
                <a:gd name="T79" fmla="*/ 44 h 44"/>
                <a:gd name="T80" fmla="*/ 30 w 45"/>
                <a:gd name="T81" fmla="*/ 41 h 44"/>
                <a:gd name="T82" fmla="*/ 34 w 45"/>
                <a:gd name="T83" fmla="*/ 41 h 44"/>
                <a:gd name="T84" fmla="*/ 34 w 45"/>
                <a:gd name="T85" fmla="*/ 38 h 44"/>
                <a:gd name="T86" fmla="*/ 38 w 45"/>
                <a:gd name="T87" fmla="*/ 38 h 44"/>
                <a:gd name="T88" fmla="*/ 38 w 45"/>
                <a:gd name="T89" fmla="*/ 34 h 44"/>
                <a:gd name="T90" fmla="*/ 42 w 45"/>
                <a:gd name="T91" fmla="*/ 33 h 44"/>
                <a:gd name="T92" fmla="*/ 41 w 45"/>
                <a:gd name="T93" fmla="*/ 29 h 44"/>
                <a:gd name="T94" fmla="*/ 43 w 45"/>
                <a:gd name="T95" fmla="*/ 27 h 44"/>
                <a:gd name="T96" fmla="*/ 42 w 45"/>
                <a:gd name="T97" fmla="*/ 25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5" h="44">
                  <a:moveTo>
                    <a:pt x="42" y="25"/>
                  </a:moveTo>
                  <a:lnTo>
                    <a:pt x="45" y="22"/>
                  </a:lnTo>
                  <a:lnTo>
                    <a:pt x="42" y="19"/>
                  </a:lnTo>
                  <a:lnTo>
                    <a:pt x="43" y="16"/>
                  </a:lnTo>
                  <a:lnTo>
                    <a:pt x="41" y="14"/>
                  </a:lnTo>
                  <a:lnTo>
                    <a:pt x="42" y="11"/>
                  </a:lnTo>
                  <a:lnTo>
                    <a:pt x="38" y="10"/>
                  </a:lnTo>
                  <a:lnTo>
                    <a:pt x="38" y="7"/>
                  </a:lnTo>
                  <a:lnTo>
                    <a:pt x="35" y="7"/>
                  </a:lnTo>
                  <a:lnTo>
                    <a:pt x="34" y="3"/>
                  </a:lnTo>
                  <a:lnTo>
                    <a:pt x="30" y="4"/>
                  </a:lnTo>
                  <a:lnTo>
                    <a:pt x="28" y="0"/>
                  </a:lnTo>
                  <a:lnTo>
                    <a:pt x="26" y="3"/>
                  </a:lnTo>
                  <a:lnTo>
                    <a:pt x="23" y="0"/>
                  </a:lnTo>
                  <a:lnTo>
                    <a:pt x="20" y="3"/>
                  </a:lnTo>
                  <a:lnTo>
                    <a:pt x="16" y="0"/>
                  </a:lnTo>
                  <a:lnTo>
                    <a:pt x="15" y="4"/>
                  </a:lnTo>
                  <a:lnTo>
                    <a:pt x="12" y="3"/>
                  </a:lnTo>
                  <a:lnTo>
                    <a:pt x="11" y="7"/>
                  </a:lnTo>
                  <a:lnTo>
                    <a:pt x="6" y="7"/>
                  </a:lnTo>
                  <a:lnTo>
                    <a:pt x="6" y="10"/>
                  </a:lnTo>
                  <a:lnTo>
                    <a:pt x="2" y="11"/>
                  </a:lnTo>
                  <a:lnTo>
                    <a:pt x="4" y="15"/>
                  </a:lnTo>
                  <a:lnTo>
                    <a:pt x="1" y="16"/>
                  </a:lnTo>
                  <a:lnTo>
                    <a:pt x="2" y="19"/>
                  </a:lnTo>
                  <a:lnTo>
                    <a:pt x="0" y="22"/>
                  </a:lnTo>
                  <a:lnTo>
                    <a:pt x="2" y="25"/>
                  </a:lnTo>
                  <a:lnTo>
                    <a:pt x="1" y="27"/>
                  </a:lnTo>
                  <a:lnTo>
                    <a:pt x="4" y="30"/>
                  </a:lnTo>
                  <a:lnTo>
                    <a:pt x="4" y="33"/>
                  </a:lnTo>
                  <a:lnTo>
                    <a:pt x="6" y="34"/>
                  </a:lnTo>
                  <a:lnTo>
                    <a:pt x="6" y="38"/>
                  </a:lnTo>
                  <a:lnTo>
                    <a:pt x="11" y="38"/>
                  </a:lnTo>
                  <a:lnTo>
                    <a:pt x="11" y="41"/>
                  </a:lnTo>
                  <a:lnTo>
                    <a:pt x="15" y="40"/>
                  </a:lnTo>
                  <a:lnTo>
                    <a:pt x="16" y="44"/>
                  </a:lnTo>
                  <a:lnTo>
                    <a:pt x="20" y="41"/>
                  </a:lnTo>
                  <a:lnTo>
                    <a:pt x="23" y="44"/>
                  </a:lnTo>
                  <a:lnTo>
                    <a:pt x="24" y="41"/>
                  </a:lnTo>
                  <a:lnTo>
                    <a:pt x="28" y="44"/>
                  </a:lnTo>
                  <a:lnTo>
                    <a:pt x="30" y="41"/>
                  </a:lnTo>
                  <a:lnTo>
                    <a:pt x="34" y="41"/>
                  </a:lnTo>
                  <a:lnTo>
                    <a:pt x="34" y="38"/>
                  </a:lnTo>
                  <a:lnTo>
                    <a:pt x="38" y="38"/>
                  </a:lnTo>
                  <a:lnTo>
                    <a:pt x="38" y="34"/>
                  </a:lnTo>
                  <a:lnTo>
                    <a:pt x="42" y="33"/>
                  </a:lnTo>
                  <a:lnTo>
                    <a:pt x="41" y="29"/>
                  </a:lnTo>
                  <a:lnTo>
                    <a:pt x="43" y="27"/>
                  </a:lnTo>
                  <a:lnTo>
                    <a:pt x="42" y="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39" name="Freeform 20"/>
            <p:cNvSpPr>
              <a:spLocks/>
            </p:cNvSpPr>
            <p:nvPr/>
          </p:nvSpPr>
          <p:spPr bwMode="auto">
            <a:xfrm>
              <a:off x="-742951" y="3389317"/>
              <a:ext cx="263526" cy="234951"/>
            </a:xfrm>
            <a:custGeom>
              <a:avLst/>
              <a:gdLst>
                <a:gd name="T0" fmla="*/ 0 w 121"/>
                <a:gd name="T1" fmla="*/ 0 h 108"/>
                <a:gd name="T2" fmla="*/ 0 w 121"/>
                <a:gd name="T3" fmla="*/ 26 h 108"/>
                <a:gd name="T4" fmla="*/ 95 w 121"/>
                <a:gd name="T5" fmla="*/ 108 h 108"/>
                <a:gd name="T6" fmla="*/ 121 w 121"/>
                <a:gd name="T7" fmla="*/ 108 h 108"/>
                <a:gd name="T8" fmla="*/ 0 w 121"/>
                <a:gd name="T9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08">
                  <a:moveTo>
                    <a:pt x="0" y="0"/>
                  </a:moveTo>
                  <a:cubicBezTo>
                    <a:pt x="0" y="26"/>
                    <a:pt x="0" y="26"/>
                    <a:pt x="0" y="26"/>
                  </a:cubicBezTo>
                  <a:cubicBezTo>
                    <a:pt x="48" y="26"/>
                    <a:pt x="88" y="61"/>
                    <a:pt x="95" y="108"/>
                  </a:cubicBezTo>
                  <a:cubicBezTo>
                    <a:pt x="121" y="108"/>
                    <a:pt x="121" y="108"/>
                    <a:pt x="121" y="108"/>
                  </a:cubicBezTo>
                  <a:cubicBezTo>
                    <a:pt x="114" y="47"/>
                    <a:pt x="62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  <p:sp>
          <p:nvSpPr>
            <p:cNvPr id="140" name="Freeform 21"/>
            <p:cNvSpPr>
              <a:spLocks/>
            </p:cNvSpPr>
            <p:nvPr/>
          </p:nvSpPr>
          <p:spPr bwMode="auto">
            <a:xfrm>
              <a:off x="-1023938" y="3656012"/>
              <a:ext cx="320675" cy="261939"/>
            </a:xfrm>
            <a:custGeom>
              <a:avLst/>
              <a:gdLst>
                <a:gd name="T0" fmla="*/ 129 w 147"/>
                <a:gd name="T1" fmla="*/ 95 h 121"/>
                <a:gd name="T2" fmla="*/ 45 w 147"/>
                <a:gd name="T3" fmla="*/ 47 h 121"/>
                <a:gd name="T4" fmla="*/ 61 w 147"/>
                <a:gd name="T5" fmla="*/ 46 h 121"/>
                <a:gd name="T6" fmla="*/ 66 w 147"/>
                <a:gd name="T7" fmla="*/ 34 h 121"/>
                <a:gd name="T8" fmla="*/ 12 w 147"/>
                <a:gd name="T9" fmla="*/ 2 h 121"/>
                <a:gd name="T10" fmla="*/ 7 w 147"/>
                <a:gd name="T11" fmla="*/ 5 h 121"/>
                <a:gd name="T12" fmla="*/ 0 w 147"/>
                <a:gd name="T13" fmla="*/ 63 h 121"/>
                <a:gd name="T14" fmla="*/ 12 w 147"/>
                <a:gd name="T15" fmla="*/ 68 h 121"/>
                <a:gd name="T16" fmla="*/ 22 w 147"/>
                <a:gd name="T17" fmla="*/ 57 h 121"/>
                <a:gd name="T18" fmla="*/ 129 w 147"/>
                <a:gd name="T19" fmla="*/ 121 h 121"/>
                <a:gd name="T20" fmla="*/ 147 w 147"/>
                <a:gd name="T21" fmla="*/ 120 h 121"/>
                <a:gd name="T22" fmla="*/ 147 w 147"/>
                <a:gd name="T23" fmla="*/ 94 h 121"/>
                <a:gd name="T24" fmla="*/ 129 w 147"/>
                <a:gd name="T25" fmla="*/ 95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21">
                  <a:moveTo>
                    <a:pt x="129" y="95"/>
                  </a:moveTo>
                  <a:cubicBezTo>
                    <a:pt x="94" y="95"/>
                    <a:pt x="62" y="77"/>
                    <a:pt x="45" y="47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67" y="46"/>
                    <a:pt x="70" y="38"/>
                    <a:pt x="66" y="34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10" y="0"/>
                    <a:pt x="7" y="2"/>
                    <a:pt x="7" y="5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70"/>
                    <a:pt x="7" y="73"/>
                    <a:pt x="12" y="68"/>
                  </a:cubicBezTo>
                  <a:cubicBezTo>
                    <a:pt x="22" y="57"/>
                    <a:pt x="22" y="57"/>
                    <a:pt x="22" y="57"/>
                  </a:cubicBezTo>
                  <a:cubicBezTo>
                    <a:pt x="43" y="97"/>
                    <a:pt x="84" y="121"/>
                    <a:pt x="129" y="121"/>
                  </a:cubicBezTo>
                  <a:cubicBezTo>
                    <a:pt x="135" y="121"/>
                    <a:pt x="141" y="121"/>
                    <a:pt x="147" y="120"/>
                  </a:cubicBezTo>
                  <a:cubicBezTo>
                    <a:pt x="147" y="94"/>
                    <a:pt x="147" y="94"/>
                    <a:pt x="147" y="94"/>
                  </a:cubicBezTo>
                  <a:cubicBezTo>
                    <a:pt x="141" y="95"/>
                    <a:pt x="135" y="95"/>
                    <a:pt x="129" y="9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US" sz="2388"/>
            </a:p>
          </p:txBody>
        </p:sp>
      </p:grpSp>
      <p:cxnSp>
        <p:nvCxnSpPr>
          <p:cNvPr id="141" name="Прямая соединительная линия 140"/>
          <p:cNvCxnSpPr/>
          <p:nvPr/>
        </p:nvCxnSpPr>
        <p:spPr>
          <a:xfrm>
            <a:off x="6046416" y="1708275"/>
            <a:ext cx="0" cy="798971"/>
          </a:xfrm>
          <a:prstGeom prst="line">
            <a:avLst/>
          </a:prstGeom>
          <a:ln>
            <a:solidFill>
              <a:schemeClr val="bg1">
                <a:alpha val="51000"/>
              </a:schemeClr>
            </a:solidFill>
            <a:prstDash val="lg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2" name="Прямая соединительная линия 141"/>
          <p:cNvCxnSpPr/>
          <p:nvPr/>
        </p:nvCxnSpPr>
        <p:spPr>
          <a:xfrm>
            <a:off x="6046416" y="3263955"/>
            <a:ext cx="0" cy="798971"/>
          </a:xfrm>
          <a:prstGeom prst="line">
            <a:avLst/>
          </a:prstGeom>
          <a:ln>
            <a:solidFill>
              <a:schemeClr val="bg1">
                <a:alpha val="51000"/>
              </a:schemeClr>
            </a:solidFill>
            <a:prstDash val="lg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3" name="Прямая соединительная линия 142"/>
          <p:cNvCxnSpPr/>
          <p:nvPr/>
        </p:nvCxnSpPr>
        <p:spPr>
          <a:xfrm>
            <a:off x="6046416" y="4768712"/>
            <a:ext cx="0" cy="798971"/>
          </a:xfrm>
          <a:prstGeom prst="line">
            <a:avLst/>
          </a:prstGeom>
          <a:ln>
            <a:solidFill>
              <a:schemeClr val="bg1">
                <a:alpha val="51000"/>
              </a:schemeClr>
            </a:solidFill>
            <a:prstDash val="lg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4" name="Прямая соединительная линия 143"/>
          <p:cNvCxnSpPr/>
          <p:nvPr/>
        </p:nvCxnSpPr>
        <p:spPr>
          <a:xfrm>
            <a:off x="3754854" y="1708275"/>
            <a:ext cx="0" cy="798971"/>
          </a:xfrm>
          <a:prstGeom prst="line">
            <a:avLst/>
          </a:prstGeom>
          <a:ln>
            <a:solidFill>
              <a:schemeClr val="bg1">
                <a:alpha val="51000"/>
              </a:schemeClr>
            </a:solidFill>
            <a:prstDash val="lg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5" name="Прямая соединительная линия 144"/>
          <p:cNvCxnSpPr/>
          <p:nvPr/>
        </p:nvCxnSpPr>
        <p:spPr>
          <a:xfrm>
            <a:off x="3754854" y="3263955"/>
            <a:ext cx="0" cy="798971"/>
          </a:xfrm>
          <a:prstGeom prst="line">
            <a:avLst/>
          </a:prstGeom>
          <a:ln>
            <a:solidFill>
              <a:schemeClr val="bg1">
                <a:alpha val="51000"/>
              </a:schemeClr>
            </a:solidFill>
            <a:prstDash val="lg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6" name="Прямая соединительная линия 145"/>
          <p:cNvCxnSpPr/>
          <p:nvPr/>
        </p:nvCxnSpPr>
        <p:spPr>
          <a:xfrm>
            <a:off x="3754854" y="4768712"/>
            <a:ext cx="0" cy="798971"/>
          </a:xfrm>
          <a:prstGeom prst="line">
            <a:avLst/>
          </a:prstGeom>
          <a:ln>
            <a:solidFill>
              <a:schemeClr val="bg1">
                <a:alpha val="51000"/>
              </a:schemeClr>
            </a:solidFill>
            <a:prstDash val="lg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7" name="Прямая соединительная линия 146"/>
          <p:cNvCxnSpPr/>
          <p:nvPr/>
        </p:nvCxnSpPr>
        <p:spPr>
          <a:xfrm>
            <a:off x="7489180" y="1708275"/>
            <a:ext cx="0" cy="798971"/>
          </a:xfrm>
          <a:prstGeom prst="line">
            <a:avLst/>
          </a:prstGeom>
          <a:ln>
            <a:solidFill>
              <a:schemeClr val="bg1">
                <a:alpha val="51000"/>
              </a:schemeClr>
            </a:solidFill>
            <a:prstDash val="lg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8" name="Прямая соединительная линия 147"/>
          <p:cNvCxnSpPr/>
          <p:nvPr/>
        </p:nvCxnSpPr>
        <p:spPr>
          <a:xfrm>
            <a:off x="7489180" y="3263955"/>
            <a:ext cx="0" cy="798971"/>
          </a:xfrm>
          <a:prstGeom prst="line">
            <a:avLst/>
          </a:prstGeom>
          <a:ln>
            <a:solidFill>
              <a:schemeClr val="bg1">
                <a:alpha val="51000"/>
              </a:schemeClr>
            </a:solidFill>
            <a:prstDash val="lg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9" name="Прямая соединительная линия 148"/>
          <p:cNvCxnSpPr/>
          <p:nvPr/>
        </p:nvCxnSpPr>
        <p:spPr>
          <a:xfrm>
            <a:off x="7489180" y="4768712"/>
            <a:ext cx="0" cy="798971"/>
          </a:xfrm>
          <a:prstGeom prst="line">
            <a:avLst/>
          </a:prstGeom>
          <a:ln>
            <a:solidFill>
              <a:schemeClr val="bg1">
                <a:alpha val="51000"/>
              </a:schemeClr>
            </a:solidFill>
            <a:prstDash val="lg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50" name="Номер слайда 141"/>
          <p:cNvSpPr txBox="1">
            <a:spLocks/>
          </p:cNvSpPr>
          <p:nvPr/>
        </p:nvSpPr>
        <p:spPr>
          <a:xfrm>
            <a:off x="9985194" y="6432161"/>
            <a:ext cx="959774" cy="357456"/>
          </a:xfrm>
          <a:prstGeom prst="rect">
            <a:avLst/>
          </a:prstGeom>
        </p:spPr>
        <p:txBody>
          <a:bodyPr vert="horz" lIns="58653" tIns="29326" rIns="23091" bIns="29326" rtlCol="0" anchor="ctr"/>
          <a:lstStyle>
            <a:defPPr>
              <a:defRPr lang="ru-RU"/>
            </a:defPPr>
            <a:lvl1pPr marL="0" algn="ctr" defTabSz="1238237" rtl="0" eaLnBrk="1" latinLnBrk="0" hangingPunct="1">
              <a:defRPr sz="1400" kern="1200">
                <a:solidFill>
                  <a:schemeClr val="bg1"/>
                </a:solidFill>
                <a:latin typeface="RUS ModernH-Bold" panose="020B0603000000020004" pitchFamily="34" charset="0"/>
                <a:ea typeface="RUS ModernH-Bold" panose="020B0603000000020004" pitchFamily="34" charset="0"/>
                <a:cs typeface="+mn-cs"/>
              </a:defRPr>
            </a:lvl1pPr>
            <a:lvl2pPr marL="619117" algn="l" defTabSz="1238237" rtl="0" eaLnBrk="1" latinLnBrk="0" hangingPunct="1">
              <a:defRPr sz="243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38237" algn="l" defTabSz="1238237" rtl="0" eaLnBrk="1" latinLnBrk="0" hangingPunct="1">
              <a:defRPr sz="243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57355" algn="l" defTabSz="1238237" rtl="0" eaLnBrk="1" latinLnBrk="0" hangingPunct="1">
              <a:defRPr sz="243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76474" algn="l" defTabSz="1238237" rtl="0" eaLnBrk="1" latinLnBrk="0" hangingPunct="1">
              <a:defRPr sz="243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95590" algn="l" defTabSz="1238237" rtl="0" eaLnBrk="1" latinLnBrk="0" hangingPunct="1">
              <a:defRPr sz="243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714710" algn="l" defTabSz="1238237" rtl="0" eaLnBrk="1" latinLnBrk="0" hangingPunct="1">
              <a:defRPr sz="243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333828" algn="l" defTabSz="1238237" rtl="0" eaLnBrk="1" latinLnBrk="0" hangingPunct="1">
              <a:defRPr sz="243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952946" algn="l" defTabSz="1238237" rtl="0" eaLnBrk="1" latinLnBrk="0" hangingPunct="1">
              <a:defRPr sz="243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898"/>
              <a:t>6</a:t>
            </a:r>
            <a:endParaRPr lang="ru-RU" sz="898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49733" y="3147527"/>
            <a:ext cx="1051916" cy="606123"/>
          </a:xfrm>
          <a:prstGeom prst="rect">
            <a:avLst/>
          </a:prstGeom>
        </p:spPr>
      </p:pic>
      <p:sp>
        <p:nvSpPr>
          <p:cNvPr id="152" name="Прямоугольник 151">
            <a:extLst>
              <a:ext uri="{FF2B5EF4-FFF2-40B4-BE49-F238E27FC236}">
                <a16:creationId xmlns:a16="http://schemas.microsoft.com/office/drawing/2014/main" id="{762C807A-B90D-41F8-AAB6-DBBDDAA9D883}"/>
              </a:ext>
            </a:extLst>
          </p:cNvPr>
          <p:cNvSpPr/>
          <p:nvPr/>
        </p:nvSpPr>
        <p:spPr>
          <a:xfrm>
            <a:off x="7489180" y="824772"/>
            <a:ext cx="95788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SHORT COURSES (LLL)</a:t>
            </a:r>
            <a:endParaRPr lang="uz-Cyrl-UZ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53" name="Прямая соединительная линия 152"/>
          <p:cNvCxnSpPr/>
          <p:nvPr/>
        </p:nvCxnSpPr>
        <p:spPr>
          <a:xfrm>
            <a:off x="8646861" y="1708275"/>
            <a:ext cx="0" cy="798971"/>
          </a:xfrm>
          <a:prstGeom prst="line">
            <a:avLst/>
          </a:prstGeom>
          <a:ln>
            <a:solidFill>
              <a:schemeClr val="bg1">
                <a:alpha val="51000"/>
              </a:schemeClr>
            </a:solidFill>
            <a:prstDash val="lg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>
            <a:off x="8662101" y="3263955"/>
            <a:ext cx="0" cy="798971"/>
          </a:xfrm>
          <a:prstGeom prst="line">
            <a:avLst/>
          </a:prstGeom>
          <a:ln>
            <a:solidFill>
              <a:schemeClr val="bg1">
                <a:alpha val="51000"/>
              </a:schemeClr>
            </a:solidFill>
            <a:prstDash val="lg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/>
          <p:cNvCxnSpPr/>
          <p:nvPr/>
        </p:nvCxnSpPr>
        <p:spPr>
          <a:xfrm>
            <a:off x="8662101" y="4768712"/>
            <a:ext cx="0" cy="798971"/>
          </a:xfrm>
          <a:prstGeom prst="line">
            <a:avLst/>
          </a:prstGeom>
          <a:ln>
            <a:solidFill>
              <a:schemeClr val="bg1">
                <a:alpha val="51000"/>
              </a:schemeClr>
            </a:solidFill>
            <a:prstDash val="lg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56" name="Прямоугольник 155"/>
          <p:cNvSpPr/>
          <p:nvPr/>
        </p:nvSpPr>
        <p:spPr>
          <a:xfrm>
            <a:off x="7537581" y="5054222"/>
            <a:ext cx="8314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1400" b="1" dirty="0">
                <a:solidFill>
                  <a:schemeClr val="bg1"/>
                </a:solidFill>
              </a:rPr>
              <a:t>23 195</a:t>
            </a:r>
          </a:p>
        </p:txBody>
      </p:sp>
      <p:sp>
        <p:nvSpPr>
          <p:cNvPr id="157" name="Прямоугольник 156"/>
          <p:cNvSpPr/>
          <p:nvPr/>
        </p:nvSpPr>
        <p:spPr>
          <a:xfrm>
            <a:off x="7537581" y="3614042"/>
            <a:ext cx="8314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1400" b="1" dirty="0">
                <a:solidFill>
                  <a:schemeClr val="bg1"/>
                </a:solidFill>
              </a:rPr>
              <a:t>5 800</a:t>
            </a:r>
          </a:p>
        </p:txBody>
      </p:sp>
      <p:sp>
        <p:nvSpPr>
          <p:cNvPr id="158" name="Прямоугольник 157"/>
          <p:cNvSpPr/>
          <p:nvPr/>
        </p:nvSpPr>
        <p:spPr>
          <a:xfrm>
            <a:off x="7537581" y="2013842"/>
            <a:ext cx="8314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1400" b="1" dirty="0">
                <a:solidFill>
                  <a:schemeClr val="bg1"/>
                </a:solidFill>
              </a:rPr>
              <a:t>9 664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5" cstate="print"/>
          <a:srcRect l="31542" r="29959"/>
          <a:stretch/>
        </p:blipFill>
        <p:spPr>
          <a:xfrm>
            <a:off x="7874965" y="1594127"/>
            <a:ext cx="196457" cy="289238"/>
          </a:xfrm>
          <a:prstGeom prst="rect">
            <a:avLst/>
          </a:prstGeom>
        </p:spPr>
      </p:pic>
      <p:pic>
        <p:nvPicPr>
          <p:cNvPr id="168" name="Рисунок 167"/>
          <p:cNvPicPr>
            <a:picLocks noChangeAspect="1"/>
          </p:cNvPicPr>
          <p:nvPr/>
        </p:nvPicPr>
        <p:blipFill rotWithShape="1">
          <a:blip r:embed="rId5" cstate="print"/>
          <a:srcRect l="31542" r="29959"/>
          <a:stretch/>
        </p:blipFill>
        <p:spPr>
          <a:xfrm>
            <a:off x="7874965" y="3184802"/>
            <a:ext cx="196457" cy="289238"/>
          </a:xfrm>
          <a:prstGeom prst="rect">
            <a:avLst/>
          </a:prstGeom>
        </p:spPr>
      </p:pic>
      <p:pic>
        <p:nvPicPr>
          <p:cNvPr id="169" name="Рисунок 168"/>
          <p:cNvPicPr>
            <a:picLocks noChangeAspect="1"/>
          </p:cNvPicPr>
          <p:nvPr/>
        </p:nvPicPr>
        <p:blipFill rotWithShape="1">
          <a:blip r:embed="rId5" cstate="print"/>
          <a:srcRect l="31542" r="29959"/>
          <a:stretch/>
        </p:blipFill>
        <p:spPr>
          <a:xfrm>
            <a:off x="7874965" y="4670702"/>
            <a:ext cx="196457" cy="289238"/>
          </a:xfrm>
          <a:prstGeom prst="rect">
            <a:avLst/>
          </a:prstGeom>
        </p:spPr>
      </p:pic>
      <p:sp>
        <p:nvSpPr>
          <p:cNvPr id="162" name="Прямоугольник 161">
            <a:extLst>
              <a:ext uri="{FF2B5EF4-FFF2-40B4-BE49-F238E27FC236}">
                <a16:creationId xmlns:a16="http://schemas.microsoft.com/office/drawing/2014/main" id="{26A20E9A-3209-4876-81FB-0697DD16D202}"/>
              </a:ext>
            </a:extLst>
          </p:cNvPr>
          <p:cNvSpPr/>
          <p:nvPr/>
        </p:nvSpPr>
        <p:spPr>
          <a:xfrm>
            <a:off x="7537581" y="5799320"/>
            <a:ext cx="9495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1400" b="1" dirty="0"/>
              <a:t>38 659</a:t>
            </a:r>
          </a:p>
        </p:txBody>
      </p:sp>
      <p:sp>
        <p:nvSpPr>
          <p:cNvPr id="165" name="Прямоугольник 164">
            <a:extLst>
              <a:ext uri="{FF2B5EF4-FFF2-40B4-BE49-F238E27FC236}">
                <a16:creationId xmlns:a16="http://schemas.microsoft.com/office/drawing/2014/main" id="{D36A4511-5CDF-43BC-B911-C011E2708800}"/>
              </a:ext>
            </a:extLst>
          </p:cNvPr>
          <p:cNvSpPr/>
          <p:nvPr/>
        </p:nvSpPr>
        <p:spPr>
          <a:xfrm>
            <a:off x="2431515" y="5759951"/>
            <a:ext cx="9495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1400" b="1" dirty="0"/>
              <a:t>374 346</a:t>
            </a:r>
          </a:p>
        </p:txBody>
      </p:sp>
      <p:sp>
        <p:nvSpPr>
          <p:cNvPr id="166" name="Прямоугольник 165">
            <a:extLst>
              <a:ext uri="{FF2B5EF4-FFF2-40B4-BE49-F238E27FC236}">
                <a16:creationId xmlns:a16="http://schemas.microsoft.com/office/drawing/2014/main" id="{00023496-C792-4CC7-9F25-814AEFC6676D}"/>
              </a:ext>
            </a:extLst>
          </p:cNvPr>
          <p:cNvSpPr/>
          <p:nvPr/>
        </p:nvSpPr>
        <p:spPr>
          <a:xfrm>
            <a:off x="9384169" y="5847871"/>
            <a:ext cx="9495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1400" b="1" dirty="0"/>
              <a:t>161 500</a:t>
            </a:r>
          </a:p>
        </p:txBody>
      </p:sp>
    </p:spTree>
    <p:extLst>
      <p:ext uri="{BB962C8B-B14F-4D97-AF65-F5344CB8AC3E}">
        <p14:creationId xmlns:p14="http://schemas.microsoft.com/office/powerpoint/2010/main" val="4279456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prstClr val="white"/>
                </a:solidFill>
              </a:rPr>
              <a:t>SHARE OF EXISTING PROFESSIONS BY LEVELS IN THE NATIONAL CLASSIFIER OF EMPLOYEE AND WORKING PROFESSIONS</a:t>
            </a:r>
            <a:endParaRPr lang="ru-RU" dirty="0">
              <a:cs typeface="Arial" panose="020B0604020202020204" pitchFamily="34" charset="0"/>
            </a:endParaRPr>
          </a:p>
        </p:txBody>
      </p:sp>
      <p:grpSp>
        <p:nvGrpSpPr>
          <p:cNvPr id="3" name="Группа 94"/>
          <p:cNvGrpSpPr/>
          <p:nvPr/>
        </p:nvGrpSpPr>
        <p:grpSpPr>
          <a:xfrm>
            <a:off x="4980298" y="1216662"/>
            <a:ext cx="2975916" cy="5063251"/>
            <a:chOff x="4711296" y="1216662"/>
            <a:chExt cx="2975916" cy="5063251"/>
          </a:xfrm>
        </p:grpSpPr>
        <p:sp>
          <p:nvSpPr>
            <p:cNvPr id="86" name="Freeform 6"/>
            <p:cNvSpPr>
              <a:spLocks/>
            </p:cNvSpPr>
            <p:nvPr/>
          </p:nvSpPr>
          <p:spPr bwMode="auto">
            <a:xfrm rot="10800000" flipH="1" flipV="1">
              <a:off x="4711296" y="1216662"/>
              <a:ext cx="2975916" cy="5063251"/>
            </a:xfrm>
            <a:custGeom>
              <a:avLst/>
              <a:gdLst>
                <a:gd name="T0" fmla="*/ 3497 w 3654"/>
                <a:gd name="T1" fmla="*/ 536 h 536"/>
                <a:gd name="T2" fmla="*/ 0 w 3654"/>
                <a:gd name="T3" fmla="*/ 536 h 536"/>
                <a:gd name="T4" fmla="*/ 0 w 3654"/>
                <a:gd name="T5" fmla="*/ 0 h 536"/>
                <a:gd name="T6" fmla="*/ 3497 w 3654"/>
                <a:gd name="T7" fmla="*/ 0 h 536"/>
                <a:gd name="T8" fmla="*/ 3654 w 3654"/>
                <a:gd name="T9" fmla="*/ 268 h 536"/>
                <a:gd name="T10" fmla="*/ 3497 w 3654"/>
                <a:gd name="T11" fmla="*/ 536 h 536"/>
                <a:gd name="connsiteX0" fmla="*/ 9570 w 9597"/>
                <a:gd name="connsiteY0" fmla="*/ 10000 h 10000"/>
                <a:gd name="connsiteX1" fmla="*/ 0 w 9597"/>
                <a:gd name="connsiteY1" fmla="*/ 10000 h 10000"/>
                <a:gd name="connsiteX2" fmla="*/ 0 w 9597"/>
                <a:gd name="connsiteY2" fmla="*/ 0 h 10000"/>
                <a:gd name="connsiteX3" fmla="*/ 9570 w 9597"/>
                <a:gd name="connsiteY3" fmla="*/ 0 h 10000"/>
                <a:gd name="connsiteX4" fmla="*/ 9597 w 9597"/>
                <a:gd name="connsiteY4" fmla="*/ 5000 h 10000"/>
                <a:gd name="connsiteX5" fmla="*/ 9570 w 9597"/>
                <a:gd name="connsiteY5" fmla="*/ 10000 h 10000"/>
                <a:gd name="connsiteX0" fmla="*/ 9972 w 9981"/>
                <a:gd name="connsiteY0" fmla="*/ 10000 h 10000"/>
                <a:gd name="connsiteX1" fmla="*/ 0 w 9981"/>
                <a:gd name="connsiteY1" fmla="*/ 10000 h 10000"/>
                <a:gd name="connsiteX2" fmla="*/ 0 w 9981"/>
                <a:gd name="connsiteY2" fmla="*/ 0 h 10000"/>
                <a:gd name="connsiteX3" fmla="*/ 9972 w 9981"/>
                <a:gd name="connsiteY3" fmla="*/ 0 h 10000"/>
                <a:gd name="connsiteX4" fmla="*/ 9981 w 9981"/>
                <a:gd name="connsiteY4" fmla="*/ 5000 h 10000"/>
                <a:gd name="connsiteX5" fmla="*/ 9972 w 9981"/>
                <a:gd name="connsiteY5" fmla="*/ 10000 h 10000"/>
                <a:gd name="connsiteX0" fmla="*/ 9991 w 10000"/>
                <a:gd name="connsiteY0" fmla="*/ 10000 h 10000"/>
                <a:gd name="connsiteX1" fmla="*/ 0 w 10000"/>
                <a:gd name="connsiteY1" fmla="*/ 10000 h 10000"/>
                <a:gd name="connsiteX2" fmla="*/ 0 w 10000"/>
                <a:gd name="connsiteY2" fmla="*/ 0 h 10000"/>
                <a:gd name="connsiteX3" fmla="*/ 9991 w 10000"/>
                <a:gd name="connsiteY3" fmla="*/ 0 h 10000"/>
                <a:gd name="connsiteX4" fmla="*/ 10000 w 10000"/>
                <a:gd name="connsiteY4" fmla="*/ 7743 h 10000"/>
                <a:gd name="connsiteX5" fmla="*/ 9991 w 10000"/>
                <a:gd name="connsiteY5" fmla="*/ 10000 h 10000"/>
                <a:gd name="connsiteX0" fmla="*/ 9991 w 9994"/>
                <a:gd name="connsiteY0" fmla="*/ 10000 h 10000"/>
                <a:gd name="connsiteX1" fmla="*/ 0 w 9994"/>
                <a:gd name="connsiteY1" fmla="*/ 10000 h 10000"/>
                <a:gd name="connsiteX2" fmla="*/ 0 w 9994"/>
                <a:gd name="connsiteY2" fmla="*/ 0 h 10000"/>
                <a:gd name="connsiteX3" fmla="*/ 9991 w 9994"/>
                <a:gd name="connsiteY3" fmla="*/ 0 h 10000"/>
                <a:gd name="connsiteX4" fmla="*/ 9994 w 9994"/>
                <a:gd name="connsiteY4" fmla="*/ 4921 h 10000"/>
                <a:gd name="connsiteX5" fmla="*/ 9991 w 9994"/>
                <a:gd name="connsiteY5" fmla="*/ 10000 h 10000"/>
                <a:gd name="connsiteX0" fmla="*/ 9997 w 10000"/>
                <a:gd name="connsiteY0" fmla="*/ 10000 h 10000"/>
                <a:gd name="connsiteX1" fmla="*/ 0 w 10000"/>
                <a:gd name="connsiteY1" fmla="*/ 10000 h 10000"/>
                <a:gd name="connsiteX2" fmla="*/ 0 w 10000"/>
                <a:gd name="connsiteY2" fmla="*/ 0 h 10000"/>
                <a:gd name="connsiteX3" fmla="*/ 9997 w 10000"/>
                <a:gd name="connsiteY3" fmla="*/ 0 h 10000"/>
                <a:gd name="connsiteX4" fmla="*/ 10000 w 10000"/>
                <a:gd name="connsiteY4" fmla="*/ 4921 h 10000"/>
                <a:gd name="connsiteX5" fmla="*/ 9997 w 10000"/>
                <a:gd name="connsiteY5" fmla="*/ 10000 h 10000"/>
                <a:gd name="connsiteX0" fmla="*/ 9997 w 9999"/>
                <a:gd name="connsiteY0" fmla="*/ 10000 h 10000"/>
                <a:gd name="connsiteX1" fmla="*/ 0 w 9999"/>
                <a:gd name="connsiteY1" fmla="*/ 10000 h 10000"/>
                <a:gd name="connsiteX2" fmla="*/ 0 w 9999"/>
                <a:gd name="connsiteY2" fmla="*/ 0 h 10000"/>
                <a:gd name="connsiteX3" fmla="*/ 9997 w 9999"/>
                <a:gd name="connsiteY3" fmla="*/ 0 h 10000"/>
                <a:gd name="connsiteX4" fmla="*/ 9994 w 9999"/>
                <a:gd name="connsiteY4" fmla="*/ 4921 h 10000"/>
                <a:gd name="connsiteX5" fmla="*/ 9997 w 9999"/>
                <a:gd name="connsiteY5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999" h="10000">
                  <a:moveTo>
                    <a:pt x="9997" y="10000"/>
                  </a:moveTo>
                  <a:lnTo>
                    <a:pt x="0" y="10000"/>
                  </a:lnTo>
                  <a:lnTo>
                    <a:pt x="0" y="0"/>
                  </a:lnTo>
                  <a:lnTo>
                    <a:pt x="9997" y="0"/>
                  </a:lnTo>
                  <a:cubicBezTo>
                    <a:pt x="10006" y="1667"/>
                    <a:pt x="9985" y="3254"/>
                    <a:pt x="9994" y="4921"/>
                  </a:cubicBezTo>
                  <a:cubicBezTo>
                    <a:pt x="9985" y="6588"/>
                    <a:pt x="10006" y="8333"/>
                    <a:pt x="9997" y="10000"/>
                  </a:cubicBezTo>
                  <a:close/>
                </a:path>
              </a:pathLst>
            </a:custGeom>
            <a:solidFill>
              <a:sysClr val="window" lastClr="FFFFFF">
                <a:lumMod val="95000"/>
              </a:sys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15073" tIns="7536" rIns="15073" bIns="7536" numCol="1" anchor="ctr" anchorCtr="0" compatLnSpc="1">
              <a:prstTxWarp prst="textNoShape">
                <a:avLst/>
              </a:prstTxWarp>
            </a:bodyPr>
            <a:lstStyle/>
            <a:p>
              <a:pPr marL="623888" algn="just"/>
              <a:endParaRPr lang="uz-Cyrl-UZ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" name="Группа 75"/>
            <p:cNvGrpSpPr/>
            <p:nvPr/>
          </p:nvGrpSpPr>
          <p:grpSpPr>
            <a:xfrm>
              <a:off x="4954312" y="2367732"/>
              <a:ext cx="2475863" cy="741346"/>
              <a:chOff x="5033367" y="1686327"/>
              <a:chExt cx="2475863" cy="741346"/>
            </a:xfrm>
          </p:grpSpPr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B5D2076-363F-4895-A2D5-64D9273D51ED}"/>
                  </a:ext>
                </a:extLst>
              </p:cNvPr>
              <p:cNvSpPr txBox="1"/>
              <p:nvPr/>
            </p:nvSpPr>
            <p:spPr>
              <a:xfrm>
                <a:off x="6778894" y="1692883"/>
                <a:ext cx="730336" cy="3615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lvl="0" algn="l" eaLnBrk="1" hangingPunct="1">
                  <a:defRPr>
                    <a:latin typeface="+mn-lt"/>
                  </a:defRPr>
                </a:lvl1pPr>
                <a:lvl2pPr marL="136525" lvl="1" indent="-134938" algn="l" eaLnBrk="1" hangingPunct="1">
                  <a:buChar char="•"/>
                  <a:defRPr>
                    <a:latin typeface="+mn-lt"/>
                  </a:defRPr>
                </a:lvl2pPr>
                <a:lvl3pPr marL="285750" lvl="2" indent="-147638" algn="l" eaLnBrk="1" hangingPunct="1">
                  <a:buChar char="–"/>
                  <a:defRPr>
                    <a:latin typeface="+mn-lt"/>
                  </a:defRPr>
                </a:lvl3pPr>
                <a:lvl4pPr marL="422275" lvl="3" indent="-134938" algn="l" eaLnBrk="1" hangingPunct="1">
                  <a:buChar char="·"/>
                  <a:defRPr>
                    <a:latin typeface="+mn-lt"/>
                  </a:defRPr>
                </a:lvl4pPr>
                <a:lvl5pPr marL="571500" lvl="4" indent="-147638" algn="l" eaLnBrk="1" hangingPunct="1">
                  <a:buChar char="»"/>
                  <a:defRPr>
                    <a:latin typeface="+mn-lt"/>
                  </a:defRPr>
                </a:lvl5pPr>
                <a:lvl6pPr marL="10287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6pPr>
                <a:lvl7pPr marL="14859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7pPr>
                <a:lvl8pPr marL="19431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8pPr>
                <a:lvl9pPr marL="24003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9pPr>
              </a:lstStyle>
              <a:p>
                <a:pPr algn="ctr"/>
                <a:r>
                  <a:rPr lang="ru-RU" sz="2349" b="1" dirty="0">
                    <a:solidFill>
                      <a:srgbClr val="07A5B5"/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3</a:t>
                </a:r>
                <a:r>
                  <a:rPr lang="uz-Latn-UZ" sz="2349" b="1" dirty="0">
                    <a:solidFill>
                      <a:srgbClr val="07A5B5"/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5,7</a:t>
                </a:r>
                <a:r>
                  <a:rPr lang="en-GB" sz="2349" b="1" dirty="0">
                    <a:solidFill>
                      <a:srgbClr val="07A5B5"/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%</a:t>
                </a:r>
              </a:p>
            </p:txBody>
          </p:sp>
          <p:sp>
            <p:nvSpPr>
              <p:cNvPr id="22" name="Rectangle 24">
                <a:extLst>
                  <a:ext uri="{FF2B5EF4-FFF2-40B4-BE49-F238E27FC236}">
                    <a16:creationId xmlns:a16="http://schemas.microsoft.com/office/drawing/2014/main" id="{25D1FFF4-24BE-473C-BADF-F7687F5C53D5}"/>
                  </a:ext>
                </a:extLst>
              </p:cNvPr>
              <p:cNvSpPr/>
              <p:nvPr/>
            </p:nvSpPr>
            <p:spPr bwMode="auto">
              <a:xfrm>
                <a:off x="5033367" y="2061283"/>
                <a:ext cx="2451603" cy="76701"/>
              </a:xfrm>
              <a:prstGeom prst="rect">
                <a:avLst/>
              </a:prstGeom>
              <a:solidFill>
                <a:srgbClr val="07A5B5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square" lIns="0" tIns="0" rIns="0" bIns="0" rtlCol="0" anchor="t">
                <a:noAutofit/>
              </a:bodyPr>
              <a:lstStyle/>
              <a:p>
                <a:pPr algn="l"/>
                <a:endParaRPr lang="en-GB" sz="979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23" name="Rectangle 25">
                <a:extLst>
                  <a:ext uri="{FF2B5EF4-FFF2-40B4-BE49-F238E27FC236}">
                    <a16:creationId xmlns:a16="http://schemas.microsoft.com/office/drawing/2014/main" id="{4806BACF-5E66-4976-8C9C-298D407DC894}"/>
                  </a:ext>
                </a:extLst>
              </p:cNvPr>
              <p:cNvSpPr/>
              <p:nvPr/>
            </p:nvSpPr>
            <p:spPr>
              <a:xfrm>
                <a:off x="5033367" y="2181452"/>
                <a:ext cx="2451603" cy="246221"/>
              </a:xfrm>
              <a:prstGeom prst="rect">
                <a:avLst/>
              </a:prstGeom>
              <a:effectLst/>
            </p:spPr>
            <p:txBody>
              <a:bodyPr wrap="square" lIns="0" tIns="0" rIns="0" bIns="0">
                <a:spAutoFit/>
              </a:bodyPr>
              <a:lstStyle/>
              <a:p>
                <a:pPr algn="just"/>
                <a:r>
                  <a:rPr lang="en-US" sz="1600" dirty="0"/>
                  <a:t>Initial vocational education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376ECE90-B449-4758-89BB-B637FD80D16E}"/>
                  </a:ext>
                </a:extLst>
              </p:cNvPr>
              <p:cNvSpPr txBox="1"/>
              <p:nvPr/>
            </p:nvSpPr>
            <p:spPr>
              <a:xfrm>
                <a:off x="5043693" y="1686327"/>
                <a:ext cx="729791" cy="3615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lvl="0" algn="l" eaLnBrk="1" hangingPunct="1">
                  <a:defRPr>
                    <a:latin typeface="+mn-lt"/>
                  </a:defRPr>
                </a:lvl1pPr>
                <a:lvl2pPr marL="136525" lvl="1" indent="-134938" algn="l" eaLnBrk="1" hangingPunct="1">
                  <a:buChar char="•"/>
                  <a:defRPr>
                    <a:latin typeface="+mn-lt"/>
                  </a:defRPr>
                </a:lvl2pPr>
                <a:lvl3pPr marL="285750" lvl="2" indent="-147638" algn="l" eaLnBrk="1" hangingPunct="1">
                  <a:buChar char="–"/>
                  <a:defRPr>
                    <a:latin typeface="+mn-lt"/>
                  </a:defRPr>
                </a:lvl3pPr>
                <a:lvl4pPr marL="422275" lvl="3" indent="-134938" algn="l" eaLnBrk="1" hangingPunct="1">
                  <a:buChar char="·"/>
                  <a:defRPr>
                    <a:latin typeface="+mn-lt"/>
                  </a:defRPr>
                </a:lvl4pPr>
                <a:lvl5pPr marL="571500" lvl="4" indent="-147638" algn="l" eaLnBrk="1" hangingPunct="1">
                  <a:buChar char="»"/>
                  <a:defRPr>
                    <a:latin typeface="+mn-lt"/>
                  </a:defRPr>
                </a:lvl5pPr>
                <a:lvl6pPr marL="10287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6pPr>
                <a:lvl7pPr marL="14859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7pPr>
                <a:lvl8pPr marL="19431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8pPr>
                <a:lvl9pPr marL="24003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9pPr>
              </a:lstStyle>
              <a:p>
                <a:pPr algn="ctr"/>
                <a:r>
                  <a:rPr lang="ru-RU" sz="2349" dirty="0">
                    <a:solidFill>
                      <a:schemeClr val="accent5">
                        <a:lumMod val="50000"/>
                      </a:schemeClr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4</a:t>
                </a:r>
                <a:r>
                  <a:rPr lang="uz-Latn-UZ" sz="2349" dirty="0">
                    <a:solidFill>
                      <a:schemeClr val="accent5">
                        <a:lumMod val="50000"/>
                      </a:schemeClr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ru-RU" sz="2349" dirty="0">
                    <a:solidFill>
                      <a:schemeClr val="accent5">
                        <a:lumMod val="50000"/>
                      </a:schemeClr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342</a:t>
                </a:r>
                <a:endParaRPr lang="en-GB" sz="2349" dirty="0">
                  <a:solidFill>
                    <a:schemeClr val="accent5">
                      <a:lumMod val="50000"/>
                    </a:schemeClr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</p:grpSp>
        <p:sp>
          <p:nvSpPr>
            <p:cNvPr id="20" name="Прямоугольник 19"/>
            <p:cNvSpPr/>
            <p:nvPr/>
          </p:nvSpPr>
          <p:spPr>
            <a:xfrm>
              <a:off x="4954312" y="1373988"/>
              <a:ext cx="2451602" cy="615553"/>
            </a:xfrm>
            <a:prstGeom prst="rect">
              <a:avLst/>
            </a:prstGeom>
            <a:effectLst>
              <a:glow rad="1397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07A5B5"/>
                  </a:solidFill>
                  <a:latin typeface="Calibri "/>
                  <a:cs typeface="Arial" panose="020B0604020202020204" pitchFamily="34" charset="0"/>
                </a:rPr>
                <a:t>VOCATIONAL EDUCATION</a:t>
              </a:r>
              <a:endParaRPr lang="uz-Cyrl-UZ" sz="2000" b="1" dirty="0">
                <a:solidFill>
                  <a:srgbClr val="07A5B5"/>
                </a:solidFill>
                <a:latin typeface="Calibri "/>
                <a:cs typeface="Arial" panose="020B0604020202020204" pitchFamily="34" charset="0"/>
              </a:endParaRPr>
            </a:p>
          </p:txBody>
        </p:sp>
        <p:grpSp>
          <p:nvGrpSpPr>
            <p:cNvPr id="5" name="Группа 74"/>
            <p:cNvGrpSpPr/>
            <p:nvPr/>
          </p:nvGrpSpPr>
          <p:grpSpPr>
            <a:xfrm>
              <a:off x="4954312" y="3783030"/>
              <a:ext cx="2475863" cy="987568"/>
              <a:chOff x="5033367" y="3181752"/>
              <a:chExt cx="2475863" cy="987568"/>
            </a:xfrm>
          </p:grpSpPr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0B5D2076-363F-4895-A2D5-64D9273D51ED}"/>
                  </a:ext>
                </a:extLst>
              </p:cNvPr>
              <p:cNvSpPr txBox="1"/>
              <p:nvPr/>
            </p:nvSpPr>
            <p:spPr>
              <a:xfrm>
                <a:off x="6778894" y="3188308"/>
                <a:ext cx="730336" cy="3615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lvl="0" algn="l" eaLnBrk="1" hangingPunct="1">
                  <a:defRPr>
                    <a:latin typeface="+mn-lt"/>
                  </a:defRPr>
                </a:lvl1pPr>
                <a:lvl2pPr marL="136525" lvl="1" indent="-134938" algn="l" eaLnBrk="1" hangingPunct="1">
                  <a:buChar char="•"/>
                  <a:defRPr>
                    <a:latin typeface="+mn-lt"/>
                  </a:defRPr>
                </a:lvl2pPr>
                <a:lvl3pPr marL="285750" lvl="2" indent="-147638" algn="l" eaLnBrk="1" hangingPunct="1">
                  <a:buChar char="–"/>
                  <a:defRPr>
                    <a:latin typeface="+mn-lt"/>
                  </a:defRPr>
                </a:lvl3pPr>
                <a:lvl4pPr marL="422275" lvl="3" indent="-134938" algn="l" eaLnBrk="1" hangingPunct="1">
                  <a:buChar char="·"/>
                  <a:defRPr>
                    <a:latin typeface="+mn-lt"/>
                  </a:defRPr>
                </a:lvl4pPr>
                <a:lvl5pPr marL="571500" lvl="4" indent="-147638" algn="l" eaLnBrk="1" hangingPunct="1">
                  <a:buChar char="»"/>
                  <a:defRPr>
                    <a:latin typeface="+mn-lt"/>
                  </a:defRPr>
                </a:lvl5pPr>
                <a:lvl6pPr marL="10287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6pPr>
                <a:lvl7pPr marL="14859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7pPr>
                <a:lvl8pPr marL="19431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8pPr>
                <a:lvl9pPr marL="24003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9pPr>
              </a:lstStyle>
              <a:p>
                <a:pPr algn="ctr"/>
                <a:r>
                  <a:rPr lang="uz-Latn-UZ" sz="2349" b="1" dirty="0">
                    <a:solidFill>
                      <a:srgbClr val="07A5B5"/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24,9</a:t>
                </a:r>
                <a:r>
                  <a:rPr lang="en-GB" sz="2349" b="1" dirty="0">
                    <a:solidFill>
                      <a:srgbClr val="07A5B5"/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%</a:t>
                </a:r>
              </a:p>
            </p:txBody>
          </p:sp>
          <p:sp>
            <p:nvSpPr>
              <p:cNvPr id="67" name="Rectangle 24">
                <a:extLst>
                  <a:ext uri="{FF2B5EF4-FFF2-40B4-BE49-F238E27FC236}">
                    <a16:creationId xmlns:a16="http://schemas.microsoft.com/office/drawing/2014/main" id="{25D1FFF4-24BE-473C-BADF-F7687F5C53D5}"/>
                  </a:ext>
                </a:extLst>
              </p:cNvPr>
              <p:cNvSpPr/>
              <p:nvPr/>
            </p:nvSpPr>
            <p:spPr bwMode="auto">
              <a:xfrm>
                <a:off x="5033367" y="3556708"/>
                <a:ext cx="2451603" cy="76701"/>
              </a:xfrm>
              <a:prstGeom prst="rect">
                <a:avLst/>
              </a:prstGeom>
              <a:solidFill>
                <a:srgbClr val="07A5B5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square" lIns="0" tIns="0" rIns="0" bIns="0" rtlCol="0" anchor="t">
                <a:noAutofit/>
              </a:bodyPr>
              <a:lstStyle/>
              <a:p>
                <a:pPr algn="l"/>
                <a:endParaRPr lang="en-GB" sz="979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68" name="Rectangle 25">
                <a:extLst>
                  <a:ext uri="{FF2B5EF4-FFF2-40B4-BE49-F238E27FC236}">
                    <a16:creationId xmlns:a16="http://schemas.microsoft.com/office/drawing/2014/main" id="{4806BACF-5E66-4976-8C9C-298D407DC894}"/>
                  </a:ext>
                </a:extLst>
              </p:cNvPr>
              <p:cNvSpPr/>
              <p:nvPr/>
            </p:nvSpPr>
            <p:spPr>
              <a:xfrm>
                <a:off x="5033367" y="3676877"/>
                <a:ext cx="2451603" cy="492443"/>
              </a:xfrm>
              <a:prstGeom prst="rect">
                <a:avLst/>
              </a:prstGeom>
              <a:effectLst/>
            </p:spPr>
            <p:txBody>
              <a:bodyPr wrap="square" lIns="0" tIns="0" rIns="0" bIns="0">
                <a:spAutoFit/>
              </a:bodyPr>
              <a:lstStyle/>
              <a:p>
                <a:pPr algn="just"/>
                <a:r>
                  <a:rPr lang="en-US" sz="1600" dirty="0">
                    <a:latin typeface="Helvetica" panose="020B0604020202020204" pitchFamily="34" charset="0"/>
                    <a:ea typeface="Times New Roman" pitchFamily="18" charset="0"/>
                    <a:cs typeface="Helvetica" panose="020B0604020202020204" pitchFamily="34" charset="0"/>
                  </a:rPr>
                  <a:t>Secondary vocational education</a:t>
                </a:r>
                <a:endParaRPr lang="ru-RU" sz="1567" noProof="1"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6ECE90-B449-4758-89BB-B637FD80D16E}"/>
                  </a:ext>
                </a:extLst>
              </p:cNvPr>
              <p:cNvSpPr txBox="1"/>
              <p:nvPr/>
            </p:nvSpPr>
            <p:spPr>
              <a:xfrm>
                <a:off x="5043693" y="3181752"/>
                <a:ext cx="729791" cy="3615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lvl="0" algn="l" eaLnBrk="1" hangingPunct="1">
                  <a:defRPr>
                    <a:latin typeface="+mn-lt"/>
                  </a:defRPr>
                </a:lvl1pPr>
                <a:lvl2pPr marL="136525" lvl="1" indent="-134938" algn="l" eaLnBrk="1" hangingPunct="1">
                  <a:buChar char="•"/>
                  <a:defRPr>
                    <a:latin typeface="+mn-lt"/>
                  </a:defRPr>
                </a:lvl2pPr>
                <a:lvl3pPr marL="285750" lvl="2" indent="-147638" algn="l" eaLnBrk="1" hangingPunct="1">
                  <a:buChar char="–"/>
                  <a:defRPr>
                    <a:latin typeface="+mn-lt"/>
                  </a:defRPr>
                </a:lvl3pPr>
                <a:lvl4pPr marL="422275" lvl="3" indent="-134938" algn="l" eaLnBrk="1" hangingPunct="1">
                  <a:buChar char="·"/>
                  <a:defRPr>
                    <a:latin typeface="+mn-lt"/>
                  </a:defRPr>
                </a:lvl4pPr>
                <a:lvl5pPr marL="571500" lvl="4" indent="-147638" algn="l" eaLnBrk="1" hangingPunct="1">
                  <a:buChar char="»"/>
                  <a:defRPr>
                    <a:latin typeface="+mn-lt"/>
                  </a:defRPr>
                </a:lvl5pPr>
                <a:lvl6pPr marL="10287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6pPr>
                <a:lvl7pPr marL="14859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7pPr>
                <a:lvl8pPr marL="19431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8pPr>
                <a:lvl9pPr marL="24003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9pPr>
              </a:lstStyle>
              <a:p>
                <a:pPr algn="ctr"/>
                <a:r>
                  <a:rPr lang="ru-RU" sz="2349" dirty="0">
                    <a:solidFill>
                      <a:schemeClr val="accent5">
                        <a:lumMod val="50000"/>
                      </a:schemeClr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3</a:t>
                </a:r>
                <a:r>
                  <a:rPr lang="uz-Latn-UZ" sz="2349" dirty="0">
                    <a:solidFill>
                      <a:schemeClr val="accent5">
                        <a:lumMod val="50000"/>
                      </a:schemeClr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ru-RU" sz="2349" dirty="0">
                    <a:solidFill>
                      <a:schemeClr val="accent5">
                        <a:lumMod val="50000"/>
                      </a:schemeClr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0</a:t>
                </a:r>
                <a:r>
                  <a:rPr lang="uz-Latn-UZ" sz="2349" dirty="0">
                    <a:solidFill>
                      <a:schemeClr val="accent5">
                        <a:lumMod val="50000"/>
                      </a:schemeClr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31</a:t>
                </a:r>
                <a:endParaRPr lang="en-GB" sz="2349" dirty="0">
                  <a:solidFill>
                    <a:schemeClr val="accent5">
                      <a:lumMod val="50000"/>
                    </a:schemeClr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</p:grpSp>
        <p:grpSp>
          <p:nvGrpSpPr>
            <p:cNvPr id="8" name="Группа 73"/>
            <p:cNvGrpSpPr/>
            <p:nvPr/>
          </p:nvGrpSpPr>
          <p:grpSpPr>
            <a:xfrm>
              <a:off x="4954312" y="4957172"/>
              <a:ext cx="2475863" cy="987568"/>
              <a:chOff x="5033367" y="4648602"/>
              <a:chExt cx="2475863" cy="987568"/>
            </a:xfrm>
          </p:grpSpPr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0B5D2076-363F-4895-A2D5-64D9273D51ED}"/>
                  </a:ext>
                </a:extLst>
              </p:cNvPr>
              <p:cNvSpPr txBox="1"/>
              <p:nvPr/>
            </p:nvSpPr>
            <p:spPr>
              <a:xfrm>
                <a:off x="6778894" y="4655158"/>
                <a:ext cx="730336" cy="3615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lvl="0" algn="l" eaLnBrk="1" hangingPunct="1">
                  <a:defRPr>
                    <a:latin typeface="+mn-lt"/>
                  </a:defRPr>
                </a:lvl1pPr>
                <a:lvl2pPr marL="136525" lvl="1" indent="-134938" algn="l" eaLnBrk="1" hangingPunct="1">
                  <a:buChar char="•"/>
                  <a:defRPr>
                    <a:latin typeface="+mn-lt"/>
                  </a:defRPr>
                </a:lvl2pPr>
                <a:lvl3pPr marL="285750" lvl="2" indent="-147638" algn="l" eaLnBrk="1" hangingPunct="1">
                  <a:buChar char="–"/>
                  <a:defRPr>
                    <a:latin typeface="+mn-lt"/>
                  </a:defRPr>
                </a:lvl3pPr>
                <a:lvl4pPr marL="422275" lvl="3" indent="-134938" algn="l" eaLnBrk="1" hangingPunct="1">
                  <a:buChar char="·"/>
                  <a:defRPr>
                    <a:latin typeface="+mn-lt"/>
                  </a:defRPr>
                </a:lvl4pPr>
                <a:lvl5pPr marL="571500" lvl="4" indent="-147638" algn="l" eaLnBrk="1" hangingPunct="1">
                  <a:buChar char="»"/>
                  <a:defRPr>
                    <a:latin typeface="+mn-lt"/>
                  </a:defRPr>
                </a:lvl5pPr>
                <a:lvl6pPr marL="10287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6pPr>
                <a:lvl7pPr marL="14859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7pPr>
                <a:lvl8pPr marL="19431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8pPr>
                <a:lvl9pPr marL="24003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9pPr>
              </a:lstStyle>
              <a:p>
                <a:pPr algn="ctr"/>
                <a:r>
                  <a:rPr lang="ru-RU" sz="2349" b="1" dirty="0">
                    <a:solidFill>
                      <a:srgbClr val="07A5B5"/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3</a:t>
                </a:r>
                <a:r>
                  <a:rPr lang="uz-Latn-UZ" sz="2349" b="1" dirty="0">
                    <a:solidFill>
                      <a:srgbClr val="07A5B5"/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,6</a:t>
                </a:r>
                <a:r>
                  <a:rPr lang="en-GB" sz="2349" b="1" dirty="0">
                    <a:solidFill>
                      <a:srgbClr val="07A5B5"/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%</a:t>
                </a:r>
              </a:p>
            </p:txBody>
          </p:sp>
          <p:sp>
            <p:nvSpPr>
              <p:cNvPr id="71" name="Rectangle 24">
                <a:extLst>
                  <a:ext uri="{FF2B5EF4-FFF2-40B4-BE49-F238E27FC236}">
                    <a16:creationId xmlns:a16="http://schemas.microsoft.com/office/drawing/2014/main" id="{25D1FFF4-24BE-473C-BADF-F7687F5C53D5}"/>
                  </a:ext>
                </a:extLst>
              </p:cNvPr>
              <p:cNvSpPr/>
              <p:nvPr/>
            </p:nvSpPr>
            <p:spPr bwMode="auto">
              <a:xfrm>
                <a:off x="5033367" y="5023558"/>
                <a:ext cx="2451603" cy="76701"/>
              </a:xfrm>
              <a:prstGeom prst="rect">
                <a:avLst/>
              </a:prstGeom>
              <a:solidFill>
                <a:srgbClr val="07A5B5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square" lIns="0" tIns="0" rIns="0" bIns="0" rtlCol="0" anchor="t">
                <a:noAutofit/>
              </a:bodyPr>
              <a:lstStyle/>
              <a:p>
                <a:pPr algn="l"/>
                <a:endParaRPr lang="en-GB" sz="979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72" name="Rectangle 25">
                <a:extLst>
                  <a:ext uri="{FF2B5EF4-FFF2-40B4-BE49-F238E27FC236}">
                    <a16:creationId xmlns:a16="http://schemas.microsoft.com/office/drawing/2014/main" id="{4806BACF-5E66-4976-8C9C-298D407DC894}"/>
                  </a:ext>
                </a:extLst>
              </p:cNvPr>
              <p:cNvSpPr/>
              <p:nvPr/>
            </p:nvSpPr>
            <p:spPr>
              <a:xfrm>
                <a:off x="5033367" y="5143727"/>
                <a:ext cx="2451603" cy="492443"/>
              </a:xfrm>
              <a:prstGeom prst="rect">
                <a:avLst/>
              </a:prstGeom>
              <a:effectLst/>
            </p:spPr>
            <p:txBody>
              <a:bodyPr wrap="square" lIns="0" tIns="0" rIns="0" bIns="0">
                <a:spAutoFit/>
              </a:bodyPr>
              <a:lstStyle/>
              <a:p>
                <a:pPr algn="just"/>
                <a:r>
                  <a:rPr lang="en-US" sz="1600" dirty="0">
                    <a:latin typeface="Helvetica" panose="020B0604020202020204" pitchFamily="34" charset="0"/>
                    <a:ea typeface="Times New Roman" pitchFamily="18" charset="0"/>
                    <a:cs typeface="Helvetica" panose="020B0604020202020204" pitchFamily="34" charset="0"/>
                  </a:rPr>
                  <a:t>Secondary specialized vocational education</a:t>
                </a:r>
                <a:endParaRPr lang="ru-RU" sz="1567" noProof="1"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376ECE90-B449-4758-89BB-B637FD80D16E}"/>
                  </a:ext>
                </a:extLst>
              </p:cNvPr>
              <p:cNvSpPr txBox="1"/>
              <p:nvPr/>
            </p:nvSpPr>
            <p:spPr>
              <a:xfrm>
                <a:off x="5043693" y="4648602"/>
                <a:ext cx="657901" cy="3615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lvl="0" algn="l" eaLnBrk="1" hangingPunct="1">
                  <a:defRPr>
                    <a:latin typeface="+mn-lt"/>
                  </a:defRPr>
                </a:lvl1pPr>
                <a:lvl2pPr marL="136525" lvl="1" indent="-134938" algn="l" eaLnBrk="1" hangingPunct="1">
                  <a:buChar char="•"/>
                  <a:defRPr>
                    <a:latin typeface="+mn-lt"/>
                  </a:defRPr>
                </a:lvl2pPr>
                <a:lvl3pPr marL="285750" lvl="2" indent="-147638" algn="l" eaLnBrk="1" hangingPunct="1">
                  <a:buChar char="–"/>
                  <a:defRPr>
                    <a:latin typeface="+mn-lt"/>
                  </a:defRPr>
                </a:lvl3pPr>
                <a:lvl4pPr marL="422275" lvl="3" indent="-134938" algn="l" eaLnBrk="1" hangingPunct="1">
                  <a:buChar char="·"/>
                  <a:defRPr>
                    <a:latin typeface="+mn-lt"/>
                  </a:defRPr>
                </a:lvl4pPr>
                <a:lvl5pPr marL="571500" lvl="4" indent="-147638" algn="l" eaLnBrk="1" hangingPunct="1">
                  <a:buChar char="»"/>
                  <a:defRPr>
                    <a:latin typeface="+mn-lt"/>
                  </a:defRPr>
                </a:lvl5pPr>
                <a:lvl6pPr marL="10287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6pPr>
                <a:lvl7pPr marL="14859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7pPr>
                <a:lvl8pPr marL="19431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8pPr>
                <a:lvl9pPr marL="24003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9pPr>
              </a:lstStyle>
              <a:p>
                <a:pPr algn="ctr"/>
                <a:r>
                  <a:rPr lang="uz-Latn-UZ" sz="2349" dirty="0">
                    <a:solidFill>
                      <a:schemeClr val="accent5">
                        <a:lumMod val="50000"/>
                      </a:schemeClr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437</a:t>
                </a:r>
                <a:endParaRPr lang="en-GB" sz="2349" dirty="0">
                  <a:solidFill>
                    <a:schemeClr val="accent5">
                      <a:lumMod val="50000"/>
                    </a:schemeClr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</p:grpSp>
      </p:grpSp>
      <p:grpSp>
        <p:nvGrpSpPr>
          <p:cNvPr id="9" name="Группа 87"/>
          <p:cNvGrpSpPr/>
          <p:nvPr/>
        </p:nvGrpSpPr>
        <p:grpSpPr>
          <a:xfrm>
            <a:off x="8505896" y="1269777"/>
            <a:ext cx="2975916" cy="1604776"/>
            <a:chOff x="8669066" y="919541"/>
            <a:chExt cx="2975916" cy="1604776"/>
          </a:xfrm>
        </p:grpSpPr>
        <p:sp>
          <p:nvSpPr>
            <p:cNvPr id="87" name="Freeform 6"/>
            <p:cNvSpPr>
              <a:spLocks/>
            </p:cNvSpPr>
            <p:nvPr/>
          </p:nvSpPr>
          <p:spPr bwMode="auto">
            <a:xfrm rot="10800000" flipH="1" flipV="1">
              <a:off x="8669066" y="919541"/>
              <a:ext cx="2975916" cy="1604776"/>
            </a:xfrm>
            <a:custGeom>
              <a:avLst/>
              <a:gdLst>
                <a:gd name="T0" fmla="*/ 3497 w 3654"/>
                <a:gd name="T1" fmla="*/ 536 h 536"/>
                <a:gd name="T2" fmla="*/ 0 w 3654"/>
                <a:gd name="T3" fmla="*/ 536 h 536"/>
                <a:gd name="T4" fmla="*/ 0 w 3654"/>
                <a:gd name="T5" fmla="*/ 0 h 536"/>
                <a:gd name="T6" fmla="*/ 3497 w 3654"/>
                <a:gd name="T7" fmla="*/ 0 h 536"/>
                <a:gd name="T8" fmla="*/ 3654 w 3654"/>
                <a:gd name="T9" fmla="*/ 268 h 536"/>
                <a:gd name="T10" fmla="*/ 3497 w 3654"/>
                <a:gd name="T11" fmla="*/ 536 h 536"/>
                <a:gd name="connsiteX0" fmla="*/ 9570 w 9597"/>
                <a:gd name="connsiteY0" fmla="*/ 10000 h 10000"/>
                <a:gd name="connsiteX1" fmla="*/ 0 w 9597"/>
                <a:gd name="connsiteY1" fmla="*/ 10000 h 10000"/>
                <a:gd name="connsiteX2" fmla="*/ 0 w 9597"/>
                <a:gd name="connsiteY2" fmla="*/ 0 h 10000"/>
                <a:gd name="connsiteX3" fmla="*/ 9570 w 9597"/>
                <a:gd name="connsiteY3" fmla="*/ 0 h 10000"/>
                <a:gd name="connsiteX4" fmla="*/ 9597 w 9597"/>
                <a:gd name="connsiteY4" fmla="*/ 5000 h 10000"/>
                <a:gd name="connsiteX5" fmla="*/ 9570 w 9597"/>
                <a:gd name="connsiteY5" fmla="*/ 10000 h 10000"/>
                <a:gd name="connsiteX0" fmla="*/ 9972 w 9981"/>
                <a:gd name="connsiteY0" fmla="*/ 10000 h 10000"/>
                <a:gd name="connsiteX1" fmla="*/ 0 w 9981"/>
                <a:gd name="connsiteY1" fmla="*/ 10000 h 10000"/>
                <a:gd name="connsiteX2" fmla="*/ 0 w 9981"/>
                <a:gd name="connsiteY2" fmla="*/ 0 h 10000"/>
                <a:gd name="connsiteX3" fmla="*/ 9972 w 9981"/>
                <a:gd name="connsiteY3" fmla="*/ 0 h 10000"/>
                <a:gd name="connsiteX4" fmla="*/ 9981 w 9981"/>
                <a:gd name="connsiteY4" fmla="*/ 5000 h 10000"/>
                <a:gd name="connsiteX5" fmla="*/ 9972 w 9981"/>
                <a:gd name="connsiteY5" fmla="*/ 10000 h 10000"/>
                <a:gd name="connsiteX0" fmla="*/ 9991 w 10000"/>
                <a:gd name="connsiteY0" fmla="*/ 10000 h 10000"/>
                <a:gd name="connsiteX1" fmla="*/ 0 w 10000"/>
                <a:gd name="connsiteY1" fmla="*/ 10000 h 10000"/>
                <a:gd name="connsiteX2" fmla="*/ 0 w 10000"/>
                <a:gd name="connsiteY2" fmla="*/ 0 h 10000"/>
                <a:gd name="connsiteX3" fmla="*/ 9991 w 10000"/>
                <a:gd name="connsiteY3" fmla="*/ 0 h 10000"/>
                <a:gd name="connsiteX4" fmla="*/ 10000 w 10000"/>
                <a:gd name="connsiteY4" fmla="*/ 7743 h 10000"/>
                <a:gd name="connsiteX5" fmla="*/ 9991 w 10000"/>
                <a:gd name="connsiteY5" fmla="*/ 10000 h 10000"/>
                <a:gd name="connsiteX0" fmla="*/ 9991 w 9994"/>
                <a:gd name="connsiteY0" fmla="*/ 10000 h 10000"/>
                <a:gd name="connsiteX1" fmla="*/ 0 w 9994"/>
                <a:gd name="connsiteY1" fmla="*/ 10000 h 10000"/>
                <a:gd name="connsiteX2" fmla="*/ 0 w 9994"/>
                <a:gd name="connsiteY2" fmla="*/ 0 h 10000"/>
                <a:gd name="connsiteX3" fmla="*/ 9991 w 9994"/>
                <a:gd name="connsiteY3" fmla="*/ 0 h 10000"/>
                <a:gd name="connsiteX4" fmla="*/ 9994 w 9994"/>
                <a:gd name="connsiteY4" fmla="*/ 4921 h 10000"/>
                <a:gd name="connsiteX5" fmla="*/ 9991 w 9994"/>
                <a:gd name="connsiteY5" fmla="*/ 10000 h 10000"/>
                <a:gd name="connsiteX0" fmla="*/ 9997 w 10000"/>
                <a:gd name="connsiteY0" fmla="*/ 10000 h 10000"/>
                <a:gd name="connsiteX1" fmla="*/ 0 w 10000"/>
                <a:gd name="connsiteY1" fmla="*/ 10000 h 10000"/>
                <a:gd name="connsiteX2" fmla="*/ 0 w 10000"/>
                <a:gd name="connsiteY2" fmla="*/ 0 h 10000"/>
                <a:gd name="connsiteX3" fmla="*/ 9997 w 10000"/>
                <a:gd name="connsiteY3" fmla="*/ 0 h 10000"/>
                <a:gd name="connsiteX4" fmla="*/ 10000 w 10000"/>
                <a:gd name="connsiteY4" fmla="*/ 4921 h 10000"/>
                <a:gd name="connsiteX5" fmla="*/ 9997 w 10000"/>
                <a:gd name="connsiteY5" fmla="*/ 10000 h 10000"/>
                <a:gd name="connsiteX0" fmla="*/ 9997 w 9999"/>
                <a:gd name="connsiteY0" fmla="*/ 10000 h 10000"/>
                <a:gd name="connsiteX1" fmla="*/ 0 w 9999"/>
                <a:gd name="connsiteY1" fmla="*/ 10000 h 10000"/>
                <a:gd name="connsiteX2" fmla="*/ 0 w 9999"/>
                <a:gd name="connsiteY2" fmla="*/ 0 h 10000"/>
                <a:gd name="connsiteX3" fmla="*/ 9997 w 9999"/>
                <a:gd name="connsiteY3" fmla="*/ 0 h 10000"/>
                <a:gd name="connsiteX4" fmla="*/ 9994 w 9999"/>
                <a:gd name="connsiteY4" fmla="*/ 4921 h 10000"/>
                <a:gd name="connsiteX5" fmla="*/ 9997 w 9999"/>
                <a:gd name="connsiteY5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999" h="10000">
                  <a:moveTo>
                    <a:pt x="9997" y="10000"/>
                  </a:moveTo>
                  <a:lnTo>
                    <a:pt x="0" y="10000"/>
                  </a:lnTo>
                  <a:lnTo>
                    <a:pt x="0" y="0"/>
                  </a:lnTo>
                  <a:lnTo>
                    <a:pt x="9997" y="0"/>
                  </a:lnTo>
                  <a:cubicBezTo>
                    <a:pt x="10006" y="1667"/>
                    <a:pt x="9985" y="3254"/>
                    <a:pt x="9994" y="4921"/>
                  </a:cubicBezTo>
                  <a:cubicBezTo>
                    <a:pt x="9985" y="6588"/>
                    <a:pt x="10006" y="8333"/>
                    <a:pt x="9997" y="10000"/>
                  </a:cubicBezTo>
                  <a:close/>
                </a:path>
              </a:pathLst>
            </a:custGeom>
            <a:solidFill>
              <a:sysClr val="window" lastClr="FFFFFF">
                <a:lumMod val="95000"/>
              </a:sys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15073" tIns="7536" rIns="15073" bIns="7536" numCol="1" anchor="ctr" anchorCtr="0" compatLnSpc="1">
              <a:prstTxWarp prst="textNoShape">
                <a:avLst/>
              </a:prstTxWarp>
            </a:bodyPr>
            <a:lstStyle/>
            <a:p>
              <a:pPr marL="623888" algn="just"/>
              <a:endParaRPr lang="uz-Cyrl-UZ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4" name="Группа 77"/>
            <p:cNvGrpSpPr/>
            <p:nvPr/>
          </p:nvGrpSpPr>
          <p:grpSpPr>
            <a:xfrm>
              <a:off x="8952632" y="1304052"/>
              <a:ext cx="2475863" cy="1057513"/>
              <a:chOff x="8952632" y="1713652"/>
              <a:chExt cx="2475863" cy="1057513"/>
            </a:xfrm>
          </p:grpSpPr>
          <p:sp>
            <p:nvSpPr>
              <p:cNvPr id="26" name="Rectangle 28">
                <a:extLst>
                  <a:ext uri="{FF2B5EF4-FFF2-40B4-BE49-F238E27FC236}">
                    <a16:creationId xmlns:a16="http://schemas.microsoft.com/office/drawing/2014/main" id="{156C26FA-82DC-4292-B66D-A9AE5DAEEC9B}"/>
                  </a:ext>
                </a:extLst>
              </p:cNvPr>
              <p:cNvSpPr/>
              <p:nvPr/>
            </p:nvSpPr>
            <p:spPr bwMode="auto">
              <a:xfrm>
                <a:off x="8952632" y="2021561"/>
                <a:ext cx="2451603" cy="82758"/>
              </a:xfrm>
              <a:prstGeom prst="rect">
                <a:avLst/>
              </a:prstGeom>
              <a:solidFill>
                <a:srgbClr val="007E9D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square" lIns="0" tIns="0" rIns="0" bIns="0" rtlCol="0" anchor="t">
                <a:noAutofit/>
              </a:bodyPr>
              <a:lstStyle/>
              <a:p>
                <a:pPr algn="l"/>
                <a:endParaRPr lang="en-GB" sz="979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27" name="Rectangle 29">
                <a:extLst>
                  <a:ext uri="{FF2B5EF4-FFF2-40B4-BE49-F238E27FC236}">
                    <a16:creationId xmlns:a16="http://schemas.microsoft.com/office/drawing/2014/main" id="{94837CF6-7C77-4620-9D96-BA07D741A495}"/>
                  </a:ext>
                </a:extLst>
              </p:cNvPr>
              <p:cNvSpPr/>
              <p:nvPr/>
            </p:nvSpPr>
            <p:spPr>
              <a:xfrm>
                <a:off x="9057209" y="2124834"/>
                <a:ext cx="2199630" cy="646331"/>
              </a:xfrm>
              <a:prstGeom prst="rect">
                <a:avLst/>
              </a:prstGeom>
              <a:effectLst/>
            </p:spPr>
            <p:txBody>
              <a:bodyPr wrap="square" lIns="0" tIns="0" rIns="0" bIns="0">
                <a:spAutoFit/>
              </a:bodyPr>
              <a:lstStyle/>
              <a:p>
                <a:pPr marL="179388" indent="-179388">
                  <a:buFont typeface="Wingdings" panose="05000000000000000000" pitchFamily="2" charset="2"/>
                  <a:buChar char="§"/>
                </a:pPr>
                <a:r>
                  <a:rPr lang="en-US" sz="1400" noProof="1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Bachelor</a:t>
                </a:r>
                <a:r>
                  <a:rPr lang="ru-RU" sz="1400" noProof="1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ru-RU" sz="1400" b="1" noProof="1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3 439 (28,3%)</a:t>
                </a:r>
              </a:p>
              <a:p>
                <a:pPr marL="179388" indent="-179388">
                  <a:buFont typeface="Wingdings" panose="05000000000000000000" pitchFamily="2" charset="2"/>
                  <a:buChar char="§"/>
                </a:pPr>
                <a:r>
                  <a:rPr lang="en-US" sz="1400" noProof="1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Master</a:t>
                </a:r>
                <a:r>
                  <a:rPr lang="ru-RU" sz="1400" noProof="1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ru-RU" sz="1400" b="1" noProof="1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127 (1%)</a:t>
                </a:r>
              </a:p>
              <a:p>
                <a:pPr marL="179388" indent="-179388">
                  <a:buFont typeface="Wingdings" panose="05000000000000000000" pitchFamily="2" charset="2"/>
                  <a:buChar char="§"/>
                </a:pPr>
                <a:r>
                  <a:rPr lang="en-US" sz="1400" noProof="1">
                    <a:ea typeface="Open Sans" panose="020B0606030504020204" pitchFamily="34" charset="0"/>
                    <a:cs typeface="Open Sans" panose="020B0606030504020204" pitchFamily="34" charset="0"/>
                  </a:rPr>
                  <a:t>Others</a:t>
                </a:r>
                <a:r>
                  <a:rPr lang="en-US" sz="1400" noProof="1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ru-RU" sz="1400" b="1" noProof="1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10</a:t>
                </a:r>
                <a:r>
                  <a:rPr lang="en-US" sz="1400" b="1" noProof="1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ru-RU" sz="1400" b="1" noProof="1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(0,1%)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9A88674E-3F77-4F3D-B1EA-F2D1A43952B2}"/>
                  </a:ext>
                </a:extLst>
              </p:cNvPr>
              <p:cNvSpPr txBox="1"/>
              <p:nvPr/>
            </p:nvSpPr>
            <p:spPr>
              <a:xfrm>
                <a:off x="10698159" y="1713652"/>
                <a:ext cx="73033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lvl="0" algn="l" eaLnBrk="1" hangingPunct="1">
                  <a:defRPr>
                    <a:latin typeface="+mn-lt"/>
                  </a:defRPr>
                </a:lvl1pPr>
                <a:lvl2pPr marL="136525" lvl="1" indent="-134938" algn="l" eaLnBrk="1" hangingPunct="1">
                  <a:buChar char="•"/>
                  <a:defRPr>
                    <a:latin typeface="+mn-lt"/>
                  </a:defRPr>
                </a:lvl2pPr>
                <a:lvl3pPr marL="285750" lvl="2" indent="-147638" algn="l" eaLnBrk="1" hangingPunct="1">
                  <a:buChar char="–"/>
                  <a:defRPr>
                    <a:latin typeface="+mn-lt"/>
                  </a:defRPr>
                </a:lvl3pPr>
                <a:lvl4pPr marL="422275" lvl="3" indent="-134938" algn="l" eaLnBrk="1" hangingPunct="1">
                  <a:buChar char="·"/>
                  <a:defRPr>
                    <a:latin typeface="+mn-lt"/>
                  </a:defRPr>
                </a:lvl4pPr>
                <a:lvl5pPr marL="571500" lvl="4" indent="-147638" algn="l" eaLnBrk="1" hangingPunct="1">
                  <a:buChar char="»"/>
                  <a:defRPr>
                    <a:latin typeface="+mn-lt"/>
                  </a:defRPr>
                </a:lvl5pPr>
                <a:lvl6pPr marL="10287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6pPr>
                <a:lvl7pPr marL="14859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7pPr>
                <a:lvl8pPr marL="19431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8pPr>
                <a:lvl9pPr marL="24003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9pPr>
              </a:lstStyle>
              <a:p>
                <a:pPr algn="ctr"/>
                <a:r>
                  <a:rPr lang="uz-Latn-UZ" sz="2000" b="1" dirty="0">
                    <a:solidFill>
                      <a:srgbClr val="007E9D"/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29,4</a:t>
                </a:r>
                <a:r>
                  <a:rPr lang="en-GB" sz="2000" b="1" dirty="0">
                    <a:solidFill>
                      <a:srgbClr val="007E9D"/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%</a:t>
                </a: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D4FCA8FC-309D-4382-813A-13DCC785DE08}"/>
                  </a:ext>
                </a:extLst>
              </p:cNvPr>
              <p:cNvSpPr txBox="1"/>
              <p:nvPr/>
            </p:nvSpPr>
            <p:spPr>
              <a:xfrm>
                <a:off x="8962957" y="1719631"/>
                <a:ext cx="679834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lvl="0" algn="l" eaLnBrk="1" hangingPunct="1">
                  <a:defRPr>
                    <a:latin typeface="+mn-lt"/>
                  </a:defRPr>
                </a:lvl1pPr>
                <a:lvl2pPr marL="136525" lvl="1" indent="-134938" algn="l" eaLnBrk="1" hangingPunct="1">
                  <a:buChar char="•"/>
                  <a:defRPr>
                    <a:latin typeface="+mn-lt"/>
                  </a:defRPr>
                </a:lvl2pPr>
                <a:lvl3pPr marL="285750" lvl="2" indent="-147638" algn="l" eaLnBrk="1" hangingPunct="1">
                  <a:buChar char="–"/>
                  <a:defRPr>
                    <a:latin typeface="+mn-lt"/>
                  </a:defRPr>
                </a:lvl3pPr>
                <a:lvl4pPr marL="422275" lvl="3" indent="-134938" algn="l" eaLnBrk="1" hangingPunct="1">
                  <a:buChar char="·"/>
                  <a:defRPr>
                    <a:latin typeface="+mn-lt"/>
                  </a:defRPr>
                </a:lvl4pPr>
                <a:lvl5pPr marL="571500" lvl="4" indent="-147638" algn="l" eaLnBrk="1" hangingPunct="1">
                  <a:buChar char="»"/>
                  <a:defRPr>
                    <a:latin typeface="+mn-lt"/>
                  </a:defRPr>
                </a:lvl5pPr>
                <a:lvl6pPr marL="10287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6pPr>
                <a:lvl7pPr marL="14859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7pPr>
                <a:lvl8pPr marL="19431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8pPr>
                <a:lvl9pPr marL="24003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9pPr>
              </a:lstStyle>
              <a:p>
                <a:pPr algn="ctr"/>
                <a:r>
                  <a:rPr lang="uz-Latn-UZ" sz="2000" dirty="0">
                    <a:solidFill>
                      <a:schemeClr val="accent5">
                        <a:lumMod val="50000"/>
                      </a:schemeClr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3 576</a:t>
                </a:r>
                <a:endParaRPr lang="en-GB" sz="2000" dirty="0">
                  <a:solidFill>
                    <a:schemeClr val="accent5">
                      <a:lumMod val="50000"/>
                    </a:schemeClr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</p:grpSp>
        <p:sp>
          <p:nvSpPr>
            <p:cNvPr id="77" name="Прямоугольник 76"/>
            <p:cNvSpPr/>
            <p:nvPr/>
          </p:nvSpPr>
          <p:spPr>
            <a:xfrm>
              <a:off x="8909809" y="1004627"/>
              <a:ext cx="2481684" cy="276999"/>
            </a:xfrm>
            <a:prstGeom prst="rect">
              <a:avLst/>
            </a:prstGeom>
            <a:effectLst>
              <a:glow rad="1397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7E9D"/>
                  </a:solidFill>
                  <a:latin typeface="Calibri "/>
                  <a:cs typeface="Arial" panose="020B0604020202020204" pitchFamily="34" charset="0"/>
                </a:rPr>
                <a:t>HIGHER EDUCATION</a:t>
              </a:r>
              <a:endParaRPr lang="uz-Cyrl-UZ" b="1" dirty="0">
                <a:solidFill>
                  <a:srgbClr val="007E9D"/>
                </a:solidFill>
                <a:latin typeface="Calibri "/>
                <a:cs typeface="Arial" panose="020B0604020202020204" pitchFamily="34" charset="0"/>
              </a:endParaRPr>
            </a:p>
          </p:txBody>
        </p:sp>
      </p:grpSp>
      <p:grpSp>
        <p:nvGrpSpPr>
          <p:cNvPr id="18" name="Группа 89"/>
          <p:cNvGrpSpPr/>
          <p:nvPr/>
        </p:nvGrpSpPr>
        <p:grpSpPr>
          <a:xfrm>
            <a:off x="8525923" y="3037306"/>
            <a:ext cx="2975916" cy="1969321"/>
            <a:chOff x="8697639" y="2489187"/>
            <a:chExt cx="2975916" cy="1969321"/>
          </a:xfrm>
        </p:grpSpPr>
        <p:sp>
          <p:nvSpPr>
            <p:cNvPr id="89" name="Freeform 6"/>
            <p:cNvSpPr>
              <a:spLocks/>
            </p:cNvSpPr>
            <p:nvPr/>
          </p:nvSpPr>
          <p:spPr bwMode="auto">
            <a:xfrm rot="10800000" flipH="1" flipV="1">
              <a:off x="8697639" y="2489187"/>
              <a:ext cx="2975916" cy="1969321"/>
            </a:xfrm>
            <a:custGeom>
              <a:avLst/>
              <a:gdLst>
                <a:gd name="T0" fmla="*/ 3497 w 3654"/>
                <a:gd name="T1" fmla="*/ 536 h 536"/>
                <a:gd name="T2" fmla="*/ 0 w 3654"/>
                <a:gd name="T3" fmla="*/ 536 h 536"/>
                <a:gd name="T4" fmla="*/ 0 w 3654"/>
                <a:gd name="T5" fmla="*/ 0 h 536"/>
                <a:gd name="T6" fmla="*/ 3497 w 3654"/>
                <a:gd name="T7" fmla="*/ 0 h 536"/>
                <a:gd name="T8" fmla="*/ 3654 w 3654"/>
                <a:gd name="T9" fmla="*/ 268 h 536"/>
                <a:gd name="T10" fmla="*/ 3497 w 3654"/>
                <a:gd name="T11" fmla="*/ 536 h 536"/>
                <a:gd name="connsiteX0" fmla="*/ 9570 w 9597"/>
                <a:gd name="connsiteY0" fmla="*/ 10000 h 10000"/>
                <a:gd name="connsiteX1" fmla="*/ 0 w 9597"/>
                <a:gd name="connsiteY1" fmla="*/ 10000 h 10000"/>
                <a:gd name="connsiteX2" fmla="*/ 0 w 9597"/>
                <a:gd name="connsiteY2" fmla="*/ 0 h 10000"/>
                <a:gd name="connsiteX3" fmla="*/ 9570 w 9597"/>
                <a:gd name="connsiteY3" fmla="*/ 0 h 10000"/>
                <a:gd name="connsiteX4" fmla="*/ 9597 w 9597"/>
                <a:gd name="connsiteY4" fmla="*/ 5000 h 10000"/>
                <a:gd name="connsiteX5" fmla="*/ 9570 w 9597"/>
                <a:gd name="connsiteY5" fmla="*/ 10000 h 10000"/>
                <a:gd name="connsiteX0" fmla="*/ 9972 w 9981"/>
                <a:gd name="connsiteY0" fmla="*/ 10000 h 10000"/>
                <a:gd name="connsiteX1" fmla="*/ 0 w 9981"/>
                <a:gd name="connsiteY1" fmla="*/ 10000 h 10000"/>
                <a:gd name="connsiteX2" fmla="*/ 0 w 9981"/>
                <a:gd name="connsiteY2" fmla="*/ 0 h 10000"/>
                <a:gd name="connsiteX3" fmla="*/ 9972 w 9981"/>
                <a:gd name="connsiteY3" fmla="*/ 0 h 10000"/>
                <a:gd name="connsiteX4" fmla="*/ 9981 w 9981"/>
                <a:gd name="connsiteY4" fmla="*/ 5000 h 10000"/>
                <a:gd name="connsiteX5" fmla="*/ 9972 w 9981"/>
                <a:gd name="connsiteY5" fmla="*/ 10000 h 10000"/>
                <a:gd name="connsiteX0" fmla="*/ 9991 w 10000"/>
                <a:gd name="connsiteY0" fmla="*/ 10000 h 10000"/>
                <a:gd name="connsiteX1" fmla="*/ 0 w 10000"/>
                <a:gd name="connsiteY1" fmla="*/ 10000 h 10000"/>
                <a:gd name="connsiteX2" fmla="*/ 0 w 10000"/>
                <a:gd name="connsiteY2" fmla="*/ 0 h 10000"/>
                <a:gd name="connsiteX3" fmla="*/ 9991 w 10000"/>
                <a:gd name="connsiteY3" fmla="*/ 0 h 10000"/>
                <a:gd name="connsiteX4" fmla="*/ 10000 w 10000"/>
                <a:gd name="connsiteY4" fmla="*/ 7743 h 10000"/>
                <a:gd name="connsiteX5" fmla="*/ 9991 w 10000"/>
                <a:gd name="connsiteY5" fmla="*/ 10000 h 10000"/>
                <a:gd name="connsiteX0" fmla="*/ 9991 w 9994"/>
                <a:gd name="connsiteY0" fmla="*/ 10000 h 10000"/>
                <a:gd name="connsiteX1" fmla="*/ 0 w 9994"/>
                <a:gd name="connsiteY1" fmla="*/ 10000 h 10000"/>
                <a:gd name="connsiteX2" fmla="*/ 0 w 9994"/>
                <a:gd name="connsiteY2" fmla="*/ 0 h 10000"/>
                <a:gd name="connsiteX3" fmla="*/ 9991 w 9994"/>
                <a:gd name="connsiteY3" fmla="*/ 0 h 10000"/>
                <a:gd name="connsiteX4" fmla="*/ 9994 w 9994"/>
                <a:gd name="connsiteY4" fmla="*/ 4921 h 10000"/>
                <a:gd name="connsiteX5" fmla="*/ 9991 w 9994"/>
                <a:gd name="connsiteY5" fmla="*/ 10000 h 10000"/>
                <a:gd name="connsiteX0" fmla="*/ 9997 w 10000"/>
                <a:gd name="connsiteY0" fmla="*/ 10000 h 10000"/>
                <a:gd name="connsiteX1" fmla="*/ 0 w 10000"/>
                <a:gd name="connsiteY1" fmla="*/ 10000 h 10000"/>
                <a:gd name="connsiteX2" fmla="*/ 0 w 10000"/>
                <a:gd name="connsiteY2" fmla="*/ 0 h 10000"/>
                <a:gd name="connsiteX3" fmla="*/ 9997 w 10000"/>
                <a:gd name="connsiteY3" fmla="*/ 0 h 10000"/>
                <a:gd name="connsiteX4" fmla="*/ 10000 w 10000"/>
                <a:gd name="connsiteY4" fmla="*/ 4921 h 10000"/>
                <a:gd name="connsiteX5" fmla="*/ 9997 w 10000"/>
                <a:gd name="connsiteY5" fmla="*/ 10000 h 10000"/>
                <a:gd name="connsiteX0" fmla="*/ 9997 w 9999"/>
                <a:gd name="connsiteY0" fmla="*/ 10000 h 10000"/>
                <a:gd name="connsiteX1" fmla="*/ 0 w 9999"/>
                <a:gd name="connsiteY1" fmla="*/ 10000 h 10000"/>
                <a:gd name="connsiteX2" fmla="*/ 0 w 9999"/>
                <a:gd name="connsiteY2" fmla="*/ 0 h 10000"/>
                <a:gd name="connsiteX3" fmla="*/ 9997 w 9999"/>
                <a:gd name="connsiteY3" fmla="*/ 0 h 10000"/>
                <a:gd name="connsiteX4" fmla="*/ 9994 w 9999"/>
                <a:gd name="connsiteY4" fmla="*/ 4921 h 10000"/>
                <a:gd name="connsiteX5" fmla="*/ 9997 w 9999"/>
                <a:gd name="connsiteY5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999" h="10000">
                  <a:moveTo>
                    <a:pt x="9997" y="10000"/>
                  </a:moveTo>
                  <a:lnTo>
                    <a:pt x="0" y="10000"/>
                  </a:lnTo>
                  <a:lnTo>
                    <a:pt x="0" y="0"/>
                  </a:lnTo>
                  <a:lnTo>
                    <a:pt x="9997" y="0"/>
                  </a:lnTo>
                  <a:cubicBezTo>
                    <a:pt x="10006" y="1667"/>
                    <a:pt x="9985" y="3254"/>
                    <a:pt x="9994" y="4921"/>
                  </a:cubicBezTo>
                  <a:cubicBezTo>
                    <a:pt x="9985" y="6588"/>
                    <a:pt x="10006" y="8333"/>
                    <a:pt x="9997" y="10000"/>
                  </a:cubicBezTo>
                  <a:close/>
                </a:path>
              </a:pathLst>
            </a:custGeom>
            <a:solidFill>
              <a:sysClr val="window" lastClr="FFFFFF">
                <a:lumMod val="95000"/>
              </a:sys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15073" tIns="7536" rIns="15073" bIns="7536" numCol="1" anchor="ctr" anchorCtr="0" compatLnSpc="1">
              <a:prstTxWarp prst="textNoShape">
                <a:avLst/>
              </a:prstTxWarp>
            </a:bodyPr>
            <a:lstStyle/>
            <a:p>
              <a:pPr marL="623888" algn="just"/>
              <a:endParaRPr lang="uz-Cyrl-UZ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9" name="Группа 78"/>
            <p:cNvGrpSpPr/>
            <p:nvPr/>
          </p:nvGrpSpPr>
          <p:grpSpPr>
            <a:xfrm>
              <a:off x="8952632" y="3005817"/>
              <a:ext cx="2475863" cy="1271805"/>
              <a:chOff x="8952632" y="1714803"/>
              <a:chExt cx="2475863" cy="1271805"/>
            </a:xfrm>
          </p:grpSpPr>
          <p:sp>
            <p:nvSpPr>
              <p:cNvPr id="80" name="Rectangle 28">
                <a:extLst>
                  <a:ext uri="{FF2B5EF4-FFF2-40B4-BE49-F238E27FC236}">
                    <a16:creationId xmlns:a16="http://schemas.microsoft.com/office/drawing/2014/main" id="{156C26FA-82DC-4292-B66D-A9AE5DAEEC9B}"/>
                  </a:ext>
                </a:extLst>
              </p:cNvPr>
              <p:cNvSpPr/>
              <p:nvPr/>
            </p:nvSpPr>
            <p:spPr bwMode="auto">
              <a:xfrm>
                <a:off x="8952632" y="2021561"/>
                <a:ext cx="2451603" cy="82758"/>
              </a:xfrm>
              <a:prstGeom prst="rect">
                <a:avLst/>
              </a:prstGeom>
              <a:solidFill>
                <a:srgbClr val="70AD47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square" lIns="0" tIns="0" rIns="0" bIns="0" rtlCol="0" anchor="t">
                <a:noAutofit/>
              </a:bodyPr>
              <a:lstStyle/>
              <a:p>
                <a:pPr algn="l"/>
                <a:endParaRPr lang="en-GB" sz="979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81" name="Rectangle 29">
                <a:extLst>
                  <a:ext uri="{FF2B5EF4-FFF2-40B4-BE49-F238E27FC236}">
                    <a16:creationId xmlns:a16="http://schemas.microsoft.com/office/drawing/2014/main" id="{94837CF6-7C77-4620-9D96-BA07D741A495}"/>
                  </a:ext>
                </a:extLst>
              </p:cNvPr>
              <p:cNvSpPr/>
              <p:nvPr/>
            </p:nvSpPr>
            <p:spPr>
              <a:xfrm>
                <a:off x="9057209" y="2124834"/>
                <a:ext cx="2371286" cy="861774"/>
              </a:xfrm>
              <a:prstGeom prst="rect">
                <a:avLst/>
              </a:prstGeom>
              <a:effectLst/>
            </p:spPr>
            <p:txBody>
              <a:bodyPr wrap="square" lIns="0" tIns="0" rIns="0" bIns="0">
                <a:spAutoFit/>
              </a:bodyPr>
              <a:lstStyle/>
              <a:p>
                <a:pPr marL="179388" indent="-179388">
                  <a:buFont typeface="Wingdings" panose="05000000000000000000" pitchFamily="2" charset="2"/>
                  <a:buChar char="§"/>
                </a:pPr>
                <a:r>
                  <a:rPr lang="en-US" sz="1400" noProof="1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Short-term vocational training </a:t>
                </a:r>
                <a:r>
                  <a:rPr lang="ru-RU" sz="1400" b="1" noProof="1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484 (4,0%)</a:t>
                </a:r>
              </a:p>
              <a:p>
                <a:pPr marL="179388" indent="-179388">
                  <a:buFont typeface="Wingdings" panose="05000000000000000000" pitchFamily="2" charset="2"/>
                  <a:buChar char="§"/>
                </a:pPr>
                <a:r>
                  <a:rPr lang="en-US" sz="1400" noProof="1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No professional qualifications required </a:t>
                </a:r>
                <a:r>
                  <a:rPr lang="ru-RU" sz="1400" b="1" noProof="1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218 (1,8%)</a:t>
                </a:r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9A88674E-3F77-4F3D-B1EA-F2D1A43952B2}"/>
                  </a:ext>
                </a:extLst>
              </p:cNvPr>
              <p:cNvSpPr txBox="1"/>
              <p:nvPr/>
            </p:nvSpPr>
            <p:spPr>
              <a:xfrm>
                <a:off x="10698159" y="1714803"/>
                <a:ext cx="73033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lvl="0" algn="l" eaLnBrk="1" hangingPunct="1">
                  <a:defRPr>
                    <a:latin typeface="+mn-lt"/>
                  </a:defRPr>
                </a:lvl1pPr>
                <a:lvl2pPr marL="136525" lvl="1" indent="-134938" algn="l" eaLnBrk="1" hangingPunct="1">
                  <a:buChar char="•"/>
                  <a:defRPr>
                    <a:latin typeface="+mn-lt"/>
                  </a:defRPr>
                </a:lvl2pPr>
                <a:lvl3pPr marL="285750" lvl="2" indent="-147638" algn="l" eaLnBrk="1" hangingPunct="1">
                  <a:buChar char="–"/>
                  <a:defRPr>
                    <a:latin typeface="+mn-lt"/>
                  </a:defRPr>
                </a:lvl3pPr>
                <a:lvl4pPr marL="422275" lvl="3" indent="-134938" algn="l" eaLnBrk="1" hangingPunct="1">
                  <a:buChar char="·"/>
                  <a:defRPr>
                    <a:latin typeface="+mn-lt"/>
                  </a:defRPr>
                </a:lvl4pPr>
                <a:lvl5pPr marL="571500" lvl="4" indent="-147638" algn="l" eaLnBrk="1" hangingPunct="1">
                  <a:buChar char="»"/>
                  <a:defRPr>
                    <a:latin typeface="+mn-lt"/>
                  </a:defRPr>
                </a:lvl5pPr>
                <a:lvl6pPr marL="10287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6pPr>
                <a:lvl7pPr marL="14859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7pPr>
                <a:lvl8pPr marL="19431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8pPr>
                <a:lvl9pPr marL="24003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9pPr>
              </a:lstStyle>
              <a:p>
                <a:pPr algn="ctr"/>
                <a:r>
                  <a:rPr lang="uz-Latn-UZ" sz="2000" b="1" dirty="0">
                    <a:solidFill>
                      <a:srgbClr val="70AD47"/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29,4</a:t>
                </a:r>
                <a:r>
                  <a:rPr lang="en-GB" sz="2000" b="1" dirty="0">
                    <a:solidFill>
                      <a:srgbClr val="70AD47"/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%</a:t>
                </a:r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D4FCA8FC-309D-4382-813A-13DCC785DE08}"/>
                  </a:ext>
                </a:extLst>
              </p:cNvPr>
              <p:cNvSpPr txBox="1"/>
              <p:nvPr/>
            </p:nvSpPr>
            <p:spPr>
              <a:xfrm>
                <a:off x="8962957" y="1720782"/>
                <a:ext cx="679834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lvl="0" algn="l" eaLnBrk="1" hangingPunct="1">
                  <a:defRPr>
                    <a:latin typeface="+mn-lt"/>
                  </a:defRPr>
                </a:lvl1pPr>
                <a:lvl2pPr marL="136525" lvl="1" indent="-134938" algn="l" eaLnBrk="1" hangingPunct="1">
                  <a:buChar char="•"/>
                  <a:defRPr>
                    <a:latin typeface="+mn-lt"/>
                  </a:defRPr>
                </a:lvl2pPr>
                <a:lvl3pPr marL="285750" lvl="2" indent="-147638" algn="l" eaLnBrk="1" hangingPunct="1">
                  <a:buChar char="–"/>
                  <a:defRPr>
                    <a:latin typeface="+mn-lt"/>
                  </a:defRPr>
                </a:lvl3pPr>
                <a:lvl4pPr marL="422275" lvl="3" indent="-134938" algn="l" eaLnBrk="1" hangingPunct="1">
                  <a:buChar char="·"/>
                  <a:defRPr>
                    <a:latin typeface="+mn-lt"/>
                  </a:defRPr>
                </a:lvl4pPr>
                <a:lvl5pPr marL="571500" lvl="4" indent="-147638" algn="l" eaLnBrk="1" hangingPunct="1">
                  <a:buChar char="»"/>
                  <a:defRPr>
                    <a:latin typeface="+mn-lt"/>
                  </a:defRPr>
                </a:lvl5pPr>
                <a:lvl6pPr marL="10287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6pPr>
                <a:lvl7pPr marL="14859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7pPr>
                <a:lvl8pPr marL="19431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8pPr>
                <a:lvl9pPr marL="24003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9pPr>
              </a:lstStyle>
              <a:p>
                <a:pPr algn="ctr"/>
                <a:r>
                  <a:rPr lang="uz-Latn-UZ" sz="2000" dirty="0">
                    <a:solidFill>
                      <a:schemeClr val="accent5">
                        <a:lumMod val="50000"/>
                      </a:schemeClr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3 576</a:t>
                </a:r>
                <a:endParaRPr lang="en-GB" sz="2000" dirty="0">
                  <a:solidFill>
                    <a:schemeClr val="accent5">
                      <a:lumMod val="50000"/>
                    </a:schemeClr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</p:grpSp>
        <p:sp>
          <p:nvSpPr>
            <p:cNvPr id="84" name="Прямоугольник 83"/>
            <p:cNvSpPr/>
            <p:nvPr/>
          </p:nvSpPr>
          <p:spPr>
            <a:xfrm>
              <a:off x="8930455" y="2556770"/>
              <a:ext cx="2550533" cy="276999"/>
            </a:xfrm>
            <a:prstGeom prst="rect">
              <a:avLst/>
            </a:prstGeom>
            <a:effectLst>
              <a:glow rad="1397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b="1" dirty="0">
                  <a:solidFill>
                    <a:srgbClr val="70AD47"/>
                  </a:solidFill>
                  <a:latin typeface="Calibri "/>
                  <a:cs typeface="Arial" panose="020B0604020202020204" pitchFamily="34" charset="0"/>
                </a:rPr>
                <a:t>TRAINING COURSES</a:t>
              </a:r>
              <a:endParaRPr lang="uz-Cyrl-UZ" b="1" dirty="0">
                <a:solidFill>
                  <a:srgbClr val="70AD47"/>
                </a:solidFill>
                <a:latin typeface="Calibri "/>
                <a:cs typeface="Arial" panose="020B0604020202020204" pitchFamily="34" charset="0"/>
              </a:endParaRPr>
            </a:p>
          </p:txBody>
        </p:sp>
      </p:grpSp>
      <p:grpSp>
        <p:nvGrpSpPr>
          <p:cNvPr id="24" name="Группа 91"/>
          <p:cNvGrpSpPr/>
          <p:nvPr/>
        </p:nvGrpSpPr>
        <p:grpSpPr>
          <a:xfrm>
            <a:off x="8525923" y="5166757"/>
            <a:ext cx="2975916" cy="1097397"/>
            <a:chOff x="8697639" y="4432548"/>
            <a:chExt cx="2975916" cy="1097397"/>
          </a:xfrm>
        </p:grpSpPr>
        <p:sp>
          <p:nvSpPr>
            <p:cNvPr id="91" name="Freeform 6"/>
            <p:cNvSpPr>
              <a:spLocks/>
            </p:cNvSpPr>
            <p:nvPr/>
          </p:nvSpPr>
          <p:spPr bwMode="auto">
            <a:xfrm rot="10800000" flipH="1" flipV="1">
              <a:off x="8697639" y="4432548"/>
              <a:ext cx="2975916" cy="1097397"/>
            </a:xfrm>
            <a:custGeom>
              <a:avLst/>
              <a:gdLst>
                <a:gd name="T0" fmla="*/ 3497 w 3654"/>
                <a:gd name="T1" fmla="*/ 536 h 536"/>
                <a:gd name="T2" fmla="*/ 0 w 3654"/>
                <a:gd name="T3" fmla="*/ 536 h 536"/>
                <a:gd name="T4" fmla="*/ 0 w 3654"/>
                <a:gd name="T5" fmla="*/ 0 h 536"/>
                <a:gd name="T6" fmla="*/ 3497 w 3654"/>
                <a:gd name="T7" fmla="*/ 0 h 536"/>
                <a:gd name="T8" fmla="*/ 3654 w 3654"/>
                <a:gd name="T9" fmla="*/ 268 h 536"/>
                <a:gd name="T10" fmla="*/ 3497 w 3654"/>
                <a:gd name="T11" fmla="*/ 536 h 536"/>
                <a:gd name="connsiteX0" fmla="*/ 9570 w 9597"/>
                <a:gd name="connsiteY0" fmla="*/ 10000 h 10000"/>
                <a:gd name="connsiteX1" fmla="*/ 0 w 9597"/>
                <a:gd name="connsiteY1" fmla="*/ 10000 h 10000"/>
                <a:gd name="connsiteX2" fmla="*/ 0 w 9597"/>
                <a:gd name="connsiteY2" fmla="*/ 0 h 10000"/>
                <a:gd name="connsiteX3" fmla="*/ 9570 w 9597"/>
                <a:gd name="connsiteY3" fmla="*/ 0 h 10000"/>
                <a:gd name="connsiteX4" fmla="*/ 9597 w 9597"/>
                <a:gd name="connsiteY4" fmla="*/ 5000 h 10000"/>
                <a:gd name="connsiteX5" fmla="*/ 9570 w 9597"/>
                <a:gd name="connsiteY5" fmla="*/ 10000 h 10000"/>
                <a:gd name="connsiteX0" fmla="*/ 9972 w 9981"/>
                <a:gd name="connsiteY0" fmla="*/ 10000 h 10000"/>
                <a:gd name="connsiteX1" fmla="*/ 0 w 9981"/>
                <a:gd name="connsiteY1" fmla="*/ 10000 h 10000"/>
                <a:gd name="connsiteX2" fmla="*/ 0 w 9981"/>
                <a:gd name="connsiteY2" fmla="*/ 0 h 10000"/>
                <a:gd name="connsiteX3" fmla="*/ 9972 w 9981"/>
                <a:gd name="connsiteY3" fmla="*/ 0 h 10000"/>
                <a:gd name="connsiteX4" fmla="*/ 9981 w 9981"/>
                <a:gd name="connsiteY4" fmla="*/ 5000 h 10000"/>
                <a:gd name="connsiteX5" fmla="*/ 9972 w 9981"/>
                <a:gd name="connsiteY5" fmla="*/ 10000 h 10000"/>
                <a:gd name="connsiteX0" fmla="*/ 9991 w 10000"/>
                <a:gd name="connsiteY0" fmla="*/ 10000 h 10000"/>
                <a:gd name="connsiteX1" fmla="*/ 0 w 10000"/>
                <a:gd name="connsiteY1" fmla="*/ 10000 h 10000"/>
                <a:gd name="connsiteX2" fmla="*/ 0 w 10000"/>
                <a:gd name="connsiteY2" fmla="*/ 0 h 10000"/>
                <a:gd name="connsiteX3" fmla="*/ 9991 w 10000"/>
                <a:gd name="connsiteY3" fmla="*/ 0 h 10000"/>
                <a:gd name="connsiteX4" fmla="*/ 10000 w 10000"/>
                <a:gd name="connsiteY4" fmla="*/ 7743 h 10000"/>
                <a:gd name="connsiteX5" fmla="*/ 9991 w 10000"/>
                <a:gd name="connsiteY5" fmla="*/ 10000 h 10000"/>
                <a:gd name="connsiteX0" fmla="*/ 9991 w 9994"/>
                <a:gd name="connsiteY0" fmla="*/ 10000 h 10000"/>
                <a:gd name="connsiteX1" fmla="*/ 0 w 9994"/>
                <a:gd name="connsiteY1" fmla="*/ 10000 h 10000"/>
                <a:gd name="connsiteX2" fmla="*/ 0 w 9994"/>
                <a:gd name="connsiteY2" fmla="*/ 0 h 10000"/>
                <a:gd name="connsiteX3" fmla="*/ 9991 w 9994"/>
                <a:gd name="connsiteY3" fmla="*/ 0 h 10000"/>
                <a:gd name="connsiteX4" fmla="*/ 9994 w 9994"/>
                <a:gd name="connsiteY4" fmla="*/ 4921 h 10000"/>
                <a:gd name="connsiteX5" fmla="*/ 9991 w 9994"/>
                <a:gd name="connsiteY5" fmla="*/ 10000 h 10000"/>
                <a:gd name="connsiteX0" fmla="*/ 9997 w 10000"/>
                <a:gd name="connsiteY0" fmla="*/ 10000 h 10000"/>
                <a:gd name="connsiteX1" fmla="*/ 0 w 10000"/>
                <a:gd name="connsiteY1" fmla="*/ 10000 h 10000"/>
                <a:gd name="connsiteX2" fmla="*/ 0 w 10000"/>
                <a:gd name="connsiteY2" fmla="*/ 0 h 10000"/>
                <a:gd name="connsiteX3" fmla="*/ 9997 w 10000"/>
                <a:gd name="connsiteY3" fmla="*/ 0 h 10000"/>
                <a:gd name="connsiteX4" fmla="*/ 10000 w 10000"/>
                <a:gd name="connsiteY4" fmla="*/ 4921 h 10000"/>
                <a:gd name="connsiteX5" fmla="*/ 9997 w 10000"/>
                <a:gd name="connsiteY5" fmla="*/ 10000 h 10000"/>
                <a:gd name="connsiteX0" fmla="*/ 9997 w 9999"/>
                <a:gd name="connsiteY0" fmla="*/ 10000 h 10000"/>
                <a:gd name="connsiteX1" fmla="*/ 0 w 9999"/>
                <a:gd name="connsiteY1" fmla="*/ 10000 h 10000"/>
                <a:gd name="connsiteX2" fmla="*/ 0 w 9999"/>
                <a:gd name="connsiteY2" fmla="*/ 0 h 10000"/>
                <a:gd name="connsiteX3" fmla="*/ 9997 w 9999"/>
                <a:gd name="connsiteY3" fmla="*/ 0 h 10000"/>
                <a:gd name="connsiteX4" fmla="*/ 9994 w 9999"/>
                <a:gd name="connsiteY4" fmla="*/ 4921 h 10000"/>
                <a:gd name="connsiteX5" fmla="*/ 9997 w 9999"/>
                <a:gd name="connsiteY5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999" h="10000">
                  <a:moveTo>
                    <a:pt x="9997" y="10000"/>
                  </a:moveTo>
                  <a:lnTo>
                    <a:pt x="0" y="10000"/>
                  </a:lnTo>
                  <a:lnTo>
                    <a:pt x="0" y="0"/>
                  </a:lnTo>
                  <a:lnTo>
                    <a:pt x="9997" y="0"/>
                  </a:lnTo>
                  <a:cubicBezTo>
                    <a:pt x="10006" y="1667"/>
                    <a:pt x="9985" y="3254"/>
                    <a:pt x="9994" y="4921"/>
                  </a:cubicBezTo>
                  <a:cubicBezTo>
                    <a:pt x="9985" y="6588"/>
                    <a:pt x="10006" y="8333"/>
                    <a:pt x="9997" y="10000"/>
                  </a:cubicBezTo>
                  <a:close/>
                </a:path>
              </a:pathLst>
            </a:custGeom>
            <a:solidFill>
              <a:sysClr val="window" lastClr="FFFFFF">
                <a:lumMod val="95000"/>
              </a:sys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15073" tIns="7536" rIns="15073" bIns="7536" numCol="1" anchor="ctr" anchorCtr="0" compatLnSpc="1">
              <a:prstTxWarp prst="textNoShape">
                <a:avLst/>
              </a:prstTxWarp>
            </a:bodyPr>
            <a:lstStyle/>
            <a:p>
              <a:pPr marL="623888" algn="just"/>
              <a:endParaRPr lang="uz-Cyrl-UZ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Rectangle 30">
              <a:extLst>
                <a:ext uri="{FF2B5EF4-FFF2-40B4-BE49-F238E27FC236}">
                  <a16:creationId xmlns:a16="http://schemas.microsoft.com/office/drawing/2014/main" id="{638F849A-FBAD-4611-9869-BFFE074E40A0}"/>
                </a:ext>
              </a:extLst>
            </p:cNvPr>
            <p:cNvSpPr/>
            <p:nvPr/>
          </p:nvSpPr>
          <p:spPr bwMode="auto">
            <a:xfrm>
              <a:off x="8948436" y="5180382"/>
              <a:ext cx="2451603" cy="95173"/>
            </a:xfrm>
            <a:prstGeom prst="rect">
              <a:avLst/>
            </a:prstGeom>
            <a:solidFill>
              <a:srgbClr val="FFC000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square" lIns="0" tIns="0" rIns="0" bIns="0" rtlCol="0" anchor="t">
              <a:noAutofit/>
            </a:bodyPr>
            <a:lstStyle/>
            <a:p>
              <a:pPr algn="l"/>
              <a:endParaRPr lang="en-GB" sz="979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19A7F783-20E0-43C7-8D00-A4EE132AAB9C}"/>
                </a:ext>
              </a:extLst>
            </p:cNvPr>
            <p:cNvSpPr txBox="1"/>
            <p:nvPr/>
          </p:nvSpPr>
          <p:spPr>
            <a:xfrm>
              <a:off x="10698159" y="4872742"/>
              <a:ext cx="7303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lvl="0" algn="l" eaLnBrk="1" hangingPunct="1">
                <a:defRPr>
                  <a:latin typeface="+mn-lt"/>
                </a:defRPr>
              </a:lvl1pPr>
              <a:lvl2pPr marL="136525" lvl="1" indent="-134938" algn="l" eaLnBrk="1" hangingPunct="1">
                <a:buChar char="•"/>
                <a:defRPr>
                  <a:latin typeface="+mn-lt"/>
                </a:defRPr>
              </a:lvl2pPr>
              <a:lvl3pPr marL="285750" lvl="2" indent="-147638" algn="l" eaLnBrk="1" hangingPunct="1">
                <a:buChar char="–"/>
                <a:defRPr>
                  <a:latin typeface="+mn-lt"/>
                </a:defRPr>
              </a:lvl3pPr>
              <a:lvl4pPr marL="422275" lvl="3" indent="-134938" algn="l" eaLnBrk="1" hangingPunct="1">
                <a:buChar char="·"/>
                <a:defRPr>
                  <a:latin typeface="+mn-lt"/>
                </a:defRPr>
              </a:lvl4pPr>
              <a:lvl5pPr marL="571500" lvl="4" indent="-147638" algn="l" eaLnBrk="1" hangingPunct="1">
                <a:buChar char="»"/>
                <a:defRPr>
                  <a:latin typeface="+mn-lt"/>
                </a:defRPr>
              </a:lvl5pPr>
              <a:lvl6pPr marL="1028700" indent="-147638" fontAlgn="base">
                <a:spcBef>
                  <a:spcPct val="50000"/>
                </a:spcBef>
                <a:spcAft>
                  <a:spcPct val="0"/>
                </a:spcAft>
                <a:buChar char="»"/>
                <a:defRPr>
                  <a:latin typeface="+mn-lt"/>
                </a:defRPr>
              </a:lvl6pPr>
              <a:lvl7pPr marL="1485900" indent="-147638" fontAlgn="base">
                <a:spcBef>
                  <a:spcPct val="50000"/>
                </a:spcBef>
                <a:spcAft>
                  <a:spcPct val="0"/>
                </a:spcAft>
                <a:buChar char="»"/>
                <a:defRPr>
                  <a:latin typeface="+mn-lt"/>
                </a:defRPr>
              </a:lvl7pPr>
              <a:lvl8pPr marL="1943100" indent="-147638" fontAlgn="base">
                <a:spcBef>
                  <a:spcPct val="50000"/>
                </a:spcBef>
                <a:spcAft>
                  <a:spcPct val="0"/>
                </a:spcAft>
                <a:buChar char="»"/>
                <a:defRPr>
                  <a:latin typeface="+mn-lt"/>
                </a:defRPr>
              </a:lvl8pPr>
              <a:lvl9pPr marL="2400300" indent="-147638" fontAlgn="base">
                <a:spcBef>
                  <a:spcPct val="50000"/>
                </a:spcBef>
                <a:spcAft>
                  <a:spcPct val="0"/>
                </a:spcAft>
                <a:buChar char="»"/>
                <a:defRPr>
                  <a:latin typeface="+mn-lt"/>
                </a:defRPr>
              </a:lvl9pPr>
            </a:lstStyle>
            <a:p>
              <a:pPr algn="ctr"/>
              <a:r>
                <a:rPr lang="ru-RU" sz="2000" b="1" dirty="0">
                  <a:solidFill>
                    <a:schemeClr val="accent4">
                      <a:lumMod val="75000"/>
                    </a:schemeClr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0,2</a:t>
              </a:r>
              <a:r>
                <a:rPr lang="en-GB" sz="2000" b="1" dirty="0">
                  <a:solidFill>
                    <a:schemeClr val="accent4">
                      <a:lumMod val="75000"/>
                    </a:schemeClr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%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0039B5C6-FF46-4C06-B2F2-D2CCF2898616}"/>
                </a:ext>
              </a:extLst>
            </p:cNvPr>
            <p:cNvSpPr txBox="1"/>
            <p:nvPr/>
          </p:nvSpPr>
          <p:spPr>
            <a:xfrm>
              <a:off x="8930455" y="4844122"/>
              <a:ext cx="46774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lvl="0" algn="l" eaLnBrk="1" hangingPunct="1">
                <a:defRPr>
                  <a:latin typeface="+mn-lt"/>
                </a:defRPr>
              </a:lvl1pPr>
              <a:lvl2pPr marL="136525" lvl="1" indent="-134938" algn="l" eaLnBrk="1" hangingPunct="1">
                <a:buChar char="•"/>
                <a:defRPr>
                  <a:latin typeface="+mn-lt"/>
                </a:defRPr>
              </a:lvl2pPr>
              <a:lvl3pPr marL="285750" lvl="2" indent="-147638" algn="l" eaLnBrk="1" hangingPunct="1">
                <a:buChar char="–"/>
                <a:defRPr>
                  <a:latin typeface="+mn-lt"/>
                </a:defRPr>
              </a:lvl3pPr>
              <a:lvl4pPr marL="422275" lvl="3" indent="-134938" algn="l" eaLnBrk="1" hangingPunct="1">
                <a:buChar char="·"/>
                <a:defRPr>
                  <a:latin typeface="+mn-lt"/>
                </a:defRPr>
              </a:lvl4pPr>
              <a:lvl5pPr marL="571500" lvl="4" indent="-147638" algn="l" eaLnBrk="1" hangingPunct="1">
                <a:buChar char="»"/>
                <a:defRPr>
                  <a:latin typeface="+mn-lt"/>
                </a:defRPr>
              </a:lvl5pPr>
              <a:lvl6pPr marL="1028700" indent="-147638" fontAlgn="base">
                <a:spcBef>
                  <a:spcPct val="50000"/>
                </a:spcBef>
                <a:spcAft>
                  <a:spcPct val="0"/>
                </a:spcAft>
                <a:buChar char="»"/>
                <a:defRPr>
                  <a:latin typeface="+mn-lt"/>
                </a:defRPr>
              </a:lvl6pPr>
              <a:lvl7pPr marL="1485900" indent="-147638" fontAlgn="base">
                <a:spcBef>
                  <a:spcPct val="50000"/>
                </a:spcBef>
                <a:spcAft>
                  <a:spcPct val="0"/>
                </a:spcAft>
                <a:buChar char="»"/>
                <a:defRPr>
                  <a:latin typeface="+mn-lt"/>
                </a:defRPr>
              </a:lvl7pPr>
              <a:lvl8pPr marL="1943100" indent="-147638" fontAlgn="base">
                <a:spcBef>
                  <a:spcPct val="50000"/>
                </a:spcBef>
                <a:spcAft>
                  <a:spcPct val="0"/>
                </a:spcAft>
                <a:buChar char="»"/>
                <a:defRPr>
                  <a:latin typeface="+mn-lt"/>
                </a:defRPr>
              </a:lvl8pPr>
              <a:lvl9pPr marL="2400300" indent="-147638" fontAlgn="base">
                <a:spcBef>
                  <a:spcPct val="50000"/>
                </a:spcBef>
                <a:spcAft>
                  <a:spcPct val="0"/>
                </a:spcAft>
                <a:buChar char="»"/>
                <a:defRPr>
                  <a:latin typeface="+mn-lt"/>
                </a:defRPr>
              </a:lvl9pPr>
            </a:lstStyle>
            <a:p>
              <a:pPr algn="ctr"/>
              <a:r>
                <a:rPr lang="ru-RU" sz="2000" dirty="0">
                  <a:solidFill>
                    <a:schemeClr val="accent5">
                      <a:lumMod val="50000"/>
                    </a:schemeClr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19</a:t>
              </a:r>
              <a:endParaRPr lang="en-GB" sz="2000" dirty="0">
                <a:solidFill>
                  <a:schemeClr val="accent5">
                    <a:lumMod val="50000"/>
                  </a:schemeClr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5" name="Прямоугольник 84"/>
            <p:cNvSpPr/>
            <p:nvPr/>
          </p:nvSpPr>
          <p:spPr>
            <a:xfrm>
              <a:off x="9091635" y="4586043"/>
              <a:ext cx="2165204" cy="276999"/>
            </a:xfrm>
            <a:prstGeom prst="rect">
              <a:avLst/>
            </a:prstGeom>
            <a:effectLst>
              <a:glow rad="1397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C000"/>
                  </a:solidFill>
                  <a:latin typeface="Calibri "/>
                  <a:cs typeface="Arial" panose="020B0604020202020204" pitchFamily="34" charset="0"/>
                </a:rPr>
                <a:t>OTHERS</a:t>
              </a:r>
              <a:endParaRPr lang="uz-Cyrl-UZ" b="1" dirty="0">
                <a:solidFill>
                  <a:srgbClr val="FFC000"/>
                </a:solidFill>
                <a:latin typeface="Calibri "/>
                <a:cs typeface="Arial" panose="020B0604020202020204" pitchFamily="34" charset="0"/>
              </a:endParaRPr>
            </a:p>
          </p:txBody>
        </p:sp>
      </p:grpSp>
      <p:grpSp>
        <p:nvGrpSpPr>
          <p:cNvPr id="25" name="Группа 4"/>
          <p:cNvGrpSpPr/>
          <p:nvPr/>
        </p:nvGrpSpPr>
        <p:grpSpPr>
          <a:xfrm>
            <a:off x="224265" y="838391"/>
            <a:ext cx="4394253" cy="5579501"/>
            <a:chOff x="440851" y="630369"/>
            <a:chExt cx="3869923" cy="4913745"/>
          </a:xfrm>
        </p:grpSpPr>
        <p:sp>
          <p:nvSpPr>
            <p:cNvPr id="6" name="Freeform 21">
              <a:extLst>
                <a:ext uri="{FF2B5EF4-FFF2-40B4-BE49-F238E27FC236}">
                  <a16:creationId xmlns:a16="http://schemas.microsoft.com/office/drawing/2014/main" id="{E4C30D6E-6C9D-4235-B068-1565973955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2452" y="810681"/>
              <a:ext cx="1802163" cy="3541475"/>
            </a:xfrm>
            <a:custGeom>
              <a:avLst/>
              <a:gdLst>
                <a:gd name="T0" fmla="*/ 5463 w 5463"/>
                <a:gd name="T1" fmla="*/ 10822 h 10822"/>
                <a:gd name="T2" fmla="*/ 5463 w 5463"/>
                <a:gd name="T3" fmla="*/ 0 h 10822"/>
                <a:gd name="T4" fmla="*/ 0 w 5463"/>
                <a:gd name="T5" fmla="*/ 1480 h 10822"/>
                <a:gd name="T6" fmla="*/ 5463 w 5463"/>
                <a:gd name="T7" fmla="*/ 10822 h 10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63" h="10822">
                  <a:moveTo>
                    <a:pt x="5463" y="10822"/>
                  </a:moveTo>
                  <a:lnTo>
                    <a:pt x="5463" y="0"/>
                  </a:lnTo>
                  <a:cubicBezTo>
                    <a:pt x="3543" y="0"/>
                    <a:pt x="1658" y="511"/>
                    <a:pt x="0" y="1480"/>
                  </a:cubicBezTo>
                  <a:lnTo>
                    <a:pt x="5463" y="10822"/>
                  </a:lnTo>
                  <a:close/>
                </a:path>
              </a:pathLst>
            </a:custGeom>
            <a:solidFill>
              <a:srgbClr val="07A5B5"/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GB" sz="979">
                <a:latin typeface="+mj-lt"/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E736FF0A-8AD8-46CA-B3A1-8A29B7A6C772}"/>
                </a:ext>
              </a:extLst>
            </p:cNvPr>
            <p:cNvSpPr>
              <a:spLocks/>
            </p:cNvSpPr>
            <p:nvPr/>
          </p:nvSpPr>
          <p:spPr bwMode="auto">
            <a:xfrm rot="262404">
              <a:off x="1114417" y="4320466"/>
              <a:ext cx="2361394" cy="1223648"/>
            </a:xfrm>
            <a:custGeom>
              <a:avLst/>
              <a:gdLst>
                <a:gd name="T0" fmla="*/ 10821 w 10821"/>
                <a:gd name="T1" fmla="*/ 0 h 5617"/>
                <a:gd name="T2" fmla="*/ 0 w 10821"/>
                <a:gd name="T3" fmla="*/ 179 h 5617"/>
                <a:gd name="T4" fmla="*/ 1570 w 10821"/>
                <a:gd name="T5" fmla="*/ 5617 h 5617"/>
                <a:gd name="T6" fmla="*/ 10821 w 10821"/>
                <a:gd name="T7" fmla="*/ 0 h 5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21" h="5617">
                  <a:moveTo>
                    <a:pt x="10821" y="0"/>
                  </a:moveTo>
                  <a:lnTo>
                    <a:pt x="0" y="179"/>
                  </a:lnTo>
                  <a:cubicBezTo>
                    <a:pt x="32" y="2099"/>
                    <a:pt x="574" y="3976"/>
                    <a:pt x="1570" y="5617"/>
                  </a:cubicBezTo>
                  <a:lnTo>
                    <a:pt x="10821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GB" sz="979">
                <a:latin typeface="+mj-lt"/>
              </a:endParaRPr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181E7062-7A55-4097-BD5E-8FE3E8E9D6C7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976" y="2994590"/>
              <a:ext cx="2815285" cy="1393476"/>
            </a:xfrm>
            <a:custGeom>
              <a:avLst/>
              <a:gdLst>
                <a:gd name="T0" fmla="*/ 10852 w 10852"/>
                <a:gd name="T1" fmla="*/ 5307 h 5486"/>
                <a:gd name="T2" fmla="*/ 1421 w 10852"/>
                <a:gd name="T3" fmla="*/ 0 h 5486"/>
                <a:gd name="T4" fmla="*/ 31 w 10852"/>
                <a:gd name="T5" fmla="*/ 5486 h 5486"/>
                <a:gd name="T6" fmla="*/ 10852 w 10852"/>
                <a:gd name="T7" fmla="*/ 5307 h 5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52" h="5486">
                  <a:moveTo>
                    <a:pt x="10852" y="5307"/>
                  </a:moveTo>
                  <a:lnTo>
                    <a:pt x="1421" y="0"/>
                  </a:lnTo>
                  <a:cubicBezTo>
                    <a:pt x="479" y="1673"/>
                    <a:pt x="0" y="3567"/>
                    <a:pt x="31" y="5486"/>
                  </a:cubicBezTo>
                  <a:lnTo>
                    <a:pt x="10852" y="5307"/>
                  </a:lnTo>
                  <a:close/>
                </a:path>
              </a:pathLst>
            </a:custGeom>
            <a:solidFill>
              <a:srgbClr val="70AD47"/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GB" sz="979">
                <a:latin typeface="+mj-lt"/>
              </a:endParaRPr>
            </a:p>
          </p:txBody>
        </p:sp>
        <p:sp>
          <p:nvSpPr>
            <p:cNvPr id="12" name="Freeform 19">
              <a:extLst>
                <a:ext uri="{FF2B5EF4-FFF2-40B4-BE49-F238E27FC236}">
                  <a16:creationId xmlns:a16="http://schemas.microsoft.com/office/drawing/2014/main" id="{5FE83897-DD63-43F2-BFC5-FDE322987C08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976" y="1589477"/>
              <a:ext cx="2815285" cy="2762679"/>
            </a:xfrm>
            <a:custGeom>
              <a:avLst/>
              <a:gdLst>
                <a:gd name="T0" fmla="*/ 9431 w 9431"/>
                <a:gd name="T1" fmla="*/ 9342 h 9342"/>
                <a:gd name="T2" fmla="*/ 3968 w 9431"/>
                <a:gd name="T3" fmla="*/ 0 h 9342"/>
                <a:gd name="T4" fmla="*/ 0 w 9431"/>
                <a:gd name="T5" fmla="*/ 4035 h 9342"/>
                <a:gd name="T6" fmla="*/ 9431 w 9431"/>
                <a:gd name="T7" fmla="*/ 9342 h 9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31" h="9342">
                  <a:moveTo>
                    <a:pt x="9431" y="9342"/>
                  </a:moveTo>
                  <a:lnTo>
                    <a:pt x="3968" y="0"/>
                  </a:lnTo>
                  <a:cubicBezTo>
                    <a:pt x="2311" y="969"/>
                    <a:pt x="941" y="2362"/>
                    <a:pt x="0" y="4035"/>
                  </a:cubicBezTo>
                  <a:lnTo>
                    <a:pt x="9431" y="9342"/>
                  </a:lnTo>
                  <a:close/>
                </a:path>
              </a:pathLst>
            </a:custGeom>
            <a:solidFill>
              <a:srgbClr val="007E9D"/>
            </a:solidFill>
            <a:ln w="0">
              <a:noFill/>
              <a:prstDash val="solid"/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89519" tIns="44760" rIns="89519" bIns="44760" numCol="1" anchor="t" anchorCtr="0" compatLnSpc="1">
              <a:prstTxWarp prst="textNoShape">
                <a:avLst/>
              </a:prstTxWarp>
            </a:bodyPr>
            <a:lstStyle/>
            <a:p>
              <a:endParaRPr lang="en-GB" sz="979">
                <a:latin typeface="+mj-lt"/>
              </a:endParaRPr>
            </a:p>
          </p:txBody>
        </p:sp>
        <p:sp>
          <p:nvSpPr>
            <p:cNvPr id="13" name="Oval 13">
              <a:extLst>
                <a:ext uri="{FF2B5EF4-FFF2-40B4-BE49-F238E27FC236}">
                  <a16:creationId xmlns:a16="http://schemas.microsoft.com/office/drawing/2014/main" id="{C3FF10FB-41F0-4ABB-9B74-CC82C42D6788}"/>
                </a:ext>
              </a:extLst>
            </p:cNvPr>
            <p:cNvSpPr/>
            <p:nvPr/>
          </p:nvSpPr>
          <p:spPr bwMode="auto">
            <a:xfrm>
              <a:off x="2691431" y="3514471"/>
              <a:ext cx="1619343" cy="166804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  <a:round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square" lIns="0" tIns="0" rIns="0" bIns="0" rtlCol="0" anchor="t">
              <a:noAutofit/>
            </a:bodyPr>
            <a:lstStyle/>
            <a:p>
              <a:pPr algn="l"/>
              <a:endParaRPr lang="en-GB" sz="979" dirty="0">
                <a:solidFill>
                  <a:schemeClr val="bg1"/>
                </a:solidFill>
                <a:latin typeface="+mj-lt"/>
              </a:endParaRPr>
            </a:p>
          </p:txBody>
        </p:sp>
        <p:grpSp>
          <p:nvGrpSpPr>
            <p:cNvPr id="29" name="Группа 62"/>
            <p:cNvGrpSpPr/>
            <p:nvPr/>
          </p:nvGrpSpPr>
          <p:grpSpPr>
            <a:xfrm>
              <a:off x="2282676" y="630369"/>
              <a:ext cx="668030" cy="657575"/>
              <a:chOff x="2254950" y="1625432"/>
              <a:chExt cx="668030" cy="657575"/>
            </a:xfrm>
          </p:grpSpPr>
          <p:sp>
            <p:nvSpPr>
              <p:cNvPr id="7" name="Oval 21">
                <a:extLst>
                  <a:ext uri="{FF2B5EF4-FFF2-40B4-BE49-F238E27FC236}">
                    <a16:creationId xmlns:a16="http://schemas.microsoft.com/office/drawing/2014/main" id="{522716A3-CFB4-49B5-9D75-5006FBA37CC9}"/>
                  </a:ext>
                </a:extLst>
              </p:cNvPr>
              <p:cNvSpPr/>
              <p:nvPr/>
            </p:nvSpPr>
            <p:spPr bwMode="auto">
              <a:xfrm>
                <a:off x="2260179" y="1625432"/>
                <a:ext cx="657575" cy="657575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bg1"/>
                </a:solidFill>
                <a:prstDash val="solid"/>
                <a:round/>
                <a:headEnd/>
                <a:tailEnd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 lIns="36000" tIns="36000" rIns="36000" bIns="36000" rtlCol="0" anchor="ctr" anchorCtr="1">
                <a:noAutofit/>
              </a:bodyPr>
              <a:lstStyle/>
              <a:p>
                <a:endParaRPr lang="en-GB" sz="1400" b="1" dirty="0">
                  <a:latin typeface="+mj-lt"/>
                </a:endParaRPr>
              </a:p>
            </p:txBody>
          </p:sp>
          <p:sp>
            <p:nvSpPr>
              <p:cNvPr id="46" name="Прямоугольник 45"/>
              <p:cNvSpPr/>
              <p:nvPr/>
            </p:nvSpPr>
            <p:spPr>
              <a:xfrm>
                <a:off x="2254950" y="1755015"/>
                <a:ext cx="668030" cy="3252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uz-Cyrl-UZ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64,3%</a:t>
                </a:r>
              </a:p>
            </p:txBody>
          </p:sp>
        </p:grpSp>
        <p:grpSp>
          <p:nvGrpSpPr>
            <p:cNvPr id="30" name="Группа 63"/>
            <p:cNvGrpSpPr/>
            <p:nvPr/>
          </p:nvGrpSpPr>
          <p:grpSpPr>
            <a:xfrm>
              <a:off x="909325" y="1791730"/>
              <a:ext cx="673335" cy="657575"/>
              <a:chOff x="1020531" y="2987601"/>
              <a:chExt cx="673335" cy="657575"/>
            </a:xfrm>
          </p:grpSpPr>
          <p:sp>
            <p:nvSpPr>
              <p:cNvPr id="17" name="Oval 20">
                <a:extLst>
                  <a:ext uri="{FF2B5EF4-FFF2-40B4-BE49-F238E27FC236}">
                    <a16:creationId xmlns:a16="http://schemas.microsoft.com/office/drawing/2014/main" id="{3416F6C1-1F13-43AF-8E07-EBF8B75980C2}"/>
                  </a:ext>
                </a:extLst>
              </p:cNvPr>
              <p:cNvSpPr/>
              <p:nvPr/>
            </p:nvSpPr>
            <p:spPr bwMode="auto">
              <a:xfrm>
                <a:off x="1020531" y="2987601"/>
                <a:ext cx="657575" cy="657575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 w="9525">
                <a:solidFill>
                  <a:schemeClr val="bg1"/>
                </a:solidFill>
                <a:prstDash val="solid"/>
                <a:round/>
                <a:headEnd/>
                <a:tailEnd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 lIns="36000" tIns="36000" rIns="36000" bIns="36000" rtlCol="0" anchor="ctr" anchorCtr="1">
                <a:noAutofit/>
              </a:bodyPr>
              <a:lstStyle/>
              <a:p>
                <a:endParaRPr lang="en-GB" sz="1400" b="1" dirty="0"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59" name="Прямоугольник 58"/>
              <p:cNvSpPr/>
              <p:nvPr/>
            </p:nvSpPr>
            <p:spPr>
              <a:xfrm>
                <a:off x="1025836" y="3127233"/>
                <a:ext cx="668030" cy="3252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uz-Latn-UZ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29</a:t>
                </a:r>
                <a:r>
                  <a:rPr lang="uz-Cyrl-UZ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,</a:t>
                </a:r>
                <a:r>
                  <a:rPr lang="uz-Latn-UZ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4</a:t>
                </a:r>
                <a:r>
                  <a:rPr lang="uz-Cyrl-UZ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%</a:t>
                </a:r>
              </a:p>
            </p:txBody>
          </p:sp>
        </p:grpSp>
        <p:grpSp>
          <p:nvGrpSpPr>
            <p:cNvPr id="31" name="Группа 64"/>
            <p:cNvGrpSpPr/>
            <p:nvPr/>
          </p:nvGrpSpPr>
          <p:grpSpPr>
            <a:xfrm>
              <a:off x="440851" y="3341824"/>
              <a:ext cx="657575" cy="657575"/>
              <a:chOff x="617321" y="4472202"/>
              <a:chExt cx="657575" cy="657575"/>
            </a:xfrm>
          </p:grpSpPr>
          <p:sp>
            <p:nvSpPr>
              <p:cNvPr id="16" name="Oval 19">
                <a:extLst>
                  <a:ext uri="{FF2B5EF4-FFF2-40B4-BE49-F238E27FC236}">
                    <a16:creationId xmlns:a16="http://schemas.microsoft.com/office/drawing/2014/main" id="{A706F2D5-3EC7-4901-9740-19001E8CF1AA}"/>
                  </a:ext>
                </a:extLst>
              </p:cNvPr>
              <p:cNvSpPr/>
              <p:nvPr/>
            </p:nvSpPr>
            <p:spPr bwMode="auto">
              <a:xfrm>
                <a:off x="617321" y="4472202"/>
                <a:ext cx="657575" cy="657575"/>
              </a:xfrm>
              <a:prstGeom prst="ellipse">
                <a:avLst/>
              </a:prstGeom>
              <a:solidFill>
                <a:srgbClr val="F2F2F2"/>
              </a:solidFill>
              <a:ln w="9525">
                <a:solidFill>
                  <a:schemeClr val="bg1"/>
                </a:solidFill>
                <a:prstDash val="solid"/>
                <a:round/>
                <a:headEnd/>
                <a:tailEnd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 lIns="36000" tIns="36000" rIns="36000" bIns="36000" rtlCol="0" anchor="ctr" anchorCtr="1">
                <a:noAutofit/>
              </a:bodyPr>
              <a:lstStyle/>
              <a:p>
                <a:endParaRPr lang="en-GB" sz="1400" b="1" dirty="0"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60" name="Прямоугольник 59"/>
              <p:cNvSpPr/>
              <p:nvPr/>
            </p:nvSpPr>
            <p:spPr>
              <a:xfrm>
                <a:off x="655595" y="4622658"/>
                <a:ext cx="564973" cy="3252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uz-Latn-UZ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5</a:t>
                </a:r>
                <a:r>
                  <a:rPr lang="uz-Cyrl-UZ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,</a:t>
                </a:r>
                <a:r>
                  <a:rPr lang="uz-Latn-UZ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8</a:t>
                </a:r>
                <a:r>
                  <a:rPr lang="uz-Cyrl-UZ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%</a:t>
                </a:r>
              </a:p>
            </p:txBody>
          </p:sp>
        </p:grpSp>
        <p:grpSp>
          <p:nvGrpSpPr>
            <p:cNvPr id="32" name="Группа 61"/>
            <p:cNvGrpSpPr/>
            <p:nvPr/>
          </p:nvGrpSpPr>
          <p:grpSpPr>
            <a:xfrm>
              <a:off x="867227" y="4586287"/>
              <a:ext cx="657575" cy="657575"/>
              <a:chOff x="946108" y="5147674"/>
              <a:chExt cx="657575" cy="657575"/>
            </a:xfrm>
          </p:grpSpPr>
          <p:sp>
            <p:nvSpPr>
              <p:cNvPr id="15" name="Oval 18">
                <a:extLst>
                  <a:ext uri="{FF2B5EF4-FFF2-40B4-BE49-F238E27FC236}">
                    <a16:creationId xmlns:a16="http://schemas.microsoft.com/office/drawing/2014/main" id="{7CC150E9-3632-4371-A79C-CACA2D1B07B7}"/>
                  </a:ext>
                </a:extLst>
              </p:cNvPr>
              <p:cNvSpPr/>
              <p:nvPr/>
            </p:nvSpPr>
            <p:spPr bwMode="auto">
              <a:xfrm>
                <a:off x="946108" y="5147674"/>
                <a:ext cx="657575" cy="657575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 w="9525">
                <a:solidFill>
                  <a:schemeClr val="bg1"/>
                </a:solidFill>
                <a:prstDash val="solid"/>
                <a:round/>
                <a:headEnd/>
                <a:tailEnd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 lIns="36000" tIns="36000" rIns="36000" bIns="36000" rtlCol="0" anchor="ctr" anchorCtr="1">
                <a:noAutofit/>
              </a:bodyPr>
              <a:lstStyle/>
              <a:p>
                <a:endParaRPr lang="en-GB" sz="1400" b="1" dirty="0"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61" name="Прямоугольник 60"/>
              <p:cNvSpPr/>
              <p:nvPr/>
            </p:nvSpPr>
            <p:spPr>
              <a:xfrm>
                <a:off x="1004864" y="5313830"/>
                <a:ext cx="564974" cy="3252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uz-Latn-UZ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0</a:t>
                </a:r>
                <a:r>
                  <a:rPr lang="uz-Cyrl-UZ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,</a:t>
                </a:r>
                <a:r>
                  <a:rPr lang="uz-Latn-UZ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</a:t>
                </a:r>
                <a:r>
                  <a:rPr lang="uz-Cyrl-UZ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%</a:t>
                </a:r>
              </a:p>
            </p:txBody>
          </p:sp>
        </p:grpSp>
        <p:sp>
          <p:nvSpPr>
            <p:cNvPr id="93" name="Прямоугольник 92"/>
            <p:cNvSpPr/>
            <p:nvPr/>
          </p:nvSpPr>
          <p:spPr>
            <a:xfrm>
              <a:off x="2929843" y="4243011"/>
              <a:ext cx="118013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12 107</a:t>
              </a:r>
              <a:endParaRPr lang="uz-Cyrl-UZ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94" name="Прямоугольник 93"/>
            <p:cNvSpPr/>
            <p:nvPr/>
          </p:nvSpPr>
          <p:spPr>
            <a:xfrm>
              <a:off x="2934518" y="3710710"/>
              <a:ext cx="1316015" cy="5692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profession </a:t>
              </a:r>
              <a:br>
                <a:rPr 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</a:br>
              <a:r>
                <a:rPr 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and positions </a:t>
              </a:r>
            </a:p>
          </p:txBody>
        </p:sp>
        <p:sp>
          <p:nvSpPr>
            <p:cNvPr id="96" name="Прямоугольник 95"/>
            <p:cNvSpPr/>
            <p:nvPr/>
          </p:nvSpPr>
          <p:spPr>
            <a:xfrm>
              <a:off x="2470391" y="1818297"/>
              <a:ext cx="87556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7 810</a:t>
              </a:r>
              <a:endParaRPr lang="uz-Cyrl-UZ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7" name="Прямоугольник 96"/>
            <p:cNvSpPr/>
            <p:nvPr/>
          </p:nvSpPr>
          <p:spPr>
            <a:xfrm>
              <a:off x="1627916" y="2696712"/>
              <a:ext cx="87556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3 576</a:t>
              </a:r>
              <a:endParaRPr lang="uz-Cyrl-UZ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8" name="Прямоугольник 97"/>
            <p:cNvSpPr/>
            <p:nvPr/>
          </p:nvSpPr>
          <p:spPr>
            <a:xfrm>
              <a:off x="1470782" y="3686927"/>
              <a:ext cx="65114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702</a:t>
              </a:r>
              <a:endParaRPr lang="uz-Cyrl-UZ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9" name="Прямоугольник 98"/>
            <p:cNvSpPr/>
            <p:nvPr/>
          </p:nvSpPr>
          <p:spPr>
            <a:xfrm>
              <a:off x="1908002" y="4504621"/>
              <a:ext cx="49564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19</a:t>
              </a:r>
              <a:endParaRPr lang="uz-Cyrl-UZ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6324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Прямоугольник 84"/>
          <p:cNvSpPr/>
          <p:nvPr/>
        </p:nvSpPr>
        <p:spPr>
          <a:xfrm>
            <a:off x="220029" y="4350446"/>
            <a:ext cx="5580000" cy="2260813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9138"/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r>
              <a:rPr lang="en-US" sz="2600" dirty="0"/>
              <a:t>IMPLEMENTATION OF DUAL EDUCATION IN TVET</a:t>
            </a:r>
            <a:endParaRPr lang="ru-RU" sz="2600" dirty="0">
              <a:cs typeface="Arial" panose="020B0604020202020204" pitchFamily="34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6316709" y="4372864"/>
            <a:ext cx="5654311" cy="2212590"/>
            <a:chOff x="4666297" y="3590537"/>
            <a:chExt cx="5549134" cy="218784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6" name="Прямоугольник 55"/>
            <p:cNvSpPr/>
            <p:nvPr/>
          </p:nvSpPr>
          <p:spPr>
            <a:xfrm>
              <a:off x="4666297" y="4027072"/>
              <a:ext cx="5549134" cy="4391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719138"/>
              <a:r>
                <a:rPr lang="en-US" sz="1200" dirty="0">
                  <a:solidFill>
                    <a:schemeClr val="tx1"/>
                  </a:solidFill>
                </a:rPr>
                <a:t>Students are paid by employers</a:t>
              </a:r>
              <a:endParaRPr lang="ru-RU" sz="1200" dirty="0">
                <a:solidFill>
                  <a:schemeClr val="tx1"/>
                </a:solidFill>
              </a:endParaRPr>
            </a:p>
          </p:txBody>
        </p:sp>
        <p:sp>
          <p:nvSpPr>
            <p:cNvPr id="59" name="Прямоугольник 58"/>
            <p:cNvSpPr/>
            <p:nvPr/>
          </p:nvSpPr>
          <p:spPr>
            <a:xfrm>
              <a:off x="4666297" y="3590537"/>
              <a:ext cx="5549134" cy="436535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719138"/>
              <a:r>
                <a:rPr lang="en-US" sz="1200" dirty="0">
                  <a:solidFill>
                    <a:schemeClr val="tx1"/>
                  </a:solidFill>
                </a:rPr>
                <a:t>Develops practical skills in the workplace</a:t>
              </a:r>
              <a:endParaRPr lang="ru-RU" sz="1200" dirty="0">
                <a:solidFill>
                  <a:schemeClr val="tx1"/>
                </a:solidFill>
              </a:endParaRPr>
            </a:p>
          </p:txBody>
        </p:sp>
        <p:sp>
          <p:nvSpPr>
            <p:cNvPr id="63" name="Прямоугольник 62"/>
            <p:cNvSpPr/>
            <p:nvPr/>
          </p:nvSpPr>
          <p:spPr>
            <a:xfrm>
              <a:off x="4666297" y="4902725"/>
              <a:ext cx="5549134" cy="4391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719138"/>
              <a:r>
                <a:rPr lang="en-US" sz="1200" dirty="0">
                  <a:solidFill>
                    <a:schemeClr val="tx1"/>
                  </a:solidFill>
                </a:rPr>
                <a:t>Integration of production and education will be ensured</a:t>
              </a:r>
              <a:endParaRPr lang="ru-RU" sz="1200" dirty="0">
                <a:solidFill>
                  <a:schemeClr val="tx1"/>
                </a:solidFill>
              </a:endParaRPr>
            </a:p>
          </p:txBody>
        </p:sp>
        <p:sp>
          <p:nvSpPr>
            <p:cNvPr id="64" name="Прямоугольник 63"/>
            <p:cNvSpPr/>
            <p:nvPr/>
          </p:nvSpPr>
          <p:spPr>
            <a:xfrm>
              <a:off x="4666297" y="4466191"/>
              <a:ext cx="5549134" cy="436535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719138"/>
              <a:r>
                <a:rPr lang="en-US" sz="1200" dirty="0">
                  <a:solidFill>
                    <a:schemeClr val="tx1"/>
                  </a:solidFill>
                </a:rPr>
                <a:t>The employment opportunities of graduates will increase</a:t>
              </a:r>
              <a:endParaRPr lang="ru-RU" sz="1200" dirty="0">
                <a:solidFill>
                  <a:schemeClr val="tx1"/>
                </a:solidFill>
              </a:endParaRPr>
            </a:p>
          </p:txBody>
        </p:sp>
        <p:sp>
          <p:nvSpPr>
            <p:cNvPr id="66" name="Прямоугольник 65"/>
            <p:cNvSpPr/>
            <p:nvPr/>
          </p:nvSpPr>
          <p:spPr>
            <a:xfrm>
              <a:off x="4666297" y="5341844"/>
              <a:ext cx="5549134" cy="436535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719138"/>
              <a:r>
                <a:rPr lang="en-US" sz="1200" dirty="0">
                  <a:solidFill>
                    <a:schemeClr val="tx1"/>
                  </a:solidFill>
                </a:rPr>
                <a:t>Training of qualified specialists for the domestic and foreign labor markets will be established</a:t>
              </a:r>
              <a:endParaRPr lang="ru-RU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48" name="Parallelogram 13">
            <a:extLst>
              <a:ext uri="{FF2B5EF4-FFF2-40B4-BE49-F238E27FC236}">
                <a16:creationId xmlns:a16="http://schemas.microsoft.com/office/drawing/2014/main" id="{FA4DDB0D-ADAE-462E-BC6D-CA926DD087AC}"/>
              </a:ext>
            </a:extLst>
          </p:cNvPr>
          <p:cNvSpPr/>
          <p:nvPr/>
        </p:nvSpPr>
        <p:spPr>
          <a:xfrm flipH="1">
            <a:off x="6316708" y="6585456"/>
            <a:ext cx="714061" cy="89862"/>
          </a:xfrm>
          <a:prstGeom prst="parallelogram">
            <a:avLst>
              <a:gd name="adj" fmla="val 89096"/>
            </a:avLst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63291">
              <a:defRPr/>
            </a:pPr>
            <a:endParaRPr lang="ko-KR" altLang="en-US" sz="482" kern="0">
              <a:solidFill>
                <a:prstClr val="white"/>
              </a:solidFill>
              <a:latin typeface="Arial"/>
              <a:ea typeface="Arial Unicode MS"/>
            </a:endParaRPr>
          </a:p>
        </p:txBody>
      </p:sp>
      <p:sp>
        <p:nvSpPr>
          <p:cNvPr id="149" name="Parallelogram 14">
            <a:extLst>
              <a:ext uri="{FF2B5EF4-FFF2-40B4-BE49-F238E27FC236}">
                <a16:creationId xmlns:a16="http://schemas.microsoft.com/office/drawing/2014/main" id="{AAC13901-735D-43E8-AF13-A5D80A2DE745}"/>
              </a:ext>
            </a:extLst>
          </p:cNvPr>
          <p:cNvSpPr/>
          <p:nvPr/>
        </p:nvSpPr>
        <p:spPr>
          <a:xfrm>
            <a:off x="6316709" y="4274982"/>
            <a:ext cx="714061" cy="98596"/>
          </a:xfrm>
          <a:prstGeom prst="parallelogram">
            <a:avLst>
              <a:gd name="adj" fmla="val 76496"/>
            </a:avLst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63291">
              <a:defRPr/>
            </a:pPr>
            <a:endParaRPr lang="ko-KR" altLang="en-US" sz="482" kern="0">
              <a:solidFill>
                <a:prstClr val="white"/>
              </a:solidFill>
              <a:latin typeface="Arial"/>
              <a:ea typeface="Arial Unicode MS"/>
            </a:endParaRPr>
          </a:p>
        </p:txBody>
      </p:sp>
      <p:sp>
        <p:nvSpPr>
          <p:cNvPr id="151" name="Rectangle 22">
            <a:extLst>
              <a:ext uri="{FF2B5EF4-FFF2-40B4-BE49-F238E27FC236}">
                <a16:creationId xmlns:a16="http://schemas.microsoft.com/office/drawing/2014/main" id="{A3B53BC8-76B8-402C-8A96-7347EA41F29F}"/>
              </a:ext>
            </a:extLst>
          </p:cNvPr>
          <p:cNvSpPr/>
          <p:nvPr/>
        </p:nvSpPr>
        <p:spPr>
          <a:xfrm>
            <a:off x="6390235" y="4274982"/>
            <a:ext cx="640535" cy="2400336"/>
          </a:xfrm>
          <a:prstGeom prst="rect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63291">
              <a:defRPr/>
            </a:pPr>
            <a:endParaRPr lang="ko-KR" altLang="en-US" sz="482" kern="0">
              <a:solidFill>
                <a:prstClr val="white"/>
              </a:solidFill>
              <a:latin typeface="Arial"/>
              <a:ea typeface="Arial Unicode MS"/>
            </a:endParaRPr>
          </a:p>
        </p:txBody>
      </p:sp>
      <p:sp>
        <p:nvSpPr>
          <p:cNvPr id="270" name="Прямоугольник 269"/>
          <p:cNvSpPr/>
          <p:nvPr/>
        </p:nvSpPr>
        <p:spPr>
          <a:xfrm>
            <a:off x="4888478" y="4823436"/>
            <a:ext cx="967014" cy="455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79" dirty="0"/>
              <a:t>Practical skills</a:t>
            </a:r>
            <a:endParaRPr lang="ru-RU" sz="1179" dirty="0"/>
          </a:p>
        </p:txBody>
      </p:sp>
      <p:grpSp>
        <p:nvGrpSpPr>
          <p:cNvPr id="250" name="Группа 249"/>
          <p:cNvGrpSpPr/>
          <p:nvPr/>
        </p:nvGrpSpPr>
        <p:grpSpPr>
          <a:xfrm>
            <a:off x="748412" y="6079131"/>
            <a:ext cx="697829" cy="455019"/>
            <a:chOff x="1200679" y="4450580"/>
            <a:chExt cx="952072" cy="620797"/>
          </a:xfrm>
          <a:solidFill>
            <a:srgbClr val="34819D"/>
          </a:solidFill>
        </p:grpSpPr>
        <p:sp>
          <p:nvSpPr>
            <p:cNvPr id="251" name="Freeform 5"/>
            <p:cNvSpPr>
              <a:spLocks/>
            </p:cNvSpPr>
            <p:nvPr/>
          </p:nvSpPr>
          <p:spPr bwMode="auto">
            <a:xfrm>
              <a:off x="1200679" y="4621035"/>
              <a:ext cx="403541" cy="148202"/>
            </a:xfrm>
            <a:custGeom>
              <a:avLst/>
              <a:gdLst>
                <a:gd name="T0" fmla="*/ 546 w 840"/>
                <a:gd name="T1" fmla="*/ 308 h 308"/>
                <a:gd name="T2" fmla="*/ 0 w 840"/>
                <a:gd name="T3" fmla="*/ 308 h 308"/>
                <a:gd name="T4" fmla="*/ 0 w 840"/>
                <a:gd name="T5" fmla="*/ 0 h 308"/>
                <a:gd name="T6" fmla="*/ 840 w 840"/>
                <a:gd name="T7" fmla="*/ 0 h 308"/>
                <a:gd name="T8" fmla="*/ 528 w 840"/>
                <a:gd name="T9" fmla="*/ 277 h 308"/>
                <a:gd name="T10" fmla="*/ 546 w 840"/>
                <a:gd name="T11" fmla="*/ 308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0" h="308">
                  <a:moveTo>
                    <a:pt x="546" y="308"/>
                  </a:moveTo>
                  <a:cubicBezTo>
                    <a:pt x="0" y="308"/>
                    <a:pt x="0" y="308"/>
                    <a:pt x="0" y="3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40" y="0"/>
                    <a:pt x="840" y="0"/>
                    <a:pt x="840" y="0"/>
                  </a:cubicBezTo>
                  <a:cubicBezTo>
                    <a:pt x="528" y="277"/>
                    <a:pt x="528" y="277"/>
                    <a:pt x="528" y="277"/>
                  </a:cubicBezTo>
                  <a:cubicBezTo>
                    <a:pt x="526" y="297"/>
                    <a:pt x="546" y="308"/>
                    <a:pt x="546" y="308"/>
                  </a:cubicBezTo>
                  <a:close/>
                </a:path>
              </a:pathLst>
            </a:custGeom>
            <a:grpFill/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55302" tIns="27651" rIns="55302" bIns="27651" numCol="1" anchor="t" anchorCtr="0" compatLnSpc="1">
              <a:prstTxWarp prst="textNoShape">
                <a:avLst/>
              </a:prstTxWarp>
            </a:bodyPr>
            <a:lstStyle/>
            <a:p>
              <a:endParaRPr lang="uz-Cyrl-UZ" sz="5122"/>
            </a:p>
          </p:txBody>
        </p:sp>
        <p:sp>
          <p:nvSpPr>
            <p:cNvPr id="252" name="Freeform 6"/>
            <p:cNvSpPr>
              <a:spLocks noEditPoints="1"/>
            </p:cNvSpPr>
            <p:nvPr/>
          </p:nvSpPr>
          <p:spPr bwMode="auto">
            <a:xfrm>
              <a:off x="1219032" y="4777726"/>
              <a:ext cx="249145" cy="248915"/>
            </a:xfrm>
            <a:custGeom>
              <a:avLst/>
              <a:gdLst>
                <a:gd name="T0" fmla="*/ 0 w 1086"/>
                <a:gd name="T1" fmla="*/ 0 h 1085"/>
                <a:gd name="T2" fmla="*/ 0 w 1086"/>
                <a:gd name="T3" fmla="*/ 1085 h 1085"/>
                <a:gd name="T4" fmla="*/ 1086 w 1086"/>
                <a:gd name="T5" fmla="*/ 1085 h 1085"/>
                <a:gd name="T6" fmla="*/ 1086 w 1086"/>
                <a:gd name="T7" fmla="*/ 0 h 1085"/>
                <a:gd name="T8" fmla="*/ 0 w 1086"/>
                <a:gd name="T9" fmla="*/ 0 h 1085"/>
                <a:gd name="T10" fmla="*/ 473 w 1086"/>
                <a:gd name="T11" fmla="*/ 951 h 1085"/>
                <a:gd name="T12" fmla="*/ 150 w 1086"/>
                <a:gd name="T13" fmla="*/ 951 h 1085"/>
                <a:gd name="T14" fmla="*/ 150 w 1086"/>
                <a:gd name="T15" fmla="*/ 628 h 1085"/>
                <a:gd name="T16" fmla="*/ 473 w 1086"/>
                <a:gd name="T17" fmla="*/ 628 h 1085"/>
                <a:gd name="T18" fmla="*/ 473 w 1086"/>
                <a:gd name="T19" fmla="*/ 951 h 1085"/>
                <a:gd name="T20" fmla="*/ 473 w 1086"/>
                <a:gd name="T21" fmla="*/ 456 h 1085"/>
                <a:gd name="T22" fmla="*/ 150 w 1086"/>
                <a:gd name="T23" fmla="*/ 456 h 1085"/>
                <a:gd name="T24" fmla="*/ 150 w 1086"/>
                <a:gd name="T25" fmla="*/ 135 h 1085"/>
                <a:gd name="T26" fmla="*/ 473 w 1086"/>
                <a:gd name="T27" fmla="*/ 135 h 1085"/>
                <a:gd name="T28" fmla="*/ 473 w 1086"/>
                <a:gd name="T29" fmla="*/ 456 h 1085"/>
                <a:gd name="T30" fmla="*/ 942 w 1086"/>
                <a:gd name="T31" fmla="*/ 951 h 1085"/>
                <a:gd name="T32" fmla="*/ 619 w 1086"/>
                <a:gd name="T33" fmla="*/ 951 h 1085"/>
                <a:gd name="T34" fmla="*/ 619 w 1086"/>
                <a:gd name="T35" fmla="*/ 628 h 1085"/>
                <a:gd name="T36" fmla="*/ 942 w 1086"/>
                <a:gd name="T37" fmla="*/ 628 h 1085"/>
                <a:gd name="T38" fmla="*/ 942 w 1086"/>
                <a:gd name="T39" fmla="*/ 951 h 1085"/>
                <a:gd name="T40" fmla="*/ 942 w 1086"/>
                <a:gd name="T41" fmla="*/ 456 h 1085"/>
                <a:gd name="T42" fmla="*/ 619 w 1086"/>
                <a:gd name="T43" fmla="*/ 456 h 1085"/>
                <a:gd name="T44" fmla="*/ 619 w 1086"/>
                <a:gd name="T45" fmla="*/ 135 h 1085"/>
                <a:gd name="T46" fmla="*/ 942 w 1086"/>
                <a:gd name="T47" fmla="*/ 135 h 1085"/>
                <a:gd name="T48" fmla="*/ 942 w 1086"/>
                <a:gd name="T49" fmla="*/ 456 h 1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86" h="1085">
                  <a:moveTo>
                    <a:pt x="0" y="0"/>
                  </a:moveTo>
                  <a:lnTo>
                    <a:pt x="0" y="1085"/>
                  </a:lnTo>
                  <a:lnTo>
                    <a:pt x="1086" y="1085"/>
                  </a:lnTo>
                  <a:lnTo>
                    <a:pt x="1086" y="0"/>
                  </a:lnTo>
                  <a:lnTo>
                    <a:pt x="0" y="0"/>
                  </a:lnTo>
                  <a:close/>
                  <a:moveTo>
                    <a:pt x="473" y="951"/>
                  </a:moveTo>
                  <a:lnTo>
                    <a:pt x="150" y="951"/>
                  </a:lnTo>
                  <a:lnTo>
                    <a:pt x="150" y="628"/>
                  </a:lnTo>
                  <a:lnTo>
                    <a:pt x="473" y="628"/>
                  </a:lnTo>
                  <a:lnTo>
                    <a:pt x="473" y="951"/>
                  </a:lnTo>
                  <a:close/>
                  <a:moveTo>
                    <a:pt x="473" y="456"/>
                  </a:moveTo>
                  <a:lnTo>
                    <a:pt x="150" y="456"/>
                  </a:lnTo>
                  <a:lnTo>
                    <a:pt x="150" y="135"/>
                  </a:lnTo>
                  <a:lnTo>
                    <a:pt x="473" y="135"/>
                  </a:lnTo>
                  <a:lnTo>
                    <a:pt x="473" y="456"/>
                  </a:lnTo>
                  <a:close/>
                  <a:moveTo>
                    <a:pt x="942" y="951"/>
                  </a:moveTo>
                  <a:lnTo>
                    <a:pt x="619" y="951"/>
                  </a:lnTo>
                  <a:lnTo>
                    <a:pt x="619" y="628"/>
                  </a:lnTo>
                  <a:lnTo>
                    <a:pt x="942" y="628"/>
                  </a:lnTo>
                  <a:lnTo>
                    <a:pt x="942" y="951"/>
                  </a:lnTo>
                  <a:close/>
                  <a:moveTo>
                    <a:pt x="942" y="456"/>
                  </a:moveTo>
                  <a:lnTo>
                    <a:pt x="619" y="456"/>
                  </a:lnTo>
                  <a:lnTo>
                    <a:pt x="619" y="135"/>
                  </a:lnTo>
                  <a:lnTo>
                    <a:pt x="942" y="135"/>
                  </a:lnTo>
                  <a:lnTo>
                    <a:pt x="942" y="456"/>
                  </a:lnTo>
                  <a:close/>
                </a:path>
              </a:pathLst>
            </a:custGeom>
            <a:grpFill/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55302" tIns="27651" rIns="55302" bIns="27651" numCol="1" anchor="t" anchorCtr="0" compatLnSpc="1">
              <a:prstTxWarp prst="textNoShape">
                <a:avLst/>
              </a:prstTxWarp>
            </a:bodyPr>
            <a:lstStyle/>
            <a:p>
              <a:endParaRPr lang="uz-Cyrl-UZ" sz="5122"/>
            </a:p>
          </p:txBody>
        </p:sp>
        <p:sp>
          <p:nvSpPr>
            <p:cNvPr id="253" name="Freeform 7"/>
            <p:cNvSpPr>
              <a:spLocks/>
            </p:cNvSpPr>
            <p:nvPr/>
          </p:nvSpPr>
          <p:spPr bwMode="auto">
            <a:xfrm>
              <a:off x="1749210" y="4621035"/>
              <a:ext cx="403541" cy="148202"/>
            </a:xfrm>
            <a:custGeom>
              <a:avLst/>
              <a:gdLst>
                <a:gd name="T0" fmla="*/ 294 w 840"/>
                <a:gd name="T1" fmla="*/ 308 h 308"/>
                <a:gd name="T2" fmla="*/ 840 w 840"/>
                <a:gd name="T3" fmla="*/ 308 h 308"/>
                <a:gd name="T4" fmla="*/ 840 w 840"/>
                <a:gd name="T5" fmla="*/ 0 h 308"/>
                <a:gd name="T6" fmla="*/ 0 w 840"/>
                <a:gd name="T7" fmla="*/ 0 h 308"/>
                <a:gd name="T8" fmla="*/ 312 w 840"/>
                <a:gd name="T9" fmla="*/ 277 h 308"/>
                <a:gd name="T10" fmla="*/ 294 w 840"/>
                <a:gd name="T11" fmla="*/ 308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0" h="308">
                  <a:moveTo>
                    <a:pt x="294" y="308"/>
                  </a:moveTo>
                  <a:cubicBezTo>
                    <a:pt x="840" y="308"/>
                    <a:pt x="840" y="308"/>
                    <a:pt x="840" y="308"/>
                  </a:cubicBezTo>
                  <a:cubicBezTo>
                    <a:pt x="840" y="0"/>
                    <a:pt x="840" y="0"/>
                    <a:pt x="84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12" y="277"/>
                    <a:pt x="312" y="277"/>
                    <a:pt x="312" y="277"/>
                  </a:cubicBezTo>
                  <a:cubicBezTo>
                    <a:pt x="314" y="297"/>
                    <a:pt x="294" y="308"/>
                    <a:pt x="294" y="308"/>
                  </a:cubicBezTo>
                  <a:close/>
                </a:path>
              </a:pathLst>
            </a:custGeom>
            <a:grpFill/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55302" tIns="27651" rIns="55302" bIns="27651" numCol="1" anchor="t" anchorCtr="0" compatLnSpc="1">
              <a:prstTxWarp prst="textNoShape">
                <a:avLst/>
              </a:prstTxWarp>
            </a:bodyPr>
            <a:lstStyle/>
            <a:p>
              <a:endParaRPr lang="uz-Cyrl-UZ" sz="5122"/>
            </a:p>
          </p:txBody>
        </p:sp>
        <p:sp>
          <p:nvSpPr>
            <p:cNvPr id="254" name="Freeform 8"/>
            <p:cNvSpPr>
              <a:spLocks noEditPoints="1"/>
            </p:cNvSpPr>
            <p:nvPr/>
          </p:nvSpPr>
          <p:spPr bwMode="auto">
            <a:xfrm>
              <a:off x="1885253" y="4777726"/>
              <a:ext cx="249145" cy="248915"/>
            </a:xfrm>
            <a:custGeom>
              <a:avLst/>
              <a:gdLst>
                <a:gd name="T0" fmla="*/ 0 w 1086"/>
                <a:gd name="T1" fmla="*/ 0 h 1085"/>
                <a:gd name="T2" fmla="*/ 0 w 1086"/>
                <a:gd name="T3" fmla="*/ 1085 h 1085"/>
                <a:gd name="T4" fmla="*/ 1086 w 1086"/>
                <a:gd name="T5" fmla="*/ 1085 h 1085"/>
                <a:gd name="T6" fmla="*/ 1086 w 1086"/>
                <a:gd name="T7" fmla="*/ 0 h 1085"/>
                <a:gd name="T8" fmla="*/ 0 w 1086"/>
                <a:gd name="T9" fmla="*/ 0 h 1085"/>
                <a:gd name="T10" fmla="*/ 613 w 1086"/>
                <a:gd name="T11" fmla="*/ 628 h 1085"/>
                <a:gd name="T12" fmla="*/ 936 w 1086"/>
                <a:gd name="T13" fmla="*/ 628 h 1085"/>
                <a:gd name="T14" fmla="*/ 936 w 1086"/>
                <a:gd name="T15" fmla="*/ 951 h 1085"/>
                <a:gd name="T16" fmla="*/ 613 w 1086"/>
                <a:gd name="T17" fmla="*/ 951 h 1085"/>
                <a:gd name="T18" fmla="*/ 613 w 1086"/>
                <a:gd name="T19" fmla="*/ 628 h 1085"/>
                <a:gd name="T20" fmla="*/ 613 w 1086"/>
                <a:gd name="T21" fmla="*/ 135 h 1085"/>
                <a:gd name="T22" fmla="*/ 936 w 1086"/>
                <a:gd name="T23" fmla="*/ 135 h 1085"/>
                <a:gd name="T24" fmla="*/ 936 w 1086"/>
                <a:gd name="T25" fmla="*/ 456 h 1085"/>
                <a:gd name="T26" fmla="*/ 613 w 1086"/>
                <a:gd name="T27" fmla="*/ 456 h 1085"/>
                <a:gd name="T28" fmla="*/ 613 w 1086"/>
                <a:gd name="T29" fmla="*/ 135 h 1085"/>
                <a:gd name="T30" fmla="*/ 144 w 1086"/>
                <a:gd name="T31" fmla="*/ 628 h 1085"/>
                <a:gd name="T32" fmla="*/ 467 w 1086"/>
                <a:gd name="T33" fmla="*/ 628 h 1085"/>
                <a:gd name="T34" fmla="*/ 467 w 1086"/>
                <a:gd name="T35" fmla="*/ 951 h 1085"/>
                <a:gd name="T36" fmla="*/ 144 w 1086"/>
                <a:gd name="T37" fmla="*/ 951 h 1085"/>
                <a:gd name="T38" fmla="*/ 144 w 1086"/>
                <a:gd name="T39" fmla="*/ 628 h 1085"/>
                <a:gd name="T40" fmla="*/ 144 w 1086"/>
                <a:gd name="T41" fmla="*/ 135 h 1085"/>
                <a:gd name="T42" fmla="*/ 467 w 1086"/>
                <a:gd name="T43" fmla="*/ 135 h 1085"/>
                <a:gd name="T44" fmla="*/ 467 w 1086"/>
                <a:gd name="T45" fmla="*/ 456 h 1085"/>
                <a:gd name="T46" fmla="*/ 144 w 1086"/>
                <a:gd name="T47" fmla="*/ 456 h 1085"/>
                <a:gd name="T48" fmla="*/ 144 w 1086"/>
                <a:gd name="T49" fmla="*/ 135 h 1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86" h="1085">
                  <a:moveTo>
                    <a:pt x="0" y="0"/>
                  </a:moveTo>
                  <a:lnTo>
                    <a:pt x="0" y="1085"/>
                  </a:lnTo>
                  <a:lnTo>
                    <a:pt x="1086" y="1085"/>
                  </a:lnTo>
                  <a:lnTo>
                    <a:pt x="1086" y="0"/>
                  </a:lnTo>
                  <a:lnTo>
                    <a:pt x="0" y="0"/>
                  </a:lnTo>
                  <a:close/>
                  <a:moveTo>
                    <a:pt x="613" y="628"/>
                  </a:moveTo>
                  <a:lnTo>
                    <a:pt x="936" y="628"/>
                  </a:lnTo>
                  <a:lnTo>
                    <a:pt x="936" y="951"/>
                  </a:lnTo>
                  <a:lnTo>
                    <a:pt x="613" y="951"/>
                  </a:lnTo>
                  <a:lnTo>
                    <a:pt x="613" y="628"/>
                  </a:lnTo>
                  <a:close/>
                  <a:moveTo>
                    <a:pt x="613" y="135"/>
                  </a:moveTo>
                  <a:lnTo>
                    <a:pt x="936" y="135"/>
                  </a:lnTo>
                  <a:lnTo>
                    <a:pt x="936" y="456"/>
                  </a:lnTo>
                  <a:lnTo>
                    <a:pt x="613" y="456"/>
                  </a:lnTo>
                  <a:lnTo>
                    <a:pt x="613" y="135"/>
                  </a:lnTo>
                  <a:close/>
                  <a:moveTo>
                    <a:pt x="144" y="628"/>
                  </a:moveTo>
                  <a:lnTo>
                    <a:pt x="467" y="628"/>
                  </a:lnTo>
                  <a:lnTo>
                    <a:pt x="467" y="951"/>
                  </a:lnTo>
                  <a:lnTo>
                    <a:pt x="144" y="951"/>
                  </a:lnTo>
                  <a:lnTo>
                    <a:pt x="144" y="628"/>
                  </a:lnTo>
                  <a:close/>
                  <a:moveTo>
                    <a:pt x="144" y="135"/>
                  </a:moveTo>
                  <a:lnTo>
                    <a:pt x="467" y="135"/>
                  </a:lnTo>
                  <a:lnTo>
                    <a:pt x="467" y="456"/>
                  </a:lnTo>
                  <a:lnTo>
                    <a:pt x="144" y="456"/>
                  </a:lnTo>
                  <a:lnTo>
                    <a:pt x="144" y="135"/>
                  </a:lnTo>
                  <a:close/>
                </a:path>
              </a:pathLst>
            </a:custGeom>
            <a:grpFill/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55302" tIns="27651" rIns="55302" bIns="27651" numCol="1" anchor="t" anchorCtr="0" compatLnSpc="1">
              <a:prstTxWarp prst="textNoShape">
                <a:avLst/>
              </a:prstTxWarp>
            </a:bodyPr>
            <a:lstStyle/>
            <a:p>
              <a:endParaRPr lang="uz-Cyrl-UZ" sz="5122"/>
            </a:p>
          </p:txBody>
        </p:sp>
        <p:sp>
          <p:nvSpPr>
            <p:cNvPr id="255" name="Freeform 9"/>
            <p:cNvSpPr>
              <a:spLocks noEditPoints="1"/>
            </p:cNvSpPr>
            <p:nvPr/>
          </p:nvSpPr>
          <p:spPr bwMode="auto">
            <a:xfrm>
              <a:off x="1468177" y="4568958"/>
              <a:ext cx="417076" cy="200279"/>
            </a:xfrm>
            <a:custGeom>
              <a:avLst/>
              <a:gdLst>
                <a:gd name="T0" fmla="*/ 435 w 868"/>
                <a:gd name="T1" fmla="*/ 0 h 416"/>
                <a:gd name="T2" fmla="*/ 0 w 868"/>
                <a:gd name="T3" fmla="*/ 385 h 416"/>
                <a:gd name="T4" fmla="*/ 24 w 868"/>
                <a:gd name="T5" fmla="*/ 416 h 416"/>
                <a:gd name="T6" fmla="*/ 838 w 868"/>
                <a:gd name="T7" fmla="*/ 416 h 416"/>
                <a:gd name="T8" fmla="*/ 868 w 868"/>
                <a:gd name="T9" fmla="*/ 385 h 416"/>
                <a:gd name="T10" fmla="*/ 435 w 868"/>
                <a:gd name="T11" fmla="*/ 0 h 416"/>
                <a:gd name="T12" fmla="*/ 434 w 868"/>
                <a:gd name="T13" fmla="*/ 383 h 416"/>
                <a:gd name="T14" fmla="*/ 301 w 868"/>
                <a:gd name="T15" fmla="*/ 250 h 416"/>
                <a:gd name="T16" fmla="*/ 434 w 868"/>
                <a:gd name="T17" fmla="*/ 116 h 416"/>
                <a:gd name="T18" fmla="*/ 567 w 868"/>
                <a:gd name="T19" fmla="*/ 250 h 416"/>
                <a:gd name="T20" fmla="*/ 434 w 868"/>
                <a:gd name="T21" fmla="*/ 383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68" h="416">
                  <a:moveTo>
                    <a:pt x="435" y="0"/>
                  </a:moveTo>
                  <a:cubicBezTo>
                    <a:pt x="0" y="385"/>
                    <a:pt x="0" y="385"/>
                    <a:pt x="0" y="385"/>
                  </a:cubicBezTo>
                  <a:cubicBezTo>
                    <a:pt x="0" y="404"/>
                    <a:pt x="24" y="416"/>
                    <a:pt x="24" y="416"/>
                  </a:cubicBezTo>
                  <a:cubicBezTo>
                    <a:pt x="838" y="416"/>
                    <a:pt x="838" y="416"/>
                    <a:pt x="838" y="416"/>
                  </a:cubicBezTo>
                  <a:cubicBezTo>
                    <a:pt x="838" y="416"/>
                    <a:pt x="865" y="408"/>
                    <a:pt x="868" y="385"/>
                  </a:cubicBezTo>
                  <a:lnTo>
                    <a:pt x="435" y="0"/>
                  </a:lnTo>
                  <a:close/>
                  <a:moveTo>
                    <a:pt x="434" y="383"/>
                  </a:moveTo>
                  <a:cubicBezTo>
                    <a:pt x="361" y="383"/>
                    <a:pt x="301" y="323"/>
                    <a:pt x="301" y="250"/>
                  </a:cubicBezTo>
                  <a:cubicBezTo>
                    <a:pt x="301" y="176"/>
                    <a:pt x="361" y="116"/>
                    <a:pt x="434" y="116"/>
                  </a:cubicBezTo>
                  <a:cubicBezTo>
                    <a:pt x="508" y="116"/>
                    <a:pt x="567" y="176"/>
                    <a:pt x="567" y="250"/>
                  </a:cubicBezTo>
                  <a:cubicBezTo>
                    <a:pt x="567" y="323"/>
                    <a:pt x="508" y="383"/>
                    <a:pt x="434" y="383"/>
                  </a:cubicBezTo>
                  <a:close/>
                </a:path>
              </a:pathLst>
            </a:custGeom>
            <a:grpFill/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55302" tIns="27651" rIns="55302" bIns="27651" numCol="1" anchor="t" anchorCtr="0" compatLnSpc="1">
              <a:prstTxWarp prst="textNoShape">
                <a:avLst/>
              </a:prstTxWarp>
            </a:bodyPr>
            <a:lstStyle/>
            <a:p>
              <a:endParaRPr lang="uz-Cyrl-UZ" sz="5122"/>
            </a:p>
          </p:txBody>
        </p:sp>
        <p:sp>
          <p:nvSpPr>
            <p:cNvPr id="256" name="Freeform 10"/>
            <p:cNvSpPr>
              <a:spLocks noEditPoints="1"/>
            </p:cNvSpPr>
            <p:nvPr/>
          </p:nvSpPr>
          <p:spPr bwMode="auto">
            <a:xfrm>
              <a:off x="1489742" y="4777726"/>
              <a:ext cx="373717" cy="248915"/>
            </a:xfrm>
            <a:custGeom>
              <a:avLst/>
              <a:gdLst>
                <a:gd name="T0" fmla="*/ 778 w 778"/>
                <a:gd name="T1" fmla="*/ 0 h 517"/>
                <a:gd name="T2" fmla="*/ 0 w 778"/>
                <a:gd name="T3" fmla="*/ 0 h 517"/>
                <a:gd name="T4" fmla="*/ 0 w 778"/>
                <a:gd name="T5" fmla="*/ 517 h 517"/>
                <a:gd name="T6" fmla="*/ 292 w 778"/>
                <a:gd name="T7" fmla="*/ 517 h 517"/>
                <a:gd name="T8" fmla="*/ 292 w 778"/>
                <a:gd name="T9" fmla="*/ 221 h 517"/>
                <a:gd name="T10" fmla="*/ 389 w 778"/>
                <a:gd name="T11" fmla="*/ 125 h 517"/>
                <a:gd name="T12" fmla="*/ 389 w 778"/>
                <a:gd name="T13" fmla="*/ 125 h 517"/>
                <a:gd name="T14" fmla="*/ 485 w 778"/>
                <a:gd name="T15" fmla="*/ 221 h 517"/>
                <a:gd name="T16" fmla="*/ 485 w 778"/>
                <a:gd name="T17" fmla="*/ 517 h 517"/>
                <a:gd name="T18" fmla="*/ 778 w 778"/>
                <a:gd name="T19" fmla="*/ 517 h 517"/>
                <a:gd name="T20" fmla="*/ 778 w 778"/>
                <a:gd name="T21" fmla="*/ 0 h 517"/>
                <a:gd name="T22" fmla="*/ 239 w 778"/>
                <a:gd name="T23" fmla="*/ 451 h 517"/>
                <a:gd name="T24" fmla="*/ 90 w 778"/>
                <a:gd name="T25" fmla="*/ 451 h 517"/>
                <a:gd name="T26" fmla="*/ 90 w 778"/>
                <a:gd name="T27" fmla="*/ 301 h 517"/>
                <a:gd name="T28" fmla="*/ 239 w 778"/>
                <a:gd name="T29" fmla="*/ 301 h 517"/>
                <a:gd name="T30" fmla="*/ 239 w 778"/>
                <a:gd name="T31" fmla="*/ 451 h 517"/>
                <a:gd name="T32" fmla="*/ 239 w 778"/>
                <a:gd name="T33" fmla="*/ 216 h 517"/>
                <a:gd name="T34" fmla="*/ 90 w 778"/>
                <a:gd name="T35" fmla="*/ 216 h 517"/>
                <a:gd name="T36" fmla="*/ 90 w 778"/>
                <a:gd name="T37" fmla="*/ 67 h 517"/>
                <a:gd name="T38" fmla="*/ 239 w 778"/>
                <a:gd name="T39" fmla="*/ 67 h 517"/>
                <a:gd name="T40" fmla="*/ 239 w 778"/>
                <a:gd name="T41" fmla="*/ 216 h 517"/>
                <a:gd name="T42" fmla="*/ 687 w 778"/>
                <a:gd name="T43" fmla="*/ 451 h 517"/>
                <a:gd name="T44" fmla="*/ 538 w 778"/>
                <a:gd name="T45" fmla="*/ 451 h 517"/>
                <a:gd name="T46" fmla="*/ 538 w 778"/>
                <a:gd name="T47" fmla="*/ 301 h 517"/>
                <a:gd name="T48" fmla="*/ 687 w 778"/>
                <a:gd name="T49" fmla="*/ 301 h 517"/>
                <a:gd name="T50" fmla="*/ 687 w 778"/>
                <a:gd name="T51" fmla="*/ 451 h 517"/>
                <a:gd name="T52" fmla="*/ 687 w 778"/>
                <a:gd name="T53" fmla="*/ 216 h 517"/>
                <a:gd name="T54" fmla="*/ 538 w 778"/>
                <a:gd name="T55" fmla="*/ 216 h 517"/>
                <a:gd name="T56" fmla="*/ 538 w 778"/>
                <a:gd name="T57" fmla="*/ 67 h 517"/>
                <a:gd name="T58" fmla="*/ 687 w 778"/>
                <a:gd name="T59" fmla="*/ 67 h 517"/>
                <a:gd name="T60" fmla="*/ 687 w 778"/>
                <a:gd name="T61" fmla="*/ 216 h 5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78" h="517">
                  <a:moveTo>
                    <a:pt x="77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17"/>
                    <a:pt x="0" y="517"/>
                    <a:pt x="0" y="517"/>
                  </a:cubicBezTo>
                  <a:cubicBezTo>
                    <a:pt x="292" y="517"/>
                    <a:pt x="292" y="517"/>
                    <a:pt x="292" y="517"/>
                  </a:cubicBezTo>
                  <a:cubicBezTo>
                    <a:pt x="292" y="221"/>
                    <a:pt x="292" y="221"/>
                    <a:pt x="292" y="221"/>
                  </a:cubicBezTo>
                  <a:cubicBezTo>
                    <a:pt x="292" y="168"/>
                    <a:pt x="335" y="125"/>
                    <a:pt x="389" y="125"/>
                  </a:cubicBezTo>
                  <a:cubicBezTo>
                    <a:pt x="389" y="125"/>
                    <a:pt x="389" y="125"/>
                    <a:pt x="389" y="125"/>
                  </a:cubicBezTo>
                  <a:cubicBezTo>
                    <a:pt x="442" y="125"/>
                    <a:pt x="485" y="168"/>
                    <a:pt x="485" y="221"/>
                  </a:cubicBezTo>
                  <a:cubicBezTo>
                    <a:pt x="485" y="517"/>
                    <a:pt x="485" y="517"/>
                    <a:pt x="485" y="517"/>
                  </a:cubicBezTo>
                  <a:cubicBezTo>
                    <a:pt x="778" y="517"/>
                    <a:pt x="778" y="517"/>
                    <a:pt x="778" y="517"/>
                  </a:cubicBezTo>
                  <a:lnTo>
                    <a:pt x="778" y="0"/>
                  </a:lnTo>
                  <a:close/>
                  <a:moveTo>
                    <a:pt x="239" y="451"/>
                  </a:moveTo>
                  <a:cubicBezTo>
                    <a:pt x="90" y="451"/>
                    <a:pt x="90" y="451"/>
                    <a:pt x="90" y="451"/>
                  </a:cubicBezTo>
                  <a:cubicBezTo>
                    <a:pt x="90" y="301"/>
                    <a:pt x="90" y="301"/>
                    <a:pt x="90" y="301"/>
                  </a:cubicBezTo>
                  <a:cubicBezTo>
                    <a:pt x="239" y="301"/>
                    <a:pt x="239" y="301"/>
                    <a:pt x="239" y="301"/>
                  </a:cubicBezTo>
                  <a:lnTo>
                    <a:pt x="239" y="451"/>
                  </a:lnTo>
                  <a:close/>
                  <a:moveTo>
                    <a:pt x="239" y="216"/>
                  </a:moveTo>
                  <a:cubicBezTo>
                    <a:pt x="90" y="216"/>
                    <a:pt x="90" y="216"/>
                    <a:pt x="90" y="216"/>
                  </a:cubicBezTo>
                  <a:cubicBezTo>
                    <a:pt x="90" y="67"/>
                    <a:pt x="90" y="67"/>
                    <a:pt x="90" y="67"/>
                  </a:cubicBezTo>
                  <a:cubicBezTo>
                    <a:pt x="239" y="67"/>
                    <a:pt x="239" y="67"/>
                    <a:pt x="239" y="67"/>
                  </a:cubicBezTo>
                  <a:lnTo>
                    <a:pt x="239" y="216"/>
                  </a:lnTo>
                  <a:close/>
                  <a:moveTo>
                    <a:pt x="687" y="451"/>
                  </a:moveTo>
                  <a:cubicBezTo>
                    <a:pt x="538" y="451"/>
                    <a:pt x="538" y="451"/>
                    <a:pt x="538" y="451"/>
                  </a:cubicBezTo>
                  <a:cubicBezTo>
                    <a:pt x="538" y="301"/>
                    <a:pt x="538" y="301"/>
                    <a:pt x="538" y="301"/>
                  </a:cubicBezTo>
                  <a:cubicBezTo>
                    <a:pt x="687" y="301"/>
                    <a:pt x="687" y="301"/>
                    <a:pt x="687" y="301"/>
                  </a:cubicBezTo>
                  <a:lnTo>
                    <a:pt x="687" y="451"/>
                  </a:lnTo>
                  <a:close/>
                  <a:moveTo>
                    <a:pt x="687" y="216"/>
                  </a:moveTo>
                  <a:cubicBezTo>
                    <a:pt x="538" y="216"/>
                    <a:pt x="538" y="216"/>
                    <a:pt x="538" y="216"/>
                  </a:cubicBezTo>
                  <a:cubicBezTo>
                    <a:pt x="538" y="67"/>
                    <a:pt x="538" y="67"/>
                    <a:pt x="538" y="67"/>
                  </a:cubicBezTo>
                  <a:cubicBezTo>
                    <a:pt x="687" y="67"/>
                    <a:pt x="687" y="67"/>
                    <a:pt x="687" y="67"/>
                  </a:cubicBezTo>
                  <a:lnTo>
                    <a:pt x="687" y="216"/>
                  </a:lnTo>
                  <a:close/>
                </a:path>
              </a:pathLst>
            </a:custGeom>
            <a:grpFill/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55302" tIns="27651" rIns="55302" bIns="27651" numCol="1" anchor="t" anchorCtr="0" compatLnSpc="1">
              <a:prstTxWarp prst="textNoShape">
                <a:avLst/>
              </a:prstTxWarp>
            </a:bodyPr>
            <a:lstStyle/>
            <a:p>
              <a:endParaRPr lang="uz-Cyrl-UZ" sz="5122"/>
            </a:p>
          </p:txBody>
        </p:sp>
        <p:sp>
          <p:nvSpPr>
            <p:cNvPr id="257" name="Rectangle 11"/>
            <p:cNvSpPr>
              <a:spLocks noChangeArrowheads="1"/>
            </p:cNvSpPr>
            <p:nvPr/>
          </p:nvSpPr>
          <p:spPr bwMode="auto">
            <a:xfrm>
              <a:off x="1200679" y="5038571"/>
              <a:ext cx="952072" cy="32806"/>
            </a:xfrm>
            <a:prstGeom prst="rect">
              <a:avLst/>
            </a:prstGeom>
            <a:grpFill/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55302" tIns="27651" rIns="55302" bIns="27651" numCol="1" anchor="t" anchorCtr="0" compatLnSpc="1">
              <a:prstTxWarp prst="textNoShape">
                <a:avLst/>
              </a:prstTxWarp>
            </a:bodyPr>
            <a:lstStyle/>
            <a:p>
              <a:endParaRPr lang="uz-Cyrl-UZ" sz="5122"/>
            </a:p>
          </p:txBody>
        </p:sp>
        <p:sp>
          <p:nvSpPr>
            <p:cNvPr id="258" name="Freeform 12"/>
            <p:cNvSpPr>
              <a:spLocks/>
            </p:cNvSpPr>
            <p:nvPr/>
          </p:nvSpPr>
          <p:spPr bwMode="auto">
            <a:xfrm>
              <a:off x="1627620" y="4639618"/>
              <a:ext cx="54371" cy="54371"/>
            </a:xfrm>
            <a:custGeom>
              <a:avLst/>
              <a:gdLst>
                <a:gd name="T0" fmla="*/ 91 w 113"/>
                <a:gd name="T1" fmla="*/ 7 h 113"/>
                <a:gd name="T2" fmla="*/ 91 w 113"/>
                <a:gd name="T3" fmla="*/ 85 h 113"/>
                <a:gd name="T4" fmla="*/ 85 w 113"/>
                <a:gd name="T5" fmla="*/ 91 h 113"/>
                <a:gd name="T6" fmla="*/ 6 w 113"/>
                <a:gd name="T7" fmla="*/ 91 h 113"/>
                <a:gd name="T8" fmla="*/ 0 w 113"/>
                <a:gd name="T9" fmla="*/ 98 h 113"/>
                <a:gd name="T10" fmla="*/ 0 w 113"/>
                <a:gd name="T11" fmla="*/ 107 h 113"/>
                <a:gd name="T12" fmla="*/ 6 w 113"/>
                <a:gd name="T13" fmla="*/ 113 h 113"/>
                <a:gd name="T14" fmla="*/ 91 w 113"/>
                <a:gd name="T15" fmla="*/ 113 h 113"/>
                <a:gd name="T16" fmla="*/ 107 w 113"/>
                <a:gd name="T17" fmla="*/ 113 h 113"/>
                <a:gd name="T18" fmla="*/ 113 w 113"/>
                <a:gd name="T19" fmla="*/ 107 h 113"/>
                <a:gd name="T20" fmla="*/ 113 w 113"/>
                <a:gd name="T21" fmla="*/ 91 h 113"/>
                <a:gd name="T22" fmla="*/ 113 w 113"/>
                <a:gd name="T23" fmla="*/ 7 h 113"/>
                <a:gd name="T24" fmla="*/ 107 w 113"/>
                <a:gd name="T25" fmla="*/ 0 h 113"/>
                <a:gd name="T26" fmla="*/ 97 w 113"/>
                <a:gd name="T27" fmla="*/ 0 h 113"/>
                <a:gd name="T28" fmla="*/ 91 w 113"/>
                <a:gd name="T29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3" h="113">
                  <a:moveTo>
                    <a:pt x="91" y="7"/>
                  </a:moveTo>
                  <a:cubicBezTo>
                    <a:pt x="91" y="85"/>
                    <a:pt x="91" y="85"/>
                    <a:pt x="91" y="85"/>
                  </a:cubicBezTo>
                  <a:cubicBezTo>
                    <a:pt x="91" y="89"/>
                    <a:pt x="88" y="91"/>
                    <a:pt x="85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3" y="91"/>
                    <a:pt x="0" y="94"/>
                    <a:pt x="0" y="98"/>
                  </a:cubicBezTo>
                  <a:cubicBezTo>
                    <a:pt x="0" y="107"/>
                    <a:pt x="0" y="107"/>
                    <a:pt x="0" y="107"/>
                  </a:cubicBezTo>
                  <a:cubicBezTo>
                    <a:pt x="0" y="111"/>
                    <a:pt x="3" y="113"/>
                    <a:pt x="6" y="113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107" y="113"/>
                    <a:pt x="107" y="113"/>
                    <a:pt x="107" y="113"/>
                  </a:cubicBezTo>
                  <a:cubicBezTo>
                    <a:pt x="110" y="113"/>
                    <a:pt x="113" y="111"/>
                    <a:pt x="113" y="107"/>
                  </a:cubicBezTo>
                  <a:cubicBezTo>
                    <a:pt x="113" y="91"/>
                    <a:pt x="113" y="91"/>
                    <a:pt x="113" y="91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3"/>
                    <a:pt x="110" y="0"/>
                    <a:pt x="107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4" y="0"/>
                    <a:pt x="91" y="3"/>
                    <a:pt x="91" y="7"/>
                  </a:cubicBezTo>
                  <a:close/>
                </a:path>
              </a:pathLst>
            </a:custGeom>
            <a:grpFill/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55302" tIns="27651" rIns="55302" bIns="27651" numCol="1" anchor="t" anchorCtr="0" compatLnSpc="1">
              <a:prstTxWarp prst="textNoShape">
                <a:avLst/>
              </a:prstTxWarp>
            </a:bodyPr>
            <a:lstStyle/>
            <a:p>
              <a:endParaRPr lang="uz-Cyrl-UZ" sz="5122"/>
            </a:p>
          </p:txBody>
        </p:sp>
        <p:sp>
          <p:nvSpPr>
            <p:cNvPr id="259" name="Rectangle 13"/>
            <p:cNvSpPr>
              <a:spLocks noChangeArrowheads="1"/>
            </p:cNvSpPr>
            <p:nvPr/>
          </p:nvSpPr>
          <p:spPr bwMode="auto">
            <a:xfrm>
              <a:off x="1693462" y="4450580"/>
              <a:ext cx="117231" cy="84195"/>
            </a:xfrm>
            <a:prstGeom prst="rect">
              <a:avLst/>
            </a:prstGeom>
            <a:grpFill/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55302" tIns="27651" rIns="55302" bIns="27651" numCol="1" anchor="t" anchorCtr="0" compatLnSpc="1">
              <a:prstTxWarp prst="textNoShape">
                <a:avLst/>
              </a:prstTxWarp>
            </a:bodyPr>
            <a:lstStyle/>
            <a:p>
              <a:endParaRPr lang="uz-Cyrl-UZ" sz="5122"/>
            </a:p>
          </p:txBody>
        </p:sp>
        <p:sp>
          <p:nvSpPr>
            <p:cNvPr id="260" name="Freeform 14"/>
            <p:cNvSpPr>
              <a:spLocks/>
            </p:cNvSpPr>
            <p:nvPr/>
          </p:nvSpPr>
          <p:spPr bwMode="auto">
            <a:xfrm>
              <a:off x="1668456" y="4450580"/>
              <a:ext cx="16518" cy="108743"/>
            </a:xfrm>
            <a:custGeom>
              <a:avLst/>
              <a:gdLst>
                <a:gd name="T0" fmla="*/ 72 w 72"/>
                <a:gd name="T1" fmla="*/ 474 h 474"/>
                <a:gd name="T2" fmla="*/ 36 w 72"/>
                <a:gd name="T3" fmla="*/ 451 h 474"/>
                <a:gd name="T4" fmla="*/ 0 w 72"/>
                <a:gd name="T5" fmla="*/ 474 h 474"/>
                <a:gd name="T6" fmla="*/ 0 w 72"/>
                <a:gd name="T7" fmla="*/ 0 h 474"/>
                <a:gd name="T8" fmla="*/ 72 w 72"/>
                <a:gd name="T9" fmla="*/ 0 h 474"/>
                <a:gd name="T10" fmla="*/ 72 w 72"/>
                <a:gd name="T11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" h="474">
                  <a:moveTo>
                    <a:pt x="72" y="474"/>
                  </a:moveTo>
                  <a:lnTo>
                    <a:pt x="36" y="451"/>
                  </a:lnTo>
                  <a:lnTo>
                    <a:pt x="0" y="474"/>
                  </a:lnTo>
                  <a:lnTo>
                    <a:pt x="0" y="0"/>
                  </a:lnTo>
                  <a:lnTo>
                    <a:pt x="72" y="0"/>
                  </a:lnTo>
                  <a:lnTo>
                    <a:pt x="72" y="474"/>
                  </a:lnTo>
                  <a:close/>
                </a:path>
              </a:pathLst>
            </a:custGeom>
            <a:grpFill/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55302" tIns="27651" rIns="55302" bIns="27651" numCol="1" anchor="t" anchorCtr="0" compatLnSpc="1">
              <a:prstTxWarp prst="textNoShape">
                <a:avLst/>
              </a:prstTxWarp>
            </a:bodyPr>
            <a:lstStyle/>
            <a:p>
              <a:endParaRPr lang="uz-Cyrl-UZ" sz="5122"/>
            </a:p>
          </p:txBody>
        </p:sp>
      </p:grpSp>
      <p:sp>
        <p:nvSpPr>
          <p:cNvPr id="264" name="Прямоугольник 263"/>
          <p:cNvSpPr/>
          <p:nvPr/>
        </p:nvSpPr>
        <p:spPr>
          <a:xfrm>
            <a:off x="622646" y="5683067"/>
            <a:ext cx="1000158" cy="4222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72" dirty="0"/>
              <a:t>Educational institution</a:t>
            </a:r>
            <a:endParaRPr lang="ru-RU" sz="1072" dirty="0"/>
          </a:p>
        </p:txBody>
      </p:sp>
      <p:sp>
        <p:nvSpPr>
          <p:cNvPr id="265" name="Прямоугольник 264"/>
          <p:cNvSpPr/>
          <p:nvPr/>
        </p:nvSpPr>
        <p:spPr>
          <a:xfrm>
            <a:off x="1566824" y="6063046"/>
            <a:ext cx="415498" cy="639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z-Cyrl-UZ" sz="3554" b="1" dirty="0"/>
              <a:t>2</a:t>
            </a:r>
            <a:endParaRPr lang="ru-RU" sz="1572" b="1" dirty="0"/>
          </a:p>
        </p:txBody>
      </p:sp>
      <p:sp>
        <p:nvSpPr>
          <p:cNvPr id="266" name="Прямоугольник 265"/>
          <p:cNvSpPr/>
          <p:nvPr/>
        </p:nvSpPr>
        <p:spPr>
          <a:xfrm>
            <a:off x="1846625" y="6185501"/>
            <a:ext cx="574196" cy="4257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50"/>
              </a:lnSpc>
            </a:pPr>
            <a:r>
              <a:rPr lang="en-US" sz="1200" b="1" dirty="0"/>
              <a:t>days</a:t>
            </a:r>
            <a:endParaRPr lang="uz-Cyrl-UZ" sz="1200" b="1" dirty="0"/>
          </a:p>
          <a:p>
            <a:pPr algn="ctr">
              <a:lnSpc>
                <a:spcPts val="1250"/>
              </a:lnSpc>
            </a:pPr>
            <a:r>
              <a:rPr lang="en-US" sz="1200" b="1" dirty="0"/>
              <a:t>study</a:t>
            </a:r>
            <a:endParaRPr lang="ru-RU" sz="1200" b="1" dirty="0"/>
          </a:p>
        </p:txBody>
      </p:sp>
      <p:sp>
        <p:nvSpPr>
          <p:cNvPr id="267" name="Прямоугольник 266"/>
          <p:cNvSpPr/>
          <p:nvPr/>
        </p:nvSpPr>
        <p:spPr>
          <a:xfrm>
            <a:off x="660412" y="4327453"/>
            <a:ext cx="821059" cy="2737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79" dirty="0"/>
              <a:t>Enterprise</a:t>
            </a:r>
            <a:endParaRPr lang="ru-RU" sz="1179" dirty="0"/>
          </a:p>
        </p:txBody>
      </p:sp>
      <p:sp>
        <p:nvSpPr>
          <p:cNvPr id="268" name="Прямоугольник 267"/>
          <p:cNvSpPr/>
          <p:nvPr/>
        </p:nvSpPr>
        <p:spPr>
          <a:xfrm>
            <a:off x="1387270" y="4645363"/>
            <a:ext cx="415498" cy="639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z-Cyrl-UZ" sz="3554" b="1" dirty="0"/>
              <a:t>4</a:t>
            </a:r>
            <a:endParaRPr lang="ru-RU" sz="1572" b="1" dirty="0"/>
          </a:p>
        </p:txBody>
      </p:sp>
      <p:sp>
        <p:nvSpPr>
          <p:cNvPr id="269" name="Прямоугольник 268"/>
          <p:cNvSpPr/>
          <p:nvPr/>
        </p:nvSpPr>
        <p:spPr>
          <a:xfrm>
            <a:off x="1660861" y="4767818"/>
            <a:ext cx="510396" cy="4257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50"/>
              </a:lnSpc>
            </a:pPr>
            <a:r>
              <a:rPr lang="en-US" sz="1200" b="1" dirty="0"/>
              <a:t>days</a:t>
            </a:r>
            <a:endParaRPr lang="uz-Cyrl-UZ" sz="1200" b="1" dirty="0"/>
          </a:p>
          <a:p>
            <a:pPr>
              <a:lnSpc>
                <a:spcPts val="1250"/>
              </a:lnSpc>
            </a:pPr>
            <a:r>
              <a:rPr lang="en-US" sz="1200" b="1" dirty="0"/>
              <a:t>work</a:t>
            </a:r>
            <a:endParaRPr lang="ru-RU" sz="1200" b="1" dirty="0"/>
          </a:p>
        </p:txBody>
      </p:sp>
      <p:sp>
        <p:nvSpPr>
          <p:cNvPr id="123" name="Прямоугольник 122"/>
          <p:cNvSpPr/>
          <p:nvPr/>
        </p:nvSpPr>
        <p:spPr>
          <a:xfrm>
            <a:off x="2677497" y="4375466"/>
            <a:ext cx="1184924" cy="4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/>
              <a:t>Teacher in the enterprise</a:t>
            </a:r>
            <a:endParaRPr lang="ru-RU" sz="1100" dirty="0"/>
          </a:p>
        </p:txBody>
      </p:sp>
      <p:sp>
        <p:nvSpPr>
          <p:cNvPr id="124" name="Прямоугольник 123"/>
          <p:cNvSpPr/>
          <p:nvPr/>
        </p:nvSpPr>
        <p:spPr>
          <a:xfrm>
            <a:off x="4888478" y="5948003"/>
            <a:ext cx="967014" cy="455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79" dirty="0"/>
              <a:t>Theoretical knowledge</a:t>
            </a:r>
            <a:endParaRPr lang="ru-RU" sz="1179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2677497" y="6140843"/>
            <a:ext cx="1184924" cy="455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79" dirty="0"/>
              <a:t>Pedagogical staff</a:t>
            </a:r>
            <a:endParaRPr lang="ru-RU" sz="1179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lum bright="70000" contrast="-70000"/>
          </a:blip>
          <a:stretch>
            <a:fillRect/>
          </a:stretch>
        </p:blipFill>
        <p:spPr>
          <a:xfrm>
            <a:off x="6509410" y="4869711"/>
            <a:ext cx="338037" cy="33803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tretch>
            <a:fillRect/>
          </a:stretch>
        </p:blipFill>
        <p:spPr>
          <a:xfrm>
            <a:off x="6531650" y="5268338"/>
            <a:ext cx="315797" cy="400352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lum bright="70000" contrast="-70000"/>
          </a:blip>
          <a:stretch>
            <a:fillRect/>
          </a:stretch>
        </p:blipFill>
        <p:spPr>
          <a:xfrm>
            <a:off x="6500814" y="5727275"/>
            <a:ext cx="346633" cy="34787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lum bright="70000" contrast="-70000"/>
          </a:blip>
          <a:stretch>
            <a:fillRect/>
          </a:stretch>
        </p:blipFill>
        <p:spPr>
          <a:xfrm>
            <a:off x="6520941" y="6150722"/>
            <a:ext cx="375562" cy="376147"/>
          </a:xfrm>
          <a:prstGeom prst="rect">
            <a:avLst/>
          </a:prstGeom>
        </p:spPr>
      </p:pic>
      <p:pic>
        <p:nvPicPr>
          <p:cNvPr id="1036" name="Picture 12" descr="http://cdn.onlinewebfonts.com/svg/img_450557.png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567" y="4545985"/>
            <a:ext cx="590704" cy="689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7" cstate="print">
            <a:lum bright="70000" contrast="-70000"/>
          </a:blip>
          <a:stretch>
            <a:fillRect/>
          </a:stretch>
        </p:blipFill>
        <p:spPr>
          <a:xfrm>
            <a:off x="6509410" y="4424252"/>
            <a:ext cx="409137" cy="333242"/>
          </a:xfrm>
          <a:prstGeom prst="rect">
            <a:avLst/>
          </a:prstGeom>
        </p:spPr>
      </p:pic>
      <p:sp>
        <p:nvSpPr>
          <p:cNvPr id="90" name="Прямоугольник 89"/>
          <p:cNvSpPr/>
          <p:nvPr/>
        </p:nvSpPr>
        <p:spPr>
          <a:xfrm>
            <a:off x="6316709" y="1494604"/>
            <a:ext cx="5120641" cy="3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41338" indent="3175"/>
            <a:r>
              <a:rPr lang="ru-RU" sz="1200" dirty="0" err="1">
                <a:solidFill>
                  <a:schemeClr val="tx1"/>
                </a:solidFill>
              </a:rPr>
              <a:t>Савдо-саноат</a:t>
            </a:r>
            <a:r>
              <a:rPr lang="ru-RU" sz="1200" dirty="0">
                <a:solidFill>
                  <a:schemeClr val="tx1"/>
                </a:solidFill>
              </a:rPr>
              <a:t> </a:t>
            </a:r>
            <a:r>
              <a:rPr lang="ru-RU" sz="1200" dirty="0" err="1">
                <a:solidFill>
                  <a:schemeClr val="tx1"/>
                </a:solidFill>
              </a:rPr>
              <a:t>палатаси</a:t>
            </a:r>
            <a:r>
              <a:rPr lang="ru-RU" sz="1200" dirty="0">
                <a:solidFill>
                  <a:schemeClr val="tx1"/>
                </a:solidFill>
              </a:rPr>
              <a:t> </a:t>
            </a:r>
            <a:r>
              <a:rPr lang="ru-RU" sz="1200" dirty="0" err="1">
                <a:solidFill>
                  <a:schemeClr val="tx1"/>
                </a:solidFill>
              </a:rPr>
              <a:t>ва</a:t>
            </a:r>
            <a:r>
              <a:rPr lang="ru-RU" sz="1200" dirty="0">
                <a:solidFill>
                  <a:schemeClr val="tx1"/>
                </a:solidFill>
              </a:rPr>
              <a:t> </a:t>
            </a:r>
            <a:r>
              <a:rPr lang="ru-RU" sz="1200" dirty="0" err="1">
                <a:solidFill>
                  <a:schemeClr val="tx1"/>
                </a:solidFill>
              </a:rPr>
              <a:t>ассоциациялар</a:t>
            </a:r>
            <a:r>
              <a:rPr lang="ru-RU" sz="1200" dirty="0">
                <a:solidFill>
                  <a:schemeClr val="tx1"/>
                </a:solidFill>
              </a:rPr>
              <a:t> </a:t>
            </a:r>
            <a:r>
              <a:rPr lang="ru-RU" sz="1200" dirty="0" err="1">
                <a:solidFill>
                  <a:schemeClr val="tx1"/>
                </a:solidFill>
              </a:rPr>
              <a:t>иштирокини</a:t>
            </a:r>
            <a:r>
              <a:rPr lang="ru-RU" sz="1200" dirty="0">
                <a:solidFill>
                  <a:schemeClr val="tx1"/>
                </a:solidFill>
              </a:rPr>
              <a:t> </a:t>
            </a:r>
            <a:r>
              <a:rPr lang="ru-RU" sz="1200" dirty="0" err="1">
                <a:solidFill>
                  <a:schemeClr val="tx1"/>
                </a:solidFill>
              </a:rPr>
              <a:t>кенгайтириш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6316709" y="1098595"/>
            <a:ext cx="5120641" cy="396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41338"/>
            <a:r>
              <a:rPr lang="uz-Cyrl-UZ" sz="1200" dirty="0">
                <a:solidFill>
                  <a:schemeClr val="tx1"/>
                </a:solidFill>
              </a:rPr>
              <a:t>Ҳар йили камида 10,0 минг нафар ўқувчини Дуал таълимда ўқитиш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6316709" y="2286622"/>
            <a:ext cx="5654311" cy="3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41338"/>
            <a:r>
              <a:rPr lang="en-US" sz="1200" dirty="0">
                <a:solidFill>
                  <a:schemeClr val="tx1"/>
                </a:solidFill>
              </a:rPr>
              <a:t>Provide incentives and benefits to enterprises involved in dual education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6316709" y="1890613"/>
            <a:ext cx="5654311" cy="396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41338"/>
            <a:r>
              <a:rPr lang="en-US" sz="1200" dirty="0">
                <a:solidFill>
                  <a:schemeClr val="tx1"/>
                </a:solidFill>
              </a:rPr>
              <a:t>Organize training of employees attached to enterprises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6316709" y="2682631"/>
            <a:ext cx="5654311" cy="396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41338"/>
            <a:r>
              <a:rPr lang="en-US" sz="1200" dirty="0">
                <a:solidFill>
                  <a:schemeClr val="tx1"/>
                </a:solidFill>
              </a:rPr>
              <a:t>Cooperation with donors (international organizations)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6316709" y="3078640"/>
            <a:ext cx="5654311" cy="3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41338"/>
            <a:r>
              <a:rPr lang="en-US" sz="1200" dirty="0">
                <a:solidFill>
                  <a:schemeClr val="tx1"/>
                </a:solidFill>
              </a:rPr>
              <a:t>Establish allocation of state grants for dual education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6316709" y="3474648"/>
            <a:ext cx="5654311" cy="396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41338"/>
            <a:r>
              <a:rPr lang="en-US" sz="1200" dirty="0">
                <a:solidFill>
                  <a:schemeClr val="tx1"/>
                </a:solidFill>
              </a:rPr>
              <a:t>Creating the ability to set admission quotas independently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1" name="Freeform 18"/>
          <p:cNvSpPr>
            <a:spLocks/>
          </p:cNvSpPr>
          <p:nvPr/>
        </p:nvSpPr>
        <p:spPr bwMode="auto">
          <a:xfrm>
            <a:off x="6380209" y="1890421"/>
            <a:ext cx="503669" cy="394608"/>
          </a:xfrm>
          <a:custGeom>
            <a:avLst/>
            <a:gdLst>
              <a:gd name="T0" fmla="*/ 1749 w 2383"/>
              <a:gd name="T1" fmla="*/ 1867 h 1867"/>
              <a:gd name="T2" fmla="*/ 0 w 2383"/>
              <a:gd name="T3" fmla="*/ 1867 h 1867"/>
              <a:gd name="T4" fmla="*/ 634 w 2383"/>
              <a:gd name="T5" fmla="*/ 934 h 1867"/>
              <a:gd name="T6" fmla="*/ 0 w 2383"/>
              <a:gd name="T7" fmla="*/ 0 h 1867"/>
              <a:gd name="T8" fmla="*/ 1749 w 2383"/>
              <a:gd name="T9" fmla="*/ 0 h 1867"/>
              <a:gd name="T10" fmla="*/ 2383 w 2383"/>
              <a:gd name="T11" fmla="*/ 934 h 1867"/>
              <a:gd name="T12" fmla="*/ 1749 w 2383"/>
              <a:gd name="T13" fmla="*/ 1867 h 18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383" h="1867">
                <a:moveTo>
                  <a:pt x="1749" y="1867"/>
                </a:moveTo>
                <a:lnTo>
                  <a:pt x="0" y="1867"/>
                </a:lnTo>
                <a:lnTo>
                  <a:pt x="634" y="934"/>
                </a:lnTo>
                <a:lnTo>
                  <a:pt x="0" y="0"/>
                </a:lnTo>
                <a:lnTo>
                  <a:pt x="1749" y="0"/>
                </a:lnTo>
                <a:lnTo>
                  <a:pt x="2383" y="934"/>
                </a:lnTo>
                <a:lnTo>
                  <a:pt x="1749" y="1867"/>
                </a:lnTo>
                <a:close/>
              </a:path>
            </a:pathLst>
          </a:custGeom>
          <a:solidFill>
            <a:srgbClr val="98C995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Freeform 19"/>
          <p:cNvSpPr>
            <a:spLocks/>
          </p:cNvSpPr>
          <p:nvPr/>
        </p:nvSpPr>
        <p:spPr bwMode="auto">
          <a:xfrm>
            <a:off x="6380208" y="3476040"/>
            <a:ext cx="504092" cy="394608"/>
          </a:xfrm>
          <a:custGeom>
            <a:avLst/>
            <a:gdLst>
              <a:gd name="T0" fmla="*/ 1751 w 2385"/>
              <a:gd name="T1" fmla="*/ 1867 h 1867"/>
              <a:gd name="T2" fmla="*/ 0 w 2385"/>
              <a:gd name="T3" fmla="*/ 1867 h 1867"/>
              <a:gd name="T4" fmla="*/ 633 w 2385"/>
              <a:gd name="T5" fmla="*/ 934 h 1867"/>
              <a:gd name="T6" fmla="*/ 0 w 2385"/>
              <a:gd name="T7" fmla="*/ 0 h 1867"/>
              <a:gd name="T8" fmla="*/ 1751 w 2385"/>
              <a:gd name="T9" fmla="*/ 0 h 1867"/>
              <a:gd name="T10" fmla="*/ 2385 w 2385"/>
              <a:gd name="T11" fmla="*/ 934 h 1867"/>
              <a:gd name="T12" fmla="*/ 1751 w 2385"/>
              <a:gd name="T13" fmla="*/ 1867 h 18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385" h="1867">
                <a:moveTo>
                  <a:pt x="1751" y="1867"/>
                </a:moveTo>
                <a:lnTo>
                  <a:pt x="0" y="1867"/>
                </a:lnTo>
                <a:lnTo>
                  <a:pt x="633" y="934"/>
                </a:lnTo>
                <a:lnTo>
                  <a:pt x="0" y="0"/>
                </a:lnTo>
                <a:lnTo>
                  <a:pt x="1751" y="0"/>
                </a:lnTo>
                <a:lnTo>
                  <a:pt x="2385" y="934"/>
                </a:lnTo>
                <a:lnTo>
                  <a:pt x="1751" y="1867"/>
                </a:lnTo>
                <a:close/>
              </a:path>
            </a:pathLst>
          </a:custGeom>
          <a:solidFill>
            <a:srgbClr val="C395C4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Freeform 20"/>
          <p:cNvSpPr>
            <a:spLocks/>
          </p:cNvSpPr>
          <p:nvPr/>
        </p:nvSpPr>
        <p:spPr bwMode="auto">
          <a:xfrm>
            <a:off x="6380209" y="1494509"/>
            <a:ext cx="503669" cy="394185"/>
          </a:xfrm>
          <a:custGeom>
            <a:avLst/>
            <a:gdLst>
              <a:gd name="T0" fmla="*/ 1749 w 2383"/>
              <a:gd name="T1" fmla="*/ 1865 h 1865"/>
              <a:gd name="T2" fmla="*/ 0 w 2383"/>
              <a:gd name="T3" fmla="*/ 1865 h 1865"/>
              <a:gd name="T4" fmla="*/ 634 w 2383"/>
              <a:gd name="T5" fmla="*/ 933 h 1865"/>
              <a:gd name="T6" fmla="*/ 0 w 2383"/>
              <a:gd name="T7" fmla="*/ 0 h 1865"/>
              <a:gd name="T8" fmla="*/ 1749 w 2383"/>
              <a:gd name="T9" fmla="*/ 0 h 1865"/>
              <a:gd name="T10" fmla="*/ 2383 w 2383"/>
              <a:gd name="T11" fmla="*/ 933 h 1865"/>
              <a:gd name="T12" fmla="*/ 1749 w 2383"/>
              <a:gd name="T13" fmla="*/ 1865 h 1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383" h="1865">
                <a:moveTo>
                  <a:pt x="1749" y="1865"/>
                </a:moveTo>
                <a:lnTo>
                  <a:pt x="0" y="1865"/>
                </a:lnTo>
                <a:lnTo>
                  <a:pt x="634" y="933"/>
                </a:lnTo>
                <a:lnTo>
                  <a:pt x="0" y="0"/>
                </a:lnTo>
                <a:lnTo>
                  <a:pt x="1749" y="0"/>
                </a:lnTo>
                <a:lnTo>
                  <a:pt x="2383" y="933"/>
                </a:lnTo>
                <a:lnTo>
                  <a:pt x="1749" y="1865"/>
                </a:lnTo>
                <a:close/>
              </a:path>
            </a:pathLst>
          </a:custGeom>
          <a:solidFill>
            <a:srgbClr val="46BEEB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" name="Freeform 21"/>
          <p:cNvSpPr>
            <a:spLocks/>
          </p:cNvSpPr>
          <p:nvPr/>
        </p:nvSpPr>
        <p:spPr bwMode="auto">
          <a:xfrm>
            <a:off x="6380208" y="3079430"/>
            <a:ext cx="504092" cy="394185"/>
          </a:xfrm>
          <a:custGeom>
            <a:avLst/>
            <a:gdLst>
              <a:gd name="T0" fmla="*/ 1751 w 2385"/>
              <a:gd name="T1" fmla="*/ 1865 h 1865"/>
              <a:gd name="T2" fmla="*/ 0 w 2385"/>
              <a:gd name="T3" fmla="*/ 1865 h 1865"/>
              <a:gd name="T4" fmla="*/ 633 w 2385"/>
              <a:gd name="T5" fmla="*/ 933 h 1865"/>
              <a:gd name="T6" fmla="*/ 0 w 2385"/>
              <a:gd name="T7" fmla="*/ 0 h 1865"/>
              <a:gd name="T8" fmla="*/ 1751 w 2385"/>
              <a:gd name="T9" fmla="*/ 0 h 1865"/>
              <a:gd name="T10" fmla="*/ 2385 w 2385"/>
              <a:gd name="T11" fmla="*/ 933 h 1865"/>
              <a:gd name="T12" fmla="*/ 1751 w 2385"/>
              <a:gd name="T13" fmla="*/ 1865 h 1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385" h="1865">
                <a:moveTo>
                  <a:pt x="1751" y="1865"/>
                </a:moveTo>
                <a:lnTo>
                  <a:pt x="0" y="1865"/>
                </a:lnTo>
                <a:lnTo>
                  <a:pt x="633" y="933"/>
                </a:lnTo>
                <a:lnTo>
                  <a:pt x="0" y="0"/>
                </a:lnTo>
                <a:lnTo>
                  <a:pt x="1751" y="0"/>
                </a:lnTo>
                <a:lnTo>
                  <a:pt x="2385" y="933"/>
                </a:lnTo>
                <a:lnTo>
                  <a:pt x="1751" y="1865"/>
                </a:lnTo>
                <a:close/>
              </a:path>
            </a:pathLst>
          </a:custGeom>
          <a:solidFill>
            <a:srgbClr val="AC7B6A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" name="Freeform 22"/>
          <p:cNvSpPr>
            <a:spLocks/>
          </p:cNvSpPr>
          <p:nvPr/>
        </p:nvSpPr>
        <p:spPr bwMode="auto">
          <a:xfrm>
            <a:off x="6380209" y="2683093"/>
            <a:ext cx="503669" cy="394608"/>
          </a:xfrm>
          <a:custGeom>
            <a:avLst/>
            <a:gdLst>
              <a:gd name="T0" fmla="*/ 1749 w 2383"/>
              <a:gd name="T1" fmla="*/ 1867 h 1867"/>
              <a:gd name="T2" fmla="*/ 0 w 2383"/>
              <a:gd name="T3" fmla="*/ 1867 h 1867"/>
              <a:gd name="T4" fmla="*/ 633 w 2383"/>
              <a:gd name="T5" fmla="*/ 934 h 1867"/>
              <a:gd name="T6" fmla="*/ 0 w 2383"/>
              <a:gd name="T7" fmla="*/ 0 h 1867"/>
              <a:gd name="T8" fmla="*/ 1749 w 2383"/>
              <a:gd name="T9" fmla="*/ 0 h 1867"/>
              <a:gd name="T10" fmla="*/ 2383 w 2383"/>
              <a:gd name="T11" fmla="*/ 934 h 1867"/>
              <a:gd name="T12" fmla="*/ 1749 w 2383"/>
              <a:gd name="T13" fmla="*/ 1867 h 18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383" h="1867">
                <a:moveTo>
                  <a:pt x="1749" y="1867"/>
                </a:moveTo>
                <a:lnTo>
                  <a:pt x="0" y="1867"/>
                </a:lnTo>
                <a:lnTo>
                  <a:pt x="633" y="934"/>
                </a:lnTo>
                <a:lnTo>
                  <a:pt x="0" y="0"/>
                </a:lnTo>
                <a:lnTo>
                  <a:pt x="1749" y="0"/>
                </a:lnTo>
                <a:lnTo>
                  <a:pt x="2383" y="934"/>
                </a:lnTo>
                <a:lnTo>
                  <a:pt x="1749" y="1867"/>
                </a:lnTo>
                <a:close/>
              </a:path>
            </a:pathLst>
          </a:custGeom>
          <a:solidFill>
            <a:srgbClr val="F3935F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" name="Freeform 23"/>
          <p:cNvSpPr>
            <a:spLocks/>
          </p:cNvSpPr>
          <p:nvPr/>
        </p:nvSpPr>
        <p:spPr bwMode="auto">
          <a:xfrm>
            <a:off x="6380208" y="2286757"/>
            <a:ext cx="504092" cy="394608"/>
          </a:xfrm>
          <a:custGeom>
            <a:avLst/>
            <a:gdLst>
              <a:gd name="T0" fmla="*/ 1752 w 2385"/>
              <a:gd name="T1" fmla="*/ 1867 h 1867"/>
              <a:gd name="T2" fmla="*/ 0 w 2385"/>
              <a:gd name="T3" fmla="*/ 1867 h 1867"/>
              <a:gd name="T4" fmla="*/ 634 w 2385"/>
              <a:gd name="T5" fmla="*/ 934 h 1867"/>
              <a:gd name="T6" fmla="*/ 0 w 2385"/>
              <a:gd name="T7" fmla="*/ 0 h 1867"/>
              <a:gd name="T8" fmla="*/ 1752 w 2385"/>
              <a:gd name="T9" fmla="*/ 0 h 1867"/>
              <a:gd name="T10" fmla="*/ 2385 w 2385"/>
              <a:gd name="T11" fmla="*/ 934 h 1867"/>
              <a:gd name="T12" fmla="*/ 1752 w 2385"/>
              <a:gd name="T13" fmla="*/ 1867 h 18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385" h="1867">
                <a:moveTo>
                  <a:pt x="1752" y="1867"/>
                </a:moveTo>
                <a:lnTo>
                  <a:pt x="0" y="1867"/>
                </a:lnTo>
                <a:lnTo>
                  <a:pt x="634" y="934"/>
                </a:lnTo>
                <a:lnTo>
                  <a:pt x="0" y="0"/>
                </a:lnTo>
                <a:lnTo>
                  <a:pt x="1752" y="0"/>
                </a:lnTo>
                <a:lnTo>
                  <a:pt x="2385" y="934"/>
                </a:lnTo>
                <a:lnTo>
                  <a:pt x="1752" y="1867"/>
                </a:lnTo>
                <a:close/>
              </a:path>
            </a:pathLst>
          </a:custGeom>
          <a:solidFill>
            <a:srgbClr val="FAC86D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" name="Freeform 24"/>
          <p:cNvSpPr>
            <a:spLocks/>
          </p:cNvSpPr>
          <p:nvPr/>
        </p:nvSpPr>
        <p:spPr bwMode="auto">
          <a:xfrm>
            <a:off x="6380208" y="1098596"/>
            <a:ext cx="504092" cy="394185"/>
          </a:xfrm>
          <a:custGeom>
            <a:avLst/>
            <a:gdLst>
              <a:gd name="T0" fmla="*/ 1752 w 2385"/>
              <a:gd name="T1" fmla="*/ 1865 h 1865"/>
              <a:gd name="T2" fmla="*/ 0 w 2385"/>
              <a:gd name="T3" fmla="*/ 1865 h 1865"/>
              <a:gd name="T4" fmla="*/ 634 w 2385"/>
              <a:gd name="T5" fmla="*/ 934 h 1865"/>
              <a:gd name="T6" fmla="*/ 0 w 2385"/>
              <a:gd name="T7" fmla="*/ 0 h 1865"/>
              <a:gd name="T8" fmla="*/ 1752 w 2385"/>
              <a:gd name="T9" fmla="*/ 0 h 1865"/>
              <a:gd name="T10" fmla="*/ 2385 w 2385"/>
              <a:gd name="T11" fmla="*/ 934 h 1865"/>
              <a:gd name="T12" fmla="*/ 1752 w 2385"/>
              <a:gd name="T13" fmla="*/ 1865 h 1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385" h="1865">
                <a:moveTo>
                  <a:pt x="1752" y="1865"/>
                </a:moveTo>
                <a:lnTo>
                  <a:pt x="0" y="1865"/>
                </a:lnTo>
                <a:lnTo>
                  <a:pt x="634" y="934"/>
                </a:lnTo>
                <a:lnTo>
                  <a:pt x="0" y="0"/>
                </a:lnTo>
                <a:lnTo>
                  <a:pt x="1752" y="0"/>
                </a:lnTo>
                <a:lnTo>
                  <a:pt x="2385" y="934"/>
                </a:lnTo>
                <a:lnTo>
                  <a:pt x="1752" y="1865"/>
                </a:lnTo>
                <a:close/>
              </a:path>
            </a:pathLst>
          </a:custGeom>
          <a:solidFill>
            <a:srgbClr val="6199D1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8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010028" y="4813960"/>
            <a:ext cx="519862" cy="641805"/>
          </a:xfrm>
          <a:prstGeom prst="rect">
            <a:avLst/>
          </a:prstGeom>
        </p:spPr>
      </p:pic>
      <p:grpSp>
        <p:nvGrpSpPr>
          <p:cNvPr id="31" name="Группа 30"/>
          <p:cNvGrpSpPr/>
          <p:nvPr/>
        </p:nvGrpSpPr>
        <p:grpSpPr>
          <a:xfrm>
            <a:off x="4343704" y="4910724"/>
            <a:ext cx="243742" cy="247420"/>
            <a:chOff x="3450765" y="5187623"/>
            <a:chExt cx="168735" cy="171283"/>
          </a:xfrm>
          <a:solidFill>
            <a:schemeClr val="accent2">
              <a:lumMod val="75000"/>
            </a:schemeClr>
          </a:solidFill>
        </p:grpSpPr>
        <p:sp>
          <p:nvSpPr>
            <p:cNvPr id="30" name="Шеврон 29"/>
            <p:cNvSpPr/>
            <p:nvPr/>
          </p:nvSpPr>
          <p:spPr>
            <a:xfrm>
              <a:off x="3504177" y="5187623"/>
              <a:ext cx="115323" cy="171283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12" name="Шеврон 111"/>
            <p:cNvSpPr/>
            <p:nvPr/>
          </p:nvSpPr>
          <p:spPr>
            <a:xfrm>
              <a:off x="3450765" y="5187623"/>
              <a:ext cx="81334" cy="171283"/>
            </a:xfrm>
            <a:prstGeom prst="chevron">
              <a:avLst>
                <a:gd name="adj" fmla="val 6445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14" name="Group 14"/>
          <p:cNvGrpSpPr>
            <a:grpSpLocks noChangeAspect="1"/>
          </p:cNvGrpSpPr>
          <p:nvPr/>
        </p:nvGrpSpPr>
        <p:grpSpPr bwMode="auto">
          <a:xfrm>
            <a:off x="3107249" y="5682111"/>
            <a:ext cx="325420" cy="477705"/>
            <a:chOff x="-1908" y="6417"/>
            <a:chExt cx="2778" cy="4078"/>
          </a:xfrm>
          <a:solidFill>
            <a:srgbClr val="34819D"/>
          </a:solidFill>
        </p:grpSpPr>
        <p:sp>
          <p:nvSpPr>
            <p:cNvPr id="115" name="Oval 15"/>
            <p:cNvSpPr>
              <a:spLocks noChangeArrowheads="1"/>
            </p:cNvSpPr>
            <p:nvPr/>
          </p:nvSpPr>
          <p:spPr bwMode="auto">
            <a:xfrm>
              <a:off x="-871" y="6417"/>
              <a:ext cx="888" cy="896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6329" tIns="8164" rIns="16329" bIns="8164" numCol="1" anchor="t" anchorCtr="0" compatLnSpc="1">
              <a:prstTxWarp prst="textNoShape">
                <a:avLst/>
              </a:prstTxWarp>
            </a:bodyPr>
            <a:lstStyle/>
            <a:p>
              <a:endParaRPr lang="ru-RU" sz="321"/>
            </a:p>
          </p:txBody>
        </p:sp>
        <p:sp>
          <p:nvSpPr>
            <p:cNvPr id="116" name="Freeform 16"/>
            <p:cNvSpPr>
              <a:spLocks noEditPoints="1"/>
            </p:cNvSpPr>
            <p:nvPr/>
          </p:nvSpPr>
          <p:spPr bwMode="auto">
            <a:xfrm>
              <a:off x="-1908" y="6438"/>
              <a:ext cx="2778" cy="4057"/>
            </a:xfrm>
            <a:custGeom>
              <a:avLst/>
              <a:gdLst>
                <a:gd name="T0" fmla="*/ 729 w 1173"/>
                <a:gd name="T1" fmla="*/ 1070 h 1702"/>
                <a:gd name="T2" fmla="*/ 1081 w 1173"/>
                <a:gd name="T3" fmla="*/ 1208 h 1702"/>
                <a:gd name="T4" fmla="*/ 1173 w 1173"/>
                <a:gd name="T5" fmla="*/ 962 h 1702"/>
                <a:gd name="T6" fmla="*/ 1056 w 1173"/>
                <a:gd name="T7" fmla="*/ 914 h 1702"/>
                <a:gd name="T8" fmla="*/ 777 w 1173"/>
                <a:gd name="T9" fmla="*/ 396 h 1702"/>
                <a:gd name="T10" fmla="*/ 510 w 1173"/>
                <a:gd name="T11" fmla="*/ 387 h 1702"/>
                <a:gd name="T12" fmla="*/ 423 w 1173"/>
                <a:gd name="T13" fmla="*/ 433 h 1702"/>
                <a:gd name="T14" fmla="*/ 292 w 1173"/>
                <a:gd name="T15" fmla="*/ 661 h 1702"/>
                <a:gd name="T16" fmla="*/ 199 w 1173"/>
                <a:gd name="T17" fmla="*/ 540 h 1702"/>
                <a:gd name="T18" fmla="*/ 149 w 1173"/>
                <a:gd name="T19" fmla="*/ 519 h 1702"/>
                <a:gd name="T20" fmla="*/ 42 w 1173"/>
                <a:gd name="T21" fmla="*/ 17 h 1702"/>
                <a:gd name="T22" fmla="*/ 18 w 1173"/>
                <a:gd name="T23" fmla="*/ 2 h 1702"/>
                <a:gd name="T24" fmla="*/ 2 w 1173"/>
                <a:gd name="T25" fmla="*/ 26 h 1702"/>
                <a:gd name="T26" fmla="*/ 110 w 1173"/>
                <a:gd name="T27" fmla="*/ 529 h 1702"/>
                <a:gd name="T28" fmla="*/ 103 w 1173"/>
                <a:gd name="T29" fmla="*/ 533 h 1702"/>
                <a:gd name="T30" fmla="*/ 135 w 1173"/>
                <a:gd name="T31" fmla="*/ 693 h 1702"/>
                <a:gd name="T32" fmla="*/ 297 w 1173"/>
                <a:gd name="T33" fmla="*/ 819 h 1702"/>
                <a:gd name="T34" fmla="*/ 396 w 1173"/>
                <a:gd name="T35" fmla="*/ 767 h 1702"/>
                <a:gd name="T36" fmla="*/ 396 w 1173"/>
                <a:gd name="T37" fmla="*/ 1608 h 1702"/>
                <a:gd name="T38" fmla="*/ 489 w 1173"/>
                <a:gd name="T39" fmla="*/ 1702 h 1702"/>
                <a:gd name="T40" fmla="*/ 498 w 1173"/>
                <a:gd name="T41" fmla="*/ 1702 h 1702"/>
                <a:gd name="T42" fmla="*/ 592 w 1173"/>
                <a:gd name="T43" fmla="*/ 1608 h 1702"/>
                <a:gd name="T44" fmla="*/ 592 w 1173"/>
                <a:gd name="T45" fmla="*/ 1120 h 1702"/>
                <a:gd name="T46" fmla="*/ 661 w 1173"/>
                <a:gd name="T47" fmla="*/ 1120 h 1702"/>
                <a:gd name="T48" fmla="*/ 661 w 1173"/>
                <a:gd name="T49" fmla="*/ 1608 h 1702"/>
                <a:gd name="T50" fmla="*/ 755 w 1173"/>
                <a:gd name="T51" fmla="*/ 1702 h 1702"/>
                <a:gd name="T52" fmla="*/ 755 w 1173"/>
                <a:gd name="T53" fmla="*/ 1702 h 1702"/>
                <a:gd name="T54" fmla="*/ 848 w 1173"/>
                <a:gd name="T55" fmla="*/ 1608 h 1702"/>
                <a:gd name="T56" fmla="*/ 848 w 1173"/>
                <a:gd name="T57" fmla="*/ 1130 h 1702"/>
                <a:gd name="T58" fmla="*/ 715 w 1173"/>
                <a:gd name="T59" fmla="*/ 1082 h 1702"/>
                <a:gd name="T60" fmla="*/ 818 w 1173"/>
                <a:gd name="T61" fmla="*/ 813 h 1702"/>
                <a:gd name="T62" fmla="*/ 851 w 1173"/>
                <a:gd name="T63" fmla="*/ 827 h 1702"/>
                <a:gd name="T64" fmla="*/ 851 w 1173"/>
                <a:gd name="T65" fmla="*/ 679 h 1702"/>
                <a:gd name="T66" fmla="*/ 903 w 1173"/>
                <a:gd name="T67" fmla="*/ 859 h 1702"/>
                <a:gd name="T68" fmla="*/ 825 w 1173"/>
                <a:gd name="T69" fmla="*/ 829 h 1702"/>
                <a:gd name="T70" fmla="*/ 729 w 1173"/>
                <a:gd name="T71" fmla="*/ 1070 h 1702"/>
                <a:gd name="T72" fmla="*/ 625 w 1173"/>
                <a:gd name="T73" fmla="*/ 409 h 1702"/>
                <a:gd name="T74" fmla="*/ 650 w 1173"/>
                <a:gd name="T75" fmla="*/ 432 h 1702"/>
                <a:gd name="T76" fmla="*/ 632 w 1173"/>
                <a:gd name="T77" fmla="*/ 461 h 1702"/>
                <a:gd name="T78" fmla="*/ 617 w 1173"/>
                <a:gd name="T79" fmla="*/ 462 h 1702"/>
                <a:gd name="T80" fmla="*/ 598 w 1173"/>
                <a:gd name="T81" fmla="*/ 433 h 1702"/>
                <a:gd name="T82" fmla="*/ 625 w 1173"/>
                <a:gd name="T83" fmla="*/ 409 h 1702"/>
                <a:gd name="T84" fmla="*/ 666 w 1173"/>
                <a:gd name="T85" fmla="*/ 792 h 1702"/>
                <a:gd name="T86" fmla="*/ 623 w 1173"/>
                <a:gd name="T87" fmla="*/ 845 h 1702"/>
                <a:gd name="T88" fmla="*/ 579 w 1173"/>
                <a:gd name="T89" fmla="*/ 789 h 1702"/>
                <a:gd name="T90" fmla="*/ 607 w 1173"/>
                <a:gd name="T91" fmla="*/ 488 h 1702"/>
                <a:gd name="T92" fmla="*/ 624 w 1173"/>
                <a:gd name="T93" fmla="*/ 475 h 1702"/>
                <a:gd name="T94" fmla="*/ 640 w 1173"/>
                <a:gd name="T95" fmla="*/ 492 h 1702"/>
                <a:gd name="T96" fmla="*/ 666 w 1173"/>
                <a:gd name="T97" fmla="*/ 792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173" h="1702">
                  <a:moveTo>
                    <a:pt x="729" y="1070"/>
                  </a:moveTo>
                  <a:cubicBezTo>
                    <a:pt x="1081" y="1208"/>
                    <a:pt x="1081" y="1208"/>
                    <a:pt x="1081" y="1208"/>
                  </a:cubicBezTo>
                  <a:cubicBezTo>
                    <a:pt x="1173" y="962"/>
                    <a:pt x="1173" y="962"/>
                    <a:pt x="1173" y="962"/>
                  </a:cubicBezTo>
                  <a:cubicBezTo>
                    <a:pt x="1056" y="914"/>
                    <a:pt x="1056" y="914"/>
                    <a:pt x="1056" y="914"/>
                  </a:cubicBezTo>
                  <a:cubicBezTo>
                    <a:pt x="1029" y="512"/>
                    <a:pt x="817" y="416"/>
                    <a:pt x="777" y="396"/>
                  </a:cubicBezTo>
                  <a:cubicBezTo>
                    <a:pt x="737" y="377"/>
                    <a:pt x="545" y="387"/>
                    <a:pt x="510" y="387"/>
                  </a:cubicBezTo>
                  <a:cubicBezTo>
                    <a:pt x="476" y="386"/>
                    <a:pt x="445" y="402"/>
                    <a:pt x="423" y="433"/>
                  </a:cubicBezTo>
                  <a:cubicBezTo>
                    <a:pt x="400" y="464"/>
                    <a:pt x="292" y="661"/>
                    <a:pt x="292" y="661"/>
                  </a:cubicBezTo>
                  <a:cubicBezTo>
                    <a:pt x="292" y="661"/>
                    <a:pt x="236" y="583"/>
                    <a:pt x="199" y="540"/>
                  </a:cubicBezTo>
                  <a:cubicBezTo>
                    <a:pt x="184" y="523"/>
                    <a:pt x="166" y="519"/>
                    <a:pt x="149" y="519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39" y="7"/>
                    <a:pt x="29" y="0"/>
                    <a:pt x="18" y="2"/>
                  </a:cubicBezTo>
                  <a:cubicBezTo>
                    <a:pt x="7" y="4"/>
                    <a:pt x="0" y="15"/>
                    <a:pt x="2" y="26"/>
                  </a:cubicBezTo>
                  <a:cubicBezTo>
                    <a:pt x="110" y="529"/>
                    <a:pt x="110" y="529"/>
                    <a:pt x="110" y="529"/>
                  </a:cubicBezTo>
                  <a:cubicBezTo>
                    <a:pt x="106" y="531"/>
                    <a:pt x="103" y="533"/>
                    <a:pt x="103" y="533"/>
                  </a:cubicBezTo>
                  <a:cubicBezTo>
                    <a:pt x="47" y="581"/>
                    <a:pt x="94" y="643"/>
                    <a:pt x="135" y="693"/>
                  </a:cubicBezTo>
                  <a:cubicBezTo>
                    <a:pt x="175" y="744"/>
                    <a:pt x="225" y="819"/>
                    <a:pt x="297" y="819"/>
                  </a:cubicBezTo>
                  <a:cubicBezTo>
                    <a:pt x="368" y="819"/>
                    <a:pt x="396" y="767"/>
                    <a:pt x="396" y="767"/>
                  </a:cubicBezTo>
                  <a:cubicBezTo>
                    <a:pt x="396" y="1608"/>
                    <a:pt x="396" y="1608"/>
                    <a:pt x="396" y="1608"/>
                  </a:cubicBezTo>
                  <a:cubicBezTo>
                    <a:pt x="396" y="1660"/>
                    <a:pt x="437" y="1702"/>
                    <a:pt x="489" y="1702"/>
                  </a:cubicBezTo>
                  <a:cubicBezTo>
                    <a:pt x="498" y="1702"/>
                    <a:pt x="498" y="1702"/>
                    <a:pt x="498" y="1702"/>
                  </a:cubicBezTo>
                  <a:cubicBezTo>
                    <a:pt x="550" y="1702"/>
                    <a:pt x="592" y="1660"/>
                    <a:pt x="592" y="1608"/>
                  </a:cubicBezTo>
                  <a:cubicBezTo>
                    <a:pt x="592" y="1120"/>
                    <a:pt x="592" y="1120"/>
                    <a:pt x="592" y="1120"/>
                  </a:cubicBezTo>
                  <a:cubicBezTo>
                    <a:pt x="661" y="1120"/>
                    <a:pt x="661" y="1120"/>
                    <a:pt x="661" y="1120"/>
                  </a:cubicBezTo>
                  <a:cubicBezTo>
                    <a:pt x="661" y="1608"/>
                    <a:pt x="661" y="1608"/>
                    <a:pt x="661" y="1608"/>
                  </a:cubicBezTo>
                  <a:cubicBezTo>
                    <a:pt x="661" y="1660"/>
                    <a:pt x="703" y="1702"/>
                    <a:pt x="755" y="1702"/>
                  </a:cubicBezTo>
                  <a:cubicBezTo>
                    <a:pt x="755" y="1702"/>
                    <a:pt x="755" y="1702"/>
                    <a:pt x="755" y="1702"/>
                  </a:cubicBezTo>
                  <a:cubicBezTo>
                    <a:pt x="806" y="1702"/>
                    <a:pt x="848" y="1660"/>
                    <a:pt x="848" y="1608"/>
                  </a:cubicBezTo>
                  <a:cubicBezTo>
                    <a:pt x="848" y="1130"/>
                    <a:pt x="848" y="1130"/>
                    <a:pt x="848" y="1130"/>
                  </a:cubicBezTo>
                  <a:cubicBezTo>
                    <a:pt x="715" y="1082"/>
                    <a:pt x="715" y="1082"/>
                    <a:pt x="715" y="1082"/>
                  </a:cubicBezTo>
                  <a:cubicBezTo>
                    <a:pt x="818" y="813"/>
                    <a:pt x="818" y="813"/>
                    <a:pt x="818" y="813"/>
                  </a:cubicBezTo>
                  <a:cubicBezTo>
                    <a:pt x="851" y="827"/>
                    <a:pt x="851" y="827"/>
                    <a:pt x="851" y="827"/>
                  </a:cubicBezTo>
                  <a:cubicBezTo>
                    <a:pt x="851" y="679"/>
                    <a:pt x="851" y="679"/>
                    <a:pt x="851" y="679"/>
                  </a:cubicBezTo>
                  <a:cubicBezTo>
                    <a:pt x="885" y="722"/>
                    <a:pt x="903" y="859"/>
                    <a:pt x="903" y="859"/>
                  </a:cubicBezTo>
                  <a:cubicBezTo>
                    <a:pt x="825" y="829"/>
                    <a:pt x="825" y="829"/>
                    <a:pt x="825" y="829"/>
                  </a:cubicBezTo>
                  <a:lnTo>
                    <a:pt x="729" y="1070"/>
                  </a:lnTo>
                  <a:close/>
                  <a:moveTo>
                    <a:pt x="625" y="409"/>
                  </a:moveTo>
                  <a:cubicBezTo>
                    <a:pt x="625" y="409"/>
                    <a:pt x="650" y="409"/>
                    <a:pt x="650" y="432"/>
                  </a:cubicBezTo>
                  <a:cubicBezTo>
                    <a:pt x="650" y="444"/>
                    <a:pt x="639" y="455"/>
                    <a:pt x="632" y="461"/>
                  </a:cubicBezTo>
                  <a:cubicBezTo>
                    <a:pt x="628" y="465"/>
                    <a:pt x="621" y="465"/>
                    <a:pt x="617" y="462"/>
                  </a:cubicBezTo>
                  <a:cubicBezTo>
                    <a:pt x="609" y="455"/>
                    <a:pt x="598" y="444"/>
                    <a:pt x="598" y="433"/>
                  </a:cubicBezTo>
                  <a:cubicBezTo>
                    <a:pt x="598" y="416"/>
                    <a:pt x="610" y="409"/>
                    <a:pt x="625" y="409"/>
                  </a:cubicBezTo>
                  <a:close/>
                  <a:moveTo>
                    <a:pt x="666" y="792"/>
                  </a:moveTo>
                  <a:cubicBezTo>
                    <a:pt x="661" y="821"/>
                    <a:pt x="641" y="845"/>
                    <a:pt x="623" y="845"/>
                  </a:cubicBezTo>
                  <a:cubicBezTo>
                    <a:pt x="604" y="845"/>
                    <a:pt x="579" y="806"/>
                    <a:pt x="579" y="789"/>
                  </a:cubicBezTo>
                  <a:cubicBezTo>
                    <a:pt x="579" y="760"/>
                    <a:pt x="605" y="499"/>
                    <a:pt x="607" y="488"/>
                  </a:cubicBezTo>
                  <a:cubicBezTo>
                    <a:pt x="611" y="473"/>
                    <a:pt x="624" y="475"/>
                    <a:pt x="624" y="475"/>
                  </a:cubicBezTo>
                  <a:cubicBezTo>
                    <a:pt x="624" y="475"/>
                    <a:pt x="636" y="473"/>
                    <a:pt x="640" y="492"/>
                  </a:cubicBezTo>
                  <a:cubicBezTo>
                    <a:pt x="644" y="512"/>
                    <a:pt x="671" y="763"/>
                    <a:pt x="666" y="7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6329" tIns="8164" rIns="16329" bIns="8164" numCol="1" anchor="t" anchorCtr="0" compatLnSpc="1">
              <a:prstTxWarp prst="textNoShape">
                <a:avLst/>
              </a:prstTxWarp>
            </a:bodyPr>
            <a:lstStyle/>
            <a:p>
              <a:endParaRPr lang="ru-RU" sz="321"/>
            </a:p>
          </p:txBody>
        </p:sp>
      </p:grpSp>
      <p:sp>
        <p:nvSpPr>
          <p:cNvPr id="75" name="Прямоугольник 74"/>
          <p:cNvSpPr/>
          <p:nvPr/>
        </p:nvSpPr>
        <p:spPr>
          <a:xfrm>
            <a:off x="220029" y="3964876"/>
            <a:ext cx="5580000" cy="324000"/>
          </a:xfrm>
          <a:prstGeom prst="rect">
            <a:avLst/>
          </a:prstGeom>
          <a:solidFill>
            <a:srgbClr val="1F539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ea typeface="Times New Roman" panose="02020603050405020304" pitchFamily="18" charset="0"/>
              </a:rPr>
              <a:t>DUAL EDUCATION PROCESS</a:t>
            </a:r>
            <a:endParaRPr lang="ru-RU" sz="1200" dirty="0">
              <a:ea typeface="Times New Roman" panose="02020603050405020304" pitchFamily="18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6380208" y="3964876"/>
            <a:ext cx="5580000" cy="324000"/>
          </a:xfrm>
          <a:prstGeom prst="rect">
            <a:avLst/>
          </a:prstGeom>
          <a:solidFill>
            <a:srgbClr val="1F539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EXPECTED RESULTS </a:t>
            </a:r>
            <a:endParaRPr lang="ru-RU" sz="1200" b="1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220029" y="726235"/>
            <a:ext cx="5580000" cy="324000"/>
          </a:xfrm>
          <a:prstGeom prst="rect">
            <a:avLst/>
          </a:prstGeom>
          <a:solidFill>
            <a:srgbClr val="1F539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ea typeface="Times New Roman" panose="02020603050405020304" pitchFamily="18" charset="0"/>
              </a:rPr>
              <a:t>DUAL EDUCATION IN NUMBERS</a:t>
            </a:r>
            <a:endParaRPr lang="ru-RU" sz="1200" dirty="0">
              <a:ea typeface="Times New Roman" panose="02020603050405020304" pitchFamily="18" charset="0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6380208" y="726235"/>
            <a:ext cx="5580000" cy="324000"/>
          </a:xfrm>
          <a:prstGeom prst="rect">
            <a:avLst/>
          </a:prstGeom>
          <a:solidFill>
            <a:srgbClr val="1F539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DUAL EDUCATION DEVELOPMENT PLAN</a:t>
            </a:r>
            <a:endParaRPr lang="uz-Cyrl-UZ" sz="1200" b="1" dirty="0"/>
          </a:p>
        </p:txBody>
      </p:sp>
      <p:grpSp>
        <p:nvGrpSpPr>
          <p:cNvPr id="82" name="Группа 81"/>
          <p:cNvGrpSpPr/>
          <p:nvPr/>
        </p:nvGrpSpPr>
        <p:grpSpPr>
          <a:xfrm>
            <a:off x="4343704" y="5964408"/>
            <a:ext cx="243742" cy="247420"/>
            <a:chOff x="3450765" y="5187623"/>
            <a:chExt cx="168735" cy="171283"/>
          </a:xfrm>
          <a:solidFill>
            <a:srgbClr val="34819D"/>
          </a:solidFill>
        </p:grpSpPr>
        <p:sp>
          <p:nvSpPr>
            <p:cNvPr id="83" name="Шеврон 82"/>
            <p:cNvSpPr/>
            <p:nvPr/>
          </p:nvSpPr>
          <p:spPr>
            <a:xfrm>
              <a:off x="3504177" y="5187623"/>
              <a:ext cx="115323" cy="171283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4" name="Шеврон 83"/>
            <p:cNvSpPr/>
            <p:nvPr/>
          </p:nvSpPr>
          <p:spPr>
            <a:xfrm>
              <a:off x="3450765" y="5187623"/>
              <a:ext cx="81334" cy="171283"/>
            </a:xfrm>
            <a:prstGeom prst="chevron">
              <a:avLst>
                <a:gd name="adj" fmla="val 6445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cxnSp>
        <p:nvCxnSpPr>
          <p:cNvPr id="86" name="Прямая соединительная линия 85"/>
          <p:cNvCxnSpPr/>
          <p:nvPr/>
        </p:nvCxnSpPr>
        <p:spPr>
          <a:xfrm>
            <a:off x="622646" y="5550503"/>
            <a:ext cx="4486452" cy="0"/>
          </a:xfrm>
          <a:prstGeom prst="line">
            <a:avLst/>
          </a:prstGeom>
          <a:ln w="19050">
            <a:gradFill>
              <a:gsLst>
                <a:gs pos="0">
                  <a:srgbClr val="00B0F0">
                    <a:alpha val="0"/>
                  </a:srgbClr>
                </a:gs>
                <a:gs pos="50000">
                  <a:srgbClr val="00B0F0"/>
                </a:gs>
                <a:gs pos="100000">
                  <a:srgbClr val="00B0F0">
                    <a:alpha val="0"/>
                  </a:srgb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2" name="Таблица 7">
            <a:extLst>
              <a:ext uri="{FF2B5EF4-FFF2-40B4-BE49-F238E27FC236}">
                <a16:creationId xmlns:a16="http://schemas.microsoft.com/office/drawing/2014/main" id="{E95930B6-046B-4C9A-B72F-924F9697DC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649805"/>
              </p:ext>
            </p:extLst>
          </p:nvPr>
        </p:nvGraphicFramePr>
        <p:xfrm>
          <a:off x="220027" y="1227827"/>
          <a:ext cx="5580002" cy="252474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23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453">
                  <a:extLst>
                    <a:ext uri="{9D8B030D-6E8A-4147-A177-3AD203B41FA5}">
                      <a16:colId xmlns:a16="http://schemas.microsoft.com/office/drawing/2014/main" val="1758736088"/>
                    </a:ext>
                  </a:extLst>
                </a:gridCol>
                <a:gridCol w="891124">
                  <a:extLst>
                    <a:ext uri="{9D8B030D-6E8A-4147-A177-3AD203B41FA5}">
                      <a16:colId xmlns:a16="http://schemas.microsoft.com/office/drawing/2014/main" val="22158503"/>
                    </a:ext>
                  </a:extLst>
                </a:gridCol>
                <a:gridCol w="1101526">
                  <a:extLst>
                    <a:ext uri="{9D8B030D-6E8A-4147-A177-3AD203B41FA5}">
                      <a16:colId xmlns:a16="http://schemas.microsoft.com/office/drawing/2014/main" val="1324010622"/>
                    </a:ext>
                  </a:extLst>
                </a:gridCol>
                <a:gridCol w="903501">
                  <a:extLst>
                    <a:ext uri="{9D8B030D-6E8A-4147-A177-3AD203B41FA5}">
                      <a16:colId xmlns:a16="http://schemas.microsoft.com/office/drawing/2014/main" val="2076459998"/>
                    </a:ext>
                  </a:extLst>
                </a:gridCol>
              </a:tblGrid>
              <a:tr h="87070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Academic year</a:t>
                      </a:r>
                      <a:endParaRPr lang="ru-RU" sz="1200" dirty="0"/>
                    </a:p>
                  </a:txBody>
                  <a:tcPr marL="16329" marR="16329" marT="8164" marB="81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Number of pilot educational institutions</a:t>
                      </a:r>
                      <a:endParaRPr lang="ru-RU" sz="1200" dirty="0"/>
                    </a:p>
                  </a:txBody>
                  <a:tcPr marL="16329" marR="16329" marT="8164" marB="81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Number of</a:t>
                      </a:r>
                      <a:r>
                        <a:rPr lang="en-US" sz="1200" baseline="0" dirty="0"/>
                        <a:t> professions</a:t>
                      </a:r>
                      <a:endParaRPr lang="ru-RU" sz="1200" dirty="0"/>
                    </a:p>
                  </a:txBody>
                  <a:tcPr marL="16329" marR="16329" marT="8164" marB="81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Number of students</a:t>
                      </a:r>
                      <a:endParaRPr lang="ru-RU" sz="1200" dirty="0"/>
                    </a:p>
                  </a:txBody>
                  <a:tcPr marL="16329" marR="16329" marT="8164" marB="81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Number of enterprises</a:t>
                      </a:r>
                      <a:endParaRPr lang="ru-RU" sz="1200" dirty="0"/>
                    </a:p>
                  </a:txBody>
                  <a:tcPr marL="16329" marR="16329" marT="8164" marB="8164" anchor="ctr"/>
                </a:tc>
                <a:extLst>
                  <a:ext uri="{0D108BD9-81ED-4DB2-BD59-A6C34878D82A}">
                    <a16:rowId xmlns:a16="http://schemas.microsoft.com/office/drawing/2014/main" val="1656238216"/>
                  </a:ext>
                </a:extLst>
              </a:tr>
              <a:tr h="827021">
                <a:tc>
                  <a:txBody>
                    <a:bodyPr/>
                    <a:lstStyle/>
                    <a:p>
                      <a:pPr algn="ctr"/>
                      <a:r>
                        <a:rPr lang="uz-Cyrl-UZ" sz="1200" dirty="0"/>
                        <a:t>2021/2022</a:t>
                      </a:r>
                      <a:endParaRPr lang="ru-RU" sz="1200" dirty="0"/>
                    </a:p>
                  </a:txBody>
                  <a:tcPr marL="16329" marR="16329" marT="8164" marB="81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63</a:t>
                      </a:r>
                      <a:endParaRPr lang="ru-RU" sz="12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16329" marR="16329" marT="8164" marB="81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Cyrl-UZ" sz="1200" dirty="0"/>
                        <a:t>8</a:t>
                      </a:r>
                      <a:endParaRPr lang="ru-RU" sz="12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16329" marR="16329" marT="8164" marB="816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/>
                        <a:t>2391</a:t>
                      </a:r>
                      <a:endParaRPr lang="ru-RU" sz="12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16329" marR="16329" marT="8164" marB="81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103</a:t>
                      </a:r>
                      <a:endParaRPr lang="ru-RU" sz="12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16329" marR="16329" marT="8164" marB="8164" anchor="ctr"/>
                </a:tc>
                <a:extLst>
                  <a:ext uri="{0D108BD9-81ED-4DB2-BD59-A6C34878D82A}">
                    <a16:rowId xmlns:a16="http://schemas.microsoft.com/office/drawing/2014/main" val="2310877592"/>
                  </a:ext>
                </a:extLst>
              </a:tr>
              <a:tr h="827021">
                <a:tc>
                  <a:txBody>
                    <a:bodyPr/>
                    <a:lstStyle/>
                    <a:p>
                      <a:pPr algn="ctr"/>
                      <a:r>
                        <a:rPr lang="uz-Cyrl-UZ" sz="1200" dirty="0"/>
                        <a:t>2022/2023 (</a:t>
                      </a:r>
                      <a:r>
                        <a:rPr lang="en-US" sz="1200" dirty="0"/>
                        <a:t>plan</a:t>
                      </a:r>
                      <a:r>
                        <a:rPr lang="uz-Cyrl-UZ" sz="1200" dirty="0"/>
                        <a:t>)</a:t>
                      </a:r>
                      <a:endParaRPr lang="ru-RU" sz="1200" dirty="0"/>
                    </a:p>
                  </a:txBody>
                  <a:tcPr marL="16329" marR="16329" marT="8164" marB="81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Cyrl-UZ" sz="1200" dirty="0"/>
                        <a:t>80</a:t>
                      </a:r>
                      <a:endParaRPr lang="ru-RU" sz="12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16329" marR="16329" marT="8164" marB="81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Cyrl-UZ" sz="1200" dirty="0"/>
                        <a:t>20</a:t>
                      </a:r>
                      <a:endParaRPr lang="ru-RU" sz="12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16329" marR="16329" marT="8164" marB="8164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z-Cyrl-UZ" sz="1200" dirty="0"/>
                        <a:t>10000</a:t>
                      </a:r>
                      <a:endParaRPr lang="ru-RU" sz="12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16329" marR="16329" marT="8164" marB="81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Cyrl-UZ" sz="1200" dirty="0"/>
                        <a:t>180</a:t>
                      </a:r>
                      <a:endParaRPr lang="ru-RU" sz="12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16329" marR="16329" marT="8164" marB="816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1" name="Прямоугольник 70"/>
          <p:cNvSpPr/>
          <p:nvPr/>
        </p:nvSpPr>
        <p:spPr>
          <a:xfrm>
            <a:off x="6316709" y="1494604"/>
            <a:ext cx="5654311" cy="3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41338" indent="3175"/>
            <a:r>
              <a:rPr lang="en-US" sz="1200" dirty="0">
                <a:solidFill>
                  <a:schemeClr val="tx1"/>
                </a:solidFill>
              </a:rPr>
              <a:t>Expanding the participation of the Chamber of Commerce and Industry and associations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6316709" y="1098595"/>
            <a:ext cx="5654311" cy="396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41338"/>
            <a:r>
              <a:rPr lang="en-US" sz="1200" u="sng" dirty="0">
                <a:solidFill>
                  <a:schemeClr val="tx1"/>
                </a:solidFill>
              </a:rPr>
              <a:t>Teaching at least 10.0 thousand students each year in Dual Education</a:t>
            </a:r>
            <a:endParaRPr lang="ru-RU" sz="1200" u="sng" dirty="0">
              <a:solidFill>
                <a:schemeClr val="tx1"/>
              </a:solidFill>
            </a:endParaRPr>
          </a:p>
        </p:txBody>
      </p:sp>
      <p:sp>
        <p:nvSpPr>
          <p:cNvPr id="74" name="Freeform 20"/>
          <p:cNvSpPr>
            <a:spLocks/>
          </p:cNvSpPr>
          <p:nvPr/>
        </p:nvSpPr>
        <p:spPr bwMode="auto">
          <a:xfrm>
            <a:off x="6380209" y="1494509"/>
            <a:ext cx="503669" cy="394185"/>
          </a:xfrm>
          <a:custGeom>
            <a:avLst/>
            <a:gdLst>
              <a:gd name="T0" fmla="*/ 1749 w 2383"/>
              <a:gd name="T1" fmla="*/ 1865 h 1865"/>
              <a:gd name="T2" fmla="*/ 0 w 2383"/>
              <a:gd name="T3" fmla="*/ 1865 h 1865"/>
              <a:gd name="T4" fmla="*/ 634 w 2383"/>
              <a:gd name="T5" fmla="*/ 933 h 1865"/>
              <a:gd name="T6" fmla="*/ 0 w 2383"/>
              <a:gd name="T7" fmla="*/ 0 h 1865"/>
              <a:gd name="T8" fmla="*/ 1749 w 2383"/>
              <a:gd name="T9" fmla="*/ 0 h 1865"/>
              <a:gd name="T10" fmla="*/ 2383 w 2383"/>
              <a:gd name="T11" fmla="*/ 933 h 1865"/>
              <a:gd name="T12" fmla="*/ 1749 w 2383"/>
              <a:gd name="T13" fmla="*/ 1865 h 1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383" h="1865">
                <a:moveTo>
                  <a:pt x="1749" y="1865"/>
                </a:moveTo>
                <a:lnTo>
                  <a:pt x="0" y="1865"/>
                </a:lnTo>
                <a:lnTo>
                  <a:pt x="634" y="933"/>
                </a:lnTo>
                <a:lnTo>
                  <a:pt x="0" y="0"/>
                </a:lnTo>
                <a:lnTo>
                  <a:pt x="1749" y="0"/>
                </a:lnTo>
                <a:lnTo>
                  <a:pt x="2383" y="933"/>
                </a:lnTo>
                <a:lnTo>
                  <a:pt x="1749" y="1865"/>
                </a:lnTo>
                <a:close/>
              </a:path>
            </a:pathLst>
          </a:custGeom>
          <a:solidFill>
            <a:srgbClr val="46BEEB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9" name="Freeform 24"/>
          <p:cNvSpPr>
            <a:spLocks/>
          </p:cNvSpPr>
          <p:nvPr/>
        </p:nvSpPr>
        <p:spPr bwMode="auto">
          <a:xfrm>
            <a:off x="6380208" y="1098212"/>
            <a:ext cx="504092" cy="394185"/>
          </a:xfrm>
          <a:custGeom>
            <a:avLst/>
            <a:gdLst>
              <a:gd name="T0" fmla="*/ 1752 w 2385"/>
              <a:gd name="T1" fmla="*/ 1865 h 1865"/>
              <a:gd name="T2" fmla="*/ 0 w 2385"/>
              <a:gd name="T3" fmla="*/ 1865 h 1865"/>
              <a:gd name="T4" fmla="*/ 634 w 2385"/>
              <a:gd name="T5" fmla="*/ 934 h 1865"/>
              <a:gd name="T6" fmla="*/ 0 w 2385"/>
              <a:gd name="T7" fmla="*/ 0 h 1865"/>
              <a:gd name="T8" fmla="*/ 1752 w 2385"/>
              <a:gd name="T9" fmla="*/ 0 h 1865"/>
              <a:gd name="T10" fmla="*/ 2385 w 2385"/>
              <a:gd name="T11" fmla="*/ 934 h 1865"/>
              <a:gd name="T12" fmla="*/ 1752 w 2385"/>
              <a:gd name="T13" fmla="*/ 1865 h 1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385" h="1865">
                <a:moveTo>
                  <a:pt x="1752" y="1865"/>
                </a:moveTo>
                <a:lnTo>
                  <a:pt x="0" y="1865"/>
                </a:lnTo>
                <a:lnTo>
                  <a:pt x="634" y="934"/>
                </a:lnTo>
                <a:lnTo>
                  <a:pt x="0" y="0"/>
                </a:lnTo>
                <a:lnTo>
                  <a:pt x="1752" y="0"/>
                </a:lnTo>
                <a:lnTo>
                  <a:pt x="2385" y="934"/>
                </a:lnTo>
                <a:lnTo>
                  <a:pt x="1752" y="1865"/>
                </a:lnTo>
                <a:close/>
              </a:path>
            </a:pathLst>
          </a:custGeom>
          <a:solidFill>
            <a:srgbClr val="6199D1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0892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3306">
            <a:extLst>
              <a:ext uri="{FF2B5EF4-FFF2-40B4-BE49-F238E27FC236}">
                <a16:creationId xmlns:a16="http://schemas.microsoft.com/office/drawing/2014/main" id="{8C88874B-5B0E-4248-8C46-A6A2AF6346B1}"/>
              </a:ext>
            </a:extLst>
          </p:cNvPr>
          <p:cNvSpPr>
            <a:spLocks/>
          </p:cNvSpPr>
          <p:nvPr/>
        </p:nvSpPr>
        <p:spPr bwMode="auto">
          <a:xfrm>
            <a:off x="2118" y="-2117"/>
            <a:ext cx="6811433" cy="6862233"/>
          </a:xfrm>
          <a:custGeom>
            <a:avLst/>
            <a:gdLst>
              <a:gd name="T0" fmla="*/ 2365 w 3218"/>
              <a:gd name="T1" fmla="*/ 0 h 3242"/>
              <a:gd name="T2" fmla="*/ 0 w 3218"/>
              <a:gd name="T3" fmla="*/ 0 h 3242"/>
              <a:gd name="T4" fmla="*/ 0 w 3218"/>
              <a:gd name="T5" fmla="*/ 2356 h 3242"/>
              <a:gd name="T6" fmla="*/ 885 w 3218"/>
              <a:gd name="T7" fmla="*/ 3242 h 3242"/>
              <a:gd name="T8" fmla="*/ 3218 w 3218"/>
              <a:gd name="T9" fmla="*/ 907 h 3242"/>
              <a:gd name="T10" fmla="*/ 3218 w 3218"/>
              <a:gd name="T11" fmla="*/ 854 h 3242"/>
              <a:gd name="T12" fmla="*/ 2365 w 3218"/>
              <a:gd name="T13" fmla="*/ 0 h 3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18" h="3242">
                <a:moveTo>
                  <a:pt x="2365" y="0"/>
                </a:moveTo>
                <a:lnTo>
                  <a:pt x="0" y="0"/>
                </a:lnTo>
                <a:lnTo>
                  <a:pt x="0" y="2356"/>
                </a:lnTo>
                <a:lnTo>
                  <a:pt x="885" y="3242"/>
                </a:lnTo>
                <a:lnTo>
                  <a:pt x="3218" y="907"/>
                </a:lnTo>
                <a:lnTo>
                  <a:pt x="3218" y="854"/>
                </a:lnTo>
                <a:lnTo>
                  <a:pt x="2365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AA36BE2C-1382-468F-881F-EEE4F6713505}"/>
              </a:ext>
            </a:extLst>
          </p:cNvPr>
          <p:cNvSpPr>
            <a:spLocks/>
          </p:cNvSpPr>
          <p:nvPr/>
        </p:nvSpPr>
        <p:spPr bwMode="auto">
          <a:xfrm>
            <a:off x="22821" y="18851"/>
            <a:ext cx="2972651" cy="2976324"/>
          </a:xfrm>
          <a:custGeom>
            <a:avLst/>
            <a:gdLst>
              <a:gd name="T0" fmla="*/ 809 w 1619"/>
              <a:gd name="T1" fmla="*/ 1621 h 1621"/>
              <a:gd name="T2" fmla="*/ 0 w 1619"/>
              <a:gd name="T3" fmla="*/ 810 h 1621"/>
              <a:gd name="T4" fmla="*/ 809 w 1619"/>
              <a:gd name="T5" fmla="*/ 0 h 1621"/>
              <a:gd name="T6" fmla="*/ 1619 w 1619"/>
              <a:gd name="T7" fmla="*/ 810 h 1621"/>
              <a:gd name="T8" fmla="*/ 809 w 1619"/>
              <a:gd name="T9" fmla="*/ 1621 h 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19" h="1621">
                <a:moveTo>
                  <a:pt x="809" y="1621"/>
                </a:moveTo>
                <a:lnTo>
                  <a:pt x="0" y="810"/>
                </a:lnTo>
                <a:lnTo>
                  <a:pt x="809" y="0"/>
                </a:lnTo>
                <a:lnTo>
                  <a:pt x="1619" y="810"/>
                </a:lnTo>
                <a:lnTo>
                  <a:pt x="809" y="162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1D3D3CEF-08CB-4A4E-B712-70B3C234E138}"/>
              </a:ext>
            </a:extLst>
          </p:cNvPr>
          <p:cNvSpPr>
            <a:spLocks/>
          </p:cNvSpPr>
          <p:nvPr/>
        </p:nvSpPr>
        <p:spPr bwMode="auto">
          <a:xfrm>
            <a:off x="22821" y="2995175"/>
            <a:ext cx="2972651" cy="2974487"/>
          </a:xfrm>
          <a:custGeom>
            <a:avLst/>
            <a:gdLst>
              <a:gd name="T0" fmla="*/ 809 w 1619"/>
              <a:gd name="T1" fmla="*/ 1620 h 1620"/>
              <a:gd name="T2" fmla="*/ 0 w 1619"/>
              <a:gd name="T3" fmla="*/ 810 h 1620"/>
              <a:gd name="T4" fmla="*/ 809 w 1619"/>
              <a:gd name="T5" fmla="*/ 0 h 1620"/>
              <a:gd name="T6" fmla="*/ 1619 w 1619"/>
              <a:gd name="T7" fmla="*/ 810 h 1620"/>
              <a:gd name="T8" fmla="*/ 809 w 1619"/>
              <a:gd name="T9" fmla="*/ 1620 h 1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19" h="1620">
                <a:moveTo>
                  <a:pt x="809" y="1620"/>
                </a:moveTo>
                <a:lnTo>
                  <a:pt x="0" y="810"/>
                </a:lnTo>
                <a:lnTo>
                  <a:pt x="809" y="0"/>
                </a:lnTo>
                <a:lnTo>
                  <a:pt x="1619" y="810"/>
                </a:lnTo>
                <a:lnTo>
                  <a:pt x="809" y="1620"/>
                </a:lnTo>
                <a:close/>
              </a:path>
            </a:pathLst>
          </a:custGeom>
          <a:solidFill>
            <a:srgbClr val="3D6AA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75C6C2BE-C40C-4C0E-A77C-98D270BBAC2D}"/>
              </a:ext>
            </a:extLst>
          </p:cNvPr>
          <p:cNvSpPr>
            <a:spLocks/>
          </p:cNvSpPr>
          <p:nvPr/>
        </p:nvSpPr>
        <p:spPr bwMode="auto">
          <a:xfrm>
            <a:off x="1508230" y="1506097"/>
            <a:ext cx="2974487" cy="2976324"/>
          </a:xfrm>
          <a:custGeom>
            <a:avLst/>
            <a:gdLst>
              <a:gd name="T0" fmla="*/ 810 w 1620"/>
              <a:gd name="T1" fmla="*/ 1621 h 1621"/>
              <a:gd name="T2" fmla="*/ 0 w 1620"/>
              <a:gd name="T3" fmla="*/ 811 h 1621"/>
              <a:gd name="T4" fmla="*/ 810 w 1620"/>
              <a:gd name="T5" fmla="*/ 0 h 1621"/>
              <a:gd name="T6" fmla="*/ 1620 w 1620"/>
              <a:gd name="T7" fmla="*/ 811 h 1621"/>
              <a:gd name="T8" fmla="*/ 810 w 1620"/>
              <a:gd name="T9" fmla="*/ 1621 h 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20" h="1621">
                <a:moveTo>
                  <a:pt x="810" y="1621"/>
                </a:moveTo>
                <a:lnTo>
                  <a:pt x="0" y="811"/>
                </a:lnTo>
                <a:lnTo>
                  <a:pt x="810" y="0"/>
                </a:lnTo>
                <a:lnTo>
                  <a:pt x="1620" y="811"/>
                </a:lnTo>
                <a:lnTo>
                  <a:pt x="810" y="1621"/>
                </a:lnTo>
                <a:close/>
              </a:path>
            </a:pathLst>
          </a:custGeom>
          <a:solidFill>
            <a:srgbClr val="38A5D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14" name="Freeform 3301">
            <a:extLst>
              <a:ext uri="{FF2B5EF4-FFF2-40B4-BE49-F238E27FC236}">
                <a16:creationId xmlns:a16="http://schemas.microsoft.com/office/drawing/2014/main" id="{3EFCBE47-E6A2-464D-9D13-CD9E22F00884}"/>
              </a:ext>
            </a:extLst>
          </p:cNvPr>
          <p:cNvSpPr>
            <a:spLocks/>
          </p:cNvSpPr>
          <p:nvPr/>
        </p:nvSpPr>
        <p:spPr bwMode="auto">
          <a:xfrm>
            <a:off x="1919949" y="298903"/>
            <a:ext cx="2182187" cy="2184213"/>
          </a:xfrm>
          <a:custGeom>
            <a:avLst/>
            <a:gdLst>
              <a:gd name="T0" fmla="*/ 1617 w 3233"/>
              <a:gd name="T1" fmla="*/ 3236 h 3236"/>
              <a:gd name="T2" fmla="*/ 0 w 3233"/>
              <a:gd name="T3" fmla="*/ 1619 h 3236"/>
              <a:gd name="T4" fmla="*/ 1617 w 3233"/>
              <a:gd name="T5" fmla="*/ 0 h 3236"/>
              <a:gd name="T6" fmla="*/ 3233 w 3233"/>
              <a:gd name="T7" fmla="*/ 1619 h 3236"/>
              <a:gd name="T8" fmla="*/ 1617 w 3233"/>
              <a:gd name="T9" fmla="*/ 3236 h 32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33" h="3236">
                <a:moveTo>
                  <a:pt x="1617" y="3236"/>
                </a:moveTo>
                <a:lnTo>
                  <a:pt x="0" y="1619"/>
                </a:lnTo>
                <a:lnTo>
                  <a:pt x="1617" y="0"/>
                </a:lnTo>
                <a:lnTo>
                  <a:pt x="3233" y="1619"/>
                </a:lnTo>
                <a:lnTo>
                  <a:pt x="1617" y="3236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18" name="Freeform 3301">
            <a:extLst>
              <a:ext uri="{FF2B5EF4-FFF2-40B4-BE49-F238E27FC236}">
                <a16:creationId xmlns:a16="http://schemas.microsoft.com/office/drawing/2014/main" id="{9E87D0C4-0ADC-4B6F-B423-F2763A801957}"/>
              </a:ext>
            </a:extLst>
          </p:cNvPr>
          <p:cNvSpPr>
            <a:spLocks/>
          </p:cNvSpPr>
          <p:nvPr/>
        </p:nvSpPr>
        <p:spPr bwMode="auto">
          <a:xfrm>
            <a:off x="3255096" y="3885751"/>
            <a:ext cx="1192225" cy="1193333"/>
          </a:xfrm>
          <a:custGeom>
            <a:avLst/>
            <a:gdLst>
              <a:gd name="T0" fmla="*/ 1617 w 3233"/>
              <a:gd name="T1" fmla="*/ 3236 h 3236"/>
              <a:gd name="T2" fmla="*/ 0 w 3233"/>
              <a:gd name="T3" fmla="*/ 1619 h 3236"/>
              <a:gd name="T4" fmla="*/ 1617 w 3233"/>
              <a:gd name="T5" fmla="*/ 0 h 3236"/>
              <a:gd name="T6" fmla="*/ 3233 w 3233"/>
              <a:gd name="T7" fmla="*/ 1619 h 3236"/>
              <a:gd name="T8" fmla="*/ 1617 w 3233"/>
              <a:gd name="T9" fmla="*/ 3236 h 32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33" h="3236">
                <a:moveTo>
                  <a:pt x="1617" y="3236"/>
                </a:moveTo>
                <a:lnTo>
                  <a:pt x="0" y="1619"/>
                </a:lnTo>
                <a:lnTo>
                  <a:pt x="1617" y="0"/>
                </a:lnTo>
                <a:lnTo>
                  <a:pt x="3233" y="1619"/>
                </a:lnTo>
                <a:lnTo>
                  <a:pt x="1617" y="3236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57" name="TextBox 56"/>
          <p:cNvSpPr txBox="1"/>
          <p:nvPr/>
        </p:nvSpPr>
        <p:spPr>
          <a:xfrm>
            <a:off x="8582025" y="5852314"/>
            <a:ext cx="3255084" cy="584773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ctr"/>
            <a:r>
              <a:rPr lang="en-US" sz="3000" u="sng" dirty="0">
                <a:solidFill>
                  <a:srgbClr val="2E6CA4"/>
                </a:solidFill>
                <a:cs typeface="Arial" panose="020B0604020202020204" pitchFamily="34" charset="0"/>
              </a:rPr>
              <a:t>info@edu.uz</a:t>
            </a:r>
            <a:endParaRPr lang="ru-RU" sz="3000" u="sng" dirty="0">
              <a:solidFill>
                <a:srgbClr val="2E6CA4"/>
              </a:solidFill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892600" y="2009170"/>
            <a:ext cx="657930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4800" b="1" dirty="0">
                <a:solidFill>
                  <a:srgbClr val="1C4C7B"/>
                </a:solidFill>
                <a:cs typeface="Arial" panose="020B0604020202020204" pitchFamily="34" charset="0"/>
              </a:rPr>
              <a:t>THANK YOU FOR YOUR ATTENTION</a:t>
            </a:r>
            <a:endParaRPr lang="ru-RU" sz="4800" b="1" dirty="0">
              <a:solidFill>
                <a:srgbClr val="1C4C7B"/>
              </a:solidFill>
              <a:cs typeface="Arial" panose="020B0604020202020204" pitchFamily="34" charset="0"/>
            </a:endParaRPr>
          </a:p>
        </p:txBody>
      </p:sp>
      <p:pic>
        <p:nvPicPr>
          <p:cNvPr id="1026" name="Picture 2" descr="https://verspk.ru/files/flib/1985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4025" y="5817931"/>
            <a:ext cx="498475" cy="498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0" y="6680200"/>
            <a:ext cx="12192000" cy="177800"/>
          </a:xfrm>
          <a:prstGeom prst="rect">
            <a:avLst/>
          </a:prstGeom>
          <a:solidFill>
            <a:srgbClr val="1B497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244127333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752</Words>
  <Application>Microsoft Office PowerPoint</Application>
  <PresentationFormat>Широкоэкранный</PresentationFormat>
  <Paragraphs>179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</vt:lpstr>
      <vt:lpstr>Calibri Light</vt:lpstr>
      <vt:lpstr>Helvetica</vt:lpstr>
      <vt:lpstr>RUS ModernH-Bold</vt:lpstr>
      <vt:lpstr>Wingdings</vt:lpstr>
      <vt:lpstr>Office 主题</vt:lpstr>
      <vt:lpstr>Презентация PowerPoint</vt:lpstr>
      <vt:lpstr>EDUCATION SYSTEM OF UZBEKISTAN</vt:lpstr>
      <vt:lpstr>LEGAL BASIS OF THE NATIONAL VOCATIONAL EDUCATION SYSTEM</vt:lpstr>
      <vt:lpstr>TVET IN NUMBERS</vt:lpstr>
      <vt:lpstr>SHARE OF EXISTING PROFESSIONS BY LEVELS IN THE NATIONAL CLASSIFIER OF EMPLOYEE AND WORKING PROFESSIONS</vt:lpstr>
      <vt:lpstr>IMPLEMENTATION OF DUAL EDUCATION IN TVET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Abdul</dc:creator>
  <cp:keywords/>
  <cp:lastModifiedBy>Khudaynazar Kurbanov</cp:lastModifiedBy>
  <cp:revision>626</cp:revision>
  <cp:lastPrinted>2021-11-20T11:51:26Z</cp:lastPrinted>
  <dcterms:created xsi:type="dcterms:W3CDTF">2017-05-21T02:28:00Z</dcterms:created>
  <dcterms:modified xsi:type="dcterms:W3CDTF">2022-06-22T12:32:45Z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2052-11.1.0.9999</vt:lpwstr>
  </property>
</Properties>
</file>