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548" r:id="rId2"/>
    <p:sldId id="563" r:id="rId3"/>
    <p:sldId id="561" r:id="rId4"/>
    <p:sldId id="562" r:id="rId5"/>
    <p:sldId id="530" r:id="rId6"/>
    <p:sldId id="560" r:id="rId7"/>
  </p:sldIdLst>
  <p:sldSz cx="12801600" cy="9601200" type="A3"/>
  <p:notesSz cx="6888163" cy="10020300"/>
  <p:custDataLst>
    <p:tags r:id="rId10"/>
  </p:custDataLst>
  <p:defaultTextStyle>
    <a:defPPr>
      <a:defRPr lang="uz-Cyrl-UZ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ользователь Windows" initials="П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AE40"/>
    <a:srgbClr val="6DA945"/>
    <a:srgbClr val="548235"/>
    <a:srgbClr val="0070C0"/>
    <a:srgbClr val="34819D"/>
    <a:srgbClr val="5BB9FF"/>
    <a:srgbClr val="FC5454"/>
    <a:srgbClr val="0A7AA0"/>
    <a:srgbClr val="009999"/>
    <a:srgbClr val="5BD7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59" d="100"/>
          <a:sy n="59" d="100"/>
        </p:scale>
        <p:origin x="1291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A97CC-2915-4C19-8905-B344067E8BCD}" type="datetimeFigureOut">
              <a:rPr lang="ru-RU" smtClean="0"/>
              <a:pPr/>
              <a:t>ср 22.06.22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70D49-FE05-49B2-9EF0-051A3471F0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429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890FF2B1-E92E-45B1-B8A7-A021994A6BE3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uz-Cyrl-U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4C42A576-2652-48BE-84EF-A030ABF3F569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355129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58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6153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20236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6945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2990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92069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65030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34189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25431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065022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07623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47418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3FAC-50EF-4E95-AB0D-10A656625E21}" type="datetimeFigureOut">
              <a:rPr lang="uz-Cyrl-UZ" smtClean="0"/>
              <a:pPr/>
              <a:t>22/06/2022</a:t>
            </a:fld>
            <a:endParaRPr lang="uz-Cyrl-U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01484-0C48-4D53-A1BB-DD562C6A0203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22284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083213" y="384495"/>
            <a:ext cx="10635175" cy="989012"/>
          </a:xfrm>
        </p:spPr>
        <p:txBody>
          <a:bodyPr>
            <a:noAutofit/>
          </a:bodyPr>
          <a:lstStyle/>
          <a:p>
            <a:pPr algn="ctr"/>
            <a:r>
              <a:rPr lang="en-US" altLang="uz-Cyrl-UZ" sz="3600" b="1" dirty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The interaction of the labor market with vocational education</a:t>
            </a:r>
            <a:endParaRPr lang="ru-RU" altLang="uz-Cyrl-UZ" sz="3600" b="1" dirty="0">
              <a:solidFill>
                <a:srgbClr val="0070C0"/>
              </a:solidFill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369" y="1600244"/>
            <a:ext cx="11816862" cy="6251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873213" y="2946149"/>
            <a:ext cx="1545983" cy="14112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2640" tIns="51321" rIns="102640" bIns="51321" anchor="ctr"/>
          <a:lstStyle/>
          <a:p>
            <a:pPr algn="ctr">
              <a:defRPr/>
            </a:pPr>
            <a:r>
              <a:rPr lang="en-US" sz="2000" b="1" dirty="0">
                <a:solidFill>
                  <a:srgbClr val="0070C0"/>
                </a:solidFill>
                <a:cs typeface="Times New Roman" pitchFamily="18" charset="0"/>
              </a:rPr>
              <a:t>Integration with the labor market</a:t>
            </a:r>
            <a:endParaRPr lang="ru-RU" sz="20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70865" y="3344034"/>
            <a:ext cx="2641339" cy="2318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640" tIns="51321" rIns="102640" bIns="51321" anchor="ctr"/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EMPLOYERS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(job creation, employment)</a:t>
            </a:r>
            <a:endParaRPr lang="ru-RU" sz="24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45348" y="3344034"/>
            <a:ext cx="2449313" cy="2318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640" tIns="51321" rIns="102640" bIns="51321" anchor="ctr"/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PROFESSIONAL EDUCATION</a:t>
            </a:r>
            <a:endParaRPr lang="ru-RU" sz="240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63286" y="7065454"/>
            <a:ext cx="5737839" cy="50284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640" tIns="51321" rIns="102640" bIns="51321" anchor="ctr"/>
          <a:lstStyle/>
          <a:p>
            <a:pPr algn="ctr">
              <a:defRPr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Offer training and professional skills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182562" y="7114629"/>
            <a:ext cx="3729642" cy="40449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640" tIns="51321" rIns="102640" bIns="51321" anchor="ctr"/>
          <a:lstStyle/>
          <a:p>
            <a:pPr algn="ctr">
              <a:defRPr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Qualification requirements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293338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237013D-1772-4CC2-9996-F36A4E96FC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327417"/>
              </p:ext>
            </p:extLst>
          </p:nvPr>
        </p:nvGraphicFramePr>
        <p:xfrm>
          <a:off x="-1" y="537244"/>
          <a:ext cx="12801601" cy="9063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5461">
                  <a:extLst>
                    <a:ext uri="{9D8B030D-6E8A-4147-A177-3AD203B41FA5}">
                      <a16:colId xmlns:a16="http://schemas.microsoft.com/office/drawing/2014/main" val="370672259"/>
                    </a:ext>
                  </a:extLst>
                </a:gridCol>
                <a:gridCol w="2627786">
                  <a:extLst>
                    <a:ext uri="{9D8B030D-6E8A-4147-A177-3AD203B41FA5}">
                      <a16:colId xmlns:a16="http://schemas.microsoft.com/office/drawing/2014/main" val="3121572869"/>
                    </a:ext>
                  </a:extLst>
                </a:gridCol>
                <a:gridCol w="2243150">
                  <a:extLst>
                    <a:ext uri="{9D8B030D-6E8A-4147-A177-3AD203B41FA5}">
                      <a16:colId xmlns:a16="http://schemas.microsoft.com/office/drawing/2014/main" val="149029478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3380302078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419329354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468841794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70928987"/>
                    </a:ext>
                  </a:extLst>
                </a:gridCol>
              </a:tblGrid>
              <a:tr h="1354612">
                <a:tc>
                  <a:txBody>
                    <a:bodyPr/>
                    <a:lstStyle/>
                    <a:p>
                      <a:r>
                        <a:rPr lang="ru-RU" sz="252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Name of the industry council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Scope area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Responsible ministries and departments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Assigned higher educational institutions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Assigned vocational educational institutions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Assigned scientific organizations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889273"/>
                  </a:ext>
                </a:extLst>
              </a:tr>
              <a:tr h="2614715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Industry Council for professional qualifications and competencies in the field of personnel work, labor safety, auxiliary intersectoral types of professional activity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Labor relations and workforce development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Ministry of Employment and Labor Relations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Tashkent State University of Economics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Tashkent College of Human Resources Management and Labor Protection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Research Center "Scientific Foundations and Problems of Development of the Economy of Uzbekistan" at the Tashkent State University of Economics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072471"/>
                  </a:ext>
                </a:extLst>
              </a:tr>
              <a:tr h="2354836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Industry Council for Professional Qualifications and Competences in Healthcare and Pharmaceuticals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Healthcare, pharmaceuticals and social services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Ministry of Health care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Tashkent Medical Academy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1st Republican College of Public Health named after Abu Ali ibn Sino, </a:t>
                      </a:r>
                      <a:r>
                        <a:rPr lang="en-US" sz="1600" dirty="0" err="1"/>
                        <a:t>Chilanzar</a:t>
                      </a:r>
                      <a:r>
                        <a:rPr lang="en-US" sz="1600" dirty="0"/>
                        <a:t> College of Public Health named after Abu Ali ibn Sino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Uzbek Research Chemical-Pharmaceutical Institute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7583543"/>
                  </a:ext>
                </a:extLst>
              </a:tr>
              <a:tr h="944145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………..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………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34826"/>
                  </a:ext>
                </a:extLst>
              </a:tr>
              <a:tr h="1795648">
                <a:tc>
                  <a:txBody>
                    <a:bodyPr/>
                    <a:lstStyle/>
                    <a:p>
                      <a:r>
                        <a:rPr lang="en-US" dirty="0"/>
                        <a:t>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Industry Council for Professional Qualifications and Competences in the Textile, Garment and Leather Industry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Manufacture of textile, clothing and leather products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Associations "</a:t>
                      </a:r>
                      <a:r>
                        <a:rPr lang="en-US" sz="1800" dirty="0" err="1"/>
                        <a:t>Uztekstilprom</a:t>
                      </a:r>
                      <a:r>
                        <a:rPr lang="en-US" sz="1800" dirty="0"/>
                        <a:t>" and "</a:t>
                      </a:r>
                      <a:r>
                        <a:rPr lang="en-US" sz="1800" dirty="0" err="1"/>
                        <a:t>Uzcharmsanoat</a:t>
                      </a:r>
                      <a:r>
                        <a:rPr lang="en-US" sz="1800" dirty="0"/>
                        <a:t>"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Tashkent Institute of Textile and Light Industry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Almazar</a:t>
                      </a:r>
                      <a:r>
                        <a:rPr lang="en-US" sz="1800" dirty="0"/>
                        <a:t> College of Light Industry, </a:t>
                      </a:r>
                      <a:r>
                        <a:rPr lang="en-US" sz="1800" dirty="0" err="1"/>
                        <a:t>Jarkurgan</a:t>
                      </a:r>
                      <a:r>
                        <a:rPr lang="en-US" sz="1800" dirty="0"/>
                        <a:t> College of Light Industry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Uzbek Research Institute of Natural Fibers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011963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46F0604-FAB1-433C-918B-491DED86B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338671"/>
              </p:ext>
            </p:extLst>
          </p:nvPr>
        </p:nvGraphicFramePr>
        <p:xfrm>
          <a:off x="0" y="0"/>
          <a:ext cx="12801600" cy="537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0">
                  <a:extLst>
                    <a:ext uri="{9D8B030D-6E8A-4147-A177-3AD203B41FA5}">
                      <a16:colId xmlns:a16="http://schemas.microsoft.com/office/drawing/2014/main" val="3968969079"/>
                    </a:ext>
                  </a:extLst>
                </a:gridCol>
              </a:tblGrid>
              <a:tr h="537244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FFC000"/>
                          </a:solidFill>
                        </a:rPr>
                        <a:t>SECTOR SKILLS COUNCILS</a:t>
                      </a:r>
                      <a:endParaRPr lang="ru-RU" b="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725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762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F45A33D1-5BB5-4AF6-B90A-56B9AC7780EA}"/>
              </a:ext>
            </a:extLst>
          </p:cNvPr>
          <p:cNvGrpSpPr/>
          <p:nvPr/>
        </p:nvGrpSpPr>
        <p:grpSpPr>
          <a:xfrm>
            <a:off x="1086804" y="3169925"/>
            <a:ext cx="10912877" cy="3455822"/>
            <a:chOff x="1035050" y="1848976"/>
            <a:chExt cx="10393216" cy="3291259"/>
          </a:xfrm>
        </p:grpSpPr>
        <p:sp>
          <p:nvSpPr>
            <p:cNvPr id="36" name="Arc 35">
              <a:extLst>
                <a:ext uri="{FF2B5EF4-FFF2-40B4-BE49-F238E27FC236}">
                  <a16:creationId xmlns:a16="http://schemas.microsoft.com/office/drawing/2014/main" id="{4F34F4C9-98E6-4E4E-9D02-81B9631A28F6}"/>
                </a:ext>
              </a:extLst>
            </p:cNvPr>
            <p:cNvSpPr/>
            <p:nvPr/>
          </p:nvSpPr>
          <p:spPr>
            <a:xfrm>
              <a:off x="7302105" y="1848976"/>
              <a:ext cx="1591809" cy="1645629"/>
            </a:xfrm>
            <a:prstGeom prst="arc">
              <a:avLst>
                <a:gd name="adj1" fmla="val 16211550"/>
                <a:gd name="adj2" fmla="val 5391112"/>
              </a:avLst>
            </a:prstGeom>
            <a:ln w="19050">
              <a:solidFill>
                <a:schemeClr val="bg2">
                  <a:lumMod val="75000"/>
                </a:schemeClr>
              </a:solidFill>
              <a:headEnd type="none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7" name="Arc 36">
              <a:extLst>
                <a:ext uri="{FF2B5EF4-FFF2-40B4-BE49-F238E27FC236}">
                  <a16:creationId xmlns:a16="http://schemas.microsoft.com/office/drawing/2014/main" id="{AECFD66D-87CC-438E-9835-D936A8160F01}"/>
                </a:ext>
              </a:extLst>
            </p:cNvPr>
            <p:cNvSpPr/>
            <p:nvPr/>
          </p:nvSpPr>
          <p:spPr>
            <a:xfrm rot="10800000">
              <a:off x="3736840" y="3494605"/>
              <a:ext cx="1591809" cy="1645629"/>
            </a:xfrm>
            <a:prstGeom prst="arc">
              <a:avLst>
                <a:gd name="adj1" fmla="val 16211550"/>
                <a:gd name="adj2" fmla="val 5391112"/>
              </a:avLst>
            </a:prstGeom>
            <a:ln w="19050" cap="rnd">
              <a:solidFill>
                <a:schemeClr val="bg2">
                  <a:lumMod val="75000"/>
                </a:schemeClr>
              </a:solidFill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D95C7CE-47CD-4AF0-B8A8-53D851134D88}"/>
                </a:ext>
              </a:extLst>
            </p:cNvPr>
            <p:cNvCxnSpPr>
              <a:cxnSpLocks/>
              <a:stCxn id="37" idx="2"/>
              <a:endCxn id="36" idx="2"/>
            </p:cNvCxnSpPr>
            <p:nvPr/>
          </p:nvCxnSpPr>
          <p:spPr>
            <a:xfrm flipV="1">
              <a:off x="4530617" y="3494602"/>
              <a:ext cx="3569520" cy="6"/>
            </a:xfrm>
            <a:prstGeom prst="line">
              <a:avLst/>
            </a:prstGeom>
            <a:ln w="19050" cap="rnd">
              <a:solidFill>
                <a:schemeClr val="bg2">
                  <a:lumMod val="75000"/>
                </a:schemeClr>
              </a:solidFill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A603E78B-C753-4178-AC44-B7ADE77C8C64}"/>
                </a:ext>
              </a:extLst>
            </p:cNvPr>
            <p:cNvCxnSpPr>
              <a:cxnSpLocks/>
            </p:cNvCxnSpPr>
            <p:nvPr/>
          </p:nvCxnSpPr>
          <p:spPr>
            <a:xfrm>
              <a:off x="1035050" y="1848976"/>
              <a:ext cx="7119422" cy="0"/>
            </a:xfrm>
            <a:prstGeom prst="line">
              <a:avLst/>
            </a:prstGeom>
            <a:ln w="19050" cap="rnd">
              <a:solidFill>
                <a:schemeClr val="bg2">
                  <a:lumMod val="75000"/>
                </a:schemeClr>
              </a:solidFill>
              <a:headEnd type="non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090D61A3-290B-4CB6-9BC2-D259A33758B5}"/>
                </a:ext>
              </a:extLst>
            </p:cNvPr>
            <p:cNvCxnSpPr>
              <a:cxnSpLocks/>
            </p:cNvCxnSpPr>
            <p:nvPr/>
          </p:nvCxnSpPr>
          <p:spPr>
            <a:xfrm>
              <a:off x="4529980" y="5140235"/>
              <a:ext cx="6898286" cy="0"/>
            </a:xfrm>
            <a:prstGeom prst="line">
              <a:avLst/>
            </a:prstGeom>
            <a:ln w="19050">
              <a:solidFill>
                <a:schemeClr val="bg2">
                  <a:lumMod val="75000"/>
                </a:schemeClr>
              </a:solidFill>
              <a:headEnd type="none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1" y="168283"/>
            <a:ext cx="11041380" cy="1249531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26647D"/>
                </a:solidFill>
                <a:latin typeface="+mn-lt"/>
              </a:rPr>
              <a:t>COMPONENTS OF THE NATIONAL QUALIFICATION SYSTEM IN UZBEKISTAN</a:t>
            </a:r>
            <a:endParaRPr lang="uz-Cyrl-UZ" sz="3200" b="1" dirty="0">
              <a:solidFill>
                <a:srgbClr val="26647D"/>
              </a:solidFill>
              <a:latin typeface="+mn-lt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33A0909-E136-483B-9DC0-C612176A9788}"/>
              </a:ext>
            </a:extLst>
          </p:cNvPr>
          <p:cNvGrpSpPr/>
          <p:nvPr/>
        </p:nvGrpSpPr>
        <p:grpSpPr>
          <a:xfrm>
            <a:off x="288907" y="2319144"/>
            <a:ext cx="1516990" cy="1628165"/>
            <a:chOff x="275149" y="1136124"/>
            <a:chExt cx="1444752" cy="144475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BE9EF47B-8AD3-4496-A870-B20B556DDD55}"/>
                </a:ext>
              </a:extLst>
            </p:cNvPr>
            <p:cNvSpPr/>
            <p:nvPr/>
          </p:nvSpPr>
          <p:spPr>
            <a:xfrm>
              <a:off x="275149" y="1136124"/>
              <a:ext cx="1444752" cy="1444752"/>
            </a:xfrm>
            <a:prstGeom prst="ellipse">
              <a:avLst/>
            </a:prstGeom>
            <a:solidFill>
              <a:srgbClr val="F0EE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00"/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319C1FB-2396-458B-AD0C-80F39ACC433F}"/>
                </a:ext>
              </a:extLst>
            </p:cNvPr>
            <p:cNvGrpSpPr/>
            <p:nvPr/>
          </p:nvGrpSpPr>
          <p:grpSpPr>
            <a:xfrm>
              <a:off x="275414" y="1136124"/>
              <a:ext cx="1444222" cy="1235199"/>
              <a:chOff x="630513" y="1138061"/>
              <a:chExt cx="1444222" cy="1235199"/>
            </a:xfrm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7D415299-AB3E-4AF7-B1A1-0EEE5901E0E8}"/>
                  </a:ext>
                </a:extLst>
              </p:cNvPr>
              <p:cNvSpPr/>
              <p:nvPr/>
            </p:nvSpPr>
            <p:spPr>
              <a:xfrm>
                <a:off x="630513" y="1138061"/>
                <a:ext cx="1444222" cy="722111"/>
              </a:xfrm>
              <a:custGeom>
                <a:avLst/>
                <a:gdLst>
                  <a:gd name="connsiteX0" fmla="*/ 722111 w 1444222"/>
                  <a:gd name="connsiteY0" fmla="*/ 0 h 722111"/>
                  <a:gd name="connsiteX1" fmla="*/ 1444222 w 1444222"/>
                  <a:gd name="connsiteY1" fmla="*/ 722111 h 722111"/>
                  <a:gd name="connsiteX2" fmla="*/ 1367996 w 1444222"/>
                  <a:gd name="connsiteY2" fmla="*/ 722111 h 722111"/>
                  <a:gd name="connsiteX3" fmla="*/ 722111 w 1444222"/>
                  <a:gd name="connsiteY3" fmla="*/ 76226 h 722111"/>
                  <a:gd name="connsiteX4" fmla="*/ 76226 w 1444222"/>
                  <a:gd name="connsiteY4" fmla="*/ 722111 h 722111"/>
                  <a:gd name="connsiteX5" fmla="*/ 0 w 1444222"/>
                  <a:gd name="connsiteY5" fmla="*/ 722111 h 722111"/>
                  <a:gd name="connsiteX6" fmla="*/ 722111 w 1444222"/>
                  <a:gd name="connsiteY6" fmla="*/ 0 h 722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4222" h="722111">
                    <a:moveTo>
                      <a:pt x="722111" y="0"/>
                    </a:moveTo>
                    <a:cubicBezTo>
                      <a:pt x="1120922" y="0"/>
                      <a:pt x="1444222" y="323300"/>
                      <a:pt x="1444222" y="722111"/>
                    </a:cubicBezTo>
                    <a:lnTo>
                      <a:pt x="1367996" y="722111"/>
                    </a:lnTo>
                    <a:cubicBezTo>
                      <a:pt x="1367996" y="365399"/>
                      <a:pt x="1078823" y="76226"/>
                      <a:pt x="722111" y="76226"/>
                    </a:cubicBezTo>
                    <a:cubicBezTo>
                      <a:pt x="365399" y="76226"/>
                      <a:pt x="76226" y="365399"/>
                      <a:pt x="76226" y="722111"/>
                    </a:cubicBezTo>
                    <a:lnTo>
                      <a:pt x="0" y="722111"/>
                    </a:lnTo>
                    <a:cubicBezTo>
                      <a:pt x="0" y="323300"/>
                      <a:pt x="323300" y="0"/>
                      <a:pt x="7221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185FC8A5-5AC3-4328-9730-35D111C175C9}"/>
                  </a:ext>
                </a:extLst>
              </p:cNvPr>
              <p:cNvGrpSpPr/>
              <p:nvPr/>
            </p:nvGrpSpPr>
            <p:grpSpPr>
              <a:xfrm>
                <a:off x="843576" y="1355164"/>
                <a:ext cx="1018096" cy="1018096"/>
                <a:chOff x="840089" y="1339923"/>
                <a:chExt cx="1018096" cy="1018096"/>
              </a:xfrm>
            </p:grpSpPr>
            <p:sp>
              <p:nvSpPr>
                <p:cNvPr id="80" name="Oval 79">
                  <a:extLst>
                    <a:ext uri="{FF2B5EF4-FFF2-40B4-BE49-F238E27FC236}">
                      <a16:creationId xmlns:a16="http://schemas.microsoft.com/office/drawing/2014/main" id="{69F5F025-296B-4EA2-B7C8-485A0F732C25}"/>
                    </a:ext>
                  </a:extLst>
                </p:cNvPr>
                <p:cNvSpPr/>
                <p:nvPr/>
              </p:nvSpPr>
              <p:spPr>
                <a:xfrm>
                  <a:off x="943340" y="1433451"/>
                  <a:ext cx="822960" cy="8229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Circle: Hollow 80">
                  <a:extLst>
                    <a:ext uri="{FF2B5EF4-FFF2-40B4-BE49-F238E27FC236}">
                      <a16:creationId xmlns:a16="http://schemas.microsoft.com/office/drawing/2014/main" id="{B815C391-D8F7-4D31-888D-18FCCC66240C}"/>
                    </a:ext>
                  </a:extLst>
                </p:cNvPr>
                <p:cNvSpPr/>
                <p:nvPr/>
              </p:nvSpPr>
              <p:spPr>
                <a:xfrm>
                  <a:off x="840089" y="1339923"/>
                  <a:ext cx="1018095" cy="1018095"/>
                </a:xfrm>
                <a:prstGeom prst="donut">
                  <a:avLst>
                    <a:gd name="adj" fmla="val 13102"/>
                  </a:avLst>
                </a:prstGeom>
                <a:solidFill>
                  <a:schemeClr val="accent2"/>
                </a:solidFill>
                <a:effectLst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B54E6257-5A30-4B38-B6B4-B02BA0850A34}"/>
                    </a:ext>
                  </a:extLst>
                </p:cNvPr>
                <p:cNvSpPr/>
                <p:nvPr/>
              </p:nvSpPr>
              <p:spPr>
                <a:xfrm>
                  <a:off x="840089" y="1339923"/>
                  <a:ext cx="1018096" cy="1018096"/>
                </a:xfrm>
                <a:custGeom>
                  <a:avLst/>
                  <a:gdLst>
                    <a:gd name="connsiteX0" fmla="*/ 509047 w 1018096"/>
                    <a:gd name="connsiteY0" fmla="*/ 65595 h 1018096"/>
                    <a:gd name="connsiteX1" fmla="*/ 63329 w 1018096"/>
                    <a:gd name="connsiteY1" fmla="*/ 511313 h 1018096"/>
                    <a:gd name="connsiteX2" fmla="*/ 509047 w 1018096"/>
                    <a:gd name="connsiteY2" fmla="*/ 957031 h 1018096"/>
                    <a:gd name="connsiteX3" fmla="*/ 954765 w 1018096"/>
                    <a:gd name="connsiteY3" fmla="*/ 511313 h 1018096"/>
                    <a:gd name="connsiteX4" fmla="*/ 509047 w 1018096"/>
                    <a:gd name="connsiteY4" fmla="*/ 65595 h 1018096"/>
                    <a:gd name="connsiteX5" fmla="*/ 509048 w 1018096"/>
                    <a:gd name="connsiteY5" fmla="*/ 0 h 1018096"/>
                    <a:gd name="connsiteX6" fmla="*/ 1018096 w 1018096"/>
                    <a:gd name="connsiteY6" fmla="*/ 509048 h 1018096"/>
                    <a:gd name="connsiteX7" fmla="*/ 509048 w 1018096"/>
                    <a:gd name="connsiteY7" fmla="*/ 1018096 h 1018096"/>
                    <a:gd name="connsiteX8" fmla="*/ 0 w 1018096"/>
                    <a:gd name="connsiteY8" fmla="*/ 509048 h 1018096"/>
                    <a:gd name="connsiteX9" fmla="*/ 509048 w 1018096"/>
                    <a:gd name="connsiteY9" fmla="*/ 0 h 10180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18096" h="1018096">
                      <a:moveTo>
                        <a:pt x="509047" y="65595"/>
                      </a:moveTo>
                      <a:cubicBezTo>
                        <a:pt x="262884" y="65595"/>
                        <a:pt x="63329" y="265150"/>
                        <a:pt x="63329" y="511313"/>
                      </a:cubicBezTo>
                      <a:cubicBezTo>
                        <a:pt x="63329" y="757476"/>
                        <a:pt x="262884" y="957031"/>
                        <a:pt x="509047" y="957031"/>
                      </a:cubicBezTo>
                      <a:cubicBezTo>
                        <a:pt x="755210" y="957031"/>
                        <a:pt x="954765" y="757476"/>
                        <a:pt x="954765" y="511313"/>
                      </a:cubicBezTo>
                      <a:cubicBezTo>
                        <a:pt x="954765" y="265150"/>
                        <a:pt x="755210" y="65595"/>
                        <a:pt x="509047" y="65595"/>
                      </a:cubicBezTo>
                      <a:close/>
                      <a:moveTo>
                        <a:pt x="509048" y="0"/>
                      </a:moveTo>
                      <a:cubicBezTo>
                        <a:pt x="790187" y="0"/>
                        <a:pt x="1018096" y="227909"/>
                        <a:pt x="1018096" y="509048"/>
                      </a:cubicBezTo>
                      <a:cubicBezTo>
                        <a:pt x="1018096" y="790187"/>
                        <a:pt x="790187" y="1018096"/>
                        <a:pt x="509048" y="1018096"/>
                      </a:cubicBezTo>
                      <a:cubicBezTo>
                        <a:pt x="227909" y="1018096"/>
                        <a:pt x="0" y="790187"/>
                        <a:pt x="0" y="509048"/>
                      </a:cubicBezTo>
                      <a:cubicBezTo>
                        <a:pt x="0" y="227909"/>
                        <a:pt x="227909" y="0"/>
                        <a:pt x="509048" y="0"/>
                      </a:cubicBezTo>
                      <a:close/>
                    </a:path>
                  </a:pathLst>
                </a:custGeom>
                <a:solidFill>
                  <a:schemeClr val="tx1">
                    <a:alpha val="10000"/>
                  </a:schemeClr>
                </a:solidFill>
                <a:effectLst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1800"/>
                </a:p>
              </p:txBody>
            </p:sp>
          </p:grp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733BA8D-D580-4FEC-9B8A-F64F1398EB59}"/>
              </a:ext>
            </a:extLst>
          </p:cNvPr>
          <p:cNvGrpSpPr/>
          <p:nvPr/>
        </p:nvGrpSpPr>
        <p:grpSpPr>
          <a:xfrm>
            <a:off x="7030060" y="4033881"/>
            <a:ext cx="1516990" cy="1665086"/>
            <a:chOff x="6661321" y="2781751"/>
            <a:chExt cx="1444752" cy="1444752"/>
          </a:xfrm>
        </p:grpSpPr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B004B297-08EC-4A7F-83C4-1B241D2B60F6}"/>
                </a:ext>
              </a:extLst>
            </p:cNvPr>
            <p:cNvSpPr/>
            <p:nvPr/>
          </p:nvSpPr>
          <p:spPr>
            <a:xfrm>
              <a:off x="6661321" y="2781751"/>
              <a:ext cx="1444752" cy="1444752"/>
            </a:xfrm>
            <a:prstGeom prst="ellipse">
              <a:avLst/>
            </a:prstGeom>
            <a:solidFill>
              <a:srgbClr val="F0EE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00"/>
            </a:p>
          </p:txBody>
        </p: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0628B435-21A6-498D-9A1E-CDD79AC43DD8}"/>
                </a:ext>
              </a:extLst>
            </p:cNvPr>
            <p:cNvGrpSpPr/>
            <p:nvPr/>
          </p:nvGrpSpPr>
          <p:grpSpPr>
            <a:xfrm>
              <a:off x="6661586" y="2781751"/>
              <a:ext cx="1444222" cy="1235199"/>
              <a:chOff x="630513" y="1138061"/>
              <a:chExt cx="1444222" cy="1235199"/>
            </a:xfrm>
          </p:grpSpPr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54125352-D143-4CF6-A073-7A398D8F674B}"/>
                  </a:ext>
                </a:extLst>
              </p:cNvPr>
              <p:cNvSpPr/>
              <p:nvPr/>
            </p:nvSpPr>
            <p:spPr>
              <a:xfrm>
                <a:off x="630513" y="1138061"/>
                <a:ext cx="1444222" cy="722111"/>
              </a:xfrm>
              <a:custGeom>
                <a:avLst/>
                <a:gdLst>
                  <a:gd name="connsiteX0" fmla="*/ 722111 w 1444222"/>
                  <a:gd name="connsiteY0" fmla="*/ 0 h 722111"/>
                  <a:gd name="connsiteX1" fmla="*/ 1444222 w 1444222"/>
                  <a:gd name="connsiteY1" fmla="*/ 722111 h 722111"/>
                  <a:gd name="connsiteX2" fmla="*/ 1367996 w 1444222"/>
                  <a:gd name="connsiteY2" fmla="*/ 722111 h 722111"/>
                  <a:gd name="connsiteX3" fmla="*/ 722111 w 1444222"/>
                  <a:gd name="connsiteY3" fmla="*/ 76226 h 722111"/>
                  <a:gd name="connsiteX4" fmla="*/ 76226 w 1444222"/>
                  <a:gd name="connsiteY4" fmla="*/ 722111 h 722111"/>
                  <a:gd name="connsiteX5" fmla="*/ 0 w 1444222"/>
                  <a:gd name="connsiteY5" fmla="*/ 722111 h 722111"/>
                  <a:gd name="connsiteX6" fmla="*/ 722111 w 1444222"/>
                  <a:gd name="connsiteY6" fmla="*/ 0 h 722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4222" h="722111">
                    <a:moveTo>
                      <a:pt x="722111" y="0"/>
                    </a:moveTo>
                    <a:cubicBezTo>
                      <a:pt x="1120922" y="0"/>
                      <a:pt x="1444222" y="323300"/>
                      <a:pt x="1444222" y="722111"/>
                    </a:cubicBezTo>
                    <a:lnTo>
                      <a:pt x="1367996" y="722111"/>
                    </a:lnTo>
                    <a:cubicBezTo>
                      <a:pt x="1367996" y="365399"/>
                      <a:pt x="1078823" y="76226"/>
                      <a:pt x="722111" y="76226"/>
                    </a:cubicBezTo>
                    <a:cubicBezTo>
                      <a:pt x="365399" y="76226"/>
                      <a:pt x="76226" y="365399"/>
                      <a:pt x="76226" y="722111"/>
                    </a:cubicBezTo>
                    <a:lnTo>
                      <a:pt x="0" y="722111"/>
                    </a:lnTo>
                    <a:cubicBezTo>
                      <a:pt x="0" y="323300"/>
                      <a:pt x="323300" y="0"/>
                      <a:pt x="7221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232CD509-2FA6-46F9-95A3-37C91A304F3D}"/>
                  </a:ext>
                </a:extLst>
              </p:cNvPr>
              <p:cNvGrpSpPr/>
              <p:nvPr/>
            </p:nvGrpSpPr>
            <p:grpSpPr>
              <a:xfrm>
                <a:off x="843576" y="1355164"/>
                <a:ext cx="1018096" cy="1018096"/>
                <a:chOff x="840089" y="1339923"/>
                <a:chExt cx="1018096" cy="1018096"/>
              </a:xfrm>
            </p:grpSpPr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FD28BFA4-9E9F-4865-9ACA-4C873F1B5863}"/>
                    </a:ext>
                  </a:extLst>
                </p:cNvPr>
                <p:cNvSpPr/>
                <p:nvPr/>
              </p:nvSpPr>
              <p:spPr>
                <a:xfrm>
                  <a:off x="943339" y="1435730"/>
                  <a:ext cx="822960" cy="8229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77" name="Circle: Hollow 176">
                  <a:extLst>
                    <a:ext uri="{FF2B5EF4-FFF2-40B4-BE49-F238E27FC236}">
                      <a16:creationId xmlns:a16="http://schemas.microsoft.com/office/drawing/2014/main" id="{183FF4CD-4766-42CA-A4E4-EF0B36A11BFC}"/>
                    </a:ext>
                  </a:extLst>
                </p:cNvPr>
                <p:cNvSpPr/>
                <p:nvPr/>
              </p:nvSpPr>
              <p:spPr>
                <a:xfrm>
                  <a:off x="840089" y="1339923"/>
                  <a:ext cx="1018095" cy="1018095"/>
                </a:xfrm>
                <a:prstGeom prst="donut">
                  <a:avLst>
                    <a:gd name="adj" fmla="val 13102"/>
                  </a:avLst>
                </a:prstGeom>
                <a:solidFill>
                  <a:schemeClr val="accent5"/>
                </a:solidFill>
                <a:effectLst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78" name="Freeform: Shape 177">
                  <a:extLst>
                    <a:ext uri="{FF2B5EF4-FFF2-40B4-BE49-F238E27FC236}">
                      <a16:creationId xmlns:a16="http://schemas.microsoft.com/office/drawing/2014/main" id="{57CBBE3D-B9CF-4BF5-B1C4-C505F7BA7F65}"/>
                    </a:ext>
                  </a:extLst>
                </p:cNvPr>
                <p:cNvSpPr/>
                <p:nvPr/>
              </p:nvSpPr>
              <p:spPr>
                <a:xfrm>
                  <a:off x="840089" y="1339923"/>
                  <a:ext cx="1018096" cy="1018096"/>
                </a:xfrm>
                <a:custGeom>
                  <a:avLst/>
                  <a:gdLst>
                    <a:gd name="connsiteX0" fmla="*/ 509047 w 1018096"/>
                    <a:gd name="connsiteY0" fmla="*/ 65595 h 1018096"/>
                    <a:gd name="connsiteX1" fmla="*/ 63329 w 1018096"/>
                    <a:gd name="connsiteY1" fmla="*/ 511313 h 1018096"/>
                    <a:gd name="connsiteX2" fmla="*/ 509047 w 1018096"/>
                    <a:gd name="connsiteY2" fmla="*/ 957031 h 1018096"/>
                    <a:gd name="connsiteX3" fmla="*/ 954765 w 1018096"/>
                    <a:gd name="connsiteY3" fmla="*/ 511313 h 1018096"/>
                    <a:gd name="connsiteX4" fmla="*/ 509047 w 1018096"/>
                    <a:gd name="connsiteY4" fmla="*/ 65595 h 1018096"/>
                    <a:gd name="connsiteX5" fmla="*/ 509048 w 1018096"/>
                    <a:gd name="connsiteY5" fmla="*/ 0 h 1018096"/>
                    <a:gd name="connsiteX6" fmla="*/ 1018096 w 1018096"/>
                    <a:gd name="connsiteY6" fmla="*/ 509048 h 1018096"/>
                    <a:gd name="connsiteX7" fmla="*/ 509048 w 1018096"/>
                    <a:gd name="connsiteY7" fmla="*/ 1018096 h 1018096"/>
                    <a:gd name="connsiteX8" fmla="*/ 0 w 1018096"/>
                    <a:gd name="connsiteY8" fmla="*/ 509048 h 1018096"/>
                    <a:gd name="connsiteX9" fmla="*/ 509048 w 1018096"/>
                    <a:gd name="connsiteY9" fmla="*/ 0 h 10180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18096" h="1018096">
                      <a:moveTo>
                        <a:pt x="509047" y="65595"/>
                      </a:moveTo>
                      <a:cubicBezTo>
                        <a:pt x="262884" y="65595"/>
                        <a:pt x="63329" y="265150"/>
                        <a:pt x="63329" y="511313"/>
                      </a:cubicBezTo>
                      <a:cubicBezTo>
                        <a:pt x="63329" y="757476"/>
                        <a:pt x="262884" y="957031"/>
                        <a:pt x="509047" y="957031"/>
                      </a:cubicBezTo>
                      <a:cubicBezTo>
                        <a:pt x="755210" y="957031"/>
                        <a:pt x="954765" y="757476"/>
                        <a:pt x="954765" y="511313"/>
                      </a:cubicBezTo>
                      <a:cubicBezTo>
                        <a:pt x="954765" y="265150"/>
                        <a:pt x="755210" y="65595"/>
                        <a:pt x="509047" y="65595"/>
                      </a:cubicBezTo>
                      <a:close/>
                      <a:moveTo>
                        <a:pt x="509048" y="0"/>
                      </a:moveTo>
                      <a:cubicBezTo>
                        <a:pt x="790187" y="0"/>
                        <a:pt x="1018096" y="227909"/>
                        <a:pt x="1018096" y="509048"/>
                      </a:cubicBezTo>
                      <a:cubicBezTo>
                        <a:pt x="1018096" y="790187"/>
                        <a:pt x="790187" y="1018096"/>
                        <a:pt x="509048" y="1018096"/>
                      </a:cubicBezTo>
                      <a:cubicBezTo>
                        <a:pt x="227909" y="1018096"/>
                        <a:pt x="0" y="790187"/>
                        <a:pt x="0" y="509048"/>
                      </a:cubicBezTo>
                      <a:cubicBezTo>
                        <a:pt x="0" y="227909"/>
                        <a:pt x="227909" y="0"/>
                        <a:pt x="509048" y="0"/>
                      </a:cubicBezTo>
                      <a:close/>
                    </a:path>
                  </a:pathLst>
                </a:custGeom>
                <a:solidFill>
                  <a:schemeClr val="tx1">
                    <a:alpha val="20000"/>
                  </a:schemeClr>
                </a:solidFill>
                <a:effectLst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1800"/>
                </a:p>
              </p:txBody>
            </p:sp>
          </p:grp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D1BA445-CC20-4EDE-8206-212701B3EAEE}"/>
              </a:ext>
            </a:extLst>
          </p:cNvPr>
          <p:cNvGrpSpPr/>
          <p:nvPr/>
        </p:nvGrpSpPr>
        <p:grpSpPr>
          <a:xfrm>
            <a:off x="4991457" y="5787986"/>
            <a:ext cx="1516990" cy="1641053"/>
            <a:chOff x="5604293" y="4427111"/>
            <a:chExt cx="1444752" cy="1444752"/>
          </a:xfrm>
        </p:grpSpPr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5104A96-90C4-445F-B823-33C1D825AF2F}"/>
                </a:ext>
              </a:extLst>
            </p:cNvPr>
            <p:cNvSpPr/>
            <p:nvPr/>
          </p:nvSpPr>
          <p:spPr>
            <a:xfrm>
              <a:off x="5604293" y="4427111"/>
              <a:ext cx="1444752" cy="1444752"/>
            </a:xfrm>
            <a:prstGeom prst="ellipse">
              <a:avLst/>
            </a:prstGeom>
            <a:solidFill>
              <a:srgbClr val="F0EE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00"/>
            </a:p>
          </p:txBody>
        </p: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E947D487-2F04-4B06-BBA3-6E1A1A4AE636}"/>
                </a:ext>
              </a:extLst>
            </p:cNvPr>
            <p:cNvGrpSpPr/>
            <p:nvPr/>
          </p:nvGrpSpPr>
          <p:grpSpPr>
            <a:xfrm>
              <a:off x="5604558" y="4427111"/>
              <a:ext cx="1444222" cy="1235199"/>
              <a:chOff x="630513" y="1138061"/>
              <a:chExt cx="1444222" cy="1235199"/>
            </a:xfrm>
          </p:grpSpPr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1089B341-6DEF-4823-85A3-D48AD827AE89}"/>
                  </a:ext>
                </a:extLst>
              </p:cNvPr>
              <p:cNvSpPr/>
              <p:nvPr/>
            </p:nvSpPr>
            <p:spPr>
              <a:xfrm>
                <a:off x="630513" y="1138061"/>
                <a:ext cx="1444222" cy="722111"/>
              </a:xfrm>
              <a:custGeom>
                <a:avLst/>
                <a:gdLst>
                  <a:gd name="connsiteX0" fmla="*/ 722111 w 1444222"/>
                  <a:gd name="connsiteY0" fmla="*/ 0 h 722111"/>
                  <a:gd name="connsiteX1" fmla="*/ 1444222 w 1444222"/>
                  <a:gd name="connsiteY1" fmla="*/ 722111 h 722111"/>
                  <a:gd name="connsiteX2" fmla="*/ 1367996 w 1444222"/>
                  <a:gd name="connsiteY2" fmla="*/ 722111 h 722111"/>
                  <a:gd name="connsiteX3" fmla="*/ 722111 w 1444222"/>
                  <a:gd name="connsiteY3" fmla="*/ 76226 h 722111"/>
                  <a:gd name="connsiteX4" fmla="*/ 76226 w 1444222"/>
                  <a:gd name="connsiteY4" fmla="*/ 722111 h 722111"/>
                  <a:gd name="connsiteX5" fmla="*/ 0 w 1444222"/>
                  <a:gd name="connsiteY5" fmla="*/ 722111 h 722111"/>
                  <a:gd name="connsiteX6" fmla="*/ 722111 w 1444222"/>
                  <a:gd name="connsiteY6" fmla="*/ 0 h 722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4222" h="722111">
                    <a:moveTo>
                      <a:pt x="722111" y="0"/>
                    </a:moveTo>
                    <a:cubicBezTo>
                      <a:pt x="1120922" y="0"/>
                      <a:pt x="1444222" y="323300"/>
                      <a:pt x="1444222" y="722111"/>
                    </a:cubicBezTo>
                    <a:lnTo>
                      <a:pt x="1367996" y="722111"/>
                    </a:lnTo>
                    <a:cubicBezTo>
                      <a:pt x="1367996" y="365399"/>
                      <a:pt x="1078823" y="76226"/>
                      <a:pt x="722111" y="76226"/>
                    </a:cubicBezTo>
                    <a:cubicBezTo>
                      <a:pt x="365399" y="76226"/>
                      <a:pt x="76226" y="365399"/>
                      <a:pt x="76226" y="722111"/>
                    </a:cubicBezTo>
                    <a:lnTo>
                      <a:pt x="0" y="722111"/>
                    </a:lnTo>
                    <a:cubicBezTo>
                      <a:pt x="0" y="323300"/>
                      <a:pt x="323300" y="0"/>
                      <a:pt x="72211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86" name="Group 185">
                <a:extLst>
                  <a:ext uri="{FF2B5EF4-FFF2-40B4-BE49-F238E27FC236}">
                    <a16:creationId xmlns:a16="http://schemas.microsoft.com/office/drawing/2014/main" id="{6B34FA72-4D7D-43B6-B5AA-319ED92AE711}"/>
                  </a:ext>
                </a:extLst>
              </p:cNvPr>
              <p:cNvGrpSpPr/>
              <p:nvPr/>
            </p:nvGrpSpPr>
            <p:grpSpPr>
              <a:xfrm>
                <a:off x="843576" y="1355164"/>
                <a:ext cx="1018096" cy="1018096"/>
                <a:chOff x="840089" y="1339923"/>
                <a:chExt cx="1018096" cy="1018096"/>
              </a:xfrm>
            </p:grpSpPr>
            <p:sp>
              <p:nvSpPr>
                <p:cNvPr id="187" name="Oval 186">
                  <a:extLst>
                    <a:ext uri="{FF2B5EF4-FFF2-40B4-BE49-F238E27FC236}">
                      <a16:creationId xmlns:a16="http://schemas.microsoft.com/office/drawing/2014/main" id="{C2415B7F-A0B1-4BDD-B600-E249A79A72D6}"/>
                    </a:ext>
                  </a:extLst>
                </p:cNvPr>
                <p:cNvSpPr/>
                <p:nvPr/>
              </p:nvSpPr>
              <p:spPr>
                <a:xfrm>
                  <a:off x="928985" y="1443235"/>
                  <a:ext cx="822960" cy="8229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88" name="Circle: Hollow 187">
                  <a:extLst>
                    <a:ext uri="{FF2B5EF4-FFF2-40B4-BE49-F238E27FC236}">
                      <a16:creationId xmlns:a16="http://schemas.microsoft.com/office/drawing/2014/main" id="{E192BD83-1BB1-401C-ACDE-A0E3E7F47E37}"/>
                    </a:ext>
                  </a:extLst>
                </p:cNvPr>
                <p:cNvSpPr/>
                <p:nvPr/>
              </p:nvSpPr>
              <p:spPr>
                <a:xfrm>
                  <a:off x="840089" y="1339923"/>
                  <a:ext cx="1018095" cy="1018095"/>
                </a:xfrm>
                <a:prstGeom prst="donut">
                  <a:avLst>
                    <a:gd name="adj" fmla="val 13102"/>
                  </a:avLst>
                </a:prstGeom>
                <a:solidFill>
                  <a:schemeClr val="accent6"/>
                </a:solidFill>
                <a:effectLst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89" name="Freeform: Shape 188">
                  <a:extLst>
                    <a:ext uri="{FF2B5EF4-FFF2-40B4-BE49-F238E27FC236}">
                      <a16:creationId xmlns:a16="http://schemas.microsoft.com/office/drawing/2014/main" id="{718E4E93-581F-43A6-BB3D-9231A03C6CD8}"/>
                    </a:ext>
                  </a:extLst>
                </p:cNvPr>
                <p:cNvSpPr/>
                <p:nvPr/>
              </p:nvSpPr>
              <p:spPr>
                <a:xfrm>
                  <a:off x="840089" y="1339923"/>
                  <a:ext cx="1018096" cy="1018096"/>
                </a:xfrm>
                <a:custGeom>
                  <a:avLst/>
                  <a:gdLst>
                    <a:gd name="connsiteX0" fmla="*/ 509047 w 1018096"/>
                    <a:gd name="connsiteY0" fmla="*/ 65595 h 1018096"/>
                    <a:gd name="connsiteX1" fmla="*/ 63329 w 1018096"/>
                    <a:gd name="connsiteY1" fmla="*/ 511313 h 1018096"/>
                    <a:gd name="connsiteX2" fmla="*/ 509047 w 1018096"/>
                    <a:gd name="connsiteY2" fmla="*/ 957031 h 1018096"/>
                    <a:gd name="connsiteX3" fmla="*/ 954765 w 1018096"/>
                    <a:gd name="connsiteY3" fmla="*/ 511313 h 1018096"/>
                    <a:gd name="connsiteX4" fmla="*/ 509047 w 1018096"/>
                    <a:gd name="connsiteY4" fmla="*/ 65595 h 1018096"/>
                    <a:gd name="connsiteX5" fmla="*/ 509048 w 1018096"/>
                    <a:gd name="connsiteY5" fmla="*/ 0 h 1018096"/>
                    <a:gd name="connsiteX6" fmla="*/ 1018096 w 1018096"/>
                    <a:gd name="connsiteY6" fmla="*/ 509048 h 1018096"/>
                    <a:gd name="connsiteX7" fmla="*/ 509048 w 1018096"/>
                    <a:gd name="connsiteY7" fmla="*/ 1018096 h 1018096"/>
                    <a:gd name="connsiteX8" fmla="*/ 0 w 1018096"/>
                    <a:gd name="connsiteY8" fmla="*/ 509048 h 1018096"/>
                    <a:gd name="connsiteX9" fmla="*/ 509048 w 1018096"/>
                    <a:gd name="connsiteY9" fmla="*/ 0 h 10180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18096" h="1018096">
                      <a:moveTo>
                        <a:pt x="509047" y="65595"/>
                      </a:moveTo>
                      <a:cubicBezTo>
                        <a:pt x="262884" y="65595"/>
                        <a:pt x="63329" y="265150"/>
                        <a:pt x="63329" y="511313"/>
                      </a:cubicBezTo>
                      <a:cubicBezTo>
                        <a:pt x="63329" y="757476"/>
                        <a:pt x="262884" y="957031"/>
                        <a:pt x="509047" y="957031"/>
                      </a:cubicBezTo>
                      <a:cubicBezTo>
                        <a:pt x="755210" y="957031"/>
                        <a:pt x="954765" y="757476"/>
                        <a:pt x="954765" y="511313"/>
                      </a:cubicBezTo>
                      <a:cubicBezTo>
                        <a:pt x="954765" y="265150"/>
                        <a:pt x="755210" y="65595"/>
                        <a:pt x="509047" y="65595"/>
                      </a:cubicBezTo>
                      <a:close/>
                      <a:moveTo>
                        <a:pt x="509048" y="0"/>
                      </a:moveTo>
                      <a:cubicBezTo>
                        <a:pt x="790187" y="0"/>
                        <a:pt x="1018096" y="227909"/>
                        <a:pt x="1018096" y="509048"/>
                      </a:cubicBezTo>
                      <a:cubicBezTo>
                        <a:pt x="1018096" y="790187"/>
                        <a:pt x="790187" y="1018096"/>
                        <a:pt x="509048" y="1018096"/>
                      </a:cubicBezTo>
                      <a:cubicBezTo>
                        <a:pt x="227909" y="1018096"/>
                        <a:pt x="0" y="790187"/>
                        <a:pt x="0" y="509048"/>
                      </a:cubicBezTo>
                      <a:cubicBezTo>
                        <a:pt x="0" y="227909"/>
                        <a:pt x="227909" y="0"/>
                        <a:pt x="509048" y="0"/>
                      </a:cubicBezTo>
                      <a:close/>
                    </a:path>
                  </a:pathLst>
                </a:custGeom>
                <a:solidFill>
                  <a:schemeClr val="tx1">
                    <a:alpha val="10000"/>
                  </a:schemeClr>
                </a:solidFill>
                <a:effectLst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1800"/>
                </a:p>
              </p:txBody>
            </p:sp>
          </p:grp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323FD0D-27B0-4E14-A06A-EF0770F2091C}"/>
              </a:ext>
            </a:extLst>
          </p:cNvPr>
          <p:cNvGrpSpPr/>
          <p:nvPr/>
        </p:nvGrpSpPr>
        <p:grpSpPr>
          <a:xfrm>
            <a:off x="9325682" y="5794149"/>
            <a:ext cx="1516990" cy="1620823"/>
            <a:chOff x="8881601" y="4427383"/>
            <a:chExt cx="1444752" cy="1444752"/>
          </a:xfrm>
        </p:grpSpPr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95EA4DE7-1824-4280-894A-9969A039D4DC}"/>
                </a:ext>
              </a:extLst>
            </p:cNvPr>
            <p:cNvSpPr/>
            <p:nvPr/>
          </p:nvSpPr>
          <p:spPr>
            <a:xfrm>
              <a:off x="8881601" y="4427383"/>
              <a:ext cx="1444752" cy="1444752"/>
            </a:xfrm>
            <a:prstGeom prst="ellipse">
              <a:avLst/>
            </a:prstGeom>
            <a:solidFill>
              <a:srgbClr val="F0EE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00"/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82E24522-CBB4-4C74-94D6-8C62DA10279B}"/>
                </a:ext>
              </a:extLst>
            </p:cNvPr>
            <p:cNvGrpSpPr/>
            <p:nvPr/>
          </p:nvGrpSpPr>
          <p:grpSpPr>
            <a:xfrm>
              <a:off x="8881866" y="4427383"/>
              <a:ext cx="1444222" cy="1235199"/>
              <a:chOff x="630513" y="1138061"/>
              <a:chExt cx="1444222" cy="1235199"/>
            </a:xfrm>
          </p:grpSpPr>
          <p:sp>
            <p:nvSpPr>
              <p:cNvPr id="196" name="Freeform: Shape 195">
                <a:extLst>
                  <a:ext uri="{FF2B5EF4-FFF2-40B4-BE49-F238E27FC236}">
                    <a16:creationId xmlns:a16="http://schemas.microsoft.com/office/drawing/2014/main" id="{F530AA03-2663-4384-801C-3B71898875B5}"/>
                  </a:ext>
                </a:extLst>
              </p:cNvPr>
              <p:cNvSpPr/>
              <p:nvPr/>
            </p:nvSpPr>
            <p:spPr>
              <a:xfrm>
                <a:off x="630513" y="1138061"/>
                <a:ext cx="1444222" cy="722111"/>
              </a:xfrm>
              <a:custGeom>
                <a:avLst/>
                <a:gdLst>
                  <a:gd name="connsiteX0" fmla="*/ 722111 w 1444222"/>
                  <a:gd name="connsiteY0" fmla="*/ 0 h 722111"/>
                  <a:gd name="connsiteX1" fmla="*/ 1444222 w 1444222"/>
                  <a:gd name="connsiteY1" fmla="*/ 722111 h 722111"/>
                  <a:gd name="connsiteX2" fmla="*/ 1367996 w 1444222"/>
                  <a:gd name="connsiteY2" fmla="*/ 722111 h 722111"/>
                  <a:gd name="connsiteX3" fmla="*/ 722111 w 1444222"/>
                  <a:gd name="connsiteY3" fmla="*/ 76226 h 722111"/>
                  <a:gd name="connsiteX4" fmla="*/ 76226 w 1444222"/>
                  <a:gd name="connsiteY4" fmla="*/ 722111 h 722111"/>
                  <a:gd name="connsiteX5" fmla="*/ 0 w 1444222"/>
                  <a:gd name="connsiteY5" fmla="*/ 722111 h 722111"/>
                  <a:gd name="connsiteX6" fmla="*/ 722111 w 1444222"/>
                  <a:gd name="connsiteY6" fmla="*/ 0 h 722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4222" h="722111">
                    <a:moveTo>
                      <a:pt x="722111" y="0"/>
                    </a:moveTo>
                    <a:cubicBezTo>
                      <a:pt x="1120922" y="0"/>
                      <a:pt x="1444222" y="323300"/>
                      <a:pt x="1444222" y="722111"/>
                    </a:cubicBezTo>
                    <a:lnTo>
                      <a:pt x="1367996" y="722111"/>
                    </a:lnTo>
                    <a:cubicBezTo>
                      <a:pt x="1367996" y="365399"/>
                      <a:pt x="1078823" y="76226"/>
                      <a:pt x="722111" y="76226"/>
                    </a:cubicBezTo>
                    <a:cubicBezTo>
                      <a:pt x="365399" y="76226"/>
                      <a:pt x="76226" y="365399"/>
                      <a:pt x="76226" y="722111"/>
                    </a:cubicBezTo>
                    <a:lnTo>
                      <a:pt x="0" y="722111"/>
                    </a:lnTo>
                    <a:cubicBezTo>
                      <a:pt x="0" y="323300"/>
                      <a:pt x="323300" y="0"/>
                      <a:pt x="722111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1AE9F67C-B973-448A-A471-5124BD89F0B1}"/>
                  </a:ext>
                </a:extLst>
              </p:cNvPr>
              <p:cNvGrpSpPr/>
              <p:nvPr/>
            </p:nvGrpSpPr>
            <p:grpSpPr>
              <a:xfrm>
                <a:off x="843576" y="1355164"/>
                <a:ext cx="1018096" cy="1018096"/>
                <a:chOff x="840089" y="1339923"/>
                <a:chExt cx="1018096" cy="1018096"/>
              </a:xfrm>
            </p:grpSpPr>
            <p:sp>
              <p:nvSpPr>
                <p:cNvPr id="198" name="Oval 197">
                  <a:extLst>
                    <a:ext uri="{FF2B5EF4-FFF2-40B4-BE49-F238E27FC236}">
                      <a16:creationId xmlns:a16="http://schemas.microsoft.com/office/drawing/2014/main" id="{C2432B2D-AC92-46E6-993A-E38F1666ECCF}"/>
                    </a:ext>
                  </a:extLst>
                </p:cNvPr>
                <p:cNvSpPr/>
                <p:nvPr/>
              </p:nvSpPr>
              <p:spPr>
                <a:xfrm>
                  <a:off x="901904" y="1433179"/>
                  <a:ext cx="822960" cy="8229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99" name="Circle: Hollow 198">
                  <a:extLst>
                    <a:ext uri="{FF2B5EF4-FFF2-40B4-BE49-F238E27FC236}">
                      <a16:creationId xmlns:a16="http://schemas.microsoft.com/office/drawing/2014/main" id="{2A85C13B-16C3-424C-8DFE-BB762C997BA6}"/>
                    </a:ext>
                  </a:extLst>
                </p:cNvPr>
                <p:cNvSpPr/>
                <p:nvPr/>
              </p:nvSpPr>
              <p:spPr>
                <a:xfrm>
                  <a:off x="840089" y="1339923"/>
                  <a:ext cx="1018095" cy="1018095"/>
                </a:xfrm>
                <a:prstGeom prst="donut">
                  <a:avLst>
                    <a:gd name="adj" fmla="val 13102"/>
                  </a:avLst>
                </a:prstGeom>
                <a:solidFill>
                  <a:schemeClr val="tx2"/>
                </a:solidFill>
                <a:effectLst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200" name="Freeform: Shape 199">
                  <a:extLst>
                    <a:ext uri="{FF2B5EF4-FFF2-40B4-BE49-F238E27FC236}">
                      <a16:creationId xmlns:a16="http://schemas.microsoft.com/office/drawing/2014/main" id="{D34AD847-F34B-4B36-8544-0571A6C562AA}"/>
                    </a:ext>
                  </a:extLst>
                </p:cNvPr>
                <p:cNvSpPr/>
                <p:nvPr/>
              </p:nvSpPr>
              <p:spPr>
                <a:xfrm>
                  <a:off x="840089" y="1339923"/>
                  <a:ext cx="1018096" cy="1018096"/>
                </a:xfrm>
                <a:custGeom>
                  <a:avLst/>
                  <a:gdLst>
                    <a:gd name="connsiteX0" fmla="*/ 509047 w 1018096"/>
                    <a:gd name="connsiteY0" fmla="*/ 65595 h 1018096"/>
                    <a:gd name="connsiteX1" fmla="*/ 63329 w 1018096"/>
                    <a:gd name="connsiteY1" fmla="*/ 511313 h 1018096"/>
                    <a:gd name="connsiteX2" fmla="*/ 509047 w 1018096"/>
                    <a:gd name="connsiteY2" fmla="*/ 957031 h 1018096"/>
                    <a:gd name="connsiteX3" fmla="*/ 954765 w 1018096"/>
                    <a:gd name="connsiteY3" fmla="*/ 511313 h 1018096"/>
                    <a:gd name="connsiteX4" fmla="*/ 509047 w 1018096"/>
                    <a:gd name="connsiteY4" fmla="*/ 65595 h 1018096"/>
                    <a:gd name="connsiteX5" fmla="*/ 509048 w 1018096"/>
                    <a:gd name="connsiteY5" fmla="*/ 0 h 1018096"/>
                    <a:gd name="connsiteX6" fmla="*/ 1018096 w 1018096"/>
                    <a:gd name="connsiteY6" fmla="*/ 509048 h 1018096"/>
                    <a:gd name="connsiteX7" fmla="*/ 509048 w 1018096"/>
                    <a:gd name="connsiteY7" fmla="*/ 1018096 h 1018096"/>
                    <a:gd name="connsiteX8" fmla="*/ 0 w 1018096"/>
                    <a:gd name="connsiteY8" fmla="*/ 509048 h 1018096"/>
                    <a:gd name="connsiteX9" fmla="*/ 509048 w 1018096"/>
                    <a:gd name="connsiteY9" fmla="*/ 0 h 10180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18096" h="1018096">
                      <a:moveTo>
                        <a:pt x="509047" y="65595"/>
                      </a:moveTo>
                      <a:cubicBezTo>
                        <a:pt x="262884" y="65595"/>
                        <a:pt x="63329" y="265150"/>
                        <a:pt x="63329" y="511313"/>
                      </a:cubicBezTo>
                      <a:cubicBezTo>
                        <a:pt x="63329" y="757476"/>
                        <a:pt x="262884" y="957031"/>
                        <a:pt x="509047" y="957031"/>
                      </a:cubicBezTo>
                      <a:cubicBezTo>
                        <a:pt x="755210" y="957031"/>
                        <a:pt x="954765" y="757476"/>
                        <a:pt x="954765" y="511313"/>
                      </a:cubicBezTo>
                      <a:cubicBezTo>
                        <a:pt x="954765" y="265150"/>
                        <a:pt x="755210" y="65595"/>
                        <a:pt x="509047" y="65595"/>
                      </a:cubicBezTo>
                      <a:close/>
                      <a:moveTo>
                        <a:pt x="509048" y="0"/>
                      </a:moveTo>
                      <a:cubicBezTo>
                        <a:pt x="790187" y="0"/>
                        <a:pt x="1018096" y="227909"/>
                        <a:pt x="1018096" y="509048"/>
                      </a:cubicBezTo>
                      <a:cubicBezTo>
                        <a:pt x="1018096" y="790187"/>
                        <a:pt x="790187" y="1018096"/>
                        <a:pt x="509048" y="1018096"/>
                      </a:cubicBezTo>
                      <a:cubicBezTo>
                        <a:pt x="227909" y="1018096"/>
                        <a:pt x="0" y="790187"/>
                        <a:pt x="0" y="509048"/>
                      </a:cubicBezTo>
                      <a:cubicBezTo>
                        <a:pt x="0" y="227909"/>
                        <a:pt x="227909" y="0"/>
                        <a:pt x="509048" y="0"/>
                      </a:cubicBezTo>
                      <a:close/>
                    </a:path>
                  </a:pathLst>
                </a:custGeom>
                <a:solidFill>
                  <a:schemeClr val="tx1">
                    <a:alpha val="30000"/>
                  </a:schemeClr>
                </a:solidFill>
                <a:effectLst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1800"/>
                </a:p>
              </p:txBody>
            </p:sp>
          </p:grpSp>
        </p:grp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CBA06677-7F7F-4CB0-BFD6-8633752A1AA9}"/>
              </a:ext>
            </a:extLst>
          </p:cNvPr>
          <p:cNvSpPr txBox="1"/>
          <p:nvPr/>
        </p:nvSpPr>
        <p:spPr>
          <a:xfrm>
            <a:off x="339213" y="3523304"/>
            <a:ext cx="2625213" cy="1046715"/>
          </a:xfrm>
          <a:prstGeom prst="rect">
            <a:avLst/>
          </a:prstGeom>
          <a:noFill/>
        </p:spPr>
        <p:txBody>
          <a:bodyPr wrap="square" lIns="0" tIns="61096" rIns="0" bIns="61096" rtlCol="0" anchor="b">
            <a:spAutoFit/>
          </a:bodyPr>
          <a:lstStyle/>
          <a:p>
            <a:pPr algn="ctr" defTabSz="783637"/>
            <a:r>
              <a:rPr lang="en-US" sz="2000" b="1" dirty="0">
                <a:solidFill>
                  <a:srgbClr val="2A5862"/>
                </a:solidFill>
              </a:rPr>
              <a:t>CLASSIFICATOR OF OCCUPATION AND POSITIONS</a:t>
            </a:r>
            <a:endParaRPr lang="ko-KR" altLang="en-US" sz="2000" b="1" dirty="0">
              <a:solidFill>
                <a:srgbClr val="2A5862"/>
              </a:solidFill>
              <a:ea typeface="Arial Unicode MS"/>
              <a:cs typeface="Arial" pitchFamily="34" charset="0"/>
            </a:endParaRPr>
          </a:p>
        </p:txBody>
      </p:sp>
      <p:pic>
        <p:nvPicPr>
          <p:cNvPr id="98" name="Рисунок 9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7648" y="2850264"/>
            <a:ext cx="499507" cy="574431"/>
          </a:xfrm>
          <a:prstGeom prst="rect">
            <a:avLst/>
          </a:prstGeom>
        </p:spPr>
      </p:pic>
      <p:sp>
        <p:nvSpPr>
          <p:cNvPr id="103" name="TextBox 102">
            <a:extLst>
              <a:ext uri="{FF2B5EF4-FFF2-40B4-BE49-F238E27FC236}">
                <a16:creationId xmlns:a16="http://schemas.microsoft.com/office/drawing/2014/main" id="{494B8375-83D4-4464-8546-55C67D53BC14}"/>
              </a:ext>
            </a:extLst>
          </p:cNvPr>
          <p:cNvSpPr txBox="1"/>
          <p:nvPr/>
        </p:nvSpPr>
        <p:spPr>
          <a:xfrm>
            <a:off x="442303" y="4570019"/>
            <a:ext cx="2258224" cy="1108270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just" defTabSz="783637"/>
            <a:r>
              <a:rPr lang="en-US" altLang="ko-KR" sz="1600" dirty="0">
                <a:latin typeface="+mj-lt"/>
                <a:ea typeface="Arial Unicode MS"/>
                <a:cs typeface="Arial" pitchFamily="34" charset="0"/>
              </a:rPr>
              <a:t>a systematic list of areas of vocational education, specialties and occupations</a:t>
            </a:r>
            <a:endParaRPr lang="uz-Cyrl-UZ" altLang="ko-KR" sz="1600" dirty="0">
              <a:latin typeface="+mj-lt"/>
              <a:ea typeface="Arial Unicode MS"/>
              <a:cs typeface="Arial" pitchFamily="34" charset="0"/>
            </a:endParaRPr>
          </a:p>
        </p:txBody>
      </p:sp>
      <p:cxnSp>
        <p:nvCxnSpPr>
          <p:cNvPr id="104" name="Straight Connector 43">
            <a:extLst>
              <a:ext uri="{FF2B5EF4-FFF2-40B4-BE49-F238E27FC236}">
                <a16:creationId xmlns:a16="http://schemas.microsoft.com/office/drawing/2014/main" id="{38110DDC-E9A4-4561-A4A9-DF8A1B8259D4}"/>
              </a:ext>
            </a:extLst>
          </p:cNvPr>
          <p:cNvCxnSpPr/>
          <p:nvPr/>
        </p:nvCxnSpPr>
        <p:spPr>
          <a:xfrm>
            <a:off x="430817" y="4598250"/>
            <a:ext cx="0" cy="1393697"/>
          </a:xfrm>
          <a:prstGeom prst="line">
            <a:avLst/>
          </a:prstGeom>
          <a:noFill/>
          <a:ln w="15875" cap="flat" cmpd="sng" algn="ctr">
            <a:solidFill>
              <a:srgbClr val="ED8951"/>
            </a:solidFill>
            <a:prstDash val="sysDash"/>
            <a:miter lim="800000"/>
            <a:headEnd type="oval"/>
            <a:tailEnd type="oval"/>
          </a:ln>
          <a:effectLst/>
        </p:spPr>
      </p:cxnSp>
      <p:grpSp>
        <p:nvGrpSpPr>
          <p:cNvPr id="105" name="Group 15">
            <a:extLst>
              <a:ext uri="{FF2B5EF4-FFF2-40B4-BE49-F238E27FC236}">
                <a16:creationId xmlns:a16="http://schemas.microsoft.com/office/drawing/2014/main" id="{C457ADFF-3403-49CA-9135-3640FBF20F8B}"/>
              </a:ext>
            </a:extLst>
          </p:cNvPr>
          <p:cNvGrpSpPr/>
          <p:nvPr/>
        </p:nvGrpSpPr>
        <p:grpSpPr>
          <a:xfrm>
            <a:off x="4150997" y="2316810"/>
            <a:ext cx="1516990" cy="1641336"/>
            <a:chOff x="4547265" y="2781751"/>
            <a:chExt cx="1444752" cy="1444752"/>
          </a:xfrm>
        </p:grpSpPr>
        <p:sp>
          <p:nvSpPr>
            <p:cNvPr id="106" name="Oval 157">
              <a:extLst>
                <a:ext uri="{FF2B5EF4-FFF2-40B4-BE49-F238E27FC236}">
                  <a16:creationId xmlns:a16="http://schemas.microsoft.com/office/drawing/2014/main" id="{2E5A9CD0-13BB-46BD-8B01-51330E417D2E}"/>
                </a:ext>
              </a:extLst>
            </p:cNvPr>
            <p:cNvSpPr/>
            <p:nvPr/>
          </p:nvSpPr>
          <p:spPr>
            <a:xfrm>
              <a:off x="4547265" y="2781751"/>
              <a:ext cx="1444752" cy="1444752"/>
            </a:xfrm>
            <a:prstGeom prst="ellipse">
              <a:avLst/>
            </a:prstGeom>
            <a:solidFill>
              <a:srgbClr val="F0EE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800"/>
            </a:p>
          </p:txBody>
        </p:sp>
        <p:grpSp>
          <p:nvGrpSpPr>
            <p:cNvPr id="119" name="Group 158">
              <a:extLst>
                <a:ext uri="{FF2B5EF4-FFF2-40B4-BE49-F238E27FC236}">
                  <a16:creationId xmlns:a16="http://schemas.microsoft.com/office/drawing/2014/main" id="{19DE69D9-998E-4402-99F0-C041C6241349}"/>
                </a:ext>
              </a:extLst>
            </p:cNvPr>
            <p:cNvGrpSpPr/>
            <p:nvPr/>
          </p:nvGrpSpPr>
          <p:grpSpPr>
            <a:xfrm>
              <a:off x="4547530" y="2781751"/>
              <a:ext cx="1444222" cy="1235199"/>
              <a:chOff x="630513" y="1138061"/>
              <a:chExt cx="1444222" cy="1235199"/>
            </a:xfrm>
          </p:grpSpPr>
          <p:sp>
            <p:nvSpPr>
              <p:cNvPr id="120" name="Freeform: Shape 162">
                <a:extLst>
                  <a:ext uri="{FF2B5EF4-FFF2-40B4-BE49-F238E27FC236}">
                    <a16:creationId xmlns:a16="http://schemas.microsoft.com/office/drawing/2014/main" id="{7CBE5ED1-70EF-414F-B60E-03296F695FF7}"/>
                  </a:ext>
                </a:extLst>
              </p:cNvPr>
              <p:cNvSpPr/>
              <p:nvPr/>
            </p:nvSpPr>
            <p:spPr>
              <a:xfrm>
                <a:off x="630513" y="1138061"/>
                <a:ext cx="1444222" cy="722111"/>
              </a:xfrm>
              <a:custGeom>
                <a:avLst/>
                <a:gdLst>
                  <a:gd name="connsiteX0" fmla="*/ 722111 w 1444222"/>
                  <a:gd name="connsiteY0" fmla="*/ 0 h 722111"/>
                  <a:gd name="connsiteX1" fmla="*/ 1444222 w 1444222"/>
                  <a:gd name="connsiteY1" fmla="*/ 722111 h 722111"/>
                  <a:gd name="connsiteX2" fmla="*/ 1367996 w 1444222"/>
                  <a:gd name="connsiteY2" fmla="*/ 722111 h 722111"/>
                  <a:gd name="connsiteX3" fmla="*/ 722111 w 1444222"/>
                  <a:gd name="connsiteY3" fmla="*/ 76226 h 722111"/>
                  <a:gd name="connsiteX4" fmla="*/ 76226 w 1444222"/>
                  <a:gd name="connsiteY4" fmla="*/ 722111 h 722111"/>
                  <a:gd name="connsiteX5" fmla="*/ 0 w 1444222"/>
                  <a:gd name="connsiteY5" fmla="*/ 722111 h 722111"/>
                  <a:gd name="connsiteX6" fmla="*/ 722111 w 1444222"/>
                  <a:gd name="connsiteY6" fmla="*/ 0 h 722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44222" h="722111">
                    <a:moveTo>
                      <a:pt x="722111" y="0"/>
                    </a:moveTo>
                    <a:cubicBezTo>
                      <a:pt x="1120922" y="0"/>
                      <a:pt x="1444222" y="323300"/>
                      <a:pt x="1444222" y="722111"/>
                    </a:cubicBezTo>
                    <a:lnTo>
                      <a:pt x="1367996" y="722111"/>
                    </a:lnTo>
                    <a:cubicBezTo>
                      <a:pt x="1367996" y="365399"/>
                      <a:pt x="1078823" y="76226"/>
                      <a:pt x="722111" y="76226"/>
                    </a:cubicBezTo>
                    <a:cubicBezTo>
                      <a:pt x="365399" y="76226"/>
                      <a:pt x="76226" y="365399"/>
                      <a:pt x="76226" y="722111"/>
                    </a:cubicBezTo>
                    <a:lnTo>
                      <a:pt x="0" y="722111"/>
                    </a:lnTo>
                    <a:cubicBezTo>
                      <a:pt x="0" y="323300"/>
                      <a:pt x="323300" y="0"/>
                      <a:pt x="7221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21" name="Group 163">
                <a:extLst>
                  <a:ext uri="{FF2B5EF4-FFF2-40B4-BE49-F238E27FC236}">
                    <a16:creationId xmlns:a16="http://schemas.microsoft.com/office/drawing/2014/main" id="{99B47EFC-9011-4E74-A64A-F8BC2A6A3271}"/>
                  </a:ext>
                </a:extLst>
              </p:cNvPr>
              <p:cNvGrpSpPr/>
              <p:nvPr/>
            </p:nvGrpSpPr>
            <p:grpSpPr>
              <a:xfrm>
                <a:off x="843576" y="1355164"/>
                <a:ext cx="1018096" cy="1018096"/>
                <a:chOff x="840089" y="1339923"/>
                <a:chExt cx="1018096" cy="1018096"/>
              </a:xfrm>
            </p:grpSpPr>
            <p:sp>
              <p:nvSpPr>
                <p:cNvPr id="122" name="Oval 164">
                  <a:extLst>
                    <a:ext uri="{FF2B5EF4-FFF2-40B4-BE49-F238E27FC236}">
                      <a16:creationId xmlns:a16="http://schemas.microsoft.com/office/drawing/2014/main" id="{4AD16D34-D201-4ED9-886D-EBA11416E362}"/>
                    </a:ext>
                  </a:extLst>
                </p:cNvPr>
                <p:cNvSpPr/>
                <p:nvPr/>
              </p:nvSpPr>
              <p:spPr>
                <a:xfrm>
                  <a:off x="939127" y="1428571"/>
                  <a:ext cx="822960" cy="8229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23" name="Circle: Hollow 165">
                  <a:extLst>
                    <a:ext uri="{FF2B5EF4-FFF2-40B4-BE49-F238E27FC236}">
                      <a16:creationId xmlns:a16="http://schemas.microsoft.com/office/drawing/2014/main" id="{10BADA3F-2D78-4142-9177-E3978B4780AE}"/>
                    </a:ext>
                  </a:extLst>
                </p:cNvPr>
                <p:cNvSpPr/>
                <p:nvPr/>
              </p:nvSpPr>
              <p:spPr>
                <a:xfrm>
                  <a:off x="840089" y="1339923"/>
                  <a:ext cx="1018095" cy="1018095"/>
                </a:xfrm>
                <a:prstGeom prst="donut">
                  <a:avLst>
                    <a:gd name="adj" fmla="val 13102"/>
                  </a:avLst>
                </a:prstGeom>
                <a:solidFill>
                  <a:schemeClr val="accent4"/>
                </a:solidFill>
                <a:effectLst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24" name="Freeform: Shape 166">
                  <a:extLst>
                    <a:ext uri="{FF2B5EF4-FFF2-40B4-BE49-F238E27FC236}">
                      <a16:creationId xmlns:a16="http://schemas.microsoft.com/office/drawing/2014/main" id="{93974C0C-AD0E-41C1-9820-489FB879C718}"/>
                    </a:ext>
                  </a:extLst>
                </p:cNvPr>
                <p:cNvSpPr/>
                <p:nvPr/>
              </p:nvSpPr>
              <p:spPr>
                <a:xfrm>
                  <a:off x="840089" y="1339923"/>
                  <a:ext cx="1018096" cy="1018096"/>
                </a:xfrm>
                <a:custGeom>
                  <a:avLst/>
                  <a:gdLst>
                    <a:gd name="connsiteX0" fmla="*/ 509047 w 1018096"/>
                    <a:gd name="connsiteY0" fmla="*/ 65595 h 1018096"/>
                    <a:gd name="connsiteX1" fmla="*/ 63329 w 1018096"/>
                    <a:gd name="connsiteY1" fmla="*/ 511313 h 1018096"/>
                    <a:gd name="connsiteX2" fmla="*/ 509047 w 1018096"/>
                    <a:gd name="connsiteY2" fmla="*/ 957031 h 1018096"/>
                    <a:gd name="connsiteX3" fmla="*/ 954765 w 1018096"/>
                    <a:gd name="connsiteY3" fmla="*/ 511313 h 1018096"/>
                    <a:gd name="connsiteX4" fmla="*/ 509047 w 1018096"/>
                    <a:gd name="connsiteY4" fmla="*/ 65595 h 1018096"/>
                    <a:gd name="connsiteX5" fmla="*/ 509048 w 1018096"/>
                    <a:gd name="connsiteY5" fmla="*/ 0 h 1018096"/>
                    <a:gd name="connsiteX6" fmla="*/ 1018096 w 1018096"/>
                    <a:gd name="connsiteY6" fmla="*/ 509048 h 1018096"/>
                    <a:gd name="connsiteX7" fmla="*/ 509048 w 1018096"/>
                    <a:gd name="connsiteY7" fmla="*/ 1018096 h 1018096"/>
                    <a:gd name="connsiteX8" fmla="*/ 0 w 1018096"/>
                    <a:gd name="connsiteY8" fmla="*/ 509048 h 1018096"/>
                    <a:gd name="connsiteX9" fmla="*/ 509048 w 1018096"/>
                    <a:gd name="connsiteY9" fmla="*/ 0 h 10180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18096" h="1018096">
                      <a:moveTo>
                        <a:pt x="509047" y="65595"/>
                      </a:moveTo>
                      <a:cubicBezTo>
                        <a:pt x="262884" y="65595"/>
                        <a:pt x="63329" y="265150"/>
                        <a:pt x="63329" y="511313"/>
                      </a:cubicBezTo>
                      <a:cubicBezTo>
                        <a:pt x="63329" y="757476"/>
                        <a:pt x="262884" y="957031"/>
                        <a:pt x="509047" y="957031"/>
                      </a:cubicBezTo>
                      <a:cubicBezTo>
                        <a:pt x="755210" y="957031"/>
                        <a:pt x="954765" y="757476"/>
                        <a:pt x="954765" y="511313"/>
                      </a:cubicBezTo>
                      <a:cubicBezTo>
                        <a:pt x="954765" y="265150"/>
                        <a:pt x="755210" y="65595"/>
                        <a:pt x="509047" y="65595"/>
                      </a:cubicBezTo>
                      <a:close/>
                      <a:moveTo>
                        <a:pt x="509048" y="0"/>
                      </a:moveTo>
                      <a:cubicBezTo>
                        <a:pt x="790187" y="0"/>
                        <a:pt x="1018096" y="227909"/>
                        <a:pt x="1018096" y="509048"/>
                      </a:cubicBezTo>
                      <a:cubicBezTo>
                        <a:pt x="1018096" y="790187"/>
                        <a:pt x="790187" y="1018096"/>
                        <a:pt x="509048" y="1018096"/>
                      </a:cubicBezTo>
                      <a:cubicBezTo>
                        <a:pt x="227909" y="1018096"/>
                        <a:pt x="0" y="790187"/>
                        <a:pt x="0" y="509048"/>
                      </a:cubicBezTo>
                      <a:cubicBezTo>
                        <a:pt x="0" y="227909"/>
                        <a:pt x="227909" y="0"/>
                        <a:pt x="509048" y="0"/>
                      </a:cubicBezTo>
                      <a:close/>
                    </a:path>
                  </a:pathLst>
                </a:custGeom>
                <a:solidFill>
                  <a:schemeClr val="tx1">
                    <a:alpha val="10000"/>
                  </a:schemeClr>
                </a:solidFill>
                <a:effectLst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1800"/>
                </a:p>
              </p:txBody>
            </p:sp>
          </p:grpSp>
        </p:grpSp>
      </p:grpSp>
      <p:sp>
        <p:nvSpPr>
          <p:cNvPr id="126" name="TextBox 125">
            <a:extLst>
              <a:ext uri="{FF2B5EF4-FFF2-40B4-BE49-F238E27FC236}">
                <a16:creationId xmlns:a16="http://schemas.microsoft.com/office/drawing/2014/main" id="{CBA06677-7F7F-4CB0-BFD6-8633752A1AA9}"/>
              </a:ext>
            </a:extLst>
          </p:cNvPr>
          <p:cNvSpPr txBox="1"/>
          <p:nvPr/>
        </p:nvSpPr>
        <p:spPr>
          <a:xfrm>
            <a:off x="6544291" y="1368570"/>
            <a:ext cx="3899832" cy="738938"/>
          </a:xfrm>
          <a:prstGeom prst="rect">
            <a:avLst/>
          </a:prstGeom>
          <a:noFill/>
        </p:spPr>
        <p:txBody>
          <a:bodyPr wrap="square" lIns="0" tIns="61096" rIns="0" bIns="61096" rtlCol="0" anchor="b">
            <a:spAutoFit/>
          </a:bodyPr>
          <a:lstStyle>
            <a:defPPr>
              <a:defRPr lang="uz-Cyrl-UZ"/>
            </a:defPPr>
            <a:lvl1pPr algn="ctr" defTabSz="586423">
              <a:defRPr sz="1300" b="1">
                <a:solidFill>
                  <a:srgbClr val="2A5862"/>
                </a:solidFill>
              </a:defRPr>
            </a:lvl1pPr>
          </a:lstStyle>
          <a:p>
            <a:r>
              <a:rPr lang="en-US" altLang="ko-KR" sz="2000" dirty="0">
                <a:solidFill>
                  <a:srgbClr val="7030A0"/>
                </a:solidFill>
              </a:rPr>
              <a:t>NATIONAL QUALIFICATION FRAMEWORK</a:t>
            </a:r>
            <a:endParaRPr lang="uz-Cyrl-UZ" altLang="ko-KR" sz="2000" dirty="0">
              <a:solidFill>
                <a:srgbClr val="7030A0"/>
              </a:solidFill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94B8375-83D4-4464-8546-55C67D53BC14}"/>
              </a:ext>
            </a:extLst>
          </p:cNvPr>
          <p:cNvSpPr txBox="1"/>
          <p:nvPr/>
        </p:nvSpPr>
        <p:spPr>
          <a:xfrm>
            <a:off x="6083209" y="2040110"/>
            <a:ext cx="4817979" cy="1077217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just" defTabSz="783637"/>
            <a:r>
              <a:rPr lang="en-US" altLang="ko-KR" sz="1500" dirty="0">
                <a:ea typeface="Arial Unicode MS"/>
                <a:cs typeface="Arial" pitchFamily="34" charset="0"/>
              </a:rPr>
              <a:t>a set of legal and institutional mechanisms aimed at ensuring the balance between the requirements for the qualification of personnel in the labor market and the supply in the education system</a:t>
            </a:r>
          </a:p>
        </p:txBody>
      </p:sp>
      <p:cxnSp>
        <p:nvCxnSpPr>
          <p:cNvPr id="128" name="Straight Connector 43">
            <a:extLst>
              <a:ext uri="{FF2B5EF4-FFF2-40B4-BE49-F238E27FC236}">
                <a16:creationId xmlns:a16="http://schemas.microsoft.com/office/drawing/2014/main" id="{38110DDC-E9A4-4561-A4A9-DF8A1B8259D4}"/>
              </a:ext>
            </a:extLst>
          </p:cNvPr>
          <p:cNvCxnSpPr/>
          <p:nvPr/>
        </p:nvCxnSpPr>
        <p:spPr>
          <a:xfrm>
            <a:off x="6076741" y="2154406"/>
            <a:ext cx="0" cy="904863"/>
          </a:xfrm>
          <a:prstGeom prst="line">
            <a:avLst/>
          </a:prstGeom>
          <a:noFill/>
          <a:ln w="15875" cap="flat" cmpd="sng" algn="ctr">
            <a:solidFill>
              <a:srgbClr val="F4C94E"/>
            </a:solidFill>
            <a:prstDash val="sysDash"/>
            <a:miter lim="800000"/>
            <a:headEnd type="oval"/>
            <a:tailEnd type="oval"/>
          </a:ln>
          <a:effectLst/>
        </p:spPr>
      </p:cxnSp>
      <p:pic>
        <p:nvPicPr>
          <p:cNvPr id="129" name="Picture 24" descr="https://www.clipartmax.com/png/full/258-2586295_the-value-of-qa-a-quality-assurance-verb-and-habit-qa-icon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586" y="2881696"/>
            <a:ext cx="526698" cy="5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12" descr="https://yt3.ggpht.com/a/AGF-l7-9bnhkAvLY35iGmdG2wpZ5AJEMm6P7g4zM7Q=s900-c-k-c0xffffffff-no-rj-mo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667" b="95778" l="2111" r="93889">
                        <a14:foregroundMark x1="26333" y1="21000" x2="31222" y2="19444"/>
                        <a14:foregroundMark x1="38889" y1="27556" x2="30333" y2="30111"/>
                        <a14:foregroundMark x1="76222" y1="65778" x2="78556" y2="62333"/>
                        <a14:foregroundMark x1="66778" y1="49444" x2="70222" y2="49444"/>
                        <a14:foregroundMark x1="50000" y1="39667" x2="53333" y2="39889"/>
                        <a14:foregroundMark x1="62889" y1="20444" x2="64778" y2="17556"/>
                        <a14:foregroundMark x1="48111" y1="26111" x2="48556" y2="26556"/>
                        <a14:foregroundMark x1="55889" y1="47222" x2="56444" y2="48000"/>
                        <a14:foregroundMark x1="47556" y1="48333" x2="48222" y2="49222"/>
                        <a14:foregroundMark x1="51000" y1="57889" x2="52556" y2="58778"/>
                        <a14:backgroundMark x1="34333" y1="37000" x2="45667" y2="31667"/>
                        <a14:backgroundMark x1="69556" y1="11778" x2="70778" y2="14667"/>
                        <a14:backgroundMark x1="79556" y1="27444" x2="80111" y2="30000"/>
                        <a14:backgroundMark x1="85000" y1="45778" x2="85000" y2="48556"/>
                        <a14:backgroundMark x1="79778" y1="66111" x2="79556" y2="68667"/>
                        <a14:backgroundMark x1="68222" y1="85889" x2="68556" y2="88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0474" y="4504521"/>
            <a:ext cx="676159" cy="732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2" name="TextBox 131">
            <a:extLst>
              <a:ext uri="{FF2B5EF4-FFF2-40B4-BE49-F238E27FC236}">
                <a16:creationId xmlns:a16="http://schemas.microsoft.com/office/drawing/2014/main" id="{CBA06677-7F7F-4CB0-BFD6-8633752A1AA9}"/>
              </a:ext>
            </a:extLst>
          </p:cNvPr>
          <p:cNvSpPr txBox="1"/>
          <p:nvPr/>
        </p:nvSpPr>
        <p:spPr>
          <a:xfrm>
            <a:off x="9604062" y="3194619"/>
            <a:ext cx="2983005" cy="738938"/>
          </a:xfrm>
          <a:prstGeom prst="rect">
            <a:avLst/>
          </a:prstGeom>
          <a:noFill/>
        </p:spPr>
        <p:txBody>
          <a:bodyPr wrap="square" lIns="0" tIns="61096" rIns="0" bIns="61096" rtlCol="0" anchor="b">
            <a:spAutoFit/>
          </a:bodyPr>
          <a:lstStyle>
            <a:defPPr>
              <a:defRPr lang="uz-Cyrl-UZ"/>
            </a:defPPr>
            <a:lvl1pPr algn="ctr" defTabSz="586423">
              <a:defRPr sz="1100" b="1">
                <a:solidFill>
                  <a:srgbClr val="2A5862"/>
                </a:solidFill>
              </a:defRPr>
            </a:lvl1pPr>
          </a:lstStyle>
          <a:p>
            <a:r>
              <a:rPr lang="en-US" altLang="ko-KR" sz="2000" dirty="0">
                <a:solidFill>
                  <a:srgbClr val="FF0000"/>
                </a:solidFill>
              </a:rPr>
              <a:t>SECTORAL QUALIFICATION FRAME *</a:t>
            </a:r>
            <a:endParaRPr lang="uz-Cyrl-UZ" altLang="ko-KR" sz="2000" dirty="0">
              <a:solidFill>
                <a:srgbClr val="FF0000"/>
              </a:solidFill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94B8375-83D4-4464-8546-55C67D53BC14}"/>
              </a:ext>
            </a:extLst>
          </p:cNvPr>
          <p:cNvSpPr txBox="1"/>
          <p:nvPr/>
        </p:nvSpPr>
        <p:spPr>
          <a:xfrm>
            <a:off x="9481234" y="3885296"/>
            <a:ext cx="3105834" cy="1314207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>
            <a:defPPr>
              <a:defRPr lang="uz-Cyrl-UZ"/>
            </a:defPPr>
            <a:lvl1pPr algn="just" defTabSz="586423">
              <a:defRPr sz="1200">
                <a:latin typeface="+mj-lt"/>
                <a:ea typeface="Arial Unicode MS"/>
                <a:cs typeface="Arial" pitchFamily="34" charset="0"/>
              </a:defRPr>
            </a:lvl1pPr>
          </a:lstStyle>
          <a:p>
            <a:r>
              <a:rPr lang="en-US" altLang="ko-KR" sz="1500" dirty="0"/>
              <a:t>regulates the competence, knowledge and skills of personnel in a particular sector of the economy in accordance with the level of qualifications in the sector</a:t>
            </a:r>
          </a:p>
        </p:txBody>
      </p:sp>
      <p:cxnSp>
        <p:nvCxnSpPr>
          <p:cNvPr id="134" name="Straight Connector 43">
            <a:extLst>
              <a:ext uri="{FF2B5EF4-FFF2-40B4-BE49-F238E27FC236}">
                <a16:creationId xmlns:a16="http://schemas.microsoft.com/office/drawing/2014/main" id="{38110DDC-E9A4-4561-A4A9-DF8A1B8259D4}"/>
              </a:ext>
            </a:extLst>
          </p:cNvPr>
          <p:cNvCxnSpPr/>
          <p:nvPr/>
        </p:nvCxnSpPr>
        <p:spPr>
          <a:xfrm>
            <a:off x="9469749" y="3856379"/>
            <a:ext cx="0" cy="1393697"/>
          </a:xfrm>
          <a:prstGeom prst="line">
            <a:avLst/>
          </a:prstGeom>
          <a:noFill/>
          <a:ln w="15875" cap="flat" cmpd="sng" algn="ctr">
            <a:solidFill>
              <a:srgbClr val="5F8ADF"/>
            </a:solidFill>
            <a:prstDash val="sysDash"/>
            <a:miter lim="800000"/>
            <a:headEnd type="oval"/>
            <a:tailEnd type="oval"/>
          </a:ln>
          <a:effectLst/>
        </p:spPr>
      </p:cxnSp>
      <p:sp>
        <p:nvSpPr>
          <p:cNvPr id="135" name="TextBox 134">
            <a:extLst>
              <a:ext uri="{FF2B5EF4-FFF2-40B4-BE49-F238E27FC236}">
                <a16:creationId xmlns:a16="http://schemas.microsoft.com/office/drawing/2014/main" id="{CBA06677-7F7F-4CB0-BFD6-8633752A1AA9}"/>
              </a:ext>
            </a:extLst>
          </p:cNvPr>
          <p:cNvSpPr txBox="1"/>
          <p:nvPr/>
        </p:nvSpPr>
        <p:spPr>
          <a:xfrm>
            <a:off x="4424516" y="7183343"/>
            <a:ext cx="3495367" cy="431162"/>
          </a:xfrm>
          <a:prstGeom prst="rect">
            <a:avLst/>
          </a:prstGeom>
          <a:noFill/>
        </p:spPr>
        <p:txBody>
          <a:bodyPr wrap="square" lIns="0" tIns="61096" rIns="0" bIns="61096" rtlCol="0" anchor="b">
            <a:spAutoFit/>
          </a:bodyPr>
          <a:lstStyle>
            <a:defPPr>
              <a:defRPr lang="uz-Cyrl-UZ"/>
            </a:defPPr>
            <a:lvl1pPr algn="ctr" defTabSz="586423">
              <a:defRPr sz="1100" b="1">
                <a:solidFill>
                  <a:srgbClr val="2A5862"/>
                </a:solidFill>
              </a:defRPr>
            </a:lvl1pPr>
          </a:lstStyle>
          <a:p>
            <a:r>
              <a:rPr lang="en-US" altLang="ko-KR" sz="2000" dirty="0"/>
              <a:t>PROFESSIONAL STANDARDS</a:t>
            </a:r>
            <a:endParaRPr lang="uz-Cyrl-UZ" altLang="ko-KR" sz="20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94B8375-83D4-4464-8546-55C67D53BC14}"/>
              </a:ext>
            </a:extLst>
          </p:cNvPr>
          <p:cNvSpPr txBox="1"/>
          <p:nvPr/>
        </p:nvSpPr>
        <p:spPr>
          <a:xfrm>
            <a:off x="4262111" y="7553548"/>
            <a:ext cx="3841659" cy="1314207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>
            <a:defPPr>
              <a:defRPr lang="uz-Cyrl-UZ"/>
            </a:defPPr>
            <a:lvl1pPr algn="just" defTabSz="586423">
              <a:defRPr sz="1200">
                <a:latin typeface="+mj-lt"/>
                <a:ea typeface="Arial Unicode MS"/>
                <a:cs typeface="Arial" pitchFamily="34" charset="0"/>
              </a:defRPr>
            </a:lvl1pPr>
          </a:lstStyle>
          <a:p>
            <a:r>
              <a:rPr lang="en-US" altLang="ko-KR" sz="1500" dirty="0"/>
              <a:t>normative document defining the content of certain professional activity, conditions of its implementation, qualification of personnel and corresponding requirements for professional education and training</a:t>
            </a:r>
            <a:endParaRPr lang="uz-Cyrl-UZ" altLang="ko-KR" sz="1500" dirty="0"/>
          </a:p>
        </p:txBody>
      </p:sp>
      <p:cxnSp>
        <p:nvCxnSpPr>
          <p:cNvPr id="137" name="Straight Connector 43">
            <a:extLst>
              <a:ext uri="{FF2B5EF4-FFF2-40B4-BE49-F238E27FC236}">
                <a16:creationId xmlns:a16="http://schemas.microsoft.com/office/drawing/2014/main" id="{38110DDC-E9A4-4561-A4A9-DF8A1B8259D4}"/>
              </a:ext>
            </a:extLst>
          </p:cNvPr>
          <p:cNvCxnSpPr/>
          <p:nvPr/>
        </p:nvCxnSpPr>
        <p:spPr>
          <a:xfrm>
            <a:off x="4250626" y="7536060"/>
            <a:ext cx="0" cy="1343124"/>
          </a:xfrm>
          <a:prstGeom prst="line">
            <a:avLst/>
          </a:prstGeom>
          <a:noFill/>
          <a:ln w="15875" cap="flat" cmpd="sng" algn="ctr">
            <a:solidFill>
              <a:schemeClr val="accent6"/>
            </a:solidFill>
            <a:prstDash val="sysDash"/>
            <a:miter lim="800000"/>
            <a:headEnd type="oval"/>
            <a:tailEnd type="oval"/>
          </a:ln>
          <a:effectLst/>
        </p:spPr>
      </p:cxnSp>
      <p:sp>
        <p:nvSpPr>
          <p:cNvPr id="138" name="TextBox 137">
            <a:extLst>
              <a:ext uri="{FF2B5EF4-FFF2-40B4-BE49-F238E27FC236}">
                <a16:creationId xmlns:a16="http://schemas.microsoft.com/office/drawing/2014/main" id="{CBA06677-7F7F-4CB0-BFD6-8633752A1AA9}"/>
              </a:ext>
            </a:extLst>
          </p:cNvPr>
          <p:cNvSpPr txBox="1"/>
          <p:nvPr/>
        </p:nvSpPr>
        <p:spPr>
          <a:xfrm>
            <a:off x="9306591" y="7201876"/>
            <a:ext cx="3071603" cy="431162"/>
          </a:xfrm>
          <a:prstGeom prst="rect">
            <a:avLst/>
          </a:prstGeom>
          <a:noFill/>
        </p:spPr>
        <p:txBody>
          <a:bodyPr wrap="square" lIns="0" tIns="61096" rIns="0" bIns="61096" rtlCol="0" anchor="b">
            <a:spAutoFit/>
          </a:bodyPr>
          <a:lstStyle>
            <a:defPPr>
              <a:defRPr lang="uz-Cyrl-UZ"/>
            </a:defPPr>
            <a:lvl1pPr algn="ctr" defTabSz="586423">
              <a:defRPr sz="1100" b="1">
                <a:solidFill>
                  <a:srgbClr val="2A5862"/>
                </a:solidFill>
              </a:defRPr>
            </a:lvl1pPr>
          </a:lstStyle>
          <a:p>
            <a:r>
              <a:rPr lang="en-US" altLang="ko-KR" sz="2000" dirty="0"/>
              <a:t>EDUCATIONAL PROGRAMS</a:t>
            </a:r>
            <a:endParaRPr lang="uz-Cyrl-UZ" altLang="ko-KR" sz="2000" dirty="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494B8375-83D4-4464-8546-55C67D53BC14}"/>
              </a:ext>
            </a:extLst>
          </p:cNvPr>
          <p:cNvSpPr txBox="1"/>
          <p:nvPr/>
        </p:nvSpPr>
        <p:spPr>
          <a:xfrm>
            <a:off x="9383677" y="7582465"/>
            <a:ext cx="2648485" cy="1108270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>
            <a:defPPr>
              <a:defRPr lang="uz-Cyrl-UZ"/>
            </a:defPPr>
            <a:lvl1pPr algn="just" defTabSz="586423">
              <a:defRPr sz="1100">
                <a:latin typeface="+mj-lt"/>
                <a:ea typeface="Arial Unicode MS"/>
                <a:cs typeface="Arial" pitchFamily="34" charset="0"/>
              </a:defRPr>
            </a:lvl1pPr>
          </a:lstStyle>
          <a:p>
            <a:r>
              <a:rPr lang="en-US" sz="1600" dirty="0"/>
              <a:t>educational standards, curriculum, curricula (modules), a set of internships</a:t>
            </a:r>
            <a:endParaRPr lang="uz-Cyrl-UZ" altLang="ko-KR" sz="1600" dirty="0"/>
          </a:p>
        </p:txBody>
      </p:sp>
      <p:cxnSp>
        <p:nvCxnSpPr>
          <p:cNvPr id="140" name="Straight Connector 43">
            <a:extLst>
              <a:ext uri="{FF2B5EF4-FFF2-40B4-BE49-F238E27FC236}">
                <a16:creationId xmlns:a16="http://schemas.microsoft.com/office/drawing/2014/main" id="{38110DDC-E9A4-4561-A4A9-DF8A1B8259D4}"/>
              </a:ext>
            </a:extLst>
          </p:cNvPr>
          <p:cNvCxnSpPr/>
          <p:nvPr/>
        </p:nvCxnSpPr>
        <p:spPr>
          <a:xfrm>
            <a:off x="9372191" y="7564977"/>
            <a:ext cx="0" cy="1106134"/>
          </a:xfrm>
          <a:prstGeom prst="line">
            <a:avLst/>
          </a:prstGeom>
          <a:noFill/>
          <a:ln w="15875" cap="flat" cmpd="sng" algn="ctr">
            <a:solidFill>
              <a:schemeClr val="tx1"/>
            </a:solidFill>
            <a:prstDash val="sysDash"/>
            <a:miter lim="800000"/>
            <a:headEnd type="oval"/>
            <a:tailEnd type="oval"/>
          </a:ln>
          <a:effectLst/>
        </p:spPr>
      </p:cxnSp>
      <p:pic>
        <p:nvPicPr>
          <p:cNvPr id="143" name="Picture 30" descr="https://yt3.ggpht.com/a/AGF-l78Xyved1B_YWU4Tj7tAHTGmm6_gKr34_zhL5A=s900-c-k-c0xffffffff-no-rj-mo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702" y="6313473"/>
            <a:ext cx="576504" cy="62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28" descr="https://c7.uihere.com/files/341/191/804/tom-servo-logo-organization-technology.jpg"/>
          <p:cNvPicPr>
            <a:picLocks noChangeAspect="1" noChangeArrowheads="1"/>
          </p:cNvPicPr>
          <p:nvPr/>
        </p:nvPicPr>
        <p:blipFill rotWithShape="1">
          <a:blip r:embed="rId8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12363" r="87775">
                        <a14:foregroundMark x1="49451" y1="13372" x2="49313" y2="38760"/>
                        <a14:foregroundMark x1="45879" y1="3682" x2="27198" y2="12984"/>
                        <a14:foregroundMark x1="27335" y1="11628" x2="18269" y2="30233"/>
                        <a14:foregroundMark x1="18132" y1="28682" x2="14423" y2="50194"/>
                        <a14:foregroundMark x1="15110" y1="50581" x2="48352" y2="50581"/>
                        <a14:foregroundMark x1="48764" y1="2132" x2="49038" y2="98256"/>
                        <a14:foregroundMark x1="19643" y1="74225" x2="34066" y2="92054"/>
                        <a14:foregroundMark x1="14560" y1="49031" x2="19505" y2="75775"/>
                        <a14:foregroundMark x1="32967" y1="92442" x2="49038" y2="98450"/>
                        <a14:foregroundMark x1="28984" y1="62403" x2="37225" y2="83527"/>
                        <a14:foregroundMark x1="31044" y1="68798" x2="42170" y2="62403"/>
                        <a14:foregroundMark x1="27747" y1="22674" x2="35577" y2="29457"/>
                        <a14:foregroundMark x1="45192" y1="8333" x2="33654" y2="230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545" r="12031"/>
          <a:stretch/>
        </p:blipFill>
        <p:spPr bwMode="auto">
          <a:xfrm>
            <a:off x="9800701" y="6335411"/>
            <a:ext cx="555170" cy="565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" name="TextBox 73">
            <a:extLst>
              <a:ext uri="{FF2B5EF4-FFF2-40B4-BE49-F238E27FC236}">
                <a16:creationId xmlns:a16="http://schemas.microsoft.com/office/drawing/2014/main" id="{494B8375-83D4-4464-8546-55C67D53BC14}"/>
              </a:ext>
            </a:extLst>
          </p:cNvPr>
          <p:cNvSpPr txBox="1"/>
          <p:nvPr/>
        </p:nvSpPr>
        <p:spPr>
          <a:xfrm>
            <a:off x="245794" y="8853087"/>
            <a:ext cx="2947970" cy="738938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>
            <a:defPPr>
              <a:defRPr lang="uz-Cyrl-UZ"/>
            </a:defPPr>
            <a:lvl1pPr algn="just" defTabSz="586423">
              <a:defRPr sz="1200">
                <a:latin typeface="+mj-lt"/>
                <a:ea typeface="Arial Unicode MS"/>
                <a:cs typeface="Arial" pitchFamily="34" charset="0"/>
              </a:defRPr>
            </a:lvl1pPr>
          </a:lstStyle>
          <a:p>
            <a:r>
              <a:rPr lang="uz-Cyrl-UZ" altLang="ko-KR" sz="2000" b="1" dirty="0"/>
              <a:t>*</a:t>
            </a:r>
            <a:r>
              <a:rPr lang="en-US" altLang="ko-KR" sz="2000" b="1" dirty="0"/>
              <a:t>Available in international     practice</a:t>
            </a:r>
          </a:p>
        </p:txBody>
      </p:sp>
    </p:spTree>
    <p:extLst>
      <p:ext uri="{BB962C8B-B14F-4D97-AF65-F5344CB8AC3E}">
        <p14:creationId xmlns:p14="http://schemas.microsoft.com/office/powerpoint/2010/main" val="2879234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111" y="178337"/>
            <a:ext cx="11041380" cy="87321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26647D"/>
                </a:solidFill>
                <a:latin typeface="+mn-lt"/>
              </a:rPr>
              <a:t>COMPONENTS OF THE NATIONAL QUALIFICATION SYSTEM</a:t>
            </a:r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50DD1B01-8322-4C38-8125-1D911738B897}"/>
              </a:ext>
            </a:extLst>
          </p:cNvPr>
          <p:cNvSpPr>
            <a:spLocks/>
          </p:cNvSpPr>
          <p:nvPr/>
        </p:nvSpPr>
        <p:spPr bwMode="auto">
          <a:xfrm>
            <a:off x="861583" y="2074323"/>
            <a:ext cx="6416279" cy="7351301"/>
          </a:xfrm>
          <a:custGeom>
            <a:avLst/>
            <a:gdLst>
              <a:gd name="T0" fmla="*/ 1559 w 3117"/>
              <a:gd name="T1" fmla="*/ 0 h 3345"/>
              <a:gd name="T2" fmla="*/ 0 w 3117"/>
              <a:gd name="T3" fmla="*/ 3345 h 3345"/>
              <a:gd name="T4" fmla="*/ 3117 w 3117"/>
              <a:gd name="T5" fmla="*/ 3345 h 3345"/>
              <a:gd name="T6" fmla="*/ 1559 w 3117"/>
              <a:gd name="T7" fmla="*/ 0 h 3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17" h="3345">
                <a:moveTo>
                  <a:pt x="1559" y="0"/>
                </a:moveTo>
                <a:lnTo>
                  <a:pt x="0" y="3345"/>
                </a:lnTo>
                <a:lnTo>
                  <a:pt x="3117" y="3345"/>
                </a:lnTo>
                <a:lnTo>
                  <a:pt x="1559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Freeform 6">
            <a:extLst>
              <a:ext uri="{FF2B5EF4-FFF2-40B4-BE49-F238E27FC236}">
                <a16:creationId xmlns:a16="http://schemas.microsoft.com/office/drawing/2014/main" id="{F9A9860F-D670-47BC-91C5-108C90F2A086}"/>
              </a:ext>
            </a:extLst>
          </p:cNvPr>
          <p:cNvSpPr>
            <a:spLocks/>
          </p:cNvSpPr>
          <p:nvPr/>
        </p:nvSpPr>
        <p:spPr bwMode="auto">
          <a:xfrm>
            <a:off x="2412395" y="3381952"/>
            <a:ext cx="2812540" cy="1226316"/>
          </a:xfrm>
          <a:custGeom>
            <a:avLst/>
            <a:gdLst>
              <a:gd name="T0" fmla="*/ 1122 w 1381"/>
              <a:gd name="T1" fmla="*/ 0 h 558"/>
              <a:gd name="T2" fmla="*/ 260 w 1381"/>
              <a:gd name="T3" fmla="*/ 0 h 558"/>
              <a:gd name="T4" fmla="*/ 0 w 1381"/>
              <a:gd name="T5" fmla="*/ 558 h 558"/>
              <a:gd name="T6" fmla="*/ 1381 w 1381"/>
              <a:gd name="T7" fmla="*/ 558 h 558"/>
              <a:gd name="T8" fmla="*/ 1122 w 1381"/>
              <a:gd name="T9" fmla="*/ 0 h 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1" h="558">
                <a:moveTo>
                  <a:pt x="1122" y="0"/>
                </a:moveTo>
                <a:lnTo>
                  <a:pt x="260" y="0"/>
                </a:lnTo>
                <a:lnTo>
                  <a:pt x="0" y="558"/>
                </a:lnTo>
                <a:lnTo>
                  <a:pt x="1381" y="558"/>
                </a:lnTo>
                <a:lnTo>
                  <a:pt x="1122" y="0"/>
                </a:lnTo>
                <a:close/>
              </a:path>
            </a:pathLst>
          </a:custGeom>
          <a:solidFill>
            <a:srgbClr val="EF7C5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Freeform 7">
            <a:extLst>
              <a:ext uri="{FF2B5EF4-FFF2-40B4-BE49-F238E27FC236}">
                <a16:creationId xmlns:a16="http://schemas.microsoft.com/office/drawing/2014/main" id="{B7980C5D-D2C5-49BD-947B-548FC4AFE370}"/>
              </a:ext>
            </a:extLst>
          </p:cNvPr>
          <p:cNvSpPr>
            <a:spLocks/>
          </p:cNvSpPr>
          <p:nvPr/>
        </p:nvSpPr>
        <p:spPr bwMode="auto">
          <a:xfrm>
            <a:off x="196950" y="8188319"/>
            <a:ext cx="6971270" cy="1237305"/>
          </a:xfrm>
          <a:custGeom>
            <a:avLst/>
            <a:gdLst>
              <a:gd name="T0" fmla="*/ 0 w 3423"/>
              <a:gd name="T1" fmla="*/ 563 h 563"/>
              <a:gd name="T2" fmla="*/ 3423 w 3423"/>
              <a:gd name="T3" fmla="*/ 563 h 563"/>
              <a:gd name="T4" fmla="*/ 3160 w 3423"/>
              <a:gd name="T5" fmla="*/ 0 h 563"/>
              <a:gd name="T6" fmla="*/ 261 w 3423"/>
              <a:gd name="T7" fmla="*/ 0 h 563"/>
              <a:gd name="T8" fmla="*/ 0 w 3423"/>
              <a:gd name="T9" fmla="*/ 563 h 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23" h="563">
                <a:moveTo>
                  <a:pt x="0" y="563"/>
                </a:moveTo>
                <a:lnTo>
                  <a:pt x="3423" y="563"/>
                </a:lnTo>
                <a:lnTo>
                  <a:pt x="3160" y="0"/>
                </a:lnTo>
                <a:lnTo>
                  <a:pt x="261" y="0"/>
                </a:lnTo>
                <a:lnTo>
                  <a:pt x="0" y="563"/>
                </a:lnTo>
                <a:close/>
              </a:path>
            </a:pathLst>
          </a:custGeom>
          <a:solidFill>
            <a:srgbClr val="867DA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Freeform 8">
            <a:extLst>
              <a:ext uri="{FF2B5EF4-FFF2-40B4-BE49-F238E27FC236}">
                <a16:creationId xmlns:a16="http://schemas.microsoft.com/office/drawing/2014/main" id="{C7A72824-73FA-4A20-A276-379A138F45A8}"/>
              </a:ext>
            </a:extLst>
          </p:cNvPr>
          <p:cNvSpPr>
            <a:spLocks/>
          </p:cNvSpPr>
          <p:nvPr/>
        </p:nvSpPr>
        <p:spPr bwMode="auto">
          <a:xfrm>
            <a:off x="3150879" y="1351279"/>
            <a:ext cx="1431727" cy="1657064"/>
          </a:xfrm>
          <a:custGeom>
            <a:avLst/>
            <a:gdLst>
              <a:gd name="T0" fmla="*/ 351 w 703"/>
              <a:gd name="T1" fmla="*/ 0 h 754"/>
              <a:gd name="T2" fmla="*/ 0 w 703"/>
              <a:gd name="T3" fmla="*/ 754 h 754"/>
              <a:gd name="T4" fmla="*/ 703 w 703"/>
              <a:gd name="T5" fmla="*/ 754 h 754"/>
              <a:gd name="T6" fmla="*/ 351 w 703"/>
              <a:gd name="T7" fmla="*/ 0 h 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3" h="754">
                <a:moveTo>
                  <a:pt x="351" y="0"/>
                </a:moveTo>
                <a:lnTo>
                  <a:pt x="0" y="754"/>
                </a:lnTo>
                <a:lnTo>
                  <a:pt x="703" y="754"/>
                </a:lnTo>
                <a:lnTo>
                  <a:pt x="351" y="0"/>
                </a:lnTo>
                <a:close/>
              </a:path>
            </a:pathLst>
          </a:custGeom>
          <a:solidFill>
            <a:srgbClr val="F6A34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Freeform 9">
            <a:extLst>
              <a:ext uri="{FF2B5EF4-FFF2-40B4-BE49-F238E27FC236}">
                <a16:creationId xmlns:a16="http://schemas.microsoft.com/office/drawing/2014/main" id="{2565DA73-BAFA-405A-897A-C75A3151A7D4}"/>
              </a:ext>
            </a:extLst>
          </p:cNvPr>
          <p:cNvSpPr>
            <a:spLocks/>
          </p:cNvSpPr>
          <p:nvPr/>
        </p:nvSpPr>
        <p:spPr bwMode="auto">
          <a:xfrm>
            <a:off x="937604" y="6588394"/>
            <a:ext cx="5578237" cy="1224118"/>
          </a:xfrm>
          <a:custGeom>
            <a:avLst/>
            <a:gdLst>
              <a:gd name="T0" fmla="*/ 2481 w 2739"/>
              <a:gd name="T1" fmla="*/ 0 h 557"/>
              <a:gd name="T2" fmla="*/ 260 w 2739"/>
              <a:gd name="T3" fmla="*/ 0 h 557"/>
              <a:gd name="T4" fmla="*/ 0 w 2739"/>
              <a:gd name="T5" fmla="*/ 557 h 557"/>
              <a:gd name="T6" fmla="*/ 2739 w 2739"/>
              <a:gd name="T7" fmla="*/ 557 h 557"/>
              <a:gd name="T8" fmla="*/ 2481 w 2739"/>
              <a:gd name="T9" fmla="*/ 0 h 5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9" h="557">
                <a:moveTo>
                  <a:pt x="2481" y="0"/>
                </a:moveTo>
                <a:lnTo>
                  <a:pt x="260" y="0"/>
                </a:lnTo>
                <a:lnTo>
                  <a:pt x="0" y="557"/>
                </a:lnTo>
                <a:lnTo>
                  <a:pt x="2739" y="557"/>
                </a:lnTo>
                <a:lnTo>
                  <a:pt x="2481" y="0"/>
                </a:lnTo>
                <a:close/>
              </a:path>
            </a:pathLst>
          </a:custGeom>
          <a:solidFill>
            <a:srgbClr val="48A3D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C96703D9-AAA6-4287-8E12-605585D953B4}"/>
              </a:ext>
            </a:extLst>
          </p:cNvPr>
          <p:cNvSpPr>
            <a:spLocks/>
          </p:cNvSpPr>
          <p:nvPr/>
        </p:nvSpPr>
        <p:spPr bwMode="auto">
          <a:xfrm>
            <a:off x="1673914" y="4986271"/>
            <a:ext cx="4197424" cy="1224118"/>
          </a:xfrm>
          <a:custGeom>
            <a:avLst/>
            <a:gdLst>
              <a:gd name="T0" fmla="*/ 1802 w 2061"/>
              <a:gd name="T1" fmla="*/ 0 h 557"/>
              <a:gd name="T2" fmla="*/ 261 w 2061"/>
              <a:gd name="T3" fmla="*/ 0 h 557"/>
              <a:gd name="T4" fmla="*/ 0 w 2061"/>
              <a:gd name="T5" fmla="*/ 557 h 557"/>
              <a:gd name="T6" fmla="*/ 2061 w 2061"/>
              <a:gd name="T7" fmla="*/ 557 h 557"/>
              <a:gd name="T8" fmla="*/ 1802 w 2061"/>
              <a:gd name="T9" fmla="*/ 0 h 5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61" h="557">
                <a:moveTo>
                  <a:pt x="1802" y="0"/>
                </a:moveTo>
                <a:lnTo>
                  <a:pt x="261" y="0"/>
                </a:lnTo>
                <a:lnTo>
                  <a:pt x="0" y="557"/>
                </a:lnTo>
                <a:lnTo>
                  <a:pt x="2061" y="557"/>
                </a:lnTo>
                <a:lnTo>
                  <a:pt x="1802" y="0"/>
                </a:lnTo>
                <a:close/>
              </a:path>
            </a:pathLst>
          </a:custGeom>
          <a:solidFill>
            <a:srgbClr val="55BDC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ru-RU" dirty="0"/>
          </a:p>
        </p:txBody>
      </p:sp>
      <p:sp>
        <p:nvSpPr>
          <p:cNvPr id="24" name="Freeform 11">
            <a:extLst>
              <a:ext uri="{FF2B5EF4-FFF2-40B4-BE49-F238E27FC236}">
                <a16:creationId xmlns:a16="http://schemas.microsoft.com/office/drawing/2014/main" id="{CEBAEB64-90F0-4D37-8FDC-11DB6C2D48B9}"/>
              </a:ext>
            </a:extLst>
          </p:cNvPr>
          <p:cNvSpPr>
            <a:spLocks/>
          </p:cNvSpPr>
          <p:nvPr/>
        </p:nvSpPr>
        <p:spPr bwMode="auto">
          <a:xfrm>
            <a:off x="937604" y="7812511"/>
            <a:ext cx="668977" cy="375808"/>
          </a:xfrm>
          <a:custGeom>
            <a:avLst/>
            <a:gdLst>
              <a:gd name="T0" fmla="*/ 0 w 308"/>
              <a:gd name="T1" fmla="*/ 0 h 171"/>
              <a:gd name="T2" fmla="*/ 229 w 308"/>
              <a:gd name="T3" fmla="*/ 171 h 171"/>
              <a:gd name="T4" fmla="*/ 308 w 308"/>
              <a:gd name="T5" fmla="*/ 0 h 171"/>
              <a:gd name="T6" fmla="*/ 0 w 308"/>
              <a:gd name="T7" fmla="*/ 0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8" h="171">
                <a:moveTo>
                  <a:pt x="0" y="0"/>
                </a:moveTo>
                <a:lnTo>
                  <a:pt x="229" y="171"/>
                </a:lnTo>
                <a:lnTo>
                  <a:pt x="308" y="0"/>
                </a:lnTo>
                <a:lnTo>
                  <a:pt x="0" y="0"/>
                </a:lnTo>
                <a:close/>
              </a:path>
            </a:pathLst>
          </a:custGeom>
          <a:solidFill>
            <a:srgbClr val="1F455C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Freeform 12">
            <a:extLst>
              <a:ext uri="{FF2B5EF4-FFF2-40B4-BE49-F238E27FC236}">
                <a16:creationId xmlns:a16="http://schemas.microsoft.com/office/drawing/2014/main" id="{D580BD6E-FEF4-4364-BE0E-A19EE8CA6712}"/>
              </a:ext>
            </a:extLst>
          </p:cNvPr>
          <p:cNvSpPr>
            <a:spLocks/>
          </p:cNvSpPr>
          <p:nvPr/>
        </p:nvSpPr>
        <p:spPr bwMode="auto">
          <a:xfrm>
            <a:off x="1673913" y="6210391"/>
            <a:ext cx="671150" cy="378004"/>
          </a:xfrm>
          <a:custGeom>
            <a:avLst/>
            <a:gdLst>
              <a:gd name="T0" fmla="*/ 0 w 309"/>
              <a:gd name="T1" fmla="*/ 0 h 172"/>
              <a:gd name="T2" fmla="*/ 229 w 309"/>
              <a:gd name="T3" fmla="*/ 172 h 172"/>
              <a:gd name="T4" fmla="*/ 309 w 309"/>
              <a:gd name="T5" fmla="*/ 0 h 172"/>
              <a:gd name="T6" fmla="*/ 0 w 309"/>
              <a:gd name="T7" fmla="*/ 0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9" h="172">
                <a:moveTo>
                  <a:pt x="0" y="0"/>
                </a:moveTo>
                <a:lnTo>
                  <a:pt x="229" y="172"/>
                </a:lnTo>
                <a:lnTo>
                  <a:pt x="309" y="0"/>
                </a:lnTo>
                <a:lnTo>
                  <a:pt x="0" y="0"/>
                </a:lnTo>
                <a:close/>
              </a:path>
            </a:pathLst>
          </a:custGeom>
          <a:solidFill>
            <a:srgbClr val="316D73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Freeform 13">
            <a:extLst>
              <a:ext uri="{FF2B5EF4-FFF2-40B4-BE49-F238E27FC236}">
                <a16:creationId xmlns:a16="http://schemas.microsoft.com/office/drawing/2014/main" id="{49DBDE53-6A64-4DDA-A801-C56108896C50}"/>
              </a:ext>
            </a:extLst>
          </p:cNvPr>
          <p:cNvSpPr>
            <a:spLocks/>
          </p:cNvSpPr>
          <p:nvPr/>
        </p:nvSpPr>
        <p:spPr bwMode="auto">
          <a:xfrm>
            <a:off x="2412396" y="4608269"/>
            <a:ext cx="668977" cy="378004"/>
          </a:xfrm>
          <a:custGeom>
            <a:avLst/>
            <a:gdLst>
              <a:gd name="T0" fmla="*/ 0 w 308"/>
              <a:gd name="T1" fmla="*/ 0 h 172"/>
              <a:gd name="T2" fmla="*/ 229 w 308"/>
              <a:gd name="T3" fmla="*/ 172 h 172"/>
              <a:gd name="T4" fmla="*/ 308 w 308"/>
              <a:gd name="T5" fmla="*/ 0 h 172"/>
              <a:gd name="T6" fmla="*/ 0 w 308"/>
              <a:gd name="T7" fmla="*/ 0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8" h="172">
                <a:moveTo>
                  <a:pt x="0" y="0"/>
                </a:moveTo>
                <a:lnTo>
                  <a:pt x="229" y="172"/>
                </a:lnTo>
                <a:lnTo>
                  <a:pt x="308" y="0"/>
                </a:lnTo>
                <a:lnTo>
                  <a:pt x="0" y="0"/>
                </a:lnTo>
                <a:close/>
              </a:path>
            </a:pathLst>
          </a:custGeom>
          <a:solidFill>
            <a:srgbClr val="683729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036061DB-26BF-4AB6-9D83-5028CC5600B4}"/>
              </a:ext>
            </a:extLst>
          </p:cNvPr>
          <p:cNvSpPr>
            <a:spLocks/>
          </p:cNvSpPr>
          <p:nvPr/>
        </p:nvSpPr>
        <p:spPr bwMode="auto">
          <a:xfrm>
            <a:off x="3150878" y="3008343"/>
            <a:ext cx="668977" cy="373608"/>
          </a:xfrm>
          <a:custGeom>
            <a:avLst/>
            <a:gdLst>
              <a:gd name="T0" fmla="*/ 0 w 308"/>
              <a:gd name="T1" fmla="*/ 0 h 170"/>
              <a:gd name="T2" fmla="*/ 227 w 308"/>
              <a:gd name="T3" fmla="*/ 170 h 170"/>
              <a:gd name="T4" fmla="*/ 308 w 308"/>
              <a:gd name="T5" fmla="*/ 0 h 170"/>
              <a:gd name="T6" fmla="*/ 0 w 308"/>
              <a:gd name="T7" fmla="*/ 0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8" h="170">
                <a:moveTo>
                  <a:pt x="0" y="0"/>
                </a:moveTo>
                <a:lnTo>
                  <a:pt x="227" y="170"/>
                </a:lnTo>
                <a:lnTo>
                  <a:pt x="308" y="0"/>
                </a:lnTo>
                <a:lnTo>
                  <a:pt x="0" y="0"/>
                </a:lnTo>
                <a:close/>
              </a:path>
            </a:pathLst>
          </a:custGeom>
          <a:solidFill>
            <a:srgbClr val="6C472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C5396AD0-EDDC-4F81-8C7A-E405EFE72FD4}"/>
              </a:ext>
            </a:extLst>
          </p:cNvPr>
          <p:cNvSpPr/>
          <p:nvPr/>
        </p:nvSpPr>
        <p:spPr>
          <a:xfrm>
            <a:off x="1606581" y="6720448"/>
            <a:ext cx="4316885" cy="1108270"/>
          </a:xfrm>
          <a:prstGeom prst="rect">
            <a:avLst/>
          </a:prstGeom>
        </p:spPr>
        <p:txBody>
          <a:bodyPr wrap="square" lIns="122191" tIns="61096" rIns="122191" bIns="61096">
            <a:spAutoFit/>
          </a:bodyPr>
          <a:lstStyle/>
          <a:p>
            <a:pPr algn="ctr" defTabSz="636706"/>
            <a:r>
              <a:rPr lang="en-US" altLang="ko-KR" sz="3200" b="1" dirty="0">
                <a:solidFill>
                  <a:schemeClr val="bg1"/>
                </a:solidFill>
                <a:ea typeface="Arial Unicode MS"/>
                <a:cs typeface="Arial" pitchFamily="34" charset="0"/>
              </a:rPr>
              <a:t>Sector Qualification Framework</a:t>
            </a:r>
            <a:endParaRPr lang="ru-RU" altLang="ko-KR" sz="3200" b="1" dirty="0">
              <a:solidFill>
                <a:schemeClr val="bg1"/>
              </a:solidFill>
              <a:ea typeface="Arial Unicode MS"/>
              <a:cs typeface="Arial" pitchFamily="34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64FD09E5-DBE3-4DE4-8F98-872B9DA006F7}"/>
              </a:ext>
            </a:extLst>
          </p:cNvPr>
          <p:cNvSpPr/>
          <p:nvPr/>
        </p:nvSpPr>
        <p:spPr>
          <a:xfrm>
            <a:off x="2412395" y="5172146"/>
            <a:ext cx="3493352" cy="449180"/>
          </a:xfrm>
          <a:prstGeom prst="rect">
            <a:avLst/>
          </a:prstGeom>
        </p:spPr>
        <p:txBody>
          <a:bodyPr wrap="square" lIns="122191" tIns="61096" rIns="122191" bIns="61096">
            <a:spAutoFit/>
          </a:bodyPr>
          <a:lstStyle/>
          <a:p>
            <a:pPr algn="ctr" defTabSz="636706"/>
            <a:endParaRPr lang="uz-Cyrl-UZ" altLang="ko-KR" b="1" dirty="0">
              <a:solidFill>
                <a:schemeClr val="bg1"/>
              </a:solidFill>
              <a:ea typeface="Arial Unicode MS"/>
              <a:cs typeface="Arial" pitchFamily="34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6809DE07-DCB1-4B61-A7C0-824D1A6D9300}"/>
              </a:ext>
            </a:extLst>
          </p:cNvPr>
          <p:cNvSpPr/>
          <p:nvPr/>
        </p:nvSpPr>
        <p:spPr>
          <a:xfrm>
            <a:off x="2678456" y="3536040"/>
            <a:ext cx="2420924" cy="862049"/>
          </a:xfrm>
          <a:prstGeom prst="rect">
            <a:avLst/>
          </a:prstGeom>
        </p:spPr>
        <p:txBody>
          <a:bodyPr wrap="square" lIns="122191" tIns="61096" rIns="122191" bIns="61096">
            <a:spAutoFit/>
          </a:bodyPr>
          <a:lstStyle/>
          <a:p>
            <a:pPr algn="ctr" defTabSz="636706"/>
            <a:r>
              <a:rPr lang="en-US" altLang="ko-KR" sz="2400" b="1" dirty="0">
                <a:solidFill>
                  <a:schemeClr val="bg1"/>
                </a:solidFill>
                <a:ea typeface="Arial Unicode MS"/>
                <a:cs typeface="Arial" pitchFamily="34" charset="0"/>
              </a:rPr>
              <a:t>Educational programs</a:t>
            </a:r>
            <a:endParaRPr lang="ru-RU" altLang="ko-KR" sz="2400" b="1" dirty="0">
              <a:solidFill>
                <a:schemeClr val="bg1"/>
              </a:solidFill>
              <a:ea typeface="Arial Unicode MS"/>
              <a:cs typeface="Arial" pitchFamily="34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CDF97A16-6195-46AE-B37B-928C46062FB3}"/>
              </a:ext>
            </a:extLst>
          </p:cNvPr>
          <p:cNvSpPr/>
          <p:nvPr/>
        </p:nvSpPr>
        <p:spPr>
          <a:xfrm>
            <a:off x="3049898" y="2632278"/>
            <a:ext cx="1633687" cy="492717"/>
          </a:xfrm>
          <a:prstGeom prst="rect">
            <a:avLst/>
          </a:prstGeom>
        </p:spPr>
        <p:txBody>
          <a:bodyPr wrap="none" lIns="122191" tIns="61096" rIns="122191" bIns="61096">
            <a:spAutoFit/>
          </a:bodyPr>
          <a:lstStyle/>
          <a:p>
            <a:pPr defTabSz="636706"/>
            <a:r>
              <a:rPr lang="en-US" altLang="ko-KR" sz="2400" b="1" dirty="0" err="1">
                <a:solidFill>
                  <a:schemeClr val="bg1"/>
                </a:solidFill>
                <a:ea typeface="Arial Unicode MS"/>
                <a:cs typeface="Arial" pitchFamily="34" charset="0"/>
              </a:rPr>
              <a:t>Assesment</a:t>
            </a:r>
            <a:endParaRPr lang="uz-Cyrl-UZ" altLang="ko-KR" sz="2400" b="1" dirty="0">
              <a:solidFill>
                <a:schemeClr val="bg1"/>
              </a:solidFill>
              <a:ea typeface="Arial Unicode MS"/>
              <a:cs typeface="Arial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F2A400-5C13-45EC-BD7F-39E521C5D533}"/>
              </a:ext>
            </a:extLst>
          </p:cNvPr>
          <p:cNvSpPr txBox="1"/>
          <p:nvPr/>
        </p:nvSpPr>
        <p:spPr>
          <a:xfrm>
            <a:off x="5963417" y="3804895"/>
            <a:ext cx="4621482" cy="1000548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marL="305478" indent="-305478">
              <a:buFont typeface="+mj-lt"/>
              <a:buAutoNum type="arabicPeriod"/>
            </a:pPr>
            <a:r>
              <a:rPr lang="en-US" sz="1900" dirty="0"/>
              <a:t>Ministry of Higher and Secondary Special Education</a:t>
            </a:r>
          </a:p>
          <a:p>
            <a:pPr marL="305478" indent="-305478">
              <a:buFont typeface="+mj-lt"/>
              <a:buAutoNum type="arabicPeriod"/>
            </a:pPr>
            <a:r>
              <a:rPr lang="en-US" sz="1900" dirty="0"/>
              <a:t>Employers</a:t>
            </a:r>
            <a:endParaRPr lang="uz-Cyrl-UZ" sz="19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809EEB-0A58-44FF-B975-1709B1B7F9C3}"/>
              </a:ext>
            </a:extLst>
          </p:cNvPr>
          <p:cNvSpPr txBox="1"/>
          <p:nvPr/>
        </p:nvSpPr>
        <p:spPr>
          <a:xfrm>
            <a:off x="7679641" y="8023525"/>
            <a:ext cx="5236632" cy="1354492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marL="305478" indent="-305478" algn="just">
              <a:buFont typeface="+mj-lt"/>
              <a:buAutoNum type="arabicPeriod"/>
            </a:pPr>
            <a:r>
              <a:rPr lang="en-US" sz="1600" dirty="0"/>
              <a:t>Republican Coordinating Council</a:t>
            </a:r>
            <a:endParaRPr lang="uz-Cyrl-UZ" sz="1600" dirty="0"/>
          </a:p>
          <a:p>
            <a:pPr marL="305478" indent="-305478" algn="just">
              <a:buFont typeface="+mj-lt"/>
              <a:buAutoNum type="arabicPeriod"/>
            </a:pPr>
            <a:r>
              <a:rPr lang="en-US" sz="1600" dirty="0"/>
              <a:t>Ministry of Employment and Labor Relations</a:t>
            </a:r>
            <a:endParaRPr lang="uz-Cyrl-UZ" sz="1600" dirty="0"/>
          </a:p>
          <a:p>
            <a:pPr marL="305478" indent="-305478" algn="just">
              <a:buFont typeface="+mj-lt"/>
              <a:buAutoNum type="arabicPeriod"/>
            </a:pPr>
            <a:r>
              <a:rPr lang="en-US" sz="1600" dirty="0"/>
              <a:t>Ministry of Higher and Secondary Special Education</a:t>
            </a:r>
            <a:endParaRPr lang="uz-Cyrl-UZ" sz="1600" dirty="0"/>
          </a:p>
          <a:p>
            <a:pPr marL="305478" indent="-305478" algn="just">
              <a:buFont typeface="+mj-lt"/>
              <a:buAutoNum type="arabicPeriod"/>
            </a:pPr>
            <a:r>
              <a:rPr lang="en-US" sz="1600" dirty="0"/>
              <a:t>Line ministries and departments</a:t>
            </a:r>
            <a:endParaRPr lang="uz-Cyrl-UZ" sz="1600" dirty="0"/>
          </a:p>
          <a:p>
            <a:pPr marL="305478" indent="-305478" algn="just">
              <a:buFont typeface="+mj-lt"/>
              <a:buAutoNum type="arabicPeriod"/>
            </a:pPr>
            <a:r>
              <a:rPr lang="en-US" sz="1600" dirty="0"/>
              <a:t>Employers</a:t>
            </a:r>
            <a:endParaRPr lang="uz-Cyrl-UZ" sz="1600" dirty="0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C5396AD0-EDDC-4F81-8C7A-E405EFE72FD4}"/>
              </a:ext>
            </a:extLst>
          </p:cNvPr>
          <p:cNvSpPr/>
          <p:nvPr/>
        </p:nvSpPr>
        <p:spPr>
          <a:xfrm>
            <a:off x="2126715" y="5104178"/>
            <a:ext cx="3480055" cy="985160"/>
          </a:xfrm>
          <a:prstGeom prst="rect">
            <a:avLst/>
          </a:prstGeom>
        </p:spPr>
        <p:txBody>
          <a:bodyPr wrap="square" lIns="122191" tIns="61096" rIns="122191" bIns="61096">
            <a:spAutoFit/>
          </a:bodyPr>
          <a:lstStyle/>
          <a:p>
            <a:pPr algn="ctr" defTabSz="636706"/>
            <a:r>
              <a:rPr lang="en-US" altLang="ko-KR" sz="2800" b="1" dirty="0">
                <a:solidFill>
                  <a:schemeClr val="bg1"/>
                </a:solidFill>
                <a:ea typeface="Arial Unicode MS"/>
                <a:cs typeface="Arial" pitchFamily="34" charset="0"/>
              </a:rPr>
              <a:t>Professional standards</a:t>
            </a:r>
            <a:endParaRPr lang="ru-RU" altLang="ko-KR" sz="2800" b="1" dirty="0">
              <a:solidFill>
                <a:schemeClr val="bg1"/>
              </a:solidFill>
              <a:ea typeface="Arial Unicode MS"/>
              <a:cs typeface="Arial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C5396AD0-EDDC-4F81-8C7A-E405EFE72FD4}"/>
              </a:ext>
            </a:extLst>
          </p:cNvPr>
          <p:cNvSpPr/>
          <p:nvPr/>
        </p:nvSpPr>
        <p:spPr>
          <a:xfrm>
            <a:off x="831220" y="8316686"/>
            <a:ext cx="5021993" cy="1108270"/>
          </a:xfrm>
          <a:prstGeom prst="rect">
            <a:avLst/>
          </a:prstGeom>
        </p:spPr>
        <p:txBody>
          <a:bodyPr wrap="square" lIns="122191" tIns="61096" rIns="122191" bIns="61096">
            <a:spAutoFit/>
          </a:bodyPr>
          <a:lstStyle/>
          <a:p>
            <a:pPr algn="ctr" defTabSz="636706"/>
            <a:r>
              <a:rPr lang="en-US" altLang="ko-KR" sz="3200" b="1" dirty="0">
                <a:solidFill>
                  <a:schemeClr val="bg1"/>
                </a:solidFill>
                <a:ea typeface="Arial Unicode MS"/>
                <a:cs typeface="Arial" pitchFamily="34" charset="0"/>
              </a:rPr>
              <a:t>National Qualification Framework</a:t>
            </a:r>
            <a:endParaRPr lang="ru-RU" altLang="ko-KR" sz="3200" b="1" dirty="0">
              <a:solidFill>
                <a:schemeClr val="bg1"/>
              </a:solidFill>
              <a:ea typeface="Arial Unicode MS"/>
              <a:cs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BF2A400-5C13-45EC-BD7F-39E521C5D533}"/>
              </a:ext>
            </a:extLst>
          </p:cNvPr>
          <p:cNvSpPr txBox="1"/>
          <p:nvPr/>
        </p:nvSpPr>
        <p:spPr>
          <a:xfrm>
            <a:off x="5550339" y="2125455"/>
            <a:ext cx="4919180" cy="1292936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r>
              <a:rPr lang="en-US" sz="1900" dirty="0"/>
              <a:t>1. Qualification assessment centers</a:t>
            </a:r>
          </a:p>
          <a:p>
            <a:r>
              <a:rPr lang="en-US" sz="1900" dirty="0"/>
              <a:t>2. Employers</a:t>
            </a:r>
          </a:p>
          <a:p>
            <a:r>
              <a:rPr lang="en-US" sz="1900" dirty="0"/>
              <a:t>3. Ministry of Higher and Secondary Special Education</a:t>
            </a:r>
            <a:endParaRPr lang="uz-Cyrl-UZ" sz="19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F809EEB-0A58-44FF-B975-1709B1B7F9C3}"/>
              </a:ext>
            </a:extLst>
          </p:cNvPr>
          <p:cNvSpPr txBox="1"/>
          <p:nvPr/>
        </p:nvSpPr>
        <p:spPr>
          <a:xfrm>
            <a:off x="7298409" y="6552344"/>
            <a:ext cx="5301279" cy="1292936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marL="305478" indent="-305478" algn="just">
              <a:buFont typeface="+mj-lt"/>
              <a:buAutoNum type="arabicPeriod"/>
            </a:pPr>
            <a:r>
              <a:rPr lang="en-US" sz="1900" dirty="0"/>
              <a:t>Sector Qualifications Board</a:t>
            </a:r>
          </a:p>
          <a:p>
            <a:pPr marL="305478" indent="-305478" algn="just">
              <a:buFont typeface="+mj-lt"/>
              <a:buAutoNum type="arabicPeriod"/>
            </a:pPr>
            <a:r>
              <a:rPr lang="en-US" sz="1900" dirty="0"/>
              <a:t>Sector ministries and departments</a:t>
            </a:r>
          </a:p>
          <a:p>
            <a:pPr marL="305478" indent="-305478" algn="just">
              <a:buFont typeface="+mj-lt"/>
              <a:buAutoNum type="arabicPeriod"/>
            </a:pPr>
            <a:r>
              <a:rPr lang="en-US" sz="1900" dirty="0"/>
              <a:t>Employers</a:t>
            </a:r>
          </a:p>
          <a:p>
            <a:pPr marL="305478" indent="-305478" algn="just">
              <a:buFont typeface="+mj-lt"/>
              <a:buAutoNum type="arabicPeriod"/>
            </a:pPr>
            <a:r>
              <a:rPr lang="en-US" sz="1900" dirty="0"/>
              <a:t>Ministry of Employment and Labor Relations</a:t>
            </a:r>
            <a:endParaRPr lang="uz-Cyrl-UZ" sz="19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F809EEB-0A58-44FF-B975-1709B1B7F9C3}"/>
              </a:ext>
            </a:extLst>
          </p:cNvPr>
          <p:cNvSpPr txBox="1"/>
          <p:nvPr/>
        </p:nvSpPr>
        <p:spPr>
          <a:xfrm>
            <a:off x="6669971" y="5094751"/>
            <a:ext cx="5251520" cy="1292936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marL="305478" indent="-305478" algn="just">
              <a:buFont typeface="+mj-lt"/>
              <a:buAutoNum type="arabicPeriod"/>
            </a:pPr>
            <a:r>
              <a:rPr lang="en-US" sz="1900" dirty="0"/>
              <a:t>Sector Qualifications Board</a:t>
            </a:r>
          </a:p>
          <a:p>
            <a:pPr marL="305478" indent="-305478" algn="just">
              <a:buFont typeface="+mj-lt"/>
              <a:buAutoNum type="arabicPeriod"/>
            </a:pPr>
            <a:r>
              <a:rPr lang="en-US" sz="1900" dirty="0"/>
              <a:t>Line ministries and departments</a:t>
            </a:r>
          </a:p>
          <a:p>
            <a:pPr marL="305478" indent="-305478" algn="just">
              <a:buFont typeface="+mj-lt"/>
              <a:buAutoNum type="arabicPeriod"/>
            </a:pPr>
            <a:r>
              <a:rPr lang="en-US" sz="1900" dirty="0"/>
              <a:t>Employers</a:t>
            </a:r>
          </a:p>
          <a:p>
            <a:pPr marL="305478" indent="-305478" algn="just">
              <a:buFont typeface="+mj-lt"/>
              <a:buAutoNum type="arabicPeriod"/>
            </a:pPr>
            <a:r>
              <a:rPr lang="en-US" sz="1900" dirty="0"/>
              <a:t>Ministry of Employment and Labor Relations</a:t>
            </a:r>
            <a:endParaRPr lang="uz-Cyrl-UZ" sz="1900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4598563" y="2375334"/>
            <a:ext cx="610384" cy="394946"/>
          </a:xfrm>
          <a:prstGeom prst="rightArrow">
            <a:avLst/>
          </a:prstGeom>
          <a:solidFill>
            <a:srgbClr val="F6A34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sp>
        <p:nvSpPr>
          <p:cNvPr id="46" name="Стрелка вправо 45"/>
          <p:cNvSpPr/>
          <p:nvPr/>
        </p:nvSpPr>
        <p:spPr>
          <a:xfrm>
            <a:off x="5153631" y="3766029"/>
            <a:ext cx="610384" cy="394946"/>
          </a:xfrm>
          <a:prstGeom prst="rightArrow">
            <a:avLst/>
          </a:prstGeom>
          <a:solidFill>
            <a:srgbClr val="EF7C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>
            <a:off x="5844221" y="5423759"/>
            <a:ext cx="610384" cy="394946"/>
          </a:xfrm>
          <a:prstGeom prst="rightArrow">
            <a:avLst/>
          </a:prstGeom>
          <a:solidFill>
            <a:srgbClr val="55BD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>
            <a:off x="6439611" y="6966303"/>
            <a:ext cx="610384" cy="3949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sp>
        <p:nvSpPr>
          <p:cNvPr id="49" name="Стрелка вправо 48"/>
          <p:cNvSpPr/>
          <p:nvPr/>
        </p:nvSpPr>
        <p:spPr>
          <a:xfrm>
            <a:off x="7032827" y="8609497"/>
            <a:ext cx="610384" cy="394946"/>
          </a:xfrm>
          <a:prstGeom prst="rightArrow">
            <a:avLst/>
          </a:prstGeom>
          <a:solidFill>
            <a:srgbClr val="867D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BF2A400-5C13-45EC-BD7F-39E521C5D533}"/>
              </a:ext>
            </a:extLst>
          </p:cNvPr>
          <p:cNvSpPr txBox="1"/>
          <p:nvPr/>
        </p:nvSpPr>
        <p:spPr>
          <a:xfrm>
            <a:off x="5208947" y="1303835"/>
            <a:ext cx="6427530" cy="415773"/>
          </a:xfrm>
          <a:prstGeom prst="rect">
            <a:avLst/>
          </a:prstGeom>
          <a:noFill/>
        </p:spPr>
        <p:txBody>
          <a:bodyPr wrap="square" lIns="122191" tIns="61096" rIns="122191" bIns="61096" rtlCol="0">
            <a:spAutoFit/>
          </a:bodyPr>
          <a:lstStyle/>
          <a:p>
            <a:pPr algn="ctr"/>
            <a:r>
              <a:rPr lang="en-US" sz="1900" b="1" dirty="0"/>
              <a:t>RESPONSIBILITIES AND IMPLEMENTATION ORGANIZATIONS</a:t>
            </a:r>
            <a:endParaRPr lang="uz-Cyrl-UZ" sz="1900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7657016" y="8070117"/>
            <a:ext cx="0" cy="12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7769581" y="7987598"/>
            <a:ext cx="46523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7308225" y="6546687"/>
            <a:ext cx="0" cy="12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7415341" y="6492525"/>
            <a:ext cx="46057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H="1">
            <a:off x="6669971" y="5081203"/>
            <a:ext cx="0" cy="10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H="1">
            <a:off x="6729158" y="5039488"/>
            <a:ext cx="46523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H="1">
            <a:off x="6010219" y="3776347"/>
            <a:ext cx="0" cy="6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H="1">
            <a:off x="6069407" y="3734632"/>
            <a:ext cx="40009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H="1">
            <a:off x="5611539" y="2167171"/>
            <a:ext cx="0" cy="90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H="1">
            <a:off x="5670726" y="2125455"/>
            <a:ext cx="40940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617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0" y="-5204"/>
            <a:ext cx="12801600" cy="96064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grpSp>
        <p:nvGrpSpPr>
          <p:cNvPr id="99" name="Группа 98"/>
          <p:cNvGrpSpPr/>
          <p:nvPr/>
        </p:nvGrpSpPr>
        <p:grpSpPr>
          <a:xfrm>
            <a:off x="72351" y="1932589"/>
            <a:ext cx="8968409" cy="6538196"/>
            <a:chOff x="270897" y="834480"/>
            <a:chExt cx="6227389" cy="4670141"/>
          </a:xfrm>
        </p:grpSpPr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E4C30D6E-6C9D-4235-B068-156597395519}"/>
                </a:ext>
              </a:extLst>
            </p:cNvPr>
            <p:cNvSpPr>
              <a:spLocks/>
            </p:cNvSpPr>
            <p:nvPr/>
          </p:nvSpPr>
          <p:spPr bwMode="auto">
            <a:xfrm rot="21393700">
              <a:off x="1028910" y="834480"/>
              <a:ext cx="1788557" cy="3070627"/>
            </a:xfrm>
            <a:custGeom>
              <a:avLst/>
              <a:gdLst>
                <a:gd name="T0" fmla="*/ 5463 w 5463"/>
                <a:gd name="T1" fmla="*/ 10822 h 10822"/>
                <a:gd name="T2" fmla="*/ 5463 w 5463"/>
                <a:gd name="T3" fmla="*/ 0 h 10822"/>
                <a:gd name="T4" fmla="*/ 0 w 5463"/>
                <a:gd name="T5" fmla="*/ 1480 h 10822"/>
                <a:gd name="T6" fmla="*/ 5463 w 5463"/>
                <a:gd name="T7" fmla="*/ 10822 h 10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63" h="10822">
                  <a:moveTo>
                    <a:pt x="5463" y="10822"/>
                  </a:moveTo>
                  <a:lnTo>
                    <a:pt x="5463" y="0"/>
                  </a:lnTo>
                  <a:cubicBezTo>
                    <a:pt x="3543" y="0"/>
                    <a:pt x="1658" y="511"/>
                    <a:pt x="0" y="1480"/>
                  </a:cubicBezTo>
                  <a:lnTo>
                    <a:pt x="5463" y="10822"/>
                  </a:lnTo>
                  <a:close/>
                </a:path>
              </a:pathLst>
            </a:custGeom>
            <a:solidFill>
              <a:srgbClr val="5B9BD5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00">
                <a:latin typeface="+mj-lt"/>
              </a:endParaRPr>
            </a:p>
          </p:txBody>
        </p:sp>
        <p:sp>
          <p:nvSpPr>
            <p:cNvPr id="56" name="Oval 21">
              <a:extLst>
                <a:ext uri="{FF2B5EF4-FFF2-40B4-BE49-F238E27FC236}">
                  <a16:creationId xmlns:a16="http://schemas.microsoft.com/office/drawing/2014/main" id="{522716A3-CFB4-49B5-9D75-5006FBA37CC9}"/>
                </a:ext>
              </a:extLst>
            </p:cNvPr>
            <p:cNvSpPr/>
            <p:nvPr/>
          </p:nvSpPr>
          <p:spPr bwMode="auto">
            <a:xfrm>
              <a:off x="1993490" y="1506746"/>
              <a:ext cx="502589" cy="50259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bg1"/>
              </a:solidFill>
              <a:prstDash val="solid"/>
              <a:round/>
              <a:headEnd/>
              <a:tailEnd/>
            </a:ln>
            <a:effectLst/>
          </p:spPr>
          <p:txBody>
            <a:bodyPr wrap="square" lIns="0" tIns="0" rIns="0" bIns="0" rtlCol="0" anchor="ctr" anchorCtr="1">
              <a:noAutofit/>
            </a:bodyPr>
            <a:lstStyle/>
            <a:p>
              <a:r>
                <a:rPr lang="ru-RU" sz="2000" b="1" dirty="0">
                  <a:latin typeface="+mj-lt"/>
                </a:rPr>
                <a:t>13%</a:t>
              </a:r>
              <a:endParaRPr lang="en-GB" sz="2000" b="1" dirty="0">
                <a:latin typeface="+mj-lt"/>
              </a:endParaRPr>
            </a:p>
          </p:txBody>
        </p:sp>
        <p:sp>
          <p:nvSpPr>
            <p:cNvPr id="57" name="Freeform 7">
              <a:extLst>
                <a:ext uri="{FF2B5EF4-FFF2-40B4-BE49-F238E27FC236}">
                  <a16:creationId xmlns:a16="http://schemas.microsoft.com/office/drawing/2014/main" id="{EFE43E9A-E73E-4286-8A9B-0153FA6DD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1853" y="4025661"/>
              <a:ext cx="1098060" cy="926594"/>
            </a:xfrm>
            <a:custGeom>
              <a:avLst/>
              <a:gdLst>
                <a:gd name="T0" fmla="*/ 0 w 10821"/>
                <a:gd name="T1" fmla="*/ 0 h 9157"/>
                <a:gd name="T2" fmla="*/ 5769 w 10821"/>
                <a:gd name="T3" fmla="*/ 9157 h 9157"/>
                <a:gd name="T4" fmla="*/ 10821 w 10821"/>
                <a:gd name="T5" fmla="*/ 179 h 9157"/>
                <a:gd name="T6" fmla="*/ 0 w 10821"/>
                <a:gd name="T7" fmla="*/ 0 h 9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21" h="9157">
                  <a:moveTo>
                    <a:pt x="0" y="0"/>
                  </a:moveTo>
                  <a:lnTo>
                    <a:pt x="5769" y="9157"/>
                  </a:lnTo>
                  <a:cubicBezTo>
                    <a:pt x="8860" y="7209"/>
                    <a:pt x="10760" y="3833"/>
                    <a:pt x="10821" y="17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2F2F2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00">
                <a:latin typeface="+mj-lt"/>
              </a:endParaRPr>
            </a:p>
          </p:txBody>
        </p:sp>
        <p:sp>
          <p:nvSpPr>
            <p:cNvPr id="61" name="Freeform 15">
              <a:extLst>
                <a:ext uri="{FF2B5EF4-FFF2-40B4-BE49-F238E27FC236}">
                  <a16:creationId xmlns:a16="http://schemas.microsoft.com/office/drawing/2014/main" id="{E736FF0A-8AD8-46CA-B3A1-8A29B7A6C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897" y="4212163"/>
              <a:ext cx="2516361" cy="1292458"/>
            </a:xfrm>
            <a:custGeom>
              <a:avLst/>
              <a:gdLst>
                <a:gd name="T0" fmla="*/ 10821 w 10821"/>
                <a:gd name="T1" fmla="*/ 0 h 5617"/>
                <a:gd name="T2" fmla="*/ 0 w 10821"/>
                <a:gd name="T3" fmla="*/ 179 h 5617"/>
                <a:gd name="T4" fmla="*/ 1570 w 10821"/>
                <a:gd name="T5" fmla="*/ 5617 h 5617"/>
                <a:gd name="T6" fmla="*/ 10821 w 10821"/>
                <a:gd name="T7" fmla="*/ 0 h 5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21" h="5617">
                  <a:moveTo>
                    <a:pt x="10821" y="0"/>
                  </a:moveTo>
                  <a:lnTo>
                    <a:pt x="0" y="179"/>
                  </a:lnTo>
                  <a:cubicBezTo>
                    <a:pt x="32" y="2099"/>
                    <a:pt x="574" y="3976"/>
                    <a:pt x="1570" y="5617"/>
                  </a:cubicBezTo>
                  <a:lnTo>
                    <a:pt x="10821" y="0"/>
                  </a:lnTo>
                  <a:close/>
                </a:path>
              </a:pathLst>
            </a:custGeom>
            <a:solidFill>
              <a:srgbClr val="2E75B6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00">
                <a:latin typeface="+mj-lt"/>
              </a:endParaRPr>
            </a:p>
          </p:txBody>
        </p:sp>
        <p:sp>
          <p:nvSpPr>
            <p:cNvPr id="62" name="Freeform 17">
              <a:extLst>
                <a:ext uri="{FF2B5EF4-FFF2-40B4-BE49-F238E27FC236}">
                  <a16:creationId xmlns:a16="http://schemas.microsoft.com/office/drawing/2014/main" id="{181E7062-7A55-4097-BD5E-8FE3E8E9D6C7}"/>
                </a:ext>
              </a:extLst>
            </p:cNvPr>
            <p:cNvSpPr>
              <a:spLocks/>
            </p:cNvSpPr>
            <p:nvPr/>
          </p:nvSpPr>
          <p:spPr bwMode="auto">
            <a:xfrm rot="257652">
              <a:off x="402988" y="1499921"/>
              <a:ext cx="2364887" cy="2585350"/>
            </a:xfrm>
            <a:custGeom>
              <a:avLst/>
              <a:gdLst>
                <a:gd name="T0" fmla="*/ 10852 w 10852"/>
                <a:gd name="T1" fmla="*/ 5307 h 5486"/>
                <a:gd name="T2" fmla="*/ 1421 w 10852"/>
                <a:gd name="T3" fmla="*/ 0 h 5486"/>
                <a:gd name="T4" fmla="*/ 31 w 10852"/>
                <a:gd name="T5" fmla="*/ 5486 h 5486"/>
                <a:gd name="T6" fmla="*/ 10852 w 10852"/>
                <a:gd name="T7" fmla="*/ 5307 h 5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52" h="5486">
                  <a:moveTo>
                    <a:pt x="10852" y="5307"/>
                  </a:moveTo>
                  <a:lnTo>
                    <a:pt x="1421" y="0"/>
                  </a:lnTo>
                  <a:cubicBezTo>
                    <a:pt x="479" y="1673"/>
                    <a:pt x="0" y="3567"/>
                    <a:pt x="31" y="5486"/>
                  </a:cubicBezTo>
                  <a:lnTo>
                    <a:pt x="10852" y="5307"/>
                  </a:lnTo>
                  <a:close/>
                </a:path>
              </a:pathLst>
            </a:custGeom>
            <a:solidFill>
              <a:srgbClr val="70AD47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300" dirty="0">
                <a:latin typeface="+mj-lt"/>
              </a:endParaRPr>
            </a:p>
          </p:txBody>
        </p:sp>
        <p:sp>
          <p:nvSpPr>
            <p:cNvPr id="64" name="Oval 13">
              <a:extLst>
                <a:ext uri="{FF2B5EF4-FFF2-40B4-BE49-F238E27FC236}">
                  <a16:creationId xmlns:a16="http://schemas.microsoft.com/office/drawing/2014/main" id="{C3FF10FB-41F0-4ABB-9B74-CC82C42D6788}"/>
                </a:ext>
              </a:extLst>
            </p:cNvPr>
            <p:cNvSpPr/>
            <p:nvPr/>
          </p:nvSpPr>
          <p:spPr bwMode="auto">
            <a:xfrm>
              <a:off x="2092762" y="3531239"/>
              <a:ext cx="1358335" cy="139918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  <a:round/>
              <a:headEnd/>
              <a:tailEnd/>
            </a:ln>
            <a:effectLst/>
          </p:spPr>
          <p:txBody>
            <a:bodyPr wrap="square" lIns="0" tIns="0" rIns="0" bIns="0" rtlCol="0" anchor="t">
              <a:noAutofit/>
            </a:bodyPr>
            <a:lstStyle/>
            <a:p>
              <a:pPr algn="l"/>
              <a:endParaRPr lang="en-GB" sz="13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9" name="Oval 18">
              <a:extLst>
                <a:ext uri="{FF2B5EF4-FFF2-40B4-BE49-F238E27FC236}">
                  <a16:creationId xmlns:a16="http://schemas.microsoft.com/office/drawing/2014/main" id="{7CC150E9-3632-4371-A79C-CACA2D1B07B7}"/>
                </a:ext>
              </a:extLst>
            </p:cNvPr>
            <p:cNvSpPr/>
            <p:nvPr/>
          </p:nvSpPr>
          <p:spPr bwMode="auto">
            <a:xfrm>
              <a:off x="704919" y="4576766"/>
              <a:ext cx="550443" cy="41902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bg1"/>
              </a:solidFill>
              <a:prstDash val="solid"/>
              <a:round/>
              <a:headEnd/>
              <a:tailEnd/>
            </a:ln>
            <a:effectLst/>
          </p:spPr>
          <p:txBody>
            <a:bodyPr wrap="square" lIns="0" tIns="0" rIns="0" bIns="0" rtlCol="0" anchor="ctr" anchorCtr="1">
              <a:noAutofit/>
            </a:bodyPr>
            <a:lstStyle/>
            <a:p>
              <a:r>
                <a:rPr lang="ru-RU" sz="2000" b="1" dirty="0"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11%</a:t>
              </a:r>
              <a:endParaRPr lang="en-GB" sz="20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0" name="Oval 19">
              <a:extLst>
                <a:ext uri="{FF2B5EF4-FFF2-40B4-BE49-F238E27FC236}">
                  <a16:creationId xmlns:a16="http://schemas.microsoft.com/office/drawing/2014/main" id="{A706F2D5-3EC7-4901-9740-19001E8CF1AA}"/>
                </a:ext>
              </a:extLst>
            </p:cNvPr>
            <p:cNvSpPr/>
            <p:nvPr/>
          </p:nvSpPr>
          <p:spPr bwMode="auto">
            <a:xfrm>
              <a:off x="683910" y="3170888"/>
              <a:ext cx="605680" cy="508876"/>
            </a:xfrm>
            <a:prstGeom prst="ellipse">
              <a:avLst/>
            </a:prstGeom>
            <a:solidFill>
              <a:srgbClr val="F2F2F2"/>
            </a:solidFill>
            <a:ln w="9525">
              <a:solidFill>
                <a:schemeClr val="bg1"/>
              </a:solidFill>
              <a:prstDash val="solid"/>
              <a:round/>
              <a:headEnd/>
              <a:tailEnd/>
            </a:ln>
            <a:effectLst/>
          </p:spPr>
          <p:txBody>
            <a:bodyPr wrap="square" lIns="0" tIns="0" rIns="0" bIns="0" rtlCol="0" anchor="ctr" anchorCtr="1">
              <a:noAutofit/>
            </a:bodyPr>
            <a:lstStyle/>
            <a:p>
              <a:r>
                <a:rPr lang="ru-RU" sz="2000" b="1" dirty="0"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rPr>
                <a:t>75%</a:t>
              </a:r>
              <a:endParaRPr lang="en-GB" sz="2000" b="1" dirty="0">
                <a:latin typeface="+mj-lt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97" name="Группа 96"/>
            <p:cNvGrpSpPr/>
            <p:nvPr/>
          </p:nvGrpSpPr>
          <p:grpSpPr>
            <a:xfrm>
              <a:off x="3641648" y="1472346"/>
              <a:ext cx="2856638" cy="3726086"/>
              <a:chOff x="5096816" y="1445181"/>
              <a:chExt cx="2145852" cy="2798987"/>
            </a:xfrm>
          </p:grpSpPr>
          <p:sp>
            <p:nvSpPr>
              <p:cNvPr id="74" name="Rectangle 24">
                <a:extLst>
                  <a:ext uri="{FF2B5EF4-FFF2-40B4-BE49-F238E27FC236}">
                    <a16:creationId xmlns:a16="http://schemas.microsoft.com/office/drawing/2014/main" id="{25D1FFF4-24BE-473C-BADF-F7687F5C53D5}"/>
                  </a:ext>
                </a:extLst>
              </p:cNvPr>
              <p:cNvSpPr/>
              <p:nvPr/>
            </p:nvSpPr>
            <p:spPr bwMode="auto">
              <a:xfrm>
                <a:off x="5299911" y="1741503"/>
                <a:ext cx="1881115" cy="58853"/>
              </a:xfrm>
              <a:prstGeom prst="rect">
                <a:avLst/>
              </a:prstGeom>
              <a:solidFill>
                <a:srgbClr val="5B9BD5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rtlCol="0" anchor="t">
                <a:noAutofit/>
              </a:bodyPr>
              <a:lstStyle/>
              <a:p>
                <a:pPr algn="l"/>
                <a:endParaRPr lang="en-GB" sz="13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75" name="Rectangle 25">
                <a:extLst>
                  <a:ext uri="{FF2B5EF4-FFF2-40B4-BE49-F238E27FC236}">
                    <a16:creationId xmlns:a16="http://schemas.microsoft.com/office/drawing/2014/main" id="{4806BACF-5E66-4976-8C9C-298D407DC894}"/>
                  </a:ext>
                </a:extLst>
              </p:cNvPr>
              <p:cNvSpPr/>
              <p:nvPr/>
            </p:nvSpPr>
            <p:spPr>
              <a:xfrm>
                <a:off x="5096816" y="1833709"/>
                <a:ext cx="2084159" cy="396339"/>
              </a:xfrm>
              <a:prstGeom prst="rect">
                <a:avLst/>
              </a:prstGeom>
              <a:effectLst/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400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Personnel trained in 14 vocational schools</a:t>
                </a:r>
                <a:endParaRPr lang="ru-RU" sz="2400" noProof="1"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78" name="Rectangle 28">
                <a:extLst>
                  <a:ext uri="{FF2B5EF4-FFF2-40B4-BE49-F238E27FC236}">
                    <a16:creationId xmlns:a16="http://schemas.microsoft.com/office/drawing/2014/main" id="{156C26FA-82DC-4292-B66D-A9AE5DAEEC9B}"/>
                  </a:ext>
                </a:extLst>
              </p:cNvPr>
              <p:cNvSpPr/>
              <p:nvPr/>
            </p:nvSpPr>
            <p:spPr bwMode="auto">
              <a:xfrm>
                <a:off x="5299911" y="2855499"/>
                <a:ext cx="1881115" cy="63500"/>
              </a:xfrm>
              <a:prstGeom prst="rect">
                <a:avLst/>
              </a:prstGeom>
              <a:solidFill>
                <a:srgbClr val="70AD47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rtlCol="0" anchor="t">
                <a:noAutofit/>
              </a:bodyPr>
              <a:lstStyle/>
              <a:p>
                <a:pPr algn="l"/>
                <a:endParaRPr lang="en-GB" sz="13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79" name="Rectangle 29">
                <a:extLst>
                  <a:ext uri="{FF2B5EF4-FFF2-40B4-BE49-F238E27FC236}">
                    <a16:creationId xmlns:a16="http://schemas.microsoft.com/office/drawing/2014/main" id="{94837CF6-7C77-4620-9D96-BA07D741A495}"/>
                  </a:ext>
                </a:extLst>
              </p:cNvPr>
              <p:cNvSpPr/>
              <p:nvPr/>
            </p:nvSpPr>
            <p:spPr>
              <a:xfrm>
                <a:off x="5120571" y="2961997"/>
                <a:ext cx="2060403" cy="198170"/>
              </a:xfrm>
              <a:prstGeom prst="rect">
                <a:avLst/>
              </a:prstGeom>
              <a:effectLst/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400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Personnel trained in 15 colleges</a:t>
                </a:r>
                <a:endParaRPr lang="ru-RU" sz="2400" noProof="1"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80" name="Rectangle 30">
                <a:extLst>
                  <a:ext uri="{FF2B5EF4-FFF2-40B4-BE49-F238E27FC236}">
                    <a16:creationId xmlns:a16="http://schemas.microsoft.com/office/drawing/2014/main" id="{638F849A-FBAD-4611-9869-BFFE074E40A0}"/>
                  </a:ext>
                </a:extLst>
              </p:cNvPr>
              <p:cNvSpPr/>
              <p:nvPr/>
            </p:nvSpPr>
            <p:spPr bwMode="auto">
              <a:xfrm>
                <a:off x="5361570" y="3781352"/>
                <a:ext cx="1881097" cy="73026"/>
              </a:xfrm>
              <a:prstGeom prst="rect">
                <a:avLst/>
              </a:prstGeom>
              <a:solidFill>
                <a:srgbClr val="2E75B6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rtlCol="0" anchor="t">
                <a:noAutofit/>
              </a:bodyPr>
              <a:lstStyle/>
              <a:p>
                <a:pPr algn="l"/>
                <a:endParaRPr lang="en-GB" sz="13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81" name="Rectangle 31">
                <a:extLst>
                  <a:ext uri="{FF2B5EF4-FFF2-40B4-BE49-F238E27FC236}">
                    <a16:creationId xmlns:a16="http://schemas.microsoft.com/office/drawing/2014/main" id="{4735E86C-7A37-43C6-A41B-47535F9577E4}"/>
                  </a:ext>
                </a:extLst>
              </p:cNvPr>
              <p:cNvSpPr/>
              <p:nvPr/>
            </p:nvSpPr>
            <p:spPr>
              <a:xfrm>
                <a:off x="5168081" y="3897371"/>
                <a:ext cx="2074587" cy="346797"/>
              </a:xfrm>
              <a:prstGeom prst="rect">
                <a:avLst/>
              </a:prstGeom>
              <a:effectLst/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en-US" sz="2100" noProof="1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Personnel trained in 6 technical schools</a:t>
                </a:r>
                <a:endParaRPr lang="ru-RU" sz="2100" noProof="1"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376ECE90-B449-4758-89BB-B637FD80D16E}"/>
                  </a:ext>
                </a:extLst>
              </p:cNvPr>
              <p:cNvSpPr txBox="1"/>
              <p:nvPr/>
            </p:nvSpPr>
            <p:spPr>
              <a:xfrm>
                <a:off x="5307834" y="1445181"/>
                <a:ext cx="504807" cy="264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ru-RU" sz="3200" b="1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420</a:t>
                </a:r>
                <a:endParaRPr lang="en-GB" sz="3200" b="1" dirty="0">
                  <a:solidFill>
                    <a:schemeClr val="accent5">
                      <a:lumMod val="50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0039B5C6-FF46-4C06-B2F2-D2CCF2898616}"/>
                  </a:ext>
                </a:extLst>
              </p:cNvPr>
              <p:cNvSpPr txBox="1"/>
              <p:nvPr/>
            </p:nvSpPr>
            <p:spPr>
              <a:xfrm>
                <a:off x="5347773" y="3484941"/>
                <a:ext cx="466482" cy="2642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ru-RU" sz="3200" b="1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350</a:t>
                </a:r>
                <a:endParaRPr lang="en-GB" sz="3200" b="1" dirty="0">
                  <a:solidFill>
                    <a:schemeClr val="accent5">
                      <a:lumMod val="50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D4FCA8FC-309D-4382-813A-13DCC785DE08}"/>
                  </a:ext>
                </a:extLst>
              </p:cNvPr>
              <p:cNvSpPr txBox="1"/>
              <p:nvPr/>
            </p:nvSpPr>
            <p:spPr>
              <a:xfrm>
                <a:off x="5307799" y="2559094"/>
                <a:ext cx="504803" cy="2642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lvl="0" algn="l" eaLnBrk="1" hangingPunct="1">
                  <a:defRPr>
                    <a:latin typeface="+mn-lt"/>
                  </a:defRPr>
                </a:lvl1pPr>
                <a:lvl2pPr marL="136525" lvl="1" indent="-134938" algn="l" eaLnBrk="1" hangingPunct="1">
                  <a:buChar char="•"/>
                  <a:defRPr>
                    <a:latin typeface="+mn-lt"/>
                  </a:defRPr>
                </a:lvl2pPr>
                <a:lvl3pPr marL="285750" lvl="2" indent="-147638" algn="l" eaLnBrk="1" hangingPunct="1">
                  <a:buChar char="–"/>
                  <a:defRPr>
                    <a:latin typeface="+mn-lt"/>
                  </a:defRPr>
                </a:lvl3pPr>
                <a:lvl4pPr marL="422275" lvl="3" indent="-134938" algn="l" eaLnBrk="1" hangingPunct="1">
                  <a:buChar char="·"/>
                  <a:defRPr>
                    <a:latin typeface="+mn-lt"/>
                  </a:defRPr>
                </a:lvl4pPr>
                <a:lvl5pPr marL="571500" lvl="4" indent="-147638" algn="l" eaLnBrk="1" hangingPunct="1">
                  <a:buChar char="»"/>
                  <a:defRPr>
                    <a:latin typeface="+mn-lt"/>
                  </a:defRPr>
                </a:lvl5pPr>
                <a:lvl6pPr marL="10287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6pPr>
                <a:lvl7pPr marL="14859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7pPr>
                <a:lvl8pPr marL="19431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8pPr>
                <a:lvl9pPr marL="2400300" indent="-147638" fontAlgn="base">
                  <a:spcBef>
                    <a:spcPct val="50000"/>
                  </a:spcBef>
                  <a:spcAft>
                    <a:spcPct val="0"/>
                  </a:spcAft>
                  <a:buChar char="»"/>
                  <a:defRPr>
                    <a:latin typeface="+mn-lt"/>
                  </a:defRPr>
                </a:lvl9pPr>
              </a:lstStyle>
              <a:p>
                <a:pPr algn="ctr"/>
                <a:r>
                  <a:rPr lang="ru-RU" sz="3200" b="1" dirty="0">
                    <a:solidFill>
                      <a:schemeClr val="accent5">
                        <a:lumMod val="50000"/>
                      </a:schemeClr>
                    </a:solidFill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2365</a:t>
                </a:r>
                <a:endParaRPr lang="en-GB" sz="3200" b="1" dirty="0">
                  <a:solidFill>
                    <a:schemeClr val="accent5">
                      <a:lumMod val="50000"/>
                    </a:schemeClr>
                  </a:solidFill>
                  <a:latin typeface="+mj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</p:grpSp>
      <p:sp>
        <p:nvSpPr>
          <p:cNvPr id="100" name="Прямоугольник 99"/>
          <p:cNvSpPr/>
          <p:nvPr/>
        </p:nvSpPr>
        <p:spPr>
          <a:xfrm>
            <a:off x="7984378" y="1492770"/>
            <a:ext cx="4529166" cy="646331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0" tIns="0" rIns="0" bIns="0">
            <a:spAutoFit/>
          </a:bodyPr>
          <a:lstStyle/>
          <a:p>
            <a:r>
              <a:rPr lang="en-US" sz="2100" b="1" dirty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2 365 PEOPLE IN COLLEGES OF THE MINISTRY OF WATER RESOURCES (75%)</a:t>
            </a:r>
            <a:endParaRPr lang="uz-Cyrl-UZ" sz="2100" b="1" dirty="0">
              <a:solidFill>
                <a:srgbClr val="00B05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402874" y="1410894"/>
            <a:ext cx="4803307" cy="323165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100" b="1" dirty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TOTAL 3 135 PEOPLE IN THE REPUBLIC</a:t>
            </a:r>
            <a:endParaRPr lang="uz-Cyrl-UZ" sz="2100" b="1" dirty="0">
              <a:solidFill>
                <a:srgbClr val="00B05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2" name="Заголовок 1"/>
          <p:cNvSpPr txBox="1">
            <a:spLocks/>
          </p:cNvSpPr>
          <p:nvPr/>
        </p:nvSpPr>
        <p:spPr>
          <a:xfrm>
            <a:off x="206477" y="301162"/>
            <a:ext cx="12049433" cy="774850"/>
          </a:xfrm>
          <a:prstGeom prst="rect">
            <a:avLst/>
          </a:prstGeom>
        </p:spPr>
        <p:txBody>
          <a:bodyPr vert="horz" lIns="122191" tIns="61096" rIns="122191" bIns="61096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26647D"/>
                </a:solidFill>
              </a:rPr>
              <a:t>DISTRIBUTION OF MID-LEVEL PERSONNEL TRAINING IN THE AREA OF WATER RESOURCES MANAGEMENT ON THE BASIS OF QUOTA FOR THE ACADEMIC YEAR 2020/2021</a:t>
            </a:r>
            <a:endParaRPr lang="uz-Cyrl-UZ" sz="2800" b="1" dirty="0">
              <a:solidFill>
                <a:srgbClr val="26647D"/>
              </a:solidFill>
              <a:latin typeface="+mn-lt"/>
            </a:endParaRPr>
          </a:p>
        </p:txBody>
      </p:sp>
      <p:sp>
        <p:nvSpPr>
          <p:cNvPr id="103" name="Номер слайда 141"/>
          <p:cNvSpPr>
            <a:spLocks noGrp="1"/>
          </p:cNvSpPr>
          <p:nvPr>
            <p:ph type="sldNum" sz="quarter" idx="12"/>
          </p:nvPr>
        </p:nvSpPr>
        <p:spPr>
          <a:xfrm>
            <a:off x="11534668" y="9095230"/>
            <a:ext cx="1266933" cy="511175"/>
          </a:xfrm>
        </p:spPr>
        <p:txBody>
          <a:bodyPr/>
          <a:lstStyle/>
          <a:p>
            <a:pPr algn="l"/>
            <a:r>
              <a:rPr lang="ru-RU" dirty="0"/>
              <a:t>5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982841" y="6313491"/>
            <a:ext cx="1173304" cy="615828"/>
          </a:xfrm>
          <a:prstGeom prst="rect">
            <a:avLst/>
          </a:prstGeom>
        </p:spPr>
        <p:txBody>
          <a:bodyPr wrap="none" lIns="122191" tIns="61096" rIns="122191" bIns="61096">
            <a:spAutoFit/>
          </a:bodyPr>
          <a:lstStyle/>
          <a:p>
            <a:r>
              <a:rPr lang="uz-Cyrl-UZ" sz="3200" b="1" dirty="0">
                <a:solidFill>
                  <a:srgbClr val="0E8089"/>
                </a:solidFill>
                <a:cs typeface="Arial" panose="020B0604020202020204" pitchFamily="34" charset="0"/>
              </a:rPr>
              <a:t>3 135</a:t>
            </a:r>
            <a:endParaRPr lang="ru-RU" sz="3200" dirty="0"/>
          </a:p>
        </p:txBody>
      </p:sp>
      <p:sp>
        <p:nvSpPr>
          <p:cNvPr id="42" name="Rectangle 29">
            <a:extLst>
              <a:ext uri="{FF2B5EF4-FFF2-40B4-BE49-F238E27FC236}">
                <a16:creationId xmlns:a16="http://schemas.microsoft.com/office/drawing/2014/main" id="{94837CF6-7C77-4620-9D96-BA07D741A495}"/>
              </a:ext>
            </a:extLst>
          </p:cNvPr>
          <p:cNvSpPr/>
          <p:nvPr/>
        </p:nvSpPr>
        <p:spPr>
          <a:xfrm>
            <a:off x="8981763" y="5365104"/>
            <a:ext cx="3628102" cy="738664"/>
          </a:xfrm>
          <a:prstGeom prst="rect">
            <a:avLst/>
          </a:prstGeom>
          <a:effectLst/>
        </p:spPr>
        <p:txBody>
          <a:bodyPr wrap="square" lIns="0" tIns="0" rIns="0" bIns="0">
            <a:spAutoFit/>
          </a:bodyPr>
          <a:lstStyle/>
          <a:p>
            <a:r>
              <a:rPr lang="en-US" sz="2400" b="1" noProof="1">
                <a:solidFill>
                  <a:srgbClr val="7030A0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Of these, 2,245 are in 11 colleges under the ministry</a:t>
            </a:r>
            <a:endParaRPr lang="ru-RU" sz="2400" b="1" noProof="1">
              <a:solidFill>
                <a:srgbClr val="7030A0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564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334F6-F133-46AD-9A2B-D2491DFA9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665" y="88901"/>
            <a:ext cx="11415251" cy="1301054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26647D"/>
                </a:solidFill>
                <a:latin typeface="+mn-lt"/>
              </a:rPr>
              <a:t>PROFESSIONS AND SPECIALTIES TRAINING IN COLLEGES UNDER THE MINISTRY OF WATER RESOURCES</a:t>
            </a:r>
            <a:endParaRPr lang="ru-RU" sz="3200" b="1" dirty="0">
              <a:solidFill>
                <a:srgbClr val="26647D"/>
              </a:solidFill>
              <a:latin typeface="+mn-lt"/>
            </a:endParaRPr>
          </a:p>
        </p:txBody>
      </p:sp>
      <p:grpSp>
        <p:nvGrpSpPr>
          <p:cNvPr id="58" name="Группа 57">
            <a:extLst>
              <a:ext uri="{FF2B5EF4-FFF2-40B4-BE49-F238E27FC236}">
                <a16:creationId xmlns:a16="http://schemas.microsoft.com/office/drawing/2014/main" id="{90860EBD-2262-467B-ABE2-E9D9D30A31CE}"/>
              </a:ext>
            </a:extLst>
          </p:cNvPr>
          <p:cNvGrpSpPr/>
          <p:nvPr/>
        </p:nvGrpSpPr>
        <p:grpSpPr>
          <a:xfrm>
            <a:off x="453170" y="1627519"/>
            <a:ext cx="3115945" cy="2747427"/>
            <a:chOff x="1642520" y="1267289"/>
            <a:chExt cx="2039819" cy="1962448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2" name="Овал 41">
              <a:extLst>
                <a:ext uri="{FF2B5EF4-FFF2-40B4-BE49-F238E27FC236}">
                  <a16:creationId xmlns:a16="http://schemas.microsoft.com/office/drawing/2014/main" id="{391ED2A0-ACB9-436B-84F1-ED78DF60E63D}"/>
                </a:ext>
              </a:extLst>
            </p:cNvPr>
            <p:cNvSpPr/>
            <p:nvPr/>
          </p:nvSpPr>
          <p:spPr>
            <a:xfrm>
              <a:off x="1642520" y="1267289"/>
              <a:ext cx="1962447" cy="1962448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rgbClr val="2664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 fontAlgn="ctr"/>
              <a:r>
                <a:rPr lang="en-US" sz="2400" b="1" dirty="0">
                  <a:solidFill>
                    <a:schemeClr val="tx1"/>
                  </a:solidFill>
                </a:rPr>
                <a:t>Professional education levels and professions taught on the basis of ISCED</a:t>
              </a:r>
              <a:endParaRPr lang="ru-RU" sz="2400" b="1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3" name="Прямоугольник 42">
              <a:extLst>
                <a:ext uri="{FF2B5EF4-FFF2-40B4-BE49-F238E27FC236}">
                  <a16:creationId xmlns:a16="http://schemas.microsoft.com/office/drawing/2014/main" id="{05CD0B88-2C31-47DA-9132-AD7E1A9CCDEB}"/>
                </a:ext>
              </a:extLst>
            </p:cNvPr>
            <p:cNvSpPr/>
            <p:nvPr/>
          </p:nvSpPr>
          <p:spPr>
            <a:xfrm>
              <a:off x="3616692" y="2228179"/>
              <a:ext cx="65647" cy="785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  <p:sp>
        <p:nvSpPr>
          <p:cNvPr id="22" name="Freeform 10">
            <a:extLst>
              <a:ext uri="{FF2B5EF4-FFF2-40B4-BE49-F238E27FC236}">
                <a16:creationId xmlns:a16="http://schemas.microsoft.com/office/drawing/2014/main" id="{5CC46EF8-2F8B-4675-9F23-28D2F48F21CE}"/>
              </a:ext>
            </a:extLst>
          </p:cNvPr>
          <p:cNvSpPr>
            <a:spLocks/>
          </p:cNvSpPr>
          <p:nvPr/>
        </p:nvSpPr>
        <p:spPr bwMode="auto">
          <a:xfrm>
            <a:off x="4096214" y="3027772"/>
            <a:ext cx="2031478" cy="894625"/>
          </a:xfrm>
          <a:custGeom>
            <a:avLst/>
            <a:gdLst>
              <a:gd name="T0" fmla="*/ 0 w 910"/>
              <a:gd name="T1" fmla="*/ 0 h 381"/>
              <a:gd name="T2" fmla="*/ 806 w 910"/>
              <a:gd name="T3" fmla="*/ 0 h 381"/>
              <a:gd name="T4" fmla="*/ 910 w 910"/>
              <a:gd name="T5" fmla="*/ 104 h 381"/>
              <a:gd name="T6" fmla="*/ 910 w 910"/>
              <a:gd name="T7" fmla="*/ 381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10" h="381">
                <a:moveTo>
                  <a:pt x="0" y="0"/>
                </a:moveTo>
                <a:cubicBezTo>
                  <a:pt x="806" y="0"/>
                  <a:pt x="806" y="0"/>
                  <a:pt x="806" y="0"/>
                </a:cubicBezTo>
                <a:cubicBezTo>
                  <a:pt x="863" y="0"/>
                  <a:pt x="910" y="47"/>
                  <a:pt x="910" y="104"/>
                </a:cubicBezTo>
                <a:cubicBezTo>
                  <a:pt x="910" y="381"/>
                  <a:pt x="910" y="381"/>
                  <a:pt x="910" y="381"/>
                </a:cubicBezTo>
              </a:path>
            </a:pathLst>
          </a:custGeom>
          <a:noFill/>
          <a:ln w="53975" cap="rnd">
            <a:solidFill>
              <a:srgbClr val="F2163A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Freeform 10">
            <a:extLst>
              <a:ext uri="{FF2B5EF4-FFF2-40B4-BE49-F238E27FC236}">
                <a16:creationId xmlns:a16="http://schemas.microsoft.com/office/drawing/2014/main" id="{E23D9D9B-EAD5-4779-A0C2-3947A8ADF10F}"/>
              </a:ext>
            </a:extLst>
          </p:cNvPr>
          <p:cNvSpPr>
            <a:spLocks/>
          </p:cNvSpPr>
          <p:nvPr/>
        </p:nvSpPr>
        <p:spPr bwMode="auto">
          <a:xfrm>
            <a:off x="6135304" y="2998838"/>
            <a:ext cx="3974149" cy="923560"/>
          </a:xfrm>
          <a:custGeom>
            <a:avLst/>
            <a:gdLst>
              <a:gd name="T0" fmla="*/ 0 w 910"/>
              <a:gd name="T1" fmla="*/ 0 h 381"/>
              <a:gd name="T2" fmla="*/ 806 w 910"/>
              <a:gd name="T3" fmla="*/ 0 h 381"/>
              <a:gd name="T4" fmla="*/ 910 w 910"/>
              <a:gd name="T5" fmla="*/ 104 h 381"/>
              <a:gd name="T6" fmla="*/ 910 w 910"/>
              <a:gd name="T7" fmla="*/ 381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10" h="381">
                <a:moveTo>
                  <a:pt x="0" y="0"/>
                </a:moveTo>
                <a:cubicBezTo>
                  <a:pt x="806" y="0"/>
                  <a:pt x="806" y="0"/>
                  <a:pt x="806" y="0"/>
                </a:cubicBezTo>
                <a:cubicBezTo>
                  <a:pt x="863" y="0"/>
                  <a:pt x="910" y="47"/>
                  <a:pt x="910" y="104"/>
                </a:cubicBezTo>
                <a:cubicBezTo>
                  <a:pt x="910" y="381"/>
                  <a:pt x="910" y="381"/>
                  <a:pt x="910" y="381"/>
                </a:cubicBezTo>
              </a:path>
            </a:pathLst>
          </a:custGeom>
          <a:noFill/>
          <a:ln w="53975" cap="rnd">
            <a:solidFill>
              <a:srgbClr val="F7B03E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B7F60B25-9D87-4080-8B1F-8665FED3EE9F}"/>
              </a:ext>
            </a:extLst>
          </p:cNvPr>
          <p:cNvSpPr/>
          <p:nvPr/>
        </p:nvSpPr>
        <p:spPr>
          <a:xfrm>
            <a:off x="5464047" y="3554342"/>
            <a:ext cx="1327292" cy="1437899"/>
          </a:xfrm>
          <a:prstGeom prst="ellipse">
            <a:avLst/>
          </a:prstGeom>
          <a:solidFill>
            <a:srgbClr val="F2163A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97496DC-4DA3-4774-BDDC-AE12476E0BFC}"/>
              </a:ext>
            </a:extLst>
          </p:cNvPr>
          <p:cNvSpPr/>
          <p:nvPr/>
        </p:nvSpPr>
        <p:spPr>
          <a:xfrm>
            <a:off x="5606171" y="3708312"/>
            <a:ext cx="1043041" cy="1129958"/>
          </a:xfrm>
          <a:prstGeom prst="ellipse">
            <a:avLst/>
          </a:prstGeom>
          <a:solidFill>
            <a:srgbClr val="F6F6F6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2AD96E1C-C914-405B-B1B0-120BBBCC2402}"/>
              </a:ext>
            </a:extLst>
          </p:cNvPr>
          <p:cNvSpPr/>
          <p:nvPr/>
        </p:nvSpPr>
        <p:spPr>
          <a:xfrm>
            <a:off x="9437144" y="3554342"/>
            <a:ext cx="1327292" cy="1437899"/>
          </a:xfrm>
          <a:prstGeom prst="ellipse">
            <a:avLst/>
          </a:prstGeom>
          <a:solidFill>
            <a:srgbClr val="F7B03E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888E6BFF-1F3A-41AC-8F29-A5237144840D}"/>
              </a:ext>
            </a:extLst>
          </p:cNvPr>
          <p:cNvSpPr/>
          <p:nvPr/>
        </p:nvSpPr>
        <p:spPr>
          <a:xfrm>
            <a:off x="9579270" y="3708312"/>
            <a:ext cx="1043041" cy="1129958"/>
          </a:xfrm>
          <a:prstGeom prst="ellipse">
            <a:avLst/>
          </a:prstGeom>
          <a:solidFill>
            <a:srgbClr val="F6F6F6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BE94F1AF-902C-40FF-B6B5-3EB94F43AC21}"/>
              </a:ext>
            </a:extLst>
          </p:cNvPr>
          <p:cNvCxnSpPr>
            <a:cxnSpLocks/>
            <a:stCxn id="6" idx="4"/>
            <a:endCxn id="27" idx="0"/>
          </p:cNvCxnSpPr>
          <p:nvPr/>
        </p:nvCxnSpPr>
        <p:spPr>
          <a:xfrm flipH="1">
            <a:off x="6127692" y="4992241"/>
            <a:ext cx="1" cy="446009"/>
          </a:xfrm>
          <a:prstGeom prst="line">
            <a:avLst/>
          </a:prstGeom>
          <a:ln w="50800">
            <a:solidFill>
              <a:srgbClr val="F2163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1F0B0D9D-84EB-4347-9A8C-5BD931247F38}"/>
              </a:ext>
            </a:extLst>
          </p:cNvPr>
          <p:cNvSpPr/>
          <p:nvPr/>
        </p:nvSpPr>
        <p:spPr>
          <a:xfrm>
            <a:off x="4391626" y="5438250"/>
            <a:ext cx="3472131" cy="1850156"/>
          </a:xfrm>
          <a:prstGeom prst="roundRect">
            <a:avLst>
              <a:gd name="adj" fmla="val 2827"/>
            </a:avLst>
          </a:prstGeom>
          <a:solidFill>
            <a:srgbClr val="F2163A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214" tIns="9621" rIns="96214" bIns="48107" rtlCol="0" anchor="t"/>
          <a:lstStyle/>
          <a:p>
            <a:pPr algn="ctr"/>
            <a:r>
              <a:rPr lang="en-US" sz="3200" b="1" dirty="0"/>
              <a:t>Level 3</a:t>
            </a:r>
            <a:endParaRPr lang="ru-RU" sz="3200" b="1" dirty="0"/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AF6C1C26-6546-460A-A785-F001B09F0F43}"/>
              </a:ext>
            </a:extLst>
          </p:cNvPr>
          <p:cNvSpPr/>
          <p:nvPr/>
        </p:nvSpPr>
        <p:spPr>
          <a:xfrm>
            <a:off x="4424998" y="5884256"/>
            <a:ext cx="3405386" cy="1364476"/>
          </a:xfrm>
          <a:prstGeom prst="roundRect">
            <a:avLst>
              <a:gd name="adj" fmla="val 3205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fontAlgn="ctr"/>
            <a:r>
              <a:rPr lang="en-US" sz="2000" dirty="0">
                <a:solidFill>
                  <a:schemeClr val="tx1"/>
                </a:solidFill>
              </a:rPr>
              <a:t>Number of specialties and professions: 3</a:t>
            </a:r>
          </a:p>
          <a:p>
            <a:pPr fontAlgn="ctr"/>
            <a:r>
              <a:rPr lang="en-US" sz="2000" dirty="0">
                <a:solidFill>
                  <a:schemeClr val="tx1"/>
                </a:solidFill>
              </a:rPr>
              <a:t>Number of qualifications: 7</a:t>
            </a:r>
            <a:endParaRPr lang="ru-RU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560F0254-18F6-4360-9C63-5B63FD738B03}"/>
              </a:ext>
            </a:extLst>
          </p:cNvPr>
          <p:cNvCxnSpPr>
            <a:cxnSpLocks/>
          </p:cNvCxnSpPr>
          <p:nvPr/>
        </p:nvCxnSpPr>
        <p:spPr>
          <a:xfrm>
            <a:off x="10100792" y="4992240"/>
            <a:ext cx="15011" cy="526571"/>
          </a:xfrm>
          <a:prstGeom prst="line">
            <a:avLst/>
          </a:prstGeom>
          <a:ln w="50800">
            <a:solidFill>
              <a:srgbClr val="F7B03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: скругленные углы 39">
            <a:extLst>
              <a:ext uri="{FF2B5EF4-FFF2-40B4-BE49-F238E27FC236}">
                <a16:creationId xmlns:a16="http://schemas.microsoft.com/office/drawing/2014/main" id="{4263DDEB-1372-4E5D-B683-C7668BBE417F}"/>
              </a:ext>
            </a:extLst>
          </p:cNvPr>
          <p:cNvSpPr/>
          <p:nvPr/>
        </p:nvSpPr>
        <p:spPr>
          <a:xfrm>
            <a:off x="8312307" y="5444027"/>
            <a:ext cx="3472131" cy="1850156"/>
          </a:xfrm>
          <a:prstGeom prst="roundRect">
            <a:avLst>
              <a:gd name="adj" fmla="val 2827"/>
            </a:avLst>
          </a:prstGeom>
          <a:solidFill>
            <a:srgbClr val="F7B03E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214" tIns="9621" rIns="96214" bIns="48107" rtlCol="0" anchor="t"/>
          <a:lstStyle/>
          <a:p>
            <a:pPr algn="ctr"/>
            <a:r>
              <a:rPr lang="en-US" sz="3200" b="1" dirty="0"/>
              <a:t>Level 4</a:t>
            </a:r>
            <a:endParaRPr lang="ru-RU" sz="3200" b="1" dirty="0"/>
          </a:p>
        </p:txBody>
      </p:sp>
      <p:sp>
        <p:nvSpPr>
          <p:cNvPr id="41" name="Прямоугольник: скругленные углы 40">
            <a:extLst>
              <a:ext uri="{FF2B5EF4-FFF2-40B4-BE49-F238E27FC236}">
                <a16:creationId xmlns:a16="http://schemas.microsoft.com/office/drawing/2014/main" id="{22070772-918A-428F-8C91-55744F6EB718}"/>
              </a:ext>
            </a:extLst>
          </p:cNvPr>
          <p:cNvSpPr/>
          <p:nvPr/>
        </p:nvSpPr>
        <p:spPr>
          <a:xfrm>
            <a:off x="8339862" y="5913328"/>
            <a:ext cx="3405386" cy="1364476"/>
          </a:xfrm>
          <a:prstGeom prst="roundRect">
            <a:avLst>
              <a:gd name="adj" fmla="val 3205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fontAlgn="ctr"/>
            <a:r>
              <a:rPr lang="en-US" sz="2000" dirty="0">
                <a:solidFill>
                  <a:schemeClr val="tx1"/>
                </a:solidFill>
              </a:rPr>
              <a:t>Number of specialties and professions: 9</a:t>
            </a:r>
          </a:p>
          <a:p>
            <a:pPr fontAlgn="ctr"/>
            <a:r>
              <a:rPr lang="en-US" sz="2000" dirty="0">
                <a:solidFill>
                  <a:schemeClr val="tx1"/>
                </a:solidFill>
              </a:rPr>
              <a:t>Number of qualifications: 21</a:t>
            </a:r>
            <a:endParaRPr lang="ru-RU" sz="2000" b="1" dirty="0">
              <a:solidFill>
                <a:schemeClr val="tx1"/>
              </a:solidFill>
            </a:endParaRPr>
          </a:p>
        </p:txBody>
      </p:sp>
      <p:grpSp>
        <p:nvGrpSpPr>
          <p:cNvPr id="76" name="Группа 75">
            <a:extLst>
              <a:ext uri="{FF2B5EF4-FFF2-40B4-BE49-F238E27FC236}">
                <a16:creationId xmlns:a16="http://schemas.microsoft.com/office/drawing/2014/main" id="{62C988AB-F9B8-4C15-AC4F-C6EA5C6E3B2B}"/>
              </a:ext>
            </a:extLst>
          </p:cNvPr>
          <p:cNvGrpSpPr/>
          <p:nvPr/>
        </p:nvGrpSpPr>
        <p:grpSpPr>
          <a:xfrm>
            <a:off x="9673934" y="3905405"/>
            <a:ext cx="853704" cy="603044"/>
            <a:chOff x="1200679" y="4450580"/>
            <a:chExt cx="952072" cy="620797"/>
          </a:xfrm>
          <a:solidFill>
            <a:schemeClr val="accent4">
              <a:lumMod val="75000"/>
            </a:schemeClr>
          </a:solidFill>
        </p:grpSpPr>
        <p:sp>
          <p:nvSpPr>
            <p:cNvPr id="81" name="Freeform 5">
              <a:extLst>
                <a:ext uri="{FF2B5EF4-FFF2-40B4-BE49-F238E27FC236}">
                  <a16:creationId xmlns:a16="http://schemas.microsoft.com/office/drawing/2014/main" id="{E492EDA1-D056-4845-82EA-32D25907C9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679" y="4621035"/>
              <a:ext cx="403541" cy="148202"/>
            </a:xfrm>
            <a:custGeom>
              <a:avLst/>
              <a:gdLst>
                <a:gd name="T0" fmla="*/ 546 w 840"/>
                <a:gd name="T1" fmla="*/ 308 h 308"/>
                <a:gd name="T2" fmla="*/ 0 w 840"/>
                <a:gd name="T3" fmla="*/ 308 h 308"/>
                <a:gd name="T4" fmla="*/ 0 w 840"/>
                <a:gd name="T5" fmla="*/ 0 h 308"/>
                <a:gd name="T6" fmla="*/ 840 w 840"/>
                <a:gd name="T7" fmla="*/ 0 h 308"/>
                <a:gd name="T8" fmla="*/ 528 w 840"/>
                <a:gd name="T9" fmla="*/ 277 h 308"/>
                <a:gd name="T10" fmla="*/ 546 w 840"/>
                <a:gd name="T11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0" h="308">
                  <a:moveTo>
                    <a:pt x="546" y="308"/>
                  </a:moveTo>
                  <a:cubicBezTo>
                    <a:pt x="0" y="308"/>
                    <a:pt x="0" y="308"/>
                    <a:pt x="0" y="3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40" y="0"/>
                    <a:pt x="840" y="0"/>
                    <a:pt x="840" y="0"/>
                  </a:cubicBezTo>
                  <a:cubicBezTo>
                    <a:pt x="528" y="277"/>
                    <a:pt x="528" y="277"/>
                    <a:pt x="528" y="277"/>
                  </a:cubicBezTo>
                  <a:cubicBezTo>
                    <a:pt x="526" y="297"/>
                    <a:pt x="546" y="308"/>
                    <a:pt x="546" y="308"/>
                  </a:cubicBez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uz-Cyrl-UZ" sz="1800"/>
            </a:p>
          </p:txBody>
        </p:sp>
        <p:sp>
          <p:nvSpPr>
            <p:cNvPr id="82" name="Freeform 6">
              <a:extLst>
                <a:ext uri="{FF2B5EF4-FFF2-40B4-BE49-F238E27FC236}">
                  <a16:creationId xmlns:a16="http://schemas.microsoft.com/office/drawing/2014/main" id="{29D36D15-2625-4169-B6B4-A9AFB6B5A6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19032" y="4777726"/>
              <a:ext cx="249145" cy="248915"/>
            </a:xfrm>
            <a:custGeom>
              <a:avLst/>
              <a:gdLst>
                <a:gd name="T0" fmla="*/ 0 w 1086"/>
                <a:gd name="T1" fmla="*/ 0 h 1085"/>
                <a:gd name="T2" fmla="*/ 0 w 1086"/>
                <a:gd name="T3" fmla="*/ 1085 h 1085"/>
                <a:gd name="T4" fmla="*/ 1086 w 1086"/>
                <a:gd name="T5" fmla="*/ 1085 h 1085"/>
                <a:gd name="T6" fmla="*/ 1086 w 1086"/>
                <a:gd name="T7" fmla="*/ 0 h 1085"/>
                <a:gd name="T8" fmla="*/ 0 w 1086"/>
                <a:gd name="T9" fmla="*/ 0 h 1085"/>
                <a:gd name="T10" fmla="*/ 473 w 1086"/>
                <a:gd name="T11" fmla="*/ 951 h 1085"/>
                <a:gd name="T12" fmla="*/ 150 w 1086"/>
                <a:gd name="T13" fmla="*/ 951 h 1085"/>
                <a:gd name="T14" fmla="*/ 150 w 1086"/>
                <a:gd name="T15" fmla="*/ 628 h 1085"/>
                <a:gd name="T16" fmla="*/ 473 w 1086"/>
                <a:gd name="T17" fmla="*/ 628 h 1085"/>
                <a:gd name="T18" fmla="*/ 473 w 1086"/>
                <a:gd name="T19" fmla="*/ 951 h 1085"/>
                <a:gd name="T20" fmla="*/ 473 w 1086"/>
                <a:gd name="T21" fmla="*/ 456 h 1085"/>
                <a:gd name="T22" fmla="*/ 150 w 1086"/>
                <a:gd name="T23" fmla="*/ 456 h 1085"/>
                <a:gd name="T24" fmla="*/ 150 w 1086"/>
                <a:gd name="T25" fmla="*/ 135 h 1085"/>
                <a:gd name="T26" fmla="*/ 473 w 1086"/>
                <a:gd name="T27" fmla="*/ 135 h 1085"/>
                <a:gd name="T28" fmla="*/ 473 w 1086"/>
                <a:gd name="T29" fmla="*/ 456 h 1085"/>
                <a:gd name="T30" fmla="*/ 942 w 1086"/>
                <a:gd name="T31" fmla="*/ 951 h 1085"/>
                <a:gd name="T32" fmla="*/ 619 w 1086"/>
                <a:gd name="T33" fmla="*/ 951 h 1085"/>
                <a:gd name="T34" fmla="*/ 619 w 1086"/>
                <a:gd name="T35" fmla="*/ 628 h 1085"/>
                <a:gd name="T36" fmla="*/ 942 w 1086"/>
                <a:gd name="T37" fmla="*/ 628 h 1085"/>
                <a:gd name="T38" fmla="*/ 942 w 1086"/>
                <a:gd name="T39" fmla="*/ 951 h 1085"/>
                <a:gd name="T40" fmla="*/ 942 w 1086"/>
                <a:gd name="T41" fmla="*/ 456 h 1085"/>
                <a:gd name="T42" fmla="*/ 619 w 1086"/>
                <a:gd name="T43" fmla="*/ 456 h 1085"/>
                <a:gd name="T44" fmla="*/ 619 w 1086"/>
                <a:gd name="T45" fmla="*/ 135 h 1085"/>
                <a:gd name="T46" fmla="*/ 942 w 1086"/>
                <a:gd name="T47" fmla="*/ 135 h 1085"/>
                <a:gd name="T48" fmla="*/ 942 w 1086"/>
                <a:gd name="T49" fmla="*/ 456 h 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6" h="1085">
                  <a:moveTo>
                    <a:pt x="0" y="0"/>
                  </a:moveTo>
                  <a:lnTo>
                    <a:pt x="0" y="1085"/>
                  </a:lnTo>
                  <a:lnTo>
                    <a:pt x="1086" y="1085"/>
                  </a:lnTo>
                  <a:lnTo>
                    <a:pt x="1086" y="0"/>
                  </a:lnTo>
                  <a:lnTo>
                    <a:pt x="0" y="0"/>
                  </a:lnTo>
                  <a:close/>
                  <a:moveTo>
                    <a:pt x="473" y="951"/>
                  </a:moveTo>
                  <a:lnTo>
                    <a:pt x="150" y="951"/>
                  </a:lnTo>
                  <a:lnTo>
                    <a:pt x="150" y="628"/>
                  </a:lnTo>
                  <a:lnTo>
                    <a:pt x="473" y="628"/>
                  </a:lnTo>
                  <a:lnTo>
                    <a:pt x="473" y="951"/>
                  </a:lnTo>
                  <a:close/>
                  <a:moveTo>
                    <a:pt x="473" y="456"/>
                  </a:moveTo>
                  <a:lnTo>
                    <a:pt x="150" y="456"/>
                  </a:lnTo>
                  <a:lnTo>
                    <a:pt x="150" y="135"/>
                  </a:lnTo>
                  <a:lnTo>
                    <a:pt x="473" y="135"/>
                  </a:lnTo>
                  <a:lnTo>
                    <a:pt x="473" y="456"/>
                  </a:lnTo>
                  <a:close/>
                  <a:moveTo>
                    <a:pt x="942" y="951"/>
                  </a:moveTo>
                  <a:lnTo>
                    <a:pt x="619" y="951"/>
                  </a:lnTo>
                  <a:lnTo>
                    <a:pt x="619" y="628"/>
                  </a:lnTo>
                  <a:lnTo>
                    <a:pt x="942" y="628"/>
                  </a:lnTo>
                  <a:lnTo>
                    <a:pt x="942" y="951"/>
                  </a:lnTo>
                  <a:close/>
                  <a:moveTo>
                    <a:pt x="942" y="456"/>
                  </a:moveTo>
                  <a:lnTo>
                    <a:pt x="619" y="456"/>
                  </a:lnTo>
                  <a:lnTo>
                    <a:pt x="619" y="135"/>
                  </a:lnTo>
                  <a:lnTo>
                    <a:pt x="942" y="135"/>
                  </a:lnTo>
                  <a:lnTo>
                    <a:pt x="942" y="456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uz-Cyrl-UZ" sz="1800"/>
            </a:p>
          </p:txBody>
        </p:sp>
        <p:sp>
          <p:nvSpPr>
            <p:cNvPr id="83" name="Freeform 7">
              <a:extLst>
                <a:ext uri="{FF2B5EF4-FFF2-40B4-BE49-F238E27FC236}">
                  <a16:creationId xmlns:a16="http://schemas.microsoft.com/office/drawing/2014/main" id="{B57B38AE-1092-4FB1-B775-F515EC9C8A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9210" y="4621035"/>
              <a:ext cx="403541" cy="148202"/>
            </a:xfrm>
            <a:custGeom>
              <a:avLst/>
              <a:gdLst>
                <a:gd name="T0" fmla="*/ 294 w 840"/>
                <a:gd name="T1" fmla="*/ 308 h 308"/>
                <a:gd name="T2" fmla="*/ 840 w 840"/>
                <a:gd name="T3" fmla="*/ 308 h 308"/>
                <a:gd name="T4" fmla="*/ 840 w 840"/>
                <a:gd name="T5" fmla="*/ 0 h 308"/>
                <a:gd name="T6" fmla="*/ 0 w 840"/>
                <a:gd name="T7" fmla="*/ 0 h 308"/>
                <a:gd name="T8" fmla="*/ 312 w 840"/>
                <a:gd name="T9" fmla="*/ 277 h 308"/>
                <a:gd name="T10" fmla="*/ 294 w 840"/>
                <a:gd name="T11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0" h="308">
                  <a:moveTo>
                    <a:pt x="294" y="308"/>
                  </a:moveTo>
                  <a:cubicBezTo>
                    <a:pt x="840" y="308"/>
                    <a:pt x="840" y="308"/>
                    <a:pt x="840" y="308"/>
                  </a:cubicBezTo>
                  <a:cubicBezTo>
                    <a:pt x="840" y="0"/>
                    <a:pt x="840" y="0"/>
                    <a:pt x="84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12" y="277"/>
                    <a:pt x="312" y="277"/>
                    <a:pt x="312" y="277"/>
                  </a:cubicBezTo>
                  <a:cubicBezTo>
                    <a:pt x="314" y="297"/>
                    <a:pt x="294" y="308"/>
                    <a:pt x="294" y="308"/>
                  </a:cubicBez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uz-Cyrl-UZ" sz="1800"/>
            </a:p>
          </p:txBody>
        </p:sp>
        <p:sp>
          <p:nvSpPr>
            <p:cNvPr id="84" name="Freeform 8">
              <a:extLst>
                <a:ext uri="{FF2B5EF4-FFF2-40B4-BE49-F238E27FC236}">
                  <a16:creationId xmlns:a16="http://schemas.microsoft.com/office/drawing/2014/main" id="{149F4763-5159-4168-A814-332B97183F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85253" y="4777726"/>
              <a:ext cx="249145" cy="248915"/>
            </a:xfrm>
            <a:custGeom>
              <a:avLst/>
              <a:gdLst>
                <a:gd name="T0" fmla="*/ 0 w 1086"/>
                <a:gd name="T1" fmla="*/ 0 h 1085"/>
                <a:gd name="T2" fmla="*/ 0 w 1086"/>
                <a:gd name="T3" fmla="*/ 1085 h 1085"/>
                <a:gd name="T4" fmla="*/ 1086 w 1086"/>
                <a:gd name="T5" fmla="*/ 1085 h 1085"/>
                <a:gd name="T6" fmla="*/ 1086 w 1086"/>
                <a:gd name="T7" fmla="*/ 0 h 1085"/>
                <a:gd name="T8" fmla="*/ 0 w 1086"/>
                <a:gd name="T9" fmla="*/ 0 h 1085"/>
                <a:gd name="T10" fmla="*/ 613 w 1086"/>
                <a:gd name="T11" fmla="*/ 628 h 1085"/>
                <a:gd name="T12" fmla="*/ 936 w 1086"/>
                <a:gd name="T13" fmla="*/ 628 h 1085"/>
                <a:gd name="T14" fmla="*/ 936 w 1086"/>
                <a:gd name="T15" fmla="*/ 951 h 1085"/>
                <a:gd name="T16" fmla="*/ 613 w 1086"/>
                <a:gd name="T17" fmla="*/ 951 h 1085"/>
                <a:gd name="T18" fmla="*/ 613 w 1086"/>
                <a:gd name="T19" fmla="*/ 628 h 1085"/>
                <a:gd name="T20" fmla="*/ 613 w 1086"/>
                <a:gd name="T21" fmla="*/ 135 h 1085"/>
                <a:gd name="T22" fmla="*/ 936 w 1086"/>
                <a:gd name="T23" fmla="*/ 135 h 1085"/>
                <a:gd name="T24" fmla="*/ 936 w 1086"/>
                <a:gd name="T25" fmla="*/ 456 h 1085"/>
                <a:gd name="T26" fmla="*/ 613 w 1086"/>
                <a:gd name="T27" fmla="*/ 456 h 1085"/>
                <a:gd name="T28" fmla="*/ 613 w 1086"/>
                <a:gd name="T29" fmla="*/ 135 h 1085"/>
                <a:gd name="T30" fmla="*/ 144 w 1086"/>
                <a:gd name="T31" fmla="*/ 628 h 1085"/>
                <a:gd name="T32" fmla="*/ 467 w 1086"/>
                <a:gd name="T33" fmla="*/ 628 h 1085"/>
                <a:gd name="T34" fmla="*/ 467 w 1086"/>
                <a:gd name="T35" fmla="*/ 951 h 1085"/>
                <a:gd name="T36" fmla="*/ 144 w 1086"/>
                <a:gd name="T37" fmla="*/ 951 h 1085"/>
                <a:gd name="T38" fmla="*/ 144 w 1086"/>
                <a:gd name="T39" fmla="*/ 628 h 1085"/>
                <a:gd name="T40" fmla="*/ 144 w 1086"/>
                <a:gd name="T41" fmla="*/ 135 h 1085"/>
                <a:gd name="T42" fmla="*/ 467 w 1086"/>
                <a:gd name="T43" fmla="*/ 135 h 1085"/>
                <a:gd name="T44" fmla="*/ 467 w 1086"/>
                <a:gd name="T45" fmla="*/ 456 h 1085"/>
                <a:gd name="T46" fmla="*/ 144 w 1086"/>
                <a:gd name="T47" fmla="*/ 456 h 1085"/>
                <a:gd name="T48" fmla="*/ 144 w 1086"/>
                <a:gd name="T49" fmla="*/ 135 h 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6" h="1085">
                  <a:moveTo>
                    <a:pt x="0" y="0"/>
                  </a:moveTo>
                  <a:lnTo>
                    <a:pt x="0" y="1085"/>
                  </a:lnTo>
                  <a:lnTo>
                    <a:pt x="1086" y="1085"/>
                  </a:lnTo>
                  <a:lnTo>
                    <a:pt x="1086" y="0"/>
                  </a:lnTo>
                  <a:lnTo>
                    <a:pt x="0" y="0"/>
                  </a:lnTo>
                  <a:close/>
                  <a:moveTo>
                    <a:pt x="613" y="628"/>
                  </a:moveTo>
                  <a:lnTo>
                    <a:pt x="936" y="628"/>
                  </a:lnTo>
                  <a:lnTo>
                    <a:pt x="936" y="951"/>
                  </a:lnTo>
                  <a:lnTo>
                    <a:pt x="613" y="951"/>
                  </a:lnTo>
                  <a:lnTo>
                    <a:pt x="613" y="628"/>
                  </a:lnTo>
                  <a:close/>
                  <a:moveTo>
                    <a:pt x="613" y="135"/>
                  </a:moveTo>
                  <a:lnTo>
                    <a:pt x="936" y="135"/>
                  </a:lnTo>
                  <a:lnTo>
                    <a:pt x="936" y="456"/>
                  </a:lnTo>
                  <a:lnTo>
                    <a:pt x="613" y="456"/>
                  </a:lnTo>
                  <a:lnTo>
                    <a:pt x="613" y="135"/>
                  </a:lnTo>
                  <a:close/>
                  <a:moveTo>
                    <a:pt x="144" y="628"/>
                  </a:moveTo>
                  <a:lnTo>
                    <a:pt x="467" y="628"/>
                  </a:lnTo>
                  <a:lnTo>
                    <a:pt x="467" y="951"/>
                  </a:lnTo>
                  <a:lnTo>
                    <a:pt x="144" y="951"/>
                  </a:lnTo>
                  <a:lnTo>
                    <a:pt x="144" y="628"/>
                  </a:lnTo>
                  <a:close/>
                  <a:moveTo>
                    <a:pt x="144" y="135"/>
                  </a:moveTo>
                  <a:lnTo>
                    <a:pt x="467" y="135"/>
                  </a:lnTo>
                  <a:lnTo>
                    <a:pt x="467" y="456"/>
                  </a:lnTo>
                  <a:lnTo>
                    <a:pt x="144" y="456"/>
                  </a:lnTo>
                  <a:lnTo>
                    <a:pt x="144" y="135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uz-Cyrl-UZ" sz="1800"/>
            </a:p>
          </p:txBody>
        </p:sp>
        <p:sp>
          <p:nvSpPr>
            <p:cNvPr id="85" name="Freeform 9">
              <a:extLst>
                <a:ext uri="{FF2B5EF4-FFF2-40B4-BE49-F238E27FC236}">
                  <a16:creationId xmlns:a16="http://schemas.microsoft.com/office/drawing/2014/main" id="{9BD81994-1140-4431-8D68-E1EBE7FEDFD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68177" y="4568958"/>
              <a:ext cx="417076" cy="200279"/>
            </a:xfrm>
            <a:custGeom>
              <a:avLst/>
              <a:gdLst>
                <a:gd name="T0" fmla="*/ 435 w 868"/>
                <a:gd name="T1" fmla="*/ 0 h 416"/>
                <a:gd name="T2" fmla="*/ 0 w 868"/>
                <a:gd name="T3" fmla="*/ 385 h 416"/>
                <a:gd name="T4" fmla="*/ 24 w 868"/>
                <a:gd name="T5" fmla="*/ 416 h 416"/>
                <a:gd name="T6" fmla="*/ 838 w 868"/>
                <a:gd name="T7" fmla="*/ 416 h 416"/>
                <a:gd name="T8" fmla="*/ 868 w 868"/>
                <a:gd name="T9" fmla="*/ 385 h 416"/>
                <a:gd name="T10" fmla="*/ 435 w 868"/>
                <a:gd name="T11" fmla="*/ 0 h 416"/>
                <a:gd name="T12" fmla="*/ 434 w 868"/>
                <a:gd name="T13" fmla="*/ 383 h 416"/>
                <a:gd name="T14" fmla="*/ 301 w 868"/>
                <a:gd name="T15" fmla="*/ 250 h 416"/>
                <a:gd name="T16" fmla="*/ 434 w 868"/>
                <a:gd name="T17" fmla="*/ 116 h 416"/>
                <a:gd name="T18" fmla="*/ 567 w 868"/>
                <a:gd name="T19" fmla="*/ 250 h 416"/>
                <a:gd name="T20" fmla="*/ 434 w 868"/>
                <a:gd name="T21" fmla="*/ 383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8" h="416">
                  <a:moveTo>
                    <a:pt x="435" y="0"/>
                  </a:moveTo>
                  <a:cubicBezTo>
                    <a:pt x="0" y="385"/>
                    <a:pt x="0" y="385"/>
                    <a:pt x="0" y="385"/>
                  </a:cubicBezTo>
                  <a:cubicBezTo>
                    <a:pt x="0" y="404"/>
                    <a:pt x="24" y="416"/>
                    <a:pt x="24" y="416"/>
                  </a:cubicBezTo>
                  <a:cubicBezTo>
                    <a:pt x="838" y="416"/>
                    <a:pt x="838" y="416"/>
                    <a:pt x="838" y="416"/>
                  </a:cubicBezTo>
                  <a:cubicBezTo>
                    <a:pt x="838" y="416"/>
                    <a:pt x="865" y="408"/>
                    <a:pt x="868" y="385"/>
                  </a:cubicBezTo>
                  <a:lnTo>
                    <a:pt x="435" y="0"/>
                  </a:lnTo>
                  <a:close/>
                  <a:moveTo>
                    <a:pt x="434" y="383"/>
                  </a:moveTo>
                  <a:cubicBezTo>
                    <a:pt x="361" y="383"/>
                    <a:pt x="301" y="323"/>
                    <a:pt x="301" y="250"/>
                  </a:cubicBezTo>
                  <a:cubicBezTo>
                    <a:pt x="301" y="176"/>
                    <a:pt x="361" y="116"/>
                    <a:pt x="434" y="116"/>
                  </a:cubicBezTo>
                  <a:cubicBezTo>
                    <a:pt x="508" y="116"/>
                    <a:pt x="567" y="176"/>
                    <a:pt x="567" y="250"/>
                  </a:cubicBezTo>
                  <a:cubicBezTo>
                    <a:pt x="567" y="323"/>
                    <a:pt x="508" y="383"/>
                    <a:pt x="434" y="383"/>
                  </a:cubicBez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uz-Cyrl-UZ" sz="1800"/>
            </a:p>
          </p:txBody>
        </p:sp>
        <p:sp>
          <p:nvSpPr>
            <p:cNvPr id="86" name="Freeform 10">
              <a:extLst>
                <a:ext uri="{FF2B5EF4-FFF2-40B4-BE49-F238E27FC236}">
                  <a16:creationId xmlns:a16="http://schemas.microsoft.com/office/drawing/2014/main" id="{D06E5277-CDDE-4606-909E-01236CD032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89742" y="4777726"/>
              <a:ext cx="373717" cy="248915"/>
            </a:xfrm>
            <a:custGeom>
              <a:avLst/>
              <a:gdLst>
                <a:gd name="T0" fmla="*/ 778 w 778"/>
                <a:gd name="T1" fmla="*/ 0 h 517"/>
                <a:gd name="T2" fmla="*/ 0 w 778"/>
                <a:gd name="T3" fmla="*/ 0 h 517"/>
                <a:gd name="T4" fmla="*/ 0 w 778"/>
                <a:gd name="T5" fmla="*/ 517 h 517"/>
                <a:gd name="T6" fmla="*/ 292 w 778"/>
                <a:gd name="T7" fmla="*/ 517 h 517"/>
                <a:gd name="T8" fmla="*/ 292 w 778"/>
                <a:gd name="T9" fmla="*/ 221 h 517"/>
                <a:gd name="T10" fmla="*/ 389 w 778"/>
                <a:gd name="T11" fmla="*/ 125 h 517"/>
                <a:gd name="T12" fmla="*/ 389 w 778"/>
                <a:gd name="T13" fmla="*/ 125 h 517"/>
                <a:gd name="T14" fmla="*/ 485 w 778"/>
                <a:gd name="T15" fmla="*/ 221 h 517"/>
                <a:gd name="T16" fmla="*/ 485 w 778"/>
                <a:gd name="T17" fmla="*/ 517 h 517"/>
                <a:gd name="T18" fmla="*/ 778 w 778"/>
                <a:gd name="T19" fmla="*/ 517 h 517"/>
                <a:gd name="T20" fmla="*/ 778 w 778"/>
                <a:gd name="T21" fmla="*/ 0 h 517"/>
                <a:gd name="T22" fmla="*/ 239 w 778"/>
                <a:gd name="T23" fmla="*/ 451 h 517"/>
                <a:gd name="T24" fmla="*/ 90 w 778"/>
                <a:gd name="T25" fmla="*/ 451 h 517"/>
                <a:gd name="T26" fmla="*/ 90 w 778"/>
                <a:gd name="T27" fmla="*/ 301 h 517"/>
                <a:gd name="T28" fmla="*/ 239 w 778"/>
                <a:gd name="T29" fmla="*/ 301 h 517"/>
                <a:gd name="T30" fmla="*/ 239 w 778"/>
                <a:gd name="T31" fmla="*/ 451 h 517"/>
                <a:gd name="T32" fmla="*/ 239 w 778"/>
                <a:gd name="T33" fmla="*/ 216 h 517"/>
                <a:gd name="T34" fmla="*/ 90 w 778"/>
                <a:gd name="T35" fmla="*/ 216 h 517"/>
                <a:gd name="T36" fmla="*/ 90 w 778"/>
                <a:gd name="T37" fmla="*/ 67 h 517"/>
                <a:gd name="T38" fmla="*/ 239 w 778"/>
                <a:gd name="T39" fmla="*/ 67 h 517"/>
                <a:gd name="T40" fmla="*/ 239 w 778"/>
                <a:gd name="T41" fmla="*/ 216 h 517"/>
                <a:gd name="T42" fmla="*/ 687 w 778"/>
                <a:gd name="T43" fmla="*/ 451 h 517"/>
                <a:gd name="T44" fmla="*/ 538 w 778"/>
                <a:gd name="T45" fmla="*/ 451 h 517"/>
                <a:gd name="T46" fmla="*/ 538 w 778"/>
                <a:gd name="T47" fmla="*/ 301 h 517"/>
                <a:gd name="T48" fmla="*/ 687 w 778"/>
                <a:gd name="T49" fmla="*/ 301 h 517"/>
                <a:gd name="T50" fmla="*/ 687 w 778"/>
                <a:gd name="T51" fmla="*/ 451 h 517"/>
                <a:gd name="T52" fmla="*/ 687 w 778"/>
                <a:gd name="T53" fmla="*/ 216 h 517"/>
                <a:gd name="T54" fmla="*/ 538 w 778"/>
                <a:gd name="T55" fmla="*/ 216 h 517"/>
                <a:gd name="T56" fmla="*/ 538 w 778"/>
                <a:gd name="T57" fmla="*/ 67 h 517"/>
                <a:gd name="T58" fmla="*/ 687 w 778"/>
                <a:gd name="T59" fmla="*/ 67 h 517"/>
                <a:gd name="T60" fmla="*/ 687 w 778"/>
                <a:gd name="T61" fmla="*/ 216 h 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78" h="517">
                  <a:moveTo>
                    <a:pt x="77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292" y="517"/>
                    <a:pt x="292" y="517"/>
                    <a:pt x="292" y="517"/>
                  </a:cubicBezTo>
                  <a:cubicBezTo>
                    <a:pt x="292" y="221"/>
                    <a:pt x="292" y="221"/>
                    <a:pt x="292" y="221"/>
                  </a:cubicBezTo>
                  <a:cubicBezTo>
                    <a:pt x="292" y="168"/>
                    <a:pt x="335" y="125"/>
                    <a:pt x="389" y="125"/>
                  </a:cubicBezTo>
                  <a:cubicBezTo>
                    <a:pt x="389" y="125"/>
                    <a:pt x="389" y="125"/>
                    <a:pt x="389" y="125"/>
                  </a:cubicBezTo>
                  <a:cubicBezTo>
                    <a:pt x="442" y="125"/>
                    <a:pt x="485" y="168"/>
                    <a:pt x="485" y="221"/>
                  </a:cubicBezTo>
                  <a:cubicBezTo>
                    <a:pt x="485" y="517"/>
                    <a:pt x="485" y="517"/>
                    <a:pt x="485" y="517"/>
                  </a:cubicBezTo>
                  <a:cubicBezTo>
                    <a:pt x="778" y="517"/>
                    <a:pt x="778" y="517"/>
                    <a:pt x="778" y="517"/>
                  </a:cubicBezTo>
                  <a:lnTo>
                    <a:pt x="778" y="0"/>
                  </a:lnTo>
                  <a:close/>
                  <a:moveTo>
                    <a:pt x="239" y="451"/>
                  </a:moveTo>
                  <a:cubicBezTo>
                    <a:pt x="90" y="451"/>
                    <a:pt x="90" y="451"/>
                    <a:pt x="90" y="451"/>
                  </a:cubicBezTo>
                  <a:cubicBezTo>
                    <a:pt x="90" y="301"/>
                    <a:pt x="90" y="301"/>
                    <a:pt x="90" y="301"/>
                  </a:cubicBezTo>
                  <a:cubicBezTo>
                    <a:pt x="239" y="301"/>
                    <a:pt x="239" y="301"/>
                    <a:pt x="239" y="301"/>
                  </a:cubicBezTo>
                  <a:lnTo>
                    <a:pt x="239" y="451"/>
                  </a:lnTo>
                  <a:close/>
                  <a:moveTo>
                    <a:pt x="239" y="216"/>
                  </a:moveTo>
                  <a:cubicBezTo>
                    <a:pt x="90" y="216"/>
                    <a:pt x="90" y="216"/>
                    <a:pt x="90" y="216"/>
                  </a:cubicBezTo>
                  <a:cubicBezTo>
                    <a:pt x="90" y="67"/>
                    <a:pt x="90" y="67"/>
                    <a:pt x="90" y="67"/>
                  </a:cubicBezTo>
                  <a:cubicBezTo>
                    <a:pt x="239" y="67"/>
                    <a:pt x="239" y="67"/>
                    <a:pt x="239" y="67"/>
                  </a:cubicBezTo>
                  <a:lnTo>
                    <a:pt x="239" y="216"/>
                  </a:lnTo>
                  <a:close/>
                  <a:moveTo>
                    <a:pt x="687" y="451"/>
                  </a:moveTo>
                  <a:cubicBezTo>
                    <a:pt x="538" y="451"/>
                    <a:pt x="538" y="451"/>
                    <a:pt x="538" y="451"/>
                  </a:cubicBezTo>
                  <a:cubicBezTo>
                    <a:pt x="538" y="301"/>
                    <a:pt x="538" y="301"/>
                    <a:pt x="538" y="301"/>
                  </a:cubicBezTo>
                  <a:cubicBezTo>
                    <a:pt x="687" y="301"/>
                    <a:pt x="687" y="301"/>
                    <a:pt x="687" y="301"/>
                  </a:cubicBezTo>
                  <a:lnTo>
                    <a:pt x="687" y="451"/>
                  </a:lnTo>
                  <a:close/>
                  <a:moveTo>
                    <a:pt x="687" y="216"/>
                  </a:moveTo>
                  <a:cubicBezTo>
                    <a:pt x="538" y="216"/>
                    <a:pt x="538" y="216"/>
                    <a:pt x="538" y="216"/>
                  </a:cubicBezTo>
                  <a:cubicBezTo>
                    <a:pt x="538" y="67"/>
                    <a:pt x="538" y="67"/>
                    <a:pt x="538" y="67"/>
                  </a:cubicBezTo>
                  <a:cubicBezTo>
                    <a:pt x="687" y="67"/>
                    <a:pt x="687" y="67"/>
                    <a:pt x="687" y="67"/>
                  </a:cubicBezTo>
                  <a:lnTo>
                    <a:pt x="687" y="216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uz-Cyrl-UZ" sz="1800"/>
            </a:p>
          </p:txBody>
        </p:sp>
        <p:sp>
          <p:nvSpPr>
            <p:cNvPr id="87" name="Rectangle 11">
              <a:extLst>
                <a:ext uri="{FF2B5EF4-FFF2-40B4-BE49-F238E27FC236}">
                  <a16:creationId xmlns:a16="http://schemas.microsoft.com/office/drawing/2014/main" id="{68304BD1-4B19-4E2B-87D4-A678EF30DD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679" y="5038571"/>
              <a:ext cx="952072" cy="32806"/>
            </a:xfrm>
            <a:prstGeom prst="rect">
              <a:avLst/>
            </a:pr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uz-Cyrl-UZ" sz="1800"/>
            </a:p>
          </p:txBody>
        </p:sp>
        <p:sp>
          <p:nvSpPr>
            <p:cNvPr id="88" name="Freeform 12">
              <a:extLst>
                <a:ext uri="{FF2B5EF4-FFF2-40B4-BE49-F238E27FC236}">
                  <a16:creationId xmlns:a16="http://schemas.microsoft.com/office/drawing/2014/main" id="{BECBA3A2-C0F7-4FB6-BAC1-6A4ACF0DA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7620" y="4639618"/>
              <a:ext cx="54371" cy="54371"/>
            </a:xfrm>
            <a:custGeom>
              <a:avLst/>
              <a:gdLst>
                <a:gd name="T0" fmla="*/ 91 w 113"/>
                <a:gd name="T1" fmla="*/ 7 h 113"/>
                <a:gd name="T2" fmla="*/ 91 w 113"/>
                <a:gd name="T3" fmla="*/ 85 h 113"/>
                <a:gd name="T4" fmla="*/ 85 w 113"/>
                <a:gd name="T5" fmla="*/ 91 h 113"/>
                <a:gd name="T6" fmla="*/ 6 w 113"/>
                <a:gd name="T7" fmla="*/ 91 h 113"/>
                <a:gd name="T8" fmla="*/ 0 w 113"/>
                <a:gd name="T9" fmla="*/ 98 h 113"/>
                <a:gd name="T10" fmla="*/ 0 w 113"/>
                <a:gd name="T11" fmla="*/ 107 h 113"/>
                <a:gd name="T12" fmla="*/ 6 w 113"/>
                <a:gd name="T13" fmla="*/ 113 h 113"/>
                <a:gd name="T14" fmla="*/ 91 w 113"/>
                <a:gd name="T15" fmla="*/ 113 h 113"/>
                <a:gd name="T16" fmla="*/ 107 w 113"/>
                <a:gd name="T17" fmla="*/ 113 h 113"/>
                <a:gd name="T18" fmla="*/ 113 w 113"/>
                <a:gd name="T19" fmla="*/ 107 h 113"/>
                <a:gd name="T20" fmla="*/ 113 w 113"/>
                <a:gd name="T21" fmla="*/ 91 h 113"/>
                <a:gd name="T22" fmla="*/ 113 w 113"/>
                <a:gd name="T23" fmla="*/ 7 h 113"/>
                <a:gd name="T24" fmla="*/ 107 w 113"/>
                <a:gd name="T25" fmla="*/ 0 h 113"/>
                <a:gd name="T26" fmla="*/ 97 w 113"/>
                <a:gd name="T27" fmla="*/ 0 h 113"/>
                <a:gd name="T28" fmla="*/ 91 w 113"/>
                <a:gd name="T29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3" h="113">
                  <a:moveTo>
                    <a:pt x="91" y="7"/>
                  </a:moveTo>
                  <a:cubicBezTo>
                    <a:pt x="91" y="85"/>
                    <a:pt x="91" y="85"/>
                    <a:pt x="91" y="85"/>
                  </a:cubicBezTo>
                  <a:cubicBezTo>
                    <a:pt x="91" y="89"/>
                    <a:pt x="88" y="91"/>
                    <a:pt x="85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3" y="91"/>
                    <a:pt x="0" y="94"/>
                    <a:pt x="0" y="98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0" y="111"/>
                    <a:pt x="3" y="113"/>
                    <a:pt x="6" y="113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107" y="113"/>
                    <a:pt x="107" y="113"/>
                    <a:pt x="107" y="113"/>
                  </a:cubicBezTo>
                  <a:cubicBezTo>
                    <a:pt x="110" y="113"/>
                    <a:pt x="113" y="111"/>
                    <a:pt x="113" y="107"/>
                  </a:cubicBezTo>
                  <a:cubicBezTo>
                    <a:pt x="113" y="91"/>
                    <a:pt x="113" y="91"/>
                    <a:pt x="113" y="91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3"/>
                    <a:pt x="110" y="0"/>
                    <a:pt x="107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4" y="0"/>
                    <a:pt x="91" y="3"/>
                    <a:pt x="91" y="7"/>
                  </a:cubicBez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uz-Cyrl-UZ" sz="1800"/>
            </a:p>
          </p:txBody>
        </p:sp>
        <p:sp>
          <p:nvSpPr>
            <p:cNvPr id="89" name="Rectangle 13">
              <a:extLst>
                <a:ext uri="{FF2B5EF4-FFF2-40B4-BE49-F238E27FC236}">
                  <a16:creationId xmlns:a16="http://schemas.microsoft.com/office/drawing/2014/main" id="{054D804E-6A11-4A72-8E0A-008AA32951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3462" y="4450580"/>
              <a:ext cx="117231" cy="84195"/>
            </a:xfrm>
            <a:prstGeom prst="rect">
              <a:avLst/>
            </a:pr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uz-Cyrl-UZ" sz="1800"/>
            </a:p>
          </p:txBody>
        </p:sp>
        <p:sp>
          <p:nvSpPr>
            <p:cNvPr id="90" name="Freeform 14">
              <a:extLst>
                <a:ext uri="{FF2B5EF4-FFF2-40B4-BE49-F238E27FC236}">
                  <a16:creationId xmlns:a16="http://schemas.microsoft.com/office/drawing/2014/main" id="{A8C6037A-2415-4511-A319-2DCE7EC44A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8456" y="4450580"/>
              <a:ext cx="16518" cy="108743"/>
            </a:xfrm>
            <a:custGeom>
              <a:avLst/>
              <a:gdLst>
                <a:gd name="T0" fmla="*/ 72 w 72"/>
                <a:gd name="T1" fmla="*/ 474 h 474"/>
                <a:gd name="T2" fmla="*/ 36 w 72"/>
                <a:gd name="T3" fmla="*/ 451 h 474"/>
                <a:gd name="T4" fmla="*/ 0 w 72"/>
                <a:gd name="T5" fmla="*/ 474 h 474"/>
                <a:gd name="T6" fmla="*/ 0 w 72"/>
                <a:gd name="T7" fmla="*/ 0 h 474"/>
                <a:gd name="T8" fmla="*/ 72 w 72"/>
                <a:gd name="T9" fmla="*/ 0 h 474"/>
                <a:gd name="T10" fmla="*/ 72 w 72"/>
                <a:gd name="T11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" h="474">
                  <a:moveTo>
                    <a:pt x="72" y="474"/>
                  </a:moveTo>
                  <a:lnTo>
                    <a:pt x="36" y="451"/>
                  </a:lnTo>
                  <a:lnTo>
                    <a:pt x="0" y="474"/>
                  </a:lnTo>
                  <a:lnTo>
                    <a:pt x="0" y="0"/>
                  </a:lnTo>
                  <a:lnTo>
                    <a:pt x="72" y="0"/>
                  </a:lnTo>
                  <a:lnTo>
                    <a:pt x="72" y="474"/>
                  </a:lnTo>
                  <a:close/>
                </a:path>
              </a:pathLst>
            </a:custGeom>
            <a:grpFill/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uz-Cyrl-UZ" sz="1800"/>
            </a:p>
          </p:txBody>
        </p:sp>
      </p:grpSp>
      <p:pic>
        <p:nvPicPr>
          <p:cNvPr id="91" name="Picture 2" descr="https://img2.pngindir.com/20180715/y/kisspng-middleton-computer-icons-hesston-city-hall-clip-ar-government-logo-5b4acaaecaa6c6.5316122015316282068301.jpg">
            <a:extLst>
              <a:ext uri="{FF2B5EF4-FFF2-40B4-BE49-F238E27FC236}">
                <a16:creationId xmlns:a16="http://schemas.microsoft.com/office/drawing/2014/main" id="{88D09144-287D-4089-9A22-CDAB1304E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667" b="94444" l="0" r="100000">
                        <a14:foregroundMark x1="2889" y1="51222" x2="2889" y2="64111"/>
                        <a14:foregroundMark x1="76889" y1="55111" x2="76778" y2="68444"/>
                        <a14:foregroundMark x1="43889" y1="88778" x2="61889" y2="90333"/>
                      </a14:backgroundRemoval>
                    </a14:imgEffect>
                    <a14:imgEffect>
                      <a14:colorTemperature colorTemp="4700"/>
                    </a14:imgEffect>
                    <a14:imgEffect>
                      <a14:saturation sat="16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7" y="3726245"/>
            <a:ext cx="809076" cy="876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" name="Овал 101">
            <a:extLst>
              <a:ext uri="{FF2B5EF4-FFF2-40B4-BE49-F238E27FC236}">
                <a16:creationId xmlns:a16="http://schemas.microsoft.com/office/drawing/2014/main" id="{9226B07A-DD83-43CB-AF16-DD702A69CDE4}"/>
              </a:ext>
            </a:extLst>
          </p:cNvPr>
          <p:cNvSpPr/>
          <p:nvPr/>
        </p:nvSpPr>
        <p:spPr>
          <a:xfrm>
            <a:off x="2579633" y="4581203"/>
            <a:ext cx="852217" cy="923236"/>
          </a:xfrm>
          <a:prstGeom prst="ellipse">
            <a:avLst/>
          </a:prstGeom>
          <a:solidFill>
            <a:srgbClr val="2664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sp>
        <p:nvSpPr>
          <p:cNvPr id="103" name="Овал 102">
            <a:extLst>
              <a:ext uri="{FF2B5EF4-FFF2-40B4-BE49-F238E27FC236}">
                <a16:creationId xmlns:a16="http://schemas.microsoft.com/office/drawing/2014/main" id="{2EF6AC0A-8081-4AE4-A954-B0C2BD182B5C}"/>
              </a:ext>
            </a:extLst>
          </p:cNvPr>
          <p:cNvSpPr/>
          <p:nvPr/>
        </p:nvSpPr>
        <p:spPr>
          <a:xfrm>
            <a:off x="2642966" y="4649816"/>
            <a:ext cx="725549" cy="786009"/>
          </a:xfrm>
          <a:prstGeom prst="ellipse">
            <a:avLst/>
          </a:prstGeom>
          <a:solidFill>
            <a:srgbClr val="F6F6F6"/>
          </a:solidFill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21" tIns="48107" rIns="9621" bIns="48107"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05" name="Овал 104">
            <a:extLst>
              <a:ext uri="{FF2B5EF4-FFF2-40B4-BE49-F238E27FC236}">
                <a16:creationId xmlns:a16="http://schemas.microsoft.com/office/drawing/2014/main" id="{A90B9446-C7B9-49D6-9E65-09C11DF77B6A}"/>
              </a:ext>
            </a:extLst>
          </p:cNvPr>
          <p:cNvSpPr/>
          <p:nvPr/>
        </p:nvSpPr>
        <p:spPr>
          <a:xfrm>
            <a:off x="2579633" y="6115622"/>
            <a:ext cx="852217" cy="923236"/>
          </a:xfrm>
          <a:prstGeom prst="ellipse">
            <a:avLst/>
          </a:prstGeom>
          <a:solidFill>
            <a:srgbClr val="2664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pPr algn="ctr"/>
            <a:endParaRPr lang="ru-RU"/>
          </a:p>
        </p:txBody>
      </p:sp>
      <p:sp>
        <p:nvSpPr>
          <p:cNvPr id="106" name="Овал 105">
            <a:extLst>
              <a:ext uri="{FF2B5EF4-FFF2-40B4-BE49-F238E27FC236}">
                <a16:creationId xmlns:a16="http://schemas.microsoft.com/office/drawing/2014/main" id="{D05C2E44-C77E-43E4-A04D-4D7BCB7A1BF7}"/>
              </a:ext>
            </a:extLst>
          </p:cNvPr>
          <p:cNvSpPr/>
          <p:nvPr/>
        </p:nvSpPr>
        <p:spPr>
          <a:xfrm>
            <a:off x="2642966" y="6184235"/>
            <a:ext cx="725549" cy="786009"/>
          </a:xfrm>
          <a:prstGeom prst="ellipse">
            <a:avLst/>
          </a:prstGeom>
          <a:solidFill>
            <a:srgbClr val="F6F6F6"/>
          </a:solidFill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21" tIns="48107" rIns="9621" bIns="48107"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110" name="Прямоугольник 109">
            <a:extLst>
              <a:ext uri="{FF2B5EF4-FFF2-40B4-BE49-F238E27FC236}">
                <a16:creationId xmlns:a16="http://schemas.microsoft.com/office/drawing/2014/main" id="{689D30E0-1AF5-4C09-B49E-049552AC4FDB}"/>
              </a:ext>
            </a:extLst>
          </p:cNvPr>
          <p:cNvSpPr/>
          <p:nvPr/>
        </p:nvSpPr>
        <p:spPr>
          <a:xfrm>
            <a:off x="211293" y="4676567"/>
            <a:ext cx="2281184" cy="1231381"/>
          </a:xfrm>
          <a:prstGeom prst="rect">
            <a:avLst/>
          </a:prstGeom>
        </p:spPr>
        <p:txBody>
          <a:bodyPr wrap="square" lIns="122191" tIns="61096" rIns="122191" bIns="61096">
            <a:spAutoFit/>
          </a:bodyPr>
          <a:lstStyle/>
          <a:p>
            <a:pPr algn="r"/>
            <a:r>
              <a:rPr lang="en-US" sz="2400" b="1" dirty="0"/>
              <a:t>Number of specialties and professions:</a:t>
            </a:r>
            <a:endParaRPr lang="ru-RU" sz="2400" b="1" dirty="0"/>
          </a:p>
        </p:txBody>
      </p:sp>
      <p:sp>
        <p:nvSpPr>
          <p:cNvPr id="111" name="Прямоугольник 110">
            <a:extLst>
              <a:ext uri="{FF2B5EF4-FFF2-40B4-BE49-F238E27FC236}">
                <a16:creationId xmlns:a16="http://schemas.microsoft.com/office/drawing/2014/main" id="{48089FF2-2D1D-410E-82A8-D5C94BE397B8}"/>
              </a:ext>
            </a:extLst>
          </p:cNvPr>
          <p:cNvSpPr/>
          <p:nvPr/>
        </p:nvSpPr>
        <p:spPr>
          <a:xfrm>
            <a:off x="211292" y="6210986"/>
            <a:ext cx="2231728" cy="862049"/>
          </a:xfrm>
          <a:prstGeom prst="rect">
            <a:avLst/>
          </a:prstGeom>
        </p:spPr>
        <p:txBody>
          <a:bodyPr wrap="square" lIns="122191" tIns="61096" rIns="122191" bIns="61096">
            <a:spAutoFit/>
          </a:bodyPr>
          <a:lstStyle/>
          <a:p>
            <a:pPr algn="r"/>
            <a:r>
              <a:rPr lang="en-US" sz="2400" b="1" dirty="0"/>
              <a:t>Number of qualifications:</a:t>
            </a:r>
            <a:endParaRPr lang="ru-RU" sz="2400" b="1" dirty="0"/>
          </a:p>
        </p:txBody>
      </p:sp>
      <p:cxnSp>
        <p:nvCxnSpPr>
          <p:cNvPr id="1037" name="Прямая соединительная линия 1036">
            <a:extLst>
              <a:ext uri="{FF2B5EF4-FFF2-40B4-BE49-F238E27FC236}">
                <a16:creationId xmlns:a16="http://schemas.microsoft.com/office/drawing/2014/main" id="{DD6EAE88-3416-4A0A-BC3C-1C10AA11ADEF}"/>
              </a:ext>
            </a:extLst>
          </p:cNvPr>
          <p:cNvCxnSpPr>
            <a:cxnSpLocks/>
            <a:stCxn id="42" idx="5"/>
            <a:endCxn id="103" idx="0"/>
          </p:cNvCxnSpPr>
          <p:nvPr/>
        </p:nvCxnSpPr>
        <p:spPr>
          <a:xfrm flipH="1">
            <a:off x="3005741" y="3972595"/>
            <a:ext cx="6173" cy="677221"/>
          </a:xfrm>
          <a:prstGeom prst="line">
            <a:avLst/>
          </a:prstGeom>
          <a:ln w="15875">
            <a:solidFill>
              <a:srgbClr val="26647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Прямая соединительная линия 1049">
            <a:extLst>
              <a:ext uri="{FF2B5EF4-FFF2-40B4-BE49-F238E27FC236}">
                <a16:creationId xmlns:a16="http://schemas.microsoft.com/office/drawing/2014/main" id="{19C5869A-E5CD-447E-ADD8-9A8F4D6655EE}"/>
              </a:ext>
            </a:extLst>
          </p:cNvPr>
          <p:cNvCxnSpPr>
            <a:cxnSpLocks/>
            <a:stCxn id="22" idx="0"/>
            <a:endCxn id="43" idx="1"/>
          </p:cNvCxnSpPr>
          <p:nvPr/>
        </p:nvCxnSpPr>
        <p:spPr>
          <a:xfrm flipH="1">
            <a:off x="3468830" y="3027772"/>
            <a:ext cx="627384" cy="0"/>
          </a:xfrm>
          <a:prstGeom prst="line">
            <a:avLst/>
          </a:prstGeom>
          <a:ln w="50800" cap="rnd">
            <a:solidFill>
              <a:srgbClr val="F216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495936E7-53C3-4869-9354-052DAD2796A2}"/>
              </a:ext>
            </a:extLst>
          </p:cNvPr>
          <p:cNvCxnSpPr>
            <a:cxnSpLocks/>
          </p:cNvCxnSpPr>
          <p:nvPr/>
        </p:nvCxnSpPr>
        <p:spPr>
          <a:xfrm flipH="1">
            <a:off x="2989242" y="5505329"/>
            <a:ext cx="6173" cy="677221"/>
          </a:xfrm>
          <a:prstGeom prst="line">
            <a:avLst/>
          </a:prstGeom>
          <a:ln w="15875">
            <a:solidFill>
              <a:srgbClr val="26647D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7337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b908b73de7446cf9092a08ad3193718ba3bfb1d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6926</TotalTime>
  <Words>636</Words>
  <Application>Microsoft Office PowerPoint</Application>
  <PresentationFormat>A3 (297x420 мм)</PresentationFormat>
  <Paragraphs>109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The interaction of the labor market with vocational education</vt:lpstr>
      <vt:lpstr>Презентация PowerPoint</vt:lpstr>
      <vt:lpstr>COMPONENTS OF THE NATIONAL QUALIFICATION SYSTEM IN UZBEKISTAN</vt:lpstr>
      <vt:lpstr>COMPONENTS OF THE NATIONAL QUALIFICATION SYSTEM</vt:lpstr>
      <vt:lpstr>Презентация PowerPoint</vt:lpstr>
      <vt:lpstr>PROFESSIONS AND SPECIALTIES TRAINING IN COLLEGES UNDER THE MINISTRY OF WATER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КАСБ-ҲУНАР КОЛЛЕЖЛАРИ</dc:title>
  <dc:creator>user3</dc:creator>
  <cp:lastModifiedBy>Khudaynazar Kurbanov</cp:lastModifiedBy>
  <cp:revision>456</cp:revision>
  <cp:lastPrinted>2019-05-01T11:43:08Z</cp:lastPrinted>
  <dcterms:created xsi:type="dcterms:W3CDTF">2019-04-27T06:09:37Z</dcterms:created>
  <dcterms:modified xsi:type="dcterms:W3CDTF">2022-06-22T07:59:45Z</dcterms:modified>
</cp:coreProperties>
</file>