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73" r:id="rId6"/>
    <p:sldId id="274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91" r:id="rId16"/>
    <p:sldId id="286" r:id="rId17"/>
    <p:sldId id="289" r:id="rId18"/>
    <p:sldId id="290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3840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pos="846" userDrawn="1">
          <p15:clr>
            <a:srgbClr val="A4A3A4"/>
          </p15:clr>
        </p15:guide>
        <p15:guide id="10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57A"/>
    <a:srgbClr val="F07E26"/>
    <a:srgbClr val="2A2A2A"/>
    <a:srgbClr val="E6E6E6"/>
    <a:srgbClr val="005191"/>
    <a:srgbClr val="5E94BD"/>
    <a:srgbClr val="897800"/>
    <a:srgbClr val="97BE0D"/>
    <a:srgbClr val="CBD300"/>
    <a:srgbClr val="E94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CAB5E-6494-917C-4AE7-466C46DE0B01}" v="123" dt="2022-05-23T17:58:54.355"/>
    <p1510:client id="{22292830-784E-4065-B265-36F5DB285811}" vWet="4" dt="2022-05-19T07:36:34.819"/>
    <p1510:client id="{F4EAC441-C7CE-425D-9214-812ABC2EEA25}" v="373" dt="2022-05-23T18:02:35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pos="3840"/>
        <p:guide orient="horz" pos="482"/>
        <p:guide pos="846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1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2AED67-B882-41D2-9A57-F15DE83017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DA96D-76D1-4D52-9166-A83ED455DC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8A27C-F1B0-41BE-A5CB-55208EC34DA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9EF36-7E1E-4FF0-A307-30DCF2E4AB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E8CD0-EC3E-4E33-8E68-0983AD89EC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02231-D4CD-44C5-97BE-9A7953C23CD1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7112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C5A11-1A99-4BC5-A093-F2C49C52327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47D56-1D0B-476D-B731-90CE402AB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7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47D56-1D0B-476D-B731-90CE402AB5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57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47D56-1D0B-476D-B731-90CE402AB5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88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47D56-1D0B-476D-B731-90CE402AB5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4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47D56-1D0B-476D-B731-90CE402AB5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61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47D56-1D0B-476D-B731-90CE402AB5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08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47D56-1D0B-476D-B731-90CE402AB5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0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47D56-1D0B-476D-B731-90CE402AB5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47D56-1D0B-476D-B731-90CE402AB5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61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47D56-1D0B-476D-B731-90CE402AB5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14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47D56-1D0B-476D-B731-90CE402AB5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47D56-1D0B-476D-B731-90CE402AB5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65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47D56-1D0B-476D-B731-90CE402AB5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69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47D56-1D0B-476D-B731-90CE402AB5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21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47D56-1D0B-476D-B731-90CE402AB5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0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5.xml"/><Relationship Id="rId7" Type="http://schemas.openxmlformats.org/officeDocument/2006/relationships/image" Target="../media/image3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7.xml"/><Relationship Id="rId7" Type="http://schemas.openxmlformats.org/officeDocument/2006/relationships/image" Target="../media/image3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5.xml"/><Relationship Id="rId7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1.xml"/><Relationship Id="rId7" Type="http://schemas.openxmlformats.org/officeDocument/2006/relationships/image" Target="../media/image3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9219632-C630-4587-B2B1-EFE43A20D8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83778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think-cell Slide" r:id="rId5" imgW="423" imgH="424" progId="TCLayout.ActiveDocument.1">
                  <p:embed/>
                </p:oleObj>
              </mc:Choice>
              <mc:Fallback>
                <p:oleObj name="think-cell Slide" r:id="rId5" imgW="423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9219632-C630-4587-B2B1-EFE43A20D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962" y="1412776"/>
            <a:ext cx="10944721" cy="2016224"/>
          </a:xfrm>
        </p:spPr>
        <p:txBody>
          <a:bodyPr vert="horz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F29E4-BED1-47C6-BDC1-43AF2F4D2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962" y="3602038"/>
            <a:ext cx="1094422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C0369CBF-FC6B-40F5-897C-06060FC5E93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3" y="1864"/>
            <a:ext cx="1893237" cy="15322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608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935862-9A27-4688-BA26-40EB1A3B2C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377239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think-cell Slide" r:id="rId5" imgW="423" imgH="424" progId="TCLayout.ActiveDocument.1">
                  <p:embed/>
                </p:oleObj>
              </mc:Choice>
              <mc:Fallback>
                <p:oleObj name="think-cell Slide" r:id="rId5" imgW="423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F935862-9A27-4688-BA26-40EB1A3B2C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7DEF615F-4BB9-4BE2-9DB8-BB9A8921F8A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5693900"/>
            <a:ext cx="1450783" cy="1174195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1E4F1-B152-43BC-9B40-DCFB7E51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Enter footer or project title here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89543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  <p15:guide id="4" orient="horz" pos="98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9D94138-44F4-49AE-A6F4-1DA42C9DAE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0214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think-cell Slide" r:id="rId5" imgW="423" imgH="424" progId="TCLayout.ActiveDocument.1">
                  <p:embed/>
                </p:oleObj>
              </mc:Choice>
              <mc:Fallback>
                <p:oleObj name="think-cell Slide" r:id="rId5" imgW="423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9D94138-44F4-49AE-A6F4-1DA42C9DA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7DEF615F-4BB9-4BE2-9DB8-BB9A8921F8A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5693900"/>
            <a:ext cx="1450783" cy="1174195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EA79E-1548-4E9E-9A81-4F20C8E5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Enter footer or project title here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E014F-2669-4148-8ED4-4F3F2378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03839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coloured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D12C085-0343-4EB1-A88D-747B739D20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95505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think-cell Slide" r:id="rId5" imgW="423" imgH="424" progId="TCLayout.ActiveDocument.1">
                  <p:embed/>
                </p:oleObj>
              </mc:Choice>
              <mc:Fallback>
                <p:oleObj name="think-cell Slide" r:id="rId5" imgW="423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D12C085-0343-4EB1-A88D-747B739D20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7DEF615F-4BB9-4BE2-9DB8-BB9A8921F8A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5693900"/>
            <a:ext cx="1450783" cy="1174195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5A8F828-EA8C-44F9-8CE3-BF6A6E5A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EA79E-1548-4E9E-9A81-4F20C8E5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Enter footer or project title here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E014F-2669-4148-8ED4-4F3F2378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08224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5EC32AB-BC29-48BD-813A-884602307E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5693900"/>
            <a:ext cx="1450783" cy="117419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8C095C-34CA-4044-9FC4-DA49EEC4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Enter footer or project title here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03E3E-A841-49A3-BDE4-9111DFDC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820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gre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5EC32AB-BC29-48BD-813A-884602307E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5693900"/>
            <a:ext cx="1450783" cy="117419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0683D5-34B9-4741-B7E9-7EA8D6C6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Enter footer or project title here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A5889-3A6D-48CB-BF35-F5C11611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470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coloured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5EC32AB-BC29-48BD-813A-884602307E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5693900"/>
            <a:ext cx="1450783" cy="117419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0683D5-34B9-4741-B7E9-7EA8D6C6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Enter footer or project title here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A5889-3A6D-48CB-BF35-F5C11611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6035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(gre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325A3E7-5E03-4EBC-8CFF-3193BCF5A6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723480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think-cell Slide" r:id="rId5" imgW="423" imgH="424" progId="TCLayout.ActiveDocument.1">
                  <p:embed/>
                </p:oleObj>
              </mc:Choice>
              <mc:Fallback>
                <p:oleObj name="think-cell Slide" r:id="rId5" imgW="423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325A3E7-5E03-4EBC-8CFF-3193BCF5A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9F7FA19-AFEE-463A-B46F-00143AFA9B9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3" y="1864"/>
            <a:ext cx="1893237" cy="15322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2E4645-1A1C-4540-AF6E-D99E35626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962" y="1412776"/>
            <a:ext cx="10944721" cy="2016224"/>
          </a:xfrm>
        </p:spPr>
        <p:txBody>
          <a:bodyPr vert="horz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58F30C9-71D1-46DC-B99D-83606BFA4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962" y="3602038"/>
            <a:ext cx="109442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5504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(coloured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18B9C5A-4DBE-4FA5-B232-F22658D7F9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68508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think-cell Slide" r:id="rId5" imgW="423" imgH="424" progId="TCLayout.ActiveDocument.1">
                  <p:embed/>
                </p:oleObj>
              </mc:Choice>
              <mc:Fallback>
                <p:oleObj name="think-cell Slide" r:id="rId5" imgW="423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18B9C5A-4DBE-4FA5-B232-F22658D7F9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5BE570B-3E56-466B-8EEB-3BA0AAD8DF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3" y="1864"/>
            <a:ext cx="1893237" cy="15322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E89FC2-EBA0-4966-99E0-B38388B7B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962" y="1412776"/>
            <a:ext cx="10944721" cy="2016224"/>
          </a:xfrm>
        </p:spPr>
        <p:txBody>
          <a:bodyPr vert="horz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ABDE652-7AD0-42E7-980C-E197BE06B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962" y="3602038"/>
            <a:ext cx="109442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7308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D254500-5351-4162-9BB2-AE58D24E51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36096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think-cell Slide" r:id="rId5" imgW="423" imgH="424" progId="TCLayout.ActiveDocument.1">
                  <p:embed/>
                </p:oleObj>
              </mc:Choice>
              <mc:Fallback>
                <p:oleObj name="think-cell Slide" r:id="rId5" imgW="423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D254500-5351-4162-9BB2-AE58D24E51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FD2F1050-33B8-44FF-8C4F-D16DAA50077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3" y="1864"/>
            <a:ext cx="1893237" cy="15322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4DD30AC-DFED-48C2-A457-1A0AB4534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552" y="2420888"/>
            <a:ext cx="10944226" cy="2016224"/>
          </a:xfrm>
        </p:spPr>
        <p:txBody>
          <a:bodyPr vert="horz" anchor="ctr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0395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divider (gre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B881A83-2C67-4C7B-B104-6BC05AB9ED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34682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think-cell Slide" r:id="rId5" imgW="423" imgH="424" progId="TCLayout.ActiveDocument.1">
                  <p:embed/>
                </p:oleObj>
              </mc:Choice>
              <mc:Fallback>
                <p:oleObj name="think-cell Slide" r:id="rId5" imgW="423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B881A83-2C67-4C7B-B104-6BC05AB9ED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3CA0E6B4-4A2E-4048-AAD7-06CB69344E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3" y="1864"/>
            <a:ext cx="1893237" cy="15322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304792-7628-48B8-AE68-3E76795B3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552" y="2420888"/>
            <a:ext cx="10944226" cy="2016224"/>
          </a:xfrm>
        </p:spPr>
        <p:txBody>
          <a:bodyPr vert="horz"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213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divider (coloured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2E809A9-AA70-4E2F-B7F3-11C2EACEF4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5494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think-cell Slide" r:id="rId5" imgW="423" imgH="424" progId="TCLayout.ActiveDocument.1">
                  <p:embed/>
                </p:oleObj>
              </mc:Choice>
              <mc:Fallback>
                <p:oleObj name="think-cell Slide" r:id="rId5" imgW="423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2E809A9-AA70-4E2F-B7F3-11C2EACEF4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127A54-07D0-4F3C-93FC-B5CDD638E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552" y="2420888"/>
            <a:ext cx="10944226" cy="2016224"/>
          </a:xfrm>
        </p:spPr>
        <p:txBody>
          <a:bodyPr vert="horz"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1CB9D1E3-69F7-4F9D-98A1-DD43592C7DA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3" y="1864"/>
            <a:ext cx="1893237" cy="15322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0587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7878264-F52D-4AB9-B280-003124C6FE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51252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think-cell Slide" r:id="rId5" imgW="423" imgH="424" progId="TCLayout.ActiveDocument.1">
                  <p:embed/>
                </p:oleObj>
              </mc:Choice>
              <mc:Fallback>
                <p:oleObj name="think-cell Slide" r:id="rId5" imgW="423" imgH="42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7878264-F52D-4AB9-B280-003124C6FE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909A0E19-2611-4D9C-ACEB-FABFDF7F37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5693900"/>
            <a:ext cx="1450783" cy="1174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C8EA6-8C96-429F-97D4-960A9521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Enter footer or project title here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498454E-EDFF-4EC9-830D-7B7AA5F06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57" y="1628775"/>
            <a:ext cx="10944225" cy="453707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53622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gre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083266-B9E8-4B4F-A2C0-6BF5F06A20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66095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think-cell Slide" r:id="rId5" imgW="423" imgH="424" progId="TCLayout.ActiveDocument.1">
                  <p:embed/>
                </p:oleObj>
              </mc:Choice>
              <mc:Fallback>
                <p:oleObj name="think-cell Slide" r:id="rId5" imgW="423" imgH="42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083266-B9E8-4B4F-A2C0-6BF5F06A20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ED9BD-8A65-4AB1-96D3-4427E2374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C8EA6-8C96-429F-97D4-960A9521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Enter footer or project title here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C7B3AD72-990E-4D71-8B77-98B5287DA1E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5693900"/>
            <a:ext cx="1450783" cy="117419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8792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coloured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A5D8188-FEC2-41C8-9CAD-51DC6AA699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458470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think-cell Slide" r:id="rId5" imgW="423" imgH="424" progId="TCLayout.ActiveDocument.1">
                  <p:embed/>
                </p:oleObj>
              </mc:Choice>
              <mc:Fallback>
                <p:oleObj name="think-cell Slide" r:id="rId5" imgW="423" imgH="42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A5D8188-FEC2-41C8-9CAD-51DC6AA699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ED9BD-8A65-4AB1-96D3-4427E2374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0944225" cy="4105249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C8EA6-8C96-429F-97D4-960A9521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Enter footer or project title here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E3B-1D47-4E08-889D-3088909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C7B3AD72-990E-4D71-8B77-98B5287DA1E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5693900"/>
            <a:ext cx="1450783" cy="117419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699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3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6C09646-33B1-460F-8DA9-A8C3A83245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1844886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think-cell Slide" r:id="rId20" imgW="423" imgH="424" progId="TCLayout.ActiveDocument.1">
                  <p:embed/>
                </p:oleObj>
              </mc:Choice>
              <mc:Fallback>
                <p:oleObj name="think-cell Slide" r:id="rId20" imgW="423" imgH="42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6C09646-33B1-460F-8DA9-A8C3A83245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AD922-EA03-4217-A070-4B0BFD26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6E9F-29AC-4892-A3B9-571A571A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457" y="1628775"/>
            <a:ext cx="10944225" cy="453707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F54CD-4275-4353-8180-268CEBD6B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237312"/>
            <a:ext cx="2957513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9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1D15E-2719-4C5D-AA1E-2601371DF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00256" y="6237312"/>
            <a:ext cx="2736304" cy="293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Enter footer or project title here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C1630-F4E1-49AD-80CC-27089223D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 sz="900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139444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59" r:id="rId4"/>
    <p:sldLayoutId id="2147483663" r:id="rId5"/>
    <p:sldLayoutId id="2147483665" r:id="rId6"/>
    <p:sldLayoutId id="2147483650" r:id="rId7"/>
    <p:sldLayoutId id="2147483676" r:id="rId8"/>
    <p:sldLayoutId id="2147483678" r:id="rId9"/>
    <p:sldLayoutId id="2147483656" r:id="rId10"/>
    <p:sldLayoutId id="2147483672" r:id="rId11"/>
    <p:sldLayoutId id="2147483675" r:id="rId12"/>
    <p:sldLayoutId id="2147483671" r:id="rId13"/>
    <p:sldLayoutId id="2147483655" r:id="rId14"/>
    <p:sldLayoutId id="2147483674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76213" indent="-1762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2438" indent="-1873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62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pos="3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51.xml"/><Relationship Id="rId7" Type="http://schemas.openxmlformats.org/officeDocument/2006/relationships/image" Target="../media/image1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2.sv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53.xml"/><Relationship Id="rId7" Type="http://schemas.openxmlformats.org/officeDocument/2006/relationships/image" Target="../media/image1.emf"/><Relationship Id="rId2" Type="http://schemas.openxmlformats.org/officeDocument/2006/relationships/tags" Target="../tags/tag5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1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5.xml"/><Relationship Id="rId7" Type="http://schemas.openxmlformats.org/officeDocument/2006/relationships/image" Target="../media/image1.emf"/><Relationship Id="rId2" Type="http://schemas.openxmlformats.org/officeDocument/2006/relationships/tags" Target="../tags/tag54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6.emf"/><Relationship Id="rId5" Type="http://schemas.openxmlformats.org/officeDocument/2006/relationships/notesSlide" Target="../notesSlides/notesSlide12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57.xml"/><Relationship Id="rId7" Type="http://schemas.openxmlformats.org/officeDocument/2006/relationships/image" Target="../media/image1.emf"/><Relationship Id="rId2" Type="http://schemas.openxmlformats.org/officeDocument/2006/relationships/tags" Target="../tags/tag5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9.xml"/><Relationship Id="rId7" Type="http://schemas.openxmlformats.org/officeDocument/2006/relationships/image" Target="../media/image1.emf"/><Relationship Id="rId2" Type="http://schemas.openxmlformats.org/officeDocument/2006/relationships/tags" Target="../tags/tag58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3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35.xml"/><Relationship Id="rId7" Type="http://schemas.openxmlformats.org/officeDocument/2006/relationships/image" Target="../media/image1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11" Type="http://schemas.microsoft.com/office/2007/relationships/hdphoto" Target="../media/hdphoto1.wdp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7.xml"/><Relationship Id="rId7" Type="http://schemas.openxmlformats.org/officeDocument/2006/relationships/image" Target="../media/image1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11" Type="http://schemas.microsoft.com/office/2007/relationships/hdphoto" Target="../media/hdphoto1.wdp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39.xml"/><Relationship Id="rId7" Type="http://schemas.openxmlformats.org/officeDocument/2006/relationships/image" Target="../media/image1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2.sv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1.xml"/><Relationship Id="rId7" Type="http://schemas.openxmlformats.org/officeDocument/2006/relationships/image" Target="../media/image1.emf"/><Relationship Id="rId2" Type="http://schemas.openxmlformats.org/officeDocument/2006/relationships/tags" Target="../tags/tag4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43.xml"/><Relationship Id="rId7" Type="http://schemas.openxmlformats.org/officeDocument/2006/relationships/image" Target="../media/image1.emf"/><Relationship Id="rId2" Type="http://schemas.openxmlformats.org/officeDocument/2006/relationships/tags" Target="../tags/tag4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45.xml"/><Relationship Id="rId7" Type="http://schemas.openxmlformats.org/officeDocument/2006/relationships/image" Target="../media/image1.emf"/><Relationship Id="rId2" Type="http://schemas.openxmlformats.org/officeDocument/2006/relationships/tags" Target="../tags/tag4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47.xml"/><Relationship Id="rId7" Type="http://schemas.openxmlformats.org/officeDocument/2006/relationships/image" Target="../media/image1.emf"/><Relationship Id="rId2" Type="http://schemas.openxmlformats.org/officeDocument/2006/relationships/tags" Target="../tags/tag4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49.xml"/><Relationship Id="rId7" Type="http://schemas.openxmlformats.org/officeDocument/2006/relationships/image" Target="../media/image1.emf"/><Relationship Id="rId2" Type="http://schemas.openxmlformats.org/officeDocument/2006/relationships/tags" Target="../tags/tag4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11" Type="http://schemas.microsoft.com/office/2007/relationships/hdphoto" Target="../media/hdphoto1.wdp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47D1E35-D967-4C3A-9820-CC851CB46A5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3862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" name="think-cell Slide" r:id="rId6" imgW="423" imgH="424" progId="TCLayout.ActiveDocument.1">
                  <p:embed/>
                </p:oleObj>
              </mc:Choice>
              <mc:Fallback>
                <p:oleObj name="think-cell Slide" r:id="rId6" imgW="423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47D1E35-D967-4C3A-9820-CC851CB46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02E8F4F-96AA-47F1-A59E-0BCBCF26E292}"/>
              </a:ext>
            </a:extLst>
          </p:cNvPr>
          <p:cNvSpPr/>
          <p:nvPr/>
        </p:nvSpPr>
        <p:spPr>
          <a:xfrm>
            <a:off x="3637969" y="3475727"/>
            <a:ext cx="5915025" cy="1714500"/>
          </a:xfrm>
          <a:custGeom>
            <a:avLst/>
            <a:gdLst/>
            <a:ahLst/>
            <a:cxnLst/>
            <a:rect l="l" t="t" r="r" b="b"/>
            <a:pathLst>
              <a:path w="5915025" h="1714500">
                <a:moveTo>
                  <a:pt x="4945761" y="406908"/>
                </a:moveTo>
                <a:lnTo>
                  <a:pt x="4945761" y="1305306"/>
                </a:lnTo>
                <a:lnTo>
                  <a:pt x="5101209" y="1305306"/>
                </a:lnTo>
                <a:cubicBezTo>
                  <a:pt x="5159120" y="1305306"/>
                  <a:pt x="5212461" y="1294257"/>
                  <a:pt x="5261229" y="1272159"/>
                </a:cubicBezTo>
                <a:cubicBezTo>
                  <a:pt x="5309997" y="1250061"/>
                  <a:pt x="5351907" y="1218819"/>
                  <a:pt x="5386959" y="1178433"/>
                </a:cubicBezTo>
                <a:cubicBezTo>
                  <a:pt x="5422011" y="1138047"/>
                  <a:pt x="5449062" y="1090041"/>
                  <a:pt x="5468112" y="1034415"/>
                </a:cubicBezTo>
                <a:cubicBezTo>
                  <a:pt x="5487162" y="978789"/>
                  <a:pt x="5496687" y="918210"/>
                  <a:pt x="5496687" y="852678"/>
                </a:cubicBezTo>
                <a:cubicBezTo>
                  <a:pt x="5496687" y="788670"/>
                  <a:pt x="5486400" y="729615"/>
                  <a:pt x="5465826" y="675513"/>
                </a:cubicBezTo>
                <a:cubicBezTo>
                  <a:pt x="5445252" y="621411"/>
                  <a:pt x="5416296" y="574167"/>
                  <a:pt x="5378958" y="533781"/>
                </a:cubicBezTo>
                <a:cubicBezTo>
                  <a:pt x="5341620" y="493395"/>
                  <a:pt x="5297804" y="462153"/>
                  <a:pt x="5247513" y="440055"/>
                </a:cubicBezTo>
                <a:cubicBezTo>
                  <a:pt x="5197220" y="417957"/>
                  <a:pt x="5142357" y="406908"/>
                  <a:pt x="5082920" y="406908"/>
                </a:cubicBezTo>
                <a:close/>
                <a:moveTo>
                  <a:pt x="3617214" y="315468"/>
                </a:moveTo>
                <a:cubicBezTo>
                  <a:pt x="3617214" y="353568"/>
                  <a:pt x="3616452" y="387096"/>
                  <a:pt x="3614928" y="416052"/>
                </a:cubicBezTo>
                <a:cubicBezTo>
                  <a:pt x="3613404" y="445008"/>
                  <a:pt x="3610737" y="472440"/>
                  <a:pt x="3606927" y="498348"/>
                </a:cubicBezTo>
                <a:cubicBezTo>
                  <a:pt x="3603117" y="524256"/>
                  <a:pt x="3598545" y="549402"/>
                  <a:pt x="3593211" y="573786"/>
                </a:cubicBezTo>
                <a:cubicBezTo>
                  <a:pt x="3587877" y="598170"/>
                  <a:pt x="3580638" y="624078"/>
                  <a:pt x="3571494" y="651510"/>
                </a:cubicBezTo>
                <a:lnTo>
                  <a:pt x="3438906" y="1067562"/>
                </a:lnTo>
                <a:lnTo>
                  <a:pt x="3795522" y="1067562"/>
                </a:lnTo>
                <a:lnTo>
                  <a:pt x="3665220" y="651510"/>
                </a:lnTo>
                <a:cubicBezTo>
                  <a:pt x="3645408" y="598170"/>
                  <a:pt x="3632835" y="546735"/>
                  <a:pt x="3627501" y="497205"/>
                </a:cubicBezTo>
                <a:cubicBezTo>
                  <a:pt x="3622167" y="447675"/>
                  <a:pt x="3618738" y="387096"/>
                  <a:pt x="3617214" y="315468"/>
                </a:cubicBezTo>
                <a:close/>
                <a:moveTo>
                  <a:pt x="4525137" y="32004"/>
                </a:moveTo>
                <a:lnTo>
                  <a:pt x="5066919" y="32004"/>
                </a:lnTo>
                <a:cubicBezTo>
                  <a:pt x="5193411" y="32004"/>
                  <a:pt x="5308474" y="49530"/>
                  <a:pt x="5412104" y="84582"/>
                </a:cubicBezTo>
                <a:cubicBezTo>
                  <a:pt x="5515737" y="119634"/>
                  <a:pt x="5604890" y="171069"/>
                  <a:pt x="5679567" y="238887"/>
                </a:cubicBezTo>
                <a:cubicBezTo>
                  <a:pt x="5754243" y="306705"/>
                  <a:pt x="5812154" y="390906"/>
                  <a:pt x="5853303" y="491490"/>
                </a:cubicBezTo>
                <a:cubicBezTo>
                  <a:pt x="5894451" y="592074"/>
                  <a:pt x="5915025" y="707898"/>
                  <a:pt x="5915025" y="838962"/>
                </a:cubicBezTo>
                <a:cubicBezTo>
                  <a:pt x="5915025" y="963930"/>
                  <a:pt x="5895213" y="1077849"/>
                  <a:pt x="5855590" y="1180719"/>
                </a:cubicBezTo>
                <a:cubicBezTo>
                  <a:pt x="5815965" y="1283589"/>
                  <a:pt x="5760338" y="1371981"/>
                  <a:pt x="5688711" y="1445895"/>
                </a:cubicBezTo>
                <a:cubicBezTo>
                  <a:pt x="5617083" y="1519809"/>
                  <a:pt x="5531358" y="1577340"/>
                  <a:pt x="5431536" y="1618488"/>
                </a:cubicBezTo>
                <a:cubicBezTo>
                  <a:pt x="5331714" y="1659636"/>
                  <a:pt x="5221606" y="1680210"/>
                  <a:pt x="5101209" y="1680210"/>
                </a:cubicBezTo>
                <a:lnTo>
                  <a:pt x="4525137" y="1680210"/>
                </a:lnTo>
                <a:close/>
                <a:moveTo>
                  <a:pt x="3400044" y="32004"/>
                </a:moveTo>
                <a:lnTo>
                  <a:pt x="3836670" y="32004"/>
                </a:lnTo>
                <a:lnTo>
                  <a:pt x="4417314" y="1680210"/>
                </a:lnTo>
                <a:lnTo>
                  <a:pt x="3982974" y="1680210"/>
                </a:lnTo>
                <a:lnTo>
                  <a:pt x="3886962" y="1373886"/>
                </a:lnTo>
                <a:lnTo>
                  <a:pt x="3347466" y="1373886"/>
                </a:lnTo>
                <a:lnTo>
                  <a:pt x="3251454" y="1680210"/>
                </a:lnTo>
                <a:lnTo>
                  <a:pt x="2819400" y="1680210"/>
                </a:lnTo>
                <a:close/>
                <a:moveTo>
                  <a:pt x="1896237" y="32004"/>
                </a:moveTo>
                <a:lnTo>
                  <a:pt x="2316861" y="32004"/>
                </a:lnTo>
                <a:lnTo>
                  <a:pt x="2316861" y="1305306"/>
                </a:lnTo>
                <a:lnTo>
                  <a:pt x="2808351" y="1305306"/>
                </a:lnTo>
                <a:lnTo>
                  <a:pt x="2808351" y="1680210"/>
                </a:lnTo>
                <a:lnTo>
                  <a:pt x="1896237" y="1680210"/>
                </a:lnTo>
                <a:close/>
                <a:moveTo>
                  <a:pt x="864108" y="0"/>
                </a:moveTo>
                <a:cubicBezTo>
                  <a:pt x="1018032" y="0"/>
                  <a:pt x="1154430" y="31242"/>
                  <a:pt x="1273302" y="93726"/>
                </a:cubicBezTo>
                <a:cubicBezTo>
                  <a:pt x="1392174" y="156210"/>
                  <a:pt x="1499616" y="258318"/>
                  <a:pt x="1595628" y="400050"/>
                </a:cubicBezTo>
                <a:lnTo>
                  <a:pt x="1207008" y="589788"/>
                </a:lnTo>
                <a:cubicBezTo>
                  <a:pt x="1110996" y="437388"/>
                  <a:pt x="992124" y="361188"/>
                  <a:pt x="850392" y="361188"/>
                </a:cubicBezTo>
                <a:cubicBezTo>
                  <a:pt x="790956" y="361188"/>
                  <a:pt x="735330" y="374523"/>
                  <a:pt x="683514" y="401193"/>
                </a:cubicBezTo>
                <a:cubicBezTo>
                  <a:pt x="631698" y="427863"/>
                  <a:pt x="587121" y="464058"/>
                  <a:pt x="549783" y="509778"/>
                </a:cubicBezTo>
                <a:cubicBezTo>
                  <a:pt x="512445" y="555498"/>
                  <a:pt x="483108" y="609981"/>
                  <a:pt x="461772" y="673227"/>
                </a:cubicBezTo>
                <a:cubicBezTo>
                  <a:pt x="440436" y="736473"/>
                  <a:pt x="429768" y="804672"/>
                  <a:pt x="429768" y="877824"/>
                </a:cubicBezTo>
                <a:cubicBezTo>
                  <a:pt x="429768" y="949452"/>
                  <a:pt x="440436" y="1014984"/>
                  <a:pt x="461772" y="1074420"/>
                </a:cubicBezTo>
                <a:cubicBezTo>
                  <a:pt x="483108" y="1133856"/>
                  <a:pt x="513207" y="1185291"/>
                  <a:pt x="552069" y="1228725"/>
                </a:cubicBezTo>
                <a:cubicBezTo>
                  <a:pt x="590931" y="1272159"/>
                  <a:pt x="636651" y="1306068"/>
                  <a:pt x="689229" y="1330452"/>
                </a:cubicBezTo>
                <a:cubicBezTo>
                  <a:pt x="741807" y="1354836"/>
                  <a:pt x="800100" y="1367028"/>
                  <a:pt x="864108" y="1367028"/>
                </a:cubicBezTo>
                <a:cubicBezTo>
                  <a:pt x="955548" y="1367028"/>
                  <a:pt x="1031748" y="1342263"/>
                  <a:pt x="1092708" y="1292733"/>
                </a:cubicBezTo>
                <a:cubicBezTo>
                  <a:pt x="1153668" y="1243203"/>
                  <a:pt x="1194816" y="1175004"/>
                  <a:pt x="1216152" y="1088136"/>
                </a:cubicBezTo>
                <a:lnTo>
                  <a:pt x="813816" y="1088136"/>
                </a:lnTo>
                <a:lnTo>
                  <a:pt x="813816" y="742950"/>
                </a:lnTo>
                <a:lnTo>
                  <a:pt x="1682496" y="742950"/>
                </a:lnTo>
                <a:cubicBezTo>
                  <a:pt x="1684020" y="768858"/>
                  <a:pt x="1684782" y="792099"/>
                  <a:pt x="1684782" y="812673"/>
                </a:cubicBezTo>
                <a:cubicBezTo>
                  <a:pt x="1684782" y="833247"/>
                  <a:pt x="1684782" y="851916"/>
                  <a:pt x="1684782" y="868680"/>
                </a:cubicBezTo>
                <a:cubicBezTo>
                  <a:pt x="1684782" y="1001268"/>
                  <a:pt x="1663065" y="1120140"/>
                  <a:pt x="1619631" y="1225296"/>
                </a:cubicBezTo>
                <a:cubicBezTo>
                  <a:pt x="1576197" y="1330452"/>
                  <a:pt x="1516761" y="1419225"/>
                  <a:pt x="1441323" y="1491615"/>
                </a:cubicBezTo>
                <a:cubicBezTo>
                  <a:pt x="1365885" y="1564005"/>
                  <a:pt x="1276731" y="1619250"/>
                  <a:pt x="1173861" y="1657350"/>
                </a:cubicBezTo>
                <a:cubicBezTo>
                  <a:pt x="1070991" y="1695450"/>
                  <a:pt x="960120" y="1714500"/>
                  <a:pt x="841248" y="1714500"/>
                </a:cubicBezTo>
                <a:cubicBezTo>
                  <a:pt x="717804" y="1714500"/>
                  <a:pt x="604647" y="1693545"/>
                  <a:pt x="501777" y="1651635"/>
                </a:cubicBezTo>
                <a:cubicBezTo>
                  <a:pt x="398907" y="1609725"/>
                  <a:pt x="310134" y="1551432"/>
                  <a:pt x="235458" y="1476756"/>
                </a:cubicBezTo>
                <a:cubicBezTo>
                  <a:pt x="160782" y="1402080"/>
                  <a:pt x="102870" y="1312545"/>
                  <a:pt x="61722" y="1208151"/>
                </a:cubicBezTo>
                <a:cubicBezTo>
                  <a:pt x="20574" y="1103757"/>
                  <a:pt x="0" y="989076"/>
                  <a:pt x="0" y="864108"/>
                </a:cubicBezTo>
                <a:cubicBezTo>
                  <a:pt x="0" y="737616"/>
                  <a:pt x="21336" y="621792"/>
                  <a:pt x="64008" y="516636"/>
                </a:cubicBezTo>
                <a:cubicBezTo>
                  <a:pt x="106680" y="411480"/>
                  <a:pt x="166116" y="320421"/>
                  <a:pt x="242316" y="243459"/>
                </a:cubicBezTo>
                <a:cubicBezTo>
                  <a:pt x="318516" y="166497"/>
                  <a:pt x="409575" y="106680"/>
                  <a:pt x="515493" y="64008"/>
                </a:cubicBezTo>
                <a:cubicBezTo>
                  <a:pt x="621411" y="21336"/>
                  <a:pt x="737616" y="0"/>
                  <a:pt x="864108" y="0"/>
                </a:cubicBezTo>
                <a:close/>
              </a:path>
            </a:pathLst>
          </a:custGeom>
          <a:solidFill>
            <a:srgbClr val="272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9E3B973-DDC7-44A8-910D-417A7F74EF4D}"/>
              </a:ext>
            </a:extLst>
          </p:cNvPr>
          <p:cNvSpPr/>
          <p:nvPr/>
        </p:nvSpPr>
        <p:spPr>
          <a:xfrm>
            <a:off x="6616209" y="3253401"/>
            <a:ext cx="5575284" cy="1599344"/>
          </a:xfrm>
          <a:custGeom>
            <a:avLst/>
            <a:gdLst/>
            <a:ahLst/>
            <a:cxnLst/>
            <a:rect l="l" t="t" r="r" b="b"/>
            <a:pathLst>
              <a:path w="6025515" h="1813560">
                <a:moveTo>
                  <a:pt x="6025495" y="0"/>
                </a:moveTo>
                <a:lnTo>
                  <a:pt x="0" y="1805333"/>
                </a:lnTo>
                <a:lnTo>
                  <a:pt x="6025495" y="1813060"/>
                </a:lnTo>
                <a:lnTo>
                  <a:pt x="6025495" y="0"/>
                </a:lnTo>
                <a:close/>
              </a:path>
            </a:pathLst>
          </a:custGeom>
          <a:solidFill>
            <a:schemeClr val="accent4">
              <a:alpha val="63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088CBC2-98EC-4BD5-9FB2-FABA4C36AF3C}"/>
              </a:ext>
            </a:extLst>
          </p:cNvPr>
          <p:cNvSpPr/>
          <p:nvPr/>
        </p:nvSpPr>
        <p:spPr>
          <a:xfrm>
            <a:off x="0" y="4842580"/>
            <a:ext cx="12191711" cy="2015420"/>
          </a:xfrm>
          <a:custGeom>
            <a:avLst/>
            <a:gdLst/>
            <a:ahLst/>
            <a:cxnLst/>
            <a:rect l="l" t="t" r="r" b="b"/>
            <a:pathLst>
              <a:path w="13176250" h="2285365">
                <a:moveTo>
                  <a:pt x="13175995" y="0"/>
                </a:moveTo>
                <a:lnTo>
                  <a:pt x="0" y="0"/>
                </a:lnTo>
                <a:lnTo>
                  <a:pt x="0" y="2284799"/>
                </a:lnTo>
                <a:lnTo>
                  <a:pt x="3712956" y="2284799"/>
                </a:lnTo>
                <a:lnTo>
                  <a:pt x="13175995" y="154016"/>
                </a:lnTo>
                <a:lnTo>
                  <a:pt x="13175995" y="0"/>
                </a:lnTo>
                <a:close/>
              </a:path>
            </a:pathLst>
          </a:custGeom>
          <a:solidFill>
            <a:schemeClr val="accent6">
              <a:alpha val="77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A8F1AF6-87CB-44CA-9442-85D723A3FE11}"/>
              </a:ext>
            </a:extLst>
          </p:cNvPr>
          <p:cNvSpPr/>
          <p:nvPr/>
        </p:nvSpPr>
        <p:spPr>
          <a:xfrm>
            <a:off x="8810636" y="0"/>
            <a:ext cx="3381364" cy="6012100"/>
          </a:xfrm>
          <a:custGeom>
            <a:avLst/>
            <a:gdLst/>
            <a:ahLst/>
            <a:cxnLst/>
            <a:rect l="l" t="t" r="r" b="b"/>
            <a:pathLst>
              <a:path w="3654425" h="6817359">
                <a:moveTo>
                  <a:pt x="3653859" y="0"/>
                </a:moveTo>
                <a:lnTo>
                  <a:pt x="0" y="0"/>
                </a:lnTo>
                <a:lnTo>
                  <a:pt x="3653859" y="6817125"/>
                </a:lnTo>
                <a:lnTo>
                  <a:pt x="3653859" y="0"/>
                </a:lnTo>
                <a:close/>
              </a:path>
            </a:pathLst>
          </a:custGeom>
          <a:solidFill>
            <a:srgbClr val="005596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15E8BDAB-2F37-4930-8425-29BC3EAA5DBD}"/>
              </a:ext>
            </a:extLst>
          </p:cNvPr>
          <p:cNvSpPr/>
          <p:nvPr/>
        </p:nvSpPr>
        <p:spPr>
          <a:xfrm>
            <a:off x="9759847" y="1674687"/>
            <a:ext cx="1510010" cy="5183309"/>
          </a:xfrm>
          <a:custGeom>
            <a:avLst/>
            <a:gdLst/>
            <a:ahLst/>
            <a:cxnLst/>
            <a:rect l="l" t="t" r="r" b="b"/>
            <a:pathLst>
              <a:path w="1631950" h="5877559">
                <a:moveTo>
                  <a:pt x="0" y="0"/>
                </a:moveTo>
                <a:lnTo>
                  <a:pt x="50207" y="5876999"/>
                </a:lnTo>
                <a:lnTo>
                  <a:pt x="1631692" y="5876999"/>
                </a:lnTo>
                <a:lnTo>
                  <a:pt x="0" y="0"/>
                </a:lnTo>
                <a:close/>
              </a:path>
            </a:pathLst>
          </a:custGeom>
          <a:solidFill>
            <a:srgbClr val="8DC63F">
              <a:alpha val="6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ACF31-6645-4E87-AD8F-7066817E6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528" y="5354146"/>
            <a:ext cx="9708660" cy="496144"/>
          </a:xfrm>
        </p:spPr>
        <p:txBody>
          <a:bodyPr>
            <a:norm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GOVERNANCE – LEARNING – ACTION – DIALOGUE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AEB772-D14F-4221-BA2B-0DF331A88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5870" y="251460"/>
            <a:ext cx="1283570" cy="103886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806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0" grpId="0" animBg="1"/>
      <p:bldP spid="11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47D1E35-D967-4C3A-9820-CC851CB46A5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79529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think-cell Slide" r:id="rId6" imgW="423" imgH="424" progId="TCLayout.ActiveDocument.1">
                  <p:embed/>
                </p:oleObj>
              </mc:Choice>
              <mc:Fallback>
                <p:oleObj name="think-cell Slide" r:id="rId6" imgW="423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47D1E35-D967-4C3A-9820-CC851CB46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0" name="Picture 149">
            <a:extLst>
              <a:ext uri="{FF2B5EF4-FFF2-40B4-BE49-F238E27FC236}">
                <a16:creationId xmlns:a16="http://schemas.microsoft.com/office/drawing/2014/main" id="{8E75DDCC-8BA4-4C75-B4E0-35691CFC3AC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617570" y="0"/>
            <a:ext cx="3574430" cy="2907384"/>
          </a:xfrm>
          <a:custGeom>
            <a:avLst/>
            <a:gdLst>
              <a:gd name="connsiteX0" fmla="*/ 3574430 w 3574430"/>
              <a:gd name="connsiteY0" fmla="*/ 0 h 2907384"/>
              <a:gd name="connsiteX1" fmla="*/ 0 w 3574430"/>
              <a:gd name="connsiteY1" fmla="*/ 0 h 2907384"/>
              <a:gd name="connsiteX2" fmla="*/ 0 w 3574430"/>
              <a:gd name="connsiteY2" fmla="*/ 2907384 h 290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4430" h="2907384">
                <a:moveTo>
                  <a:pt x="3574430" y="0"/>
                </a:moveTo>
                <a:lnTo>
                  <a:pt x="0" y="0"/>
                </a:lnTo>
                <a:lnTo>
                  <a:pt x="0" y="2907384"/>
                </a:lnTo>
                <a:close/>
              </a:path>
            </a:pathLst>
          </a:custGeom>
        </p:spPr>
      </p:pic>
      <p:pic>
        <p:nvPicPr>
          <p:cNvPr id="148" name="Picture 147" descr="A picture containing building, person, outdoor, engine&#10;&#10;Description automatically generated">
            <a:extLst>
              <a:ext uri="{FF2B5EF4-FFF2-40B4-BE49-F238E27FC236}">
                <a16:creationId xmlns:a16="http://schemas.microsoft.com/office/drawing/2014/main" id="{AD9CE2A0-A947-4C82-AE8A-B1379EF298A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64964" y="2883056"/>
            <a:ext cx="4527036" cy="3974945"/>
          </a:xfrm>
          <a:custGeom>
            <a:avLst/>
            <a:gdLst>
              <a:gd name="connsiteX0" fmla="*/ 0 w 4527036"/>
              <a:gd name="connsiteY0" fmla="*/ 0 h 3974945"/>
              <a:gd name="connsiteX1" fmla="*/ 0 w 4527036"/>
              <a:gd name="connsiteY1" fmla="*/ 3974945 h 3974945"/>
              <a:gd name="connsiteX2" fmla="*/ 4527036 w 4527036"/>
              <a:gd name="connsiteY2" fmla="*/ 3974945 h 397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7036" h="3974945">
                <a:moveTo>
                  <a:pt x="0" y="0"/>
                </a:moveTo>
                <a:lnTo>
                  <a:pt x="0" y="3974945"/>
                </a:lnTo>
                <a:lnTo>
                  <a:pt x="4527036" y="3974945"/>
                </a:lnTo>
                <a:close/>
              </a:path>
            </a:pathLst>
          </a:custGeom>
        </p:spPr>
      </p:pic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04E6EE38-042C-452C-BEA1-9826C057661B}"/>
              </a:ext>
            </a:extLst>
          </p:cNvPr>
          <p:cNvSpPr/>
          <p:nvPr/>
        </p:nvSpPr>
        <p:spPr>
          <a:xfrm>
            <a:off x="0" y="5670093"/>
            <a:ext cx="9617846" cy="1187907"/>
          </a:xfrm>
          <a:custGeom>
            <a:avLst/>
            <a:gdLst>
              <a:gd name="connsiteX0" fmla="*/ 10264386 w 10264386"/>
              <a:gd name="connsiteY0" fmla="*/ 0 h 1267762"/>
              <a:gd name="connsiteX1" fmla="*/ 9532985 w 10264386"/>
              <a:gd name="connsiteY1" fmla="*/ 1267762 h 1267762"/>
              <a:gd name="connsiteX2" fmla="*/ 0 w 10264386"/>
              <a:gd name="connsiteY2" fmla="*/ 1267762 h 12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64386" h="1267762">
                <a:moveTo>
                  <a:pt x="10264386" y="0"/>
                </a:moveTo>
                <a:lnTo>
                  <a:pt x="9532985" y="1267762"/>
                </a:lnTo>
                <a:lnTo>
                  <a:pt x="0" y="1267762"/>
                </a:lnTo>
                <a:close/>
              </a:path>
            </a:pathLst>
          </a:custGeom>
          <a:solidFill>
            <a:srgbClr val="27257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8" name="object 6">
            <a:extLst>
              <a:ext uri="{FF2B5EF4-FFF2-40B4-BE49-F238E27FC236}">
                <a16:creationId xmlns:a16="http://schemas.microsoft.com/office/drawing/2014/main" id="{5E5103B7-7207-48DB-95CA-9340F8D05298}"/>
              </a:ext>
            </a:extLst>
          </p:cNvPr>
          <p:cNvSpPr/>
          <p:nvPr/>
        </p:nvSpPr>
        <p:spPr>
          <a:xfrm>
            <a:off x="0" y="3045902"/>
            <a:ext cx="11714108" cy="3812098"/>
          </a:xfrm>
          <a:custGeom>
            <a:avLst/>
            <a:gdLst/>
            <a:ahLst/>
            <a:cxnLst/>
            <a:rect l="l" t="t" r="r" b="b"/>
            <a:pathLst>
              <a:path w="12611100" h="4104004">
                <a:moveTo>
                  <a:pt x="12610796" y="0"/>
                </a:moveTo>
                <a:lnTo>
                  <a:pt x="0" y="3176787"/>
                </a:lnTo>
                <a:lnTo>
                  <a:pt x="0" y="4103999"/>
                </a:lnTo>
                <a:lnTo>
                  <a:pt x="4325409" y="4103999"/>
                </a:lnTo>
                <a:lnTo>
                  <a:pt x="12610796" y="0"/>
                </a:lnTo>
                <a:close/>
              </a:path>
            </a:pathLst>
          </a:custGeom>
          <a:solidFill>
            <a:srgbClr val="00AC7D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9">
            <a:extLst>
              <a:ext uri="{FF2B5EF4-FFF2-40B4-BE49-F238E27FC236}">
                <a16:creationId xmlns:a16="http://schemas.microsoft.com/office/drawing/2014/main" id="{E6AB94F5-4B1F-4818-B2BF-F11ED0C8444D}"/>
              </a:ext>
            </a:extLst>
          </p:cNvPr>
          <p:cNvSpPr/>
          <p:nvPr/>
        </p:nvSpPr>
        <p:spPr>
          <a:xfrm>
            <a:off x="9617846" y="0"/>
            <a:ext cx="2096262" cy="3045900"/>
          </a:xfrm>
          <a:custGeom>
            <a:avLst/>
            <a:gdLst/>
            <a:ahLst/>
            <a:cxnLst/>
            <a:rect l="l" t="t" r="r" b="b"/>
            <a:pathLst>
              <a:path w="2527300" h="3672204">
                <a:moveTo>
                  <a:pt x="1586016" y="0"/>
                </a:moveTo>
                <a:lnTo>
                  <a:pt x="0" y="0"/>
                </a:lnTo>
                <a:lnTo>
                  <a:pt x="2527290" y="3671996"/>
                </a:lnTo>
                <a:lnTo>
                  <a:pt x="1586016" y="0"/>
                </a:lnTo>
                <a:close/>
              </a:path>
            </a:pathLst>
          </a:custGeom>
          <a:solidFill>
            <a:srgbClr val="8DC63F">
              <a:alpha val="7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9">
            <a:extLst>
              <a:ext uri="{FF2B5EF4-FFF2-40B4-BE49-F238E27FC236}">
                <a16:creationId xmlns:a16="http://schemas.microsoft.com/office/drawing/2014/main" id="{C756E3B5-8407-4543-8BAD-1927A4FF8578}"/>
              </a:ext>
            </a:extLst>
          </p:cNvPr>
          <p:cNvSpPr txBox="1"/>
          <p:nvPr/>
        </p:nvSpPr>
        <p:spPr>
          <a:xfrm>
            <a:off x="1345181" y="768404"/>
            <a:ext cx="8261127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Aft>
                <a:spcPts val="1200"/>
              </a:spcAft>
            </a:pPr>
            <a:r>
              <a:rPr lang="en-GB" sz="2800">
                <a:solidFill>
                  <a:schemeClr val="accent5"/>
                </a:solidFill>
                <a:latin typeface="Arial Black" panose="020B0A04020102020204" pitchFamily="34" charset="0"/>
              </a:rPr>
              <a:t>WHAT ROLE DOES THE ETF PLAY?</a:t>
            </a:r>
          </a:p>
          <a:p>
            <a:pPr marL="12700" marR="5080">
              <a:spcAft>
                <a:spcPts val="1200"/>
              </a:spcAft>
            </a:pP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The ETF will:</a:t>
            </a:r>
          </a:p>
          <a:p>
            <a:pPr marL="355600" marR="508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organise mutual learning</a:t>
            </a:r>
          </a:p>
          <a:p>
            <a:pPr marL="355600" marR="508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share methodologies</a:t>
            </a:r>
          </a:p>
          <a:p>
            <a:pPr marL="355600" marR="508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provide resources such as expertise and advice,</a:t>
            </a:r>
            <a:br>
              <a:rPr lang="en-GB" sz="240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small-scale action research, peer-learning events, </a:t>
            </a:r>
            <a:br>
              <a:rPr lang="en-GB" sz="240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or networking.</a:t>
            </a:r>
          </a:p>
          <a:p>
            <a:pPr marL="355600" marR="508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facilitate the dissemination of information and practice from the EU and the global community.</a:t>
            </a:r>
          </a:p>
        </p:txBody>
      </p:sp>
      <p:pic>
        <p:nvPicPr>
          <p:cNvPr id="155" name="Graphic 154">
            <a:extLst>
              <a:ext uri="{FF2B5EF4-FFF2-40B4-BE49-F238E27FC236}">
                <a16:creationId xmlns:a16="http://schemas.microsoft.com/office/drawing/2014/main" id="{6A51E767-27FB-4D02-8724-C99F5005CA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3888" y="5949280"/>
            <a:ext cx="1106274" cy="66862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030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38" grpId="0" animBg="1"/>
      <p:bldP spid="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47D1E35-D967-4C3A-9820-CC851CB46A5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3" name="think-cell Slide" r:id="rId6" imgW="423" imgH="424" progId="TCLayout.ActiveDocument.1">
                  <p:embed/>
                </p:oleObj>
              </mc:Choice>
              <mc:Fallback>
                <p:oleObj name="think-cell Slide" r:id="rId6" imgW="423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47D1E35-D967-4C3A-9820-CC851CB46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" name="Picture 138" descr="A picture containing engine, person&#10;&#10;Description automatically generated">
            <a:extLst>
              <a:ext uri="{FF2B5EF4-FFF2-40B4-BE49-F238E27FC236}">
                <a16:creationId xmlns:a16="http://schemas.microsoft.com/office/drawing/2014/main" id="{3EA24D32-EE33-403E-B6B4-9CC0E2BB5D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23646" y="2401387"/>
            <a:ext cx="3968353" cy="4456613"/>
          </a:xfrm>
          <a:custGeom>
            <a:avLst/>
            <a:gdLst>
              <a:gd name="connsiteX0" fmla="*/ 0 w 3968353"/>
              <a:gd name="connsiteY0" fmla="*/ 0 h 4456613"/>
              <a:gd name="connsiteX1" fmla="*/ 0 w 3968353"/>
              <a:gd name="connsiteY1" fmla="*/ 4456613 h 4456613"/>
              <a:gd name="connsiteX2" fmla="*/ 3968353 w 3968353"/>
              <a:gd name="connsiteY2" fmla="*/ 4456613 h 445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8353" h="4456613">
                <a:moveTo>
                  <a:pt x="0" y="0"/>
                </a:moveTo>
                <a:lnTo>
                  <a:pt x="0" y="4456613"/>
                </a:lnTo>
                <a:lnTo>
                  <a:pt x="3968353" y="4456613"/>
                </a:lnTo>
                <a:close/>
              </a:path>
            </a:pathLst>
          </a:custGeom>
        </p:spPr>
      </p:pic>
      <p:sp>
        <p:nvSpPr>
          <p:cNvPr id="140" name="object 7">
            <a:extLst>
              <a:ext uri="{FF2B5EF4-FFF2-40B4-BE49-F238E27FC236}">
                <a16:creationId xmlns:a16="http://schemas.microsoft.com/office/drawing/2014/main" id="{DDD93E5E-CF9D-45F4-BBB6-47ACD4F243B6}"/>
              </a:ext>
            </a:extLst>
          </p:cNvPr>
          <p:cNvSpPr/>
          <p:nvPr/>
        </p:nvSpPr>
        <p:spPr>
          <a:xfrm>
            <a:off x="6752590" y="0"/>
            <a:ext cx="5439410" cy="5516880"/>
          </a:xfrm>
          <a:custGeom>
            <a:avLst/>
            <a:gdLst/>
            <a:ahLst/>
            <a:cxnLst/>
            <a:rect l="l" t="t" r="r" b="b"/>
            <a:pathLst>
              <a:path w="5439409" h="5516880">
                <a:moveTo>
                  <a:pt x="3818288" y="0"/>
                </a:moveTo>
                <a:lnTo>
                  <a:pt x="0" y="0"/>
                </a:lnTo>
                <a:lnTo>
                  <a:pt x="5438946" y="5516861"/>
                </a:lnTo>
                <a:lnTo>
                  <a:pt x="5438946" y="5495462"/>
                </a:lnTo>
                <a:lnTo>
                  <a:pt x="3818288" y="0"/>
                </a:lnTo>
                <a:close/>
              </a:path>
            </a:pathLst>
          </a:custGeom>
          <a:solidFill>
            <a:srgbClr val="FFDD00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5">
            <a:extLst>
              <a:ext uri="{FF2B5EF4-FFF2-40B4-BE49-F238E27FC236}">
                <a16:creationId xmlns:a16="http://schemas.microsoft.com/office/drawing/2014/main" id="{52C16405-8A8F-4CC7-9E45-4FE1C08F3F13}"/>
              </a:ext>
            </a:extLst>
          </p:cNvPr>
          <p:cNvSpPr/>
          <p:nvPr/>
        </p:nvSpPr>
        <p:spPr>
          <a:xfrm>
            <a:off x="0" y="4045320"/>
            <a:ext cx="12192000" cy="2812680"/>
          </a:xfrm>
          <a:custGeom>
            <a:avLst/>
            <a:gdLst/>
            <a:ahLst/>
            <a:cxnLst/>
            <a:rect l="l" t="t" r="r" b="b"/>
            <a:pathLst>
              <a:path w="13176250" h="3039745">
                <a:moveTo>
                  <a:pt x="13175995" y="0"/>
                </a:moveTo>
                <a:lnTo>
                  <a:pt x="0" y="1468320"/>
                </a:lnTo>
                <a:lnTo>
                  <a:pt x="0" y="3039409"/>
                </a:lnTo>
                <a:lnTo>
                  <a:pt x="5119868" y="3039409"/>
                </a:lnTo>
                <a:lnTo>
                  <a:pt x="13175995" y="391123"/>
                </a:lnTo>
                <a:lnTo>
                  <a:pt x="13175995" y="0"/>
                </a:lnTo>
                <a:close/>
              </a:path>
            </a:pathLst>
          </a:custGeom>
          <a:solidFill>
            <a:srgbClr val="00AAA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3" name="Picture 142" descr="A picture containing logo&#10;&#10;Description automatically generated">
            <a:extLst>
              <a:ext uri="{FF2B5EF4-FFF2-40B4-BE49-F238E27FC236}">
                <a16:creationId xmlns:a16="http://schemas.microsoft.com/office/drawing/2014/main" id="{665D0056-CD52-441F-90D1-040E9D8D5C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5693900"/>
            <a:ext cx="1450783" cy="1174195"/>
          </a:xfrm>
          <a:prstGeom prst="rect">
            <a:avLst/>
          </a:prstGeom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E42C2469-0C7A-5C95-F618-0C74F8EE23C5}"/>
              </a:ext>
            </a:extLst>
          </p:cNvPr>
          <p:cNvSpPr txBox="1"/>
          <p:nvPr/>
        </p:nvSpPr>
        <p:spPr>
          <a:xfrm>
            <a:off x="2249527" y="2606029"/>
            <a:ext cx="6323303" cy="5360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Aft>
                <a:spcPts val="1200"/>
              </a:spcAft>
            </a:pPr>
            <a:r>
              <a:rPr lang="en-GB" sz="3400" spc="-20" dirty="0">
                <a:solidFill>
                  <a:schemeClr val="accent5"/>
                </a:solidFill>
                <a:latin typeface="Arial Black"/>
              </a:rPr>
              <a:t>FOLLOW UP: WHAT NEXT</a:t>
            </a:r>
            <a:endParaRPr lang="en-GB" sz="3400" spc="-20" dirty="0">
              <a:solidFill>
                <a:schemeClr val="accent5"/>
              </a:solidFill>
              <a:latin typeface="Arial Black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3212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47D1E35-D967-4C3A-9820-CC851CB46A5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" name="think-cell Slide" r:id="rId6" imgW="423" imgH="424" progId="TCLayout.ActiveDocument.1">
                  <p:embed/>
                </p:oleObj>
              </mc:Choice>
              <mc:Fallback>
                <p:oleObj name="think-cell Slide" r:id="rId6" imgW="423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47D1E35-D967-4C3A-9820-CC851CB46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object 6">
            <a:extLst>
              <a:ext uri="{FF2B5EF4-FFF2-40B4-BE49-F238E27FC236}">
                <a16:creationId xmlns:a16="http://schemas.microsoft.com/office/drawing/2014/main" id="{E470AAEB-FB9A-4768-8EAD-6BFCD2A860EF}"/>
              </a:ext>
            </a:extLst>
          </p:cNvPr>
          <p:cNvSpPr/>
          <p:nvPr/>
        </p:nvSpPr>
        <p:spPr>
          <a:xfrm>
            <a:off x="8717099" y="2128828"/>
            <a:ext cx="3474901" cy="4729172"/>
          </a:xfrm>
          <a:custGeom>
            <a:avLst/>
            <a:gdLst/>
            <a:ahLst/>
            <a:cxnLst/>
            <a:rect l="l" t="t" r="r" b="b"/>
            <a:pathLst>
              <a:path w="3940175" h="5362575">
                <a:moveTo>
                  <a:pt x="3940171" y="0"/>
                </a:moveTo>
                <a:lnTo>
                  <a:pt x="0" y="5362041"/>
                </a:lnTo>
                <a:lnTo>
                  <a:pt x="3940171" y="5362041"/>
                </a:lnTo>
                <a:lnTo>
                  <a:pt x="3940171" y="0"/>
                </a:lnTo>
                <a:close/>
              </a:path>
            </a:pathLst>
          </a:custGeom>
          <a:solidFill>
            <a:srgbClr val="8DC6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9" name="object 8">
            <a:extLst>
              <a:ext uri="{FF2B5EF4-FFF2-40B4-BE49-F238E27FC236}">
                <a16:creationId xmlns:a16="http://schemas.microsoft.com/office/drawing/2014/main" id="{3383F17C-C904-4A95-810C-E77C42210516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009" y="4016094"/>
            <a:ext cx="4157684" cy="2841433"/>
          </a:xfrm>
          <a:prstGeom prst="rect">
            <a:avLst/>
          </a:prstGeom>
        </p:spPr>
      </p:pic>
      <p:pic>
        <p:nvPicPr>
          <p:cNvPr id="143" name="Picture 142" descr="A picture containing logo&#10;&#10;Description automatically generated">
            <a:extLst>
              <a:ext uri="{FF2B5EF4-FFF2-40B4-BE49-F238E27FC236}">
                <a16:creationId xmlns:a16="http://schemas.microsoft.com/office/drawing/2014/main" id="{665D0056-CD52-441F-90D1-040E9D8D5C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5693900"/>
            <a:ext cx="1450783" cy="1174195"/>
          </a:xfrm>
          <a:prstGeom prst="rect">
            <a:avLst/>
          </a:prstGeom>
          <a:noFill/>
          <a:effectLst/>
        </p:spPr>
      </p:pic>
      <p:sp>
        <p:nvSpPr>
          <p:cNvPr id="145" name="object 9">
            <a:extLst>
              <a:ext uri="{FF2B5EF4-FFF2-40B4-BE49-F238E27FC236}">
                <a16:creationId xmlns:a16="http://schemas.microsoft.com/office/drawing/2014/main" id="{F00A390D-9074-4804-9332-1B0D9676EE1A}"/>
              </a:ext>
            </a:extLst>
          </p:cNvPr>
          <p:cNvSpPr txBox="1"/>
          <p:nvPr/>
        </p:nvSpPr>
        <p:spPr>
          <a:xfrm>
            <a:off x="1164645" y="475013"/>
            <a:ext cx="931964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Aft>
                <a:spcPts val="1200"/>
              </a:spcAft>
            </a:pPr>
            <a:r>
              <a:rPr lang="en-GB" sz="2800" spc="-20">
                <a:solidFill>
                  <a:schemeClr val="accent5"/>
                </a:solidFill>
                <a:latin typeface="Arial Black" panose="020B0A04020102020204" pitchFamily="34" charset="0"/>
              </a:rPr>
              <a:t>THEMATIC AREAS: CONSULTATION OUTCOME</a:t>
            </a:r>
            <a:endParaRPr lang="en-GB" sz="2800" b="1">
              <a:solidFill>
                <a:srgbClr val="231F20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1532C8-F7A2-7AC3-376D-3BE80F790C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77" y="1213565"/>
            <a:ext cx="11211445" cy="443087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7420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47D1E35-D967-4C3A-9820-CC851CB46A5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think-cell Slide" r:id="rId6" imgW="423" imgH="424" progId="TCLayout.ActiveDocument.1">
                  <p:embed/>
                </p:oleObj>
              </mc:Choice>
              <mc:Fallback>
                <p:oleObj name="think-cell Slide" r:id="rId6" imgW="423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47D1E35-D967-4C3A-9820-CC851CB46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8" name="Picture 17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D815FC2-6B0C-4605-9F4C-EA8F81AC96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2301" y="1"/>
            <a:ext cx="3859698" cy="4181065"/>
          </a:xfrm>
          <a:custGeom>
            <a:avLst/>
            <a:gdLst>
              <a:gd name="connsiteX0" fmla="*/ 0 w 3859698"/>
              <a:gd name="connsiteY0" fmla="*/ 0 h 4181065"/>
              <a:gd name="connsiteX1" fmla="*/ 3859698 w 3859698"/>
              <a:gd name="connsiteY1" fmla="*/ 0 h 4181065"/>
              <a:gd name="connsiteX2" fmla="*/ 3859698 w 3859698"/>
              <a:gd name="connsiteY2" fmla="*/ 4181065 h 41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9698" h="4181065">
                <a:moveTo>
                  <a:pt x="0" y="0"/>
                </a:moveTo>
                <a:lnTo>
                  <a:pt x="3859698" y="0"/>
                </a:lnTo>
                <a:lnTo>
                  <a:pt x="3859698" y="4181065"/>
                </a:lnTo>
                <a:close/>
              </a:path>
            </a:pathLst>
          </a:custGeom>
        </p:spPr>
      </p:pic>
      <p:sp>
        <p:nvSpPr>
          <p:cNvPr id="160" name="object 9">
            <a:extLst>
              <a:ext uri="{FF2B5EF4-FFF2-40B4-BE49-F238E27FC236}">
                <a16:creationId xmlns:a16="http://schemas.microsoft.com/office/drawing/2014/main" id="{C756E3B5-8407-4543-8BAD-1927A4FF8578}"/>
              </a:ext>
            </a:extLst>
          </p:cNvPr>
          <p:cNvSpPr txBox="1"/>
          <p:nvPr/>
        </p:nvSpPr>
        <p:spPr>
          <a:xfrm>
            <a:off x="1271465" y="257306"/>
            <a:ext cx="719909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Aft>
                <a:spcPts val="1200"/>
              </a:spcAft>
            </a:pPr>
            <a:r>
              <a:rPr lang="en-GB" sz="2800">
                <a:solidFill>
                  <a:schemeClr val="accent5"/>
                </a:solidFill>
                <a:latin typeface="Arial Black" panose="020B0A04020102020204" pitchFamily="34" charset="0"/>
              </a:rPr>
              <a:t>GLAD CALENDAR</a:t>
            </a:r>
          </a:p>
        </p:txBody>
      </p:sp>
      <p:sp>
        <p:nvSpPr>
          <p:cNvPr id="162" name="object 6">
            <a:extLst>
              <a:ext uri="{FF2B5EF4-FFF2-40B4-BE49-F238E27FC236}">
                <a16:creationId xmlns:a16="http://schemas.microsoft.com/office/drawing/2014/main" id="{B380F042-CEB2-4993-89AF-F847CA5DDF55}"/>
              </a:ext>
            </a:extLst>
          </p:cNvPr>
          <p:cNvSpPr/>
          <p:nvPr/>
        </p:nvSpPr>
        <p:spPr>
          <a:xfrm>
            <a:off x="10285095" y="2084070"/>
            <a:ext cx="1906905" cy="4773930"/>
          </a:xfrm>
          <a:custGeom>
            <a:avLst/>
            <a:gdLst/>
            <a:ahLst/>
            <a:cxnLst/>
            <a:rect l="l" t="t" r="r" b="b"/>
            <a:pathLst>
              <a:path w="1906905" h="4773930">
                <a:moveTo>
                  <a:pt x="1906299" y="0"/>
                </a:moveTo>
                <a:lnTo>
                  <a:pt x="0" y="4773496"/>
                </a:lnTo>
                <a:lnTo>
                  <a:pt x="1906299" y="4773496"/>
                </a:lnTo>
                <a:lnTo>
                  <a:pt x="1906299" y="0"/>
                </a:lnTo>
                <a:close/>
              </a:path>
            </a:pathLst>
          </a:custGeom>
          <a:solidFill>
            <a:srgbClr val="F58232">
              <a:alpha val="86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7">
            <a:extLst>
              <a:ext uri="{FF2B5EF4-FFF2-40B4-BE49-F238E27FC236}">
                <a16:creationId xmlns:a16="http://schemas.microsoft.com/office/drawing/2014/main" id="{6CAC12AC-D12F-49A6-9002-F6C45779EFC8}"/>
              </a:ext>
            </a:extLst>
          </p:cNvPr>
          <p:cNvSpPr/>
          <p:nvPr/>
        </p:nvSpPr>
        <p:spPr>
          <a:xfrm>
            <a:off x="7157154" y="0"/>
            <a:ext cx="4289024" cy="4632778"/>
          </a:xfrm>
          <a:custGeom>
            <a:avLst/>
            <a:gdLst/>
            <a:ahLst/>
            <a:cxnLst/>
            <a:rect l="l" t="t" r="r" b="b"/>
            <a:pathLst>
              <a:path w="4999355" h="5400040">
                <a:moveTo>
                  <a:pt x="2890942" y="0"/>
                </a:moveTo>
                <a:lnTo>
                  <a:pt x="0" y="0"/>
                </a:lnTo>
                <a:lnTo>
                  <a:pt x="4998966" y="5400000"/>
                </a:lnTo>
                <a:lnTo>
                  <a:pt x="2890942" y="0"/>
                </a:lnTo>
                <a:close/>
              </a:path>
            </a:pathLst>
          </a:custGeom>
          <a:solidFill>
            <a:srgbClr val="00AAAD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0EA5A8-4C66-F57B-CDD7-A6D538329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679242"/>
              </p:ext>
            </p:extLst>
          </p:nvPr>
        </p:nvGraphicFramePr>
        <p:xfrm>
          <a:off x="551382" y="701017"/>
          <a:ext cx="9649075" cy="6020684"/>
        </p:xfrm>
        <a:graphic>
          <a:graphicData uri="http://schemas.openxmlformats.org/drawingml/2006/table">
            <a:tbl>
              <a:tblPr firstRow="1" firstCol="1" bandRow="1"/>
              <a:tblGrid>
                <a:gridCol w="3265842">
                  <a:extLst>
                    <a:ext uri="{9D8B030D-6E8A-4147-A177-3AD203B41FA5}">
                      <a16:colId xmlns:a16="http://schemas.microsoft.com/office/drawing/2014/main" val="1614921563"/>
                    </a:ext>
                  </a:extLst>
                </a:gridCol>
                <a:gridCol w="2334226">
                  <a:extLst>
                    <a:ext uri="{9D8B030D-6E8A-4147-A177-3AD203B41FA5}">
                      <a16:colId xmlns:a16="http://schemas.microsoft.com/office/drawing/2014/main" val="4231259320"/>
                    </a:ext>
                  </a:extLst>
                </a:gridCol>
                <a:gridCol w="4049007">
                  <a:extLst>
                    <a:ext uri="{9D8B030D-6E8A-4147-A177-3AD203B41FA5}">
                      <a16:colId xmlns:a16="http://schemas.microsoft.com/office/drawing/2014/main" val="2091737257"/>
                    </a:ext>
                  </a:extLst>
                </a:gridCol>
              </a:tblGrid>
              <a:tr h="1071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900" b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SEET study on WBL and social partners, validation of the methodology</a:t>
                      </a:r>
                      <a:endParaRPr lang="it-IT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50" marR="30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Mid June</a:t>
                      </a:r>
                      <a:endParaRPr lang="it-IT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50" marR="30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Themes: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Dual or WBL – Skills governance – Partnerships among LLL stakeholders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Online meeting, open to all countries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50" marR="30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728296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900" b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Quality Assurance capacity building training </a:t>
                      </a:r>
                      <a:endParaRPr lang="it-IT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50" marR="30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GB" sz="18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May, 15</a:t>
                      </a:r>
                      <a:r>
                        <a:rPr lang="en-GB" sz="18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-16</a:t>
                      </a:r>
                      <a:r>
                        <a:rPr lang="en-GB" sz="18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50" marR="30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Themes: 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Quality assurance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Online workshop, several countries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50" marR="30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530684"/>
                  </a:ext>
                </a:extLst>
              </a:tr>
              <a:tr h="1240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900" b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Governance inventory results: roundtables with Jordan, Albania, Uzbekistan</a:t>
                      </a:r>
                      <a:endParaRPr lang="it-IT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50" marR="30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Mid June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50" marR="30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Theme:</a:t>
                      </a: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VET governance bodies incl. Councils – Skills development governance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Online workshops, 1 country each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50" marR="30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284426"/>
                  </a:ext>
                </a:extLst>
              </a:tr>
              <a:tr h="1140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900" b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Participatory governance and financing: the Skills Development Fund case in Palestine</a:t>
                      </a:r>
                      <a:endParaRPr lang="it-IT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50" marR="30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Early July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50" marR="30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Themes: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Financing of LLL – Skills governance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Online workshop, open to all countries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50" marR="30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043436"/>
                  </a:ext>
                </a:extLst>
              </a:tr>
              <a:tr h="1618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900" b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Civil society organizations role in human capital and lifelong learning </a:t>
                      </a:r>
                      <a:endParaRPr lang="it-IT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50" marR="30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October, 18</a:t>
                      </a:r>
                      <a:r>
                        <a:rPr lang="en-GB" sz="1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20</a:t>
                      </a:r>
                      <a:r>
                        <a:rPr lang="en-GB" sz="1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50" marR="30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Themes:</a:t>
                      </a: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Partnership between LLL stakeholders – Governance of non-formal and informal learning – Skills development governance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YG in WB6, </a:t>
                      </a:r>
                      <a:r>
                        <a:rPr lang="en-GB" sz="18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EaP</a:t>
                      </a: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Semed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50" marR="30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478168"/>
                  </a:ext>
                </a:extLst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59601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47D1E35-D967-4C3A-9820-CC851CB46A5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0" name="think-cell Slide" r:id="rId6" imgW="423" imgH="424" progId="TCLayout.ActiveDocument.1">
                  <p:embed/>
                </p:oleObj>
              </mc:Choice>
              <mc:Fallback>
                <p:oleObj name="think-cell Slide" r:id="rId6" imgW="423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47D1E35-D967-4C3A-9820-CC851CB46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" name="object 9">
            <a:extLst>
              <a:ext uri="{FF2B5EF4-FFF2-40B4-BE49-F238E27FC236}">
                <a16:creationId xmlns:a16="http://schemas.microsoft.com/office/drawing/2014/main" id="{C756E3B5-8407-4543-8BAD-1927A4FF8578}"/>
              </a:ext>
            </a:extLst>
          </p:cNvPr>
          <p:cNvSpPr txBox="1"/>
          <p:nvPr/>
        </p:nvSpPr>
        <p:spPr>
          <a:xfrm>
            <a:off x="1446278" y="307633"/>
            <a:ext cx="644992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Aft>
                <a:spcPts val="1200"/>
              </a:spcAft>
            </a:pPr>
            <a:r>
              <a:rPr lang="en-GB" sz="2800">
                <a:solidFill>
                  <a:schemeClr val="accent5"/>
                </a:solidFill>
                <a:latin typeface="Arial Black" panose="020B0A04020102020204" pitchFamily="34" charset="0"/>
              </a:rPr>
              <a:t>GLAD ACTIVITY TYPES</a:t>
            </a:r>
          </a:p>
        </p:txBody>
      </p:sp>
      <p:sp>
        <p:nvSpPr>
          <p:cNvPr id="135" name="object 8">
            <a:extLst>
              <a:ext uri="{FF2B5EF4-FFF2-40B4-BE49-F238E27FC236}">
                <a16:creationId xmlns:a16="http://schemas.microsoft.com/office/drawing/2014/main" id="{0CDE6524-1727-4CFA-AC40-4A7FD75C70D3}"/>
              </a:ext>
            </a:extLst>
          </p:cNvPr>
          <p:cNvSpPr/>
          <p:nvPr/>
        </p:nvSpPr>
        <p:spPr>
          <a:xfrm>
            <a:off x="7896201" y="3886021"/>
            <a:ext cx="4295800" cy="2971979"/>
          </a:xfrm>
          <a:custGeom>
            <a:avLst/>
            <a:gdLst/>
            <a:ahLst/>
            <a:cxnLst/>
            <a:rect l="l" t="t" r="r" b="b"/>
            <a:pathLst>
              <a:path w="4533264" h="3136265">
                <a:moveTo>
                  <a:pt x="4533009" y="0"/>
                </a:moveTo>
                <a:lnTo>
                  <a:pt x="0" y="3136047"/>
                </a:lnTo>
                <a:lnTo>
                  <a:pt x="4533009" y="3136047"/>
                </a:lnTo>
                <a:lnTo>
                  <a:pt x="4533009" y="0"/>
                </a:lnTo>
                <a:close/>
              </a:path>
            </a:pathLst>
          </a:custGeom>
          <a:solidFill>
            <a:srgbClr val="E20077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9">
            <a:extLst>
              <a:ext uri="{FF2B5EF4-FFF2-40B4-BE49-F238E27FC236}">
                <a16:creationId xmlns:a16="http://schemas.microsoft.com/office/drawing/2014/main" id="{EF7C90B1-0359-468B-88FF-7054D7918C67}"/>
              </a:ext>
            </a:extLst>
          </p:cNvPr>
          <p:cNvSpPr/>
          <p:nvPr/>
        </p:nvSpPr>
        <p:spPr>
          <a:xfrm>
            <a:off x="0" y="3156255"/>
            <a:ext cx="12214512" cy="3701745"/>
          </a:xfrm>
          <a:custGeom>
            <a:avLst/>
            <a:gdLst/>
            <a:ahLst/>
            <a:cxnLst/>
            <a:rect l="l" t="t" r="r" b="b"/>
            <a:pathLst>
              <a:path w="13068300" h="3960495">
                <a:moveTo>
                  <a:pt x="13068005" y="0"/>
                </a:moveTo>
                <a:lnTo>
                  <a:pt x="0" y="1958447"/>
                </a:lnTo>
                <a:lnTo>
                  <a:pt x="0" y="3960006"/>
                </a:lnTo>
                <a:lnTo>
                  <a:pt x="2543928" y="3960006"/>
                </a:lnTo>
                <a:lnTo>
                  <a:pt x="13068005" y="0"/>
                </a:lnTo>
                <a:close/>
              </a:path>
            </a:pathLst>
          </a:custGeom>
          <a:solidFill>
            <a:srgbClr val="00AC7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5" name="Picture 144" descr="A picture containing logo&#10;&#10;Description automatically generated">
            <a:extLst>
              <a:ext uri="{FF2B5EF4-FFF2-40B4-BE49-F238E27FC236}">
                <a16:creationId xmlns:a16="http://schemas.microsoft.com/office/drawing/2014/main" id="{1FBCC1BB-6F20-4F3D-8DE9-6C7774D59F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5693900"/>
            <a:ext cx="1450783" cy="11741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F70F35-FA2A-D8D7-3536-48C8BFBE5EBB}"/>
              </a:ext>
            </a:extLst>
          </p:cNvPr>
          <p:cNvSpPr txBox="1"/>
          <p:nvPr/>
        </p:nvSpPr>
        <p:spPr>
          <a:xfrm>
            <a:off x="695400" y="751344"/>
            <a:ext cx="11377264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3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Actions:</a:t>
            </a:r>
            <a:r>
              <a:rPr lang="en-US" sz="23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3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Action-research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300">
                <a:solidFill>
                  <a:srgbClr val="000000"/>
                </a:solidFill>
                <a:latin typeface="Calibri" panose="020F0502020204030204" pitchFamily="34" charset="0"/>
              </a:rPr>
              <a:t>Pilot new partnerships</a:t>
            </a:r>
            <a:endParaRPr lang="en-US" sz="23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3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Collaboration at regional/local level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3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Review what functions and what doesn’t, in a process or in an institution </a:t>
            </a:r>
          </a:p>
          <a:p>
            <a:pPr algn="l" rtl="0" fontAlgn="base"/>
            <a:r>
              <a:rPr lang="en-US" sz="23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Learning:</a:t>
            </a:r>
            <a:r>
              <a:rPr lang="en-US" sz="23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3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GLAD members design the agenda of events and other activities 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3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Sharing practices and drawing lessons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3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TED Talks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3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Webinars with high level experts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3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Mutual advice between peers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3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Case studies </a:t>
            </a:r>
          </a:p>
          <a:p>
            <a:pPr algn="l" rtl="0" fontAlgn="base"/>
            <a:r>
              <a:rPr lang="en-US" sz="23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Dialogues:</a:t>
            </a:r>
            <a:r>
              <a:rPr lang="en-US" sz="23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30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US" sz="23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iverse stakeholders within each forum (event, activity) to represent different interests, agreements and disagreements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3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Creating a community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3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Newsletter and blogs with latest updates, GLAD members rotate responsibility each year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201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47D1E35-D967-4C3A-9820-CC851CB46A5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70566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think-cell Slide" r:id="rId6" imgW="423" imgH="424" progId="TCLayout.ActiveDocument.1">
                  <p:embed/>
                </p:oleObj>
              </mc:Choice>
              <mc:Fallback>
                <p:oleObj name="think-cell Slide" r:id="rId6" imgW="423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47D1E35-D967-4C3A-9820-CC851CB46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" name="Picture 156" descr="A group of people standing in front of a white board&#10;&#10;Description automatically generated with medium confidence">
            <a:extLst>
              <a:ext uri="{FF2B5EF4-FFF2-40B4-BE49-F238E27FC236}">
                <a16:creationId xmlns:a16="http://schemas.microsoft.com/office/drawing/2014/main" id="{27379783-C841-4427-B5B2-F87E57151B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22501" y="0"/>
            <a:ext cx="4569499" cy="4732157"/>
          </a:xfrm>
          <a:custGeom>
            <a:avLst/>
            <a:gdLst>
              <a:gd name="connsiteX0" fmla="*/ 4569499 w 4569499"/>
              <a:gd name="connsiteY0" fmla="*/ 0 h 4732157"/>
              <a:gd name="connsiteX1" fmla="*/ 0 w 4569499"/>
              <a:gd name="connsiteY1" fmla="*/ 0 h 4732157"/>
              <a:gd name="connsiteX2" fmla="*/ 0 w 4569499"/>
              <a:gd name="connsiteY2" fmla="*/ 4732157 h 473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9499" h="4732157">
                <a:moveTo>
                  <a:pt x="4569499" y="0"/>
                </a:moveTo>
                <a:lnTo>
                  <a:pt x="0" y="0"/>
                </a:lnTo>
                <a:lnTo>
                  <a:pt x="0" y="4732157"/>
                </a:lnTo>
                <a:close/>
              </a:path>
            </a:pathLst>
          </a:custGeom>
        </p:spPr>
      </p:pic>
      <p:sp>
        <p:nvSpPr>
          <p:cNvPr id="137" name="object 6">
            <a:extLst>
              <a:ext uri="{FF2B5EF4-FFF2-40B4-BE49-F238E27FC236}">
                <a16:creationId xmlns:a16="http://schemas.microsoft.com/office/drawing/2014/main" id="{E470AAEB-FB9A-4768-8EAD-6BFCD2A860EF}"/>
              </a:ext>
            </a:extLst>
          </p:cNvPr>
          <p:cNvSpPr/>
          <p:nvPr/>
        </p:nvSpPr>
        <p:spPr>
          <a:xfrm>
            <a:off x="8717099" y="2128828"/>
            <a:ext cx="3474901" cy="4729172"/>
          </a:xfrm>
          <a:custGeom>
            <a:avLst/>
            <a:gdLst/>
            <a:ahLst/>
            <a:cxnLst/>
            <a:rect l="l" t="t" r="r" b="b"/>
            <a:pathLst>
              <a:path w="3940175" h="5362575">
                <a:moveTo>
                  <a:pt x="3940171" y="0"/>
                </a:moveTo>
                <a:lnTo>
                  <a:pt x="0" y="5362041"/>
                </a:lnTo>
                <a:lnTo>
                  <a:pt x="3940171" y="5362041"/>
                </a:lnTo>
                <a:lnTo>
                  <a:pt x="3940171" y="0"/>
                </a:lnTo>
                <a:close/>
              </a:path>
            </a:pathLst>
          </a:custGeom>
          <a:solidFill>
            <a:srgbClr val="8DC63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7">
            <a:extLst>
              <a:ext uri="{FF2B5EF4-FFF2-40B4-BE49-F238E27FC236}">
                <a16:creationId xmlns:a16="http://schemas.microsoft.com/office/drawing/2014/main" id="{45CBDC9A-D224-43CB-87E8-DEC1F2E4BAB0}"/>
              </a:ext>
            </a:extLst>
          </p:cNvPr>
          <p:cNvSpPr/>
          <p:nvPr/>
        </p:nvSpPr>
        <p:spPr>
          <a:xfrm>
            <a:off x="0" y="3945460"/>
            <a:ext cx="12191929" cy="2912540"/>
          </a:xfrm>
          <a:custGeom>
            <a:avLst/>
            <a:gdLst/>
            <a:ahLst/>
            <a:cxnLst/>
            <a:rect l="l" t="t" r="r" b="b"/>
            <a:pathLst>
              <a:path w="13176250" h="3302634">
                <a:moveTo>
                  <a:pt x="13175995" y="0"/>
                </a:moveTo>
                <a:lnTo>
                  <a:pt x="0" y="1421463"/>
                </a:lnTo>
                <a:lnTo>
                  <a:pt x="0" y="3302145"/>
                </a:lnTo>
                <a:lnTo>
                  <a:pt x="3995194" y="3302145"/>
                </a:lnTo>
                <a:lnTo>
                  <a:pt x="13175995" y="536110"/>
                </a:lnTo>
                <a:lnTo>
                  <a:pt x="13175995" y="0"/>
                </a:lnTo>
                <a:close/>
              </a:path>
            </a:pathLst>
          </a:custGeom>
          <a:solidFill>
            <a:srgbClr val="00AC7D">
              <a:alpha val="6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9" name="object 8">
            <a:extLst>
              <a:ext uri="{FF2B5EF4-FFF2-40B4-BE49-F238E27FC236}">
                <a16:creationId xmlns:a16="http://schemas.microsoft.com/office/drawing/2014/main" id="{3383F17C-C904-4A95-810C-E77C42210516}"/>
              </a:ext>
            </a:extLst>
          </p:cNvPr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009" y="4016094"/>
            <a:ext cx="4157684" cy="2841433"/>
          </a:xfrm>
          <a:prstGeom prst="rect">
            <a:avLst/>
          </a:prstGeom>
        </p:spPr>
      </p:pic>
      <p:pic>
        <p:nvPicPr>
          <p:cNvPr id="143" name="Picture 142" descr="A picture containing logo&#10;&#10;Description automatically generated">
            <a:extLst>
              <a:ext uri="{FF2B5EF4-FFF2-40B4-BE49-F238E27FC236}">
                <a16:creationId xmlns:a16="http://schemas.microsoft.com/office/drawing/2014/main" id="{665D0056-CD52-441F-90D1-040E9D8D5C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5693900"/>
            <a:ext cx="1450783" cy="1174195"/>
          </a:xfrm>
          <a:prstGeom prst="rect">
            <a:avLst/>
          </a:prstGeom>
        </p:spPr>
      </p:pic>
      <p:sp>
        <p:nvSpPr>
          <p:cNvPr id="145" name="object 9">
            <a:extLst>
              <a:ext uri="{FF2B5EF4-FFF2-40B4-BE49-F238E27FC236}">
                <a16:creationId xmlns:a16="http://schemas.microsoft.com/office/drawing/2014/main" id="{F00A390D-9074-4804-9332-1B0D9676EE1A}"/>
              </a:ext>
            </a:extLst>
          </p:cNvPr>
          <p:cNvSpPr txBox="1"/>
          <p:nvPr/>
        </p:nvSpPr>
        <p:spPr>
          <a:xfrm>
            <a:off x="1344039" y="768417"/>
            <a:ext cx="6266924" cy="24570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Aft>
                <a:spcPts val="1200"/>
              </a:spcAft>
            </a:pPr>
            <a:r>
              <a:rPr lang="en-GB" sz="2800">
                <a:solidFill>
                  <a:schemeClr val="accent5"/>
                </a:solidFill>
                <a:latin typeface="Arial Black" panose="020B0A04020102020204" pitchFamily="34" charset="0"/>
              </a:rPr>
              <a:t>IT’S</a:t>
            </a:r>
            <a:r>
              <a:rPr lang="en-GB" sz="2800" spc="-3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n-GB" sz="2800">
                <a:solidFill>
                  <a:schemeClr val="accent5"/>
                </a:solidFill>
                <a:latin typeface="Arial Black" panose="020B0A04020102020204" pitchFamily="34" charset="0"/>
              </a:rPr>
              <a:t>TIME</a:t>
            </a:r>
            <a:r>
              <a:rPr lang="en-GB" sz="2800" spc="-2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n-GB" sz="2800">
                <a:solidFill>
                  <a:schemeClr val="accent5"/>
                </a:solidFill>
                <a:latin typeface="Arial Black" panose="020B0A04020102020204" pitchFamily="34" charset="0"/>
              </a:rPr>
              <a:t>TO</a:t>
            </a:r>
            <a:r>
              <a:rPr lang="en-GB" sz="2800" spc="-2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n-GB" sz="2800">
                <a:solidFill>
                  <a:schemeClr val="accent5"/>
                </a:solidFill>
                <a:latin typeface="Arial Black" panose="020B0A04020102020204" pitchFamily="34" charset="0"/>
              </a:rPr>
              <a:t>BE</a:t>
            </a:r>
            <a:r>
              <a:rPr lang="en-GB" sz="2800" spc="-20">
                <a:solidFill>
                  <a:schemeClr val="accent5"/>
                </a:solidFill>
                <a:latin typeface="Arial Black" panose="020B0A04020102020204" pitchFamily="34" charset="0"/>
              </a:rPr>
              <a:t> GLAD</a:t>
            </a:r>
            <a:endParaRPr lang="en-GB" sz="2800" b="1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231F20"/>
                </a:solidFill>
                <a:latin typeface="+mj-lt"/>
              </a:rPr>
              <a:t>GLAD</a:t>
            </a:r>
            <a:r>
              <a:rPr sz="2400" spc="-1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lang="en-GB" sz="2400" spc="-15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24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24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231F20"/>
                </a:solidFill>
                <a:latin typeface="+mj-lt"/>
              </a:rPr>
              <a:t>Governance</a:t>
            </a:r>
            <a:r>
              <a:rPr lang="en-GB" sz="240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2400" b="1">
                <a:solidFill>
                  <a:srgbClr val="231F20"/>
                </a:solidFill>
                <a:latin typeface="+mj-lt"/>
              </a:rPr>
              <a:t>Learning</a:t>
            </a:r>
            <a:r>
              <a:rPr lang="en-GB" sz="2400" spc="-1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2400" b="1">
                <a:solidFill>
                  <a:srgbClr val="231F20"/>
                </a:solidFill>
                <a:latin typeface="+mj-lt"/>
              </a:rPr>
              <a:t>Action</a:t>
            </a:r>
            <a:r>
              <a:rPr sz="240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2400" b="1">
                <a:solidFill>
                  <a:srgbClr val="231F20"/>
                </a:solidFill>
                <a:latin typeface="+mj-lt"/>
              </a:rPr>
              <a:t>and</a:t>
            </a:r>
            <a:r>
              <a:rPr sz="240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2400" b="1">
                <a:solidFill>
                  <a:srgbClr val="231F20"/>
                </a:solidFill>
                <a:latin typeface="+mj-lt"/>
              </a:rPr>
              <a:t>Dialogue</a:t>
            </a:r>
            <a:r>
              <a:rPr sz="240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2400" b="1">
                <a:solidFill>
                  <a:srgbClr val="231F20"/>
                </a:solidFill>
                <a:latin typeface="+mj-lt"/>
                <a:cs typeface="Arial Black"/>
              </a:rPr>
              <a:t>Network</a:t>
            </a:r>
            <a:r>
              <a:rPr sz="2400" spc="-5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lang="en-GB" sz="2400" spc="-5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24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inspires</a:t>
            </a:r>
            <a:r>
              <a:rPr sz="24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25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2400">
                <a:solidFill>
                  <a:srgbClr val="231F20"/>
                </a:solidFill>
                <a:latin typeface="Arial"/>
                <a:cs typeface="Arial"/>
              </a:rPr>
              <a:t>governance</a:t>
            </a:r>
            <a:r>
              <a:rPr sz="2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24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231F20"/>
                </a:solidFill>
                <a:latin typeface="Arial"/>
                <a:cs typeface="Arial"/>
              </a:rPr>
              <a:t>vocational</a:t>
            </a:r>
            <a:r>
              <a:rPr sz="24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231F20"/>
                </a:solidFill>
                <a:latin typeface="Arial"/>
                <a:cs typeface="Arial"/>
              </a:rPr>
              <a:t>education</a:t>
            </a:r>
            <a:r>
              <a:rPr sz="24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24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231F20"/>
                </a:solidFill>
                <a:latin typeface="Arial"/>
                <a:cs typeface="Arial"/>
              </a:rPr>
              <a:t>training,</a:t>
            </a:r>
            <a:r>
              <a:rPr sz="24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>
                <a:solidFill>
                  <a:srgbClr val="231F20"/>
                </a:solidFill>
                <a:latin typeface="Arial"/>
                <a:cs typeface="Arial"/>
              </a:rPr>
              <a:t>skills </a:t>
            </a:r>
            <a:r>
              <a:rPr sz="2400">
                <a:solidFill>
                  <a:srgbClr val="231F20"/>
                </a:solidFill>
                <a:latin typeface="Arial"/>
                <a:cs typeface="Arial"/>
              </a:rPr>
              <a:t>development</a:t>
            </a:r>
            <a:r>
              <a:rPr sz="24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2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>
                <a:solidFill>
                  <a:srgbClr val="231F20"/>
                </a:solidFill>
                <a:latin typeface="Arial"/>
                <a:cs typeface="Arial"/>
              </a:rPr>
              <a:t>lifelong</a:t>
            </a:r>
            <a:r>
              <a:rPr sz="24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>
                <a:solidFill>
                  <a:srgbClr val="231F20"/>
                </a:solidFill>
                <a:latin typeface="Arial"/>
                <a:cs typeface="Arial"/>
              </a:rPr>
              <a:t>learning</a:t>
            </a:r>
            <a:r>
              <a:rPr lang="en-GB" sz="2400" spc="-10">
                <a:solidFill>
                  <a:srgbClr val="231F20"/>
                </a:solidFill>
                <a:latin typeface="Arial"/>
                <a:cs typeface="Arial"/>
              </a:rPr>
              <a:t> in ETF partner countries</a:t>
            </a:r>
            <a:r>
              <a:rPr sz="2400" spc="-1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489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47D1E35-D967-4C3A-9820-CC851CB46A5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02722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think-cell Slide" r:id="rId6" imgW="423" imgH="424" progId="TCLayout.ActiveDocument.1">
                  <p:embed/>
                </p:oleObj>
              </mc:Choice>
              <mc:Fallback>
                <p:oleObj name="think-cell Slide" r:id="rId6" imgW="423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47D1E35-D967-4C3A-9820-CC851CB46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" name="Picture 134">
            <a:extLst>
              <a:ext uri="{FF2B5EF4-FFF2-40B4-BE49-F238E27FC236}">
                <a16:creationId xmlns:a16="http://schemas.microsoft.com/office/drawing/2014/main" id="{1FB8FAA5-0021-47D7-A76B-0FDA70EBB8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3596" y="0"/>
            <a:ext cx="3268404" cy="2636912"/>
          </a:xfrm>
          <a:custGeom>
            <a:avLst/>
            <a:gdLst>
              <a:gd name="connsiteX0" fmla="*/ 0 w 3268404"/>
              <a:gd name="connsiteY0" fmla="*/ 0 h 2636912"/>
              <a:gd name="connsiteX1" fmla="*/ 3268404 w 3268404"/>
              <a:gd name="connsiteY1" fmla="*/ 0 h 2636912"/>
              <a:gd name="connsiteX2" fmla="*/ 3268404 w 3268404"/>
              <a:gd name="connsiteY2" fmla="*/ 2636912 h 263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8404" h="2636912">
                <a:moveTo>
                  <a:pt x="0" y="0"/>
                </a:moveTo>
                <a:lnTo>
                  <a:pt x="3268404" y="0"/>
                </a:lnTo>
                <a:lnTo>
                  <a:pt x="3268404" y="2636912"/>
                </a:lnTo>
                <a:close/>
              </a:path>
            </a:pathLst>
          </a:custGeom>
        </p:spPr>
      </p:pic>
      <p:pic>
        <p:nvPicPr>
          <p:cNvPr id="139" name="Picture 138" descr="A picture containing engine, person&#10;&#10;Description automatically generated">
            <a:extLst>
              <a:ext uri="{FF2B5EF4-FFF2-40B4-BE49-F238E27FC236}">
                <a16:creationId xmlns:a16="http://schemas.microsoft.com/office/drawing/2014/main" id="{3EA24D32-EE33-403E-B6B4-9CC0E2BB5D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23646" y="2401387"/>
            <a:ext cx="3968353" cy="4456613"/>
          </a:xfrm>
          <a:custGeom>
            <a:avLst/>
            <a:gdLst>
              <a:gd name="connsiteX0" fmla="*/ 0 w 3968353"/>
              <a:gd name="connsiteY0" fmla="*/ 0 h 4456613"/>
              <a:gd name="connsiteX1" fmla="*/ 0 w 3968353"/>
              <a:gd name="connsiteY1" fmla="*/ 4456613 h 4456613"/>
              <a:gd name="connsiteX2" fmla="*/ 3968353 w 3968353"/>
              <a:gd name="connsiteY2" fmla="*/ 4456613 h 445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8353" h="4456613">
                <a:moveTo>
                  <a:pt x="0" y="0"/>
                </a:moveTo>
                <a:lnTo>
                  <a:pt x="0" y="4456613"/>
                </a:lnTo>
                <a:lnTo>
                  <a:pt x="3968353" y="4456613"/>
                </a:lnTo>
                <a:close/>
              </a:path>
            </a:pathLst>
          </a:custGeom>
        </p:spPr>
      </p:pic>
      <p:sp>
        <p:nvSpPr>
          <p:cNvPr id="140" name="object 7">
            <a:extLst>
              <a:ext uri="{FF2B5EF4-FFF2-40B4-BE49-F238E27FC236}">
                <a16:creationId xmlns:a16="http://schemas.microsoft.com/office/drawing/2014/main" id="{DDD93E5E-CF9D-45F4-BBB6-47ACD4F243B6}"/>
              </a:ext>
            </a:extLst>
          </p:cNvPr>
          <p:cNvSpPr/>
          <p:nvPr/>
        </p:nvSpPr>
        <p:spPr>
          <a:xfrm>
            <a:off x="6752590" y="0"/>
            <a:ext cx="5439410" cy="5516880"/>
          </a:xfrm>
          <a:custGeom>
            <a:avLst/>
            <a:gdLst/>
            <a:ahLst/>
            <a:cxnLst/>
            <a:rect l="l" t="t" r="r" b="b"/>
            <a:pathLst>
              <a:path w="5439409" h="5516880">
                <a:moveTo>
                  <a:pt x="3818288" y="0"/>
                </a:moveTo>
                <a:lnTo>
                  <a:pt x="0" y="0"/>
                </a:lnTo>
                <a:lnTo>
                  <a:pt x="5438946" y="5516861"/>
                </a:lnTo>
                <a:lnTo>
                  <a:pt x="5438946" y="5495462"/>
                </a:lnTo>
                <a:lnTo>
                  <a:pt x="3818288" y="0"/>
                </a:lnTo>
                <a:close/>
              </a:path>
            </a:pathLst>
          </a:custGeom>
          <a:solidFill>
            <a:srgbClr val="FFDD00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5">
            <a:extLst>
              <a:ext uri="{FF2B5EF4-FFF2-40B4-BE49-F238E27FC236}">
                <a16:creationId xmlns:a16="http://schemas.microsoft.com/office/drawing/2014/main" id="{52C16405-8A8F-4CC7-9E45-4FE1C08F3F13}"/>
              </a:ext>
            </a:extLst>
          </p:cNvPr>
          <p:cNvSpPr/>
          <p:nvPr/>
        </p:nvSpPr>
        <p:spPr>
          <a:xfrm>
            <a:off x="0" y="4045320"/>
            <a:ext cx="12192000" cy="2812680"/>
          </a:xfrm>
          <a:custGeom>
            <a:avLst/>
            <a:gdLst/>
            <a:ahLst/>
            <a:cxnLst/>
            <a:rect l="l" t="t" r="r" b="b"/>
            <a:pathLst>
              <a:path w="13176250" h="3039745">
                <a:moveTo>
                  <a:pt x="13175995" y="0"/>
                </a:moveTo>
                <a:lnTo>
                  <a:pt x="0" y="1468320"/>
                </a:lnTo>
                <a:lnTo>
                  <a:pt x="0" y="3039409"/>
                </a:lnTo>
                <a:lnTo>
                  <a:pt x="5119868" y="3039409"/>
                </a:lnTo>
                <a:lnTo>
                  <a:pt x="13175995" y="391123"/>
                </a:lnTo>
                <a:lnTo>
                  <a:pt x="13175995" y="0"/>
                </a:lnTo>
                <a:close/>
              </a:path>
            </a:pathLst>
          </a:custGeom>
          <a:solidFill>
            <a:srgbClr val="00AAA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3" name="Picture 142" descr="A picture containing logo&#10;&#10;Description automatically generated">
            <a:extLst>
              <a:ext uri="{FF2B5EF4-FFF2-40B4-BE49-F238E27FC236}">
                <a16:creationId xmlns:a16="http://schemas.microsoft.com/office/drawing/2014/main" id="{665D0056-CD52-441F-90D1-040E9D8D5C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5693900"/>
            <a:ext cx="1450783" cy="1174195"/>
          </a:xfrm>
          <a:prstGeom prst="rect">
            <a:avLst/>
          </a:prstGeom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3F771544-825A-43AD-9DF9-008A3007984D}"/>
              </a:ext>
            </a:extLst>
          </p:cNvPr>
          <p:cNvSpPr txBox="1"/>
          <p:nvPr/>
        </p:nvSpPr>
        <p:spPr>
          <a:xfrm>
            <a:off x="1344041" y="1355978"/>
            <a:ext cx="487324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It involves all key actors in formal, non-formal and informal learning and employment support, including the public and private sectors, social partners, and civil society organisations (CSOs).</a:t>
            </a:r>
            <a:endParaRPr sz="2400">
              <a:latin typeface="Arial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529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2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47D1E35-D967-4C3A-9820-CC851CB46A5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28816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4" name="think-cell Slide" r:id="rId6" imgW="423" imgH="424" progId="TCLayout.ActiveDocument.1">
                  <p:embed/>
                </p:oleObj>
              </mc:Choice>
              <mc:Fallback>
                <p:oleObj name="think-cell Slide" r:id="rId6" imgW="423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47D1E35-D967-4C3A-9820-CC851CB46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" name="Picture 153" descr="A few men wearing hardhats and reflectors in front of windmills&#10;&#10;Description automatically generated with low confidence">
            <a:extLst>
              <a:ext uri="{FF2B5EF4-FFF2-40B4-BE49-F238E27FC236}">
                <a16:creationId xmlns:a16="http://schemas.microsoft.com/office/drawing/2014/main" id="{DD323365-F425-4D35-9806-08B5A1ECC2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07"/>
          <a:stretch/>
        </p:blipFill>
        <p:spPr>
          <a:xfrm>
            <a:off x="6816082" y="3138808"/>
            <a:ext cx="5375918" cy="3719192"/>
          </a:xfrm>
          <a:custGeom>
            <a:avLst/>
            <a:gdLst>
              <a:gd name="connsiteX0" fmla="*/ 5375918 w 5375918"/>
              <a:gd name="connsiteY0" fmla="*/ 0 h 3719192"/>
              <a:gd name="connsiteX1" fmla="*/ 5375918 w 5375918"/>
              <a:gd name="connsiteY1" fmla="*/ 3719192 h 3719192"/>
              <a:gd name="connsiteX2" fmla="*/ 0 w 5375918"/>
              <a:gd name="connsiteY2" fmla="*/ 3719192 h 37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5918" h="3719192">
                <a:moveTo>
                  <a:pt x="5375918" y="0"/>
                </a:moveTo>
                <a:lnTo>
                  <a:pt x="5375918" y="3719192"/>
                </a:lnTo>
                <a:lnTo>
                  <a:pt x="0" y="3719192"/>
                </a:lnTo>
                <a:close/>
              </a:path>
            </a:pathLst>
          </a:custGeom>
        </p:spPr>
      </p:pic>
      <p:pic>
        <p:nvPicPr>
          <p:cNvPr id="153" name="Picture 152" descr="A person and person looking at each other&#10;&#10;Description automatically generated with low confidence">
            <a:extLst>
              <a:ext uri="{FF2B5EF4-FFF2-40B4-BE49-F238E27FC236}">
                <a16:creationId xmlns:a16="http://schemas.microsoft.com/office/drawing/2014/main" id="{7A8FA0D9-0F7F-4C38-BE95-1318C03341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3930" y="1"/>
            <a:ext cx="4788070" cy="4127647"/>
          </a:xfrm>
          <a:custGeom>
            <a:avLst/>
            <a:gdLst>
              <a:gd name="connsiteX0" fmla="*/ 0 w 4788070"/>
              <a:gd name="connsiteY0" fmla="*/ 0 h 4127647"/>
              <a:gd name="connsiteX1" fmla="*/ 4788070 w 4788070"/>
              <a:gd name="connsiteY1" fmla="*/ 0 h 4127647"/>
              <a:gd name="connsiteX2" fmla="*/ 4788070 w 4788070"/>
              <a:gd name="connsiteY2" fmla="*/ 4127647 h 412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8070" h="4127647">
                <a:moveTo>
                  <a:pt x="0" y="0"/>
                </a:moveTo>
                <a:lnTo>
                  <a:pt x="4788070" y="0"/>
                </a:lnTo>
                <a:lnTo>
                  <a:pt x="4788070" y="4127647"/>
                </a:lnTo>
                <a:close/>
              </a:path>
            </a:pathLst>
          </a:custGeom>
        </p:spPr>
      </p:pic>
      <p:sp>
        <p:nvSpPr>
          <p:cNvPr id="135" name="object 9">
            <a:extLst>
              <a:ext uri="{FF2B5EF4-FFF2-40B4-BE49-F238E27FC236}">
                <a16:creationId xmlns:a16="http://schemas.microsoft.com/office/drawing/2014/main" id="{6E28F082-E7E7-448A-88DB-8BA0A0EE8DD6}"/>
              </a:ext>
            </a:extLst>
          </p:cNvPr>
          <p:cNvSpPr txBox="1"/>
          <p:nvPr/>
        </p:nvSpPr>
        <p:spPr>
          <a:xfrm>
            <a:off x="1344040" y="767132"/>
            <a:ext cx="6336136" cy="2074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Aft>
                <a:spcPts val="1200"/>
              </a:spcAft>
            </a:pPr>
            <a:r>
              <a:rPr lang="en-GB" sz="2800">
                <a:solidFill>
                  <a:schemeClr val="accent5"/>
                </a:solidFill>
                <a:latin typeface="Arial Black" panose="020B0A04020102020204" pitchFamily="34" charset="0"/>
              </a:rPr>
              <a:t>HOW WILL GLAD OPERATE?</a:t>
            </a:r>
          </a:p>
          <a:p>
            <a:pPr marL="12700" marR="5080">
              <a:spcAft>
                <a:spcPts val="1200"/>
              </a:spcAft>
            </a:pP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GLAD is committed to the exchange of practice - both established and experimental - to create knowledge and to implement governance based on a partnership approach.</a:t>
            </a:r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979421D2-3925-47D1-A2D7-B7600665C0B3}"/>
              </a:ext>
            </a:extLst>
          </p:cNvPr>
          <p:cNvSpPr/>
          <p:nvPr/>
        </p:nvSpPr>
        <p:spPr>
          <a:xfrm>
            <a:off x="1635163" y="4953000"/>
            <a:ext cx="7920319" cy="1905000"/>
          </a:xfrm>
          <a:custGeom>
            <a:avLst/>
            <a:gdLst>
              <a:gd name="connsiteX0" fmla="*/ 7920319 w 7920319"/>
              <a:gd name="connsiteY0" fmla="*/ 0 h 1905000"/>
              <a:gd name="connsiteX1" fmla="*/ 7401894 w 7920319"/>
              <a:gd name="connsiteY1" fmla="*/ 1905000 h 1905000"/>
              <a:gd name="connsiteX2" fmla="*/ 0 w 7920319"/>
              <a:gd name="connsiteY2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20319" h="1905000">
                <a:moveTo>
                  <a:pt x="7920319" y="0"/>
                </a:moveTo>
                <a:lnTo>
                  <a:pt x="7401894" y="1905000"/>
                </a:lnTo>
                <a:lnTo>
                  <a:pt x="0" y="1905000"/>
                </a:lnTo>
                <a:close/>
              </a:path>
            </a:pathLst>
          </a:custGeom>
          <a:solidFill>
            <a:srgbClr val="711371">
              <a:alpha val="61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8">
            <a:extLst>
              <a:ext uri="{FF2B5EF4-FFF2-40B4-BE49-F238E27FC236}">
                <a16:creationId xmlns:a16="http://schemas.microsoft.com/office/drawing/2014/main" id="{F6CC64BF-E193-4EBA-9B56-8F3FE0BE2501}"/>
              </a:ext>
            </a:extLst>
          </p:cNvPr>
          <p:cNvSpPr/>
          <p:nvPr/>
        </p:nvSpPr>
        <p:spPr>
          <a:xfrm>
            <a:off x="0" y="3501975"/>
            <a:ext cx="11568113" cy="3356025"/>
          </a:xfrm>
          <a:custGeom>
            <a:avLst/>
            <a:gdLst/>
            <a:ahLst/>
            <a:cxnLst/>
            <a:rect l="l" t="t" r="r" b="b"/>
            <a:pathLst>
              <a:path w="13104494" h="3801745">
                <a:moveTo>
                  <a:pt x="13104006" y="0"/>
                </a:moveTo>
                <a:lnTo>
                  <a:pt x="0" y="1963842"/>
                </a:lnTo>
                <a:lnTo>
                  <a:pt x="0" y="3801605"/>
                </a:lnTo>
                <a:lnTo>
                  <a:pt x="3000893" y="3801605"/>
                </a:lnTo>
                <a:lnTo>
                  <a:pt x="13104006" y="0"/>
                </a:lnTo>
                <a:close/>
              </a:path>
            </a:pathLst>
          </a:custGeom>
          <a:solidFill>
            <a:srgbClr val="FFDD00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5" name="Graphic 154">
            <a:extLst>
              <a:ext uri="{FF2B5EF4-FFF2-40B4-BE49-F238E27FC236}">
                <a16:creationId xmlns:a16="http://schemas.microsoft.com/office/drawing/2014/main" id="{7822C01E-0032-4517-88D2-AB434FBEDA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3888" y="5949280"/>
            <a:ext cx="1106274" cy="66862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1932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47D1E35-D967-4C3A-9820-CC851CB46A5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81900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name="think-cell Slide" r:id="rId6" imgW="423" imgH="424" progId="TCLayout.ActiveDocument.1">
                  <p:embed/>
                </p:oleObj>
              </mc:Choice>
              <mc:Fallback>
                <p:oleObj name="think-cell Slide" r:id="rId6" imgW="423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47D1E35-D967-4C3A-9820-CC851CB46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object 5">
            <a:extLst>
              <a:ext uri="{FF2B5EF4-FFF2-40B4-BE49-F238E27FC236}">
                <a16:creationId xmlns:a16="http://schemas.microsoft.com/office/drawing/2014/main" id="{A94EF1A3-9302-49D7-AB62-5C4F415DBC8E}"/>
              </a:ext>
            </a:extLst>
          </p:cNvPr>
          <p:cNvSpPr/>
          <p:nvPr/>
        </p:nvSpPr>
        <p:spPr>
          <a:xfrm>
            <a:off x="0" y="3544126"/>
            <a:ext cx="12192000" cy="3313874"/>
          </a:xfrm>
          <a:custGeom>
            <a:avLst/>
            <a:gdLst/>
            <a:ahLst/>
            <a:cxnLst/>
            <a:rect l="l" t="t" r="r" b="b"/>
            <a:pathLst>
              <a:path w="13176250" h="3581400">
                <a:moveTo>
                  <a:pt x="13175995" y="0"/>
                </a:moveTo>
                <a:lnTo>
                  <a:pt x="0" y="3393329"/>
                </a:lnTo>
                <a:lnTo>
                  <a:pt x="0" y="3580927"/>
                </a:lnTo>
                <a:lnTo>
                  <a:pt x="9404260" y="3580927"/>
                </a:lnTo>
                <a:lnTo>
                  <a:pt x="13175995" y="427048"/>
                </a:lnTo>
                <a:lnTo>
                  <a:pt x="13175995" y="0"/>
                </a:lnTo>
                <a:close/>
              </a:path>
            </a:pathLst>
          </a:custGeom>
          <a:solidFill>
            <a:srgbClr val="8DC63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8" name="Picture 14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8BA60F7-EDEE-461C-BC58-EE4CB2A0CA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02639" y="4377562"/>
            <a:ext cx="3589361" cy="2480438"/>
          </a:xfrm>
          <a:custGeom>
            <a:avLst/>
            <a:gdLst>
              <a:gd name="connsiteX0" fmla="*/ 0 w 3589361"/>
              <a:gd name="connsiteY0" fmla="*/ 0 h 2480438"/>
              <a:gd name="connsiteX1" fmla="*/ 0 w 3589361"/>
              <a:gd name="connsiteY1" fmla="*/ 2480438 h 2480438"/>
              <a:gd name="connsiteX2" fmla="*/ 3589361 w 3589361"/>
              <a:gd name="connsiteY2" fmla="*/ 2480438 h 248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9361" h="2480438">
                <a:moveTo>
                  <a:pt x="0" y="0"/>
                </a:moveTo>
                <a:lnTo>
                  <a:pt x="0" y="2480438"/>
                </a:lnTo>
                <a:lnTo>
                  <a:pt x="3589361" y="2480438"/>
                </a:lnTo>
                <a:close/>
              </a:path>
            </a:pathLst>
          </a:custGeom>
        </p:spPr>
      </p:pic>
      <p:pic>
        <p:nvPicPr>
          <p:cNvPr id="147" name="Picture 146" descr="A picture containing text, person, indoor, window&#10;&#10;Description automatically generated">
            <a:extLst>
              <a:ext uri="{FF2B5EF4-FFF2-40B4-BE49-F238E27FC236}">
                <a16:creationId xmlns:a16="http://schemas.microsoft.com/office/drawing/2014/main" id="{2ED81F97-F924-489B-A61A-647D6EC0F64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46930" y="-1"/>
            <a:ext cx="3845071" cy="4197548"/>
          </a:xfrm>
          <a:custGeom>
            <a:avLst/>
            <a:gdLst>
              <a:gd name="connsiteX0" fmla="*/ 3845071 w 3845071"/>
              <a:gd name="connsiteY0" fmla="*/ 0 h 4197548"/>
              <a:gd name="connsiteX1" fmla="*/ 0 w 3845071"/>
              <a:gd name="connsiteY1" fmla="*/ 0 h 4197548"/>
              <a:gd name="connsiteX2" fmla="*/ 0 w 3845071"/>
              <a:gd name="connsiteY2" fmla="*/ 4197548 h 419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5071" h="4197548">
                <a:moveTo>
                  <a:pt x="3845071" y="0"/>
                </a:moveTo>
                <a:lnTo>
                  <a:pt x="0" y="0"/>
                </a:lnTo>
                <a:lnTo>
                  <a:pt x="0" y="4197548"/>
                </a:lnTo>
                <a:close/>
              </a:path>
            </a:pathLst>
          </a:custGeom>
        </p:spPr>
      </p:pic>
      <p:sp>
        <p:nvSpPr>
          <p:cNvPr id="135" name="object 9">
            <a:extLst>
              <a:ext uri="{FF2B5EF4-FFF2-40B4-BE49-F238E27FC236}">
                <a16:creationId xmlns:a16="http://schemas.microsoft.com/office/drawing/2014/main" id="{6E28F082-E7E7-448A-88DB-8BA0A0EE8DD6}"/>
              </a:ext>
            </a:extLst>
          </p:cNvPr>
          <p:cNvSpPr txBox="1"/>
          <p:nvPr/>
        </p:nvSpPr>
        <p:spPr>
          <a:xfrm>
            <a:off x="1345182" y="768404"/>
            <a:ext cx="7255551" cy="3490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Aft>
                <a:spcPts val="1200"/>
              </a:spcAft>
            </a:pPr>
            <a:r>
              <a:rPr lang="en-GB" sz="2800">
                <a:solidFill>
                  <a:schemeClr val="accent5"/>
                </a:solidFill>
                <a:latin typeface="Arial Black" panose="020B0A04020102020204" pitchFamily="34" charset="0"/>
              </a:rPr>
              <a:t>WHO IS GLAD FOR?</a:t>
            </a:r>
          </a:p>
          <a:p>
            <a:pPr marL="355600" marR="508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GLAD is open to all ETF partner countries</a:t>
            </a:r>
          </a:p>
          <a:p>
            <a:pPr marL="355600" marR="508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All stakeholders interested in participatory governance in human capital development (HCD).</a:t>
            </a:r>
          </a:p>
          <a:p>
            <a:pPr marL="812800" marR="508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They may be providers and demanders of skills, administrators, lawmakers, community organizers, analysts, as well as researchers, pedagogues and other experts.</a:t>
            </a:r>
          </a:p>
        </p:txBody>
      </p:sp>
      <p:sp>
        <p:nvSpPr>
          <p:cNvPr id="137" name="object 8">
            <a:extLst>
              <a:ext uri="{FF2B5EF4-FFF2-40B4-BE49-F238E27FC236}">
                <a16:creationId xmlns:a16="http://schemas.microsoft.com/office/drawing/2014/main" id="{6C118F00-D2FE-4A56-9502-3AF17297996C}"/>
              </a:ext>
            </a:extLst>
          </p:cNvPr>
          <p:cNvSpPr/>
          <p:nvPr/>
        </p:nvSpPr>
        <p:spPr>
          <a:xfrm>
            <a:off x="4727848" y="2812673"/>
            <a:ext cx="7464152" cy="4045327"/>
          </a:xfrm>
          <a:custGeom>
            <a:avLst/>
            <a:gdLst/>
            <a:ahLst/>
            <a:cxnLst/>
            <a:rect l="l" t="t" r="r" b="b"/>
            <a:pathLst>
              <a:path w="8359775" h="4530725">
                <a:moveTo>
                  <a:pt x="8359588" y="0"/>
                </a:moveTo>
                <a:lnTo>
                  <a:pt x="0" y="4530305"/>
                </a:lnTo>
                <a:lnTo>
                  <a:pt x="5699839" y="4530305"/>
                </a:lnTo>
                <a:lnTo>
                  <a:pt x="8359588" y="258589"/>
                </a:lnTo>
                <a:lnTo>
                  <a:pt x="8359588" y="0"/>
                </a:lnTo>
                <a:close/>
              </a:path>
            </a:pathLst>
          </a:custGeom>
          <a:solidFill>
            <a:srgbClr val="E71B24">
              <a:alpha val="6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1" name="Picture 150" descr="A picture containing logo&#10;&#10;Description automatically generated">
            <a:extLst>
              <a:ext uri="{FF2B5EF4-FFF2-40B4-BE49-F238E27FC236}">
                <a16:creationId xmlns:a16="http://schemas.microsoft.com/office/drawing/2014/main" id="{8DE4F7CD-350D-4D34-8D93-089E807DD3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5693900"/>
            <a:ext cx="1450783" cy="117419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74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47D1E35-D967-4C3A-9820-CC851CB46A5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06217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think-cell Slide" r:id="rId6" imgW="423" imgH="424" progId="TCLayout.ActiveDocument.1">
                  <p:embed/>
                </p:oleObj>
              </mc:Choice>
              <mc:Fallback>
                <p:oleObj name="think-cell Slide" r:id="rId6" imgW="423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47D1E35-D967-4C3A-9820-CC851CB46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" name="Picture 206" descr="A group of people in a meeting&#10;&#10;Description automatically generated with low confidence">
            <a:extLst>
              <a:ext uri="{FF2B5EF4-FFF2-40B4-BE49-F238E27FC236}">
                <a16:creationId xmlns:a16="http://schemas.microsoft.com/office/drawing/2014/main" id="{16032771-11F4-45FF-99BC-349AE98CD8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126" y="3239040"/>
            <a:ext cx="3196874" cy="3618961"/>
          </a:xfrm>
          <a:custGeom>
            <a:avLst/>
            <a:gdLst>
              <a:gd name="connsiteX0" fmla="*/ 3196874 w 3196874"/>
              <a:gd name="connsiteY0" fmla="*/ 0 h 3618961"/>
              <a:gd name="connsiteX1" fmla="*/ 3196874 w 3196874"/>
              <a:gd name="connsiteY1" fmla="*/ 3618961 h 3618961"/>
              <a:gd name="connsiteX2" fmla="*/ 0 w 3196874"/>
              <a:gd name="connsiteY2" fmla="*/ 3618961 h 361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6874" h="3618961">
                <a:moveTo>
                  <a:pt x="3196874" y="0"/>
                </a:moveTo>
                <a:lnTo>
                  <a:pt x="3196874" y="3618961"/>
                </a:lnTo>
                <a:lnTo>
                  <a:pt x="0" y="3618961"/>
                </a:lnTo>
                <a:close/>
              </a:path>
            </a:pathLst>
          </a:custGeom>
        </p:spPr>
      </p:pic>
      <p:pic>
        <p:nvPicPr>
          <p:cNvPr id="205" name="Picture 20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7D56406-953E-4914-A681-216F6C7F8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1212" y="0"/>
            <a:ext cx="4136957" cy="3645988"/>
          </a:xfrm>
          <a:custGeom>
            <a:avLst/>
            <a:gdLst>
              <a:gd name="connsiteX0" fmla="*/ 0 w 4136957"/>
              <a:gd name="connsiteY0" fmla="*/ 0 h 3645988"/>
              <a:gd name="connsiteX1" fmla="*/ 3585777 w 4136957"/>
              <a:gd name="connsiteY1" fmla="*/ 0 h 3645988"/>
              <a:gd name="connsiteX2" fmla="*/ 4136957 w 4136957"/>
              <a:gd name="connsiteY2" fmla="*/ 3645988 h 364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36957" h="3645988">
                <a:moveTo>
                  <a:pt x="0" y="0"/>
                </a:moveTo>
                <a:lnTo>
                  <a:pt x="3585777" y="0"/>
                </a:lnTo>
                <a:lnTo>
                  <a:pt x="4136957" y="3645988"/>
                </a:lnTo>
                <a:close/>
              </a:path>
            </a:pathLst>
          </a:custGeom>
        </p:spPr>
      </p:pic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9E0C493C-BAC1-44E5-8789-B226D587BE64}"/>
              </a:ext>
            </a:extLst>
          </p:cNvPr>
          <p:cNvSpPr/>
          <p:nvPr/>
        </p:nvSpPr>
        <p:spPr>
          <a:xfrm>
            <a:off x="0" y="1248354"/>
            <a:ext cx="11823864" cy="5609647"/>
          </a:xfrm>
          <a:custGeom>
            <a:avLst/>
            <a:gdLst>
              <a:gd name="connsiteX0" fmla="*/ 0 w 11823864"/>
              <a:gd name="connsiteY0" fmla="*/ 0 h 5609647"/>
              <a:gd name="connsiteX1" fmla="*/ 11823864 w 11823864"/>
              <a:gd name="connsiteY1" fmla="*/ 2381080 h 5609647"/>
              <a:gd name="connsiteX2" fmla="*/ 5284298 w 11823864"/>
              <a:gd name="connsiteY2" fmla="*/ 5609647 h 5609647"/>
              <a:gd name="connsiteX3" fmla="*/ 3463967 w 11823864"/>
              <a:gd name="connsiteY3" fmla="*/ 5609647 h 5609647"/>
              <a:gd name="connsiteX4" fmla="*/ 0 w 11823864"/>
              <a:gd name="connsiteY4" fmla="*/ 309353 h 560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3864" h="5609647">
                <a:moveTo>
                  <a:pt x="0" y="0"/>
                </a:moveTo>
                <a:lnTo>
                  <a:pt x="11823864" y="2381080"/>
                </a:lnTo>
                <a:lnTo>
                  <a:pt x="5284298" y="5609647"/>
                </a:lnTo>
                <a:lnTo>
                  <a:pt x="3463967" y="5609647"/>
                </a:lnTo>
                <a:lnTo>
                  <a:pt x="0" y="309353"/>
                </a:lnTo>
                <a:close/>
              </a:path>
            </a:pathLst>
          </a:custGeom>
          <a:solidFill>
            <a:srgbClr val="C1D82F">
              <a:alpha val="3099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9">
            <a:extLst>
              <a:ext uri="{FF2B5EF4-FFF2-40B4-BE49-F238E27FC236}">
                <a16:creationId xmlns:a16="http://schemas.microsoft.com/office/drawing/2014/main" id="{6E28F082-E7E7-448A-88DB-8BA0A0EE8DD6}"/>
              </a:ext>
            </a:extLst>
          </p:cNvPr>
          <p:cNvSpPr txBox="1"/>
          <p:nvPr/>
        </p:nvSpPr>
        <p:spPr>
          <a:xfrm>
            <a:off x="1345182" y="768404"/>
            <a:ext cx="725555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Aft>
                <a:spcPts val="1200"/>
              </a:spcAft>
            </a:pPr>
            <a:r>
              <a:rPr lang="en-GB" sz="2800">
                <a:solidFill>
                  <a:schemeClr val="accent5"/>
                </a:solidFill>
                <a:latin typeface="Arial Black" panose="020B0A04020102020204" pitchFamily="34" charset="0"/>
              </a:rPr>
              <a:t>STATE AND NON-STATE ACTORS:</a:t>
            </a:r>
          </a:p>
        </p:txBody>
      </p:sp>
      <p:sp>
        <p:nvSpPr>
          <p:cNvPr id="136" name="object 10">
            <a:extLst>
              <a:ext uri="{FF2B5EF4-FFF2-40B4-BE49-F238E27FC236}">
                <a16:creationId xmlns:a16="http://schemas.microsoft.com/office/drawing/2014/main" id="{44D1DE58-70E5-439A-A4CA-078B67A359C9}"/>
              </a:ext>
            </a:extLst>
          </p:cNvPr>
          <p:cNvSpPr/>
          <p:nvPr/>
        </p:nvSpPr>
        <p:spPr>
          <a:xfrm>
            <a:off x="1350634" y="2532511"/>
            <a:ext cx="4911090" cy="1854200"/>
          </a:xfrm>
          <a:custGeom>
            <a:avLst/>
            <a:gdLst/>
            <a:ahLst/>
            <a:cxnLst/>
            <a:rect l="l" t="t" r="r" b="b"/>
            <a:pathLst>
              <a:path w="4911090" h="1854200">
                <a:moveTo>
                  <a:pt x="1211999" y="926998"/>
                </a:moveTo>
                <a:lnTo>
                  <a:pt x="0" y="0"/>
                </a:lnTo>
                <a:lnTo>
                  <a:pt x="0" y="1853996"/>
                </a:lnTo>
                <a:lnTo>
                  <a:pt x="1211999" y="926998"/>
                </a:lnTo>
                <a:close/>
              </a:path>
              <a:path w="4911090" h="1854200">
                <a:moveTo>
                  <a:pt x="4911001" y="926998"/>
                </a:moveTo>
                <a:lnTo>
                  <a:pt x="3699002" y="0"/>
                </a:lnTo>
                <a:lnTo>
                  <a:pt x="3699002" y="1853996"/>
                </a:lnTo>
                <a:lnTo>
                  <a:pt x="4911001" y="9269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1">
            <a:extLst>
              <a:ext uri="{FF2B5EF4-FFF2-40B4-BE49-F238E27FC236}">
                <a16:creationId xmlns:a16="http://schemas.microsoft.com/office/drawing/2014/main" id="{1CEA7D74-4E9F-4EA2-8DCF-F015E38646F0}"/>
              </a:ext>
            </a:extLst>
          </p:cNvPr>
          <p:cNvSpPr txBox="1"/>
          <p:nvPr/>
        </p:nvSpPr>
        <p:spPr>
          <a:xfrm>
            <a:off x="1442945" y="3263905"/>
            <a:ext cx="720090" cy="426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b="1" spc="-10">
                <a:solidFill>
                  <a:srgbClr val="FFFFFF"/>
                </a:solidFill>
                <a:latin typeface="Arial"/>
                <a:cs typeface="Arial"/>
              </a:rPr>
              <a:t>STATE ACTORS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0" name="object 12">
            <a:extLst>
              <a:ext uri="{FF2B5EF4-FFF2-40B4-BE49-F238E27FC236}">
                <a16:creationId xmlns:a16="http://schemas.microsoft.com/office/drawing/2014/main" id="{28C189E8-045C-4EA5-8C88-130450ABB310}"/>
              </a:ext>
            </a:extLst>
          </p:cNvPr>
          <p:cNvSpPr txBox="1"/>
          <p:nvPr/>
        </p:nvSpPr>
        <p:spPr>
          <a:xfrm>
            <a:off x="5123946" y="3290906"/>
            <a:ext cx="963930" cy="426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b="1" spc="-1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1300" b="1" spc="-50">
                <a:solidFill>
                  <a:srgbClr val="FFFFFF"/>
                </a:solidFill>
                <a:latin typeface="Arial"/>
                <a:cs typeface="Arial"/>
              </a:rPr>
              <a:t>STATE </a:t>
            </a:r>
            <a:r>
              <a:rPr sz="1300" b="1" spc="-10">
                <a:solidFill>
                  <a:srgbClr val="FFFFFF"/>
                </a:solidFill>
                <a:latin typeface="Arial"/>
                <a:cs typeface="Arial"/>
              </a:rPr>
              <a:t>ACTORS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3" name="object 14">
            <a:extLst>
              <a:ext uri="{FF2B5EF4-FFF2-40B4-BE49-F238E27FC236}">
                <a16:creationId xmlns:a16="http://schemas.microsoft.com/office/drawing/2014/main" id="{012844DA-FF84-4C2B-91EF-5FCE3836DFD6}"/>
              </a:ext>
            </a:extLst>
          </p:cNvPr>
          <p:cNvSpPr/>
          <p:nvPr/>
        </p:nvSpPr>
        <p:spPr>
          <a:xfrm>
            <a:off x="6264645" y="2022207"/>
            <a:ext cx="0" cy="2875915"/>
          </a:xfrm>
          <a:custGeom>
            <a:avLst/>
            <a:gdLst/>
            <a:ahLst/>
            <a:cxnLst/>
            <a:rect l="l" t="t" r="r" b="b"/>
            <a:pathLst>
              <a:path h="2875915">
                <a:moveTo>
                  <a:pt x="0" y="0"/>
                </a:moveTo>
                <a:lnTo>
                  <a:pt x="0" y="2875495"/>
                </a:lnTo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5">
            <a:extLst>
              <a:ext uri="{FF2B5EF4-FFF2-40B4-BE49-F238E27FC236}">
                <a16:creationId xmlns:a16="http://schemas.microsoft.com/office/drawing/2014/main" id="{4AE4BE83-C481-42E0-AC1F-4F5574888876}"/>
              </a:ext>
            </a:extLst>
          </p:cNvPr>
          <p:cNvSpPr txBox="1"/>
          <p:nvPr/>
        </p:nvSpPr>
        <p:spPr>
          <a:xfrm>
            <a:off x="6678639" y="2690359"/>
            <a:ext cx="1461135" cy="5753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vert="horz" wrap="square" lIns="0" tIns="96520" rIns="0" bIns="0" rtlCol="0">
            <a:spAutoFit/>
          </a:bodyPr>
          <a:lstStyle/>
          <a:p>
            <a:pPr marL="125730" marR="358775">
              <a:lnSpc>
                <a:spcPts val="1500"/>
              </a:lnSpc>
              <a:spcBef>
                <a:spcPts val="760"/>
              </a:spcBef>
            </a:pP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Private practitioners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6" name="object 16">
            <a:extLst>
              <a:ext uri="{FF2B5EF4-FFF2-40B4-BE49-F238E27FC236}">
                <a16:creationId xmlns:a16="http://schemas.microsoft.com/office/drawing/2014/main" id="{034F4098-80E7-4A76-9ECC-EA498D7B42D9}"/>
              </a:ext>
            </a:extLst>
          </p:cNvPr>
          <p:cNvGrpSpPr/>
          <p:nvPr/>
        </p:nvGrpSpPr>
        <p:grpSpPr>
          <a:xfrm>
            <a:off x="6672289" y="3636509"/>
            <a:ext cx="1473835" cy="588010"/>
            <a:chOff x="7265644" y="4559998"/>
            <a:chExt cx="1473835" cy="588010"/>
          </a:xfrm>
          <a:solidFill>
            <a:schemeClr val="accent2"/>
          </a:solidFill>
        </p:grpSpPr>
        <p:sp>
          <p:nvSpPr>
            <p:cNvPr id="147" name="object 17">
              <a:extLst>
                <a:ext uri="{FF2B5EF4-FFF2-40B4-BE49-F238E27FC236}">
                  <a16:creationId xmlns:a16="http://schemas.microsoft.com/office/drawing/2014/main" id="{736EA003-6E33-47D5-A005-394A0728E023}"/>
                </a:ext>
              </a:extLst>
            </p:cNvPr>
            <p:cNvSpPr/>
            <p:nvPr/>
          </p:nvSpPr>
          <p:spPr>
            <a:xfrm>
              <a:off x="7271994" y="4566348"/>
              <a:ext cx="1461135" cy="575310"/>
            </a:xfrm>
            <a:custGeom>
              <a:avLst/>
              <a:gdLst/>
              <a:ahLst/>
              <a:cxnLst/>
              <a:rect l="l" t="t" r="r" b="b"/>
              <a:pathLst>
                <a:path w="1461134" h="575310">
                  <a:moveTo>
                    <a:pt x="1460652" y="0"/>
                  </a:moveTo>
                  <a:lnTo>
                    <a:pt x="0" y="0"/>
                  </a:lnTo>
                  <a:lnTo>
                    <a:pt x="0" y="575297"/>
                  </a:lnTo>
                  <a:lnTo>
                    <a:pt x="1460652" y="575297"/>
                  </a:lnTo>
                  <a:lnTo>
                    <a:pt x="14606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8">
              <a:extLst>
                <a:ext uri="{FF2B5EF4-FFF2-40B4-BE49-F238E27FC236}">
                  <a16:creationId xmlns:a16="http://schemas.microsoft.com/office/drawing/2014/main" id="{09445580-1981-4ACB-A69C-8177F04B4DEE}"/>
                </a:ext>
              </a:extLst>
            </p:cNvPr>
            <p:cNvSpPr/>
            <p:nvPr/>
          </p:nvSpPr>
          <p:spPr>
            <a:xfrm>
              <a:off x="7271994" y="4566348"/>
              <a:ext cx="1461135" cy="575310"/>
            </a:xfrm>
            <a:custGeom>
              <a:avLst/>
              <a:gdLst/>
              <a:ahLst/>
              <a:cxnLst/>
              <a:rect l="l" t="t" r="r" b="b"/>
              <a:pathLst>
                <a:path w="1461134" h="575310">
                  <a:moveTo>
                    <a:pt x="0" y="575297"/>
                  </a:moveTo>
                  <a:lnTo>
                    <a:pt x="1460652" y="575297"/>
                  </a:lnTo>
                  <a:lnTo>
                    <a:pt x="1460652" y="0"/>
                  </a:lnTo>
                  <a:lnTo>
                    <a:pt x="0" y="0"/>
                  </a:lnTo>
                  <a:lnTo>
                    <a:pt x="0" y="575297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object 19">
            <a:extLst>
              <a:ext uri="{FF2B5EF4-FFF2-40B4-BE49-F238E27FC236}">
                <a16:creationId xmlns:a16="http://schemas.microsoft.com/office/drawing/2014/main" id="{DEBA0F79-F6C1-46CC-A56E-D2F1FF1AB21B}"/>
              </a:ext>
            </a:extLst>
          </p:cNvPr>
          <p:cNvSpPr txBox="1"/>
          <p:nvPr/>
        </p:nvSpPr>
        <p:spPr>
          <a:xfrm>
            <a:off x="6678639" y="3642859"/>
            <a:ext cx="1461135" cy="575310"/>
          </a:xfrm>
          <a:prstGeom prst="rect">
            <a:avLst/>
          </a:prstGeom>
          <a:ln>
            <a:noFill/>
          </a:ln>
        </p:spPr>
        <p:txBody>
          <a:bodyPr vert="horz" wrap="square" lIns="0" tIns="170180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1340"/>
              </a:spcBef>
            </a:pP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Academics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0" name="object 20">
            <a:extLst>
              <a:ext uri="{FF2B5EF4-FFF2-40B4-BE49-F238E27FC236}">
                <a16:creationId xmlns:a16="http://schemas.microsoft.com/office/drawing/2014/main" id="{692FC412-9C83-4D1C-A0F6-C3D2EAC7C9A7}"/>
              </a:ext>
            </a:extLst>
          </p:cNvPr>
          <p:cNvGrpSpPr/>
          <p:nvPr/>
        </p:nvGrpSpPr>
        <p:grpSpPr>
          <a:xfrm>
            <a:off x="6672289" y="4593505"/>
            <a:ext cx="1473835" cy="588010"/>
            <a:chOff x="7265644" y="5516994"/>
            <a:chExt cx="1473835" cy="588010"/>
          </a:xfrm>
        </p:grpSpPr>
        <p:sp>
          <p:nvSpPr>
            <p:cNvPr id="151" name="object 21">
              <a:extLst>
                <a:ext uri="{FF2B5EF4-FFF2-40B4-BE49-F238E27FC236}">
                  <a16:creationId xmlns:a16="http://schemas.microsoft.com/office/drawing/2014/main" id="{52D428CB-2DE2-4D13-8CB8-F4E7BCB21D7D}"/>
                </a:ext>
              </a:extLst>
            </p:cNvPr>
            <p:cNvSpPr/>
            <p:nvPr/>
          </p:nvSpPr>
          <p:spPr>
            <a:xfrm>
              <a:off x="7271994" y="5523344"/>
              <a:ext cx="1461135" cy="575310"/>
            </a:xfrm>
            <a:custGeom>
              <a:avLst/>
              <a:gdLst/>
              <a:ahLst/>
              <a:cxnLst/>
              <a:rect l="l" t="t" r="r" b="b"/>
              <a:pathLst>
                <a:path w="1461134" h="575310">
                  <a:moveTo>
                    <a:pt x="1460652" y="0"/>
                  </a:moveTo>
                  <a:lnTo>
                    <a:pt x="0" y="0"/>
                  </a:lnTo>
                  <a:lnTo>
                    <a:pt x="0" y="575297"/>
                  </a:lnTo>
                  <a:lnTo>
                    <a:pt x="1460652" y="575297"/>
                  </a:lnTo>
                  <a:lnTo>
                    <a:pt x="1460652" y="0"/>
                  </a:lnTo>
                  <a:close/>
                </a:path>
              </a:pathLst>
            </a:custGeom>
            <a:solidFill>
              <a:srgbClr val="00AAAD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22">
              <a:extLst>
                <a:ext uri="{FF2B5EF4-FFF2-40B4-BE49-F238E27FC236}">
                  <a16:creationId xmlns:a16="http://schemas.microsoft.com/office/drawing/2014/main" id="{B544B2EC-FE43-4CA1-B676-B774FFE9A7AE}"/>
                </a:ext>
              </a:extLst>
            </p:cNvPr>
            <p:cNvSpPr/>
            <p:nvPr/>
          </p:nvSpPr>
          <p:spPr>
            <a:xfrm>
              <a:off x="7271994" y="5523344"/>
              <a:ext cx="1461135" cy="575310"/>
            </a:xfrm>
            <a:custGeom>
              <a:avLst/>
              <a:gdLst/>
              <a:ahLst/>
              <a:cxnLst/>
              <a:rect l="l" t="t" r="r" b="b"/>
              <a:pathLst>
                <a:path w="1461134" h="575310">
                  <a:moveTo>
                    <a:pt x="0" y="575297"/>
                  </a:moveTo>
                  <a:lnTo>
                    <a:pt x="1460652" y="575297"/>
                  </a:lnTo>
                  <a:lnTo>
                    <a:pt x="1460652" y="0"/>
                  </a:lnTo>
                  <a:lnTo>
                    <a:pt x="0" y="0"/>
                  </a:lnTo>
                  <a:lnTo>
                    <a:pt x="0" y="575297"/>
                  </a:lnTo>
                  <a:close/>
                </a:path>
              </a:pathLst>
            </a:custGeom>
            <a:ln w="1270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23">
            <a:extLst>
              <a:ext uri="{FF2B5EF4-FFF2-40B4-BE49-F238E27FC236}">
                <a16:creationId xmlns:a16="http://schemas.microsoft.com/office/drawing/2014/main" id="{77F31FAE-E300-4898-9C5F-03C803ABC829}"/>
              </a:ext>
            </a:extLst>
          </p:cNvPr>
          <p:cNvSpPr txBox="1"/>
          <p:nvPr/>
        </p:nvSpPr>
        <p:spPr>
          <a:xfrm>
            <a:off x="6678639" y="4599855"/>
            <a:ext cx="1461135" cy="57531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96520" rIns="0" bIns="0" rtlCol="0">
            <a:spAutoFit/>
          </a:bodyPr>
          <a:lstStyle/>
          <a:p>
            <a:pPr marL="146685" marR="654050">
              <a:lnSpc>
                <a:spcPts val="1500"/>
              </a:lnSpc>
              <a:spcBef>
                <a:spcPts val="760"/>
              </a:spcBef>
            </a:pP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Social partners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4" name="object 24">
            <a:extLst>
              <a:ext uri="{FF2B5EF4-FFF2-40B4-BE49-F238E27FC236}">
                <a16:creationId xmlns:a16="http://schemas.microsoft.com/office/drawing/2014/main" id="{BAE3F982-A79C-4A01-942E-B31F88B495F6}"/>
              </a:ext>
            </a:extLst>
          </p:cNvPr>
          <p:cNvSpPr txBox="1"/>
          <p:nvPr/>
        </p:nvSpPr>
        <p:spPr>
          <a:xfrm>
            <a:off x="6678639" y="1737859"/>
            <a:ext cx="1461135" cy="5753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vert="horz" wrap="square" lIns="0" tIns="96520" rIns="0" bIns="0" rtlCol="0">
            <a:spAutoFit/>
          </a:bodyPr>
          <a:lstStyle/>
          <a:p>
            <a:pPr marL="125730" marR="111125">
              <a:lnSpc>
                <a:spcPts val="1500"/>
              </a:lnSpc>
              <a:spcBef>
                <a:spcPts val="760"/>
              </a:spcBef>
            </a:pPr>
            <a:r>
              <a:rPr sz="1400">
                <a:solidFill>
                  <a:srgbClr val="FFFFFF"/>
                </a:solidFill>
                <a:latin typeface="Arial"/>
                <a:cs typeface="Arial"/>
              </a:rPr>
              <a:t>Civil</a:t>
            </a:r>
            <a:r>
              <a:rPr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society representatives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5" name="object 25">
            <a:extLst>
              <a:ext uri="{FF2B5EF4-FFF2-40B4-BE49-F238E27FC236}">
                <a16:creationId xmlns:a16="http://schemas.microsoft.com/office/drawing/2014/main" id="{FF623F6D-359C-4B63-9235-5BFB5E2064E8}"/>
              </a:ext>
            </a:extLst>
          </p:cNvPr>
          <p:cNvGrpSpPr/>
          <p:nvPr/>
        </p:nvGrpSpPr>
        <p:grpSpPr>
          <a:xfrm>
            <a:off x="6262845" y="2022151"/>
            <a:ext cx="415925" cy="2877820"/>
            <a:chOff x="6856200" y="2945640"/>
            <a:chExt cx="415925" cy="2877820"/>
          </a:xfrm>
        </p:grpSpPr>
        <p:sp>
          <p:nvSpPr>
            <p:cNvPr id="156" name="object 26">
              <a:extLst>
                <a:ext uri="{FF2B5EF4-FFF2-40B4-BE49-F238E27FC236}">
                  <a16:creationId xmlns:a16="http://schemas.microsoft.com/office/drawing/2014/main" id="{6BDAD28D-9C1E-453B-B722-222462AFDE2A}"/>
                </a:ext>
              </a:extLst>
            </p:cNvPr>
            <p:cNvSpPr/>
            <p:nvPr/>
          </p:nvSpPr>
          <p:spPr>
            <a:xfrm>
              <a:off x="6861598" y="2951990"/>
              <a:ext cx="410845" cy="0"/>
            </a:xfrm>
            <a:custGeom>
              <a:avLst/>
              <a:gdLst/>
              <a:ahLst/>
              <a:cxnLst/>
              <a:rect l="l" t="t" r="r" b="b"/>
              <a:pathLst>
                <a:path w="410845">
                  <a:moveTo>
                    <a:pt x="0" y="0"/>
                  </a:moveTo>
                  <a:lnTo>
                    <a:pt x="410400" y="0"/>
                  </a:lnTo>
                </a:path>
              </a:pathLst>
            </a:custGeom>
            <a:ln w="12700"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27">
              <a:extLst>
                <a:ext uri="{FF2B5EF4-FFF2-40B4-BE49-F238E27FC236}">
                  <a16:creationId xmlns:a16="http://schemas.microsoft.com/office/drawing/2014/main" id="{55CFBDA0-4FD5-4F1E-9EFA-2CE8DDAB476A}"/>
                </a:ext>
              </a:extLst>
            </p:cNvPr>
            <p:cNvSpPr/>
            <p:nvPr/>
          </p:nvSpPr>
          <p:spPr>
            <a:xfrm>
              <a:off x="6856200" y="3942945"/>
              <a:ext cx="410845" cy="0"/>
            </a:xfrm>
            <a:custGeom>
              <a:avLst/>
              <a:gdLst/>
              <a:ahLst/>
              <a:cxnLst/>
              <a:rect l="l" t="t" r="r" b="b"/>
              <a:pathLst>
                <a:path w="410845">
                  <a:moveTo>
                    <a:pt x="0" y="0"/>
                  </a:moveTo>
                  <a:lnTo>
                    <a:pt x="410400" y="0"/>
                  </a:lnTo>
                </a:path>
              </a:pathLst>
            </a:custGeom>
            <a:ln w="12700"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28">
              <a:extLst>
                <a:ext uri="{FF2B5EF4-FFF2-40B4-BE49-F238E27FC236}">
                  <a16:creationId xmlns:a16="http://schemas.microsoft.com/office/drawing/2014/main" id="{65D9367F-6F6F-4E70-8206-AF4DDE9822EA}"/>
                </a:ext>
              </a:extLst>
            </p:cNvPr>
            <p:cNvSpPr/>
            <p:nvPr/>
          </p:nvSpPr>
          <p:spPr>
            <a:xfrm>
              <a:off x="6856200" y="4848347"/>
              <a:ext cx="410845" cy="0"/>
            </a:xfrm>
            <a:custGeom>
              <a:avLst/>
              <a:gdLst/>
              <a:ahLst/>
              <a:cxnLst/>
              <a:rect l="l" t="t" r="r" b="b"/>
              <a:pathLst>
                <a:path w="410845">
                  <a:moveTo>
                    <a:pt x="0" y="0"/>
                  </a:moveTo>
                  <a:lnTo>
                    <a:pt x="410400" y="0"/>
                  </a:lnTo>
                </a:path>
              </a:pathLst>
            </a:custGeom>
            <a:ln w="12700"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29">
              <a:extLst>
                <a:ext uri="{FF2B5EF4-FFF2-40B4-BE49-F238E27FC236}">
                  <a16:creationId xmlns:a16="http://schemas.microsoft.com/office/drawing/2014/main" id="{C7163484-F638-4A2B-A40C-A6746BD0CE28}"/>
                </a:ext>
              </a:extLst>
            </p:cNvPr>
            <p:cNvSpPr/>
            <p:nvPr/>
          </p:nvSpPr>
          <p:spPr>
            <a:xfrm>
              <a:off x="6856200" y="5816640"/>
              <a:ext cx="410845" cy="0"/>
            </a:xfrm>
            <a:custGeom>
              <a:avLst/>
              <a:gdLst/>
              <a:ahLst/>
              <a:cxnLst/>
              <a:rect l="l" t="t" r="r" b="b"/>
              <a:pathLst>
                <a:path w="410845">
                  <a:moveTo>
                    <a:pt x="0" y="0"/>
                  </a:moveTo>
                  <a:lnTo>
                    <a:pt x="410400" y="0"/>
                  </a:lnTo>
                </a:path>
              </a:pathLst>
            </a:custGeom>
            <a:ln w="12700"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C4FBD2D-66EC-4F13-95D6-5275E638A57B}"/>
              </a:ext>
            </a:extLst>
          </p:cNvPr>
          <p:cNvSpPr/>
          <p:nvPr/>
        </p:nvSpPr>
        <p:spPr>
          <a:xfrm>
            <a:off x="11031507" y="2063"/>
            <a:ext cx="1160492" cy="3658496"/>
          </a:xfrm>
          <a:custGeom>
            <a:avLst/>
            <a:gdLst>
              <a:gd name="connsiteX0" fmla="*/ 0 w 1160492"/>
              <a:gd name="connsiteY0" fmla="*/ 0 h 3658496"/>
              <a:gd name="connsiteX1" fmla="*/ 1160492 w 1160492"/>
              <a:gd name="connsiteY1" fmla="*/ 0 h 3658496"/>
              <a:gd name="connsiteX2" fmla="*/ 1160492 w 1160492"/>
              <a:gd name="connsiteY2" fmla="*/ 1915149 h 3658496"/>
              <a:gd name="connsiteX3" fmla="*/ 795709 w 1160492"/>
              <a:gd name="connsiteY3" fmla="*/ 3658496 h 365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492" h="3658496">
                <a:moveTo>
                  <a:pt x="0" y="0"/>
                </a:moveTo>
                <a:lnTo>
                  <a:pt x="1160492" y="0"/>
                </a:lnTo>
                <a:lnTo>
                  <a:pt x="1160492" y="1915149"/>
                </a:lnTo>
                <a:lnTo>
                  <a:pt x="795709" y="3658496"/>
                </a:lnTo>
                <a:close/>
              </a:path>
            </a:pathLst>
          </a:custGeom>
          <a:solidFill>
            <a:srgbClr val="EEB111">
              <a:alpha val="86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8">
            <a:extLst>
              <a:ext uri="{FF2B5EF4-FFF2-40B4-BE49-F238E27FC236}">
                <a16:creationId xmlns:a16="http://schemas.microsoft.com/office/drawing/2014/main" id="{F34FB1E1-6A20-4B49-9092-BE93E77C2C0D}"/>
              </a:ext>
            </a:extLst>
          </p:cNvPr>
          <p:cNvSpPr/>
          <p:nvPr/>
        </p:nvSpPr>
        <p:spPr>
          <a:xfrm>
            <a:off x="7013532" y="3650250"/>
            <a:ext cx="4815326" cy="3207750"/>
          </a:xfrm>
          <a:custGeom>
            <a:avLst/>
            <a:gdLst/>
            <a:ahLst/>
            <a:cxnLst/>
            <a:rect l="l" t="t" r="r" b="b"/>
            <a:pathLst>
              <a:path w="6196965" h="4128134">
                <a:moveTo>
                  <a:pt x="6196844" y="0"/>
                </a:moveTo>
                <a:lnTo>
                  <a:pt x="0" y="4127999"/>
                </a:lnTo>
                <a:lnTo>
                  <a:pt x="3249806" y="4127999"/>
                </a:lnTo>
                <a:lnTo>
                  <a:pt x="6196844" y="0"/>
                </a:lnTo>
                <a:close/>
              </a:path>
            </a:pathLst>
          </a:custGeom>
          <a:solidFill>
            <a:srgbClr val="00A4E4">
              <a:alpha val="7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4">
            <a:extLst>
              <a:ext uri="{FF2B5EF4-FFF2-40B4-BE49-F238E27FC236}">
                <a16:creationId xmlns:a16="http://schemas.microsoft.com/office/drawing/2014/main" id="{A9BCF536-0530-4965-A385-FF232D94BF8D}"/>
              </a:ext>
            </a:extLst>
          </p:cNvPr>
          <p:cNvSpPr/>
          <p:nvPr/>
        </p:nvSpPr>
        <p:spPr>
          <a:xfrm>
            <a:off x="2563986" y="2461283"/>
            <a:ext cx="415564" cy="1894793"/>
          </a:xfrm>
          <a:custGeom>
            <a:avLst/>
            <a:gdLst/>
            <a:ahLst/>
            <a:cxnLst/>
            <a:rect l="l" t="t" r="r" b="b"/>
            <a:pathLst>
              <a:path h="2875915">
                <a:moveTo>
                  <a:pt x="0" y="0"/>
                </a:moveTo>
                <a:lnTo>
                  <a:pt x="0" y="2875495"/>
                </a:lnTo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5">
            <a:extLst>
              <a:ext uri="{FF2B5EF4-FFF2-40B4-BE49-F238E27FC236}">
                <a16:creationId xmlns:a16="http://schemas.microsoft.com/office/drawing/2014/main" id="{312EF67D-376E-4EE9-B1D8-650BAE894BEA}"/>
              </a:ext>
            </a:extLst>
          </p:cNvPr>
          <p:cNvSpPr txBox="1"/>
          <p:nvPr/>
        </p:nvSpPr>
        <p:spPr>
          <a:xfrm>
            <a:off x="2977980" y="3126260"/>
            <a:ext cx="1461135" cy="5753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vert="horz" wrap="square" lIns="0" tIns="96520" rIns="0" bIns="0" rtlCol="0">
            <a:spAutoFit/>
          </a:bodyPr>
          <a:lstStyle/>
          <a:p>
            <a:pPr marL="125730" marR="358775">
              <a:lnSpc>
                <a:spcPts val="1500"/>
              </a:lnSpc>
              <a:spcBef>
                <a:spcPts val="760"/>
              </a:spcBef>
            </a:pPr>
            <a:r>
              <a:rPr sz="1400" spc="-10">
                <a:solidFill>
                  <a:srgbClr val="FFFFFF"/>
                </a:solidFill>
                <a:latin typeface="Arial"/>
                <a:cs typeface="Arial"/>
              </a:rPr>
              <a:t>Private practitioners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6" name="object 17">
            <a:extLst>
              <a:ext uri="{FF2B5EF4-FFF2-40B4-BE49-F238E27FC236}">
                <a16:creationId xmlns:a16="http://schemas.microsoft.com/office/drawing/2014/main" id="{43D479A6-3AE8-4D3C-9C31-61275A312DD8}"/>
              </a:ext>
            </a:extLst>
          </p:cNvPr>
          <p:cNvSpPr/>
          <p:nvPr/>
        </p:nvSpPr>
        <p:spPr>
          <a:xfrm>
            <a:off x="2977980" y="4081935"/>
            <a:ext cx="1461135" cy="575310"/>
          </a:xfrm>
          <a:custGeom>
            <a:avLst/>
            <a:gdLst/>
            <a:ahLst/>
            <a:cxnLst/>
            <a:rect l="l" t="t" r="r" b="b"/>
            <a:pathLst>
              <a:path w="1461134" h="575310">
                <a:moveTo>
                  <a:pt x="1460652" y="0"/>
                </a:moveTo>
                <a:lnTo>
                  <a:pt x="0" y="0"/>
                </a:lnTo>
                <a:lnTo>
                  <a:pt x="0" y="575297"/>
                </a:lnTo>
                <a:lnTo>
                  <a:pt x="1460652" y="575297"/>
                </a:lnTo>
                <a:lnTo>
                  <a:pt x="1460652" y="0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125730" marR="111125">
              <a:lnSpc>
                <a:spcPts val="1500"/>
              </a:lnSpc>
              <a:spcBef>
                <a:spcPts val="760"/>
              </a:spcBef>
            </a:pPr>
            <a:r>
              <a:rPr lang="en-GB" sz="1400">
                <a:solidFill>
                  <a:srgbClr val="FFFFFF"/>
                </a:solidFill>
                <a:latin typeface="Arial"/>
                <a:cs typeface="Arial"/>
              </a:rPr>
              <a:t>Public officials</a:t>
            </a:r>
          </a:p>
        </p:txBody>
      </p:sp>
      <p:sp>
        <p:nvSpPr>
          <p:cNvPr id="199" name="object 24">
            <a:extLst>
              <a:ext uri="{FF2B5EF4-FFF2-40B4-BE49-F238E27FC236}">
                <a16:creationId xmlns:a16="http://schemas.microsoft.com/office/drawing/2014/main" id="{83D7FD39-A5BE-44CD-9C80-228F6CAFCDCD}"/>
              </a:ext>
            </a:extLst>
          </p:cNvPr>
          <p:cNvSpPr txBox="1"/>
          <p:nvPr/>
        </p:nvSpPr>
        <p:spPr>
          <a:xfrm>
            <a:off x="2977980" y="2176935"/>
            <a:ext cx="1461135" cy="5753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125730" marR="111125">
              <a:lnSpc>
                <a:spcPts val="1500"/>
              </a:lnSpc>
              <a:spcBef>
                <a:spcPts val="760"/>
              </a:spcBef>
            </a:pPr>
            <a:r>
              <a:rPr lang="en-GB" sz="1400">
                <a:solidFill>
                  <a:srgbClr val="FFFFFF"/>
                </a:solidFill>
                <a:latin typeface="Arial"/>
                <a:cs typeface="Arial"/>
              </a:rPr>
              <a:t>Policy Makers</a:t>
            </a:r>
          </a:p>
        </p:txBody>
      </p:sp>
      <p:grpSp>
        <p:nvGrpSpPr>
          <p:cNvPr id="200" name="object 25">
            <a:extLst>
              <a:ext uri="{FF2B5EF4-FFF2-40B4-BE49-F238E27FC236}">
                <a16:creationId xmlns:a16="http://schemas.microsoft.com/office/drawing/2014/main" id="{F286E060-EA90-4B95-8A4D-284C03379E3D}"/>
              </a:ext>
            </a:extLst>
          </p:cNvPr>
          <p:cNvGrpSpPr/>
          <p:nvPr/>
        </p:nvGrpSpPr>
        <p:grpSpPr>
          <a:xfrm>
            <a:off x="2562186" y="2467577"/>
            <a:ext cx="416243" cy="1896357"/>
            <a:chOff x="6856200" y="2951990"/>
            <a:chExt cx="416243" cy="1896357"/>
          </a:xfrm>
        </p:grpSpPr>
        <p:sp>
          <p:nvSpPr>
            <p:cNvPr id="201" name="object 26">
              <a:extLst>
                <a:ext uri="{FF2B5EF4-FFF2-40B4-BE49-F238E27FC236}">
                  <a16:creationId xmlns:a16="http://schemas.microsoft.com/office/drawing/2014/main" id="{9A9D945B-4EA8-472A-A17A-11B7E5DE2793}"/>
                </a:ext>
              </a:extLst>
            </p:cNvPr>
            <p:cNvSpPr/>
            <p:nvPr/>
          </p:nvSpPr>
          <p:spPr>
            <a:xfrm>
              <a:off x="6861598" y="2951990"/>
              <a:ext cx="410845" cy="0"/>
            </a:xfrm>
            <a:custGeom>
              <a:avLst/>
              <a:gdLst/>
              <a:ahLst/>
              <a:cxnLst/>
              <a:rect l="l" t="t" r="r" b="b"/>
              <a:pathLst>
                <a:path w="410845">
                  <a:moveTo>
                    <a:pt x="0" y="0"/>
                  </a:moveTo>
                  <a:lnTo>
                    <a:pt x="410400" y="0"/>
                  </a:lnTo>
                </a:path>
              </a:pathLst>
            </a:custGeom>
            <a:ln w="12700"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7">
              <a:extLst>
                <a:ext uri="{FF2B5EF4-FFF2-40B4-BE49-F238E27FC236}">
                  <a16:creationId xmlns:a16="http://schemas.microsoft.com/office/drawing/2014/main" id="{4C3B7F62-D0A7-4BF8-BDD0-39AA5724D48A}"/>
                </a:ext>
              </a:extLst>
            </p:cNvPr>
            <p:cNvSpPr/>
            <p:nvPr/>
          </p:nvSpPr>
          <p:spPr>
            <a:xfrm>
              <a:off x="6856200" y="3942945"/>
              <a:ext cx="410845" cy="0"/>
            </a:xfrm>
            <a:custGeom>
              <a:avLst/>
              <a:gdLst/>
              <a:ahLst/>
              <a:cxnLst/>
              <a:rect l="l" t="t" r="r" b="b"/>
              <a:pathLst>
                <a:path w="410845">
                  <a:moveTo>
                    <a:pt x="0" y="0"/>
                  </a:moveTo>
                  <a:lnTo>
                    <a:pt x="410400" y="0"/>
                  </a:lnTo>
                </a:path>
              </a:pathLst>
            </a:custGeom>
            <a:ln w="12700"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8">
              <a:extLst>
                <a:ext uri="{FF2B5EF4-FFF2-40B4-BE49-F238E27FC236}">
                  <a16:creationId xmlns:a16="http://schemas.microsoft.com/office/drawing/2014/main" id="{41F44FBD-1B48-4821-B60B-AD8532B63485}"/>
                </a:ext>
              </a:extLst>
            </p:cNvPr>
            <p:cNvSpPr/>
            <p:nvPr/>
          </p:nvSpPr>
          <p:spPr>
            <a:xfrm>
              <a:off x="6856200" y="4848347"/>
              <a:ext cx="410845" cy="0"/>
            </a:xfrm>
            <a:custGeom>
              <a:avLst/>
              <a:gdLst/>
              <a:ahLst/>
              <a:cxnLst/>
              <a:rect l="l" t="t" r="r" b="b"/>
              <a:pathLst>
                <a:path w="410845">
                  <a:moveTo>
                    <a:pt x="0" y="0"/>
                  </a:moveTo>
                  <a:lnTo>
                    <a:pt x="410400" y="0"/>
                  </a:lnTo>
                </a:path>
              </a:pathLst>
            </a:custGeom>
            <a:ln w="12700"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488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35" grpId="0"/>
      <p:bldP spid="136" grpId="0" animBg="1"/>
      <p:bldP spid="138" grpId="0"/>
      <p:bldP spid="140" grpId="0"/>
      <p:bldP spid="143" grpId="0" animBg="1"/>
      <p:bldP spid="144" grpId="0" animBg="1"/>
      <p:bldP spid="149" grpId="0"/>
      <p:bldP spid="153" grpId="0" animBg="1"/>
      <p:bldP spid="154" grpId="0" animBg="1"/>
      <p:bldP spid="163" grpId="0" animBg="1"/>
      <p:bldP spid="165" grpId="0" animBg="1"/>
      <p:bldP spid="193" grpId="0" animBg="1"/>
      <p:bldP spid="194" grpId="0" animBg="1"/>
      <p:bldP spid="196" grpId="0" animBg="1"/>
      <p:bldP spid="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47D1E35-D967-4C3A-9820-CC851CB46A5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32465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think-cell Slide" r:id="rId6" imgW="423" imgH="424" progId="TCLayout.ActiveDocument.1">
                  <p:embed/>
                </p:oleObj>
              </mc:Choice>
              <mc:Fallback>
                <p:oleObj name="think-cell Slide" r:id="rId6" imgW="423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47D1E35-D967-4C3A-9820-CC851CB46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" name="Picture 174" descr="A person wearing headphones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C6D5A9A3-BC7C-43E4-816C-3CBB93AC03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8645" y="3086414"/>
            <a:ext cx="5078477" cy="3771586"/>
          </a:xfrm>
          <a:custGeom>
            <a:avLst/>
            <a:gdLst>
              <a:gd name="connsiteX0" fmla="*/ 5078477 w 5078477"/>
              <a:gd name="connsiteY0" fmla="*/ 0 h 3771586"/>
              <a:gd name="connsiteX1" fmla="*/ 5078477 w 5078477"/>
              <a:gd name="connsiteY1" fmla="*/ 18560 h 3771586"/>
              <a:gd name="connsiteX2" fmla="*/ 4162682 w 5078477"/>
              <a:gd name="connsiteY2" fmla="*/ 3771586 h 3771586"/>
              <a:gd name="connsiteX3" fmla="*/ 0 w 5078477"/>
              <a:gd name="connsiteY3" fmla="*/ 3771586 h 377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8477" h="3771586">
                <a:moveTo>
                  <a:pt x="5078477" y="0"/>
                </a:moveTo>
                <a:lnTo>
                  <a:pt x="5078477" y="18560"/>
                </a:lnTo>
                <a:lnTo>
                  <a:pt x="4162682" y="3771586"/>
                </a:lnTo>
                <a:lnTo>
                  <a:pt x="0" y="3771586"/>
                </a:lnTo>
                <a:close/>
              </a:path>
            </a:pathLst>
          </a:custGeom>
        </p:spPr>
      </p:pic>
      <p:pic>
        <p:nvPicPr>
          <p:cNvPr id="178" name="Picture 17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D815FC2-6B0C-4605-9F4C-EA8F81AC962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2301" y="1"/>
            <a:ext cx="3859698" cy="4181065"/>
          </a:xfrm>
          <a:custGeom>
            <a:avLst/>
            <a:gdLst>
              <a:gd name="connsiteX0" fmla="*/ 0 w 3859698"/>
              <a:gd name="connsiteY0" fmla="*/ 0 h 4181065"/>
              <a:gd name="connsiteX1" fmla="*/ 3859698 w 3859698"/>
              <a:gd name="connsiteY1" fmla="*/ 0 h 4181065"/>
              <a:gd name="connsiteX2" fmla="*/ 3859698 w 3859698"/>
              <a:gd name="connsiteY2" fmla="*/ 4181065 h 41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9698" h="4181065">
                <a:moveTo>
                  <a:pt x="0" y="0"/>
                </a:moveTo>
                <a:lnTo>
                  <a:pt x="3859698" y="0"/>
                </a:lnTo>
                <a:lnTo>
                  <a:pt x="3859698" y="4181065"/>
                </a:lnTo>
                <a:close/>
              </a:path>
            </a:pathLst>
          </a:custGeom>
        </p:spPr>
      </p:pic>
      <p:sp>
        <p:nvSpPr>
          <p:cNvPr id="160" name="object 9">
            <a:extLst>
              <a:ext uri="{FF2B5EF4-FFF2-40B4-BE49-F238E27FC236}">
                <a16:creationId xmlns:a16="http://schemas.microsoft.com/office/drawing/2014/main" id="{C756E3B5-8407-4543-8BAD-1927A4FF8578}"/>
              </a:ext>
            </a:extLst>
          </p:cNvPr>
          <p:cNvSpPr txBox="1"/>
          <p:nvPr/>
        </p:nvSpPr>
        <p:spPr>
          <a:xfrm>
            <a:off x="1345182" y="768404"/>
            <a:ext cx="7199090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Aft>
                <a:spcPts val="1200"/>
              </a:spcAft>
            </a:pPr>
            <a:r>
              <a:rPr lang="en-GB" sz="2800">
                <a:solidFill>
                  <a:schemeClr val="accent5"/>
                </a:solidFill>
                <a:latin typeface="Arial Black" panose="020B0A04020102020204" pitchFamily="34" charset="0"/>
              </a:rPr>
              <a:t>WHAT CAN GLAD DO FOR YOU?</a:t>
            </a:r>
          </a:p>
          <a:p>
            <a:pPr marL="12700" marR="5080">
              <a:spcAft>
                <a:spcPts val="1200"/>
              </a:spcAft>
            </a:pP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GLAD blends lessons and policy learning, </a:t>
            </a:r>
            <a:br>
              <a:rPr lang="en-GB" sz="240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multi-stakeholder dialogue, and small-scale actions.</a:t>
            </a:r>
          </a:p>
          <a:p>
            <a:pPr marL="12700" marR="5080">
              <a:spcAft>
                <a:spcPts val="1200"/>
              </a:spcAft>
            </a:pPr>
            <a:r>
              <a:rPr lang="en-GB" sz="1600" b="1">
                <a:solidFill>
                  <a:srgbClr val="231F20"/>
                </a:solidFill>
                <a:latin typeface="Arial"/>
                <a:cs typeface="Arial"/>
              </a:rPr>
              <a:t>It will create:</a:t>
            </a:r>
          </a:p>
          <a:p>
            <a:pPr marL="288000" marR="508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231F20"/>
                </a:solidFill>
                <a:latin typeface="Arial"/>
                <a:cs typeface="Arial"/>
              </a:rPr>
              <a:t>Spaces for exchange between partner countries on mechanisms for multi-actor and multi-level collaboration.</a:t>
            </a:r>
          </a:p>
          <a:p>
            <a:pPr marL="288000" marR="508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231F20"/>
                </a:solidFill>
                <a:latin typeface="Arial"/>
                <a:cs typeface="Arial"/>
              </a:rPr>
              <a:t>International connectivity between practitioners, academics, social partners and CSOs.</a:t>
            </a:r>
          </a:p>
          <a:p>
            <a:pPr marL="288000" marR="508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231F20"/>
                </a:solidFill>
                <a:latin typeface="Arial"/>
                <a:cs typeface="Arial"/>
              </a:rPr>
              <a:t>Access to innovative practice being tested at country and international level.</a:t>
            </a:r>
          </a:p>
          <a:p>
            <a:pPr marL="288000" marR="508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231F20"/>
                </a:solidFill>
                <a:latin typeface="Arial"/>
                <a:cs typeface="Arial"/>
              </a:rPr>
              <a:t>Action-research to assess participatory governance mechanisms.</a:t>
            </a:r>
          </a:p>
          <a:p>
            <a:pPr marL="288000" marR="508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231F20"/>
                </a:solidFill>
                <a:latin typeface="Arial"/>
                <a:cs typeface="Arial"/>
              </a:rPr>
              <a:t>Action-learning to test small-scale partnership-based mechanisms and processes.</a:t>
            </a:r>
          </a:p>
        </p:txBody>
      </p:sp>
      <p:sp>
        <p:nvSpPr>
          <p:cNvPr id="162" name="object 6">
            <a:extLst>
              <a:ext uri="{FF2B5EF4-FFF2-40B4-BE49-F238E27FC236}">
                <a16:creationId xmlns:a16="http://schemas.microsoft.com/office/drawing/2014/main" id="{B380F042-CEB2-4993-89AF-F847CA5DDF55}"/>
              </a:ext>
            </a:extLst>
          </p:cNvPr>
          <p:cNvSpPr/>
          <p:nvPr/>
        </p:nvSpPr>
        <p:spPr>
          <a:xfrm>
            <a:off x="10285095" y="2084070"/>
            <a:ext cx="1906905" cy="4773930"/>
          </a:xfrm>
          <a:custGeom>
            <a:avLst/>
            <a:gdLst/>
            <a:ahLst/>
            <a:cxnLst/>
            <a:rect l="l" t="t" r="r" b="b"/>
            <a:pathLst>
              <a:path w="1906905" h="4773930">
                <a:moveTo>
                  <a:pt x="1906299" y="0"/>
                </a:moveTo>
                <a:lnTo>
                  <a:pt x="0" y="4773496"/>
                </a:lnTo>
                <a:lnTo>
                  <a:pt x="1906299" y="4773496"/>
                </a:lnTo>
                <a:lnTo>
                  <a:pt x="1906299" y="0"/>
                </a:lnTo>
                <a:close/>
              </a:path>
            </a:pathLst>
          </a:custGeom>
          <a:solidFill>
            <a:srgbClr val="F58232">
              <a:alpha val="86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9">
            <a:extLst>
              <a:ext uri="{FF2B5EF4-FFF2-40B4-BE49-F238E27FC236}">
                <a16:creationId xmlns:a16="http://schemas.microsoft.com/office/drawing/2014/main" id="{0681E35C-9F21-4802-9719-59AFD29E4D5B}"/>
              </a:ext>
            </a:extLst>
          </p:cNvPr>
          <p:cNvSpPr/>
          <p:nvPr/>
        </p:nvSpPr>
        <p:spPr>
          <a:xfrm>
            <a:off x="4985484" y="3081607"/>
            <a:ext cx="6711798" cy="3776394"/>
          </a:xfrm>
          <a:custGeom>
            <a:avLst/>
            <a:gdLst/>
            <a:ahLst/>
            <a:cxnLst/>
            <a:rect l="l" t="t" r="r" b="b"/>
            <a:pathLst>
              <a:path w="6871970" h="3866515">
                <a:moveTo>
                  <a:pt x="6871632" y="0"/>
                </a:moveTo>
                <a:lnTo>
                  <a:pt x="0" y="3866393"/>
                </a:lnTo>
                <a:lnTo>
                  <a:pt x="1695567" y="3866393"/>
                </a:lnTo>
                <a:lnTo>
                  <a:pt x="6871632" y="0"/>
                </a:lnTo>
                <a:close/>
              </a:path>
            </a:pathLst>
          </a:custGeom>
          <a:solidFill>
            <a:srgbClr val="8DC63F">
              <a:alpha val="7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7">
            <a:extLst>
              <a:ext uri="{FF2B5EF4-FFF2-40B4-BE49-F238E27FC236}">
                <a16:creationId xmlns:a16="http://schemas.microsoft.com/office/drawing/2014/main" id="{6CAC12AC-D12F-49A6-9002-F6C45779EFC8}"/>
              </a:ext>
            </a:extLst>
          </p:cNvPr>
          <p:cNvSpPr/>
          <p:nvPr/>
        </p:nvSpPr>
        <p:spPr>
          <a:xfrm>
            <a:off x="7157154" y="0"/>
            <a:ext cx="4289024" cy="4632778"/>
          </a:xfrm>
          <a:custGeom>
            <a:avLst/>
            <a:gdLst/>
            <a:ahLst/>
            <a:cxnLst/>
            <a:rect l="l" t="t" r="r" b="b"/>
            <a:pathLst>
              <a:path w="4999355" h="5400040">
                <a:moveTo>
                  <a:pt x="2890942" y="0"/>
                </a:moveTo>
                <a:lnTo>
                  <a:pt x="0" y="0"/>
                </a:lnTo>
                <a:lnTo>
                  <a:pt x="4998966" y="5400000"/>
                </a:lnTo>
                <a:lnTo>
                  <a:pt x="2890942" y="0"/>
                </a:lnTo>
                <a:close/>
              </a:path>
            </a:pathLst>
          </a:custGeom>
          <a:solidFill>
            <a:srgbClr val="00AAAD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9347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4" grpId="0" animBg="1"/>
      <p:bldP spid="1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47D1E35-D967-4C3A-9820-CC851CB46A5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34019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think-cell Slide" r:id="rId6" imgW="423" imgH="424" progId="TCLayout.ActiveDocument.1">
                  <p:embed/>
                </p:oleObj>
              </mc:Choice>
              <mc:Fallback>
                <p:oleObj name="think-cell Slide" r:id="rId6" imgW="423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47D1E35-D967-4C3A-9820-CC851CB46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0" name="Picture 139" descr="A group of people standing around a table&#10;&#10;Description automatically generated with low confidence">
            <a:extLst>
              <a:ext uri="{FF2B5EF4-FFF2-40B4-BE49-F238E27FC236}">
                <a16:creationId xmlns:a16="http://schemas.microsoft.com/office/drawing/2014/main" id="{73BCB7FC-102A-4D22-B19C-7007FC3903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69482" y="3368042"/>
            <a:ext cx="4922519" cy="3489959"/>
          </a:xfrm>
          <a:custGeom>
            <a:avLst/>
            <a:gdLst>
              <a:gd name="connsiteX0" fmla="*/ 0 w 4922519"/>
              <a:gd name="connsiteY0" fmla="*/ 0 h 3489959"/>
              <a:gd name="connsiteX1" fmla="*/ 0 w 4922519"/>
              <a:gd name="connsiteY1" fmla="*/ 3489959 h 3489959"/>
              <a:gd name="connsiteX2" fmla="*/ 4922519 w 4922519"/>
              <a:gd name="connsiteY2" fmla="*/ 3489959 h 348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2519" h="3489959">
                <a:moveTo>
                  <a:pt x="0" y="0"/>
                </a:moveTo>
                <a:lnTo>
                  <a:pt x="0" y="3489959"/>
                </a:lnTo>
                <a:lnTo>
                  <a:pt x="4922519" y="3489959"/>
                </a:lnTo>
                <a:close/>
              </a:path>
            </a:pathLst>
          </a:cu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36FBE26A-78D2-4E0D-977A-A9DD90B5E5F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5518" y="0"/>
            <a:ext cx="4146483" cy="3587748"/>
          </a:xfrm>
          <a:custGeom>
            <a:avLst/>
            <a:gdLst>
              <a:gd name="connsiteX0" fmla="*/ 0 w 4146483"/>
              <a:gd name="connsiteY0" fmla="*/ 0 h 3587748"/>
              <a:gd name="connsiteX1" fmla="*/ 4146483 w 4146483"/>
              <a:gd name="connsiteY1" fmla="*/ 0 h 3587748"/>
              <a:gd name="connsiteX2" fmla="*/ 4146483 w 4146483"/>
              <a:gd name="connsiteY2" fmla="*/ 3587748 h 358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6483" h="3587748">
                <a:moveTo>
                  <a:pt x="0" y="0"/>
                </a:moveTo>
                <a:lnTo>
                  <a:pt x="4146483" y="0"/>
                </a:lnTo>
                <a:lnTo>
                  <a:pt x="4146483" y="3587748"/>
                </a:lnTo>
                <a:close/>
              </a:path>
            </a:pathLst>
          </a:custGeom>
        </p:spPr>
      </p:pic>
      <p:sp>
        <p:nvSpPr>
          <p:cNvPr id="160" name="object 9">
            <a:extLst>
              <a:ext uri="{FF2B5EF4-FFF2-40B4-BE49-F238E27FC236}">
                <a16:creationId xmlns:a16="http://schemas.microsoft.com/office/drawing/2014/main" id="{C756E3B5-8407-4543-8BAD-1927A4FF8578}"/>
              </a:ext>
            </a:extLst>
          </p:cNvPr>
          <p:cNvSpPr txBox="1"/>
          <p:nvPr/>
        </p:nvSpPr>
        <p:spPr>
          <a:xfrm>
            <a:off x="1345182" y="768404"/>
            <a:ext cx="6609732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Aft>
                <a:spcPts val="1200"/>
              </a:spcAft>
            </a:pPr>
            <a:r>
              <a:rPr lang="en-GB" sz="2800">
                <a:solidFill>
                  <a:schemeClr val="accent5"/>
                </a:solidFill>
                <a:latin typeface="Arial Black" panose="020B0A04020102020204" pitchFamily="34" charset="0"/>
              </a:rPr>
              <a:t>WHAT CAN YOU DO FOR GLAD?</a:t>
            </a:r>
          </a:p>
          <a:p>
            <a:pPr marL="12700" marR="5080">
              <a:spcAft>
                <a:spcPts val="1200"/>
              </a:spcAft>
            </a:pP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As a GLAD member, you can choose activities according to your interests and national priorities</a:t>
            </a:r>
          </a:p>
          <a:p>
            <a:pPr marL="12700" marR="5080">
              <a:spcAft>
                <a:spcPts val="1200"/>
              </a:spcAft>
            </a:pP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You commit to sharing your findings with everyone else. For example, focused discussions and activities might involve countries facing similar challenges, seeking to share knowledge regarding future options.</a:t>
            </a:r>
          </a:p>
        </p:txBody>
      </p:sp>
      <p:sp>
        <p:nvSpPr>
          <p:cNvPr id="136" name="object 8">
            <a:extLst>
              <a:ext uri="{FF2B5EF4-FFF2-40B4-BE49-F238E27FC236}">
                <a16:creationId xmlns:a16="http://schemas.microsoft.com/office/drawing/2014/main" id="{06A9C3E2-EADD-47D1-B54D-6BC180A89B79}"/>
              </a:ext>
            </a:extLst>
          </p:cNvPr>
          <p:cNvSpPr/>
          <p:nvPr/>
        </p:nvSpPr>
        <p:spPr>
          <a:xfrm>
            <a:off x="5231904" y="2277601"/>
            <a:ext cx="6960096" cy="4580399"/>
          </a:xfrm>
          <a:custGeom>
            <a:avLst/>
            <a:gdLst/>
            <a:ahLst/>
            <a:cxnLst/>
            <a:rect l="l" t="t" r="r" b="b"/>
            <a:pathLst>
              <a:path w="8123555" h="5346065">
                <a:moveTo>
                  <a:pt x="8123142" y="0"/>
                </a:moveTo>
                <a:lnTo>
                  <a:pt x="0" y="5345995"/>
                </a:lnTo>
                <a:lnTo>
                  <a:pt x="4736764" y="5345995"/>
                </a:lnTo>
                <a:lnTo>
                  <a:pt x="8123142" y="0"/>
                </a:lnTo>
                <a:close/>
              </a:path>
            </a:pathLst>
          </a:custGeom>
          <a:solidFill>
            <a:srgbClr val="009FC2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7">
            <a:extLst>
              <a:ext uri="{FF2B5EF4-FFF2-40B4-BE49-F238E27FC236}">
                <a16:creationId xmlns:a16="http://schemas.microsoft.com/office/drawing/2014/main" id="{399F1AC9-1143-44F8-A45A-EC55135E5072}"/>
              </a:ext>
            </a:extLst>
          </p:cNvPr>
          <p:cNvSpPr/>
          <p:nvPr/>
        </p:nvSpPr>
        <p:spPr>
          <a:xfrm>
            <a:off x="1226296" y="3467237"/>
            <a:ext cx="10846818" cy="3390763"/>
          </a:xfrm>
          <a:custGeom>
            <a:avLst/>
            <a:gdLst/>
            <a:ahLst/>
            <a:cxnLst/>
            <a:rect l="l" t="t" r="r" b="b"/>
            <a:pathLst>
              <a:path w="12161519" h="3801745">
                <a:moveTo>
                  <a:pt x="12160924" y="0"/>
                </a:moveTo>
                <a:lnTo>
                  <a:pt x="0" y="3801595"/>
                </a:lnTo>
                <a:lnTo>
                  <a:pt x="4467209" y="3801595"/>
                </a:lnTo>
                <a:lnTo>
                  <a:pt x="12160924" y="0"/>
                </a:lnTo>
                <a:close/>
              </a:path>
            </a:pathLst>
          </a:custGeom>
          <a:solidFill>
            <a:srgbClr val="711371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122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47D1E35-D967-4C3A-9820-CC851CB46A5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40625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think-cell Slide" r:id="rId6" imgW="423" imgH="424" progId="TCLayout.ActiveDocument.1">
                  <p:embed/>
                </p:oleObj>
              </mc:Choice>
              <mc:Fallback>
                <p:oleObj name="think-cell Slide" r:id="rId6" imgW="423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47D1E35-D967-4C3A-9820-CC851CB46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" name="object 9">
            <a:extLst>
              <a:ext uri="{FF2B5EF4-FFF2-40B4-BE49-F238E27FC236}">
                <a16:creationId xmlns:a16="http://schemas.microsoft.com/office/drawing/2014/main" id="{C756E3B5-8407-4543-8BAD-1927A4FF8578}"/>
              </a:ext>
            </a:extLst>
          </p:cNvPr>
          <p:cNvSpPr txBox="1"/>
          <p:nvPr/>
        </p:nvSpPr>
        <p:spPr>
          <a:xfrm>
            <a:off x="1345181" y="768404"/>
            <a:ext cx="6449923" cy="2074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Aft>
                <a:spcPts val="1200"/>
              </a:spcAft>
            </a:pPr>
            <a:r>
              <a:rPr lang="en-GB" sz="2800">
                <a:solidFill>
                  <a:schemeClr val="accent5"/>
                </a:solidFill>
                <a:latin typeface="Arial Black" panose="020B0A04020102020204" pitchFamily="34" charset="0"/>
              </a:rPr>
              <a:t>HOW WILL THIS HAPPEN?</a:t>
            </a:r>
          </a:p>
          <a:p>
            <a:pPr marL="12700" marR="5080">
              <a:spcAft>
                <a:spcPts val="1200"/>
              </a:spcAft>
            </a:pPr>
            <a:r>
              <a:rPr lang="en-GB" sz="2400">
                <a:solidFill>
                  <a:srgbClr val="231F20"/>
                </a:solidFill>
                <a:latin typeface="Arial"/>
                <a:cs typeface="Arial"/>
              </a:rPr>
              <a:t>Participation is based on a commitment to governance mechanisms that support quality lifelong learning to inclusive HCD policies into practice.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D93E8113-8CC2-4851-8CA9-C54B67119C5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9102" y="1"/>
            <a:ext cx="4392899" cy="5446011"/>
          </a:xfrm>
          <a:custGeom>
            <a:avLst/>
            <a:gdLst>
              <a:gd name="connsiteX0" fmla="*/ 0 w 4392899"/>
              <a:gd name="connsiteY0" fmla="*/ 0 h 5446011"/>
              <a:gd name="connsiteX1" fmla="*/ 4392899 w 4392899"/>
              <a:gd name="connsiteY1" fmla="*/ 0 h 5446011"/>
              <a:gd name="connsiteX2" fmla="*/ 4392899 w 4392899"/>
              <a:gd name="connsiteY2" fmla="*/ 5446011 h 544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2899" h="5446011">
                <a:moveTo>
                  <a:pt x="0" y="0"/>
                </a:moveTo>
                <a:lnTo>
                  <a:pt x="4392899" y="0"/>
                </a:lnTo>
                <a:lnTo>
                  <a:pt x="4392899" y="5446011"/>
                </a:lnTo>
                <a:close/>
              </a:path>
            </a:pathLst>
          </a:custGeom>
        </p:spPr>
      </p:pic>
      <p:pic>
        <p:nvPicPr>
          <p:cNvPr id="144" name="Picture 143" descr="A picture containing person, computer, table&#10;&#10;Description automatically generated">
            <a:extLst>
              <a:ext uri="{FF2B5EF4-FFF2-40B4-BE49-F238E27FC236}">
                <a16:creationId xmlns:a16="http://schemas.microsoft.com/office/drawing/2014/main" id="{D998336A-65F4-4DB2-B142-AB8FDEB8011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5340" y="3698944"/>
            <a:ext cx="6164784" cy="3159055"/>
          </a:xfrm>
          <a:custGeom>
            <a:avLst/>
            <a:gdLst>
              <a:gd name="connsiteX0" fmla="*/ 6164784 w 6164784"/>
              <a:gd name="connsiteY0" fmla="*/ 0 h 3159055"/>
              <a:gd name="connsiteX1" fmla="*/ 4421102 w 6164784"/>
              <a:gd name="connsiteY1" fmla="*/ 3159055 h 3159055"/>
              <a:gd name="connsiteX2" fmla="*/ 0 w 6164784"/>
              <a:gd name="connsiteY2" fmla="*/ 3159055 h 315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4784" h="3159055">
                <a:moveTo>
                  <a:pt x="6164784" y="0"/>
                </a:moveTo>
                <a:lnTo>
                  <a:pt x="4421102" y="3159055"/>
                </a:lnTo>
                <a:lnTo>
                  <a:pt x="0" y="3159055"/>
                </a:lnTo>
                <a:close/>
              </a:path>
            </a:pathLst>
          </a:custGeom>
        </p:spPr>
      </p:pic>
      <p:sp>
        <p:nvSpPr>
          <p:cNvPr id="135" name="object 8">
            <a:extLst>
              <a:ext uri="{FF2B5EF4-FFF2-40B4-BE49-F238E27FC236}">
                <a16:creationId xmlns:a16="http://schemas.microsoft.com/office/drawing/2014/main" id="{0CDE6524-1727-4CFA-AC40-4A7FD75C70D3}"/>
              </a:ext>
            </a:extLst>
          </p:cNvPr>
          <p:cNvSpPr/>
          <p:nvPr/>
        </p:nvSpPr>
        <p:spPr>
          <a:xfrm>
            <a:off x="7896201" y="3886021"/>
            <a:ext cx="4295800" cy="2971979"/>
          </a:xfrm>
          <a:custGeom>
            <a:avLst/>
            <a:gdLst/>
            <a:ahLst/>
            <a:cxnLst/>
            <a:rect l="l" t="t" r="r" b="b"/>
            <a:pathLst>
              <a:path w="4533264" h="3136265">
                <a:moveTo>
                  <a:pt x="4533009" y="0"/>
                </a:moveTo>
                <a:lnTo>
                  <a:pt x="0" y="3136047"/>
                </a:lnTo>
                <a:lnTo>
                  <a:pt x="4533009" y="3136047"/>
                </a:lnTo>
                <a:lnTo>
                  <a:pt x="4533009" y="0"/>
                </a:lnTo>
                <a:close/>
              </a:path>
            </a:pathLst>
          </a:custGeom>
          <a:solidFill>
            <a:srgbClr val="E20077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9">
            <a:extLst>
              <a:ext uri="{FF2B5EF4-FFF2-40B4-BE49-F238E27FC236}">
                <a16:creationId xmlns:a16="http://schemas.microsoft.com/office/drawing/2014/main" id="{EF7C90B1-0359-468B-88FF-7054D7918C67}"/>
              </a:ext>
            </a:extLst>
          </p:cNvPr>
          <p:cNvSpPr/>
          <p:nvPr/>
        </p:nvSpPr>
        <p:spPr>
          <a:xfrm>
            <a:off x="0" y="3156255"/>
            <a:ext cx="12214512" cy="3701745"/>
          </a:xfrm>
          <a:custGeom>
            <a:avLst/>
            <a:gdLst/>
            <a:ahLst/>
            <a:cxnLst/>
            <a:rect l="l" t="t" r="r" b="b"/>
            <a:pathLst>
              <a:path w="13068300" h="3960495">
                <a:moveTo>
                  <a:pt x="13068005" y="0"/>
                </a:moveTo>
                <a:lnTo>
                  <a:pt x="0" y="1958447"/>
                </a:lnTo>
                <a:lnTo>
                  <a:pt x="0" y="3960006"/>
                </a:lnTo>
                <a:lnTo>
                  <a:pt x="2543928" y="3960006"/>
                </a:lnTo>
                <a:lnTo>
                  <a:pt x="13068005" y="0"/>
                </a:lnTo>
                <a:close/>
              </a:path>
            </a:pathLst>
          </a:custGeom>
          <a:solidFill>
            <a:srgbClr val="00AC7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5" name="Picture 144" descr="A picture containing logo&#10;&#10;Description automatically generated">
            <a:extLst>
              <a:ext uri="{FF2B5EF4-FFF2-40B4-BE49-F238E27FC236}">
                <a16:creationId xmlns:a16="http://schemas.microsoft.com/office/drawing/2014/main" id="{1FBCC1BB-6F20-4F3D-8DE9-6C7774D59F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5693900"/>
            <a:ext cx="1450783" cy="117419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4201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SLIDE_THUMBNAIL_REFRESH" val="1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TF Template">
  <a:themeElements>
    <a:clrScheme name="ETF">
      <a:dk1>
        <a:srgbClr val="455560"/>
      </a:dk1>
      <a:lt1>
        <a:srgbClr val="FFFFFF"/>
      </a:lt1>
      <a:dk2>
        <a:srgbClr val="0092BB"/>
      </a:dk2>
      <a:lt2>
        <a:srgbClr val="D6DCE4"/>
      </a:lt2>
      <a:accent1>
        <a:srgbClr val="009CDE"/>
      </a:accent1>
      <a:accent2>
        <a:srgbClr val="38B6AB"/>
      </a:accent2>
      <a:accent3>
        <a:srgbClr val="CBD300"/>
      </a:accent3>
      <a:accent4>
        <a:srgbClr val="FFDC00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6DC9C7624433469DC6522161B8CF60" ma:contentTypeVersion="12" ma:contentTypeDescription="Create a new document." ma:contentTypeScope="" ma:versionID="026e69e473a6a32923b8a6cb052f6c79">
  <xsd:schema xmlns:xsd="http://www.w3.org/2001/XMLSchema" xmlns:xs="http://www.w3.org/2001/XMLSchema" xmlns:p="http://schemas.microsoft.com/office/2006/metadata/properties" xmlns:ns2="77521de8-fda9-48a7-aa01-4a42d4d6dd17" xmlns:ns3="75eb83a7-9def-46c5-ba21-4637b2c071e8" targetNamespace="http://schemas.microsoft.com/office/2006/metadata/properties" ma:root="true" ma:fieldsID="428495a490c9099bf5e4a0ec9c15993f" ns2:_="" ns3:_="">
    <xsd:import namespace="77521de8-fda9-48a7-aa01-4a42d4d6dd17"/>
    <xsd:import namespace="75eb83a7-9def-46c5-ba21-4637b2c07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21de8-fda9-48a7-aa01-4a42d4d6dd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b83a7-9def-46c5-ba21-4637b2c07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5eb83a7-9def-46c5-ba21-4637b2c071e8">DMSQAGOV-1914150770-628</_dlc_DocId>
    <_dlc_DocIdUrl xmlns="75eb83a7-9def-46c5-ba21-4637b2c071e8">
      <Url>https://europeantrainingfoundation.sharepoint.com/sites/QualityassuranceandGovernance/_layouts/15/DocIdRedir.aspx?ID=DMSQAGOV-1914150770-628</Url>
      <Description>DMSQAGOV-1914150770-628</Description>
    </_dlc_DocIdUrl>
  </documentManagement>
</p:properties>
</file>

<file path=customXml/itemProps1.xml><?xml version="1.0" encoding="utf-8"?>
<ds:datastoreItem xmlns:ds="http://schemas.openxmlformats.org/officeDocument/2006/customXml" ds:itemID="{04F518E3-C289-4B60-9D0E-664613DF9823}">
  <ds:schemaRefs>
    <ds:schemaRef ds:uri="75eb83a7-9def-46c5-ba21-4637b2c071e8"/>
    <ds:schemaRef ds:uri="77521de8-fda9-48a7-aa01-4a42d4d6dd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065D780-D036-45A2-8583-48D9F563A3E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A290F59-BC09-4E1B-9893-9690C379A9A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FABA6B7-42F1-43EB-8ECC-64940B9B33F6}">
  <ds:schemaRefs>
    <ds:schemaRef ds:uri="75eb83a7-9def-46c5-ba21-4637b2c071e8"/>
    <ds:schemaRef ds:uri="77521de8-fda9-48a7-aa01-4a42d4d6dd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Widescreen</PresentationFormat>
  <Paragraphs>97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ETF Template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ETF_GLAD_PPT_v02</dc:title>
  <dc:creator>Drew Mason</dc:creator>
  <cp:lastModifiedBy>Siria Taurelli (ETF)</cp:lastModifiedBy>
  <cp:revision>1</cp:revision>
  <dcterms:created xsi:type="dcterms:W3CDTF">2020-12-15T11:10:02Z</dcterms:created>
  <dcterms:modified xsi:type="dcterms:W3CDTF">2022-05-23T18:04:19Z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0899162D-1F95-4187-B729-CDF75F891726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0x010100F16DC9C7624433469DC6522161B8CF60</vt:lpwstr>
  </property>
  <property fmtid="{D5CDD505-2E9C-101B-9397-08002B2CF9AE}" pid="5" name="_dlc_DocIdItemGuid">
    <vt:lpwstr>acd8b910-4cb7-461d-8d63-b8b73f6b347a</vt:lpwstr>
  </property>
</Properties>
</file>