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4" r:id="rId6"/>
    <p:sldId id="261" r:id="rId7"/>
    <p:sldId id="260" r:id="rId8"/>
    <p:sldId id="262" r:id="rId9"/>
    <p:sldId id="265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84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7D9C4-563E-4EDD-9C3E-9509BD8D4D6C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BD65B-5809-41FC-8567-F7C31BBDF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935841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7D9C4-563E-4EDD-9C3E-9509BD8D4D6C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BD65B-5809-41FC-8567-F7C31BBDF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1825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7D9C4-563E-4EDD-9C3E-9509BD8D4D6C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BD65B-5809-41FC-8567-F7C31BBDF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7535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7D9C4-563E-4EDD-9C3E-9509BD8D4D6C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BD65B-5809-41FC-8567-F7C31BBDF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0338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7D9C4-563E-4EDD-9C3E-9509BD8D4D6C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BD65B-5809-41FC-8567-F7C31BBDF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167868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7D9C4-563E-4EDD-9C3E-9509BD8D4D6C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BD65B-5809-41FC-8567-F7C31BBDF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6514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7D9C4-563E-4EDD-9C3E-9509BD8D4D6C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BD65B-5809-41FC-8567-F7C31BBDF3E8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7128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7D9C4-563E-4EDD-9C3E-9509BD8D4D6C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BD65B-5809-41FC-8567-F7C31BBDF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0536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7D9C4-563E-4EDD-9C3E-9509BD8D4D6C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BD65B-5809-41FC-8567-F7C31BBDF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30377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7D9C4-563E-4EDD-9C3E-9509BD8D4D6C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BD65B-5809-41FC-8567-F7C31BBDF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7009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1437D9C4-563E-4EDD-9C3E-9509BD8D4D6C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1BD65B-5809-41FC-8567-F7C31BBDF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898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437D9C4-563E-4EDD-9C3E-9509BD8D4D6C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051BD65B-5809-41FC-8567-F7C31BBDF3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5238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3200" i="1" dirty="0"/>
              <a:t>Нельзя отрывать образование от воспитания, а воспитание от образования</a:t>
            </a:r>
            <a:br>
              <a:rPr lang="ru-RU" sz="3200" i="1" dirty="0"/>
            </a:br>
            <a:endParaRPr lang="ru-RU" sz="3200" i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24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31136" y="95263"/>
            <a:ext cx="7729728" cy="71420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Цели педагогической системы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4852" y="914400"/>
            <a:ext cx="11632368" cy="5816184"/>
          </a:xfrm>
        </p:spPr>
        <p:txBody>
          <a:bodyPr>
            <a:noAutofit/>
          </a:bodyPr>
          <a:lstStyle/>
          <a:p>
            <a:r>
              <a:rPr lang="ru-RU" sz="2400" dirty="0"/>
              <a:t>Каноническая </a:t>
            </a:r>
            <a:r>
              <a:rPr lang="ru-RU" sz="2400" b="1" dirty="0"/>
              <a:t>педагогическая система</a:t>
            </a:r>
            <a:r>
              <a:rPr lang="ru-RU" sz="2400" dirty="0"/>
              <a:t> в которой протекает традиционный образовательный процесс, как известно, состоит из семи элементов: </a:t>
            </a:r>
            <a:r>
              <a:rPr lang="ru-RU" sz="2400" b="1" dirty="0"/>
              <a:t>цель обучения, содержание обучения, обучаемые, обучающие, методы, средства и формы обучения</a:t>
            </a:r>
            <a:endParaRPr lang="ru-RU" sz="2400" dirty="0"/>
          </a:p>
          <a:p>
            <a:pPr marL="0" indent="0">
              <a:buNone/>
            </a:pPr>
            <a:endParaRPr lang="ru-RU" sz="2400" dirty="0"/>
          </a:p>
          <a:p>
            <a:r>
              <a:rPr lang="ru-RU" sz="2400" dirty="0"/>
              <a:t>Рассмотрим сущность некоторых элементов, а именно: цели, содержание образования и </a:t>
            </a:r>
            <a:r>
              <a:rPr lang="ru-RU" sz="2400" b="1" dirty="0"/>
              <a:t>человеческий фактор</a:t>
            </a:r>
            <a:r>
              <a:rPr lang="ru-RU" sz="2400" dirty="0"/>
              <a:t> – обучающийся и обучающий.</a:t>
            </a:r>
          </a:p>
          <a:p>
            <a:endParaRPr lang="ru-RU" sz="2400" dirty="0"/>
          </a:p>
          <a:p>
            <a:r>
              <a:rPr lang="ru-RU" sz="2400" b="1" dirty="0"/>
              <a:t>Цель современного образования</a:t>
            </a:r>
            <a:r>
              <a:rPr lang="ru-RU" sz="2400" dirty="0"/>
              <a:t> – развитие тех способностей личности, которые нужны ей самой и обществу; включение ее в социально-ценностную активность; обеспечение возможностей эффективного самообразования (в частности повышения квалификации) за пределами </a:t>
            </a:r>
            <a:r>
              <a:rPr lang="ru-RU" sz="2400" dirty="0" err="1"/>
              <a:t>институциалиализированных</a:t>
            </a:r>
            <a:r>
              <a:rPr lang="ru-RU" sz="2400" dirty="0"/>
              <a:t> образовательных </a:t>
            </a:r>
            <a:r>
              <a:rPr lang="ru-RU" sz="2400" dirty="0" smtClean="0"/>
              <a:t>систем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059043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31136" y="0"/>
            <a:ext cx="7729728" cy="71952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Цели педагогической системы </a:t>
            </a:r>
            <a:r>
              <a:rPr lang="ru-RU" sz="2000" dirty="0" smtClean="0"/>
              <a:t>(продолжение)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04144" y="1019332"/>
            <a:ext cx="10613036" cy="5838668"/>
          </a:xfrm>
        </p:spPr>
        <p:txBody>
          <a:bodyPr>
            <a:normAutofit/>
          </a:bodyPr>
          <a:lstStyle/>
          <a:p>
            <a:r>
              <a:rPr lang="ru-RU" sz="2400" dirty="0"/>
              <a:t>Цели образования выполняют системообразующую функцию в педагогической деятельности. Именно </a:t>
            </a:r>
            <a:r>
              <a:rPr lang="ru-RU" sz="2400" b="1" dirty="0"/>
              <a:t>от выбора целей</a:t>
            </a:r>
            <a:r>
              <a:rPr lang="ru-RU" sz="2400" dirty="0"/>
              <a:t> в наибольшей степени </a:t>
            </a:r>
            <a:r>
              <a:rPr lang="ru-RU" sz="2400" b="1" dirty="0"/>
              <a:t>зависит выбор содержания, методов и средств обучения.</a:t>
            </a:r>
            <a:r>
              <a:rPr lang="ru-RU" sz="2400" dirty="0"/>
              <a:t> Формулирование педагогических целей отвечает на вопрос, для чего учить; какие задачи (профессиональные, жизненные, предметные, этические, эстетические) должен уметь решать студент с помощью полученных знаний, умений, навыков, убеждений, установок и </a:t>
            </a:r>
            <a:r>
              <a:rPr lang="ru-RU" sz="2400" dirty="0" smtClean="0"/>
              <a:t>т.п.</a:t>
            </a:r>
            <a:endParaRPr lang="ru-RU" sz="2400" dirty="0"/>
          </a:p>
          <a:p>
            <a:r>
              <a:rPr lang="ru-RU" sz="2400" b="1" dirty="0"/>
              <a:t> </a:t>
            </a:r>
            <a:endParaRPr lang="ru-RU" sz="2400" dirty="0"/>
          </a:p>
          <a:p>
            <a:r>
              <a:rPr lang="ru-RU" sz="2400" b="1" dirty="0"/>
              <a:t>Цель</a:t>
            </a:r>
            <a:r>
              <a:rPr lang="ru-RU" sz="2400" dirty="0"/>
              <a:t> в педагогической системе </a:t>
            </a:r>
            <a:r>
              <a:rPr lang="ru-RU" sz="2400" b="1" dirty="0"/>
              <a:t>должна быть поставлена </a:t>
            </a:r>
            <a:r>
              <a:rPr lang="ru-RU" sz="2400" b="1" dirty="0" err="1"/>
              <a:t>диагностично</a:t>
            </a:r>
            <a:r>
              <a:rPr lang="ru-RU" sz="2400" b="1" dirty="0"/>
              <a:t>,</a:t>
            </a:r>
            <a:r>
              <a:rPr lang="ru-RU" sz="2400" dirty="0"/>
              <a:t> т.е. настолько точно и определенно, что можно однозначно сделать заключение о степени реализации и построить определенный дидактический процесс, гарантирующий ее достижение за заданное время.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1085465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96027" y="155223"/>
            <a:ext cx="7729728" cy="714207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Содержание</a:t>
            </a:r>
            <a:r>
              <a:rPr lang="ru-RU" dirty="0"/>
              <a:t> </a:t>
            </a:r>
            <a:r>
              <a:rPr lang="ru-RU" b="1" dirty="0"/>
              <a:t>образования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319134"/>
            <a:ext cx="12192000" cy="5201587"/>
          </a:xfrm>
        </p:spPr>
        <p:txBody>
          <a:bodyPr>
            <a:noAutofit/>
          </a:bodyPr>
          <a:lstStyle/>
          <a:p>
            <a:r>
              <a:rPr lang="ru-RU" sz="2400" b="1" dirty="0"/>
              <a:t>Содержание</a:t>
            </a:r>
            <a:r>
              <a:rPr lang="ru-RU" sz="2400" dirty="0"/>
              <a:t> </a:t>
            </a:r>
            <a:r>
              <a:rPr lang="ru-RU" sz="2400" b="1" dirty="0"/>
              <a:t>образования</a:t>
            </a:r>
            <a:r>
              <a:rPr lang="ru-RU" sz="2400" dirty="0"/>
              <a:t> дает ответ на вопрос - </a:t>
            </a:r>
            <a:r>
              <a:rPr lang="ru-RU" sz="2400" b="1" dirty="0"/>
              <a:t>чему учить</a:t>
            </a:r>
            <a:r>
              <a:rPr lang="ru-RU" sz="2400" dirty="0"/>
              <a:t>? Другими словами, это система научных знаний, практических умений и навыков, а также мировоззренческих и нравственно-эстетических идей, которыми необходимо овладеть в процессе обучения.</a:t>
            </a:r>
          </a:p>
          <a:p>
            <a:r>
              <a:rPr lang="ru-RU" sz="2400" dirty="0"/>
              <a:t> </a:t>
            </a:r>
          </a:p>
          <a:p>
            <a:r>
              <a:rPr lang="ru-RU" sz="2400" b="1" dirty="0"/>
              <a:t>Содержание образования не может быть сведено только к перечню знаний, умений и навыков по учебным предметам. </a:t>
            </a:r>
            <a:r>
              <a:rPr lang="ru-RU" sz="2400" dirty="0"/>
              <a:t>Оно должно охватывать все основные элементы социального опыта: системы знаний о природе, обществе, мышлении, способах деятельности, систему интеллектуальных и практических навыков и умений; опыт творческой деятельности; систему отношений к миру, друг к другу.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6813213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Вырезка экрана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78899" y="167117"/>
            <a:ext cx="8544394" cy="7551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86281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254" y="134911"/>
            <a:ext cx="7729728" cy="599607"/>
          </a:xfrm>
        </p:spPr>
        <p:txBody>
          <a:bodyPr>
            <a:noAutofit/>
          </a:bodyPr>
          <a:lstStyle/>
          <a:p>
            <a:r>
              <a:rPr lang="ru-RU" sz="2400" b="1" dirty="0"/>
              <a:t>Содержание обучения строится на </a:t>
            </a:r>
            <a:r>
              <a:rPr lang="ru-RU" sz="2400" b="1" u="sng" dirty="0"/>
              <a:t>принципах</a:t>
            </a:r>
            <a:r>
              <a:rPr lang="ru-RU" sz="2400" b="1" dirty="0"/>
              <a:t>:</a:t>
            </a: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-1" y="1064302"/>
            <a:ext cx="11962151" cy="5793698"/>
          </a:xfrm>
        </p:spPr>
        <p:txBody>
          <a:bodyPr>
            <a:normAutofit/>
          </a:bodyPr>
          <a:lstStyle/>
          <a:p>
            <a:r>
              <a:rPr lang="ru-RU" sz="2400" dirty="0" smtClean="0"/>
              <a:t>1</a:t>
            </a:r>
            <a:r>
              <a:rPr lang="ru-RU" sz="2400" dirty="0"/>
              <a:t>.  Соответствия содержания образования уровню современной науки;</a:t>
            </a:r>
          </a:p>
          <a:p>
            <a:r>
              <a:rPr lang="ru-RU" sz="2400" dirty="0"/>
              <a:t>2. Соответствия сложности содержания образовательного материала реальным учебным возможностям обучающихся;</a:t>
            </a:r>
          </a:p>
          <a:p>
            <a:r>
              <a:rPr lang="ru-RU" sz="2400" dirty="0"/>
              <a:t>3. Соответствия объема содержания имеющемуся времени на изучение;</a:t>
            </a:r>
          </a:p>
          <a:p>
            <a:r>
              <a:rPr lang="ru-RU" sz="2400" dirty="0"/>
              <a:t>4.Учета международного опыта;</a:t>
            </a:r>
          </a:p>
          <a:p>
            <a:r>
              <a:rPr lang="ru-RU" sz="2400" dirty="0"/>
              <a:t>5. Учета соответствия содержания имеющейся учебно-методической и материальной базе образовательного учреждения;</a:t>
            </a:r>
          </a:p>
          <a:p>
            <a:r>
              <a:rPr lang="ru-RU" sz="2400" dirty="0"/>
              <a:t>6. Опережения (ориентировано на будущее);</a:t>
            </a:r>
          </a:p>
          <a:p>
            <a:r>
              <a:rPr lang="ru-RU" sz="2400" dirty="0"/>
              <a:t>7. Ориентация на те средства и программное обеспечение средств информационных и телекоммуникационных информационных технологий, которые ждут выпускника на работе по будущей специальности.</a:t>
            </a:r>
          </a:p>
          <a:p>
            <a:r>
              <a:rPr lang="ru-RU" sz="2400" b="1" dirty="0"/>
              <a:t>Можно утверждать, что должна оставаться главная функция преподавателя – управление процессами обучения, воспитания, развития.</a:t>
            </a: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8899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4261" y="-104931"/>
            <a:ext cx="10508105" cy="854439"/>
          </a:xfrm>
        </p:spPr>
        <p:txBody>
          <a:bodyPr>
            <a:normAutofit fontScale="90000"/>
          </a:bodyPr>
          <a:lstStyle/>
          <a:p>
            <a:r>
              <a:rPr lang="ru-RU" sz="2000" dirty="0"/>
              <a:t>Можно сформировать модель студента, включающую следующие группы навыков и умений самостоятельной работы</a:t>
            </a:r>
            <a:r>
              <a:rPr lang="ru-RU" sz="2000" dirty="0" smtClean="0"/>
              <a:t>: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931" y="884419"/>
            <a:ext cx="12087069" cy="9084039"/>
          </a:xfrm>
        </p:spPr>
        <p:txBody>
          <a:bodyPr>
            <a:noAutofit/>
          </a:bodyPr>
          <a:lstStyle/>
          <a:p>
            <a:r>
              <a:rPr lang="ru-RU" sz="2400" dirty="0" smtClean="0"/>
              <a:t>1</a:t>
            </a:r>
            <a:r>
              <a:rPr lang="ru-RU" sz="2400" dirty="0"/>
              <a:t>.        Навыки и умения планирования самообразования:</a:t>
            </a:r>
          </a:p>
          <a:p>
            <a:pPr lvl="0"/>
            <a:r>
              <a:rPr lang="ru-RU" sz="2400" dirty="0"/>
              <a:t>составлять индивидуальный план самостоятельной деятельности;</a:t>
            </a:r>
          </a:p>
          <a:p>
            <a:pPr lvl="0"/>
            <a:r>
              <a:rPr lang="ru-RU" sz="2400" dirty="0"/>
              <a:t>целеустремленно работать по плану; осуществлять самоконтроль за своей деятельностью, своевременно вносить необходимые коррективы;</a:t>
            </a:r>
          </a:p>
          <a:p>
            <a:r>
              <a:rPr lang="ru-RU" sz="2400" dirty="0"/>
              <a:t>2. Навыки и умения ориентировки в научной и учебной информации:</a:t>
            </a:r>
          </a:p>
          <a:p>
            <a:pPr lvl="0"/>
            <a:r>
              <a:rPr lang="ru-RU" sz="2400" dirty="0"/>
              <a:t>ориентироваться в потоке научной и учебной информации;</a:t>
            </a:r>
          </a:p>
          <a:p>
            <a:pPr lvl="0"/>
            <a:r>
              <a:rPr lang="ru-RU" sz="2400" dirty="0"/>
              <a:t>самостоятельно анализировать и оценивать новую информацию;</a:t>
            </a:r>
          </a:p>
          <a:p>
            <a:pPr lvl="0"/>
            <a:r>
              <a:rPr lang="ru-RU" sz="2400" dirty="0"/>
              <a:t>вести поиск и выбирать источники информации в зависимости от аспекта изучения проблемы;</a:t>
            </a:r>
          </a:p>
          <a:p>
            <a:pPr lvl="0"/>
            <a:r>
              <a:rPr lang="ru-RU" sz="2400" dirty="0"/>
              <a:t>видеть новое и перспективное в содержании поступающей информации;</a:t>
            </a:r>
          </a:p>
          <a:p>
            <a:pPr lvl="0"/>
            <a:r>
              <a:rPr lang="ru-RU" sz="2400" dirty="0"/>
              <a:t>комплексно использовать источники информации (интернет, теле- и радиопередачи, научную и учебную литературу, периодическую печать и др.</a:t>
            </a:r>
          </a:p>
          <a:p>
            <a:r>
              <a:rPr lang="ru-RU" sz="2400" dirty="0"/>
              <a:t>3.        Навыки и умения библиографической работы:</a:t>
            </a:r>
          </a:p>
          <a:p>
            <a:pPr lvl="0"/>
            <a:r>
              <a:rPr lang="ru-RU" sz="2400" dirty="0"/>
              <a:t>систематически пользоваться библиографическими пособиями и каталогами;</a:t>
            </a:r>
          </a:p>
          <a:p>
            <a:pPr lvl="0"/>
            <a:r>
              <a:rPr lang="ru-RU" sz="2400" dirty="0"/>
              <a:t>вести регистрацию научной, учебной и другой литературы по отдельным проблемам на основе правил научной библиографии и др.</a:t>
            </a:r>
          </a:p>
          <a:p>
            <a:r>
              <a:rPr lang="ru-RU" sz="2400" dirty="0"/>
              <a:t>4.        Навыки и умения работать с текстовой информацией</a:t>
            </a:r>
          </a:p>
          <a:p>
            <a:pPr lvl="0"/>
            <a:r>
              <a:rPr lang="ru-RU" sz="2400" dirty="0"/>
              <a:t>знакомиться с первоисточником в целом: с ее автором, введением, содержанием, заключением, </a:t>
            </a:r>
            <a:r>
              <a:rPr lang="ru-RU" sz="2400" dirty="0" smtClean="0"/>
              <a:t>иллюстрациями </a:t>
            </a:r>
            <a:r>
              <a:rPr lang="ru-RU" sz="2400" dirty="0"/>
              <a:t>и аннотациями;</a:t>
            </a:r>
          </a:p>
          <a:p>
            <a:pPr lvl="0"/>
            <a:r>
              <a:rPr lang="ru-RU" sz="2400" dirty="0"/>
              <a:t>вычленять логическую структуру первоисточника;</a:t>
            </a:r>
          </a:p>
          <a:p>
            <a:pPr lvl="0"/>
            <a:r>
              <a:rPr lang="ru-RU" sz="2400" dirty="0"/>
              <a:t>читать быстро, сосредоточено, фиксировать прочитанное своими словами;</a:t>
            </a:r>
          </a:p>
          <a:p>
            <a:pPr lvl="0"/>
            <a:r>
              <a:rPr lang="ru-RU" sz="2400" dirty="0"/>
              <a:t>выделять основные проблемы, положения и идеи;</a:t>
            </a:r>
          </a:p>
          <a:p>
            <a:pPr lvl="0"/>
            <a:r>
              <a:rPr lang="ru-RU" sz="2400" dirty="0"/>
              <a:t>фиксировать кратко, своими словами основное содержание;</a:t>
            </a:r>
          </a:p>
          <a:p>
            <a:pPr lvl="0"/>
            <a:r>
              <a:rPr lang="ru-RU" sz="2400" dirty="0"/>
              <a:t>систематически обрабатывать записи, хранить и использовать их в целях самообразования;</a:t>
            </a:r>
          </a:p>
          <a:p>
            <a:pPr lvl="0"/>
            <a:r>
              <a:rPr lang="ru-RU" sz="2400" dirty="0"/>
              <a:t>привлекать дополнительные источники информации в целях более полного понимания изучаемого (Интернет, словари, энциклопедии, справочники и т.д.);</a:t>
            </a:r>
          </a:p>
          <a:p>
            <a:pPr lvl="0"/>
            <a:r>
              <a:rPr lang="ru-RU" sz="2400" dirty="0"/>
              <a:t>вести записи прочитанного в форме тезисов, конспектов;</a:t>
            </a:r>
          </a:p>
          <a:p>
            <a:pPr lvl="0"/>
            <a:r>
              <a:rPr lang="ru-RU" sz="2400" dirty="0"/>
              <a:t>излагать мысли, аргументацию автора кратко и своими словами со ссылками на отдельные </a:t>
            </a:r>
            <a:r>
              <a:rPr lang="ru-RU" sz="2400" dirty="0" smtClean="0"/>
              <a:t>цитаты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428913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31136" y="320115"/>
            <a:ext cx="7729728" cy="669236"/>
          </a:xfrm>
        </p:spPr>
        <p:txBody>
          <a:bodyPr>
            <a:normAutofit fontScale="90000"/>
          </a:bodyPr>
          <a:lstStyle/>
          <a:p>
            <a:r>
              <a:rPr lang="ru-RU" dirty="0"/>
              <a:t>Традиционные требования </a:t>
            </a:r>
            <a:r>
              <a:rPr lang="ru-RU" dirty="0" smtClean="0"/>
              <a:t>к учителю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9902" y="1394085"/>
            <a:ext cx="11902190" cy="4871803"/>
          </a:xfrm>
        </p:spPr>
        <p:txBody>
          <a:bodyPr>
            <a:normAutofit fontScale="85000" lnSpcReduction="10000"/>
          </a:bodyPr>
          <a:lstStyle/>
          <a:p>
            <a:endParaRPr lang="ru-RU" dirty="0"/>
          </a:p>
          <a:p>
            <a:pPr lvl="1"/>
            <a:r>
              <a:rPr lang="ru-RU" sz="2400" i="1" dirty="0"/>
              <a:t>организаторские</a:t>
            </a:r>
            <a:r>
              <a:rPr lang="ru-RU" sz="2400" dirty="0"/>
              <a:t> (планирование работы, сплочение студентов и т.д.);</a:t>
            </a:r>
          </a:p>
          <a:p>
            <a:pPr lvl="1"/>
            <a:r>
              <a:rPr lang="ru-RU" sz="2400" i="1" dirty="0"/>
              <a:t>дидактические </a:t>
            </a:r>
            <a:r>
              <a:rPr lang="ru-RU" sz="2400" dirty="0"/>
              <a:t>(конкретные умения подобрать и подготовить учебный материал, оборудование; доступное, ясное, выразительное, убедительное и последовательное изложение учебного материала; стимулирование развития познавательных интересов и духовных потребностей);</a:t>
            </a:r>
          </a:p>
          <a:p>
            <a:pPr lvl="1"/>
            <a:r>
              <a:rPr lang="ru-RU" sz="2400" i="1" dirty="0"/>
              <a:t>перцептивные </a:t>
            </a:r>
            <a:r>
              <a:rPr lang="ru-RU" sz="2400" dirty="0"/>
              <a:t>(проявляющиеся в умении проникать в духовный мир воспитуемых, объективно оценивать их эмоциональное состояние, выявлении особенностей психики);</a:t>
            </a:r>
          </a:p>
          <a:p>
            <a:pPr lvl="1"/>
            <a:r>
              <a:rPr lang="ru-RU" sz="2400" i="1" dirty="0"/>
              <a:t>коммуникативные</a:t>
            </a:r>
            <a:r>
              <a:rPr lang="ru-RU" sz="2400" dirty="0"/>
              <a:t> (умение устанавливать педагогически целесообразные отношения с обучаемыми, их родителями, коллегами, руководителями образовательного учреждения);</a:t>
            </a:r>
          </a:p>
          <a:p>
            <a:pPr lvl="1"/>
            <a:r>
              <a:rPr lang="ru-RU" sz="2400" i="1" dirty="0"/>
              <a:t>суггестивные</a:t>
            </a:r>
            <a:r>
              <a:rPr lang="ru-RU" sz="2400" dirty="0"/>
              <a:t> (эмоционально-волевое влияние на обучающихся);</a:t>
            </a:r>
          </a:p>
          <a:p>
            <a:pPr lvl="1"/>
            <a:r>
              <a:rPr lang="ru-RU" sz="2400" i="1" dirty="0"/>
              <a:t>исследовательские</a:t>
            </a:r>
            <a:r>
              <a:rPr lang="ru-RU" sz="2400" dirty="0"/>
              <a:t> (умение познать и объективно оценить педагогические ситуации и процессы);</a:t>
            </a:r>
          </a:p>
          <a:p>
            <a:pPr lvl="1"/>
            <a:r>
              <a:rPr lang="ru-RU" sz="2400" i="1" dirty="0"/>
              <a:t>научно-познавательные </a:t>
            </a:r>
            <a:r>
              <a:rPr lang="ru-RU" sz="2400" dirty="0"/>
              <a:t>(способность усвоения научных знаний в избранной отрасли);</a:t>
            </a:r>
          </a:p>
          <a:p>
            <a:pPr lvl="1"/>
            <a:r>
              <a:rPr lang="ru-RU" sz="2400" i="1" dirty="0"/>
              <a:t>предметные</a:t>
            </a:r>
            <a:r>
              <a:rPr lang="ru-RU" sz="2400" dirty="0"/>
              <a:t> (профессиональные знания предмета обучения).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35712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обот вписался как нельзя органично. Источник: robotstart.inf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390" y="1"/>
            <a:ext cx="9653665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98558757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TM10001115[[fn=Посылка]]</Template>
  <TotalTime>31</TotalTime>
  <Words>244</Words>
  <Application>Microsoft Office PowerPoint</Application>
  <PresentationFormat>Широкоэкранный</PresentationFormat>
  <Paragraphs>57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Corbel</vt:lpstr>
      <vt:lpstr>Gill Sans MT</vt:lpstr>
      <vt:lpstr>Parcel</vt:lpstr>
      <vt:lpstr>Нельзя отрывать образование от воспитания, а воспитание от образования </vt:lpstr>
      <vt:lpstr>Цели педагогической системы</vt:lpstr>
      <vt:lpstr>Цели педагогической системы (продолжение)</vt:lpstr>
      <vt:lpstr>Содержание образования</vt:lpstr>
      <vt:lpstr>Презентация PowerPoint</vt:lpstr>
      <vt:lpstr>Содержание обучения строится на принципах:</vt:lpstr>
      <vt:lpstr>Можно сформировать модель студента, включающую следующие группы навыков и умений самостоятельной работы:</vt:lpstr>
      <vt:lpstr>Традиционные требования к учителю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Нельзя отрывать образование от воспитания, а воспитание от образования</dc:title>
  <dc:creator>Пользователь</dc:creator>
  <cp:lastModifiedBy>Пользователь</cp:lastModifiedBy>
  <cp:revision>6</cp:revision>
  <dcterms:created xsi:type="dcterms:W3CDTF">2021-10-06T08:23:15Z</dcterms:created>
  <dcterms:modified xsi:type="dcterms:W3CDTF">2021-10-06T08:55:14Z</dcterms:modified>
</cp:coreProperties>
</file>