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427" r:id="rId5"/>
    <p:sldId id="464" r:id="rId6"/>
    <p:sldId id="467" r:id="rId7"/>
    <p:sldId id="468" r:id="rId8"/>
    <p:sldId id="449" r:id="rId9"/>
    <p:sldId id="450" r:id="rId10"/>
    <p:sldId id="472" r:id="rId11"/>
    <p:sldId id="471" r:id="rId12"/>
    <p:sldId id="473" r:id="rId13"/>
    <p:sldId id="474" r:id="rId14"/>
    <p:sldId id="469" r:id="rId15"/>
    <p:sldId id="453" r:id="rId16"/>
    <p:sldId id="457" r:id="rId17"/>
    <p:sldId id="445" r:id="rId18"/>
    <p:sldId id="447" r:id="rId19"/>
    <p:sldId id="470" r:id="rId20"/>
  </p:sldIdLst>
  <p:sldSz cx="9144000" cy="6858000" type="screen4x3"/>
  <p:notesSz cx="6797675" cy="992663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CC99FF"/>
    <a:srgbClr val="0000FF"/>
    <a:srgbClr val="E16905"/>
    <a:srgbClr val="FF0000"/>
    <a:srgbClr val="FF3399"/>
    <a:srgbClr val="CCFF33"/>
    <a:srgbClr val="66FF33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41235-DFAE-46EA-9A23-762C41F74954}" v="45" dt="2020-10-21T15:25:56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956" autoAdjust="0"/>
    <p:restoredTop sz="86344" autoAdjust="0"/>
  </p:normalViewPr>
  <p:slideViewPr>
    <p:cSldViewPr>
      <p:cViewPr varScale="1">
        <p:scale>
          <a:sx n="66" d="100"/>
          <a:sy n="66" d="100"/>
        </p:scale>
        <p:origin x="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0D0D713-2519-47F9-B4AA-1421CE118115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03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1275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9F2604A-9463-4F9F-A034-56768D33AF0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22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283D666-8BE6-4E8F-A92D-2BA208F73B21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89299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32EF1E4-DBD6-41A7-941D-EDDE362DB665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93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32EF1E4-DBD6-41A7-941D-EDDE362DB665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653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32EF1E4-DBD6-41A7-941D-EDDE362DB665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275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32EF1E4-DBD6-41A7-941D-EDDE362DB665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399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32EF1E4-DBD6-41A7-941D-EDDE362DB665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94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EF3EF-431B-49F8-BBDB-E91360A88103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317311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34981-EA5D-414A-929B-602281F02D47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89305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C8A7F-7BC3-425B-ADCB-E03A5E701252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38816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5267283-9F4F-44E9-A3F0-8704980139C3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383917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757D81B-A5A2-46BB-B897-54C84D872DC7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67991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194D822-4316-46D8-B161-FD46EB9512BB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558256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379F3-ACA5-4ABC-8CDB-299D37EF4698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090180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283E7-C528-412D-B100-C830EE0855A2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152247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6BE22-EF0C-4B91-B184-A68B0115D8EB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50634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578C747-C420-4707-8F99-3BE6E90557A9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425105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32EF1E4-DBD6-41A7-941D-EDDE362DB665}" type="slidenum">
              <a:rPr lang="en-US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9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med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google.com/mail/u/0/?ui=2&amp;ik=43ccaa0a93&amp;view=att&amp;th=1425bc06bc5e31ed&amp;attid=0.1&amp;disp=safe&amp;zw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6994" y="2672337"/>
            <a:ext cx="8763000" cy="1277955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sz="3200" b="1" cap="small" dirty="0">
                <a:latin typeface="Comic Sans MS" pitchFamily="66" charset="0"/>
              </a:rPr>
              <a:t>Centre d’Excellence dans les Métiers de l’Industrie Aéronautique de Mghira</a:t>
            </a:r>
            <a:endParaRPr lang="fr-FR" sz="3200" b="1" dirty="0">
              <a:latin typeface="Comic Sans MS" pitchFamily="66" charset="0"/>
            </a:endParaRP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1212804" y="5875371"/>
            <a:ext cx="655320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6617950" y="6500813"/>
          <a:ext cx="4603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0" imgH="0" progId="Word.Document.8">
                  <p:embed/>
                </p:oleObj>
              </mc:Choice>
              <mc:Fallback>
                <p:oleObj name="Document" r:id="rId2" imgW="0" imgH="0" progId="Word.Document.8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7950" y="6500813"/>
                        <a:ext cx="46038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9600" y="5943600"/>
            <a:ext cx="78486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000" dirty="0">
                <a:latin typeface="Comic Sans MS" pitchFamily="66" charset="0"/>
                <a:cs typeface="Times New Roman" pitchFamily="18" charset="0"/>
              </a:rPr>
              <a:t>Centre d’excellence dans les métiers de l’industrie aéronautique de Mghira - 2082 - Fouchana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000" dirty="0">
                <a:latin typeface="Comic Sans MS" pitchFamily="66" charset="0"/>
                <a:cs typeface="Times New Roman" pitchFamily="18" charset="0"/>
              </a:rPr>
              <a:t>Tél : 00216 79 408 013 / Fax: 00216 79 408 021 / email : cemia,mghira@atfp.tn</a:t>
            </a:r>
            <a:endParaRPr lang="en-US" sz="10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6674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617499"/>
            <a:ext cx="8763000" cy="127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indent="449263" eaLnBrk="0" hangingPunct="0"/>
            <a:b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" name="Image 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B8F8F34-EC8F-4411-8B2A-E6A9CF6B59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65" y="128732"/>
            <a:ext cx="2355870" cy="2355870"/>
          </a:xfrm>
          <a:prstGeom prst="rect">
            <a:avLst/>
          </a:prstGeom>
          <a:effectLst>
            <a:softEdge rad="114300"/>
          </a:effectLst>
        </p:spPr>
      </p:pic>
      <p:grpSp>
        <p:nvGrpSpPr>
          <p:cNvPr id="9" name="Groupe 13">
            <a:extLst>
              <a:ext uri="{FF2B5EF4-FFF2-40B4-BE49-F238E27FC236}">
                <a16:creationId xmlns:a16="http://schemas.microsoft.com/office/drawing/2014/main" id="{CD7CE8AF-52E5-4697-85A5-AE2203A769EC}"/>
              </a:ext>
            </a:extLst>
          </p:cNvPr>
          <p:cNvGrpSpPr>
            <a:grpSpLocks/>
          </p:cNvGrpSpPr>
          <p:nvPr/>
        </p:nvGrpSpPr>
        <p:grpSpPr bwMode="auto">
          <a:xfrm>
            <a:off x="3584565" y="4364645"/>
            <a:ext cx="2528015" cy="830262"/>
            <a:chOff x="-69782" y="5437639"/>
            <a:chExt cx="2527820" cy="830997"/>
          </a:xfrm>
        </p:grpSpPr>
        <p:sp>
          <p:nvSpPr>
            <p:cNvPr id="10" name="ZoneTexte 6">
              <a:extLst>
                <a:ext uri="{FF2B5EF4-FFF2-40B4-BE49-F238E27FC236}">
                  <a16:creationId xmlns:a16="http://schemas.microsoft.com/office/drawing/2014/main" id="{A8094F83-268F-42E9-A3FB-26D5C9989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5613998"/>
              <a:ext cx="115212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dirty="0">
                  <a:solidFill>
                    <a:srgbClr val="00297A"/>
                  </a:solidFill>
                  <a:latin typeface="Bauhaus 93" panose="04030905020B02020C02" pitchFamily="82" charset="0"/>
                </a:rPr>
                <a:t>EMIA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78938806-7BCA-4581-B6AB-5501CD64ADD1}"/>
                </a:ext>
              </a:extLst>
            </p:cNvPr>
            <p:cNvSpPr/>
            <p:nvPr/>
          </p:nvSpPr>
          <p:spPr bwMode="auto">
            <a:xfrm rot="19534222">
              <a:off x="792172" y="5555659"/>
              <a:ext cx="1665866" cy="578362"/>
            </a:xfrm>
            <a:prstGeom prst="arc">
              <a:avLst>
                <a:gd name="adj1" fmla="val 15548660"/>
                <a:gd name="adj2" fmla="val 7959062"/>
              </a:avLst>
            </a:prstGeom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EB521E1-B87C-4E9F-AF2D-620E700E9E1B}"/>
                </a:ext>
              </a:extLst>
            </p:cNvPr>
            <p:cNvSpPr/>
            <p:nvPr/>
          </p:nvSpPr>
          <p:spPr bwMode="auto">
            <a:xfrm>
              <a:off x="1254958" y="5627985"/>
              <a:ext cx="187311" cy="1700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3" name="ZoneTexte 6">
              <a:extLst>
                <a:ext uri="{FF2B5EF4-FFF2-40B4-BE49-F238E27FC236}">
                  <a16:creationId xmlns:a16="http://schemas.microsoft.com/office/drawing/2014/main" id="{C66F28F8-67ED-4C7D-B288-A03E331B0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9782" y="5437639"/>
              <a:ext cx="11521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4800" dirty="0">
                  <a:solidFill>
                    <a:srgbClr val="00297A"/>
                  </a:solidFill>
                  <a:latin typeface="Bauhaus 93" panose="04030905020B02020C02" pitchFamily="82" charset="0"/>
                </a:rPr>
                <a:t>C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80" grpId="0" autoUpdateAnimBg="0"/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DD95BBF-0FF2-4B05-A6E2-9092A7D8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16" y="305757"/>
            <a:ext cx="3071813" cy="2570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7">
            <a:extLst>
              <a:ext uri="{FF2B5EF4-FFF2-40B4-BE49-F238E27FC236}">
                <a16:creationId xmlns:a16="http://schemas.microsoft.com/office/drawing/2014/main" id="{CDA61678-7002-4D6B-A523-92848109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465936"/>
            <a:ext cx="2766770" cy="3996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8">
            <a:extLst>
              <a:ext uri="{FF2B5EF4-FFF2-40B4-BE49-F238E27FC236}">
                <a16:creationId xmlns:a16="http://schemas.microsoft.com/office/drawing/2014/main" id="{EB85B103-C749-4E9D-8B45-83F28A8C6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85" y="4031239"/>
            <a:ext cx="3071813" cy="2631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1DC4E4C-2CC2-4785-AB03-932B22726AA5}"/>
              </a:ext>
            </a:extLst>
          </p:cNvPr>
          <p:cNvSpPr txBox="1"/>
          <p:nvPr/>
        </p:nvSpPr>
        <p:spPr>
          <a:xfrm>
            <a:off x="1328738" y="4627002"/>
            <a:ext cx="2766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/>
              <a:t>Câblage aéronautique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E6570E7-21DA-4D24-A6C9-E51AD04510B4}"/>
              </a:ext>
            </a:extLst>
          </p:cNvPr>
          <p:cNvSpPr txBox="1"/>
          <p:nvPr/>
        </p:nvSpPr>
        <p:spPr>
          <a:xfrm>
            <a:off x="5704885" y="3075057"/>
            <a:ext cx="3071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/>
              <a:t>Peinture aéronautique et Traitement de surfaces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C2ADEC0-DC1D-4CC3-A494-8801596332F9}"/>
              </a:ext>
            </a:extLst>
          </p:cNvPr>
          <p:cNvSpPr txBox="1"/>
          <p:nvPr/>
        </p:nvSpPr>
        <p:spPr>
          <a:xfrm>
            <a:off x="3122159" y="6192009"/>
            <a:ext cx="2582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/>
              <a:t>Matériaux Composite</a:t>
            </a:r>
            <a:endParaRPr lang="fr-TN" sz="2000" dirty="0"/>
          </a:p>
        </p:txBody>
      </p:sp>
    </p:spTree>
    <p:extLst>
      <p:ext uri="{BB962C8B-B14F-4D97-AF65-F5344CB8AC3E}">
        <p14:creationId xmlns:p14="http://schemas.microsoft.com/office/powerpoint/2010/main" val="1977911484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82472"/>
            <a:ext cx="9144000" cy="6096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 </a:t>
            </a:r>
            <a:r>
              <a:rPr lang="fr-FR" sz="2800" b="1" dirty="0">
                <a:solidFill>
                  <a:schemeClr val="accent6"/>
                </a:solidFill>
                <a:latin typeface="Comic Sans MS" pitchFamily="66" charset="0"/>
                <a:cs typeface="Arial" pitchFamily="34" charset="0"/>
              </a:rPr>
              <a:t>Gouvernance du CEMIA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27514" y="2837292"/>
            <a:ext cx="5878513" cy="20161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Applique les principes de management général des entreprises afin de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répondre aux besoins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au moindre coût et avec le maximum de qualité et de performance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75286" y="1493811"/>
            <a:ext cx="1784050" cy="584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FR" dirty="0">
                <a:latin typeface="Tahoma" pitchFamily="34" charset="0"/>
                <a:cs typeface="Tahoma" pitchFamily="34" charset="0"/>
              </a:rPr>
              <a:t>CLIENTS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018371" y="1895454"/>
            <a:ext cx="16337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/>
              <a:t> </a:t>
            </a:r>
            <a:r>
              <a:rPr lang="fr-FR" sz="2800" b="1" dirty="0">
                <a:solidFill>
                  <a:srgbClr val="0070C0"/>
                </a:solidFill>
              </a:rPr>
              <a:t>E</a:t>
            </a:r>
            <a:r>
              <a:rPr lang="fr-FR" sz="2000" b="1" dirty="0">
                <a:solidFill>
                  <a:srgbClr val="0070C0"/>
                </a:solidFill>
              </a:rPr>
              <a:t>ntreprise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981858" y="2370123"/>
            <a:ext cx="167783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 </a:t>
            </a:r>
            <a:r>
              <a:rPr lang="fr-FR" sz="2800" b="1" dirty="0">
                <a:solidFill>
                  <a:srgbClr val="0070C0"/>
                </a:solidFill>
              </a:rPr>
              <a:t>A</a:t>
            </a:r>
            <a:r>
              <a:rPr lang="fr-FR" sz="2000" b="1" dirty="0">
                <a:solidFill>
                  <a:srgbClr val="0070C0"/>
                </a:solidFill>
              </a:rPr>
              <a:t>pprenant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27514" y="5028072"/>
            <a:ext cx="5878513" cy="1246495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latin typeface="Tahoma" pitchFamily="34" charset="0"/>
                <a:cs typeface="Tahoma" pitchFamily="34" charset="0"/>
              </a:rPr>
              <a:t>Met en place un système de </a:t>
            </a:r>
            <a:r>
              <a:rPr lang="fr-FR" sz="2400" b="1" dirty="0">
                <a:latin typeface="Tahoma" pitchFamily="34" charset="0"/>
                <a:cs typeface="Tahoma" pitchFamily="34" charset="0"/>
              </a:rPr>
              <a:t>management par les résultats </a:t>
            </a:r>
          </a:p>
          <a:p>
            <a:pPr>
              <a:spcBef>
                <a:spcPct val="50000"/>
              </a:spcBef>
            </a:pPr>
            <a:r>
              <a:rPr lang="fr-FR" sz="1800" dirty="0">
                <a:latin typeface="Tahoma" pitchFamily="34" charset="0"/>
                <a:cs typeface="Tahoma" pitchFamily="34" charset="0"/>
              </a:rPr>
              <a:t>(Instances, tableaux de bord, PTG …)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995705" y="4705553"/>
            <a:ext cx="21488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latin typeface="Tahoma" pitchFamily="34" charset="0"/>
                <a:cs typeface="Tahoma" pitchFamily="34" charset="0"/>
              </a:rPr>
              <a:t>Redevabilité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917070" y="4735968"/>
            <a:ext cx="1179500" cy="485775"/>
          </a:xfrm>
          <a:prstGeom prst="chevron">
            <a:avLst>
              <a:gd name="adj" fmla="val 50245"/>
            </a:avLst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75033" y="1376772"/>
            <a:ext cx="80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  <a:latin typeface="Freestyle Script" pitchFamily="66" charset="0"/>
              </a:rPr>
              <a:t>Le</a:t>
            </a:r>
          </a:p>
        </p:txBody>
      </p:sp>
      <p:sp>
        <p:nvSpPr>
          <p:cNvPr id="15" name="Ellipse 14"/>
          <p:cNvSpPr/>
          <p:nvPr/>
        </p:nvSpPr>
        <p:spPr>
          <a:xfrm>
            <a:off x="1203650" y="1700808"/>
            <a:ext cx="1679598" cy="72143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250492" y="1769443"/>
            <a:ext cx="1585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CEMIA</a:t>
            </a:r>
            <a:endParaRPr lang="en-US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983599">
            <a:off x="2742981" y="2080933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 rot="5400000">
            <a:off x="6780107" y="2461405"/>
            <a:ext cx="766773" cy="1588"/>
          </a:xfrm>
          <a:prstGeom prst="line">
            <a:avLst/>
          </a:prstGeom>
          <a:ln w="952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295636" y="800708"/>
            <a:ext cx="7621411" cy="9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F72CA1E-3D13-4EF1-A83C-7F2EB6AA74EF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52007" y="1213631"/>
            <a:ext cx="8365040" cy="95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600" b="1" cap="small" dirty="0">
                <a:latin typeface="Comic Sans MS" pitchFamily="66" charset="0"/>
                <a:ea typeface="Calibri" pitchFamily="34" charset="0"/>
                <a:cs typeface="Arial" pitchFamily="34" charset="0"/>
              </a:rPr>
              <a:t>DEVELOPPER LA MAIN D’OEUVRE </a:t>
            </a:r>
            <a:r>
              <a:rPr kumimoji="0" lang="fr-FR" sz="1600" b="1" i="0" u="none" strike="noStrike" cap="small" normalizeH="0" baseline="0" dirty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EN PRENANT COMPTE LES BESOINS REELS DES ENTREPRISES</a:t>
            </a:r>
          </a:p>
          <a:p>
            <a:pPr marL="468000" indent="-457200" algn="l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Adapter les compétences</a:t>
            </a:r>
            <a:r>
              <a:rPr lang="fr-FR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communiquer</a:t>
            </a:r>
            <a:r>
              <a:rPr lang="fr-FR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 i</a:t>
            </a: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mpliquer tout le personnel)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9871" y="1354823"/>
            <a:ext cx="442242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cs typeface="Aharoni" pitchFamily="2" charset="-79"/>
              </a:rPr>
              <a:t>1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30314"/>
            <a:ext cx="9144000" cy="52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chemeClr val="accent6"/>
                </a:solidFill>
                <a:latin typeface="Comic Sans MS" pitchFamily="66" charset="0"/>
                <a:ea typeface="+mj-ea"/>
                <a:cs typeface="+mj-cs"/>
              </a:rPr>
              <a:t>Lignes directrices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2007" y="2370575"/>
            <a:ext cx="83650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000" lvl="4" algn="l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latin typeface="Comic Sans MS" pitchFamily="66" charset="0"/>
                <a:ea typeface="Calibri" pitchFamily="34" charset="0"/>
                <a:cs typeface="Arial" pitchFamily="34" charset="0"/>
              </a:rPr>
              <a:t>GARANTIR L’EFFICACITE ET L’EFFICIENCE TOUT AU LONG DU PROCESSUS DE 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latin typeface="Comic Sans MS" pitchFamily="66" charset="0"/>
                <a:ea typeface="Calibri" pitchFamily="34" charset="0"/>
                <a:cs typeface="Arial" pitchFamily="34" charset="0"/>
              </a:rPr>
              <a:t>(</a:t>
            </a:r>
            <a:r>
              <a:rPr lang="fr-FR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Associer l'entreprise dans la mise en œuvre de la formation initiale, Gestion pédagogique favorisant l'insertion des sortants)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9871" y="2524464"/>
            <a:ext cx="44224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cs typeface="Aharoni" pitchFamily="2" charset="-79"/>
              </a:rPr>
              <a:t>2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35366" y="3750770"/>
            <a:ext cx="8307862" cy="95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600" b="1" dirty="0">
                <a:latin typeface="Comic Sans MS" pitchFamily="66" charset="0"/>
                <a:ea typeface="Calibri" pitchFamily="34" charset="0"/>
                <a:cs typeface="Arial" pitchFamily="34" charset="0"/>
              </a:rPr>
              <a:t>METTRE EN PLACE UNE GOUVERNANCE SE BASANT SUR LES PRINCIPES DE LA TRANSPARENCE, DE LA RESPONSABILISATION</a:t>
            </a:r>
          </a:p>
          <a:p>
            <a:pPr marL="0" marR="0" lvl="1" indent="-457200" algn="l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fr-FR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(Système d’évaluation et d’information, Développement du cadre de partenariat 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9871" y="3755925"/>
            <a:ext cx="483461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cs typeface="Aharoni" pitchFamily="2" charset="-79"/>
              </a:rPr>
              <a:t>3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1546" y="5056584"/>
            <a:ext cx="8255502" cy="120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600" b="1" dirty="0">
                <a:latin typeface="Comic Sans MS" pitchFamily="66" charset="0"/>
                <a:ea typeface="Calibri" pitchFamily="34" charset="0"/>
                <a:cs typeface="Arial" pitchFamily="34" charset="0"/>
              </a:rPr>
              <a:t>DIVERSIFIER LES SOURCES DE FINANCEMENT TENANT COMPTE DU PRINCIPE DE LA SATISFACTION DES BESOINS DES ENTREPRISES ET DES INDIVIDUS</a:t>
            </a:r>
          </a:p>
          <a:p>
            <a:pPr marL="0" marR="0" lvl="1" indent="-457200" algn="justLow" eaLnBrk="0" fontAlgn="base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fr-FR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(Subvention de l’état (Tutelle) ; Prestations de services ; Actions de formation, de reconversion …) ;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9871" y="5162741"/>
            <a:ext cx="483461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cs typeface="Aharoni" pitchFamily="2" charset="-79"/>
              </a:rPr>
              <a:t>4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1295636" y="800708"/>
            <a:ext cx="7621411" cy="9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5570" y="550209"/>
            <a:ext cx="792961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2800" b="1" kern="0" dirty="0">
                <a:solidFill>
                  <a:schemeClr val="accent6"/>
                </a:solidFill>
                <a:latin typeface="Comic Sans MS" pitchFamily="66" charset="0"/>
                <a:ea typeface="+mj-ea"/>
                <a:cs typeface="+mj-cs"/>
              </a:rPr>
              <a:t>Comment le CEMIA met en œuvre </a:t>
            </a:r>
          </a:p>
          <a:p>
            <a:pPr>
              <a:defRPr/>
            </a:pPr>
            <a:r>
              <a:rPr lang="fr-FR" sz="2800" b="1" kern="0" dirty="0">
                <a:solidFill>
                  <a:schemeClr val="accent6"/>
                </a:solidFill>
                <a:latin typeface="Comic Sans MS"/>
                <a:ea typeface="+mj-ea"/>
                <a:cs typeface="+mj-cs"/>
              </a:rPr>
              <a:t>les Objectifs Pédagogiques 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b="1" dirty="0">
              <a:solidFill>
                <a:srgbClr val="0033CC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fr-FR" sz="20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b="1" dirty="0">
                <a:latin typeface="Arial"/>
                <a:cs typeface="Arial"/>
              </a:rPr>
              <a:t>Des programmes de formation issus de </a:t>
            </a:r>
            <a:r>
              <a:rPr lang="fr-FR" sz="2000" b="1" dirty="0">
                <a:solidFill>
                  <a:srgbClr val="0000FF"/>
                </a:solidFill>
              </a:rPr>
              <a:t>métiers reconnus </a:t>
            </a:r>
            <a:r>
              <a:rPr lang="fr-FR" sz="2000" b="1" dirty="0">
                <a:latin typeface="Arial"/>
                <a:cs typeface="Arial"/>
              </a:rPr>
              <a:t>par les professionnels du secteur et basés sur des compétences intégrables dans les certifications nationale &amp; internationale (Co-certification) </a:t>
            </a:r>
            <a:endParaRPr lang="fr-FR" sz="2000" b="1" dirty="0"/>
          </a:p>
          <a:p>
            <a:pPr marL="342900" indent="-342900" algn="l">
              <a:buFont typeface="Arial" pitchFamily="34" charset="0"/>
              <a:buChar char="•"/>
            </a:pPr>
            <a:endParaRPr lang="fr-FR" sz="2000" b="1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b="1" dirty="0"/>
              <a:t>L’entreprise est impliquée dans le processus de formation et d’évaluation à travers </a:t>
            </a:r>
            <a:r>
              <a:rPr lang="fr-FR" sz="2000" b="1" dirty="0">
                <a:solidFill>
                  <a:srgbClr val="0000FF"/>
                </a:solidFill>
              </a:rPr>
              <a:t>la sélection, la formation en alternance et les évaluations</a:t>
            </a:r>
            <a:r>
              <a:rPr lang="fr-FR" sz="2000" b="1" dirty="0"/>
              <a:t> ;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fr-FR" sz="2000" b="1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000" b="1" dirty="0"/>
              <a:t>L’implantation de </a:t>
            </a:r>
            <a:r>
              <a:rPr lang="fr-FR" sz="2000" b="1" dirty="0">
                <a:solidFill>
                  <a:srgbClr val="0000FF"/>
                </a:solidFill>
              </a:rPr>
              <a:t>l’approche par compétence </a:t>
            </a:r>
            <a:r>
              <a:rPr lang="fr-FR" sz="2000" b="1" dirty="0"/>
              <a:t>avec les outils de gestion (rattrapage,  évaluations …) attestant l’acquisition des compétences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1400" b="1" dirty="0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1400" b="1" dirty="0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1400" b="1" dirty="0">
              <a:solidFill>
                <a:schemeClr val="tx2"/>
              </a:solidFill>
              <a:latin typeface="Comic Sans MS" pitchFamily="66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701622" y="1566837"/>
            <a:ext cx="7923321" cy="1588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24605" y="1019142"/>
            <a:ext cx="65358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l">
              <a:buFont typeface="Arial" pitchFamily="34" charset="0"/>
              <a:buChar char="•"/>
            </a:pPr>
            <a:r>
              <a:rPr lang="fr-FR" sz="1800" dirty="0"/>
              <a:t>Superficie totale du centre : 20 000 m² </a:t>
            </a:r>
          </a:p>
          <a:p>
            <a:pPr indent="288000" algn="l">
              <a:buFont typeface="Arial" pitchFamily="34" charset="0"/>
              <a:buChar char="•"/>
            </a:pPr>
            <a:r>
              <a:rPr lang="fr-FR" sz="1800" dirty="0"/>
              <a:t>Superficie totale des espaces couverts : 6 511 m²</a:t>
            </a:r>
          </a:p>
          <a:p>
            <a:pPr algn="l"/>
            <a:r>
              <a:rPr lang="fr-FR" sz="1800" dirty="0"/>
              <a:t> </a:t>
            </a:r>
          </a:p>
          <a:p>
            <a:pPr algn="l"/>
            <a:r>
              <a:rPr lang="fr-FR" sz="2000" b="1" dirty="0">
                <a:solidFill>
                  <a:schemeClr val="accent6"/>
                </a:solidFill>
                <a:latin typeface="Comic Sans MS" pitchFamily="66" charset="0"/>
              </a:rPr>
              <a:t>1. Les locaux pour la formation :</a:t>
            </a:r>
          </a:p>
          <a:p>
            <a:pPr algn="l"/>
            <a:endParaRPr lang="fr-FR" sz="900" dirty="0"/>
          </a:p>
          <a:p>
            <a:pPr indent="2520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dirty="0"/>
              <a:t>10 Ateliers </a:t>
            </a:r>
          </a:p>
          <a:p>
            <a:pPr indent="2520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dirty="0"/>
              <a:t>03 Laboratoires </a:t>
            </a:r>
          </a:p>
          <a:p>
            <a:pPr indent="2520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dirty="0"/>
              <a:t>06 Salles de cours</a:t>
            </a:r>
            <a:endParaRPr lang="fr-FR" sz="1800" b="1" dirty="0"/>
          </a:p>
          <a:p>
            <a:pPr algn="l"/>
            <a:endParaRPr lang="fr-FR" sz="1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526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  <a:latin typeface="Comic Sans MS" pitchFamily="66" charset="0"/>
              </a:rPr>
              <a:t>Les ressources matérielles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24606" y="3825044"/>
            <a:ext cx="653582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accent6"/>
                </a:solidFill>
                <a:latin typeface="Comic Sans MS" pitchFamily="66" charset="0"/>
              </a:rPr>
              <a:t>2. Les Locaux :</a:t>
            </a:r>
            <a:r>
              <a:rPr lang="fr-FR" b="1" dirty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fr-FR" sz="2000" b="1" dirty="0">
                <a:solidFill>
                  <a:schemeClr val="accent6"/>
                </a:solidFill>
                <a:latin typeface="Comic Sans MS" pitchFamily="66" charset="0"/>
              </a:rPr>
              <a:t>Support et Appui :</a:t>
            </a:r>
          </a:p>
          <a:p>
            <a:pPr algn="l"/>
            <a:endParaRPr lang="fr-FR" sz="900" b="1" dirty="0">
              <a:solidFill>
                <a:srgbClr val="0000CC"/>
              </a:solidFill>
              <a:latin typeface="Comic Sans MS" pitchFamily="66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dirty="0"/>
              <a:t>  </a:t>
            </a:r>
            <a:r>
              <a:rPr lang="fr-FR" sz="900" dirty="0"/>
              <a:t>  </a:t>
            </a:r>
            <a:r>
              <a:rPr lang="fr-FR" sz="1800" dirty="0"/>
              <a:t>Magasin, Edition, Centre de ressources, Buvette, Restaurant, Foyer, Salle de réunion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dirty="0"/>
              <a:t>   Une Administration Pédagogique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dirty="0"/>
              <a:t>   Une Direction Administrative et Financière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295636" y="800708"/>
            <a:ext cx="7621411" cy="9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  <a:latin typeface="Comic Sans MS" pitchFamily="66" charset="0"/>
              </a:rPr>
              <a:t>Les ressources Humaines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295636" y="800708"/>
            <a:ext cx="7621411" cy="9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95077" y="1389477"/>
            <a:ext cx="69219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fr-FR" sz="2000" b="1" dirty="0">
                <a:solidFill>
                  <a:schemeClr val="accent6"/>
                </a:solidFill>
                <a:latin typeface="Comic Sans MS" pitchFamily="66" charset="0"/>
              </a:rPr>
              <a:t>Personnel Administratif d’Encadrement et d’Appui 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>
                <a:latin typeface="Comic Sans MS" pitchFamily="66" charset="0"/>
              </a:rPr>
              <a:t>29</a:t>
            </a:r>
          </a:p>
        </p:txBody>
      </p:sp>
      <p:sp>
        <p:nvSpPr>
          <p:cNvPr id="4" name="Ellipse 3"/>
          <p:cNvSpPr/>
          <p:nvPr/>
        </p:nvSpPr>
        <p:spPr>
          <a:xfrm>
            <a:off x="5616116" y="5670036"/>
            <a:ext cx="3131840" cy="972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400" b="1" dirty="0">
                <a:solidFill>
                  <a:schemeClr val="accent6"/>
                </a:solidFill>
                <a:latin typeface="Comic Sans MS" pitchFamily="66" charset="0"/>
              </a:rPr>
              <a:t>Total :</a:t>
            </a:r>
            <a:r>
              <a:rPr lang="fr-FR" b="1" dirty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fr-FR" sz="4000" b="1" dirty="0">
                <a:latin typeface="Comic Sans MS" pitchFamily="66" charset="0"/>
              </a:rPr>
              <a:t>49</a:t>
            </a:r>
            <a:endParaRPr lang="fr-FR" sz="2400" b="1" dirty="0">
              <a:latin typeface="Comic Sans MS" pitchFamily="66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AAC0735-F9CC-4599-A6ED-B8F0A8C02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926" y="2405140"/>
            <a:ext cx="655272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>
                <a:solidFill>
                  <a:schemeClr val="accent6"/>
                </a:solidFill>
                <a:latin typeface="Comic Sans MS" pitchFamily="66" charset="0"/>
              </a:rPr>
              <a:t>Personnel Pédagogique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b="1" dirty="0">
              <a:solidFill>
                <a:schemeClr val="accent6"/>
              </a:solidFill>
              <a:latin typeface="Comic Sans MS" pitchFamily="66" charset="0"/>
            </a:endParaRPr>
          </a:p>
          <a:p>
            <a:pPr marL="342900" indent="-360000" algn="l" eaLnBrk="1" hangingPunct="1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8 ingénieurs en mécanique</a:t>
            </a:r>
          </a:p>
          <a:p>
            <a:pPr marL="342900" indent="-360000" algn="l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5 Maîtrisards en mécanique</a:t>
            </a:r>
          </a:p>
          <a:p>
            <a:pPr marL="342900" indent="-360000" algn="l" eaLnBrk="1" hangingPunct="1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 ingénieur en électrique</a:t>
            </a:r>
          </a:p>
          <a:p>
            <a:pPr marL="342900" indent="-360000" algn="l" eaLnBrk="1" hangingPunct="1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 Technicien Supérieur en électrique</a:t>
            </a:r>
          </a:p>
          <a:p>
            <a:pPr marL="342900" indent="-360000" algn="l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 Techniciens Supérieur : Maintenance industrielle</a:t>
            </a:r>
          </a:p>
          <a:p>
            <a:pPr marL="342900" indent="-360000" algn="l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 Ingénieur Qualifié en Qualité </a:t>
            </a: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(auditeur tierce partie)</a:t>
            </a:r>
          </a:p>
          <a:p>
            <a:pPr marL="342900" indent="-360000" algn="l" eaLnBrk="1" hangingPunct="1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 Maîtrisard en Anglais</a:t>
            </a:r>
          </a:p>
          <a:p>
            <a:pPr marL="342900" indent="-360000" algn="l" eaLnBrk="1" hangingPunct="1">
              <a:buFont typeface="Arial" panose="020B0604020202020204" pitchFamily="34" charset="0"/>
              <a:buChar char="•"/>
              <a:tabLst>
                <a:tab pos="365125" algn="l"/>
              </a:tabLst>
            </a:pP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 Maîtrisard en Droit </a:t>
            </a: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oneTexte 4">
            <a:extLst>
              <a:ext uri="{FF2B5EF4-FFF2-40B4-BE49-F238E27FC236}">
                <a16:creationId xmlns:a16="http://schemas.microsoft.com/office/drawing/2014/main" id="{BD3E1221-1372-4163-8DD6-38A81F615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53" y="1956848"/>
            <a:ext cx="69128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b="1" dirty="0"/>
              <a:t>Merci pour votre attention</a:t>
            </a:r>
          </a:p>
        </p:txBody>
      </p:sp>
      <p:grpSp>
        <p:nvGrpSpPr>
          <p:cNvPr id="53" name="Groupe 13">
            <a:extLst>
              <a:ext uri="{FF2B5EF4-FFF2-40B4-BE49-F238E27FC236}">
                <a16:creationId xmlns:a16="http://schemas.microsoft.com/office/drawing/2014/main" id="{6C1E5BEA-C478-4123-87E5-0BF4BB2828A0}"/>
              </a:ext>
            </a:extLst>
          </p:cNvPr>
          <p:cNvGrpSpPr>
            <a:grpSpLocks/>
          </p:cNvGrpSpPr>
          <p:nvPr/>
        </p:nvGrpSpPr>
        <p:grpSpPr bwMode="auto">
          <a:xfrm>
            <a:off x="3307991" y="4205752"/>
            <a:ext cx="2528015" cy="830262"/>
            <a:chOff x="-69782" y="5437639"/>
            <a:chExt cx="2527820" cy="830997"/>
          </a:xfrm>
        </p:grpSpPr>
        <p:sp>
          <p:nvSpPr>
            <p:cNvPr id="54" name="ZoneTexte 6">
              <a:extLst>
                <a:ext uri="{FF2B5EF4-FFF2-40B4-BE49-F238E27FC236}">
                  <a16:creationId xmlns:a16="http://schemas.microsoft.com/office/drawing/2014/main" id="{B9B18CCF-23F1-4F75-A832-56D9CB339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5613998"/>
              <a:ext cx="115212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dirty="0">
                  <a:solidFill>
                    <a:srgbClr val="00297A"/>
                  </a:solidFill>
                  <a:latin typeface="Bauhaus 93" panose="04030905020B02020C02" pitchFamily="82" charset="0"/>
                </a:rPr>
                <a:t>EMIA</a:t>
              </a:r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DCF69D36-B7E9-4C63-A51C-01C522632942}"/>
                </a:ext>
              </a:extLst>
            </p:cNvPr>
            <p:cNvSpPr/>
            <p:nvPr/>
          </p:nvSpPr>
          <p:spPr bwMode="auto">
            <a:xfrm rot="19534222">
              <a:off x="792172" y="5555659"/>
              <a:ext cx="1665866" cy="578362"/>
            </a:xfrm>
            <a:prstGeom prst="arc">
              <a:avLst>
                <a:gd name="adj1" fmla="val 15548660"/>
                <a:gd name="adj2" fmla="val 7959062"/>
              </a:avLst>
            </a:prstGeom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F2134842-9E6E-4A2B-92CD-3722E1A2F2E0}"/>
                </a:ext>
              </a:extLst>
            </p:cNvPr>
            <p:cNvSpPr/>
            <p:nvPr/>
          </p:nvSpPr>
          <p:spPr bwMode="auto">
            <a:xfrm>
              <a:off x="1254958" y="5627985"/>
              <a:ext cx="187311" cy="1700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57" name="ZoneTexte 6">
              <a:extLst>
                <a:ext uri="{FF2B5EF4-FFF2-40B4-BE49-F238E27FC236}">
                  <a16:creationId xmlns:a16="http://schemas.microsoft.com/office/drawing/2014/main" id="{0DF3F65F-2D73-4E66-8BD0-7F35AAE0D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9782" y="5437639"/>
              <a:ext cx="11521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4800" dirty="0">
                  <a:solidFill>
                    <a:srgbClr val="00297A"/>
                  </a:solidFill>
                  <a:latin typeface="Bauhaus 93" panose="04030905020B02020C02" pitchFamily="82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895505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0"/>
            <a:ext cx="88361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4" name="Double flèche horizontale 23"/>
          <p:cNvSpPr/>
          <p:nvPr/>
        </p:nvSpPr>
        <p:spPr>
          <a:xfrm>
            <a:off x="5133250" y="1685913"/>
            <a:ext cx="876312" cy="484632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632607" y="3351389"/>
            <a:ext cx="5472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000" b="1" dirty="0"/>
              <a:t>Le CEMIA </a:t>
            </a:r>
            <a:r>
              <a:rPr lang="fr-FR" sz="2000" dirty="0"/>
              <a:t>forme une main d’œuvre qualifiée, de qualité et adaptée selon les besoins et exigences de l’entreprise ; </a:t>
            </a:r>
            <a:r>
              <a:rPr lang="fr-FR" sz="1400" dirty="0"/>
              <a:t>STELIA, FIGEAC, MECAHERS, CORSE COMPOSITE, DEMAT, MECAPROTEC, etc.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000" b="1" dirty="0"/>
              <a:t>Des Conventions </a:t>
            </a:r>
            <a:r>
              <a:rPr lang="fr-FR" sz="2000" dirty="0"/>
              <a:t>pour la formation en alternance sont établies : </a:t>
            </a:r>
            <a:r>
              <a:rPr lang="fr-FR" sz="1800" i="1" dirty="0"/>
              <a:t>Centre – Entreprise</a:t>
            </a:r>
            <a:endParaRPr lang="fr-FR" sz="2800" i="1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000" b="1" dirty="0"/>
              <a:t>De Nouvelles Compétences </a:t>
            </a:r>
            <a:r>
              <a:rPr lang="fr-FR" sz="2000" dirty="0"/>
              <a:t>et </a:t>
            </a:r>
            <a:r>
              <a:rPr lang="fr-FR" sz="2000" b="1" dirty="0"/>
              <a:t>Nouveaux Comportements</a:t>
            </a:r>
            <a:r>
              <a:rPr lang="fr-FR" sz="2000" dirty="0"/>
              <a:t> introduits au centre</a:t>
            </a:r>
          </a:p>
        </p:txBody>
      </p:sp>
      <p:sp>
        <p:nvSpPr>
          <p:cNvPr id="13" name="ZoneTexte 12"/>
          <p:cNvSpPr txBox="1"/>
          <p:nvPr/>
        </p:nvSpPr>
        <p:spPr>
          <a:xfrm rot="18724674">
            <a:off x="106218" y="967022"/>
            <a:ext cx="2673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REACTIVITE </a:t>
            </a:r>
          </a:p>
        </p:txBody>
      </p:sp>
      <p:sp>
        <p:nvSpPr>
          <p:cNvPr id="15" name="ZoneTexte 14"/>
          <p:cNvSpPr txBox="1"/>
          <p:nvPr/>
        </p:nvSpPr>
        <p:spPr>
          <a:xfrm rot="18770079">
            <a:off x="-52148" y="1909675"/>
            <a:ext cx="259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SYNERGIE</a:t>
            </a:r>
            <a:r>
              <a:rPr lang="fr-FR" dirty="0"/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442954" y="3351389"/>
            <a:ext cx="2008215" cy="26161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00FF"/>
                </a:solidFill>
              </a:rPr>
              <a:t>Plus de 1200 ouvriers qualifiés formés</a:t>
            </a:r>
          </a:p>
          <a:p>
            <a:endParaRPr lang="fr-FR" sz="1800" dirty="0">
              <a:solidFill>
                <a:srgbClr val="0000FF"/>
              </a:solidFill>
            </a:endParaRPr>
          </a:p>
          <a:p>
            <a:r>
              <a:rPr lang="fr-FR" sz="1800" b="1" dirty="0">
                <a:solidFill>
                  <a:srgbClr val="0000FF"/>
                </a:solidFill>
              </a:rPr>
              <a:t>Services aux entreprises </a:t>
            </a:r>
            <a:r>
              <a:rPr lang="fr-FR" sz="1800" dirty="0">
                <a:solidFill>
                  <a:srgbClr val="0000FF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fr-FR" sz="1400" dirty="0">
                <a:solidFill>
                  <a:srgbClr val="0000FF"/>
                </a:solidFill>
              </a:rPr>
              <a:t>Formation continue, </a:t>
            </a:r>
          </a:p>
          <a:p>
            <a:pPr algn="l">
              <a:buFont typeface="Arial" pitchFamily="34" charset="0"/>
              <a:buChar char="•"/>
            </a:pPr>
            <a:r>
              <a:rPr lang="fr-FR" sz="1400" dirty="0">
                <a:solidFill>
                  <a:srgbClr val="0000FF"/>
                </a:solidFill>
              </a:rPr>
              <a:t>Evaluation de compétences</a:t>
            </a:r>
          </a:p>
          <a:p>
            <a:pPr algn="l">
              <a:buFont typeface="Arial" pitchFamily="34" charset="0"/>
              <a:buChar char="•"/>
            </a:pPr>
            <a:r>
              <a:rPr lang="fr-FR" sz="1400" dirty="0">
                <a:solidFill>
                  <a:srgbClr val="0000FF"/>
                </a:solidFill>
              </a:rPr>
              <a:t>Concours internes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36811" y="1666619"/>
            <a:ext cx="2227293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/>
              <a:t>Le CEMIA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78709" y="281624"/>
            <a:ext cx="2665449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Groupement d’entreprises</a:t>
            </a:r>
          </a:p>
          <a:p>
            <a:r>
              <a:rPr lang="fr-FR" sz="2800" b="1" i="1" dirty="0"/>
              <a:t>‘ GITAS ’</a:t>
            </a:r>
            <a:endParaRPr lang="fr-FR" sz="28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278709" y="2202062"/>
            <a:ext cx="266544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800" b="1" i="1" dirty="0"/>
              <a:t>Cluster Mghira</a:t>
            </a:r>
            <a:endParaRPr lang="fr-FR" sz="1600" i="1" dirty="0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043608" y="1168818"/>
            <a:ext cx="78872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>
                <a:cs typeface="Aharoni" pitchFamily="2" charset="-79"/>
              </a:rPr>
              <a:t>Organisation Pédagogique</a:t>
            </a:r>
          </a:p>
          <a:p>
            <a:pPr algn="l"/>
            <a:endParaRPr lang="fr-FR" sz="1200" b="1" dirty="0"/>
          </a:p>
          <a:p>
            <a:pPr algn="l"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sz="2400" dirty="0"/>
              <a:t>Le centre met en place une </a:t>
            </a:r>
            <a:r>
              <a:rPr lang="fr-FR" sz="2400" dirty="0">
                <a:solidFill>
                  <a:srgbClr val="0000FF"/>
                </a:solidFill>
              </a:rPr>
              <a:t>Approche Qualité </a:t>
            </a:r>
            <a:r>
              <a:rPr lang="fr-FR" sz="2400" dirty="0"/>
              <a:t>: </a:t>
            </a:r>
            <a:r>
              <a:rPr lang="fr-FR" sz="1800" dirty="0"/>
              <a:t>Audits, Mesure de satisfaction, Suivi des sortants …</a:t>
            </a:r>
          </a:p>
          <a:p>
            <a:pPr algn="l"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sz="2400" dirty="0"/>
              <a:t>Le formateur introduit des notions sur la </a:t>
            </a:r>
            <a:r>
              <a:rPr lang="fr-FR" sz="2400" dirty="0">
                <a:solidFill>
                  <a:srgbClr val="0000FF"/>
                </a:solidFill>
              </a:rPr>
              <a:t>Qualité de Production </a:t>
            </a:r>
            <a:r>
              <a:rPr lang="fr-FR" sz="2400" dirty="0"/>
              <a:t>: </a:t>
            </a:r>
            <a:r>
              <a:rPr lang="fr-FR" sz="1600" dirty="0"/>
              <a:t>Coûts, Délai, Performance</a:t>
            </a:r>
            <a:endParaRPr lang="fr-FR" sz="1800" dirty="0"/>
          </a:p>
          <a:p>
            <a:pPr algn="l"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sz="2400" dirty="0"/>
              <a:t>Le formateur suit le comportement de l’apprenant au centre et le tuteur lors de sa formation à l’entreprise : </a:t>
            </a:r>
            <a:r>
              <a:rPr lang="fr-FR" sz="2400" dirty="0">
                <a:solidFill>
                  <a:srgbClr val="0000FF"/>
                </a:solidFill>
              </a:rPr>
              <a:t>Accompagnement rapproché des apprenants</a:t>
            </a:r>
          </a:p>
          <a:p>
            <a:pPr algn="l"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sz="2400" dirty="0"/>
              <a:t>Les </a:t>
            </a:r>
            <a:r>
              <a:rPr lang="fr-FR" sz="2400" dirty="0">
                <a:solidFill>
                  <a:srgbClr val="0000FF"/>
                </a:solidFill>
              </a:rPr>
              <a:t>Evaluations </a:t>
            </a:r>
            <a:r>
              <a:rPr lang="fr-FR" sz="2400" dirty="0"/>
              <a:t>sont réalisées selon une procédure établie </a:t>
            </a:r>
            <a:r>
              <a:rPr lang="fr-FR" sz="2000" dirty="0"/>
              <a:t>(centre – entreprise) </a:t>
            </a:r>
            <a:r>
              <a:rPr lang="fr-FR" sz="2400" dirty="0"/>
              <a:t>: </a:t>
            </a:r>
            <a:r>
              <a:rPr lang="fr-FR" sz="1600" dirty="0"/>
              <a:t>évaluation sur site de production, stockage des exercices réalisées au centre pour audit …</a:t>
            </a:r>
          </a:p>
          <a:p>
            <a:pPr algn="l">
              <a:buFont typeface="Arial" pitchFamily="34" charset="0"/>
              <a:buChar char="•"/>
            </a:pPr>
            <a:endParaRPr lang="fr-FR" sz="2400" dirty="0"/>
          </a:p>
          <a:p>
            <a:pPr algn="l">
              <a:buFont typeface="Arial" pitchFamily="34" charset="0"/>
              <a:buChar char="•"/>
            </a:pPr>
            <a:endParaRPr lang="fr-FR" sz="24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81948"/>
            <a:ext cx="9144000" cy="86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Impact du partenariat sur le Centre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1331640" y="801652"/>
            <a:ext cx="7585407" cy="3506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706822" y="1880828"/>
            <a:ext cx="67990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/>
              <a:t> </a:t>
            </a:r>
            <a:r>
              <a:rPr lang="fr-FR" sz="2200" dirty="0"/>
              <a:t>Toute l’équipe du CEMIA </a:t>
            </a:r>
            <a:r>
              <a:rPr lang="fr-FR" sz="2000" dirty="0"/>
              <a:t>(Pédagogique, Encadrement et Appui)</a:t>
            </a:r>
            <a:r>
              <a:rPr lang="fr-FR" sz="2200" dirty="0"/>
              <a:t> concernée par les résultats de la formation au centre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86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Impact du partenariat sur le Centre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1295636" y="871772"/>
            <a:ext cx="7621411" cy="9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à coins arrondis 1"/>
          <p:cNvSpPr/>
          <p:nvPr/>
        </p:nvSpPr>
        <p:spPr>
          <a:xfrm>
            <a:off x="1901984" y="3838400"/>
            <a:ext cx="6408712" cy="15841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Principal indicateur de performance du CEMIA : </a:t>
            </a:r>
          </a:p>
          <a:p>
            <a:pPr algn="ctr"/>
            <a:r>
              <a:rPr lang="fr-FR" sz="2800" b="1" dirty="0">
                <a:solidFill>
                  <a:srgbClr val="C00000"/>
                </a:solidFill>
              </a:rPr>
              <a:t>le Taux d’Insertion des Diplômés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1" descr="grille synthèse audit ATFP 2012 2013.xls">
            <a:hlinkClick r:id="rId2" tooltip="&quot;Cliquez sur ce lien pour l'afficher OU faites-le glisser sur votre bureau pour l'enregistrer.&quot;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14325" cy="314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53147" y="992224"/>
            <a:ext cx="7617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/>
            <a:endParaRPr lang="fr-FR" sz="1600" dirty="0"/>
          </a:p>
          <a:p>
            <a:pPr marL="514350" indent="-514350"/>
            <a:r>
              <a:rPr lang="fr-FR" b="1" dirty="0"/>
              <a:t>Création du Centre d’Excellence dans les Métiers de l’Industrie Aéronautique (CEMIA)</a:t>
            </a:r>
          </a:p>
          <a:p>
            <a:pPr marL="514350" indent="-514350"/>
            <a:endParaRPr lang="fr-FR" dirty="0">
              <a:solidFill>
                <a:srgbClr val="0000FF"/>
              </a:solidFill>
            </a:endParaRPr>
          </a:p>
          <a:p>
            <a:pPr indent="457200" algn="just">
              <a:buFont typeface="Arial" pitchFamily="34" charset="0"/>
              <a:buChar char="•"/>
            </a:pPr>
            <a:r>
              <a:rPr lang="fr-FR" sz="1800" dirty="0"/>
              <a:t>Suite à la demande des entreprises du secteur de l’Aéronautique appuyées par les fédérations professionnelles (Electricité, Mécanique), afin de répondre aux besoins de formation dans plusieurs métiers, à différents niveaux et avec des exigences spécifiques à l’aéronautique, </a:t>
            </a:r>
            <a:endParaRPr lang="fr-FR" sz="3600" dirty="0"/>
          </a:p>
          <a:p>
            <a:pPr algn="just"/>
            <a:endParaRPr lang="fr-FR" sz="1800" dirty="0"/>
          </a:p>
          <a:p>
            <a:pPr indent="457200" algn="just">
              <a:buFont typeface="Arial" pitchFamily="34" charset="0"/>
              <a:buChar char="•"/>
            </a:pPr>
            <a:r>
              <a:rPr lang="fr-FR" sz="1800" dirty="0"/>
              <a:t>Un Comité de Pilotage a été mis en place : les entreprises du secteur et les organisations professionnelles ont été impliquées fortement à la mise en place et au pilotage du projet ; </a:t>
            </a:r>
          </a:p>
          <a:p>
            <a:pPr indent="457200" algn="just">
              <a:buFont typeface="Arial" pitchFamily="34" charset="0"/>
              <a:buChar char="•"/>
            </a:pPr>
            <a:endParaRPr lang="fr-FR" sz="1800" dirty="0"/>
          </a:p>
          <a:p>
            <a:pPr indent="457200" algn="just">
              <a:buFont typeface="Arial" pitchFamily="34" charset="0"/>
              <a:buChar char="•"/>
            </a:pPr>
            <a:r>
              <a:rPr lang="fr-FR" sz="1800" dirty="0"/>
              <a:t>En septembre 2012, le centre de Mghira est alors entièrement dédié aux métiers de l’aéronautique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482544" y="86916"/>
            <a:ext cx="8288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pPr algn="l"/>
            <a:endParaRPr lang="fr-FR" sz="1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16632"/>
            <a:ext cx="9144000" cy="6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Historique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295636" y="800708"/>
            <a:ext cx="7621411" cy="9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30"/>
          <p:cNvSpPr>
            <a:spLocks noChangeArrowheads="1"/>
          </p:cNvSpPr>
          <p:nvPr/>
        </p:nvSpPr>
        <p:spPr bwMode="auto">
          <a:xfrm>
            <a:off x="0" y="12813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  <a:latin typeface="Comic Sans MS" pitchFamily="66" charset="0"/>
                <a:cs typeface="Arial" pitchFamily="34" charset="0"/>
              </a:rPr>
              <a:t>Les métiers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461764" y="1145399"/>
            <a:ext cx="7289153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indent="269875" algn="l">
              <a:buFont typeface="Wingdings" pitchFamily="2" charset="2"/>
              <a:buChar char="Ø"/>
            </a:pPr>
            <a:r>
              <a:rPr lang="fr-FR" sz="1800" b="1" dirty="0">
                <a:latin typeface="Arial"/>
                <a:cs typeface="Arial"/>
              </a:rPr>
              <a:t>Ajusteur Monteur de Structures d'Aéronefs</a:t>
            </a:r>
          </a:p>
          <a:p>
            <a:pPr indent="269875" algn="l">
              <a:buFont typeface="Wingdings" pitchFamily="2" charset="2"/>
              <a:buNone/>
            </a:pPr>
            <a:endParaRPr lang="fr-FR" sz="1400" b="1" dirty="0"/>
          </a:p>
          <a:p>
            <a:pPr indent="269875" algn="l">
              <a:buFont typeface="Wingdings" pitchFamily="2" charset="2"/>
              <a:buChar char="Ø"/>
            </a:pPr>
            <a:r>
              <a:rPr lang="fr-FR" sz="1800" b="1" dirty="0">
                <a:latin typeface="Arial"/>
                <a:cs typeface="Arial"/>
              </a:rPr>
              <a:t>Chaudronnier Aéronautique</a:t>
            </a:r>
          </a:p>
          <a:p>
            <a:pPr indent="269875" algn="l">
              <a:buFont typeface="Wingdings" pitchFamily="2" charset="2"/>
              <a:buChar char="Ø"/>
            </a:pPr>
            <a:endParaRPr lang="fr-FR" sz="1800" b="1" dirty="0">
              <a:latin typeface="Arial"/>
              <a:cs typeface="Arial"/>
            </a:endParaRPr>
          </a:p>
          <a:p>
            <a:pPr indent="269875" algn="l">
              <a:buFont typeface="Wingdings" pitchFamily="2" charset="2"/>
              <a:buChar char="Ø"/>
            </a:pPr>
            <a:r>
              <a:rPr lang="fr-FR" sz="1800" b="1" dirty="0">
                <a:latin typeface="Arial"/>
                <a:cs typeface="Arial"/>
              </a:rPr>
              <a:t>Technicien en Fabrication Mécanique sur Machines à CN, </a:t>
            </a:r>
            <a:r>
              <a:rPr lang="fr-FR" sz="1400" b="1" i="1" dirty="0">
                <a:latin typeface="Arial"/>
                <a:cs typeface="Arial"/>
              </a:rPr>
              <a:t>Option Aéronautique</a:t>
            </a:r>
            <a:endParaRPr lang="fr-FR" sz="1800" b="1" dirty="0">
              <a:latin typeface="Arial"/>
              <a:cs typeface="Arial"/>
            </a:endParaRPr>
          </a:p>
          <a:p>
            <a:pPr indent="269875" algn="l"/>
            <a:endParaRPr lang="fr-FR" sz="1800" b="1" dirty="0">
              <a:latin typeface="Arial"/>
              <a:cs typeface="Arial"/>
            </a:endParaRPr>
          </a:p>
          <a:p>
            <a:pPr indent="269875" algn="l">
              <a:buFont typeface="Wingdings" pitchFamily="2" charset="2"/>
              <a:buChar char="Ø"/>
            </a:pPr>
            <a:r>
              <a:rPr lang="fr-FR" sz="1800" b="1" dirty="0">
                <a:latin typeface="Arial"/>
                <a:cs typeface="Arial"/>
              </a:rPr>
              <a:t>Dessinateur Industriel</a:t>
            </a:r>
          </a:p>
          <a:p>
            <a:pPr indent="269875" algn="l">
              <a:buFont typeface="Wingdings" pitchFamily="2" charset="2"/>
              <a:buNone/>
            </a:pPr>
            <a:endParaRPr lang="fr-FR" sz="1400" b="1" dirty="0"/>
          </a:p>
          <a:p>
            <a:pPr indent="269875" algn="l">
              <a:buFont typeface="Wingdings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Arial"/>
                <a:cs typeface="Arial"/>
              </a:rPr>
              <a:t>Stratifieur, </a:t>
            </a:r>
            <a:r>
              <a:rPr lang="fr-FR" sz="1600" b="1" dirty="0" err="1">
                <a:solidFill>
                  <a:srgbClr val="0070C0"/>
                </a:solidFill>
                <a:latin typeface="Arial"/>
                <a:cs typeface="Arial"/>
              </a:rPr>
              <a:t>Drapeur</a:t>
            </a:r>
            <a:r>
              <a:rPr lang="fr-FR" sz="1600" b="1" dirty="0">
                <a:solidFill>
                  <a:srgbClr val="0070C0"/>
                </a:solidFill>
                <a:latin typeface="Arial"/>
                <a:cs typeface="Arial"/>
              </a:rPr>
              <a:t> en matériaux composites</a:t>
            </a:r>
          </a:p>
          <a:p>
            <a:pPr indent="269875" algn="l">
              <a:buFont typeface="Wingdings" pitchFamily="2" charset="2"/>
              <a:buNone/>
            </a:pPr>
            <a:endParaRPr lang="fr-FR" sz="1200" b="1" dirty="0">
              <a:solidFill>
                <a:srgbClr val="0070C0"/>
              </a:solidFill>
            </a:endParaRPr>
          </a:p>
          <a:p>
            <a:pPr indent="269875" algn="l">
              <a:buFont typeface="Wingdings" pitchFamily="2" charset="2"/>
              <a:buChar char="Ø"/>
            </a:pPr>
            <a:r>
              <a:rPr lang="fr-FR" sz="1800" b="1" dirty="0">
                <a:solidFill>
                  <a:srgbClr val="0070C0"/>
                </a:solidFill>
                <a:latin typeface="Arial"/>
                <a:cs typeface="Arial"/>
              </a:rPr>
              <a:t>Technicien de Traitement de Surface et Peinture Aéronautique</a:t>
            </a:r>
          </a:p>
          <a:p>
            <a:pPr indent="269875" algn="l">
              <a:buFont typeface="Wingdings" pitchFamily="2" charset="2"/>
              <a:buNone/>
            </a:pPr>
            <a:endParaRPr lang="fr-FR" sz="1400" b="1" dirty="0">
              <a:solidFill>
                <a:srgbClr val="0070C0"/>
              </a:solidFill>
            </a:endParaRPr>
          </a:p>
          <a:p>
            <a:pPr indent="269875" algn="l">
              <a:buFont typeface="Wingdings" pitchFamily="2" charset="2"/>
              <a:buChar char="Ø"/>
            </a:pPr>
            <a:r>
              <a:rPr lang="fr-FR" sz="1800" b="1" dirty="0">
                <a:solidFill>
                  <a:srgbClr val="0070C0"/>
                </a:solidFill>
                <a:latin typeface="Arial"/>
                <a:cs typeface="Arial"/>
              </a:rPr>
              <a:t>Monteur Câbleur Aéronautique</a:t>
            </a:r>
          </a:p>
          <a:p>
            <a:pPr algn="l">
              <a:buFont typeface="Wingdings" pitchFamily="2" charset="2"/>
              <a:buChar char="Ø"/>
            </a:pPr>
            <a:endParaRPr lang="fr-FR" sz="1800" dirty="0"/>
          </a:p>
        </p:txBody>
      </p:sp>
      <p:grpSp>
        <p:nvGrpSpPr>
          <p:cNvPr id="2" name="Group 608"/>
          <p:cNvGrpSpPr>
            <a:grpSpLocks/>
          </p:cNvGrpSpPr>
          <p:nvPr/>
        </p:nvGrpSpPr>
        <p:grpSpPr bwMode="auto">
          <a:xfrm>
            <a:off x="0" y="441325"/>
            <a:ext cx="1331913" cy="1185863"/>
            <a:chOff x="4368" y="2688"/>
            <a:chExt cx="1296" cy="1182"/>
          </a:xfrm>
        </p:grpSpPr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4368" y="3504"/>
              <a:ext cx="129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 sz="1800" b="1">
                <a:solidFill>
                  <a:schemeClr val="accent2"/>
                </a:solidFill>
              </a:endParaRPr>
            </a:p>
          </p:txBody>
        </p:sp>
        <p:pic>
          <p:nvPicPr>
            <p:cNvPr id="8" name="Picture 593" descr="bs01580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56" y="2688"/>
              <a:ext cx="880" cy="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1030"/>
          <p:cNvSpPr>
            <a:spLocks noChangeArrowheads="1"/>
          </p:cNvSpPr>
          <p:nvPr/>
        </p:nvSpPr>
        <p:spPr bwMode="auto">
          <a:xfrm rot="20197962">
            <a:off x="105403" y="5226101"/>
            <a:ext cx="32342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Les Programmes sont reconnus par les professionnels</a:t>
            </a:r>
          </a:p>
        </p:txBody>
      </p:sp>
      <p:sp>
        <p:nvSpPr>
          <p:cNvPr id="10" name="Rectangle 1030"/>
          <p:cNvSpPr>
            <a:spLocks noChangeArrowheads="1"/>
          </p:cNvSpPr>
          <p:nvPr/>
        </p:nvSpPr>
        <p:spPr bwMode="auto">
          <a:xfrm rot="20273594">
            <a:off x="3435560" y="5362586"/>
            <a:ext cx="22883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Le centre vise l’habilitation</a:t>
            </a:r>
          </a:p>
        </p:txBody>
      </p:sp>
      <p:sp>
        <p:nvSpPr>
          <p:cNvPr id="11" name="Rectangle 1030"/>
          <p:cNvSpPr>
            <a:spLocks noChangeArrowheads="1"/>
          </p:cNvSpPr>
          <p:nvPr/>
        </p:nvSpPr>
        <p:spPr bwMode="auto">
          <a:xfrm rot="20273594">
            <a:off x="6141286" y="4920230"/>
            <a:ext cx="22883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Le centre développe la Formation en Entreprise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295636" y="800708"/>
            <a:ext cx="7621411" cy="9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C9E16577-7B67-4308-BEE5-286C01B85148}"/>
              </a:ext>
            </a:extLst>
          </p:cNvPr>
          <p:cNvSpPr txBox="1">
            <a:spLocks/>
          </p:cNvSpPr>
          <p:nvPr/>
        </p:nvSpPr>
        <p:spPr bwMode="auto">
          <a:xfrm>
            <a:off x="0" y="188640"/>
            <a:ext cx="9144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>
                <a:solidFill>
                  <a:schemeClr val="accent6"/>
                </a:solidFill>
                <a:latin typeface="Comic Sans MS" pitchFamily="66" charset="0"/>
                <a:cs typeface="Arial" pitchFamily="34" charset="0"/>
              </a:rPr>
              <a:t>Ajusteur Monteur de structures d’aéronefs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DD662ED-2899-4703-8D0F-9F45D7649CDF}"/>
              </a:ext>
            </a:extLst>
          </p:cNvPr>
          <p:cNvCxnSpPr/>
          <p:nvPr/>
        </p:nvCxnSpPr>
        <p:spPr>
          <a:xfrm>
            <a:off x="1295636" y="800708"/>
            <a:ext cx="7621411" cy="9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Image 7">
            <a:extLst>
              <a:ext uri="{FF2B5EF4-FFF2-40B4-BE49-F238E27FC236}">
                <a16:creationId xmlns:a16="http://schemas.microsoft.com/office/drawing/2014/main" id="{2F7757CC-3354-496C-8F8D-D03FDE8E7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79" y="2424664"/>
            <a:ext cx="3792580" cy="3027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C2142AB1-2F17-4BFF-98CA-FB9510EDC7E8}"/>
              </a:ext>
            </a:extLst>
          </p:cNvPr>
          <p:cNvSpPr txBox="1">
            <a:spLocks/>
          </p:cNvSpPr>
          <p:nvPr/>
        </p:nvSpPr>
        <p:spPr bwMode="auto">
          <a:xfrm>
            <a:off x="1475656" y="2312876"/>
            <a:ext cx="3240360" cy="323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000" dirty="0">
                <a:latin typeface="Arial" charset="0"/>
                <a:cs typeface="Arial" charset="0"/>
              </a:rPr>
              <a:t>Ajuster, monter et contrôler des pièces élémentaires, équiper des panneaux de revêtements et réaliser des sous ensembles ou de tronçons structuraux de fuselage</a:t>
            </a:r>
            <a:endParaRPr lang="fr-FR" sz="20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504444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58E42DF-43E5-4A15-B3D8-C9F61A7052B2}"/>
              </a:ext>
            </a:extLst>
          </p:cNvPr>
          <p:cNvSpPr txBox="1">
            <a:spLocks/>
          </p:cNvSpPr>
          <p:nvPr/>
        </p:nvSpPr>
        <p:spPr bwMode="auto">
          <a:xfrm>
            <a:off x="1547663" y="1988458"/>
            <a:ext cx="3376613" cy="33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Réalisation des opérations de mise en forme, façonnage de pièces primaires d’un aéronef : </a:t>
            </a:r>
            <a:r>
              <a:rPr lang="fr-FR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cadres, lisses de fuselage, longerons, nervures d’avions,…</a:t>
            </a:r>
          </a:p>
        </p:txBody>
      </p:sp>
      <p:pic>
        <p:nvPicPr>
          <p:cNvPr id="9" name="Image 7">
            <a:extLst>
              <a:ext uri="{FF2B5EF4-FFF2-40B4-BE49-F238E27FC236}">
                <a16:creationId xmlns:a16="http://schemas.microsoft.com/office/drawing/2014/main" id="{DE7C6EEA-44A7-486A-8165-8C2C1D065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76" y="1988458"/>
            <a:ext cx="3708413" cy="3319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8A554D79-7F16-4911-AC49-426C47E556FD}"/>
              </a:ext>
            </a:extLst>
          </p:cNvPr>
          <p:cNvSpPr txBox="1">
            <a:spLocks/>
          </p:cNvSpPr>
          <p:nvPr/>
        </p:nvSpPr>
        <p:spPr bwMode="auto">
          <a:xfrm>
            <a:off x="0" y="188640"/>
            <a:ext cx="9144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>
                <a:solidFill>
                  <a:schemeClr val="accent6"/>
                </a:solidFill>
                <a:latin typeface="Comic Sans MS" pitchFamily="66" charset="0"/>
                <a:cs typeface="Arial" pitchFamily="34" charset="0"/>
              </a:rPr>
              <a:t>Chaudronnerie Aéronautique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B5A9187-9ADD-4BDE-9620-1C3CCC2C889F}"/>
              </a:ext>
            </a:extLst>
          </p:cNvPr>
          <p:cNvCxnSpPr/>
          <p:nvPr/>
        </p:nvCxnSpPr>
        <p:spPr>
          <a:xfrm>
            <a:off x="1295636" y="800708"/>
            <a:ext cx="7621411" cy="9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921209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C9E16577-7B67-4308-BEE5-286C01B85148}"/>
              </a:ext>
            </a:extLst>
          </p:cNvPr>
          <p:cNvSpPr txBox="1">
            <a:spLocks/>
          </p:cNvSpPr>
          <p:nvPr/>
        </p:nvSpPr>
        <p:spPr bwMode="auto">
          <a:xfrm>
            <a:off x="0" y="188640"/>
            <a:ext cx="9144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>
                <a:solidFill>
                  <a:schemeClr val="accent6"/>
                </a:solidFill>
                <a:latin typeface="Comic Sans MS" pitchFamily="66" charset="0"/>
                <a:cs typeface="Arial" pitchFamily="34" charset="0"/>
              </a:rPr>
              <a:t>Fabrication Mécanique sur Machines CN, </a:t>
            </a:r>
            <a:r>
              <a:rPr lang="fr-FR" sz="1800" b="1" dirty="0">
                <a:solidFill>
                  <a:schemeClr val="accent6"/>
                </a:solidFill>
                <a:latin typeface="Comic Sans MS" pitchFamily="66" charset="0"/>
                <a:cs typeface="Arial" pitchFamily="34" charset="0"/>
              </a:rPr>
              <a:t>op. Aéronautique</a:t>
            </a:r>
            <a:endParaRPr lang="fr-FR" sz="2400" b="1" dirty="0">
              <a:solidFill>
                <a:schemeClr val="accent6"/>
              </a:solidFill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DD662ED-2899-4703-8D0F-9F45D7649CDF}"/>
              </a:ext>
            </a:extLst>
          </p:cNvPr>
          <p:cNvCxnSpPr/>
          <p:nvPr/>
        </p:nvCxnSpPr>
        <p:spPr>
          <a:xfrm>
            <a:off x="1295636" y="800708"/>
            <a:ext cx="7621411" cy="9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00552AC-4A9C-4781-BA91-82971C4570E2}"/>
              </a:ext>
            </a:extLst>
          </p:cNvPr>
          <p:cNvSpPr txBox="1">
            <a:spLocks/>
          </p:cNvSpPr>
          <p:nvPr/>
        </p:nvSpPr>
        <p:spPr bwMode="auto">
          <a:xfrm>
            <a:off x="1835697" y="2000250"/>
            <a:ext cx="3204356" cy="337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2000" kern="0" dirty="0">
                <a:latin typeface="Arial" panose="020B0604020202020204" pitchFamily="34" charset="0"/>
                <a:cs typeface="Arial" panose="020B0604020202020204" pitchFamily="34" charset="0"/>
              </a:rPr>
              <a:t>Programmation, réglage  et conduite des machines à commande numériques </a:t>
            </a:r>
            <a:r>
              <a:rPr lang="fr-FR" sz="1800" kern="0" dirty="0">
                <a:latin typeface="Arial" panose="020B0604020202020204" pitchFamily="34" charset="0"/>
                <a:cs typeface="Arial" panose="020B0604020202020204" pitchFamily="34" charset="0"/>
              </a:rPr>
              <a:t>(centre d’usinage 4 axes + tour 3 axes) et 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éalisation du contrôle dimensionnel et géométrique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(MMT)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defRPr/>
            </a:pPr>
            <a:endParaRPr lang="fr-FR" sz="2000" kern="0" dirty="0">
              <a:solidFill>
                <a:srgbClr val="0000CC"/>
              </a:solidFill>
              <a:latin typeface="+mj-lt"/>
              <a:cs typeface="+mn-cs"/>
            </a:endParaRPr>
          </a:p>
        </p:txBody>
      </p:sp>
      <p:pic>
        <p:nvPicPr>
          <p:cNvPr id="7" name="Image 6" descr="Une image contenant intérieur, plafond, camion, table&#10;&#10;Description générée automatiquement">
            <a:extLst>
              <a:ext uri="{FF2B5EF4-FFF2-40B4-BE49-F238E27FC236}">
                <a16:creationId xmlns:a16="http://schemas.microsoft.com/office/drawing/2014/main" id="{6847FE86-5B1A-4E58-85F3-19971F61B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68860"/>
            <a:ext cx="3662085" cy="3473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99880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Bri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B3A647F6C6649ABB5EE186ED0E4C8" ma:contentTypeVersion="11" ma:contentTypeDescription="Crée un document." ma:contentTypeScope="" ma:versionID="f7a70b721d06a38cd60024710f21afc3">
  <xsd:schema xmlns:xsd="http://www.w3.org/2001/XMLSchema" xmlns:xs="http://www.w3.org/2001/XMLSchema" xmlns:p="http://schemas.microsoft.com/office/2006/metadata/properties" xmlns:ns3="15d9ae7e-c370-4f52-b888-cdaf42593483" xmlns:ns4="70bfa5d7-f23e-4056-8b8d-8d157b5c859c" targetNamespace="http://schemas.microsoft.com/office/2006/metadata/properties" ma:root="true" ma:fieldsID="133e4571ca388b93278d0a1eb80d2571" ns3:_="" ns4:_="">
    <xsd:import namespace="15d9ae7e-c370-4f52-b888-cdaf42593483"/>
    <xsd:import namespace="70bfa5d7-f23e-4056-8b8d-8d157b5c85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9ae7e-c370-4f52-b888-cdaf42593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fa5d7-f23e-4056-8b8d-8d157b5c85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FB7134-44A2-406F-AD6B-7DA54AC49A03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70bfa5d7-f23e-4056-8b8d-8d157b5c859c"/>
    <ds:schemaRef ds:uri="http://schemas.microsoft.com/office/infopath/2007/PartnerControls"/>
    <ds:schemaRef ds:uri="15d9ae7e-c370-4f52-b888-cdaf42593483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FEF601-2D10-474B-8D54-824D578A8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d9ae7e-c370-4f52-b888-cdaf42593483"/>
    <ds:schemaRef ds:uri="70bfa5d7-f23e-4056-8b8d-8d157b5c85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F3720F-0F2B-4B7E-AEAD-0F77DFE338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16780</TotalTime>
  <Words>948</Words>
  <Application>Microsoft Office PowerPoint</Application>
  <PresentationFormat>Affichage à l'écran (4:3)</PresentationFormat>
  <Paragraphs>133</Paragraphs>
  <Slides>16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8" baseType="lpstr">
      <vt:lpstr>Arial</vt:lpstr>
      <vt:lpstr>Bauhaus 93</vt:lpstr>
      <vt:lpstr>Calibri</vt:lpstr>
      <vt:lpstr>Century Gothic</vt:lpstr>
      <vt:lpstr>Comic Sans MS</vt:lpstr>
      <vt:lpstr>Freestyle Script</vt:lpstr>
      <vt:lpstr>Tahoma</vt:lpstr>
      <vt:lpstr>Times New Roman</vt:lpstr>
      <vt:lpstr>Wingdings</vt:lpstr>
      <vt:lpstr>Wingdings 3</vt:lpstr>
      <vt:lpstr>Brin</vt:lpstr>
      <vt:lpstr>Document</vt:lpstr>
      <vt:lpstr>Centre d’Excellence dans les Métiers de l’Industrie Aéronautique de Mghira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ATFP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D’EXCELLENCE DANS LES METIERS DE L’INDUSTRIE AERONAUTIQUE de M’GHIRA</dc:title>
  <dc:creator>MEJRI Hichem</dc:creator>
  <cp:keywords>présentation</cp:keywords>
  <cp:lastModifiedBy>CHAHINE MAHFOUDH</cp:lastModifiedBy>
  <cp:revision>529</cp:revision>
  <dcterms:created xsi:type="dcterms:W3CDTF">2003-04-25T12:18:29Z</dcterms:created>
  <dcterms:modified xsi:type="dcterms:W3CDTF">2020-12-18T12:58:56Z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ésentation CIPE1">
    <vt:lpwstr>novembre 2010</vt:lpwstr>
  </property>
  <property fmtid="{D5CDD505-2E9C-101B-9397-08002B2CF9AE}" pid="3" name="ContentTypeId">
    <vt:lpwstr>0x010100748B3A647F6C6649ABB5EE186ED0E4C8</vt:lpwstr>
  </property>
</Properties>
</file>