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3" r:id="rId3"/>
    <p:sldId id="319" r:id="rId4"/>
    <p:sldId id="320" r:id="rId5"/>
    <p:sldId id="322" r:id="rId6"/>
    <p:sldId id="327" r:id="rId7"/>
    <p:sldId id="321" r:id="rId8"/>
    <p:sldId id="324" r:id="rId9"/>
    <p:sldId id="328" r:id="rId10"/>
    <p:sldId id="325" r:id="rId11"/>
    <p:sldId id="326" r:id="rId1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F5E96"/>
    <a:srgbClr val="483DCB"/>
    <a:srgbClr val="0278B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4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729E918F-6DF7-4B9B-A547-55AD92164822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384"/>
            <a:ext cx="5447030" cy="4473892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768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768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1D8BA163-892E-45B6-BDC9-B3756619A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736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778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065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750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667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9579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090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0466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1133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661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197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630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204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48369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348352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657621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906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258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314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59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25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460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284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695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5A716-7341-416F-BE30-B9D580CD3082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2AB9-C227-4E60-9568-9D326FED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375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svg"/><Relationship Id="rId5" Type="http://schemas.openxmlformats.org/officeDocument/2006/relationships/image" Target="../media/image36.png"/><Relationship Id="rId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9.jpeg"/><Relationship Id="rId2" Type="http://schemas.openxmlformats.org/officeDocument/2006/relationships/video" Target="https://www.youtube.com/embed/o5Sd-J6EEHo?feature=oembed" TargetMode="External"/><Relationship Id="rId1" Type="http://schemas.openxmlformats.org/officeDocument/2006/relationships/video" Target="https://www.youtube.com/embed/dK3eDt-IWNM?feature=oembed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ov.k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sv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26E6C72A-2467-4E0F-A06C-5BD6DE8D3AF1}"/>
              </a:ext>
            </a:extLst>
          </p:cNvPr>
          <p:cNvSpPr/>
          <p:nvPr/>
        </p:nvSpPr>
        <p:spPr>
          <a:xfrm rot="5400000">
            <a:off x="-3315347" y="3315346"/>
            <a:ext cx="6858000" cy="227307"/>
          </a:xfrm>
          <a:prstGeom prst="rect">
            <a:avLst/>
          </a:prstGeom>
          <a:solidFill>
            <a:srgbClr val="3F5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2084388" y="-65580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8" tIns="45724" rIns="91448" bIns="45724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2084388" y="-65580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8" tIns="45724" rIns="91448" bIns="45724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644828" y="3766369"/>
            <a:ext cx="6902343" cy="132797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b="1" cap="all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Methods, forms, ways and tools of distance learning</a:t>
            </a:r>
            <a:endParaRPr lang="kk-KZ" sz="1800" b="1" cap="all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2" descr="C:\Users\помдиректора\Desktop\logo(eng).png">
            <a:extLst>
              <a:ext uri="{FF2B5EF4-FFF2-40B4-BE49-F238E27FC236}">
                <a16:creationId xmlns="" xmlns:a16="http://schemas.microsoft.com/office/drawing/2014/main" id="{55A34D06-DA80-471C-A5B6-534A4AF8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61" y="2060848"/>
            <a:ext cx="1632678" cy="1599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B47F22-C642-4EF1-9B62-B95FDB403F93}"/>
              </a:ext>
            </a:extLst>
          </p:cNvPr>
          <p:cNvSpPr txBox="1"/>
          <p:nvPr/>
        </p:nvSpPr>
        <p:spPr>
          <a:xfrm>
            <a:off x="9264352" y="544522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Speaker: </a:t>
            </a:r>
          </a:p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K.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Sengaziyev</a:t>
            </a:r>
            <a:endParaRPr lang="x-none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463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=""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75996" y="-603448"/>
            <a:ext cx="12097344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Support of the Ministry of education and science of the Republic of Kazakhstan and The Department of education of the city of </a:t>
            </a:r>
            <a:r>
              <a:rPr lang="en-US" sz="2300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Nur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2300" b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Sultan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="" xmlns:a16="http://schemas.microsoft.com/office/drawing/2014/main" id="{36AE22DD-28A4-44A3-941C-D9B22DA4656C}"/>
              </a:ext>
            </a:extLst>
          </p:cNvPr>
          <p:cNvSpPr/>
          <p:nvPr/>
        </p:nvSpPr>
        <p:spPr>
          <a:xfrm>
            <a:off x="2135560" y="559818"/>
            <a:ext cx="7920880" cy="954087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At the beginning of the academic year (2020-2021), the Ministry of education and science of the Republic of Kazakhstan developed Guidelines for organizing training in a pandemic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="" xmlns:a16="http://schemas.microsoft.com/office/drawing/2014/main" id="{739CC78A-4D6E-4872-B57F-D16056264274}"/>
              </a:ext>
            </a:extLst>
          </p:cNvPr>
          <p:cNvSpPr/>
          <p:nvPr/>
        </p:nvSpPr>
        <p:spPr>
          <a:xfrm>
            <a:off x="2164228" y="6298182"/>
            <a:ext cx="7920880" cy="384701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ctr"/>
            <a:r>
              <a:rPr lang="en-US" sz="1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Council for the protection of teachers ' rights established</a:t>
            </a:r>
            <a:endParaRPr lang="en-US" sz="1700" b="1" cap="all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718C41-994E-4C46-8088-67731F17A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0142" y="1412776"/>
            <a:ext cx="9011716" cy="4741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169403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=""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839416" y="2204864"/>
            <a:ext cx="10081120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Thank you for your attention!</a:t>
            </a:r>
            <a:endParaRPr lang="x-none" sz="4000" dirty="0">
              <a:solidFill>
                <a:schemeClr val="accent1">
                  <a:lumMod val="7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9171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351584" y="26201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Lato Light"/>
                <a:cs typeface="Lato Light"/>
              </a:rPr>
              <a:t>Training is carried out in 12 specialties</a:t>
            </a:r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39" name="Rectangle 14"/>
          <p:cNvSpPr/>
          <p:nvPr/>
        </p:nvSpPr>
        <p:spPr>
          <a:xfrm>
            <a:off x="423209" y="978840"/>
            <a:ext cx="2991238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Construction and operation of buildings and structures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99" name="Straight Connector 19"/>
          <p:cNvCxnSpPr/>
          <p:nvPr/>
        </p:nvCxnSpPr>
        <p:spPr>
          <a:xfrm flipH="1">
            <a:off x="7335977" y="1246052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9"/>
          <p:cNvCxnSpPr/>
          <p:nvPr/>
        </p:nvCxnSpPr>
        <p:spPr>
          <a:xfrm rot="10800000" flipH="1">
            <a:off x="3783103" y="1255829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4">
            <a:extLst>
              <a:ext uri="{FF2B5EF4-FFF2-40B4-BE49-F238E27FC236}">
                <a16:creationId xmlns="" xmlns:a16="http://schemas.microsoft.com/office/drawing/2014/main" id="{4BD14FD5-572D-4CBC-B212-4BA90E254899}"/>
              </a:ext>
            </a:extLst>
          </p:cNvPr>
          <p:cNvSpPr/>
          <p:nvPr/>
        </p:nvSpPr>
        <p:spPr>
          <a:xfrm>
            <a:off x="423209" y="1779359"/>
            <a:ext cx="3005098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Interior design, restoration and reconstruction of civil buildings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="" xmlns:a16="http://schemas.microsoft.com/office/drawing/2014/main" id="{5C9DD0BD-59B7-4E8E-951B-6BDF1B05FA8B}"/>
              </a:ext>
            </a:extLst>
          </p:cNvPr>
          <p:cNvSpPr/>
          <p:nvPr/>
        </p:nvSpPr>
        <p:spPr>
          <a:xfrm>
            <a:off x="423209" y="2733820"/>
            <a:ext cx="3014835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Maintenance, repair and operation of motor transport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="" xmlns:a16="http://schemas.microsoft.com/office/drawing/2014/main" id="{F4441E7E-4D12-49AB-AED0-3B37CBCB8F57}"/>
              </a:ext>
            </a:extLst>
          </p:cNvPr>
          <p:cNvSpPr/>
          <p:nvPr/>
        </p:nvSpPr>
        <p:spPr>
          <a:xfrm>
            <a:off x="660259" y="3809413"/>
            <a:ext cx="2775214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Computer engineering and software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="" xmlns:a16="http://schemas.microsoft.com/office/drawing/2014/main" id="{411637AE-FCE2-44AA-8457-8F564A923289}"/>
              </a:ext>
            </a:extLst>
          </p:cNvPr>
          <p:cNvSpPr/>
          <p:nvPr/>
        </p:nvSpPr>
        <p:spPr>
          <a:xfrm>
            <a:off x="673241" y="4902540"/>
            <a:ext cx="2775214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Information system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="" xmlns:a16="http://schemas.microsoft.com/office/drawing/2014/main" id="{7D2A8041-8082-4E28-98B5-9A40FA7A7CC6}"/>
              </a:ext>
            </a:extLst>
          </p:cNvPr>
          <p:cNvSpPr/>
          <p:nvPr/>
        </p:nvSpPr>
        <p:spPr>
          <a:xfrm>
            <a:off x="673714" y="5734157"/>
            <a:ext cx="2775214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"Installation and operation of gas supply systems equipment»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="" xmlns:a16="http://schemas.microsoft.com/office/drawing/2014/main" id="{7326E87F-06B5-4564-A249-A8A5C4255C7C}"/>
              </a:ext>
            </a:extLst>
          </p:cNvPr>
          <p:cNvSpPr/>
          <p:nvPr/>
        </p:nvSpPr>
        <p:spPr>
          <a:xfrm>
            <a:off x="8688288" y="1000660"/>
            <a:ext cx="2775214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Organization of hotel services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9" name="Straight Connector 19">
            <a:extLst>
              <a:ext uri="{FF2B5EF4-FFF2-40B4-BE49-F238E27FC236}">
                <a16:creationId xmlns="" xmlns:a16="http://schemas.microsoft.com/office/drawing/2014/main" id="{7952071E-5160-4F16-A1C3-A2D6D248FD0F}"/>
              </a:ext>
            </a:extLst>
          </p:cNvPr>
          <p:cNvCxnSpPr/>
          <p:nvPr/>
        </p:nvCxnSpPr>
        <p:spPr>
          <a:xfrm rot="10800000" flipH="1">
            <a:off x="3783102" y="2164069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9">
            <a:extLst>
              <a:ext uri="{FF2B5EF4-FFF2-40B4-BE49-F238E27FC236}">
                <a16:creationId xmlns="" xmlns:a16="http://schemas.microsoft.com/office/drawing/2014/main" id="{7BCF9D3A-F47B-44B6-81C8-9F29E35B471C}"/>
              </a:ext>
            </a:extLst>
          </p:cNvPr>
          <p:cNvCxnSpPr/>
          <p:nvPr/>
        </p:nvCxnSpPr>
        <p:spPr>
          <a:xfrm rot="10800000" flipH="1">
            <a:off x="3783101" y="3115784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9">
            <a:extLst>
              <a:ext uri="{FF2B5EF4-FFF2-40B4-BE49-F238E27FC236}">
                <a16:creationId xmlns="" xmlns:a16="http://schemas.microsoft.com/office/drawing/2014/main" id="{9130B99B-A29A-4C69-9166-B1880BB03D14}"/>
              </a:ext>
            </a:extLst>
          </p:cNvPr>
          <p:cNvCxnSpPr/>
          <p:nvPr/>
        </p:nvCxnSpPr>
        <p:spPr>
          <a:xfrm rot="10800000" flipH="1">
            <a:off x="3783102" y="4086402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9">
            <a:extLst>
              <a:ext uri="{FF2B5EF4-FFF2-40B4-BE49-F238E27FC236}">
                <a16:creationId xmlns="" xmlns:a16="http://schemas.microsoft.com/office/drawing/2014/main" id="{57AD0235-6EBC-4EC2-A75B-70D8E4522A8E}"/>
              </a:ext>
            </a:extLst>
          </p:cNvPr>
          <p:cNvCxnSpPr/>
          <p:nvPr/>
        </p:nvCxnSpPr>
        <p:spPr>
          <a:xfrm rot="10800000" flipH="1">
            <a:off x="3783102" y="5071807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9">
            <a:extLst>
              <a:ext uri="{FF2B5EF4-FFF2-40B4-BE49-F238E27FC236}">
                <a16:creationId xmlns="" xmlns:a16="http://schemas.microsoft.com/office/drawing/2014/main" id="{16286D45-3C29-4987-A20B-608D264B640E}"/>
              </a:ext>
            </a:extLst>
          </p:cNvPr>
          <p:cNvCxnSpPr/>
          <p:nvPr/>
        </p:nvCxnSpPr>
        <p:spPr>
          <a:xfrm rot="10800000" flipH="1">
            <a:off x="3783102" y="6127099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9">
            <a:extLst>
              <a:ext uri="{FF2B5EF4-FFF2-40B4-BE49-F238E27FC236}">
                <a16:creationId xmlns="" xmlns:a16="http://schemas.microsoft.com/office/drawing/2014/main" id="{DD5D87EA-3318-47D5-978C-211CBD3655D6}"/>
              </a:ext>
            </a:extLst>
          </p:cNvPr>
          <p:cNvCxnSpPr/>
          <p:nvPr/>
        </p:nvCxnSpPr>
        <p:spPr>
          <a:xfrm flipH="1">
            <a:off x="7335977" y="2154627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9">
            <a:extLst>
              <a:ext uri="{FF2B5EF4-FFF2-40B4-BE49-F238E27FC236}">
                <a16:creationId xmlns="" xmlns:a16="http://schemas.microsoft.com/office/drawing/2014/main" id="{D5AC5030-14D8-4753-A699-1C13B62B5490}"/>
              </a:ext>
            </a:extLst>
          </p:cNvPr>
          <p:cNvCxnSpPr/>
          <p:nvPr/>
        </p:nvCxnSpPr>
        <p:spPr>
          <a:xfrm flipH="1">
            <a:off x="7335977" y="3113978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9">
            <a:extLst>
              <a:ext uri="{FF2B5EF4-FFF2-40B4-BE49-F238E27FC236}">
                <a16:creationId xmlns="" xmlns:a16="http://schemas.microsoft.com/office/drawing/2014/main" id="{EBD9624D-3E3F-4100-82AA-DFCA9385B448}"/>
              </a:ext>
            </a:extLst>
          </p:cNvPr>
          <p:cNvCxnSpPr/>
          <p:nvPr/>
        </p:nvCxnSpPr>
        <p:spPr>
          <a:xfrm flipH="1">
            <a:off x="7335976" y="4086402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9">
            <a:extLst>
              <a:ext uri="{FF2B5EF4-FFF2-40B4-BE49-F238E27FC236}">
                <a16:creationId xmlns="" xmlns:a16="http://schemas.microsoft.com/office/drawing/2014/main" id="{A92D4087-CD59-4C84-81C8-F7A309D1E39A}"/>
              </a:ext>
            </a:extLst>
          </p:cNvPr>
          <p:cNvCxnSpPr/>
          <p:nvPr/>
        </p:nvCxnSpPr>
        <p:spPr>
          <a:xfrm flipH="1">
            <a:off x="7335976" y="5078683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9">
            <a:extLst>
              <a:ext uri="{FF2B5EF4-FFF2-40B4-BE49-F238E27FC236}">
                <a16:creationId xmlns="" xmlns:a16="http://schemas.microsoft.com/office/drawing/2014/main" id="{D1E80BA9-ED46-4107-9FDC-4148433748B5}"/>
              </a:ext>
            </a:extLst>
          </p:cNvPr>
          <p:cNvCxnSpPr/>
          <p:nvPr/>
        </p:nvCxnSpPr>
        <p:spPr>
          <a:xfrm flipH="1">
            <a:off x="7335976" y="6101287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4">
            <a:extLst>
              <a:ext uri="{FF2B5EF4-FFF2-40B4-BE49-F238E27FC236}">
                <a16:creationId xmlns="" xmlns:a16="http://schemas.microsoft.com/office/drawing/2014/main" id="{DA2C4A33-DE07-46F7-9567-EA1C74178335}"/>
              </a:ext>
            </a:extLst>
          </p:cNvPr>
          <p:cNvSpPr/>
          <p:nvPr/>
        </p:nvSpPr>
        <p:spPr>
          <a:xfrm>
            <a:off x="8692277" y="1947849"/>
            <a:ext cx="2775214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Tourism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="" xmlns:a16="http://schemas.microsoft.com/office/drawing/2014/main" id="{9ADA827D-090B-4990-B68D-2344AB1F91F6}"/>
              </a:ext>
            </a:extLst>
          </p:cNvPr>
          <p:cNvSpPr/>
          <p:nvPr/>
        </p:nvSpPr>
        <p:spPr>
          <a:xfrm>
            <a:off x="8697079" y="2925805"/>
            <a:ext cx="2775214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Accounting and audit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F2AC6779-5DAC-43C3-A74A-A55FBCE1A084}"/>
              </a:ext>
            </a:extLst>
          </p:cNvPr>
          <p:cNvSpPr/>
          <p:nvPr/>
        </p:nvSpPr>
        <p:spPr>
          <a:xfrm>
            <a:off x="8687748" y="3946077"/>
            <a:ext cx="2775214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Electronics and Communication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="" xmlns:a16="http://schemas.microsoft.com/office/drawing/2014/main" id="{DC5A603D-A208-460E-9725-F44CAC9E1615}"/>
              </a:ext>
            </a:extLst>
          </p:cNvPr>
          <p:cNvSpPr/>
          <p:nvPr/>
        </p:nvSpPr>
        <p:spPr>
          <a:xfrm>
            <a:off x="8727167" y="4656319"/>
            <a:ext cx="3255321" cy="1107975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Exploitation of linear constructions of telecommunication and wire broadcasting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="" xmlns:a16="http://schemas.microsoft.com/office/drawing/2014/main" id="{CD552F72-F6D4-4241-B59D-A366304D6E6A}"/>
              </a:ext>
            </a:extLst>
          </p:cNvPr>
          <p:cNvSpPr/>
          <p:nvPr/>
        </p:nvSpPr>
        <p:spPr>
          <a:xfrm>
            <a:off x="8749346" y="5696222"/>
            <a:ext cx="2775214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Operation of automated communication systems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D3ECDB5-2C98-4800-953D-BD57A326C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978839"/>
            <a:ext cx="615530" cy="61553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B24DB69-C52D-4F81-96F6-E32E1F4965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36" y="1850895"/>
            <a:ext cx="638674" cy="63867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999DEE0-C219-426C-B90A-1B88FAF3E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50" y="2746154"/>
            <a:ext cx="682846" cy="68284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3D2C3F6-EDC8-491C-9A63-885FC004D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75" y="3670063"/>
            <a:ext cx="777195" cy="7771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685590EA-21A1-4F3C-84BA-5C1B6A8199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87" y="4624249"/>
            <a:ext cx="895116" cy="895116"/>
          </a:xfrm>
          <a:prstGeom prst="rect">
            <a:avLst/>
          </a:prstGeom>
        </p:spPr>
      </p:pic>
      <p:pic>
        <p:nvPicPr>
          <p:cNvPr id="2048" name="Рисунок 2047">
            <a:extLst>
              <a:ext uri="{FF2B5EF4-FFF2-40B4-BE49-F238E27FC236}">
                <a16:creationId xmlns="" xmlns:a16="http://schemas.microsoft.com/office/drawing/2014/main" id="{50527D53-6AF2-4B04-8775-5FC0CA3D18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62" y="5754989"/>
            <a:ext cx="744220" cy="744220"/>
          </a:xfrm>
          <a:prstGeom prst="rect">
            <a:avLst/>
          </a:prstGeom>
        </p:spPr>
      </p:pic>
      <p:pic>
        <p:nvPicPr>
          <p:cNvPr id="2050" name="Рисунок 2049">
            <a:extLst>
              <a:ext uri="{FF2B5EF4-FFF2-40B4-BE49-F238E27FC236}">
                <a16:creationId xmlns="" xmlns:a16="http://schemas.microsoft.com/office/drawing/2014/main" id="{3B4792A1-11C2-4B4F-8180-D0846C01E8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10" y="940332"/>
            <a:ext cx="654035" cy="654035"/>
          </a:xfrm>
          <a:prstGeom prst="rect">
            <a:avLst/>
          </a:prstGeom>
        </p:spPr>
      </p:pic>
      <p:pic>
        <p:nvPicPr>
          <p:cNvPr id="2055" name="Рисунок 2054">
            <a:extLst>
              <a:ext uri="{FF2B5EF4-FFF2-40B4-BE49-F238E27FC236}">
                <a16:creationId xmlns="" xmlns:a16="http://schemas.microsoft.com/office/drawing/2014/main" id="{19472518-FE02-43FD-BC86-D3C6D96FE4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65" y="1849864"/>
            <a:ext cx="682846" cy="682846"/>
          </a:xfrm>
          <a:prstGeom prst="rect">
            <a:avLst/>
          </a:prstGeom>
        </p:spPr>
      </p:pic>
      <p:pic>
        <p:nvPicPr>
          <p:cNvPr id="2061" name="Рисунок 2060">
            <a:extLst>
              <a:ext uri="{FF2B5EF4-FFF2-40B4-BE49-F238E27FC236}">
                <a16:creationId xmlns="" xmlns:a16="http://schemas.microsoft.com/office/drawing/2014/main" id="{7FB6B112-C7CD-405A-B1AC-CA02BC16DC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10" y="2771968"/>
            <a:ext cx="729040" cy="729040"/>
          </a:xfrm>
          <a:prstGeom prst="rect">
            <a:avLst/>
          </a:prstGeom>
        </p:spPr>
      </p:pic>
      <p:pic>
        <p:nvPicPr>
          <p:cNvPr id="2063" name="Рисунок 2062">
            <a:extLst>
              <a:ext uri="{FF2B5EF4-FFF2-40B4-BE49-F238E27FC236}">
                <a16:creationId xmlns="" xmlns:a16="http://schemas.microsoft.com/office/drawing/2014/main" id="{7A6958E7-F8CE-43F2-8174-C45D89C7FC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61" y="3670063"/>
            <a:ext cx="849732" cy="849732"/>
          </a:xfrm>
          <a:prstGeom prst="rect">
            <a:avLst/>
          </a:prstGeom>
        </p:spPr>
      </p:pic>
      <p:pic>
        <p:nvPicPr>
          <p:cNvPr id="2065" name="Рисунок 2064">
            <a:extLst>
              <a:ext uri="{FF2B5EF4-FFF2-40B4-BE49-F238E27FC236}">
                <a16:creationId xmlns="" xmlns:a16="http://schemas.microsoft.com/office/drawing/2014/main" id="{55A9C4F9-C44B-4615-83CC-574512073E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11" y="4671305"/>
            <a:ext cx="822432" cy="822432"/>
          </a:xfrm>
          <a:prstGeom prst="rect">
            <a:avLst/>
          </a:prstGeom>
        </p:spPr>
      </p:pic>
      <p:pic>
        <p:nvPicPr>
          <p:cNvPr id="2067" name="Рисунок 2066">
            <a:extLst>
              <a:ext uri="{FF2B5EF4-FFF2-40B4-BE49-F238E27FC236}">
                <a16:creationId xmlns="" xmlns:a16="http://schemas.microsoft.com/office/drawing/2014/main" id="{9F1D7B8C-784E-4646-8781-A693D5B1DF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03" y="5724382"/>
            <a:ext cx="895115" cy="895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90455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>
            <a:extLst>
              <a:ext uri="{FF2B5EF4-FFF2-40B4-BE49-F238E27FC236}">
                <a16:creationId xmlns="" xmlns:a16="http://schemas.microsoft.com/office/drawing/2014/main" id="{7C116AE0-0E55-49EF-865B-789D2813E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117" y="641050"/>
            <a:ext cx="371191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x-none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competence center</a:t>
            </a:r>
            <a:endParaRPr lang="ru-RU" altLang="x-none" sz="10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4005A2E-E018-4AED-AC6E-1486DEC27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057130" cy="2704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E102E71-B6B9-42AC-9AA1-160B51C54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61" y="1196752"/>
            <a:ext cx="4077739" cy="27047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D489117-472E-418B-9C4F-887919842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1505"/>
            <a:ext cx="4077739" cy="270475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63278CE8-E32D-4200-858E-1D399530CD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30" y="3911850"/>
            <a:ext cx="4057130" cy="27047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AF1689B-8968-4942-ABBD-DC56E1EE6B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56" y="1186407"/>
            <a:ext cx="4088163" cy="27254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C6155C5-B5C7-45CF-B285-FDB3341076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94" y="3901506"/>
            <a:ext cx="4088505" cy="2690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29528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0E5636C-215F-4EDC-8BD8-A89851A14C8C}"/>
              </a:ext>
            </a:extLst>
          </p:cNvPr>
          <p:cNvSpPr/>
          <p:nvPr/>
        </p:nvSpPr>
        <p:spPr>
          <a:xfrm>
            <a:off x="3099885" y="4389641"/>
            <a:ext cx="5952682" cy="2445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ED79CAD-B4D0-43B8-90FF-F098897A7227}"/>
              </a:ext>
            </a:extLst>
          </p:cNvPr>
          <p:cNvSpPr/>
          <p:nvPr/>
        </p:nvSpPr>
        <p:spPr>
          <a:xfrm>
            <a:off x="3210443" y="2320340"/>
            <a:ext cx="5952682" cy="2445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486BCE8-EAF5-42BC-8B2F-C39D44D16A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93" y="3457168"/>
            <a:ext cx="3092258" cy="20472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4EE67F9-CF68-4175-8CF2-9F1B47E57B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30" y="5966438"/>
            <a:ext cx="1568805" cy="399220"/>
          </a:xfrm>
          <a:prstGeom prst="rect">
            <a:avLst/>
          </a:prstGeom>
        </p:spPr>
      </p:pic>
      <p:sp>
        <p:nvSpPr>
          <p:cNvPr id="12" name="Rectangle 54">
            <a:extLst>
              <a:ext uri="{FF2B5EF4-FFF2-40B4-BE49-F238E27FC236}">
                <a16:creationId xmlns=""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1967259" y="952"/>
            <a:ext cx="8109248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College has 6 resource centers and 2 regional centers</a:t>
            </a:r>
            <a:endParaRPr lang="x-none" sz="2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564240-AEFB-4DF1-98FF-C651C50565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938" y="5665037"/>
            <a:ext cx="944714" cy="9447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47D71E8-67BF-419C-8C13-11279C4426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38" y="5940903"/>
            <a:ext cx="1923466" cy="445434"/>
          </a:xfrm>
          <a:prstGeom prst="rect">
            <a:avLst/>
          </a:prstGeom>
        </p:spPr>
      </p:pic>
      <p:pic>
        <p:nvPicPr>
          <p:cNvPr id="2050" name="Picture 2" descr="Картинки по запросу &quot;grohe logo&quot;">
            <a:extLst>
              <a:ext uri="{FF2B5EF4-FFF2-40B4-BE49-F238E27FC236}">
                <a16:creationId xmlns="" xmlns:a16="http://schemas.microsoft.com/office/drawing/2014/main" id="{D698B071-A23A-418B-BC8E-0FABE42A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66" y="5997047"/>
            <a:ext cx="1102195" cy="468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F56905C-8A23-44EE-8129-708D103481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70" y="5582222"/>
            <a:ext cx="2309568" cy="115478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1FC28710-C43A-49B8-B2B0-44DF26776AE8}"/>
              </a:ext>
            </a:extLst>
          </p:cNvPr>
          <p:cNvSpPr/>
          <p:nvPr/>
        </p:nvSpPr>
        <p:spPr>
          <a:xfrm rot="5400000">
            <a:off x="-3444674" y="3300576"/>
            <a:ext cx="7005209" cy="1096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60BC0DB-83EF-4AB9-9E4A-E18F4CABC9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4" y="1448894"/>
            <a:ext cx="3113646" cy="20757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A7D91A8-7FAA-4671-BB0E-64877BECE2F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22" y="1449009"/>
            <a:ext cx="3112084" cy="20747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D4149FC-A136-4D75-BA69-ADEDCBF4F82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92" y="1448894"/>
            <a:ext cx="3113645" cy="20757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7379875-AA46-4635-9E98-509E884BAC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60" y="3482292"/>
            <a:ext cx="3113646" cy="20221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053B716-CE6C-4179-8481-680CEBFF0AA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3" y="3499337"/>
            <a:ext cx="3113646" cy="202517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2A8ED9E-F618-4D45-AE59-D7A48F99B64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85" y="5971652"/>
            <a:ext cx="926700" cy="48941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6C2B0CD6-9174-49DD-8A1B-156F725375A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89" y="5997047"/>
            <a:ext cx="730624" cy="3561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828826C-66F0-41C5-9D1C-8850B951584D}"/>
              </a:ext>
            </a:extLst>
          </p:cNvPr>
          <p:cNvSpPr/>
          <p:nvPr/>
        </p:nvSpPr>
        <p:spPr>
          <a:xfrm rot="5400000">
            <a:off x="8634574" y="3452977"/>
            <a:ext cx="7005209" cy="1096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pic>
        <p:nvPicPr>
          <p:cNvPr id="1026" name="Picture 2" descr="Профессиональный монтаж промышленных полов - Пол Эксперт">
            <a:extLst>
              <a:ext uri="{FF2B5EF4-FFF2-40B4-BE49-F238E27FC236}">
                <a16:creationId xmlns="" xmlns:a16="http://schemas.microsoft.com/office/drawing/2014/main" id="{6CA031EC-5F0A-4B65-8715-503B1492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980" y="5785136"/>
            <a:ext cx="1428751" cy="804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05688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=""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1991544" y="-459432"/>
            <a:ext cx="8109248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Distance learning</a:t>
            </a:r>
            <a:endParaRPr lang="x-none" sz="24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704FEC4-24E8-45CB-B59C-9B8BD84F7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1504" y="764704"/>
            <a:ext cx="9505056" cy="58078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56934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0423784C-2DBA-4F23-AE30-FF393892FEBF}"/>
              </a:ext>
            </a:extLst>
          </p:cNvPr>
          <p:cNvCxnSpPr>
            <a:cxnSpLocks/>
          </p:cNvCxnSpPr>
          <p:nvPr/>
        </p:nvCxnSpPr>
        <p:spPr>
          <a:xfrm>
            <a:off x="6096000" y="5317437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7F453709-311C-4C4A-BE99-81CA0A488037}"/>
              </a:ext>
            </a:extLst>
          </p:cNvPr>
          <p:cNvCxnSpPr>
            <a:cxnSpLocks/>
          </p:cNvCxnSpPr>
          <p:nvPr/>
        </p:nvCxnSpPr>
        <p:spPr>
          <a:xfrm>
            <a:off x="6096000" y="4005064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857AC11-A630-40B8-9D91-487DFBFD0B94}"/>
              </a:ext>
            </a:extLst>
          </p:cNvPr>
          <p:cNvCxnSpPr>
            <a:cxnSpLocks/>
          </p:cNvCxnSpPr>
          <p:nvPr/>
        </p:nvCxnSpPr>
        <p:spPr>
          <a:xfrm>
            <a:off x="6096000" y="2725149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4">
            <a:extLst>
              <a:ext uri="{FF2B5EF4-FFF2-40B4-BE49-F238E27FC236}">
                <a16:creationId xmlns=""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1991544" y="-459432"/>
            <a:ext cx="8109248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was the transition like?</a:t>
            </a:r>
            <a:endParaRPr lang="x-none" sz="24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="" xmlns:a16="http://schemas.microsoft.com/office/drawing/2014/main" id="{A73B36B5-81E5-49B5-BBAD-1802AFBA30BD}"/>
              </a:ext>
            </a:extLst>
          </p:cNvPr>
          <p:cNvSpPr/>
          <p:nvPr/>
        </p:nvSpPr>
        <p:spPr>
          <a:xfrm>
            <a:off x="717576" y="654525"/>
            <a:ext cx="10657184" cy="677088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With the transition to distance learning technologies, the College created and organized a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staff to support teachers</a:t>
            </a:r>
            <a:endParaRPr lang="en-US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30922BA-77BD-4CA6-AE00-230FF61D3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384" y="1772816"/>
            <a:ext cx="5164232" cy="4586048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ABC45056-56E3-477F-9348-14DAF483D74B}"/>
              </a:ext>
            </a:extLst>
          </p:cNvPr>
          <p:cNvCxnSpPr>
            <a:cxnSpLocks/>
          </p:cNvCxnSpPr>
          <p:nvPr/>
        </p:nvCxnSpPr>
        <p:spPr>
          <a:xfrm>
            <a:off x="6096000" y="2725149"/>
            <a:ext cx="0" cy="25922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6186E1B1-A458-42B0-ABB1-64DDA3660F4F}"/>
              </a:ext>
            </a:extLst>
          </p:cNvPr>
          <p:cNvCxnSpPr>
            <a:cxnSpLocks/>
          </p:cNvCxnSpPr>
          <p:nvPr/>
        </p:nvCxnSpPr>
        <p:spPr>
          <a:xfrm>
            <a:off x="5159896" y="4005064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306845E-F1EB-4212-872C-13EA6968BB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7268" y="2151163"/>
            <a:ext cx="4644871" cy="3726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37761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=""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1163452" y="-497020"/>
            <a:ext cx="9865096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Having successfully mastered DLT, teachers recorded 52 video tutorials on YouTube</a:t>
            </a:r>
            <a:endParaRPr lang="x-none" sz="32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2CB7BD4-238B-42B3-8506-0EA2253D0733}"/>
              </a:ext>
            </a:extLst>
          </p:cNvPr>
          <p:cNvSpPr txBox="1"/>
          <p:nvPr/>
        </p:nvSpPr>
        <p:spPr>
          <a:xfrm>
            <a:off x="65176" y="3073528"/>
            <a:ext cx="3600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Teacher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Zhanna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Abdrakhmanova</a:t>
            </a:r>
            <a:endParaRPr lang="x-none" sz="16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49" name="TextBox 2048">
            <a:extLst>
              <a:ext uri="{FF2B5EF4-FFF2-40B4-BE49-F238E27FC236}">
                <a16:creationId xmlns="" xmlns:a16="http://schemas.microsoft.com/office/drawing/2014/main" id="{64D4EF0D-6C20-42DC-B09F-DC93B24A28BD}"/>
              </a:ext>
            </a:extLst>
          </p:cNvPr>
          <p:cNvSpPr txBox="1"/>
          <p:nvPr/>
        </p:nvSpPr>
        <p:spPr>
          <a:xfrm>
            <a:off x="4295801" y="3073528"/>
            <a:ext cx="3600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Teacher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Klimenko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S. V.</a:t>
            </a:r>
            <a:endParaRPr lang="x-none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51" name="TextBox 2050">
            <a:extLst>
              <a:ext uri="{FF2B5EF4-FFF2-40B4-BE49-F238E27FC236}">
                <a16:creationId xmlns="" xmlns:a16="http://schemas.microsoft.com/office/drawing/2014/main" id="{0562CF04-085B-46C0-A798-448B8F3FED05}"/>
              </a:ext>
            </a:extLst>
          </p:cNvPr>
          <p:cNvSpPr txBox="1"/>
          <p:nvPr/>
        </p:nvSpPr>
        <p:spPr>
          <a:xfrm>
            <a:off x="8526426" y="3070184"/>
            <a:ext cx="3744009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Teachers: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Bralina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R.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Sharipov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A. K.</a:t>
            </a:r>
            <a:endParaRPr lang="x-none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52" name="TextBox 2051">
            <a:extLst>
              <a:ext uri="{FF2B5EF4-FFF2-40B4-BE49-F238E27FC236}">
                <a16:creationId xmlns="" xmlns:a16="http://schemas.microsoft.com/office/drawing/2014/main" id="{52334BF3-16C1-4427-ADDC-4F1C3C6F6DD6}"/>
              </a:ext>
            </a:extLst>
          </p:cNvPr>
          <p:cNvSpPr txBox="1"/>
          <p:nvPr/>
        </p:nvSpPr>
        <p:spPr>
          <a:xfrm>
            <a:off x="1356992" y="5856994"/>
            <a:ext cx="41538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Detailed and visual information about the new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coronavirus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Covind-19 CMC teachers of General education subjects</a:t>
            </a:r>
            <a:endParaRPr lang="x-none" sz="16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4" name="Рисунок 2053">
            <a:extLst>
              <a:ext uri="{FF2B5EF4-FFF2-40B4-BE49-F238E27FC236}">
                <a16:creationId xmlns="" xmlns:a16="http://schemas.microsoft.com/office/drawing/2014/main" id="{4688EE31-05E8-44AF-860C-FD6C733E9BC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1544" y="3519818"/>
            <a:ext cx="2972344" cy="2253787"/>
          </a:xfrm>
          <a:prstGeom prst="rect">
            <a:avLst/>
          </a:prstGeom>
        </p:spPr>
      </p:pic>
      <p:pic>
        <p:nvPicPr>
          <p:cNvPr id="2056" name="Рисунок 2055">
            <a:extLst>
              <a:ext uri="{FF2B5EF4-FFF2-40B4-BE49-F238E27FC236}">
                <a16:creationId xmlns="" xmlns:a16="http://schemas.microsoft.com/office/drawing/2014/main" id="{A0F9CC79-85AB-4982-AC38-1B197993FD4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55402" y="3507645"/>
            <a:ext cx="2742047" cy="2229060"/>
          </a:xfrm>
          <a:prstGeom prst="rect">
            <a:avLst/>
          </a:prstGeom>
        </p:spPr>
      </p:pic>
      <p:pic>
        <p:nvPicPr>
          <p:cNvPr id="2057" name="Мультимедиа в Интернете 2056">
            <a:hlinkClick r:id="" action="ppaction://media"/>
            <a:extLst>
              <a:ext uri="{FF2B5EF4-FFF2-40B4-BE49-F238E27FC236}">
                <a16:creationId xmlns="" xmlns:a16="http://schemas.microsoft.com/office/drawing/2014/main" id="{298CDC3C-C5C4-44F5-961E-17070C4059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4395" y="764704"/>
            <a:ext cx="3962774" cy="2229060"/>
          </a:xfrm>
          <a:prstGeom prst="rect">
            <a:avLst/>
          </a:prstGeom>
        </p:spPr>
      </p:pic>
      <p:pic>
        <p:nvPicPr>
          <p:cNvPr id="2058" name="Мультимедиа в Интернете 2057">
            <a:hlinkClick r:id="" action="ppaction://media"/>
            <a:extLst>
              <a:ext uri="{FF2B5EF4-FFF2-40B4-BE49-F238E27FC236}">
                <a16:creationId xmlns="" xmlns:a16="http://schemas.microsoft.com/office/drawing/2014/main" id="{57E896F1-DEE4-43A1-95E1-C72FC594FF5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8267211" y="764704"/>
            <a:ext cx="3962773" cy="2229060"/>
          </a:xfrm>
          <a:prstGeom prst="rect">
            <a:avLst/>
          </a:prstGeom>
        </p:spPr>
      </p:pic>
      <p:sp>
        <p:nvSpPr>
          <p:cNvPr id="2059" name="TextBox 2058">
            <a:extLst>
              <a:ext uri="{FF2B5EF4-FFF2-40B4-BE49-F238E27FC236}">
                <a16:creationId xmlns="" xmlns:a16="http://schemas.microsoft.com/office/drawing/2014/main" id="{A3359C94-9D52-43DE-BFA6-AA358C187B15}"/>
              </a:ext>
            </a:extLst>
          </p:cNvPr>
          <p:cNvSpPr txBox="1"/>
          <p:nvPr/>
        </p:nvSpPr>
        <p:spPr>
          <a:xfrm>
            <a:off x="6449502" y="5809929"/>
            <a:ext cx="4153845" cy="866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Social distancing, self-isolation-not a hindrance to creativity, this is confirmed by the video of the "Designers" of </a:t>
            </a:r>
            <a:r>
              <a:rPr lang="ru-RU" sz="15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ДИ-18-2ГБ</a:t>
            </a:r>
            <a:r>
              <a:rPr lang="en-US" sz="15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group.</a:t>
            </a:r>
            <a:endParaRPr lang="x-none" sz="15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FD164A4-F87B-4EA6-8F8D-A1A27F2DD31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67769" y="777429"/>
            <a:ext cx="3648808" cy="2222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9893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05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05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=""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95672" y="-171400"/>
            <a:ext cx="12000656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How were applicants accepted?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 the 2020-2021 academic year, the College accepted documents in 11 specialties. Documents were accepted both in electronic format via the E-government web portal: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3"/>
              </a:rPr>
              <a:t>www.egov.kz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and in paper</a:t>
            </a:r>
            <a:endParaRPr lang="x-none" sz="2400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64A5F0C-AE26-4498-9671-E0DC8BD0FE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4791" y="1462087"/>
            <a:ext cx="8422417" cy="5207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642850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DD0CA04-FA4B-4980-B8CE-229368CF8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352" y="982467"/>
            <a:ext cx="11731258" cy="5562113"/>
          </a:xfrm>
          <a:prstGeom prst="rect">
            <a:avLst/>
          </a:prstGeom>
        </p:spPr>
      </p:pic>
      <p:sp>
        <p:nvSpPr>
          <p:cNvPr id="12" name="Rectangle 54">
            <a:extLst>
              <a:ext uri="{FF2B5EF4-FFF2-40B4-BE49-F238E27FC236}">
                <a16:creationId xmlns=""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-363051" y="-387424"/>
            <a:ext cx="12918100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What are the features of industrial training and professional practices?</a:t>
            </a:r>
            <a:endParaRPr lang="x-none" sz="3200" dirty="0">
              <a:solidFill>
                <a:schemeClr val="accent1">
                  <a:lumMod val="7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549D1D-654D-491B-BC6E-95F149C3718D}"/>
              </a:ext>
            </a:extLst>
          </p:cNvPr>
          <p:cNvSpPr txBox="1"/>
          <p:nvPr/>
        </p:nvSpPr>
        <p:spPr>
          <a:xfrm>
            <a:off x="5015880" y="522920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ДОТ</a:t>
            </a:r>
            <a:endParaRPr lang="x-non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32140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20412</TotalTime>
  <Words>324</Words>
  <Application>Microsoft Office PowerPoint</Application>
  <PresentationFormat>Произвольный</PresentationFormat>
  <Paragraphs>44</Paragraphs>
  <Slides>11</Slides>
  <Notes>9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 распределения госзаказа в рамках подушевого финансирования</dc:title>
  <dc:creator>Даулетова Галия Ногаевна</dc:creator>
  <cp:lastModifiedBy>Compaq</cp:lastModifiedBy>
  <cp:revision>366</cp:revision>
  <cp:lastPrinted>2020-10-21T05:52:09Z</cp:lastPrinted>
  <dcterms:created xsi:type="dcterms:W3CDTF">2019-04-30T10:52:42Z</dcterms:created>
  <dcterms:modified xsi:type="dcterms:W3CDTF">2020-11-10T16:04:22Z</dcterms:modified>
</cp:coreProperties>
</file>