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4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105163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347769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68869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422024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201391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47720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394587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189853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352622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388624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675DCD-4ACB-4BA9-BBF0-33326F0FA556}"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356174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75DCD-4ACB-4BA9-BBF0-33326F0FA556}" type="datetimeFigureOut">
              <a:rPr lang="ru-RU" smtClean="0"/>
              <a:pPr/>
              <a:t>13.11.2020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091E9-B325-4737-9BBA-4458AC24C360}" type="slidenum">
              <a:rPr lang="ru-RU" smtClean="0"/>
              <a:pPr/>
              <a:t>‹#›</a:t>
            </a:fld>
            <a:endParaRPr lang="ru-RU"/>
          </a:p>
        </p:txBody>
      </p:sp>
    </p:spTree>
    <p:extLst>
      <p:ext uri="{BB962C8B-B14F-4D97-AF65-F5344CB8AC3E}">
        <p14:creationId xmlns="" xmlns:p14="http://schemas.microsoft.com/office/powerpoint/2010/main" val="370963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4525" y="447237"/>
            <a:ext cx="10672549" cy="716235"/>
          </a:xfrm>
        </p:spPr>
        <p:txBody>
          <a:bodyPr>
            <a:noAutofit/>
          </a:bodyPr>
          <a:lstStyle/>
          <a:p>
            <a:r>
              <a:rPr lang="en-US" sz="2000" b="1" dirty="0" smtClean="0">
                <a:latin typeface="Times New Roman" panose="02020603050405020304" pitchFamily="18" charset="0"/>
                <a:cs typeface="Times New Roman" panose="02020603050405020304" pitchFamily="18" charset="0"/>
              </a:rPr>
              <a:t>MINISTRY OF EDUCATION AND SCIENCE OF THE REPUBLIC OF KAZAKHSTAN "ALMATY CONSTRUCTION AND TECHNICAL COLLEGE" OF THE DEPARTMENTOF EDUCATION OFALMATY</a:t>
            </a:r>
            <a:endParaRPr lang="ru-RU" sz="20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3999" y="3090365"/>
            <a:ext cx="10049301" cy="1655762"/>
          </a:xfrm>
        </p:spPr>
        <p:txBody>
          <a:bodyPr>
            <a:noAutofit/>
          </a:bodyPr>
          <a:lstStyle/>
          <a:p>
            <a:r>
              <a:rPr lang="en-US" sz="2000" b="1" dirty="0" smtClean="0">
                <a:latin typeface="Times New Roman" panose="02020603050405020304" pitchFamily="18" charset="0"/>
                <a:cs typeface="Times New Roman" panose="02020603050405020304" pitchFamily="18" charset="0"/>
              </a:rPr>
              <a:t>FORMATION OF A UNIVERSAL EDUCATIONAL SPACE FOR STUDENTS AND TEACHERS THROUGH THE CONSISTENT IMPLEMENTATION OF EDUCATIONAL PROGRAMS TAKING INTO ACCOUNT THE NEW CHALLENGES OF OUR TIME</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56056" y="1163472"/>
            <a:ext cx="1679888" cy="1926893"/>
          </a:xfrm>
          <a:prstGeom prst="rect">
            <a:avLst/>
          </a:prstGeom>
        </p:spPr>
      </p:pic>
      <p:sp>
        <p:nvSpPr>
          <p:cNvPr id="5" name="TextBox 4"/>
          <p:cNvSpPr txBox="1"/>
          <p:nvPr/>
        </p:nvSpPr>
        <p:spPr>
          <a:xfrm>
            <a:off x="5104263" y="4553234"/>
            <a:ext cx="6152863" cy="1477328"/>
          </a:xfrm>
          <a:prstGeom prst="rect">
            <a:avLst/>
          </a:prstGeom>
          <a:noFill/>
        </p:spPr>
        <p:txBody>
          <a:bodyPr wrap="square" rtlCol="0">
            <a:spAutoFit/>
          </a:bodyPr>
          <a:lstStyle/>
          <a:p>
            <a:pPr algn="r"/>
            <a:r>
              <a:rPr lang="en-US" b="1" dirty="0" smtClean="0">
                <a:latin typeface="Times New Roman" panose="02020603050405020304" pitchFamily="18" charset="0"/>
                <a:cs typeface="Times New Roman" panose="02020603050405020304" pitchFamily="18" charset="0"/>
              </a:rPr>
              <a:t>Aziz </a:t>
            </a:r>
            <a:r>
              <a:rPr lang="en-US" b="1" dirty="0" err="1" smtClean="0">
                <a:latin typeface="Times New Roman" panose="02020603050405020304" pitchFamily="18" charset="0"/>
                <a:cs typeface="Times New Roman" panose="02020603050405020304" pitchFamily="18" charset="0"/>
              </a:rPr>
              <a:t>Jalilov</a:t>
            </a:r>
            <a:endParaRPr lang="en-US" b="1" dirty="0" smtClean="0">
              <a:latin typeface="Times New Roman" panose="02020603050405020304" pitchFamily="18" charset="0"/>
              <a:cs typeface="Times New Roman" panose="02020603050405020304" pitchFamily="18" charset="0"/>
            </a:endParaRPr>
          </a:p>
          <a:p>
            <a:pPr algn="r"/>
            <a:r>
              <a:rPr lang="en-US" i="1" dirty="0" smtClean="0">
                <a:latin typeface="Times New Roman" panose="02020603050405020304" pitchFamily="18" charset="0"/>
                <a:cs typeface="Times New Roman" panose="02020603050405020304" pitchFamily="18" charset="0"/>
              </a:rPr>
              <a:t>Deputy Director for educational and methodical </a:t>
            </a:r>
            <a:r>
              <a:rPr lang="en-US" i="1" dirty="0" err="1" smtClean="0">
                <a:latin typeface="Times New Roman" panose="02020603050405020304" pitchFamily="18" charset="0"/>
                <a:cs typeface="Times New Roman" panose="02020603050405020304" pitchFamily="18" charset="0"/>
              </a:rPr>
              <a:t>workAlmaty</a:t>
            </a:r>
            <a:r>
              <a:rPr lang="en-US" i="1" dirty="0" smtClean="0">
                <a:latin typeface="Times New Roman" panose="02020603050405020304" pitchFamily="18" charset="0"/>
                <a:cs typeface="Times New Roman" panose="02020603050405020304" pitchFamily="18" charset="0"/>
              </a:rPr>
              <a:t> construction and technical College</a:t>
            </a:r>
          </a:p>
          <a:p>
            <a:pPr algn="r"/>
            <a:r>
              <a:rPr lang="en-US" i="1" dirty="0" smtClean="0">
                <a:latin typeface="Times New Roman" panose="02020603050405020304" pitchFamily="18" charset="0"/>
                <a:cs typeface="Times New Roman" panose="02020603050405020304" pitchFamily="18" charset="0"/>
              </a:rPr>
              <a:t>Phone</a:t>
            </a:r>
            <a:r>
              <a:rPr lang="ru-RU" i="1" dirty="0" smtClean="0">
                <a:latin typeface="Times New Roman" panose="02020603050405020304" pitchFamily="18" charset="0"/>
                <a:cs typeface="Times New Roman" panose="02020603050405020304" pitchFamily="18" charset="0"/>
              </a:rPr>
              <a:t>: +77019323222</a:t>
            </a:r>
          </a:p>
          <a:p>
            <a:pPr algn="r"/>
            <a:r>
              <a:rPr lang="en-US" i="1" dirty="0" smtClean="0">
                <a:latin typeface="Times New Roman" panose="02020603050405020304" pitchFamily="18" charset="0"/>
                <a:cs typeface="Times New Roman" panose="02020603050405020304" pitchFamily="18" charset="0"/>
              </a:rPr>
              <a:t>E-mail: aziz_0509@bk.ru</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256056" y="6277970"/>
            <a:ext cx="2618702" cy="382137"/>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Almaty</a:t>
            </a:r>
            <a:r>
              <a:rPr lang="ru-RU" dirty="0" smtClean="0">
                <a:latin typeface="Times New Roman" panose="02020603050405020304" pitchFamily="18" charset="0"/>
                <a:cs typeface="Times New Roman" panose="02020603050405020304" pitchFamily="18" charset="0"/>
              </a:rPr>
              <a:t>, 2020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89952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685434"/>
            <a:ext cx="10515600" cy="1381599"/>
          </a:xfrm>
        </p:spPr>
        <p:txBody>
          <a:bodyPr>
            <a:normAutofit/>
          </a:bodyPr>
          <a:lstStyle/>
          <a:p>
            <a:pPr marL="0" indent="0" algn="ctr">
              <a:buNone/>
            </a:pPr>
            <a:r>
              <a:rPr lang="en-US" sz="4400" dirty="0" smtClean="0">
                <a:latin typeface="Times New Roman" panose="02020603050405020304" pitchFamily="18" charset="0"/>
                <a:cs typeface="Times New Roman" panose="02020603050405020304" pitchFamily="18" charset="0"/>
              </a:rPr>
              <a:t>THANKS FOR YOUR ATTENTION!</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4568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7705"/>
            <a:ext cx="10515600" cy="808582"/>
          </a:xfrm>
        </p:spPr>
        <p:txBody>
          <a:bodyPr/>
          <a:lstStyle/>
          <a:p>
            <a:pPr algn="ctr"/>
            <a:r>
              <a:rPr lang="en-US" dirty="0" smtClean="0">
                <a:latin typeface="Times New Roman" panose="02020603050405020304" pitchFamily="18" charset="0"/>
                <a:cs typeface="Times New Roman" panose="02020603050405020304" pitchFamily="18" charset="0"/>
              </a:rPr>
              <a:t>COVID-19 PANDEMIC</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769716" y="2292824"/>
            <a:ext cx="4461500" cy="2511188"/>
          </a:xfrm>
        </p:spPr>
      </p:pic>
      <p:sp>
        <p:nvSpPr>
          <p:cNvPr id="5" name="Стрелка вправо 4"/>
          <p:cNvSpPr/>
          <p:nvPr/>
        </p:nvSpPr>
        <p:spPr>
          <a:xfrm>
            <a:off x="6000466" y="1337058"/>
            <a:ext cx="1296538" cy="477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548418" y="1391228"/>
            <a:ext cx="189703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Border closures</a:t>
            </a:r>
            <a:endParaRPr lang="ru-RU" dirty="0">
              <a:latin typeface="Times New Roman" pitchFamily="18" charset="0"/>
              <a:cs typeface="Times New Roman" pitchFamily="18" charset="0"/>
            </a:endParaRPr>
          </a:p>
        </p:txBody>
      </p:sp>
      <p:sp>
        <p:nvSpPr>
          <p:cNvPr id="8" name="TextBox 7"/>
          <p:cNvSpPr txBox="1"/>
          <p:nvPr/>
        </p:nvSpPr>
        <p:spPr>
          <a:xfrm>
            <a:off x="8247199" y="3509164"/>
            <a:ext cx="1897038"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Business shutdown</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147481" y="4996515"/>
            <a:ext cx="1897038"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General quarantine</a:t>
            </a:r>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876867" y="3324498"/>
            <a:ext cx="1897038"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Distance learning</a:t>
            </a:r>
            <a:endParaRPr lang="ru-RU" dirty="0">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rot="16200000">
            <a:off x="2415953" y="2296617"/>
            <a:ext cx="1296538" cy="477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7318522" y="1205385"/>
            <a:ext cx="1897038"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Closures of cities</a:t>
            </a:r>
            <a:endParaRPr lang="ru-RU" dirty="0">
              <a:latin typeface="Times New Roman" pitchFamily="18" charset="0"/>
              <a:cs typeface="Times New Roman" pitchFamily="18" charset="0"/>
            </a:endParaRPr>
          </a:p>
        </p:txBody>
      </p:sp>
      <p:sp>
        <p:nvSpPr>
          <p:cNvPr id="14" name="Стрелка вправо 13"/>
          <p:cNvSpPr/>
          <p:nvPr/>
        </p:nvSpPr>
        <p:spPr>
          <a:xfrm rot="5400000">
            <a:off x="8547449" y="2248851"/>
            <a:ext cx="1296538" cy="477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углом 14"/>
          <p:cNvSpPr/>
          <p:nvPr/>
        </p:nvSpPr>
        <p:spPr>
          <a:xfrm rot="10800000">
            <a:off x="8441888" y="4596349"/>
            <a:ext cx="773672" cy="10435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Стрелка углом 15"/>
          <p:cNvSpPr/>
          <p:nvPr/>
        </p:nvSpPr>
        <p:spPr>
          <a:xfrm rot="16200000">
            <a:off x="2960325" y="4626156"/>
            <a:ext cx="773672" cy="10435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026387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1353"/>
            <a:ext cx="10515600" cy="958708"/>
          </a:xfrm>
        </p:spPr>
        <p:txBody>
          <a:bodyPr/>
          <a:lstStyle/>
          <a:p>
            <a:r>
              <a:rPr lang="en-US" dirty="0" smtClean="0">
                <a:latin typeface="Times New Roman" panose="02020603050405020304" pitchFamily="18" charset="0"/>
                <a:cs typeface="Times New Roman" panose="02020603050405020304" pitchFamily="18" charset="0"/>
              </a:rPr>
              <a:t>The formation of educational content</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5936" r="6880"/>
          <a:stretch/>
        </p:blipFill>
        <p:spPr>
          <a:xfrm>
            <a:off x="655092" y="1160061"/>
            <a:ext cx="7001867" cy="3616655"/>
          </a:xfrm>
        </p:spPr>
      </p:pic>
      <p:sp>
        <p:nvSpPr>
          <p:cNvPr id="6" name="Стрелка вниз 5"/>
          <p:cNvSpPr/>
          <p:nvPr/>
        </p:nvSpPr>
        <p:spPr>
          <a:xfrm>
            <a:off x="9173854" y="2007868"/>
            <a:ext cx="222913" cy="47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328276" y="894296"/>
            <a:ext cx="3873124" cy="1138773"/>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MES </a:t>
            </a:r>
            <a:r>
              <a:rPr lang="en-US" sz="2800" dirty="0" smtClean="0">
                <a:latin typeface="Times New Roman" panose="02020603050405020304" pitchFamily="18" charset="0"/>
                <a:cs typeface="Times New Roman" panose="02020603050405020304" pitchFamily="18" charset="0"/>
              </a:rPr>
              <a:t>RK</a:t>
            </a:r>
          </a:p>
          <a:p>
            <a:pPr algn="ctr"/>
            <a:r>
              <a:rPr lang="en-US" sz="2000" dirty="0" smtClean="0">
                <a:latin typeface="Times New Roman" pitchFamily="18" charset="0"/>
                <a:cs typeface="Times New Roman" pitchFamily="18" charset="0"/>
              </a:rPr>
              <a:t>(Ministry </a:t>
            </a:r>
            <a:r>
              <a:rPr lang="en-US" sz="2000" dirty="0" smtClean="0">
                <a:latin typeface="Times New Roman" pitchFamily="18" charset="0"/>
                <a:cs typeface="Times New Roman" pitchFamily="18" charset="0"/>
              </a:rPr>
              <a:t>of Education and Science of the Republic of </a:t>
            </a:r>
            <a:r>
              <a:rPr lang="en-US" sz="2000" dirty="0" smtClean="0">
                <a:latin typeface="Times New Roman" pitchFamily="18" charset="0"/>
                <a:cs typeface="Times New Roman" pitchFamily="18" charset="0"/>
              </a:rPr>
              <a:t>Kazakhstan)</a:t>
            </a:r>
            <a:endParaRPr lang="en-US" sz="2000" dirty="0" smtClean="0">
              <a:latin typeface="Times New Roman" pitchFamily="18" charset="0"/>
              <a:cs typeface="Times New Roman" pitchFamily="18" charset="0"/>
            </a:endParaRPr>
          </a:p>
        </p:txBody>
      </p:sp>
      <p:sp>
        <p:nvSpPr>
          <p:cNvPr id="8" name="TextBox 7"/>
          <p:cNvSpPr txBox="1"/>
          <p:nvPr/>
        </p:nvSpPr>
        <p:spPr>
          <a:xfrm>
            <a:off x="7176375" y="2490347"/>
            <a:ext cx="4439362" cy="830997"/>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EMA </a:t>
            </a:r>
            <a:r>
              <a:rPr lang="en-US" sz="2800" dirty="0" smtClean="0">
                <a:latin typeface="Times New Roman" panose="02020603050405020304" pitchFamily="18" charset="0"/>
                <a:cs typeface="Times New Roman" panose="02020603050405020304" pitchFamily="18" charset="0"/>
              </a:rPr>
              <a:t>RK</a:t>
            </a:r>
          </a:p>
          <a:p>
            <a:pPr algn="ctr"/>
            <a:r>
              <a:rPr lang="en-US" sz="2000" dirty="0" smtClean="0">
                <a:latin typeface="Times New Roman" panose="02020603050405020304" pitchFamily="18" charset="0"/>
                <a:cs typeface="Times New Roman" panose="02020603050405020304" pitchFamily="18" charset="0"/>
              </a:rPr>
              <a:t>(Educational </a:t>
            </a:r>
            <a:r>
              <a:rPr lang="en-US" sz="2000" dirty="0" smtClean="0">
                <a:latin typeface="Times New Roman" panose="02020603050405020304" pitchFamily="18" charset="0"/>
                <a:cs typeface="Times New Roman" panose="02020603050405020304" pitchFamily="18" charset="0"/>
              </a:rPr>
              <a:t>and methodical </a:t>
            </a:r>
            <a:r>
              <a:rPr lang="en-US" sz="2000" dirty="0" smtClean="0">
                <a:latin typeface="Times New Roman" panose="02020603050405020304" pitchFamily="18" charset="0"/>
                <a:cs typeface="Times New Roman" panose="02020603050405020304" pitchFamily="18" charset="0"/>
              </a:rPr>
              <a:t>Association)</a:t>
            </a:r>
            <a:endParaRPr lang="ru-RU" sz="2000" dirty="0">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9159565" y="3322543"/>
            <a:ext cx="222913" cy="47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8365434" y="3796900"/>
            <a:ext cx="2154072"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Colleges</a:t>
            </a:r>
            <a:endParaRPr lang="ru-RU" sz="2800"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9145278" y="4325840"/>
            <a:ext cx="222913" cy="47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8328401" y="4728784"/>
            <a:ext cx="2099483"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Teachers</a:t>
            </a:r>
            <a:endParaRPr lang="ru-RU" sz="2800" dirty="0">
              <a:latin typeface="Times New Roman" panose="02020603050405020304" pitchFamily="18" charset="0"/>
              <a:cs typeface="Times New Roman" panose="02020603050405020304" pitchFamily="18" charset="0"/>
            </a:endParaRPr>
          </a:p>
        </p:txBody>
      </p:sp>
      <p:sp>
        <p:nvSpPr>
          <p:cNvPr id="13" name="Стрелка вниз 12"/>
          <p:cNvSpPr/>
          <p:nvPr/>
        </p:nvSpPr>
        <p:spPr>
          <a:xfrm>
            <a:off x="9145279" y="5274123"/>
            <a:ext cx="222913" cy="47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8218578" y="5727956"/>
            <a:ext cx="2290552" cy="954107"/>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Uploading to the server</a:t>
            </a:r>
            <a:endParaRPr lang="ru-RU"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88074" y="5033345"/>
            <a:ext cx="7001867" cy="1323439"/>
          </a:xfrm>
          <a:prstGeom prst="rect">
            <a:avLst/>
          </a:prstGeom>
          <a:noFill/>
        </p:spPr>
        <p:txBody>
          <a:bodyPr wrap="square" rtlCol="0">
            <a:spAutoFit/>
          </a:bodyPr>
          <a:lstStyle/>
          <a:p>
            <a:pPr algn="just"/>
            <a:r>
              <a:rPr lang="en-US" sz="2000" b="1" dirty="0" smtClean="0">
                <a:latin typeface="Times New Roman" panose="02020603050405020304" pitchFamily="18" charset="0"/>
                <a:cs typeface="Times New Roman" panose="02020603050405020304" pitchFamily="18" charset="0"/>
              </a:rPr>
              <a:t>THE PRESENCE OF A COMPETENT AND EFFICIENT SYSTEM OF FORMATION OF EDUCATIONAL CONTENT IN THE SHORTEST TIME POSSIBLE TO COLLECT THE NECESSARY DIDACTIC MATERIAL</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60447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PROBLEM!</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en-US" dirty="0" smtClean="0">
                <a:latin typeface="Times New Roman" panose="02020603050405020304" pitchFamily="18" charset="0"/>
                <a:cs typeface="Times New Roman" panose="02020603050405020304" pitchFamily="18" charset="0"/>
              </a:rPr>
              <a:t>Creating a universal educational space for students, parents and teachers, taking into account the new challenges of our time, and continuing to work in this format even after all quarantine restrictions are lifted?</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6109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092" y="296707"/>
            <a:ext cx="10515600" cy="849526"/>
          </a:xfrm>
        </p:spPr>
        <p:txBody>
          <a:bodyPr/>
          <a:lstStyle/>
          <a:p>
            <a:pPr algn="ctr"/>
            <a:r>
              <a:rPr lang="en-US" dirty="0" smtClean="0">
                <a:latin typeface="Times New Roman" panose="02020603050405020304" pitchFamily="18" charset="0"/>
                <a:cs typeface="Times New Roman" panose="02020603050405020304" pitchFamily="18" charset="0"/>
              </a:rPr>
              <a:t>"Digital didactics»</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57901" y="1977291"/>
            <a:ext cx="6509982" cy="3725439"/>
          </a:xfrm>
        </p:spPr>
      </p:pic>
      <p:sp>
        <p:nvSpPr>
          <p:cNvPr id="5" name="Прямоугольник 4"/>
          <p:cNvSpPr/>
          <p:nvPr/>
        </p:nvSpPr>
        <p:spPr>
          <a:xfrm>
            <a:off x="9321420" y="2334950"/>
            <a:ext cx="2388359" cy="2308324"/>
          </a:xfrm>
          <a:prstGeom prst="rect">
            <a:avLst/>
          </a:prstGeom>
        </p:spPr>
        <p:txBody>
          <a:bodyPr wrap="square">
            <a:spAutoFit/>
          </a:bodyPr>
          <a:lstStyle/>
          <a:p>
            <a:pPr algn="ctr"/>
            <a:r>
              <a:rPr lang="en-US" sz="2400" dirty="0" smtClean="0">
                <a:latin typeface="Times New Roman" panose="02020603050405020304" pitchFamily="18" charset="0"/>
                <a:ea typeface="Calibri" panose="020F0502020204030204" pitchFamily="34" charset="0"/>
                <a:cs typeface="Times New Roman" panose="02020603050405020304" pitchFamily="18" charset="0"/>
              </a:rPr>
              <a:t>Representatives of the pre digital generation have difficulties integrating into the digital society</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2358" y="2362453"/>
            <a:ext cx="2402006" cy="2677656"/>
          </a:xfrm>
          <a:prstGeom prst="rect">
            <a:avLst/>
          </a:prstGeom>
        </p:spPr>
        <p:txBody>
          <a:bodyPr wrap="square">
            <a:spAutoFit/>
          </a:bodyPr>
          <a:lstStyle/>
          <a:p>
            <a:pPr algn="ctr"/>
            <a:r>
              <a:rPr lang="en-US" sz="2400" dirty="0" smtClean="0">
                <a:latin typeface="Times New Roman" panose="02020603050405020304" pitchFamily="18" charset="0"/>
                <a:ea typeface="Calibri" panose="020F0502020204030204" pitchFamily="34" charset="0"/>
              </a:rPr>
              <a:t>The digital generation is not ready to integrate into the pre digital educational process</a:t>
            </a:r>
            <a:endParaRPr lang="ru-RU" sz="2400" dirty="0"/>
          </a:p>
        </p:txBody>
      </p:sp>
      <p:sp>
        <p:nvSpPr>
          <p:cNvPr id="7" name="TextBox 6"/>
          <p:cNvSpPr txBox="1"/>
          <p:nvPr/>
        </p:nvSpPr>
        <p:spPr>
          <a:xfrm>
            <a:off x="4741932" y="1118548"/>
            <a:ext cx="206742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Main problem</a:t>
            </a:r>
            <a:endParaRPr lang="ru-RU" sz="2400" b="1" dirty="0">
              <a:latin typeface="Times New Roman" panose="02020603050405020304" pitchFamily="18" charset="0"/>
              <a:cs typeface="Times New Roman" panose="02020603050405020304" pitchFamily="18" charset="0"/>
            </a:endParaRPr>
          </a:p>
        </p:txBody>
      </p:sp>
      <p:sp>
        <p:nvSpPr>
          <p:cNvPr id="8" name="Выгнутая вверх стрелка 7"/>
          <p:cNvSpPr/>
          <p:nvPr/>
        </p:nvSpPr>
        <p:spPr>
          <a:xfrm rot="2513065">
            <a:off x="8596805" y="848313"/>
            <a:ext cx="2057808" cy="10592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верх стрелка 8"/>
          <p:cNvSpPr/>
          <p:nvPr/>
        </p:nvSpPr>
        <p:spPr>
          <a:xfrm rot="13256452">
            <a:off x="729986" y="5522193"/>
            <a:ext cx="2057808" cy="10592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653522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Distance learning</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51128" y="2047164"/>
            <a:ext cx="9294126" cy="4379509"/>
          </a:xfrm>
          <a:prstGeom prst="rect">
            <a:avLst/>
          </a:prstGeom>
        </p:spPr>
      </p:pic>
    </p:spTree>
    <p:extLst>
      <p:ext uri="{BB962C8B-B14F-4D97-AF65-F5344CB8AC3E}">
        <p14:creationId xmlns="" xmlns:p14="http://schemas.microsoft.com/office/powerpoint/2010/main" val="285000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The system </a:t>
            </a:r>
            <a:r>
              <a:rPr lang="en-US" dirty="0" smtClean="0">
                <a:latin typeface="Times New Roman" panose="02020603050405020304" pitchFamily="18" charset="0"/>
                <a:cs typeface="Times New Roman" panose="02020603050405020304" pitchFamily="18" charset="0"/>
              </a:rPr>
              <a:t>“Teacher-student”</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77347" y="1470783"/>
            <a:ext cx="9037306" cy="5032375"/>
          </a:xfrm>
        </p:spPr>
      </p:pic>
    </p:spTree>
    <p:extLst>
      <p:ext uri="{BB962C8B-B14F-4D97-AF65-F5344CB8AC3E}">
        <p14:creationId xmlns="" xmlns:p14="http://schemas.microsoft.com/office/powerpoint/2010/main" val="966513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Participation in the conference in the traditional format</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38200" y="1825625"/>
            <a:ext cx="3201537" cy="1900214"/>
          </a:xfr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09564" y="1825625"/>
            <a:ext cx="3288299" cy="1900214"/>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67690" y="1825625"/>
            <a:ext cx="3183151" cy="1900214"/>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8200" y="3934875"/>
            <a:ext cx="3201537" cy="2219651"/>
          </a:xfrm>
          <a:prstGeom prst="rect">
            <a:avLst/>
          </a:prstGeom>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309564" y="3934875"/>
            <a:ext cx="3288299" cy="2219651"/>
          </a:xfrm>
          <a:prstGeom prst="rect">
            <a:avLst/>
          </a:prstGeom>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867690" y="3934875"/>
            <a:ext cx="3183151" cy="2219651"/>
          </a:xfrm>
          <a:prstGeom prst="rect">
            <a:avLst/>
          </a:prstGeom>
        </p:spPr>
      </p:pic>
    </p:spTree>
    <p:extLst>
      <p:ext uri="{BB962C8B-B14F-4D97-AF65-F5344CB8AC3E}">
        <p14:creationId xmlns="" xmlns:p14="http://schemas.microsoft.com/office/powerpoint/2010/main" val="1593612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Conclusions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2137" y="1825625"/>
            <a:ext cx="11614245" cy="4351338"/>
          </a:xfrm>
        </p:spPr>
        <p:txBody>
          <a:bodyPr/>
          <a:lstStyle/>
          <a:p>
            <a:pPr lvl="0"/>
            <a:r>
              <a:rPr lang="en-US" dirty="0" smtClean="0">
                <a:latin typeface="Times New Roman" panose="02020603050405020304" pitchFamily="18" charset="0"/>
                <a:cs typeface="Times New Roman" panose="02020603050405020304" pitchFamily="18" charset="0"/>
              </a:rPr>
              <a:t>The global COVID-19 pandemic has become a catalyst for the development of the entire education system towards digitalization</a:t>
            </a:r>
            <a:r>
              <a:rPr lang="en-US" dirty="0" smtClean="0">
                <a:latin typeface="Times New Roman" panose="02020603050405020304" pitchFamily="18" charset="0"/>
                <a:cs typeface="Times New Roman" panose="02020603050405020304" pitchFamily="18" charset="0"/>
              </a:rPr>
              <a:t>.</a:t>
            </a:r>
          </a:p>
          <a:p>
            <a:pPr lvl="0"/>
            <a:r>
              <a:rPr lang="en-US" dirty="0" smtClean="0">
                <a:latin typeface="Times New Roman" panose="02020603050405020304" pitchFamily="18" charset="0"/>
                <a:cs typeface="Times New Roman" panose="02020603050405020304" pitchFamily="18" charset="0"/>
              </a:rPr>
              <a:t>Distance education in our country has the right to life and all the prerequisites have been created for this</a:t>
            </a:r>
            <a:r>
              <a:rPr lang="en-US" dirty="0" smtClean="0">
                <a:latin typeface="Times New Roman" panose="02020603050405020304" pitchFamily="18" charset="0"/>
                <a:cs typeface="Times New Roman" panose="02020603050405020304" pitchFamily="18" charset="0"/>
              </a:rPr>
              <a:t>.</a:t>
            </a:r>
          </a:p>
          <a:p>
            <a:pPr lvl="0"/>
            <a:r>
              <a:rPr lang="en-US" dirty="0" smtClean="0">
                <a:latin typeface="Times New Roman" panose="02020603050405020304" pitchFamily="18" charset="0"/>
                <a:cs typeface="Times New Roman" panose="02020603050405020304" pitchFamily="18" charset="0"/>
              </a:rPr>
              <a:t>The material and technical base of colleges is fully ready for the implementation of  DLT </a:t>
            </a:r>
            <a:r>
              <a:rPr lang="en-US" sz="2400" dirty="0" smtClean="0">
                <a:latin typeface="Times New Roman" panose="02020603050405020304" pitchFamily="18" charset="0"/>
                <a:cs typeface="Times New Roman" panose="02020603050405020304" pitchFamily="18" charset="0"/>
              </a:rPr>
              <a:t>(Distance learning </a:t>
            </a:r>
            <a:r>
              <a:rPr lang="en-US" sz="2400" dirty="0" smtClean="0">
                <a:latin typeface="Times New Roman" panose="02020603050405020304" pitchFamily="18" charset="0"/>
                <a:cs typeface="Times New Roman" panose="02020603050405020304" pitchFamily="18" charset="0"/>
              </a:rPr>
              <a:t>technologies).</a:t>
            </a:r>
            <a:endParaRPr lang="en-US" sz="2400"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In the near future, </a:t>
            </a:r>
            <a:r>
              <a:rPr lang="en-US" dirty="0" smtClean="0">
                <a:latin typeface="Times New Roman" panose="02020603050405020304" pitchFamily="18" charset="0"/>
                <a:cs typeface="Times New Roman" panose="02020603050405020304" pitchFamily="18" charset="0"/>
              </a:rPr>
              <a:t>DLT </a:t>
            </a:r>
            <a:r>
              <a:rPr lang="en-US" dirty="0" smtClean="0">
                <a:latin typeface="Times New Roman" panose="02020603050405020304" pitchFamily="18" charset="0"/>
                <a:cs typeface="Times New Roman" panose="02020603050405020304" pitchFamily="18" charset="0"/>
              </a:rPr>
              <a:t>may become the hallmark of the education system of the Republic of Kazakhstan.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60887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314</Words>
  <Application>Microsoft Office PowerPoint</Application>
  <PresentationFormat>Произвольный</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MINISTRY OF EDUCATION AND SCIENCE OF THE REPUBLIC OF KAZAKHSTAN "ALMATY CONSTRUCTION AND TECHNICAL COLLEGE" OF THE DEPARTMENTOF EDUCATION OFALMATY</vt:lpstr>
      <vt:lpstr>COVID-19 PANDEMIC</vt:lpstr>
      <vt:lpstr>The formation of educational content</vt:lpstr>
      <vt:lpstr>PROBLEM!</vt:lpstr>
      <vt:lpstr>"Digital didactics»</vt:lpstr>
      <vt:lpstr>Distance learning</vt:lpstr>
      <vt:lpstr>The system “Teacher-student”</vt:lpstr>
      <vt:lpstr>Participation in the conference in the traditional format</vt:lpstr>
      <vt:lpstr>Conclusions</vt:lpstr>
      <vt:lpstr>Слайд 10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РЕСПУБЛИКИ КАЗАХСТАН КГКП «АЛМАТИНСКИЙ СТРОИТЕЛЬНО-ТЕХНИЧЕСКИЙ КОЛЛЕДЖ» УПРАВЛЕНИЯ ОБРАЗОВАНИЯ Г. АЛМАТЫ</dc:title>
  <dc:creator>Азиз</dc:creator>
  <cp:lastModifiedBy>Compaq</cp:lastModifiedBy>
  <cp:revision>19</cp:revision>
  <dcterms:created xsi:type="dcterms:W3CDTF">2020-11-06T15:30:49Z</dcterms:created>
  <dcterms:modified xsi:type="dcterms:W3CDTF">2020-11-12T19:55:03Z</dcterms:modified>
</cp:coreProperties>
</file>