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7" r:id="rId3"/>
    <p:sldId id="309" r:id="rId4"/>
    <p:sldId id="311" r:id="rId5"/>
    <p:sldId id="310" r:id="rId6"/>
    <p:sldId id="297" r:id="rId7"/>
    <p:sldId id="312" r:id="rId8"/>
    <p:sldId id="313" r:id="rId9"/>
    <p:sldId id="307" r:id="rId10"/>
  </p:sldIdLst>
  <p:sldSz cx="24379238" cy="13716000"/>
  <p:notesSz cx="6858000" cy="9144000"/>
  <p:custDataLst>
    <p:tags r:id="rId12"/>
  </p:custDataLst>
  <p:defaultTextStyle>
    <a:defPPr>
      <a:defRPr lang="en-US"/>
    </a:defPPr>
    <a:lvl1pPr marL="0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8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7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5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3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1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0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78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46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CF"/>
    <a:srgbClr val="00637F"/>
    <a:srgbClr val="C9F6FF"/>
    <a:srgbClr val="C5F5FF"/>
    <a:srgbClr val="00AFD2"/>
    <a:srgbClr val="00779B"/>
    <a:srgbClr val="00849E"/>
    <a:srgbClr val="E6E6E6"/>
    <a:srgbClr val="00B2D6"/>
    <a:srgbClr val="006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37" d="100"/>
          <a:sy n="37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F9E22-C0A8-4451-876A-7721105D0C1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C02FD-3D90-4CED-B4DB-46D4AE60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00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7998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1998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5996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69996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3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7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1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405" y="2244726"/>
            <a:ext cx="18284429" cy="4775200"/>
          </a:xfrm>
        </p:spPr>
        <p:txBody>
          <a:bodyPr anchor="b"/>
          <a:lstStyle>
            <a:lvl1pPr algn="ctr">
              <a:defRPr sz="1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405" y="7204076"/>
            <a:ext cx="18284429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66" indent="0" algn="ctr">
              <a:buNone/>
              <a:defRPr sz="3999"/>
            </a:lvl2pPr>
            <a:lvl3pPr marL="1828334" indent="0" algn="ctr">
              <a:buNone/>
              <a:defRPr sz="3598"/>
            </a:lvl3pPr>
            <a:lvl4pPr marL="2742500" indent="0" algn="ctr">
              <a:buNone/>
              <a:defRPr sz="3199"/>
            </a:lvl4pPr>
            <a:lvl5pPr marL="3656665" indent="0" algn="ctr">
              <a:buNone/>
              <a:defRPr sz="3199"/>
            </a:lvl5pPr>
            <a:lvl6pPr marL="4570834" indent="0" algn="ctr">
              <a:buNone/>
              <a:defRPr sz="3199"/>
            </a:lvl6pPr>
            <a:lvl7pPr marL="5485002" indent="0" algn="ctr">
              <a:buNone/>
              <a:defRPr sz="3199"/>
            </a:lvl7pPr>
            <a:lvl8pPr marL="6399168" indent="0" algn="ctr">
              <a:buNone/>
              <a:defRPr sz="3199"/>
            </a:lvl8pPr>
            <a:lvl9pPr marL="7313333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9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8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6395" y="730250"/>
            <a:ext cx="525677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077" y="730250"/>
            <a:ext cx="1546558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9778336" y="3014512"/>
            <a:ext cx="4621212" cy="2993924"/>
          </a:xfrm>
          <a:custGeom>
            <a:avLst/>
            <a:gdLst>
              <a:gd name="connsiteX0" fmla="*/ 1495209 w 4621212"/>
              <a:gd name="connsiteY0" fmla="*/ 0 h 2993923"/>
              <a:gd name="connsiteX1" fmla="*/ 3126003 w 4621212"/>
              <a:gd name="connsiteY1" fmla="*/ 0 h 2993923"/>
              <a:gd name="connsiteX2" fmla="*/ 4613563 w 4621212"/>
              <a:gd name="connsiteY2" fmla="*/ 1344457 h 2993923"/>
              <a:gd name="connsiteX3" fmla="*/ 4621212 w 4621212"/>
              <a:gd name="connsiteY3" fmla="*/ 1495012 h 2993923"/>
              <a:gd name="connsiteX4" fmla="*/ 4621212 w 4621212"/>
              <a:gd name="connsiteY4" fmla="*/ 1499067 h 2993923"/>
              <a:gd name="connsiteX5" fmla="*/ 4613563 w 4621212"/>
              <a:gd name="connsiteY5" fmla="*/ 1649622 h 2993923"/>
              <a:gd name="connsiteX6" fmla="*/ 3278410 w 4621212"/>
              <a:gd name="connsiteY6" fmla="*/ 2986318 h 2993923"/>
              <a:gd name="connsiteX7" fmla="*/ 3129066 w 4621212"/>
              <a:gd name="connsiteY7" fmla="*/ 2993923 h 2993923"/>
              <a:gd name="connsiteX8" fmla="*/ 1492146 w 4621212"/>
              <a:gd name="connsiteY8" fmla="*/ 2993923 h 2993923"/>
              <a:gd name="connsiteX9" fmla="*/ 1342803 w 4621212"/>
              <a:gd name="connsiteY9" fmla="*/ 2986318 h 2993923"/>
              <a:gd name="connsiteX10" fmla="*/ 7649 w 4621212"/>
              <a:gd name="connsiteY10" fmla="*/ 1649622 h 2993923"/>
              <a:gd name="connsiteX11" fmla="*/ 0 w 4621212"/>
              <a:gd name="connsiteY11" fmla="*/ 1499067 h 2993923"/>
              <a:gd name="connsiteX12" fmla="*/ 0 w 4621212"/>
              <a:gd name="connsiteY12" fmla="*/ 1495012 h 2993923"/>
              <a:gd name="connsiteX13" fmla="*/ 7649 w 4621212"/>
              <a:gd name="connsiteY13" fmla="*/ 1344457 h 2993923"/>
              <a:gd name="connsiteX14" fmla="*/ 1495209 w 4621212"/>
              <a:gd name="connsiteY14" fmla="*/ 0 h 29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1212" h="2993923">
                <a:moveTo>
                  <a:pt x="1495209" y="0"/>
                </a:moveTo>
                <a:cubicBezTo>
                  <a:pt x="3126003" y="0"/>
                  <a:pt x="3126003" y="0"/>
                  <a:pt x="3126003" y="0"/>
                </a:cubicBezTo>
                <a:cubicBezTo>
                  <a:pt x="3897493" y="0"/>
                  <a:pt x="4536678" y="591650"/>
                  <a:pt x="4613563" y="1344457"/>
                </a:cubicBezTo>
                <a:lnTo>
                  <a:pt x="4621212" y="1495012"/>
                </a:lnTo>
                <a:lnTo>
                  <a:pt x="4621212" y="1499067"/>
                </a:lnTo>
                <a:lnTo>
                  <a:pt x="4613563" y="1649622"/>
                </a:lnTo>
                <a:cubicBezTo>
                  <a:pt x="4541804" y="2352243"/>
                  <a:pt x="3980219" y="2914476"/>
                  <a:pt x="3278410" y="2986318"/>
                </a:cubicBezTo>
                <a:lnTo>
                  <a:pt x="3129066" y="2993923"/>
                </a:lnTo>
                <a:lnTo>
                  <a:pt x="1492146" y="2993923"/>
                </a:lnTo>
                <a:lnTo>
                  <a:pt x="1342803" y="2986318"/>
                </a:lnTo>
                <a:cubicBezTo>
                  <a:pt x="640993" y="2914476"/>
                  <a:pt x="79408" y="2352243"/>
                  <a:pt x="7649" y="1649622"/>
                </a:cubicBezTo>
                <a:lnTo>
                  <a:pt x="0" y="1499067"/>
                </a:lnTo>
                <a:lnTo>
                  <a:pt x="0" y="1495012"/>
                </a:lnTo>
                <a:lnTo>
                  <a:pt x="7649" y="1344457"/>
                </a:lnTo>
                <a:cubicBezTo>
                  <a:pt x="84534" y="591650"/>
                  <a:pt x="723719" y="0"/>
                  <a:pt x="149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44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077" y="6721683"/>
            <a:ext cx="21027093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7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378" y="3419481"/>
            <a:ext cx="21027093" cy="5705474"/>
          </a:xfrm>
        </p:spPr>
        <p:txBody>
          <a:bodyPr anchor="b"/>
          <a:lstStyle>
            <a:lvl1pPr>
              <a:defRPr sz="1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378" y="9178931"/>
            <a:ext cx="2102709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66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34" indent="0">
              <a:buNone/>
              <a:defRPr sz="3598">
                <a:solidFill>
                  <a:schemeClr val="tx1">
                    <a:tint val="75000"/>
                  </a:schemeClr>
                </a:solidFill>
              </a:defRPr>
            </a:lvl3pPr>
            <a:lvl4pPr marL="27425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65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3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0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16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3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8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074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988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2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730255"/>
            <a:ext cx="2102709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248" y="3362326"/>
            <a:ext cx="10313560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66" indent="0">
              <a:buNone/>
              <a:defRPr sz="3999" b="1"/>
            </a:lvl2pPr>
            <a:lvl3pPr marL="1828334" indent="0">
              <a:buNone/>
              <a:defRPr sz="3598" b="1"/>
            </a:lvl3pPr>
            <a:lvl4pPr marL="2742500" indent="0">
              <a:buNone/>
              <a:defRPr sz="3199" b="1"/>
            </a:lvl4pPr>
            <a:lvl5pPr marL="3656665" indent="0">
              <a:buNone/>
              <a:defRPr sz="3199" b="1"/>
            </a:lvl5pPr>
            <a:lvl6pPr marL="4570834" indent="0">
              <a:buNone/>
              <a:defRPr sz="3199" b="1"/>
            </a:lvl6pPr>
            <a:lvl7pPr marL="5485002" indent="0">
              <a:buNone/>
              <a:defRPr sz="3199" b="1"/>
            </a:lvl7pPr>
            <a:lvl8pPr marL="6399168" indent="0">
              <a:buNone/>
              <a:defRPr sz="3199" b="1"/>
            </a:lvl8pPr>
            <a:lvl9pPr marL="7313333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248" y="5010150"/>
            <a:ext cx="10313560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990" y="3362326"/>
            <a:ext cx="10364351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66" indent="0">
              <a:buNone/>
              <a:defRPr sz="3999" b="1"/>
            </a:lvl2pPr>
            <a:lvl3pPr marL="1828334" indent="0">
              <a:buNone/>
              <a:defRPr sz="3598" b="1"/>
            </a:lvl3pPr>
            <a:lvl4pPr marL="2742500" indent="0">
              <a:buNone/>
              <a:defRPr sz="3199" b="1"/>
            </a:lvl4pPr>
            <a:lvl5pPr marL="3656665" indent="0">
              <a:buNone/>
              <a:defRPr sz="3199" b="1"/>
            </a:lvl5pPr>
            <a:lvl6pPr marL="4570834" indent="0">
              <a:buNone/>
              <a:defRPr sz="3199" b="1"/>
            </a:lvl6pPr>
            <a:lvl7pPr marL="5485002" indent="0">
              <a:buNone/>
              <a:defRPr sz="3199" b="1"/>
            </a:lvl7pPr>
            <a:lvl8pPr marL="6399168" indent="0">
              <a:buNone/>
              <a:defRPr sz="3199" b="1"/>
            </a:lvl8pPr>
            <a:lvl9pPr marL="7313333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990" y="5010150"/>
            <a:ext cx="10364351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7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4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9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914400"/>
            <a:ext cx="7862939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353" y="1974855"/>
            <a:ext cx="12341988" cy="9747250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52" y="4114800"/>
            <a:ext cx="7862939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66" indent="0">
              <a:buNone/>
              <a:defRPr sz="2798"/>
            </a:lvl2pPr>
            <a:lvl3pPr marL="1828334" indent="0">
              <a:buNone/>
              <a:defRPr sz="2400"/>
            </a:lvl3pPr>
            <a:lvl4pPr marL="2742500" indent="0">
              <a:buNone/>
              <a:defRPr sz="2001"/>
            </a:lvl4pPr>
            <a:lvl5pPr marL="3656665" indent="0">
              <a:buNone/>
              <a:defRPr sz="2001"/>
            </a:lvl5pPr>
            <a:lvl6pPr marL="4570834" indent="0">
              <a:buNone/>
              <a:defRPr sz="2001"/>
            </a:lvl6pPr>
            <a:lvl7pPr marL="5485002" indent="0">
              <a:buNone/>
              <a:defRPr sz="2001"/>
            </a:lvl7pPr>
            <a:lvl8pPr marL="6399168" indent="0">
              <a:buNone/>
              <a:defRPr sz="2001"/>
            </a:lvl8pPr>
            <a:lvl9pPr marL="7313333" indent="0">
              <a:buNone/>
              <a:defRPr sz="2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914400"/>
            <a:ext cx="7862939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4353" y="1974855"/>
            <a:ext cx="12341988" cy="9747250"/>
          </a:xfrm>
        </p:spPr>
        <p:txBody>
          <a:bodyPr anchor="t"/>
          <a:lstStyle>
            <a:lvl1pPr marL="0" indent="0">
              <a:buNone/>
              <a:defRPr sz="6399"/>
            </a:lvl1pPr>
            <a:lvl2pPr marL="914166" indent="0">
              <a:buNone/>
              <a:defRPr sz="5599"/>
            </a:lvl2pPr>
            <a:lvl3pPr marL="1828334" indent="0">
              <a:buNone/>
              <a:defRPr sz="4799"/>
            </a:lvl3pPr>
            <a:lvl4pPr marL="2742500" indent="0">
              <a:buNone/>
              <a:defRPr sz="3999"/>
            </a:lvl4pPr>
            <a:lvl5pPr marL="3656665" indent="0">
              <a:buNone/>
              <a:defRPr sz="3999"/>
            </a:lvl5pPr>
            <a:lvl6pPr marL="4570834" indent="0">
              <a:buNone/>
              <a:defRPr sz="3999"/>
            </a:lvl6pPr>
            <a:lvl7pPr marL="5485002" indent="0">
              <a:buNone/>
              <a:defRPr sz="3999"/>
            </a:lvl7pPr>
            <a:lvl8pPr marL="6399168" indent="0">
              <a:buNone/>
              <a:defRPr sz="3999"/>
            </a:lvl8pPr>
            <a:lvl9pPr marL="7313333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52" y="4114800"/>
            <a:ext cx="7862939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66" indent="0">
              <a:buNone/>
              <a:defRPr sz="2798"/>
            </a:lvl2pPr>
            <a:lvl3pPr marL="1828334" indent="0">
              <a:buNone/>
              <a:defRPr sz="2400"/>
            </a:lvl3pPr>
            <a:lvl4pPr marL="2742500" indent="0">
              <a:buNone/>
              <a:defRPr sz="2001"/>
            </a:lvl4pPr>
            <a:lvl5pPr marL="3656665" indent="0">
              <a:buNone/>
              <a:defRPr sz="2001"/>
            </a:lvl5pPr>
            <a:lvl6pPr marL="4570834" indent="0">
              <a:buNone/>
              <a:defRPr sz="2001"/>
            </a:lvl6pPr>
            <a:lvl7pPr marL="5485002" indent="0">
              <a:buNone/>
              <a:defRPr sz="2001"/>
            </a:lvl7pPr>
            <a:lvl8pPr marL="6399168" indent="0">
              <a:buNone/>
              <a:defRPr sz="2001"/>
            </a:lvl8pPr>
            <a:lvl9pPr marL="7313333" indent="0">
              <a:buNone/>
              <a:defRPr sz="2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077" y="730255"/>
            <a:ext cx="2102709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077" y="3651250"/>
            <a:ext cx="2102709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" y="7846145"/>
            <a:ext cx="943897" cy="5869858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2339" y="29088"/>
            <a:ext cx="4553299" cy="87609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3900" b="1">
                <a:solidFill>
                  <a:schemeClr val="accent6">
                    <a:alpha val="8000"/>
                  </a:schemeClr>
                </a:solidFill>
                <a:latin typeface="+mn-lt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3"/>
            <a:ext cx="235974" cy="784614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2"/>
          </a:p>
        </p:txBody>
      </p:sp>
    </p:spTree>
    <p:extLst>
      <p:ext uri="{BB962C8B-B14F-4D97-AF65-F5344CB8AC3E}">
        <p14:creationId xmlns:p14="http://schemas.microsoft.com/office/powerpoint/2010/main" val="36138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dt="0"/>
  <p:txStyles>
    <p:titleStyle>
      <a:lvl1pPr algn="l" defTabSz="18283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3" indent="-457083" algn="l" defTabSz="1828334" rtl="0" eaLnBrk="1" latinLnBrk="0" hangingPunct="1">
        <a:lnSpc>
          <a:spcPct val="90000"/>
        </a:lnSpc>
        <a:spcBef>
          <a:spcPts val="2001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17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583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37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7917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42085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62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70419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4166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8334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2500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6665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70834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5002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9168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13333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tvet.uz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://www.profedu.uz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4"/>
          <p:cNvSpPr>
            <a:spLocks/>
          </p:cNvSpPr>
          <p:nvPr/>
        </p:nvSpPr>
        <p:spPr bwMode="auto">
          <a:xfrm>
            <a:off x="-5870770" y="-1793404"/>
            <a:ext cx="16133763" cy="13874751"/>
          </a:xfrm>
          <a:custGeom>
            <a:avLst/>
            <a:gdLst>
              <a:gd name="T0" fmla="*/ 175 w 175"/>
              <a:gd name="T1" fmla="*/ 136 h 150"/>
              <a:gd name="T2" fmla="*/ 168 w 175"/>
              <a:gd name="T3" fmla="*/ 136 h 150"/>
              <a:gd name="T4" fmla="*/ 159 w 175"/>
              <a:gd name="T5" fmla="*/ 136 h 150"/>
              <a:gd name="T6" fmla="*/ 120 w 175"/>
              <a:gd name="T7" fmla="*/ 135 h 150"/>
              <a:gd name="T8" fmla="*/ 75 w 175"/>
              <a:gd name="T9" fmla="*/ 150 h 150"/>
              <a:gd name="T10" fmla="*/ 0 w 175"/>
              <a:gd name="T11" fmla="*/ 75 h 150"/>
              <a:gd name="T12" fmla="*/ 75 w 175"/>
              <a:gd name="T13" fmla="*/ 0 h 150"/>
              <a:gd name="T14" fmla="*/ 150 w 175"/>
              <a:gd name="T15" fmla="*/ 75 h 150"/>
              <a:gd name="T16" fmla="*/ 148 w 175"/>
              <a:gd name="T17" fmla="*/ 88 h 150"/>
              <a:gd name="T18" fmla="*/ 165 w 175"/>
              <a:gd name="T19" fmla="*/ 119 h 150"/>
              <a:gd name="T20" fmla="*/ 172 w 175"/>
              <a:gd name="T21" fmla="*/ 130 h 150"/>
              <a:gd name="T22" fmla="*/ 175 w 175"/>
              <a:gd name="T23" fmla="*/ 13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50">
                <a:moveTo>
                  <a:pt x="175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20" y="135"/>
                  <a:pt x="120" y="135"/>
                  <a:pt x="120" y="135"/>
                </a:cubicBezTo>
                <a:cubicBezTo>
                  <a:pt x="107" y="144"/>
                  <a:pt x="92" y="150"/>
                  <a:pt x="75" y="150"/>
                </a:cubicBezTo>
                <a:cubicBezTo>
                  <a:pt x="33" y="150"/>
                  <a:pt x="0" y="117"/>
                  <a:pt x="0" y="75"/>
                </a:cubicBezTo>
                <a:cubicBezTo>
                  <a:pt x="0" y="34"/>
                  <a:pt x="33" y="0"/>
                  <a:pt x="75" y="0"/>
                </a:cubicBezTo>
                <a:cubicBezTo>
                  <a:pt x="116" y="0"/>
                  <a:pt x="150" y="34"/>
                  <a:pt x="150" y="75"/>
                </a:cubicBezTo>
                <a:cubicBezTo>
                  <a:pt x="150" y="80"/>
                  <a:pt x="149" y="84"/>
                  <a:pt x="148" y="88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72" y="130"/>
                  <a:pt x="172" y="130"/>
                  <a:pt x="172" y="130"/>
                </a:cubicBezTo>
                <a:lnTo>
                  <a:pt x="175" y="136"/>
                </a:lnTo>
                <a:close/>
              </a:path>
            </a:pathLst>
          </a:custGeom>
          <a:solidFill>
            <a:srgbClr val="E6E7E8">
              <a:alpha val="35000"/>
            </a:srgbClr>
          </a:solidFill>
          <a:ln>
            <a:noFill/>
          </a:ln>
        </p:spPr>
        <p:txBody>
          <a:bodyPr vert="horz" wrap="square" lIns="91441" tIns="45719" rIns="91441" bIns="45719" numCol="1" anchor="t" anchorCtr="0" compatLnSpc="1">
            <a:prstTxWarp prst="textNoShape">
              <a:avLst/>
            </a:prstTxWarp>
          </a:bodyPr>
          <a:lstStyle/>
          <a:p>
            <a:endParaRPr lang="en-US" sz="792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337675" y="4410076"/>
            <a:ext cx="49768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869535" y="8405958"/>
            <a:ext cx="43729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uz-Cyrl-UZ" altLang="uz-Cyrl-UZ" sz="4000" dirty="0">
                <a:solidFill>
                  <a:srgbClr val="5A5A5A"/>
                </a:solidFill>
                <a:latin typeface="Proxima Nova Soft" charset="0"/>
              </a:rPr>
              <a:t>Ш.Шарофаддинов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0182" y="2439322"/>
            <a:ext cx="18641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Коронавирус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пандемияси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шароитида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касб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-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ҳунар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таълими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тизимида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рақамли таълим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манбаларини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услубий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таъминлаш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,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ишлаб чиқиш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в</a:t>
            </a:r>
            <a:r>
              <a:rPr lang="uz-Latn-UZ" sz="6600" b="1" dirty="0">
                <a:solidFill>
                  <a:srgbClr val="5A5A5A"/>
                </a:solidFill>
                <a:latin typeface="Proxima Nova Soft Md" charset="0"/>
              </a:rPr>
              <a:t>a </a:t>
            </a:r>
            <a:r>
              <a:rPr lang="uz-Cyrl-UZ" sz="6600" b="1" dirty="0">
                <a:solidFill>
                  <a:srgbClr val="5A5A5A"/>
                </a:solidFill>
                <a:latin typeface="Proxima Nova Soft Md" charset="0"/>
              </a:rPr>
              <a:t>жорий этиш</a:t>
            </a:r>
            <a:r>
              <a:rPr lang="en-US" sz="6600" b="1" dirty="0">
                <a:solidFill>
                  <a:srgbClr val="5A5A5A"/>
                </a:solidFill>
                <a:latin typeface="Proxima Nova Soft Md" charset="0"/>
              </a:rPr>
              <a:t>.</a:t>
            </a:r>
            <a:endParaRPr lang="uz-Cyrl-UZ" sz="6600" b="1" dirty="0">
              <a:solidFill>
                <a:srgbClr val="5A5A5A"/>
              </a:solidFill>
              <a:latin typeface="Proxima Nova Soft M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2338080" y="29088"/>
            <a:ext cx="2007558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2</a:t>
            </a:fld>
            <a:endParaRPr lang="en-US" sz="20000" dirty="0"/>
          </a:p>
        </p:txBody>
      </p:sp>
      <p:grpSp>
        <p:nvGrpSpPr>
          <p:cNvPr id="30" name="Group 50">
            <a:extLst>
              <a:ext uri="{FF2B5EF4-FFF2-40B4-BE49-F238E27FC236}">
                <a16:creationId xmlns:a16="http://schemas.microsoft.com/office/drawing/2014/main" id="{5481EE8B-584C-BA4B-A3D9-DFD0235E54A8}"/>
              </a:ext>
            </a:extLst>
          </p:cNvPr>
          <p:cNvGrpSpPr/>
          <p:nvPr/>
        </p:nvGrpSpPr>
        <p:grpSpPr>
          <a:xfrm>
            <a:off x="11794772" y="4673244"/>
            <a:ext cx="788263" cy="210761"/>
            <a:chOff x="5930739" y="4075910"/>
            <a:chExt cx="333697" cy="89222"/>
          </a:xfrm>
        </p:grpSpPr>
        <p:sp>
          <p:nvSpPr>
            <p:cNvPr id="31" name="Oval 51">
              <a:extLst>
                <a:ext uri="{FF2B5EF4-FFF2-40B4-BE49-F238E27FC236}">
                  <a16:creationId xmlns:a16="http://schemas.microsoft.com/office/drawing/2014/main" id="{5EEB47F6-5176-5941-8797-1B8A328DA6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2977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52">
              <a:extLst>
                <a:ext uri="{FF2B5EF4-FFF2-40B4-BE49-F238E27FC236}">
                  <a16:creationId xmlns:a16="http://schemas.microsoft.com/office/drawing/2014/main" id="{CA064A0F-3985-A642-8A58-B3B2ED431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0739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53">
              <a:extLst>
                <a:ext uri="{FF2B5EF4-FFF2-40B4-BE49-F238E27FC236}">
                  <a16:creationId xmlns:a16="http://schemas.microsoft.com/office/drawing/2014/main" id="{EBAEEE63-ADC7-BE41-8DAF-F4C7608BD9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214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itle 3">
            <a:extLst>
              <a:ext uri="{FF2B5EF4-FFF2-40B4-BE49-F238E27FC236}">
                <a16:creationId xmlns:a16="http://schemas.microsoft.com/office/drawing/2014/main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883506" y="490087"/>
            <a:ext cx="13272407" cy="997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Нима</a:t>
            </a: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 </a:t>
            </a:r>
            <a:r>
              <a:rPr lang="ru-RU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узгарди</a:t>
            </a: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?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39342" y="5542162"/>
            <a:ext cx="6090258" cy="5651815"/>
            <a:chOff x="2139342" y="5542162"/>
            <a:chExt cx="6090258" cy="5651815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461908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39342" y="9870538"/>
              <a:ext cx="6090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z-Cyrl-UZ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Касб-ҳунар мактаблари 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4459342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</a:t>
              </a:r>
            </a:p>
          </p:txBody>
        </p:sp>
        <p:sp>
          <p:nvSpPr>
            <p:cNvPr id="51" name="Title 3">
              <a:extLst>
                <a:ext uri="{FF2B5EF4-FFF2-40B4-BE49-F238E27FC236}">
                  <a16:creationId xmlns:a16="http://schemas.microsoft.com/office/drawing/2014/main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3459444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340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291838" y="5542162"/>
            <a:ext cx="5811652" cy="5344038"/>
            <a:chOff x="9466448" y="5542162"/>
            <a:chExt cx="5811652" cy="5344038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9523370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520804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</a:t>
              </a:r>
            </a:p>
          </p:txBody>
        </p:sp>
        <p:sp>
          <p:nvSpPr>
            <p:cNvPr id="52" name="Title 3">
              <a:extLst>
                <a:ext uri="{FF2B5EF4-FFF2-40B4-BE49-F238E27FC236}">
                  <a16:creationId xmlns:a16="http://schemas.microsoft.com/office/drawing/2014/main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10463878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147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466448" y="10178314"/>
              <a:ext cx="58116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z-Cyrl-UZ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Колледжлар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5804202" y="5542162"/>
            <a:ext cx="6167660" cy="5344038"/>
            <a:chOff x="16806640" y="5542162"/>
            <a:chExt cx="6167660" cy="5344038"/>
          </a:xfrm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17167909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9165343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</a:p>
          </p:txBody>
        </p:sp>
        <p:sp>
          <p:nvSpPr>
            <p:cNvPr id="53" name="Title 3">
              <a:extLst>
                <a:ext uri="{FF2B5EF4-FFF2-40B4-BE49-F238E27FC236}">
                  <a16:creationId xmlns:a16="http://schemas.microsoft.com/office/drawing/2014/main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18165445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143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806640" y="10178314"/>
              <a:ext cx="61676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z-Cyrl-UZ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Техникумлар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83507" y="2141782"/>
            <a:ext cx="22244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Ўзбекистон Республикаси Президентининг 2019 йил 6 сентябрдаги 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uz-Cyrl-UZ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Дастурий таъминот тизимини янада такомиллаштириш бўйича қўшимча чора-тадбирлар тўғрисида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z-Cyrl-UZ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ги фармони</a:t>
            </a:r>
            <a:endParaRPr lang="ru-R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7173" y="238520"/>
            <a:ext cx="21027093" cy="2651126"/>
          </a:xfrm>
        </p:spPr>
        <p:txBody>
          <a:bodyPr>
            <a:normAutofit/>
          </a:bodyPr>
          <a:lstStyle/>
          <a:p>
            <a:pPr algn="l"/>
            <a:r>
              <a:rPr lang="uz-Cyrl-UZ" sz="5400" b="1" dirty="0">
                <a:solidFill>
                  <a:srgbClr val="00637F"/>
                </a:solidFill>
                <a:latin typeface="Calibri" panose="020F0502020204030204"/>
              </a:rPr>
              <a:t>ПЕДАГОГИК ИННОВАЦИЯ ИНСТИТУТИНИНГ АСОСИЙ ФАОЛИЯТ ЙЎНАЛИШЛАРИ</a:t>
            </a:r>
            <a:endParaRPr lang="ru-RU" sz="5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4529742" y="3707736"/>
            <a:ext cx="15682807" cy="8657619"/>
            <a:chOff x="1052623" y="1178993"/>
            <a:chExt cx="7658518" cy="4089363"/>
          </a:xfrm>
        </p:grpSpPr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3641997" y="1628273"/>
              <a:ext cx="2599191" cy="73296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z-Cyrl-UZ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2 АСОСИЙ ЙЎНАЛИШ</a:t>
              </a: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1088939" y="1178993"/>
              <a:ext cx="7622202" cy="3954462"/>
              <a:chOff x="3124200" y="3060700"/>
              <a:chExt cx="3638217" cy="1887538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4260850" y="3060700"/>
                <a:ext cx="1384300" cy="1462088"/>
              </a:xfrm>
              <a:custGeom>
                <a:avLst/>
                <a:gdLst>
                  <a:gd name="T0" fmla="*/ 399 w 435"/>
                  <a:gd name="T1" fmla="*/ 359 h 458"/>
                  <a:gd name="T2" fmla="*/ 248 w 435"/>
                  <a:gd name="T3" fmla="*/ 447 h 458"/>
                  <a:gd name="T4" fmla="*/ 186 w 435"/>
                  <a:gd name="T5" fmla="*/ 447 h 458"/>
                  <a:gd name="T6" fmla="*/ 36 w 435"/>
                  <a:gd name="T7" fmla="*/ 359 h 458"/>
                  <a:gd name="T8" fmla="*/ 0 w 435"/>
                  <a:gd name="T9" fmla="*/ 297 h 458"/>
                  <a:gd name="T10" fmla="*/ 0 w 435"/>
                  <a:gd name="T11" fmla="*/ 66 h 458"/>
                  <a:gd name="T12" fmla="*/ 65 w 435"/>
                  <a:gd name="T13" fmla="*/ 0 h 458"/>
                  <a:gd name="T14" fmla="*/ 369 w 435"/>
                  <a:gd name="T15" fmla="*/ 0 h 458"/>
                  <a:gd name="T16" fmla="*/ 435 w 435"/>
                  <a:gd name="T17" fmla="*/ 66 h 458"/>
                  <a:gd name="T18" fmla="*/ 435 w 435"/>
                  <a:gd name="T19" fmla="*/ 297 h 458"/>
                  <a:gd name="T20" fmla="*/ 399 w 435"/>
                  <a:gd name="T21" fmla="*/ 35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5" h="458">
                    <a:moveTo>
                      <a:pt x="399" y="359"/>
                    </a:moveTo>
                    <a:cubicBezTo>
                      <a:pt x="248" y="447"/>
                      <a:pt x="248" y="447"/>
                      <a:pt x="248" y="447"/>
                    </a:cubicBezTo>
                    <a:cubicBezTo>
                      <a:pt x="229" y="458"/>
                      <a:pt x="205" y="458"/>
                      <a:pt x="186" y="447"/>
                    </a:cubicBezTo>
                    <a:cubicBezTo>
                      <a:pt x="36" y="359"/>
                      <a:pt x="36" y="359"/>
                      <a:pt x="36" y="359"/>
                    </a:cubicBezTo>
                    <a:cubicBezTo>
                      <a:pt x="14" y="346"/>
                      <a:pt x="0" y="322"/>
                      <a:pt x="0" y="29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29"/>
                      <a:pt x="29" y="0"/>
                      <a:pt x="65" y="0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405" y="0"/>
                      <a:pt x="435" y="29"/>
                      <a:pt x="435" y="66"/>
                    </a:cubicBezTo>
                    <a:cubicBezTo>
                      <a:pt x="435" y="297"/>
                      <a:pt x="435" y="297"/>
                      <a:pt x="435" y="297"/>
                    </a:cubicBezTo>
                    <a:cubicBezTo>
                      <a:pt x="435" y="322"/>
                      <a:pt x="421" y="346"/>
                      <a:pt x="399" y="359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BBBDB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4963779" y="3657600"/>
                <a:ext cx="1798638" cy="1290638"/>
              </a:xfrm>
              <a:custGeom>
                <a:avLst/>
                <a:gdLst>
                  <a:gd name="T0" fmla="*/ 16 w 565"/>
                  <a:gd name="T1" fmla="*/ 404 h 404"/>
                  <a:gd name="T2" fmla="*/ 549 w 565"/>
                  <a:gd name="T3" fmla="*/ 404 h 404"/>
                  <a:gd name="T4" fmla="*/ 565 w 565"/>
                  <a:gd name="T5" fmla="*/ 388 h 404"/>
                  <a:gd name="T6" fmla="*/ 565 w 565"/>
                  <a:gd name="T7" fmla="*/ 16 h 404"/>
                  <a:gd name="T8" fmla="*/ 549 w 565"/>
                  <a:gd name="T9" fmla="*/ 0 h 404"/>
                  <a:gd name="T10" fmla="*/ 241 w 565"/>
                  <a:gd name="T11" fmla="*/ 0 h 404"/>
                  <a:gd name="T12" fmla="*/ 225 w 565"/>
                  <a:gd name="T13" fmla="*/ 16 h 404"/>
                  <a:gd name="T14" fmla="*/ 225 w 565"/>
                  <a:gd name="T15" fmla="*/ 113 h 404"/>
                  <a:gd name="T16" fmla="*/ 185 w 565"/>
                  <a:gd name="T17" fmla="*/ 183 h 404"/>
                  <a:gd name="T18" fmla="*/ 26 w 565"/>
                  <a:gd name="T19" fmla="*/ 275 h 404"/>
                  <a:gd name="T20" fmla="*/ 22 w 565"/>
                  <a:gd name="T21" fmla="*/ 277 h 404"/>
                  <a:gd name="T22" fmla="*/ 12 w 565"/>
                  <a:gd name="T23" fmla="*/ 279 h 404"/>
                  <a:gd name="T24" fmla="*/ 0 w 565"/>
                  <a:gd name="T25" fmla="*/ 295 h 404"/>
                  <a:gd name="T26" fmla="*/ 0 w 565"/>
                  <a:gd name="T27" fmla="*/ 388 h 404"/>
                  <a:gd name="T28" fmla="*/ 16 w 565"/>
                  <a:gd name="T2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5" h="404">
                    <a:moveTo>
                      <a:pt x="16" y="404"/>
                    </a:moveTo>
                    <a:cubicBezTo>
                      <a:pt x="549" y="404"/>
                      <a:pt x="549" y="404"/>
                      <a:pt x="549" y="404"/>
                    </a:cubicBezTo>
                    <a:cubicBezTo>
                      <a:pt x="557" y="404"/>
                      <a:pt x="565" y="397"/>
                      <a:pt x="565" y="388"/>
                    </a:cubicBezTo>
                    <a:cubicBezTo>
                      <a:pt x="565" y="16"/>
                      <a:pt x="565" y="16"/>
                      <a:pt x="565" y="16"/>
                    </a:cubicBezTo>
                    <a:cubicBezTo>
                      <a:pt x="565" y="8"/>
                      <a:pt x="557" y="0"/>
                      <a:pt x="549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32" y="0"/>
                      <a:pt x="225" y="8"/>
                      <a:pt x="225" y="16"/>
                    </a:cubicBezTo>
                    <a:cubicBezTo>
                      <a:pt x="225" y="113"/>
                      <a:pt x="225" y="113"/>
                      <a:pt x="225" y="113"/>
                    </a:cubicBezTo>
                    <a:cubicBezTo>
                      <a:pt x="225" y="142"/>
                      <a:pt x="210" y="169"/>
                      <a:pt x="185" y="183"/>
                    </a:cubicBezTo>
                    <a:cubicBezTo>
                      <a:pt x="26" y="275"/>
                      <a:pt x="26" y="275"/>
                      <a:pt x="26" y="275"/>
                    </a:cubicBezTo>
                    <a:cubicBezTo>
                      <a:pt x="25" y="276"/>
                      <a:pt x="24" y="276"/>
                      <a:pt x="22" y="277"/>
                    </a:cubicBezTo>
                    <a:cubicBezTo>
                      <a:pt x="12" y="279"/>
                      <a:pt x="12" y="279"/>
                      <a:pt x="12" y="279"/>
                    </a:cubicBezTo>
                    <a:cubicBezTo>
                      <a:pt x="5" y="281"/>
                      <a:pt x="0" y="288"/>
                      <a:pt x="0" y="295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397"/>
                      <a:pt x="7" y="404"/>
                      <a:pt x="16" y="40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1474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3124200" y="3657600"/>
                <a:ext cx="1798638" cy="1290638"/>
              </a:xfrm>
              <a:custGeom>
                <a:avLst/>
                <a:gdLst>
                  <a:gd name="T0" fmla="*/ 549 w 565"/>
                  <a:gd name="T1" fmla="*/ 404 h 404"/>
                  <a:gd name="T2" fmla="*/ 16 w 565"/>
                  <a:gd name="T3" fmla="*/ 404 h 404"/>
                  <a:gd name="T4" fmla="*/ 0 w 565"/>
                  <a:gd name="T5" fmla="*/ 388 h 404"/>
                  <a:gd name="T6" fmla="*/ 0 w 565"/>
                  <a:gd name="T7" fmla="*/ 16 h 404"/>
                  <a:gd name="T8" fmla="*/ 16 w 565"/>
                  <a:gd name="T9" fmla="*/ 0 h 404"/>
                  <a:gd name="T10" fmla="*/ 324 w 565"/>
                  <a:gd name="T11" fmla="*/ 0 h 404"/>
                  <a:gd name="T12" fmla="*/ 340 w 565"/>
                  <a:gd name="T13" fmla="*/ 16 h 404"/>
                  <a:gd name="T14" fmla="*/ 340 w 565"/>
                  <a:gd name="T15" fmla="*/ 113 h 404"/>
                  <a:gd name="T16" fmla="*/ 380 w 565"/>
                  <a:gd name="T17" fmla="*/ 183 h 404"/>
                  <a:gd name="T18" fmla="*/ 539 w 565"/>
                  <a:gd name="T19" fmla="*/ 275 h 404"/>
                  <a:gd name="T20" fmla="*/ 542 w 565"/>
                  <a:gd name="T21" fmla="*/ 277 h 404"/>
                  <a:gd name="T22" fmla="*/ 553 w 565"/>
                  <a:gd name="T23" fmla="*/ 279 h 404"/>
                  <a:gd name="T24" fmla="*/ 565 w 565"/>
                  <a:gd name="T25" fmla="*/ 295 h 404"/>
                  <a:gd name="T26" fmla="*/ 565 w 565"/>
                  <a:gd name="T27" fmla="*/ 388 h 404"/>
                  <a:gd name="T28" fmla="*/ 549 w 565"/>
                  <a:gd name="T2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5" h="404">
                    <a:moveTo>
                      <a:pt x="549" y="404"/>
                    </a:moveTo>
                    <a:cubicBezTo>
                      <a:pt x="16" y="404"/>
                      <a:pt x="16" y="404"/>
                      <a:pt x="16" y="404"/>
                    </a:cubicBezTo>
                    <a:cubicBezTo>
                      <a:pt x="7" y="404"/>
                      <a:pt x="0" y="397"/>
                      <a:pt x="0" y="38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33" y="0"/>
                      <a:pt x="340" y="8"/>
                      <a:pt x="340" y="16"/>
                    </a:cubicBezTo>
                    <a:cubicBezTo>
                      <a:pt x="340" y="113"/>
                      <a:pt x="340" y="113"/>
                      <a:pt x="340" y="113"/>
                    </a:cubicBezTo>
                    <a:cubicBezTo>
                      <a:pt x="340" y="142"/>
                      <a:pt x="355" y="169"/>
                      <a:pt x="380" y="183"/>
                    </a:cubicBezTo>
                    <a:cubicBezTo>
                      <a:pt x="539" y="275"/>
                      <a:pt x="539" y="275"/>
                      <a:pt x="539" y="275"/>
                    </a:cubicBezTo>
                    <a:cubicBezTo>
                      <a:pt x="540" y="276"/>
                      <a:pt x="541" y="276"/>
                      <a:pt x="542" y="277"/>
                    </a:cubicBezTo>
                    <a:cubicBezTo>
                      <a:pt x="553" y="279"/>
                      <a:pt x="553" y="279"/>
                      <a:pt x="553" y="279"/>
                    </a:cubicBezTo>
                    <a:cubicBezTo>
                      <a:pt x="560" y="281"/>
                      <a:pt x="565" y="288"/>
                      <a:pt x="565" y="295"/>
                    </a:cubicBezTo>
                    <a:cubicBezTo>
                      <a:pt x="565" y="388"/>
                      <a:pt x="565" y="388"/>
                      <a:pt x="565" y="388"/>
                    </a:cubicBezTo>
                    <a:cubicBezTo>
                      <a:pt x="565" y="397"/>
                      <a:pt x="558" y="404"/>
                      <a:pt x="549" y="40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3364168" y="3719513"/>
                <a:ext cx="3089020" cy="584200"/>
                <a:chOff x="3364168" y="3719513"/>
                <a:chExt cx="3089020" cy="584200"/>
              </a:xfrm>
            </p:grpSpPr>
            <p:sp>
              <p:nvSpPr>
                <p:cNvPr id="64" name="Freeform 8"/>
                <p:cNvSpPr>
                  <a:spLocks/>
                </p:cNvSpPr>
                <p:nvPr/>
              </p:nvSpPr>
              <p:spPr bwMode="auto">
                <a:xfrm>
                  <a:off x="3834068" y="3986213"/>
                  <a:ext cx="106363" cy="39688"/>
                </a:xfrm>
                <a:custGeom>
                  <a:avLst/>
                  <a:gdLst>
                    <a:gd name="T0" fmla="*/ 27 w 33"/>
                    <a:gd name="T1" fmla="*/ 0 h 12"/>
                    <a:gd name="T2" fmla="*/ 6 w 33"/>
                    <a:gd name="T3" fmla="*/ 0 h 12"/>
                    <a:gd name="T4" fmla="*/ 0 w 33"/>
                    <a:gd name="T5" fmla="*/ 6 h 12"/>
                    <a:gd name="T6" fmla="*/ 6 w 33"/>
                    <a:gd name="T7" fmla="*/ 12 h 12"/>
                    <a:gd name="T8" fmla="*/ 27 w 33"/>
                    <a:gd name="T9" fmla="*/ 12 h 12"/>
                    <a:gd name="T10" fmla="*/ 33 w 33"/>
                    <a:gd name="T11" fmla="*/ 6 h 12"/>
                    <a:gd name="T12" fmla="*/ 27 w 33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">
                      <a:moveTo>
                        <a:pt x="2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0" y="12"/>
                        <a:pt x="33" y="9"/>
                        <a:pt x="33" y="6"/>
                      </a:cubicBezTo>
                      <a:cubicBezTo>
                        <a:pt x="33" y="3"/>
                        <a:pt x="30" y="0"/>
                        <a:pt x="2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Freeform 9"/>
                <p:cNvSpPr>
                  <a:spLocks/>
                </p:cNvSpPr>
                <p:nvPr/>
              </p:nvSpPr>
              <p:spPr bwMode="auto">
                <a:xfrm>
                  <a:off x="3834068" y="3986213"/>
                  <a:ext cx="106363" cy="39688"/>
                </a:xfrm>
                <a:custGeom>
                  <a:avLst/>
                  <a:gdLst>
                    <a:gd name="T0" fmla="*/ 27 w 33"/>
                    <a:gd name="T1" fmla="*/ 0 h 12"/>
                    <a:gd name="T2" fmla="*/ 6 w 33"/>
                    <a:gd name="T3" fmla="*/ 0 h 12"/>
                    <a:gd name="T4" fmla="*/ 0 w 33"/>
                    <a:gd name="T5" fmla="*/ 6 h 12"/>
                    <a:gd name="T6" fmla="*/ 6 w 33"/>
                    <a:gd name="T7" fmla="*/ 12 h 12"/>
                    <a:gd name="T8" fmla="*/ 27 w 33"/>
                    <a:gd name="T9" fmla="*/ 12 h 12"/>
                    <a:gd name="T10" fmla="*/ 33 w 33"/>
                    <a:gd name="T11" fmla="*/ 6 h 12"/>
                    <a:gd name="T12" fmla="*/ 27 w 33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">
                      <a:moveTo>
                        <a:pt x="2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0" y="12"/>
                        <a:pt x="33" y="9"/>
                        <a:pt x="33" y="6"/>
                      </a:cubicBezTo>
                      <a:cubicBezTo>
                        <a:pt x="33" y="3"/>
                        <a:pt x="30" y="0"/>
                        <a:pt x="27" y="0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Freeform 10"/>
                <p:cNvSpPr>
                  <a:spLocks/>
                </p:cNvSpPr>
                <p:nvPr/>
              </p:nvSpPr>
              <p:spPr bwMode="auto">
                <a:xfrm>
                  <a:off x="6367463" y="3798888"/>
                  <a:ext cx="85725" cy="88900"/>
                </a:xfrm>
                <a:custGeom>
                  <a:avLst/>
                  <a:gdLst>
                    <a:gd name="T0" fmla="*/ 10 w 27"/>
                    <a:gd name="T1" fmla="*/ 26 h 28"/>
                    <a:gd name="T2" fmla="*/ 25 w 27"/>
                    <a:gd name="T3" fmla="*/ 11 h 28"/>
                    <a:gd name="T4" fmla="*/ 25 w 27"/>
                    <a:gd name="T5" fmla="*/ 2 h 28"/>
                    <a:gd name="T6" fmla="*/ 16 w 27"/>
                    <a:gd name="T7" fmla="*/ 2 h 28"/>
                    <a:gd name="T8" fmla="*/ 2 w 27"/>
                    <a:gd name="T9" fmla="*/ 17 h 28"/>
                    <a:gd name="T10" fmla="*/ 2 w 27"/>
                    <a:gd name="T11" fmla="*/ 26 h 28"/>
                    <a:gd name="T12" fmla="*/ 10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6"/>
                      </a:move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7" y="8"/>
                        <a:pt x="27" y="5"/>
                        <a:pt x="25" y="2"/>
                      </a:cubicBezTo>
                      <a:cubicBezTo>
                        <a:pt x="22" y="0"/>
                        <a:pt x="19" y="0"/>
                        <a:pt x="16" y="2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20"/>
                        <a:pt x="0" y="23"/>
                        <a:pt x="2" y="26"/>
                      </a:cubicBezTo>
                      <a:cubicBezTo>
                        <a:pt x="4" y="28"/>
                        <a:pt x="8" y="28"/>
                        <a:pt x="10" y="2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Freeform 11"/>
                <p:cNvSpPr>
                  <a:spLocks/>
                </p:cNvSpPr>
                <p:nvPr/>
              </p:nvSpPr>
              <p:spPr bwMode="auto">
                <a:xfrm>
                  <a:off x="3776918" y="3798888"/>
                  <a:ext cx="85725" cy="88900"/>
                </a:xfrm>
                <a:custGeom>
                  <a:avLst/>
                  <a:gdLst>
                    <a:gd name="T0" fmla="*/ 10 w 27"/>
                    <a:gd name="T1" fmla="*/ 26 h 28"/>
                    <a:gd name="T2" fmla="*/ 25 w 27"/>
                    <a:gd name="T3" fmla="*/ 11 h 28"/>
                    <a:gd name="T4" fmla="*/ 25 w 27"/>
                    <a:gd name="T5" fmla="*/ 2 h 28"/>
                    <a:gd name="T6" fmla="*/ 16 w 27"/>
                    <a:gd name="T7" fmla="*/ 2 h 28"/>
                    <a:gd name="T8" fmla="*/ 2 w 27"/>
                    <a:gd name="T9" fmla="*/ 17 h 28"/>
                    <a:gd name="T10" fmla="*/ 2 w 27"/>
                    <a:gd name="T11" fmla="*/ 26 h 28"/>
                    <a:gd name="T12" fmla="*/ 10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6"/>
                      </a:move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7" y="8"/>
                        <a:pt x="27" y="5"/>
                        <a:pt x="25" y="2"/>
                      </a:cubicBezTo>
                      <a:cubicBezTo>
                        <a:pt x="22" y="0"/>
                        <a:pt x="19" y="0"/>
                        <a:pt x="16" y="2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20"/>
                        <a:pt x="0" y="23"/>
                        <a:pt x="2" y="26"/>
                      </a:cubicBezTo>
                      <a:cubicBezTo>
                        <a:pt x="4" y="28"/>
                        <a:pt x="8" y="28"/>
                        <a:pt x="10" y="26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Freeform 12"/>
                <p:cNvSpPr>
                  <a:spLocks/>
                </p:cNvSpPr>
                <p:nvPr/>
              </p:nvSpPr>
              <p:spPr bwMode="auto">
                <a:xfrm>
                  <a:off x="3634044" y="3719513"/>
                  <a:ext cx="38100" cy="107950"/>
                </a:xfrm>
                <a:custGeom>
                  <a:avLst/>
                  <a:gdLst>
                    <a:gd name="T0" fmla="*/ 6 w 12"/>
                    <a:gd name="T1" fmla="*/ 34 h 34"/>
                    <a:gd name="T2" fmla="*/ 12 w 12"/>
                    <a:gd name="T3" fmla="*/ 28 h 34"/>
                    <a:gd name="T4" fmla="*/ 12 w 12"/>
                    <a:gd name="T5" fmla="*/ 6 h 34"/>
                    <a:gd name="T6" fmla="*/ 5 w 12"/>
                    <a:gd name="T7" fmla="*/ 0 h 34"/>
                    <a:gd name="T8" fmla="*/ 0 w 12"/>
                    <a:gd name="T9" fmla="*/ 6 h 34"/>
                    <a:gd name="T10" fmla="*/ 0 w 12"/>
                    <a:gd name="T11" fmla="*/ 28 h 34"/>
                    <a:gd name="T12" fmla="*/ 6 w 12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4">
                      <a:moveTo>
                        <a:pt x="6" y="34"/>
                      </a:moveTo>
                      <a:cubicBezTo>
                        <a:pt x="9" y="34"/>
                        <a:pt x="12" y="32"/>
                        <a:pt x="12" y="2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2"/>
                        <a:pt x="3" y="34"/>
                        <a:pt x="6" y="3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Freeform 13"/>
                <p:cNvSpPr>
                  <a:spLocks/>
                </p:cNvSpPr>
                <p:nvPr/>
              </p:nvSpPr>
              <p:spPr bwMode="auto">
                <a:xfrm>
                  <a:off x="3638805" y="3760788"/>
                  <a:ext cx="38100" cy="107950"/>
                </a:xfrm>
                <a:custGeom>
                  <a:avLst/>
                  <a:gdLst>
                    <a:gd name="T0" fmla="*/ 6 w 12"/>
                    <a:gd name="T1" fmla="*/ 34 h 34"/>
                    <a:gd name="T2" fmla="*/ 12 w 12"/>
                    <a:gd name="T3" fmla="*/ 28 h 34"/>
                    <a:gd name="T4" fmla="*/ 12 w 12"/>
                    <a:gd name="T5" fmla="*/ 6 h 34"/>
                    <a:gd name="T6" fmla="*/ 5 w 12"/>
                    <a:gd name="T7" fmla="*/ 0 h 34"/>
                    <a:gd name="T8" fmla="*/ 0 w 12"/>
                    <a:gd name="T9" fmla="*/ 6 h 34"/>
                    <a:gd name="T10" fmla="*/ 0 w 12"/>
                    <a:gd name="T11" fmla="*/ 28 h 34"/>
                    <a:gd name="T12" fmla="*/ 6 w 12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4">
                      <a:moveTo>
                        <a:pt x="6" y="34"/>
                      </a:moveTo>
                      <a:cubicBezTo>
                        <a:pt x="9" y="34"/>
                        <a:pt x="12" y="32"/>
                        <a:pt x="12" y="2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2"/>
                        <a:pt x="3" y="34"/>
                        <a:pt x="6" y="3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Freeform 14"/>
                <p:cNvSpPr>
                  <a:spLocks/>
                </p:cNvSpPr>
                <p:nvPr/>
              </p:nvSpPr>
              <p:spPr bwMode="auto">
                <a:xfrm>
                  <a:off x="6040438" y="3798888"/>
                  <a:ext cx="85725" cy="88900"/>
                </a:xfrm>
                <a:custGeom>
                  <a:avLst/>
                  <a:gdLst>
                    <a:gd name="T0" fmla="*/ 17 w 27"/>
                    <a:gd name="T1" fmla="*/ 26 h 28"/>
                    <a:gd name="T2" fmla="*/ 25 w 27"/>
                    <a:gd name="T3" fmla="*/ 26 h 28"/>
                    <a:gd name="T4" fmla="*/ 25 w 27"/>
                    <a:gd name="T5" fmla="*/ 17 h 28"/>
                    <a:gd name="T6" fmla="*/ 10 w 27"/>
                    <a:gd name="T7" fmla="*/ 2 h 28"/>
                    <a:gd name="T8" fmla="*/ 3 w 27"/>
                    <a:gd name="T9" fmla="*/ 2 h 28"/>
                    <a:gd name="T10" fmla="*/ 3 w 27"/>
                    <a:gd name="T11" fmla="*/ 11 h 28"/>
                    <a:gd name="T12" fmla="*/ 17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6"/>
                      </a:moveTo>
                      <a:cubicBezTo>
                        <a:pt x="19" y="28"/>
                        <a:pt x="23" y="28"/>
                        <a:pt x="25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5"/>
                        <a:pt x="0" y="8"/>
                        <a:pt x="3" y="11"/>
                      </a:cubicBezTo>
                      <a:lnTo>
                        <a:pt x="17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Freeform 15"/>
                <p:cNvSpPr>
                  <a:spLocks/>
                </p:cNvSpPr>
                <p:nvPr/>
              </p:nvSpPr>
              <p:spPr bwMode="auto">
                <a:xfrm>
                  <a:off x="3449893" y="3798888"/>
                  <a:ext cx="85725" cy="88900"/>
                </a:xfrm>
                <a:custGeom>
                  <a:avLst/>
                  <a:gdLst>
                    <a:gd name="T0" fmla="*/ 17 w 27"/>
                    <a:gd name="T1" fmla="*/ 26 h 28"/>
                    <a:gd name="T2" fmla="*/ 25 w 27"/>
                    <a:gd name="T3" fmla="*/ 26 h 28"/>
                    <a:gd name="T4" fmla="*/ 25 w 27"/>
                    <a:gd name="T5" fmla="*/ 17 h 28"/>
                    <a:gd name="T6" fmla="*/ 10 w 27"/>
                    <a:gd name="T7" fmla="*/ 2 h 28"/>
                    <a:gd name="T8" fmla="*/ 3 w 27"/>
                    <a:gd name="T9" fmla="*/ 2 h 28"/>
                    <a:gd name="T10" fmla="*/ 3 w 27"/>
                    <a:gd name="T11" fmla="*/ 11 h 28"/>
                    <a:gd name="T12" fmla="*/ 17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6"/>
                      </a:moveTo>
                      <a:cubicBezTo>
                        <a:pt x="19" y="28"/>
                        <a:pt x="23" y="28"/>
                        <a:pt x="25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5"/>
                        <a:pt x="0" y="8"/>
                        <a:pt x="3" y="11"/>
                      </a:cubicBezTo>
                      <a:lnTo>
                        <a:pt x="17" y="26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" name="Freeform 16"/>
                <p:cNvSpPr>
                  <a:spLocks/>
                </p:cNvSpPr>
                <p:nvPr/>
              </p:nvSpPr>
              <p:spPr bwMode="auto">
                <a:xfrm>
                  <a:off x="5954713" y="3986213"/>
                  <a:ext cx="114300" cy="52388"/>
                </a:xfrm>
                <a:custGeom>
                  <a:avLst/>
                  <a:gdLst>
                    <a:gd name="T0" fmla="*/ 36 w 36"/>
                    <a:gd name="T1" fmla="*/ 8 h 16"/>
                    <a:gd name="T2" fmla="*/ 30 w 36"/>
                    <a:gd name="T3" fmla="*/ 1 h 16"/>
                    <a:gd name="T4" fmla="*/ 7 w 36"/>
                    <a:gd name="T5" fmla="*/ 0 h 16"/>
                    <a:gd name="T6" fmla="*/ 1 w 36"/>
                    <a:gd name="T7" fmla="*/ 7 h 16"/>
                    <a:gd name="T8" fmla="*/ 7 w 36"/>
                    <a:gd name="T9" fmla="*/ 14 h 16"/>
                    <a:gd name="T10" fmla="*/ 30 w 36"/>
                    <a:gd name="T11" fmla="*/ 16 h 16"/>
                    <a:gd name="T12" fmla="*/ 36 w 36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6">
                      <a:moveTo>
                        <a:pt x="36" y="8"/>
                      </a:moveTo>
                      <a:cubicBezTo>
                        <a:pt x="36" y="4"/>
                        <a:pt x="34" y="1"/>
                        <a:pt x="30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1" y="3"/>
                        <a:pt x="1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3" y="16"/>
                        <a:pt x="36" y="12"/>
                        <a:pt x="36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Freeform 17"/>
                <p:cNvSpPr>
                  <a:spLocks/>
                </p:cNvSpPr>
                <p:nvPr/>
              </p:nvSpPr>
              <p:spPr bwMode="auto">
                <a:xfrm>
                  <a:off x="3364168" y="3986213"/>
                  <a:ext cx="114300" cy="52388"/>
                </a:xfrm>
                <a:custGeom>
                  <a:avLst/>
                  <a:gdLst>
                    <a:gd name="T0" fmla="*/ 36 w 36"/>
                    <a:gd name="T1" fmla="*/ 8 h 16"/>
                    <a:gd name="T2" fmla="*/ 30 w 36"/>
                    <a:gd name="T3" fmla="*/ 1 h 16"/>
                    <a:gd name="T4" fmla="*/ 7 w 36"/>
                    <a:gd name="T5" fmla="*/ 0 h 16"/>
                    <a:gd name="T6" fmla="*/ 1 w 36"/>
                    <a:gd name="T7" fmla="*/ 7 h 16"/>
                    <a:gd name="T8" fmla="*/ 7 w 36"/>
                    <a:gd name="T9" fmla="*/ 14 h 16"/>
                    <a:gd name="T10" fmla="*/ 30 w 36"/>
                    <a:gd name="T11" fmla="*/ 16 h 16"/>
                    <a:gd name="T12" fmla="*/ 36 w 36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6">
                      <a:moveTo>
                        <a:pt x="36" y="8"/>
                      </a:moveTo>
                      <a:cubicBezTo>
                        <a:pt x="36" y="4"/>
                        <a:pt x="34" y="1"/>
                        <a:pt x="30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1" y="3"/>
                        <a:pt x="1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3" y="16"/>
                        <a:pt x="36" y="12"/>
                        <a:pt x="36" y="8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Freeform 18"/>
                <p:cNvSpPr>
                  <a:spLocks/>
                </p:cNvSpPr>
                <p:nvPr/>
              </p:nvSpPr>
              <p:spPr bwMode="auto">
                <a:xfrm>
                  <a:off x="6040438" y="4137025"/>
                  <a:ext cx="85725" cy="88900"/>
                </a:xfrm>
                <a:custGeom>
                  <a:avLst/>
                  <a:gdLst>
                    <a:gd name="T0" fmla="*/ 17 w 27"/>
                    <a:gd name="T1" fmla="*/ 2 h 28"/>
                    <a:gd name="T2" fmla="*/ 3 w 27"/>
                    <a:gd name="T3" fmla="*/ 17 h 28"/>
                    <a:gd name="T4" fmla="*/ 3 w 27"/>
                    <a:gd name="T5" fmla="*/ 25 h 28"/>
                    <a:gd name="T6" fmla="*/ 11 w 27"/>
                    <a:gd name="T7" fmla="*/ 25 h 28"/>
                    <a:gd name="T8" fmla="*/ 25 w 27"/>
                    <a:gd name="T9" fmla="*/ 10 h 28"/>
                    <a:gd name="T10" fmla="*/ 25 w 27"/>
                    <a:gd name="T11" fmla="*/ 2 h 28"/>
                    <a:gd name="T12" fmla="*/ 17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9"/>
                        <a:pt x="0" y="23"/>
                        <a:pt x="3" y="25"/>
                      </a:cubicBezTo>
                      <a:cubicBezTo>
                        <a:pt x="5" y="28"/>
                        <a:pt x="9" y="28"/>
                        <a:pt x="11" y="25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7" y="8"/>
                        <a:pt x="27" y="4"/>
                        <a:pt x="25" y="2"/>
                      </a:cubicBezTo>
                      <a:cubicBezTo>
                        <a:pt x="23" y="0"/>
                        <a:pt x="20" y="0"/>
                        <a:pt x="17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Freeform 19"/>
                <p:cNvSpPr>
                  <a:spLocks/>
                </p:cNvSpPr>
                <p:nvPr/>
              </p:nvSpPr>
              <p:spPr bwMode="auto">
                <a:xfrm>
                  <a:off x="3449893" y="4137025"/>
                  <a:ext cx="85725" cy="88900"/>
                </a:xfrm>
                <a:custGeom>
                  <a:avLst/>
                  <a:gdLst>
                    <a:gd name="T0" fmla="*/ 17 w 27"/>
                    <a:gd name="T1" fmla="*/ 2 h 28"/>
                    <a:gd name="T2" fmla="*/ 3 w 27"/>
                    <a:gd name="T3" fmla="*/ 17 h 28"/>
                    <a:gd name="T4" fmla="*/ 3 w 27"/>
                    <a:gd name="T5" fmla="*/ 25 h 28"/>
                    <a:gd name="T6" fmla="*/ 11 w 27"/>
                    <a:gd name="T7" fmla="*/ 25 h 28"/>
                    <a:gd name="T8" fmla="*/ 25 w 27"/>
                    <a:gd name="T9" fmla="*/ 10 h 28"/>
                    <a:gd name="T10" fmla="*/ 25 w 27"/>
                    <a:gd name="T11" fmla="*/ 2 h 28"/>
                    <a:gd name="T12" fmla="*/ 17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9"/>
                        <a:pt x="0" y="23"/>
                        <a:pt x="3" y="25"/>
                      </a:cubicBezTo>
                      <a:cubicBezTo>
                        <a:pt x="5" y="28"/>
                        <a:pt x="9" y="28"/>
                        <a:pt x="11" y="25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7" y="8"/>
                        <a:pt x="27" y="4"/>
                        <a:pt x="25" y="2"/>
                      </a:cubicBezTo>
                      <a:cubicBezTo>
                        <a:pt x="23" y="0"/>
                        <a:pt x="20" y="0"/>
                        <a:pt x="17" y="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Freeform 20"/>
                <p:cNvSpPr>
                  <a:spLocks/>
                </p:cNvSpPr>
                <p:nvPr/>
              </p:nvSpPr>
              <p:spPr bwMode="auto">
                <a:xfrm>
                  <a:off x="3776918" y="4137025"/>
                  <a:ext cx="85725" cy="88900"/>
                </a:xfrm>
                <a:custGeom>
                  <a:avLst/>
                  <a:gdLst>
                    <a:gd name="T0" fmla="*/ 10 w 27"/>
                    <a:gd name="T1" fmla="*/ 2 h 28"/>
                    <a:gd name="T2" fmla="*/ 2 w 27"/>
                    <a:gd name="T3" fmla="*/ 2 h 28"/>
                    <a:gd name="T4" fmla="*/ 2 w 27"/>
                    <a:gd name="T5" fmla="*/ 10 h 28"/>
                    <a:gd name="T6" fmla="*/ 16 w 27"/>
                    <a:gd name="T7" fmla="*/ 25 h 28"/>
                    <a:gd name="T8" fmla="*/ 24 w 27"/>
                    <a:gd name="T9" fmla="*/ 26 h 28"/>
                    <a:gd name="T10" fmla="*/ 25 w 27"/>
                    <a:gd name="T11" fmla="*/ 17 h 28"/>
                    <a:gd name="T12" fmla="*/ 10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"/>
                      </a:moveTo>
                      <a:cubicBezTo>
                        <a:pt x="8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8" y="28"/>
                        <a:pt x="22" y="28"/>
                        <a:pt x="24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Freeform 21"/>
                <p:cNvSpPr>
                  <a:spLocks/>
                </p:cNvSpPr>
                <p:nvPr/>
              </p:nvSpPr>
              <p:spPr bwMode="auto">
                <a:xfrm>
                  <a:off x="3776918" y="4137025"/>
                  <a:ext cx="85725" cy="88900"/>
                </a:xfrm>
                <a:custGeom>
                  <a:avLst/>
                  <a:gdLst>
                    <a:gd name="T0" fmla="*/ 10 w 27"/>
                    <a:gd name="T1" fmla="*/ 2 h 28"/>
                    <a:gd name="T2" fmla="*/ 2 w 27"/>
                    <a:gd name="T3" fmla="*/ 2 h 28"/>
                    <a:gd name="T4" fmla="*/ 2 w 27"/>
                    <a:gd name="T5" fmla="*/ 10 h 28"/>
                    <a:gd name="T6" fmla="*/ 16 w 27"/>
                    <a:gd name="T7" fmla="*/ 25 h 28"/>
                    <a:gd name="T8" fmla="*/ 24 w 27"/>
                    <a:gd name="T9" fmla="*/ 26 h 28"/>
                    <a:gd name="T10" fmla="*/ 25 w 27"/>
                    <a:gd name="T11" fmla="*/ 17 h 28"/>
                    <a:gd name="T12" fmla="*/ 10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"/>
                      </a:moveTo>
                      <a:cubicBezTo>
                        <a:pt x="8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8" y="28"/>
                        <a:pt x="22" y="28"/>
                        <a:pt x="24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lnTo>
                        <a:pt x="10" y="2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Freeform 22"/>
                <p:cNvSpPr>
                  <a:spLocks/>
                </p:cNvSpPr>
                <p:nvPr/>
              </p:nvSpPr>
              <p:spPr bwMode="auto">
                <a:xfrm>
                  <a:off x="3516568" y="3878263"/>
                  <a:ext cx="269875" cy="315913"/>
                </a:xfrm>
                <a:custGeom>
                  <a:avLst/>
                  <a:gdLst>
                    <a:gd name="T0" fmla="*/ 27 w 85"/>
                    <a:gd name="T1" fmla="*/ 99 h 99"/>
                    <a:gd name="T2" fmla="*/ 60 w 85"/>
                    <a:gd name="T3" fmla="*/ 99 h 99"/>
                    <a:gd name="T4" fmla="*/ 64 w 85"/>
                    <a:gd name="T5" fmla="*/ 96 h 99"/>
                    <a:gd name="T6" fmla="*/ 84 w 85"/>
                    <a:gd name="T7" fmla="*/ 43 h 99"/>
                    <a:gd name="T8" fmla="*/ 47 w 85"/>
                    <a:gd name="T9" fmla="*/ 1 h 99"/>
                    <a:gd name="T10" fmla="*/ 6 w 85"/>
                    <a:gd name="T11" fmla="*/ 30 h 99"/>
                    <a:gd name="T12" fmla="*/ 19 w 85"/>
                    <a:gd name="T13" fmla="*/ 78 h 99"/>
                    <a:gd name="T14" fmla="*/ 24 w 85"/>
                    <a:gd name="T15" fmla="*/ 93 h 99"/>
                    <a:gd name="T16" fmla="*/ 24 w 85"/>
                    <a:gd name="T17" fmla="*/ 96 h 99"/>
                    <a:gd name="T18" fmla="*/ 27 w 85"/>
                    <a:gd name="T19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" h="99">
                      <a:moveTo>
                        <a:pt x="27" y="99"/>
                      </a:moveTo>
                      <a:cubicBezTo>
                        <a:pt x="60" y="99"/>
                        <a:pt x="60" y="99"/>
                        <a:pt x="60" y="99"/>
                      </a:cubicBezTo>
                      <a:cubicBezTo>
                        <a:pt x="64" y="99"/>
                        <a:pt x="64" y="96"/>
                        <a:pt x="64" y="96"/>
                      </a:cubicBezTo>
                      <a:cubicBezTo>
                        <a:pt x="63" y="75"/>
                        <a:pt x="84" y="75"/>
                        <a:pt x="84" y="43"/>
                      </a:cubicBezTo>
                      <a:cubicBezTo>
                        <a:pt x="85" y="12"/>
                        <a:pt x="59" y="2"/>
                        <a:pt x="47" y="1"/>
                      </a:cubicBezTo>
                      <a:cubicBezTo>
                        <a:pt x="35" y="0"/>
                        <a:pt x="12" y="8"/>
                        <a:pt x="6" y="30"/>
                      </a:cubicBezTo>
                      <a:cubicBezTo>
                        <a:pt x="0" y="52"/>
                        <a:pt x="14" y="69"/>
                        <a:pt x="19" y="78"/>
                      </a:cubicBezTo>
                      <a:cubicBezTo>
                        <a:pt x="25" y="86"/>
                        <a:pt x="24" y="93"/>
                        <a:pt x="24" y="93"/>
                      </a:cubicBezTo>
                      <a:cubicBezTo>
                        <a:pt x="24" y="93"/>
                        <a:pt x="24" y="93"/>
                        <a:pt x="24" y="96"/>
                      </a:cubicBezTo>
                      <a:cubicBezTo>
                        <a:pt x="24" y="98"/>
                        <a:pt x="27" y="99"/>
                        <a:pt x="27" y="9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>
                  <a:off x="3522918" y="3884537"/>
                  <a:ext cx="269875" cy="315913"/>
                </a:xfrm>
                <a:custGeom>
                  <a:avLst/>
                  <a:gdLst>
                    <a:gd name="T0" fmla="*/ 27 w 85"/>
                    <a:gd name="T1" fmla="*/ 99 h 99"/>
                    <a:gd name="T2" fmla="*/ 60 w 85"/>
                    <a:gd name="T3" fmla="*/ 99 h 99"/>
                    <a:gd name="T4" fmla="*/ 64 w 85"/>
                    <a:gd name="T5" fmla="*/ 96 h 99"/>
                    <a:gd name="T6" fmla="*/ 84 w 85"/>
                    <a:gd name="T7" fmla="*/ 43 h 99"/>
                    <a:gd name="T8" fmla="*/ 47 w 85"/>
                    <a:gd name="T9" fmla="*/ 1 h 99"/>
                    <a:gd name="T10" fmla="*/ 6 w 85"/>
                    <a:gd name="T11" fmla="*/ 30 h 99"/>
                    <a:gd name="T12" fmla="*/ 19 w 85"/>
                    <a:gd name="T13" fmla="*/ 78 h 99"/>
                    <a:gd name="T14" fmla="*/ 24 w 85"/>
                    <a:gd name="T15" fmla="*/ 93 h 99"/>
                    <a:gd name="T16" fmla="*/ 24 w 85"/>
                    <a:gd name="T17" fmla="*/ 96 h 99"/>
                    <a:gd name="T18" fmla="*/ 27 w 85"/>
                    <a:gd name="T19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" h="99">
                      <a:moveTo>
                        <a:pt x="27" y="99"/>
                      </a:moveTo>
                      <a:cubicBezTo>
                        <a:pt x="60" y="99"/>
                        <a:pt x="60" y="99"/>
                        <a:pt x="60" y="99"/>
                      </a:cubicBezTo>
                      <a:cubicBezTo>
                        <a:pt x="64" y="99"/>
                        <a:pt x="64" y="96"/>
                        <a:pt x="64" y="96"/>
                      </a:cubicBezTo>
                      <a:cubicBezTo>
                        <a:pt x="63" y="75"/>
                        <a:pt x="84" y="75"/>
                        <a:pt x="84" y="43"/>
                      </a:cubicBezTo>
                      <a:cubicBezTo>
                        <a:pt x="85" y="12"/>
                        <a:pt x="59" y="2"/>
                        <a:pt x="47" y="1"/>
                      </a:cubicBezTo>
                      <a:cubicBezTo>
                        <a:pt x="35" y="0"/>
                        <a:pt x="12" y="8"/>
                        <a:pt x="6" y="30"/>
                      </a:cubicBezTo>
                      <a:cubicBezTo>
                        <a:pt x="0" y="52"/>
                        <a:pt x="14" y="69"/>
                        <a:pt x="19" y="78"/>
                      </a:cubicBezTo>
                      <a:cubicBezTo>
                        <a:pt x="25" y="86"/>
                        <a:pt x="24" y="93"/>
                        <a:pt x="24" y="93"/>
                      </a:cubicBezTo>
                      <a:cubicBezTo>
                        <a:pt x="24" y="93"/>
                        <a:pt x="24" y="93"/>
                        <a:pt x="24" y="96"/>
                      </a:cubicBezTo>
                      <a:cubicBezTo>
                        <a:pt x="24" y="98"/>
                        <a:pt x="27" y="99"/>
                        <a:pt x="27" y="99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Freeform 24"/>
                <p:cNvSpPr>
                  <a:spLocks/>
                </p:cNvSpPr>
                <p:nvPr/>
              </p:nvSpPr>
              <p:spPr bwMode="auto">
                <a:xfrm>
                  <a:off x="3595943" y="4213225"/>
                  <a:ext cx="123825" cy="90488"/>
                </a:xfrm>
                <a:custGeom>
                  <a:avLst/>
                  <a:gdLst>
                    <a:gd name="T0" fmla="*/ 36 w 39"/>
                    <a:gd name="T1" fmla="*/ 0 h 28"/>
                    <a:gd name="T2" fmla="*/ 3 w 39"/>
                    <a:gd name="T3" fmla="*/ 0 h 28"/>
                    <a:gd name="T4" fmla="*/ 0 w 39"/>
                    <a:gd name="T5" fmla="*/ 4 h 28"/>
                    <a:gd name="T6" fmla="*/ 0 w 39"/>
                    <a:gd name="T7" fmla="*/ 18 h 28"/>
                    <a:gd name="T8" fmla="*/ 3 w 39"/>
                    <a:gd name="T9" fmla="*/ 21 h 28"/>
                    <a:gd name="T10" fmla="*/ 7 w 39"/>
                    <a:gd name="T11" fmla="*/ 21 h 28"/>
                    <a:gd name="T12" fmla="*/ 10 w 39"/>
                    <a:gd name="T13" fmla="*/ 28 h 28"/>
                    <a:gd name="T14" fmla="*/ 28 w 39"/>
                    <a:gd name="T15" fmla="*/ 28 h 28"/>
                    <a:gd name="T16" fmla="*/ 31 w 39"/>
                    <a:gd name="T17" fmla="*/ 21 h 28"/>
                    <a:gd name="T18" fmla="*/ 36 w 39"/>
                    <a:gd name="T19" fmla="*/ 21 h 28"/>
                    <a:gd name="T20" fmla="*/ 39 w 39"/>
                    <a:gd name="T21" fmla="*/ 18 h 28"/>
                    <a:gd name="T22" fmla="*/ 39 w 39"/>
                    <a:gd name="T23" fmla="*/ 4 h 28"/>
                    <a:gd name="T24" fmla="*/ 36 w 39"/>
                    <a:gd name="T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28">
                      <a:moveTo>
                        <a:pt x="3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1" y="21"/>
                        <a:pt x="3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4"/>
                        <a:pt x="8" y="26"/>
                        <a:pt x="10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6"/>
                        <a:pt x="31" y="24"/>
                        <a:pt x="31" y="21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7" y="21"/>
                        <a:pt x="39" y="20"/>
                        <a:pt x="39" y="18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2"/>
                        <a:pt x="37" y="0"/>
                        <a:pt x="3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Freeform 25"/>
                <p:cNvSpPr>
                  <a:spLocks/>
                </p:cNvSpPr>
                <p:nvPr/>
              </p:nvSpPr>
              <p:spPr bwMode="auto">
                <a:xfrm>
                  <a:off x="3595942" y="4213225"/>
                  <a:ext cx="123825" cy="90488"/>
                </a:xfrm>
                <a:custGeom>
                  <a:avLst/>
                  <a:gdLst>
                    <a:gd name="T0" fmla="*/ 36 w 39"/>
                    <a:gd name="T1" fmla="*/ 0 h 28"/>
                    <a:gd name="T2" fmla="*/ 3 w 39"/>
                    <a:gd name="T3" fmla="*/ 0 h 28"/>
                    <a:gd name="T4" fmla="*/ 0 w 39"/>
                    <a:gd name="T5" fmla="*/ 4 h 28"/>
                    <a:gd name="T6" fmla="*/ 0 w 39"/>
                    <a:gd name="T7" fmla="*/ 18 h 28"/>
                    <a:gd name="T8" fmla="*/ 3 w 39"/>
                    <a:gd name="T9" fmla="*/ 21 h 28"/>
                    <a:gd name="T10" fmla="*/ 7 w 39"/>
                    <a:gd name="T11" fmla="*/ 21 h 28"/>
                    <a:gd name="T12" fmla="*/ 10 w 39"/>
                    <a:gd name="T13" fmla="*/ 28 h 28"/>
                    <a:gd name="T14" fmla="*/ 28 w 39"/>
                    <a:gd name="T15" fmla="*/ 28 h 28"/>
                    <a:gd name="T16" fmla="*/ 31 w 39"/>
                    <a:gd name="T17" fmla="*/ 21 h 28"/>
                    <a:gd name="T18" fmla="*/ 36 w 39"/>
                    <a:gd name="T19" fmla="*/ 21 h 28"/>
                    <a:gd name="T20" fmla="*/ 39 w 39"/>
                    <a:gd name="T21" fmla="*/ 18 h 28"/>
                    <a:gd name="T22" fmla="*/ 39 w 39"/>
                    <a:gd name="T23" fmla="*/ 4 h 28"/>
                    <a:gd name="T24" fmla="*/ 36 w 39"/>
                    <a:gd name="T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28">
                      <a:moveTo>
                        <a:pt x="3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1" y="21"/>
                        <a:pt x="3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4"/>
                        <a:pt x="8" y="26"/>
                        <a:pt x="10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6"/>
                        <a:pt x="31" y="24"/>
                        <a:pt x="31" y="21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7" y="21"/>
                        <a:pt x="39" y="20"/>
                        <a:pt x="39" y="18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2"/>
                        <a:pt x="37" y="0"/>
                        <a:pt x="36" y="0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5882482" y="3798888"/>
                <a:ext cx="588963" cy="360363"/>
              </a:xfrm>
              <a:custGeom>
                <a:avLst/>
                <a:gdLst>
                  <a:gd name="T0" fmla="*/ 187 w 371"/>
                  <a:gd name="T1" fmla="*/ 0 h 227"/>
                  <a:gd name="T2" fmla="*/ 0 w 371"/>
                  <a:gd name="T3" fmla="*/ 72 h 227"/>
                  <a:gd name="T4" fmla="*/ 29 w 371"/>
                  <a:gd name="T5" fmla="*/ 86 h 227"/>
                  <a:gd name="T6" fmla="*/ 29 w 371"/>
                  <a:gd name="T7" fmla="*/ 217 h 227"/>
                  <a:gd name="T8" fmla="*/ 55 w 371"/>
                  <a:gd name="T9" fmla="*/ 227 h 227"/>
                  <a:gd name="T10" fmla="*/ 55 w 371"/>
                  <a:gd name="T11" fmla="*/ 98 h 227"/>
                  <a:gd name="T12" fmla="*/ 187 w 371"/>
                  <a:gd name="T13" fmla="*/ 165 h 227"/>
                  <a:gd name="T14" fmla="*/ 295 w 371"/>
                  <a:gd name="T15" fmla="*/ 110 h 227"/>
                  <a:gd name="T16" fmla="*/ 371 w 371"/>
                  <a:gd name="T17" fmla="*/ 70 h 227"/>
                  <a:gd name="T18" fmla="*/ 187 w 371"/>
                  <a:gd name="T1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27">
                    <a:moveTo>
                      <a:pt x="187" y="0"/>
                    </a:moveTo>
                    <a:lnTo>
                      <a:pt x="0" y="72"/>
                    </a:lnTo>
                    <a:lnTo>
                      <a:pt x="29" y="86"/>
                    </a:lnTo>
                    <a:lnTo>
                      <a:pt x="29" y="217"/>
                    </a:lnTo>
                    <a:lnTo>
                      <a:pt x="55" y="227"/>
                    </a:lnTo>
                    <a:lnTo>
                      <a:pt x="55" y="98"/>
                    </a:lnTo>
                    <a:lnTo>
                      <a:pt x="187" y="165"/>
                    </a:lnTo>
                    <a:lnTo>
                      <a:pt x="295" y="110"/>
                    </a:lnTo>
                    <a:lnTo>
                      <a:pt x="371" y="70"/>
                    </a:lnTo>
                    <a:lnTo>
                      <a:pt x="18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4354513" y="3993916"/>
                <a:ext cx="381000" cy="196850"/>
              </a:xfrm>
              <a:custGeom>
                <a:avLst/>
                <a:gdLst>
                  <a:gd name="T0" fmla="*/ 116 w 120"/>
                  <a:gd name="T1" fmla="*/ 0 h 62"/>
                  <a:gd name="T2" fmla="*/ 60 w 120"/>
                  <a:gd name="T3" fmla="*/ 28 h 62"/>
                  <a:gd name="T4" fmla="*/ 3 w 120"/>
                  <a:gd name="T5" fmla="*/ 0 h 62"/>
                  <a:gd name="T6" fmla="*/ 0 w 120"/>
                  <a:gd name="T7" fmla="*/ 26 h 62"/>
                  <a:gd name="T8" fmla="*/ 60 w 120"/>
                  <a:gd name="T9" fmla="*/ 62 h 62"/>
                  <a:gd name="T10" fmla="*/ 120 w 120"/>
                  <a:gd name="T11" fmla="*/ 26 h 62"/>
                  <a:gd name="T12" fmla="*/ 116 w 1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2">
                    <a:moveTo>
                      <a:pt x="116" y="0"/>
                    </a:moveTo>
                    <a:cubicBezTo>
                      <a:pt x="60" y="28"/>
                      <a:pt x="60" y="28"/>
                      <a:pt x="60" y="2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47" y="52"/>
                      <a:pt x="60" y="62"/>
                    </a:cubicBezTo>
                    <a:cubicBezTo>
                      <a:pt x="73" y="52"/>
                      <a:pt x="113" y="30"/>
                      <a:pt x="120" y="26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5988843" y="4038524"/>
                <a:ext cx="381000" cy="196850"/>
              </a:xfrm>
              <a:custGeom>
                <a:avLst/>
                <a:gdLst>
                  <a:gd name="T0" fmla="*/ 116 w 120"/>
                  <a:gd name="T1" fmla="*/ 0 h 62"/>
                  <a:gd name="T2" fmla="*/ 60 w 120"/>
                  <a:gd name="T3" fmla="*/ 28 h 62"/>
                  <a:gd name="T4" fmla="*/ 3 w 120"/>
                  <a:gd name="T5" fmla="*/ 0 h 62"/>
                  <a:gd name="T6" fmla="*/ 0 w 120"/>
                  <a:gd name="T7" fmla="*/ 26 h 62"/>
                  <a:gd name="T8" fmla="*/ 60 w 120"/>
                  <a:gd name="T9" fmla="*/ 62 h 62"/>
                  <a:gd name="T10" fmla="*/ 120 w 120"/>
                  <a:gd name="T11" fmla="*/ 26 h 62"/>
                  <a:gd name="T12" fmla="*/ 116 w 1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2">
                    <a:moveTo>
                      <a:pt x="116" y="0"/>
                    </a:moveTo>
                    <a:cubicBezTo>
                      <a:pt x="60" y="28"/>
                      <a:pt x="60" y="28"/>
                      <a:pt x="60" y="2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47" y="52"/>
                      <a:pt x="60" y="62"/>
                    </a:cubicBezTo>
                    <a:cubicBezTo>
                      <a:pt x="73" y="52"/>
                      <a:pt x="113" y="30"/>
                      <a:pt x="120" y="26"/>
                    </a:cubicBezTo>
                    <a:lnTo>
                      <a:pt x="116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6" name="Группа 55"/>
              <p:cNvGrpSpPr/>
              <p:nvPr/>
            </p:nvGrpSpPr>
            <p:grpSpPr>
              <a:xfrm>
                <a:off x="4684713" y="3814763"/>
                <a:ext cx="536575" cy="565150"/>
                <a:chOff x="4684713" y="3814763"/>
                <a:chExt cx="536575" cy="565150"/>
              </a:xfrm>
            </p:grpSpPr>
            <p:sp>
              <p:nvSpPr>
                <p:cNvPr id="57" name="Freeform 30"/>
                <p:cNvSpPr>
                  <a:spLocks/>
                </p:cNvSpPr>
                <p:nvPr/>
              </p:nvSpPr>
              <p:spPr bwMode="auto">
                <a:xfrm>
                  <a:off x="4735513" y="3821113"/>
                  <a:ext cx="485775" cy="376238"/>
                </a:xfrm>
                <a:custGeom>
                  <a:avLst/>
                  <a:gdLst>
                    <a:gd name="T0" fmla="*/ 58 w 153"/>
                    <a:gd name="T1" fmla="*/ 8 h 118"/>
                    <a:gd name="T2" fmla="*/ 10 w 153"/>
                    <a:gd name="T3" fmla="*/ 23 h 118"/>
                    <a:gd name="T4" fmla="*/ 49 w 153"/>
                    <a:gd name="T5" fmla="*/ 104 h 118"/>
                    <a:gd name="T6" fmla="*/ 153 w 153"/>
                    <a:gd name="T7" fmla="*/ 114 h 118"/>
                    <a:gd name="T8" fmla="*/ 46 w 153"/>
                    <a:gd name="T9" fmla="*/ 118 h 118"/>
                    <a:gd name="T10" fmla="*/ 0 w 153"/>
                    <a:gd name="T11" fmla="*/ 23 h 118"/>
                    <a:gd name="T12" fmla="*/ 58 w 153"/>
                    <a:gd name="T13" fmla="*/ 5 h 118"/>
                    <a:gd name="T14" fmla="*/ 58 w 153"/>
                    <a:gd name="T1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3" h="118">
                      <a:moveTo>
                        <a:pt x="58" y="8"/>
                      </a:moveTo>
                      <a:cubicBezTo>
                        <a:pt x="41" y="5"/>
                        <a:pt x="21" y="8"/>
                        <a:pt x="10" y="23"/>
                      </a:cubicBezTo>
                      <a:cubicBezTo>
                        <a:pt x="10" y="23"/>
                        <a:pt x="39" y="80"/>
                        <a:pt x="49" y="104"/>
                      </a:cubicBezTo>
                      <a:cubicBezTo>
                        <a:pt x="80" y="88"/>
                        <a:pt x="124" y="97"/>
                        <a:pt x="153" y="114"/>
                      </a:cubicBezTo>
                      <a:cubicBezTo>
                        <a:pt x="122" y="102"/>
                        <a:pt x="74" y="96"/>
                        <a:pt x="46" y="118"/>
                      </a:cubicBezTo>
                      <a:cubicBezTo>
                        <a:pt x="46" y="118"/>
                        <a:pt x="20" y="69"/>
                        <a:pt x="0" y="23"/>
                      </a:cubicBezTo>
                      <a:cubicBezTo>
                        <a:pt x="11" y="2"/>
                        <a:pt x="36" y="0"/>
                        <a:pt x="58" y="5"/>
                      </a:cubicBezTo>
                      <a:cubicBezTo>
                        <a:pt x="59" y="6"/>
                        <a:pt x="60" y="7"/>
                        <a:pt x="58" y="8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Freeform 31"/>
                <p:cNvSpPr>
                  <a:spLocks/>
                </p:cNvSpPr>
                <p:nvPr/>
              </p:nvSpPr>
              <p:spPr bwMode="auto">
                <a:xfrm>
                  <a:off x="4694238" y="3948113"/>
                  <a:ext cx="501650" cy="339725"/>
                </a:xfrm>
                <a:custGeom>
                  <a:avLst/>
                  <a:gdLst>
                    <a:gd name="T0" fmla="*/ 15 w 158"/>
                    <a:gd name="T1" fmla="*/ 0 h 106"/>
                    <a:gd name="T2" fmla="*/ 0 w 158"/>
                    <a:gd name="T3" fmla="*/ 9 h 106"/>
                    <a:gd name="T4" fmla="*/ 52 w 158"/>
                    <a:gd name="T5" fmla="*/ 106 h 106"/>
                    <a:gd name="T6" fmla="*/ 158 w 158"/>
                    <a:gd name="T7" fmla="*/ 76 h 106"/>
                    <a:gd name="T8" fmla="*/ 53 w 158"/>
                    <a:gd name="T9" fmla="*/ 94 h 106"/>
                    <a:gd name="T10" fmla="*/ 2 w 158"/>
                    <a:gd name="T11" fmla="*/ 9 h 106"/>
                    <a:gd name="T12" fmla="*/ 16 w 158"/>
                    <a:gd name="T13" fmla="*/ 1 h 106"/>
                    <a:gd name="T14" fmla="*/ 15 w 158"/>
                    <a:gd name="T15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8" h="106">
                      <a:moveTo>
                        <a:pt x="15" y="0"/>
                      </a:moveTo>
                      <a:cubicBezTo>
                        <a:pt x="11" y="3"/>
                        <a:pt x="5" y="7"/>
                        <a:pt x="0" y="9"/>
                      </a:cubicBezTo>
                      <a:cubicBezTo>
                        <a:pt x="1" y="9"/>
                        <a:pt x="52" y="106"/>
                        <a:pt x="52" y="106"/>
                      </a:cubicBezTo>
                      <a:cubicBezTo>
                        <a:pt x="81" y="82"/>
                        <a:pt x="119" y="71"/>
                        <a:pt x="158" y="76"/>
                      </a:cubicBezTo>
                      <a:cubicBezTo>
                        <a:pt x="118" y="70"/>
                        <a:pt x="92" y="69"/>
                        <a:pt x="53" y="94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8"/>
                        <a:pt x="15" y="3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Freeform 32"/>
                <p:cNvSpPr>
                  <a:spLocks/>
                </p:cNvSpPr>
                <p:nvPr/>
              </p:nvSpPr>
              <p:spPr bwMode="auto">
                <a:xfrm>
                  <a:off x="4684713" y="4029075"/>
                  <a:ext cx="495300" cy="350838"/>
                </a:xfrm>
                <a:custGeom>
                  <a:avLst/>
                  <a:gdLst>
                    <a:gd name="T0" fmla="*/ 8 w 156"/>
                    <a:gd name="T1" fmla="*/ 1 h 110"/>
                    <a:gd name="T2" fmla="*/ 8 w 156"/>
                    <a:gd name="T3" fmla="*/ 0 h 110"/>
                    <a:gd name="T4" fmla="*/ 0 w 156"/>
                    <a:gd name="T5" fmla="*/ 4 h 110"/>
                    <a:gd name="T6" fmla="*/ 49 w 156"/>
                    <a:gd name="T7" fmla="*/ 110 h 110"/>
                    <a:gd name="T8" fmla="*/ 94 w 156"/>
                    <a:gd name="T9" fmla="*/ 75 h 110"/>
                    <a:gd name="T10" fmla="*/ 156 w 156"/>
                    <a:gd name="T11" fmla="*/ 53 h 110"/>
                    <a:gd name="T12" fmla="*/ 50 w 156"/>
                    <a:gd name="T13" fmla="*/ 101 h 110"/>
                    <a:gd name="T14" fmla="*/ 1 w 156"/>
                    <a:gd name="T15" fmla="*/ 4 h 110"/>
                    <a:gd name="T16" fmla="*/ 8 w 156"/>
                    <a:gd name="T17" fmla="*/ 1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6" h="110">
                      <a:moveTo>
                        <a:pt x="8" y="1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3" y="1"/>
                        <a:pt x="0" y="4"/>
                      </a:cubicBezTo>
                      <a:cubicBezTo>
                        <a:pt x="49" y="110"/>
                        <a:pt x="49" y="110"/>
                        <a:pt x="49" y="110"/>
                      </a:cubicBezTo>
                      <a:cubicBezTo>
                        <a:pt x="49" y="110"/>
                        <a:pt x="71" y="87"/>
                        <a:pt x="94" y="75"/>
                      </a:cubicBezTo>
                      <a:cubicBezTo>
                        <a:pt x="99" y="72"/>
                        <a:pt x="124" y="59"/>
                        <a:pt x="156" y="53"/>
                      </a:cubicBezTo>
                      <a:cubicBezTo>
                        <a:pt x="116" y="56"/>
                        <a:pt x="77" y="71"/>
                        <a:pt x="50" y="101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3" y="2"/>
                        <a:pt x="8" y="1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Freeform 33"/>
                <p:cNvSpPr>
                  <a:spLocks/>
                </p:cNvSpPr>
                <p:nvPr/>
              </p:nvSpPr>
              <p:spPr bwMode="auto">
                <a:xfrm>
                  <a:off x="4903788" y="4210050"/>
                  <a:ext cx="260350" cy="169863"/>
                </a:xfrm>
                <a:custGeom>
                  <a:avLst/>
                  <a:gdLst>
                    <a:gd name="T0" fmla="*/ 82 w 82"/>
                    <a:gd name="T1" fmla="*/ 0 h 53"/>
                    <a:gd name="T2" fmla="*/ 9 w 82"/>
                    <a:gd name="T3" fmla="*/ 53 h 53"/>
                    <a:gd name="T4" fmla="*/ 0 w 82"/>
                    <a:gd name="T5" fmla="*/ 40 h 53"/>
                    <a:gd name="T6" fmla="*/ 4 w 82"/>
                    <a:gd name="T7" fmla="*/ 36 h 53"/>
                    <a:gd name="T8" fmla="*/ 10 w 82"/>
                    <a:gd name="T9" fmla="*/ 44 h 53"/>
                    <a:gd name="T10" fmla="*/ 82 w 82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53">
                      <a:moveTo>
                        <a:pt x="82" y="0"/>
                      </a:moveTo>
                      <a:cubicBezTo>
                        <a:pt x="48" y="17"/>
                        <a:pt x="32" y="29"/>
                        <a:pt x="9" y="53"/>
                      </a:cubicBezTo>
                      <a:cubicBezTo>
                        <a:pt x="9" y="53"/>
                        <a:pt x="0" y="40"/>
                        <a:pt x="0" y="40"/>
                      </a:cubicBezTo>
                      <a:cubicBezTo>
                        <a:pt x="0" y="40"/>
                        <a:pt x="4" y="36"/>
                        <a:pt x="4" y="36"/>
                      </a:cubicBezTo>
                      <a:cubicBezTo>
                        <a:pt x="6" y="38"/>
                        <a:pt x="10" y="44"/>
                        <a:pt x="10" y="44"/>
                      </a:cubicBezTo>
                      <a:cubicBezTo>
                        <a:pt x="19" y="36"/>
                        <a:pt x="40" y="15"/>
                        <a:pt x="82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Freeform 34"/>
                <p:cNvSpPr>
                  <a:spLocks noEditPoints="1"/>
                </p:cNvSpPr>
                <p:nvPr/>
              </p:nvSpPr>
              <p:spPr bwMode="auto">
                <a:xfrm>
                  <a:off x="4891088" y="3814763"/>
                  <a:ext cx="288925" cy="290513"/>
                </a:xfrm>
                <a:custGeom>
                  <a:avLst/>
                  <a:gdLst>
                    <a:gd name="T0" fmla="*/ 85 w 91"/>
                    <a:gd name="T1" fmla="*/ 66 h 91"/>
                    <a:gd name="T2" fmla="*/ 69 w 91"/>
                    <a:gd name="T3" fmla="*/ 58 h 91"/>
                    <a:gd name="T4" fmla="*/ 85 w 91"/>
                    <a:gd name="T5" fmla="*/ 66 h 91"/>
                    <a:gd name="T6" fmla="*/ 60 w 91"/>
                    <a:gd name="T7" fmla="*/ 76 h 91"/>
                    <a:gd name="T8" fmla="*/ 31 w 91"/>
                    <a:gd name="T9" fmla="*/ 74 h 91"/>
                    <a:gd name="T10" fmla="*/ 46 w 91"/>
                    <a:gd name="T11" fmla="*/ 70 h 91"/>
                    <a:gd name="T12" fmla="*/ 58 w 91"/>
                    <a:gd name="T13" fmla="*/ 65 h 91"/>
                    <a:gd name="T14" fmla="*/ 61 w 91"/>
                    <a:gd name="T15" fmla="*/ 62 h 91"/>
                    <a:gd name="T16" fmla="*/ 56 w 91"/>
                    <a:gd name="T17" fmla="*/ 62 h 91"/>
                    <a:gd name="T18" fmla="*/ 35 w 91"/>
                    <a:gd name="T19" fmla="*/ 62 h 91"/>
                    <a:gd name="T20" fmla="*/ 15 w 91"/>
                    <a:gd name="T21" fmla="*/ 49 h 91"/>
                    <a:gd name="T22" fmla="*/ 34 w 91"/>
                    <a:gd name="T23" fmla="*/ 65 h 91"/>
                    <a:gd name="T24" fmla="*/ 25 w 91"/>
                    <a:gd name="T25" fmla="*/ 72 h 91"/>
                    <a:gd name="T26" fmla="*/ 10 w 91"/>
                    <a:gd name="T27" fmla="*/ 49 h 91"/>
                    <a:gd name="T28" fmla="*/ 36 w 91"/>
                    <a:gd name="T29" fmla="*/ 26 h 91"/>
                    <a:gd name="T30" fmla="*/ 11 w 91"/>
                    <a:gd name="T31" fmla="*/ 43 h 91"/>
                    <a:gd name="T32" fmla="*/ 25 w 91"/>
                    <a:gd name="T33" fmla="*/ 18 h 91"/>
                    <a:gd name="T34" fmla="*/ 58 w 91"/>
                    <a:gd name="T35" fmla="*/ 27 h 91"/>
                    <a:gd name="T36" fmla="*/ 50 w 91"/>
                    <a:gd name="T37" fmla="*/ 22 h 91"/>
                    <a:gd name="T38" fmla="*/ 67 w 91"/>
                    <a:gd name="T39" fmla="*/ 45 h 91"/>
                    <a:gd name="T40" fmla="*/ 56 w 91"/>
                    <a:gd name="T41" fmla="*/ 70 h 91"/>
                    <a:gd name="T42" fmla="*/ 55 w 91"/>
                    <a:gd name="T43" fmla="*/ 73 h 91"/>
                    <a:gd name="T44" fmla="*/ 60 w 91"/>
                    <a:gd name="T45" fmla="*/ 76 h 91"/>
                    <a:gd name="T46" fmla="*/ 69 w 91"/>
                    <a:gd name="T47" fmla="*/ 37 h 91"/>
                    <a:gd name="T48" fmla="*/ 69 w 91"/>
                    <a:gd name="T49" fmla="*/ 54 h 91"/>
                    <a:gd name="T50" fmla="*/ 69 w 91"/>
                    <a:gd name="T51" fmla="*/ 37 h 91"/>
                    <a:gd name="T52" fmla="*/ 85 w 91"/>
                    <a:gd name="T53" fmla="*/ 24 h 91"/>
                    <a:gd name="T54" fmla="*/ 69 w 91"/>
                    <a:gd name="T55" fmla="*/ 33 h 91"/>
                    <a:gd name="T56" fmla="*/ 85 w 91"/>
                    <a:gd name="T57" fmla="*/ 24 h 91"/>
                    <a:gd name="T58" fmla="*/ 88 w 91"/>
                    <a:gd name="T59" fmla="*/ 22 h 91"/>
                    <a:gd name="T60" fmla="*/ 46 w 91"/>
                    <a:gd name="T61" fmla="*/ 0 h 91"/>
                    <a:gd name="T62" fmla="*/ 31 w 91"/>
                    <a:gd name="T63" fmla="*/ 12 h 91"/>
                    <a:gd name="T64" fmla="*/ 46 w 91"/>
                    <a:gd name="T65" fmla="*/ 2 h 91"/>
                    <a:gd name="T66" fmla="*/ 61 w 91"/>
                    <a:gd name="T67" fmla="*/ 16 h 91"/>
                    <a:gd name="T68" fmla="*/ 25 w 91"/>
                    <a:gd name="T69" fmla="*/ 15 h 91"/>
                    <a:gd name="T70" fmla="*/ 9 w 91"/>
                    <a:gd name="T71" fmla="*/ 45 h 91"/>
                    <a:gd name="T72" fmla="*/ 22 w 91"/>
                    <a:gd name="T73" fmla="*/ 75 h 91"/>
                    <a:gd name="T74" fmla="*/ 28 w 91"/>
                    <a:gd name="T75" fmla="*/ 75 h 91"/>
                    <a:gd name="T76" fmla="*/ 64 w 91"/>
                    <a:gd name="T77" fmla="*/ 75 h 91"/>
                    <a:gd name="T78" fmla="*/ 88 w 91"/>
                    <a:gd name="T79" fmla="*/ 6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91" h="91">
                      <a:moveTo>
                        <a:pt x="85" y="66"/>
                      </a:moveTo>
                      <a:cubicBezTo>
                        <a:pt x="85" y="66"/>
                        <a:pt x="85" y="66"/>
                        <a:pt x="85" y="66"/>
                      </a:cubicBezTo>
                      <a:cubicBezTo>
                        <a:pt x="82" y="71"/>
                        <a:pt x="75" y="73"/>
                        <a:pt x="65" y="72"/>
                      </a:cubicBezTo>
                      <a:cubicBezTo>
                        <a:pt x="67" y="68"/>
                        <a:pt x="68" y="63"/>
                        <a:pt x="69" y="58"/>
                      </a:cubicBezTo>
                      <a:cubicBezTo>
                        <a:pt x="73" y="54"/>
                        <a:pt x="77" y="51"/>
                        <a:pt x="80" y="47"/>
                      </a:cubicBezTo>
                      <a:cubicBezTo>
                        <a:pt x="86" y="55"/>
                        <a:pt x="88" y="62"/>
                        <a:pt x="85" y="66"/>
                      </a:cubicBezTo>
                      <a:moveTo>
                        <a:pt x="60" y="76"/>
                      </a:move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56" y="84"/>
                        <a:pt x="51" y="88"/>
                        <a:pt x="46" y="88"/>
                      </a:cubicBezTo>
                      <a:cubicBezTo>
                        <a:pt x="40" y="88"/>
                        <a:pt x="35" y="83"/>
                        <a:pt x="31" y="74"/>
                      </a:cubicBezTo>
                      <a:cubicBezTo>
                        <a:pt x="35" y="74"/>
                        <a:pt x="41" y="72"/>
                        <a:pt x="46" y="70"/>
                      </a:cubicBezTo>
                      <a:cubicBezTo>
                        <a:pt x="46" y="70"/>
                        <a:pt x="46" y="70"/>
                        <a:pt x="46" y="70"/>
                      </a:cubicBezTo>
                      <a:cubicBezTo>
                        <a:pt x="47" y="70"/>
                        <a:pt x="47" y="70"/>
                        <a:pt x="47" y="70"/>
                      </a:cubicBezTo>
                      <a:cubicBezTo>
                        <a:pt x="51" y="68"/>
                        <a:pt x="54" y="67"/>
                        <a:pt x="58" y="65"/>
                      </a:cubicBezTo>
                      <a:cubicBezTo>
                        <a:pt x="59" y="64"/>
                        <a:pt x="59" y="64"/>
                        <a:pt x="60" y="63"/>
                      </a:cubicBezTo>
                      <a:cubicBezTo>
                        <a:pt x="61" y="63"/>
                        <a:pt x="61" y="62"/>
                        <a:pt x="61" y="62"/>
                      </a:cubicBezTo>
                      <a:cubicBezTo>
                        <a:pt x="60" y="61"/>
                        <a:pt x="59" y="61"/>
                        <a:pt x="59" y="61"/>
                      </a:cubicBezTo>
                      <a:cubicBezTo>
                        <a:pt x="58" y="61"/>
                        <a:pt x="57" y="62"/>
                        <a:pt x="56" y="62"/>
                      </a:cubicBezTo>
                      <a:cubicBezTo>
                        <a:pt x="53" y="64"/>
                        <a:pt x="49" y="66"/>
                        <a:pt x="46" y="67"/>
                      </a:cubicBezTo>
                      <a:cubicBezTo>
                        <a:pt x="42" y="66"/>
                        <a:pt x="39" y="64"/>
                        <a:pt x="35" y="62"/>
                      </a:cubicBezTo>
                      <a:cubicBezTo>
                        <a:pt x="28" y="58"/>
                        <a:pt x="22" y="54"/>
                        <a:pt x="17" y="49"/>
                      </a:cubicBezTo>
                      <a:cubicBezTo>
                        <a:pt x="17" y="49"/>
                        <a:pt x="15" y="49"/>
                        <a:pt x="15" y="49"/>
                      </a:cubicBezTo>
                      <a:cubicBezTo>
                        <a:pt x="14" y="50"/>
                        <a:pt x="14" y="51"/>
                        <a:pt x="15" y="51"/>
                      </a:cubicBezTo>
                      <a:cubicBezTo>
                        <a:pt x="20" y="56"/>
                        <a:pt x="27" y="61"/>
                        <a:pt x="34" y="65"/>
                      </a:cubicBezTo>
                      <a:cubicBezTo>
                        <a:pt x="36" y="66"/>
                        <a:pt x="39" y="67"/>
                        <a:pt x="42" y="69"/>
                      </a:cubicBezTo>
                      <a:cubicBezTo>
                        <a:pt x="36" y="71"/>
                        <a:pt x="30" y="72"/>
                        <a:pt x="25" y="72"/>
                      </a:cubicBezTo>
                      <a:cubicBezTo>
                        <a:pt x="16" y="73"/>
                        <a:pt x="9" y="71"/>
                        <a:pt x="6" y="66"/>
                      </a:cubicBezTo>
                      <a:cubicBezTo>
                        <a:pt x="4" y="62"/>
                        <a:pt x="5" y="56"/>
                        <a:pt x="10" y="49"/>
                      </a:cubicBezTo>
                      <a:cubicBezTo>
                        <a:pt x="16" y="41"/>
                        <a:pt x="25" y="34"/>
                        <a:pt x="35" y="28"/>
                      </a:cubicBezTo>
                      <a:cubicBezTo>
                        <a:pt x="36" y="28"/>
                        <a:pt x="36" y="27"/>
                        <a:pt x="36" y="26"/>
                      </a:cubicBezTo>
                      <a:cubicBezTo>
                        <a:pt x="35" y="25"/>
                        <a:pt x="35" y="25"/>
                        <a:pt x="34" y="26"/>
                      </a:cubicBezTo>
                      <a:cubicBezTo>
                        <a:pt x="24" y="31"/>
                        <a:pt x="17" y="37"/>
                        <a:pt x="11" y="43"/>
                      </a:cubicBezTo>
                      <a:cubicBezTo>
                        <a:pt x="5" y="35"/>
                        <a:pt x="4" y="28"/>
                        <a:pt x="6" y="24"/>
                      </a:cubicBezTo>
                      <a:cubicBezTo>
                        <a:pt x="9" y="19"/>
                        <a:pt x="16" y="17"/>
                        <a:pt x="25" y="18"/>
                      </a:cubicBezTo>
                      <a:cubicBezTo>
                        <a:pt x="34" y="19"/>
                        <a:pt x="46" y="22"/>
                        <a:pt x="56" y="28"/>
                      </a:cubicBezTo>
                      <a:cubicBezTo>
                        <a:pt x="57" y="28"/>
                        <a:pt x="58" y="28"/>
                        <a:pt x="58" y="27"/>
                      </a:cubicBezTo>
                      <a:cubicBezTo>
                        <a:pt x="59" y="27"/>
                        <a:pt x="58" y="26"/>
                        <a:pt x="58" y="26"/>
                      </a:cubicBezTo>
                      <a:cubicBezTo>
                        <a:pt x="55" y="24"/>
                        <a:pt x="52" y="23"/>
                        <a:pt x="50" y="22"/>
                      </a:cubicBezTo>
                      <a:cubicBezTo>
                        <a:pt x="54" y="20"/>
                        <a:pt x="58" y="19"/>
                        <a:pt x="62" y="18"/>
                      </a:cubicBezTo>
                      <a:cubicBezTo>
                        <a:pt x="65" y="26"/>
                        <a:pt x="67" y="35"/>
                        <a:pt x="67" y="45"/>
                      </a:cubicBezTo>
                      <a:cubicBezTo>
                        <a:pt x="67" y="55"/>
                        <a:pt x="65" y="64"/>
                        <a:pt x="62" y="72"/>
                      </a:cubicBezTo>
                      <a:cubicBezTo>
                        <a:pt x="60" y="71"/>
                        <a:pt x="58" y="71"/>
                        <a:pt x="56" y="70"/>
                      </a:cubicBezTo>
                      <a:cubicBezTo>
                        <a:pt x="55" y="70"/>
                        <a:pt x="54" y="71"/>
                        <a:pt x="54" y="71"/>
                      </a:cubicBezTo>
                      <a:cubicBezTo>
                        <a:pt x="54" y="72"/>
                        <a:pt x="54" y="73"/>
                        <a:pt x="55" y="73"/>
                      </a:cubicBezTo>
                      <a:cubicBezTo>
                        <a:pt x="57" y="74"/>
                        <a:pt x="59" y="74"/>
                        <a:pt x="61" y="74"/>
                      </a:cubicBezTo>
                      <a:cubicBezTo>
                        <a:pt x="61" y="75"/>
                        <a:pt x="61" y="75"/>
                        <a:pt x="60" y="76"/>
                      </a:cubicBezTo>
                      <a:moveTo>
                        <a:pt x="69" y="37"/>
                      </a:moveTo>
                      <a:cubicBezTo>
                        <a:pt x="69" y="37"/>
                        <a:pt x="69" y="37"/>
                        <a:pt x="69" y="37"/>
                      </a:cubicBezTo>
                      <a:cubicBezTo>
                        <a:pt x="73" y="39"/>
                        <a:pt x="76" y="42"/>
                        <a:pt x="78" y="45"/>
                      </a:cubicBezTo>
                      <a:cubicBezTo>
                        <a:pt x="76" y="48"/>
                        <a:pt x="73" y="51"/>
                        <a:pt x="69" y="54"/>
                      </a:cubicBezTo>
                      <a:cubicBezTo>
                        <a:pt x="70" y="51"/>
                        <a:pt x="70" y="48"/>
                        <a:pt x="70" y="45"/>
                      </a:cubicBezTo>
                      <a:cubicBezTo>
                        <a:pt x="70" y="42"/>
                        <a:pt x="70" y="39"/>
                        <a:pt x="69" y="37"/>
                      </a:cubicBezTo>
                      <a:moveTo>
                        <a:pt x="85" y="24"/>
                      </a:moveTo>
                      <a:cubicBezTo>
                        <a:pt x="85" y="24"/>
                        <a:pt x="85" y="24"/>
                        <a:pt x="85" y="24"/>
                      </a:cubicBezTo>
                      <a:cubicBezTo>
                        <a:pt x="88" y="29"/>
                        <a:pt x="86" y="35"/>
                        <a:pt x="80" y="43"/>
                      </a:cubicBezTo>
                      <a:cubicBezTo>
                        <a:pt x="77" y="39"/>
                        <a:pt x="73" y="36"/>
                        <a:pt x="69" y="33"/>
                      </a:cubicBezTo>
                      <a:cubicBezTo>
                        <a:pt x="68" y="27"/>
                        <a:pt x="67" y="22"/>
                        <a:pt x="65" y="18"/>
                      </a:cubicBezTo>
                      <a:cubicBezTo>
                        <a:pt x="75" y="17"/>
                        <a:pt x="82" y="19"/>
                        <a:pt x="85" y="24"/>
                      </a:cubicBezTo>
                      <a:moveTo>
                        <a:pt x="82" y="45"/>
                      </a:moveTo>
                      <a:cubicBezTo>
                        <a:pt x="89" y="37"/>
                        <a:pt x="91" y="28"/>
                        <a:pt x="88" y="22"/>
                      </a:cubicBezTo>
                      <a:cubicBezTo>
                        <a:pt x="84" y="16"/>
                        <a:pt x="75" y="14"/>
                        <a:pt x="64" y="15"/>
                      </a:cubicBezTo>
                      <a:cubicBezTo>
                        <a:pt x="60" y="6"/>
                        <a:pt x="53" y="0"/>
                        <a:pt x="46" y="0"/>
                      </a:cubicBezTo>
                      <a:cubicBezTo>
                        <a:pt x="40" y="0"/>
                        <a:pt x="35" y="3"/>
                        <a:pt x="30" y="10"/>
                      </a:cubicBezTo>
                      <a:cubicBezTo>
                        <a:pt x="30" y="11"/>
                        <a:pt x="30" y="11"/>
                        <a:pt x="31" y="12"/>
                      </a:cubicBezTo>
                      <a:cubicBezTo>
                        <a:pt x="32" y="12"/>
                        <a:pt x="33" y="12"/>
                        <a:pt x="33" y="11"/>
                      </a:cubicBezTo>
                      <a:cubicBezTo>
                        <a:pt x="37" y="6"/>
                        <a:pt x="41" y="2"/>
                        <a:pt x="46" y="2"/>
                      </a:cubicBezTo>
                      <a:cubicBezTo>
                        <a:pt x="51" y="2"/>
                        <a:pt x="56" y="7"/>
                        <a:pt x="60" y="14"/>
                      </a:cubicBezTo>
                      <a:cubicBezTo>
                        <a:pt x="60" y="15"/>
                        <a:pt x="61" y="15"/>
                        <a:pt x="61" y="16"/>
                      </a:cubicBezTo>
                      <a:cubicBezTo>
                        <a:pt x="56" y="17"/>
                        <a:pt x="51" y="18"/>
                        <a:pt x="46" y="20"/>
                      </a:cubicBezTo>
                      <a:cubicBezTo>
                        <a:pt x="39" y="17"/>
                        <a:pt x="32" y="16"/>
                        <a:pt x="25" y="15"/>
                      </a:cubicBezTo>
                      <a:cubicBezTo>
                        <a:pt x="15" y="14"/>
                        <a:pt x="7" y="17"/>
                        <a:pt x="4" y="22"/>
                      </a:cubicBezTo>
                      <a:cubicBezTo>
                        <a:pt x="0" y="28"/>
                        <a:pt x="2" y="36"/>
                        <a:pt x="9" y="45"/>
                      </a:cubicBezTo>
                      <a:cubicBezTo>
                        <a:pt x="3" y="53"/>
                        <a:pt x="0" y="62"/>
                        <a:pt x="4" y="68"/>
                      </a:cubicBezTo>
                      <a:cubicBezTo>
                        <a:pt x="7" y="73"/>
                        <a:pt x="13" y="75"/>
                        <a:pt x="22" y="75"/>
                      </a:cubicBezTo>
                      <a:cubicBezTo>
                        <a:pt x="23" y="75"/>
                        <a:pt x="24" y="75"/>
                        <a:pt x="25" y="75"/>
                      </a:cubicBezTo>
                      <a:cubicBezTo>
                        <a:pt x="26" y="75"/>
                        <a:pt x="27" y="75"/>
                        <a:pt x="28" y="75"/>
                      </a:cubicBezTo>
                      <a:cubicBezTo>
                        <a:pt x="32" y="85"/>
                        <a:pt x="39" y="91"/>
                        <a:pt x="46" y="91"/>
                      </a:cubicBezTo>
                      <a:cubicBezTo>
                        <a:pt x="53" y="91"/>
                        <a:pt x="60" y="85"/>
                        <a:pt x="64" y="75"/>
                      </a:cubicBezTo>
                      <a:cubicBezTo>
                        <a:pt x="66" y="75"/>
                        <a:pt x="68" y="75"/>
                        <a:pt x="70" y="75"/>
                      </a:cubicBezTo>
                      <a:cubicBezTo>
                        <a:pt x="78" y="75"/>
                        <a:pt x="85" y="73"/>
                        <a:pt x="88" y="68"/>
                      </a:cubicBezTo>
                      <a:cubicBezTo>
                        <a:pt x="91" y="62"/>
                        <a:pt x="89" y="54"/>
                        <a:pt x="82" y="45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Freeform 35"/>
                <p:cNvSpPr>
                  <a:spLocks/>
                </p:cNvSpPr>
                <p:nvPr/>
              </p:nvSpPr>
              <p:spPr bwMode="auto">
                <a:xfrm>
                  <a:off x="4992688" y="3922713"/>
                  <a:ext cx="88900" cy="84138"/>
                </a:xfrm>
                <a:custGeom>
                  <a:avLst/>
                  <a:gdLst>
                    <a:gd name="T0" fmla="*/ 14 w 28"/>
                    <a:gd name="T1" fmla="*/ 0 h 26"/>
                    <a:gd name="T2" fmla="*/ 0 w 28"/>
                    <a:gd name="T3" fmla="*/ 13 h 26"/>
                    <a:gd name="T4" fmla="*/ 14 w 28"/>
                    <a:gd name="T5" fmla="*/ 26 h 26"/>
                    <a:gd name="T6" fmla="*/ 15 w 28"/>
                    <a:gd name="T7" fmla="*/ 25 h 26"/>
                    <a:gd name="T8" fmla="*/ 14 w 28"/>
                    <a:gd name="T9" fmla="*/ 23 h 26"/>
                    <a:gd name="T10" fmla="*/ 3 w 28"/>
                    <a:gd name="T11" fmla="*/ 13 h 26"/>
                    <a:gd name="T12" fmla="*/ 14 w 28"/>
                    <a:gd name="T13" fmla="*/ 3 h 26"/>
                    <a:gd name="T14" fmla="*/ 25 w 28"/>
                    <a:gd name="T15" fmla="*/ 13 h 26"/>
                    <a:gd name="T16" fmla="*/ 26 w 28"/>
                    <a:gd name="T17" fmla="*/ 14 h 26"/>
                    <a:gd name="T18" fmla="*/ 28 w 28"/>
                    <a:gd name="T19" fmla="*/ 13 h 26"/>
                    <a:gd name="T20" fmla="*/ 14 w 28"/>
                    <a:gd name="T21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26">
                      <a:moveTo>
                        <a:pt x="14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4" y="26"/>
                      </a:cubicBezTo>
                      <a:cubicBezTo>
                        <a:pt x="15" y="26"/>
                        <a:pt x="15" y="25"/>
                        <a:pt x="15" y="25"/>
                      </a:cubicBezTo>
                      <a:cubicBezTo>
                        <a:pt x="15" y="24"/>
                        <a:pt x="15" y="23"/>
                        <a:pt x="14" y="23"/>
                      </a:cubicBezTo>
                      <a:cubicBezTo>
                        <a:pt x="8" y="23"/>
                        <a:pt x="3" y="19"/>
                        <a:pt x="3" y="13"/>
                      </a:cubicBezTo>
                      <a:cubicBezTo>
                        <a:pt x="3" y="7"/>
                        <a:pt x="8" y="3"/>
                        <a:pt x="14" y="3"/>
                      </a:cubicBezTo>
                      <a:cubicBezTo>
                        <a:pt x="20" y="3"/>
                        <a:pt x="25" y="7"/>
                        <a:pt x="25" y="13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7" y="14"/>
                        <a:pt x="28" y="14"/>
                        <a:pt x="28" y="13"/>
                      </a:cubicBezTo>
                      <a:cubicBezTo>
                        <a:pt x="28" y="6"/>
                        <a:pt x="22" y="0"/>
                        <a:pt x="14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Freeform 36"/>
                <p:cNvSpPr>
                  <a:spLocks/>
                </p:cNvSpPr>
                <p:nvPr/>
              </p:nvSpPr>
              <p:spPr bwMode="auto">
                <a:xfrm>
                  <a:off x="5014913" y="3938588"/>
                  <a:ext cx="31750" cy="47625"/>
                </a:xfrm>
                <a:custGeom>
                  <a:avLst/>
                  <a:gdLst>
                    <a:gd name="T0" fmla="*/ 9 w 10"/>
                    <a:gd name="T1" fmla="*/ 12 h 15"/>
                    <a:gd name="T2" fmla="*/ 8 w 10"/>
                    <a:gd name="T3" fmla="*/ 12 h 15"/>
                    <a:gd name="T4" fmla="*/ 3 w 10"/>
                    <a:gd name="T5" fmla="*/ 8 h 15"/>
                    <a:gd name="T6" fmla="*/ 8 w 10"/>
                    <a:gd name="T7" fmla="*/ 3 h 15"/>
                    <a:gd name="T8" fmla="*/ 9 w 10"/>
                    <a:gd name="T9" fmla="*/ 3 h 15"/>
                    <a:gd name="T10" fmla="*/ 10 w 10"/>
                    <a:gd name="T11" fmla="*/ 2 h 15"/>
                    <a:gd name="T12" fmla="*/ 9 w 10"/>
                    <a:gd name="T13" fmla="*/ 0 h 15"/>
                    <a:gd name="T14" fmla="*/ 8 w 10"/>
                    <a:gd name="T15" fmla="*/ 0 h 15"/>
                    <a:gd name="T16" fmla="*/ 0 w 10"/>
                    <a:gd name="T17" fmla="*/ 8 h 15"/>
                    <a:gd name="T18" fmla="*/ 8 w 10"/>
                    <a:gd name="T19" fmla="*/ 15 h 15"/>
                    <a:gd name="T20" fmla="*/ 9 w 10"/>
                    <a:gd name="T21" fmla="*/ 15 h 15"/>
                    <a:gd name="T22" fmla="*/ 10 w 10"/>
                    <a:gd name="T23" fmla="*/ 14 h 15"/>
                    <a:gd name="T24" fmla="*/ 9 w 10"/>
                    <a:gd name="T25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5">
                      <a:moveTo>
                        <a:pt x="9" y="12"/>
                      </a:move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5" y="12"/>
                        <a:pt x="3" y="10"/>
                        <a:pt x="3" y="8"/>
                      </a:cubicBezTo>
                      <a:cubicBezTo>
                        <a:pt x="3" y="5"/>
                        <a:pt x="5" y="3"/>
                        <a:pt x="8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10" y="3"/>
                        <a:pt x="10" y="2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2"/>
                        <a:pt x="4" y="15"/>
                        <a:pt x="8" y="15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10" y="15"/>
                        <a:pt x="10" y="14"/>
                        <a:pt x="10" y="14"/>
                      </a:cubicBezTo>
                      <a:cubicBezTo>
                        <a:pt x="10" y="13"/>
                        <a:pt x="9" y="12"/>
                        <a:pt x="9" y="12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5066683" y="3942793"/>
              <a:ext cx="3601921" cy="1325563"/>
            </a:xfrm>
            <a:prstGeom prst="rect">
              <a:avLst/>
            </a:prstGeom>
          </p:spPr>
          <p:txBody>
            <a:bodyPr vert="horz" lIns="99060" tIns="49530" rIns="99060" bIns="4953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z-Cyrl-UZ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ЕТАКЧИ ВА ПЕДАГОГ КАДРЛАРНИ ТАЙЁРЛАШ ВА УЛАРНИНГ МАЛАКАСИНИ ОШИРИШ</a:t>
              </a:r>
            </a:p>
          </p:txBody>
        </p:sp>
        <p:sp>
          <p:nvSpPr>
            <p:cNvPr id="48" name="Заголовок 1"/>
            <p:cNvSpPr txBox="1">
              <a:spLocks/>
            </p:cNvSpPr>
            <p:nvPr/>
          </p:nvSpPr>
          <p:spPr>
            <a:xfrm>
              <a:off x="1052623" y="3888104"/>
              <a:ext cx="3601921" cy="1325563"/>
            </a:xfrm>
            <a:prstGeom prst="rect">
              <a:avLst/>
            </a:prstGeom>
          </p:spPr>
          <p:txBody>
            <a:bodyPr vert="horz" lIns="99060" tIns="49530" rIns="99060" bIns="4953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z-Cyrl-UZ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КАСБ-ҲУНАР ТАЪЛИМИ ВА ЎҚИТИШ ТИЗИМИНИ УСЛУБИЙ ТАЪМИНЛАШ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11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529" y="363386"/>
            <a:ext cx="22633942" cy="2268504"/>
          </a:xfrm>
        </p:spPr>
        <p:txBody>
          <a:bodyPr>
            <a:noAutofit/>
          </a:bodyPr>
          <a:lstStyle/>
          <a:p>
            <a:pPr algn="just"/>
            <a:r>
              <a:rPr lang="uz-Cyrl-UZ" sz="4400" b="1" dirty="0">
                <a:solidFill>
                  <a:srgbClr val="00637F"/>
                </a:solidFill>
                <a:latin typeface="Calibri" panose="020F0502020204030204"/>
              </a:rPr>
              <a:t>ПЕДАГОГИК ИННОВАЦИЯЛАР, КАСБИЙ ТАЪЛИМНИНГ ЕТАКЧИ ВА ПЕДАГОГИК КАДРЛАРИНИ ТАЙЁРЛАШ ВА МАЛАКАСИНИ ОШИРИШ ИНСТИТУТИ</a:t>
            </a:r>
            <a:endParaRPr lang="ru-RU" sz="4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4</a:t>
            </a:fld>
            <a:endParaRPr lang="en-US"/>
          </a:p>
          <a:p>
            <a:endParaRPr lang="en-US" dirty="0"/>
          </a:p>
        </p:txBody>
      </p:sp>
      <p:pic>
        <p:nvPicPr>
          <p:cNvPr id="6" name="Picture 10" descr="D:\Тақдимот 13.01.2019\Пустой расмлар 5.12.2018\DSC_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43" y="3024423"/>
            <a:ext cx="7170874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10" descr="D:\ФОТО институт\1-этаж расмлари\DSC_2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0" y="3024423"/>
            <a:ext cx="7448196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10" descr="D:\ФОТО институт\1-этаж расмлари\DSC_2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412" y="3024423"/>
            <a:ext cx="7425344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5" descr="D:\Тақдимот 13.01.2019\1. Корридор\DSC_011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43" y="8192504"/>
            <a:ext cx="7170875" cy="512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7" descr="D:\Тақдимот 13.01.2019\Пустой расмлар 5.12.2018\DSC_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412" y="8218447"/>
            <a:ext cx="7425344" cy="507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3" descr="D:\Тақдимот 13.01.2019\12. Китоб жавон\DSC_09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/>
          <a:stretch/>
        </p:blipFill>
        <p:spPr bwMode="auto">
          <a:xfrm>
            <a:off x="955631" y="8200350"/>
            <a:ext cx="7448195" cy="511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4997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7908" y="363386"/>
            <a:ext cx="22040631" cy="1380922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>
                <a:solidFill>
                  <a:srgbClr val="00637F"/>
                </a:solidFill>
                <a:latin typeface="Calibri" panose="020F0502020204030204"/>
              </a:rPr>
              <a:t>КАСБ-</a:t>
            </a:r>
            <a:r>
              <a:rPr lang="uz-Cyrl-UZ" sz="5400" b="1" dirty="0">
                <a:solidFill>
                  <a:srgbClr val="00637F"/>
                </a:solidFill>
                <a:latin typeface="Calibri" panose="020F0502020204030204"/>
              </a:rPr>
              <a:t>Ҳ</a:t>
            </a:r>
            <a:r>
              <a:rPr lang="ru-RU" sz="5400" b="1" dirty="0">
                <a:solidFill>
                  <a:srgbClr val="00637F"/>
                </a:solidFill>
                <a:latin typeface="Calibri" panose="020F0502020204030204"/>
              </a:rPr>
              <a:t>УНАР ТАЪЛИМИ ВА ЎҚУВ ЖАРАЁНИГА РАҚАМЛИ ТЕХНОЛОГИЯЛАРНИ ЖОРИЙ ЭТИШ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5</a:t>
            </a:fld>
            <a:endParaRPr lang="en-US" dirty="0"/>
          </a:p>
          <a:p>
            <a:endParaRPr lang="en-US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963478" y="3547482"/>
            <a:ext cx="8748259" cy="1600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8283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z-Cyrl-UZ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Институтда</a:t>
            </a:r>
            <a:r>
              <a:rPr lang="en-US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lang="uz-Cyrl-UZ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Касб-ҳунар таълими рақамлаштириш лабораторияси</a:t>
            </a:r>
            <a:r>
              <a:rPr lang="en-US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uz-Cyrl-UZ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z-Cyrl-UZ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ташкил этилди</a:t>
            </a:r>
            <a:r>
              <a:rPr lang="uz-Cyrl-UZ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uz-Cyrl-UZ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Ушбу лаборатория электрон таълим ресурслари ва масофавий таълим платформаларини ишлаб чиқади</a:t>
            </a:r>
            <a:endParaRPr lang="ru-RU" sz="3200" dirty="0">
              <a:solidFill>
                <a:srgbClr val="00637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706" t="3365" r="889" b="434"/>
          <a:stretch/>
        </p:blipFill>
        <p:spPr>
          <a:xfrm>
            <a:off x="11269595" y="3286746"/>
            <a:ext cx="5499684" cy="435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8589296" y="2636887"/>
            <a:ext cx="5107144" cy="1059907"/>
          </a:xfrm>
          <a:prstGeom prst="rect">
            <a:avLst/>
          </a:prstGeom>
          <a:noFill/>
        </p:spPr>
        <p:txBody>
          <a:bodyPr wrap="square" lIns="74295" tIns="37148" rIns="74295" bIns="37148" rtlCol="0">
            <a:spAutoFit/>
          </a:bodyPr>
          <a:lstStyle/>
          <a:p>
            <a:pPr algn="just"/>
            <a:r>
              <a:rPr lang="uz-Cyrl-UZ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1</a:t>
            </a:r>
            <a:r>
              <a:rPr lang="ru-RU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00 дан </a:t>
            </a:r>
            <a:r>
              <a:rPr lang="ru-RU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ортиқ</a:t>
            </a:r>
            <a:r>
              <a:rPr lang="ru-RU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электрон </a:t>
            </a:r>
            <a:r>
              <a:rPr lang="ru-RU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ўқув</a:t>
            </a:r>
            <a:r>
              <a:rPr lang="ru-RU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ru-RU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қўлланмалари</a:t>
            </a:r>
            <a:r>
              <a:rPr lang="ru-RU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ru-RU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яратилди</a:t>
            </a:r>
            <a:endParaRPr lang="ru-RU" sz="3200" b="1" dirty="0">
              <a:solidFill>
                <a:srgbClr val="00637F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39" y="7804455"/>
            <a:ext cx="2880927" cy="2880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77" y="9988823"/>
            <a:ext cx="2880927" cy="2880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00" y="8928916"/>
            <a:ext cx="2880927" cy="2880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8" y="6690908"/>
            <a:ext cx="2880927" cy="28809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2489" y="11809843"/>
            <a:ext cx="6728784" cy="1059907"/>
          </a:xfrm>
          <a:prstGeom prst="rect">
            <a:avLst/>
          </a:prstGeom>
          <a:noFill/>
        </p:spPr>
        <p:txBody>
          <a:bodyPr wrap="square" lIns="74295" tIns="37148" rIns="74295" bIns="37148" rtlCol="0">
            <a:sp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50 дан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ортиқ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3200" dirty="0">
                <a:latin typeface="Calibri" panose="020F0502020204030204" pitchFamily="34" charset="0"/>
                <a:cs typeface="Calibri" panose="020F0502020204030204" pitchFamily="34" charset="0"/>
              </a:rPr>
              <a:t>ў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қув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қўлланмалари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яратилди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l="519"/>
          <a:stretch/>
        </p:blipFill>
        <p:spPr>
          <a:xfrm>
            <a:off x="14335315" y="5323437"/>
            <a:ext cx="6353450" cy="4635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2040" y="8155098"/>
            <a:ext cx="6184400" cy="4697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786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0552597" y="29088"/>
            <a:ext cx="3793041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6</a:t>
            </a:fld>
            <a:endParaRPr lang="en-US" sz="20000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333828" y="180296"/>
            <a:ext cx="23097685" cy="2034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000"/>
              </a:lnSpc>
            </a:pPr>
            <a:r>
              <a:rPr lang="ru-RU" sz="5400" b="1" dirty="0">
                <a:solidFill>
                  <a:srgbClr val="00637F"/>
                </a:solidFill>
                <a:latin typeface="Calibri" panose="020F0502020204030204"/>
              </a:rPr>
              <a:t>КАСБ-ҲУНАР ТАЪЛИМИ ВА ЎҚИТИШ ТИЗИМИНИ МАЛАКАСИНИ ОШИРИШ ВА УСЛУБИЙ ТАЪМИНЛАШ ПЛАТФОРМАСИ</a:t>
            </a:r>
            <a:endParaRPr lang="en-US" sz="5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cxnSp>
        <p:nvCxnSpPr>
          <p:cNvPr id="66" name="Straight Connector 89">
            <a:extLst>
              <a:ext uri="{FF2B5EF4-FFF2-40B4-BE49-F238E27FC236}">
                <a16:creationId xmlns:a16="http://schemas.microsoft.com/office/drawing/2014/main" id="{B84FAC75-496A-2C42-83A9-6B52695702E9}"/>
              </a:ext>
            </a:extLst>
          </p:cNvPr>
          <p:cNvCxnSpPr/>
          <p:nvPr/>
        </p:nvCxnSpPr>
        <p:spPr>
          <a:xfrm>
            <a:off x="13057673" y="13543632"/>
            <a:ext cx="484991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  <a:alpha val="21000"/>
              </a:schemeClr>
            </a:solidFill>
            <a:prstDash val="solid"/>
            <a:miter lim="800000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84" y="2366069"/>
            <a:ext cx="10598550" cy="57408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03478" y="2768553"/>
            <a:ext cx="110280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Амалга оширилаётган ислоҳотлар касб-ҳунар колледжлари ўқитувчиларига қўйиладиган талабларни ўзгартирди. Эндиликда касб-ҳунар колледжлари ходимлари нафақат ёшлар билан, балки аҳолининг катталар тоифаси билан ҳам ишлашлари керак</a:t>
            </a:r>
            <a:endParaRPr lang="en-US" sz="32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endParaRPr lang="en-US" sz="32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r>
              <a:rPr lang="en-US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3"/>
              </a:rPr>
              <a:t>www.cgtvet.uz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GlobAle</a:t>
            </a:r>
            <a:r>
              <a:rPr lang="en-US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curriculum program </a:t>
            </a:r>
            <a:r>
              <a:rPr lang="uz-Cyrl-UZ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дастури доирасида катталар таълими учун масофавий таълим платформаси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8179" y="7690182"/>
            <a:ext cx="11242688" cy="475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Эришилган</a:t>
            </a:r>
            <a:r>
              <a:rPr lang="ru-RU" sz="2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натижалар</a:t>
            </a:r>
            <a:endParaRPr lang="ru-RU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Масофавий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ўқитиш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учун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ўзбек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тилида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биринчи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модул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бўйича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ўқув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материаллари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(шу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жумладан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видео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тақдимотлар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тайёрланди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синовдан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ўтказилди</a:t>
            </a:r>
            <a:endParaRPr lang="ru-RU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Масофавий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таълим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платформаси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синовдан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ўтказилди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унинг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функциялари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яхшиланди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;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Ҳамкор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ташкилотнинг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4 та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ўқитувчиси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масофавий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таълимни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ташкил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қилиш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бўйича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амалий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тажриба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олдилар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Айни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пайтда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ҳар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бир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ўқитувчи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мустақил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равишда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30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кишига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дарс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бериши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мумкин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z-Cyrl-UZ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Камроқ молиявий харажатлар билан кенгроқ имкониятга эга бўлдик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0765" y="8696448"/>
            <a:ext cx="10921635" cy="4621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Қийинчиликлар</a:t>
            </a:r>
            <a:r>
              <a:rPr lang="ru-RU" sz="2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Курсни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тарк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этганларнинг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юқори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даражаси-32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нафар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иштирокчидан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19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нафари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курсни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охиригача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етказди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фақатгина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14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нафари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якуний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имтихон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қоғозини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топширган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ҳолда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машғулотни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якунладилар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баъзи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иштирокчилар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ноъмалум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сабабларга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кўра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ўатто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уни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топширишга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ҳам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уринишмади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Ушбу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жихатлар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ҳали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ўрганилиши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керак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аммо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қуйидаги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омилларнинг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таъсири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АКТ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қобилиятининг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етишмаслиги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етарли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мотивация,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вақтни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бошқариш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қобилияти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мустақил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таълимга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қобилияти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етишмаслиги</a:t>
            </a:r>
            <a:endParaRPr lang="ru-RU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1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129" y="422483"/>
            <a:ext cx="21027093" cy="1761917"/>
          </a:xfrm>
        </p:spPr>
        <p:txBody>
          <a:bodyPr>
            <a:normAutofit/>
          </a:bodyPr>
          <a:lstStyle/>
          <a:p>
            <a:pPr algn="just"/>
            <a:r>
              <a:rPr lang="uz-Cyrl-UZ" sz="5400" b="1" dirty="0">
                <a:solidFill>
                  <a:srgbClr val="00637F"/>
                </a:solidFill>
                <a:latin typeface="Calibri" panose="020F0502020204030204"/>
              </a:rPr>
              <a:t>М</a:t>
            </a:r>
            <a:r>
              <a:rPr lang="ru-RU" sz="5400" b="1" dirty="0">
                <a:solidFill>
                  <a:srgbClr val="00637F"/>
                </a:solidFill>
                <a:latin typeface="Calibri" panose="020F0502020204030204"/>
              </a:rPr>
              <a:t>АЛАКА ОШИРИШ ВА КАСБ-ҲУНАР ТАЪЛИМИ УСЛУБИЙ ТАЪМИНОТИ УЧУН ПЛАТФОРМАЛАР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7</a:t>
            </a:fld>
            <a:endParaRPr lang="en-US"/>
          </a:p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5211" y="2621166"/>
            <a:ext cx="1901244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www.profedu.uz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uz-Cyrl-U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касб-ҳунар таълими ва ўқитиш тизимининг етакчи кадрларини масофадан малака ошириш платформаси</a:t>
            </a:r>
            <a:endParaRPr lang="ru-R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4836" r="1807" b="5161"/>
          <a:stretch>
            <a:fillRect/>
          </a:stretch>
        </p:blipFill>
        <p:spPr bwMode="auto">
          <a:xfrm>
            <a:off x="1200544" y="4098799"/>
            <a:ext cx="6600022" cy="40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95" y="4098799"/>
            <a:ext cx="6921251" cy="40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44" y="8662414"/>
            <a:ext cx="7223447" cy="43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05" y="4098799"/>
            <a:ext cx="7399867" cy="412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04" y="8662414"/>
            <a:ext cx="7650077" cy="380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4836" r="1817" b="6874"/>
          <a:stretch>
            <a:fillRect/>
          </a:stretch>
        </p:blipFill>
        <p:spPr bwMode="auto">
          <a:xfrm>
            <a:off x="8661057" y="8662414"/>
            <a:ext cx="7015806" cy="393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6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529" y="29088"/>
            <a:ext cx="21027093" cy="1935179"/>
          </a:xfrm>
        </p:spPr>
        <p:txBody>
          <a:bodyPr>
            <a:normAutofit/>
          </a:bodyPr>
          <a:lstStyle/>
          <a:p>
            <a:pPr algn="l"/>
            <a:r>
              <a:rPr lang="uz-Cyrl-UZ" sz="5400" b="1" dirty="0">
                <a:solidFill>
                  <a:srgbClr val="00637F"/>
                </a:solidFill>
                <a:latin typeface="Calibri" panose="020F0502020204030204"/>
              </a:rPr>
              <a:t>М</a:t>
            </a:r>
            <a:r>
              <a:rPr lang="ru-RU" sz="5400" b="1" dirty="0">
                <a:solidFill>
                  <a:srgbClr val="00637F"/>
                </a:solidFill>
                <a:latin typeface="Calibri" panose="020F0502020204030204"/>
              </a:rPr>
              <a:t>АЛАКА ОШИРИШ ВА КАСБ-ҲУНАР ТАЪЛИМИ УСЛУБИЙ ТАЪМИНОТИ УЧУН ПЛАТФОРМАЛАР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8</a:t>
            </a:fld>
            <a:endParaRPr lang="en-US"/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0738" y="2812534"/>
            <a:ext cx="19939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my.moqt.uz 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касб-ҳунар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таълими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ва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ўқитиш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тизимини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малакасини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ошириш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ва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услубий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таъминлаш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платформалари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33" y="382405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23" y="3824049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271" y="3824049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33" y="852223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23" y="852223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54337" y="9216780"/>
            <a:ext cx="5268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Ҳозирга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қадар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982 киши </a:t>
            </a:r>
            <a:r>
              <a:rPr lang="ru-RU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малака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ошириш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курсларини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тугатган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1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0808176" y="29088"/>
            <a:ext cx="3537462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9</a:t>
            </a:fld>
            <a:endParaRPr lang="en-US" sz="20000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5441795" y="4894267"/>
            <a:ext cx="12747956" cy="3453320"/>
          </a:xfrm>
          <a:prstGeom prst="rect">
            <a:avLst/>
          </a:prstGeom>
        </p:spPr>
        <p:txBody>
          <a:bodyPr tIns="36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1500" b="1" dirty="0">
                <a:solidFill>
                  <a:srgbClr val="006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ЭЪТИБОРИНГИЗ УЧУН РАҲМАТ!</a:t>
            </a:r>
          </a:p>
        </p:txBody>
      </p:sp>
    </p:spTree>
    <p:extLst>
      <p:ext uri="{BB962C8B-B14F-4D97-AF65-F5344CB8AC3E}">
        <p14:creationId xmlns:p14="http://schemas.microsoft.com/office/powerpoint/2010/main" val="702917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2c35683e2a49567fb14882bf2558d1efb439"/>
</p:tagLst>
</file>

<file path=ppt/theme/theme1.xml><?xml version="1.0" encoding="utf-8"?>
<a:theme xmlns:a="http://schemas.openxmlformats.org/drawingml/2006/main" name="Office Theme">
  <a:themeElements>
    <a:clrScheme name="Custom 38">
      <a:dk1>
        <a:srgbClr val="1F1F1F"/>
      </a:dk1>
      <a:lt1>
        <a:srgbClr val="FFFFFF"/>
      </a:lt1>
      <a:dk2>
        <a:srgbClr val="1E2028"/>
      </a:dk2>
      <a:lt2>
        <a:srgbClr val="FFFFFF"/>
      </a:lt2>
      <a:accent1>
        <a:srgbClr val="15B473"/>
      </a:accent1>
      <a:accent2>
        <a:srgbClr val="006A7F"/>
      </a:accent2>
      <a:accent3>
        <a:srgbClr val="18D287"/>
      </a:accent3>
      <a:accent4>
        <a:srgbClr val="0087A2"/>
      </a:accent4>
      <a:accent5>
        <a:srgbClr val="3B3B3B"/>
      </a:accent5>
      <a:accent6>
        <a:srgbClr val="282828"/>
      </a:accent6>
      <a:hlink>
        <a:srgbClr val="171717"/>
      </a:hlink>
      <a:folHlink>
        <a:srgbClr val="6D6D6D"/>
      </a:folHlink>
    </a:clrScheme>
    <a:fontScheme name="Custom 6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2961</TotalTime>
  <Words>401</Words>
  <Application>Microsoft Office PowerPoint</Application>
  <PresentationFormat>Произвольный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Extrabold</vt:lpstr>
      <vt:lpstr>Open Sans Semibold</vt:lpstr>
      <vt:lpstr>Proxima Nova Soft</vt:lpstr>
      <vt:lpstr>Proxima Nova Soft Md</vt:lpstr>
      <vt:lpstr>Wingdings</vt:lpstr>
      <vt:lpstr>Office Theme</vt:lpstr>
      <vt:lpstr>Презентация PowerPoint</vt:lpstr>
      <vt:lpstr>Презентация PowerPoint</vt:lpstr>
      <vt:lpstr>ПЕДАГОГИК ИННОВАЦИЯ ИНСТИТУТИНИНГ АСОСИЙ ФАОЛИЯТ ЙЎНАЛИШЛАРИ</vt:lpstr>
      <vt:lpstr>ПЕДАГОГИК ИННОВАЦИЯЛАР, КАСБИЙ ТАЪЛИМНИНГ ЕТАКЧИ ВА ПЕДАГОГИК КАДРЛАРИНИ ТАЙЁРЛАШ ВА МАЛАКАСИНИ ОШИРИШ ИНСТИТУТИ</vt:lpstr>
      <vt:lpstr>КАСБ-ҲУНАР ТАЪЛИМИ ВА ЎҚУВ ЖАРАЁНИГА РАҚАМЛИ ТЕХНОЛОГИЯЛАРНИ ЖОРИЙ ЭТИШ</vt:lpstr>
      <vt:lpstr>Презентация PowerPoint</vt:lpstr>
      <vt:lpstr>МАЛАКА ОШИРИШ ВА КАСБ-ҲУНАР ТАЪЛИМИ УСЛУБИЙ ТАЪМИНОТИ УЧУН ПЛАТФОРМАЛАР</vt:lpstr>
      <vt:lpstr>МАЛАКА ОШИРИШ ВА КАСБ-ҲУНАР ТАЪЛИМИ УСЛУБИЙ ТАЪМИНОТИ УЧУН ПЛАТФОРМАЛАР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 Elshamy</dc:creator>
  <cp:lastModifiedBy>Пользователь</cp:lastModifiedBy>
  <cp:revision>186</cp:revision>
  <dcterms:created xsi:type="dcterms:W3CDTF">2017-09-03T20:33:52Z</dcterms:created>
  <dcterms:modified xsi:type="dcterms:W3CDTF">2020-11-09T09:12:58Z</dcterms:modified>
</cp:coreProperties>
</file>