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7" r:id="rId3"/>
    <p:sldId id="309" r:id="rId4"/>
    <p:sldId id="311" r:id="rId5"/>
    <p:sldId id="310" r:id="rId6"/>
    <p:sldId id="297" r:id="rId7"/>
    <p:sldId id="312" r:id="rId8"/>
    <p:sldId id="313" r:id="rId9"/>
    <p:sldId id="307" r:id="rId10"/>
  </p:sldIdLst>
  <p:sldSz cx="24379238" cy="13716000"/>
  <p:notesSz cx="6858000" cy="9144000"/>
  <p:custDataLst>
    <p:tags r:id="rId12"/>
  </p:custDataLst>
  <p:defaultTextStyle>
    <a:defPPr>
      <a:defRPr lang="en-US"/>
    </a:defPPr>
    <a:lvl1pPr marL="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7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5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3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1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7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46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CF"/>
    <a:srgbClr val="00637F"/>
    <a:srgbClr val="C9F6FF"/>
    <a:srgbClr val="C5F5FF"/>
    <a:srgbClr val="00AFD2"/>
    <a:srgbClr val="00779B"/>
    <a:srgbClr val="00849E"/>
    <a:srgbClr val="E6E6E6"/>
    <a:srgbClr val="00B2D6"/>
    <a:srgbClr val="006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29" d="100"/>
          <a:sy n="29" d="100"/>
        </p:scale>
        <p:origin x="18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9E22-C0A8-4451-876A-7721105D0C1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02FD-3D90-4CED-B4DB-46D4AE60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0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7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5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69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3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7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1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405" y="2244726"/>
            <a:ext cx="18284429" cy="4775200"/>
          </a:xfrm>
        </p:spPr>
        <p:txBody>
          <a:bodyPr anchor="b"/>
          <a:lstStyle>
            <a:lvl1pPr algn="ctr"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66" indent="0" algn="ctr">
              <a:buNone/>
              <a:defRPr sz="3999"/>
            </a:lvl2pPr>
            <a:lvl3pPr marL="1828334" indent="0" algn="ctr">
              <a:buNone/>
              <a:defRPr sz="3598"/>
            </a:lvl3pPr>
            <a:lvl4pPr marL="2742500" indent="0" algn="ctr">
              <a:buNone/>
              <a:defRPr sz="3199"/>
            </a:lvl4pPr>
            <a:lvl5pPr marL="3656665" indent="0" algn="ctr">
              <a:buNone/>
              <a:defRPr sz="3199"/>
            </a:lvl5pPr>
            <a:lvl6pPr marL="4570834" indent="0" algn="ctr">
              <a:buNone/>
              <a:defRPr sz="3199"/>
            </a:lvl6pPr>
            <a:lvl7pPr marL="5485002" indent="0" algn="ctr">
              <a:buNone/>
              <a:defRPr sz="3199"/>
            </a:lvl7pPr>
            <a:lvl8pPr marL="6399168" indent="0" algn="ctr">
              <a:buNone/>
              <a:defRPr sz="3199"/>
            </a:lvl8pPr>
            <a:lvl9pPr marL="7313333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6395" y="730250"/>
            <a:ext cx="525677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077" y="730250"/>
            <a:ext cx="1546558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778336" y="3014512"/>
            <a:ext cx="4621212" cy="2993924"/>
          </a:xfrm>
          <a:custGeom>
            <a:avLst/>
            <a:gdLst>
              <a:gd name="connsiteX0" fmla="*/ 1495209 w 4621212"/>
              <a:gd name="connsiteY0" fmla="*/ 0 h 2993923"/>
              <a:gd name="connsiteX1" fmla="*/ 3126003 w 4621212"/>
              <a:gd name="connsiteY1" fmla="*/ 0 h 2993923"/>
              <a:gd name="connsiteX2" fmla="*/ 4613563 w 4621212"/>
              <a:gd name="connsiteY2" fmla="*/ 1344457 h 2993923"/>
              <a:gd name="connsiteX3" fmla="*/ 4621212 w 4621212"/>
              <a:gd name="connsiteY3" fmla="*/ 1495012 h 2993923"/>
              <a:gd name="connsiteX4" fmla="*/ 4621212 w 4621212"/>
              <a:gd name="connsiteY4" fmla="*/ 1499067 h 2993923"/>
              <a:gd name="connsiteX5" fmla="*/ 4613563 w 4621212"/>
              <a:gd name="connsiteY5" fmla="*/ 1649622 h 2993923"/>
              <a:gd name="connsiteX6" fmla="*/ 3278410 w 4621212"/>
              <a:gd name="connsiteY6" fmla="*/ 2986318 h 2993923"/>
              <a:gd name="connsiteX7" fmla="*/ 3129066 w 4621212"/>
              <a:gd name="connsiteY7" fmla="*/ 2993923 h 2993923"/>
              <a:gd name="connsiteX8" fmla="*/ 1492146 w 4621212"/>
              <a:gd name="connsiteY8" fmla="*/ 2993923 h 2993923"/>
              <a:gd name="connsiteX9" fmla="*/ 1342803 w 4621212"/>
              <a:gd name="connsiteY9" fmla="*/ 2986318 h 2993923"/>
              <a:gd name="connsiteX10" fmla="*/ 7649 w 4621212"/>
              <a:gd name="connsiteY10" fmla="*/ 1649622 h 2993923"/>
              <a:gd name="connsiteX11" fmla="*/ 0 w 4621212"/>
              <a:gd name="connsiteY11" fmla="*/ 1499067 h 2993923"/>
              <a:gd name="connsiteX12" fmla="*/ 0 w 4621212"/>
              <a:gd name="connsiteY12" fmla="*/ 1495012 h 2993923"/>
              <a:gd name="connsiteX13" fmla="*/ 7649 w 4621212"/>
              <a:gd name="connsiteY13" fmla="*/ 1344457 h 2993923"/>
              <a:gd name="connsiteX14" fmla="*/ 1495209 w 4621212"/>
              <a:gd name="connsiteY14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212" h="2993923">
                <a:moveTo>
                  <a:pt x="1495209" y="0"/>
                </a:moveTo>
                <a:cubicBezTo>
                  <a:pt x="3126003" y="0"/>
                  <a:pt x="3126003" y="0"/>
                  <a:pt x="3126003" y="0"/>
                </a:cubicBezTo>
                <a:cubicBezTo>
                  <a:pt x="3897493" y="0"/>
                  <a:pt x="4536678" y="591650"/>
                  <a:pt x="4613563" y="1344457"/>
                </a:cubicBezTo>
                <a:lnTo>
                  <a:pt x="4621212" y="1495012"/>
                </a:lnTo>
                <a:lnTo>
                  <a:pt x="4621212" y="1499067"/>
                </a:lnTo>
                <a:lnTo>
                  <a:pt x="4613563" y="1649622"/>
                </a:lnTo>
                <a:cubicBezTo>
                  <a:pt x="4541804" y="2352243"/>
                  <a:pt x="3980219" y="2914476"/>
                  <a:pt x="3278410" y="2986318"/>
                </a:cubicBezTo>
                <a:lnTo>
                  <a:pt x="3129066" y="2993923"/>
                </a:lnTo>
                <a:lnTo>
                  <a:pt x="1492146" y="2993923"/>
                </a:lnTo>
                <a:lnTo>
                  <a:pt x="1342803" y="2986318"/>
                </a:lnTo>
                <a:cubicBezTo>
                  <a:pt x="640993" y="2914476"/>
                  <a:pt x="79408" y="2352243"/>
                  <a:pt x="7649" y="1649622"/>
                </a:cubicBezTo>
                <a:lnTo>
                  <a:pt x="0" y="1499067"/>
                </a:lnTo>
                <a:lnTo>
                  <a:pt x="0" y="1495012"/>
                </a:lnTo>
                <a:lnTo>
                  <a:pt x="7649" y="1344457"/>
                </a:lnTo>
                <a:cubicBezTo>
                  <a:pt x="84534" y="591650"/>
                  <a:pt x="723719" y="0"/>
                  <a:pt x="149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4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077" y="6721683"/>
            <a:ext cx="21027093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378" y="3419481"/>
            <a:ext cx="21027093" cy="5705474"/>
          </a:xfrm>
        </p:spPr>
        <p:txBody>
          <a:bodyPr anchor="b"/>
          <a:lstStyle>
            <a:lvl1pPr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378" y="9178931"/>
            <a:ext cx="2102709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6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34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25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6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3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0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16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3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8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074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988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730255"/>
            <a:ext cx="2102709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48" y="3362326"/>
            <a:ext cx="10313560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248" y="5010150"/>
            <a:ext cx="10313560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990" y="3362326"/>
            <a:ext cx="10364351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990" y="5010150"/>
            <a:ext cx="1036435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4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9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353" y="1974855"/>
            <a:ext cx="12341988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4353" y="1974855"/>
            <a:ext cx="12341988" cy="9747250"/>
          </a:xfrm>
        </p:spPr>
        <p:txBody>
          <a:bodyPr anchor="t"/>
          <a:lstStyle>
            <a:lvl1pPr marL="0" indent="0">
              <a:buNone/>
              <a:defRPr sz="6399"/>
            </a:lvl1pPr>
            <a:lvl2pPr marL="914166" indent="0">
              <a:buNone/>
              <a:defRPr sz="5599"/>
            </a:lvl2pPr>
            <a:lvl3pPr marL="1828334" indent="0">
              <a:buNone/>
              <a:defRPr sz="4799"/>
            </a:lvl3pPr>
            <a:lvl4pPr marL="2742500" indent="0">
              <a:buNone/>
              <a:defRPr sz="3999"/>
            </a:lvl4pPr>
            <a:lvl5pPr marL="3656665" indent="0">
              <a:buNone/>
              <a:defRPr sz="3999"/>
            </a:lvl5pPr>
            <a:lvl6pPr marL="4570834" indent="0">
              <a:buNone/>
              <a:defRPr sz="3999"/>
            </a:lvl6pPr>
            <a:lvl7pPr marL="5485002" indent="0">
              <a:buNone/>
              <a:defRPr sz="3999"/>
            </a:lvl7pPr>
            <a:lvl8pPr marL="6399168" indent="0">
              <a:buNone/>
              <a:defRPr sz="3999"/>
            </a:lvl8pPr>
            <a:lvl9pPr marL="7313333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077" y="730255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077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" y="7846145"/>
            <a:ext cx="943897" cy="5869858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2339" y="29088"/>
            <a:ext cx="4553299" cy="87609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900" b="1">
                <a:solidFill>
                  <a:schemeClr val="accent6">
                    <a:alpha val="8000"/>
                  </a:schemeClr>
                </a:solidFill>
                <a:latin typeface="+mn-lt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3"/>
            <a:ext cx="235974" cy="784614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"/>
          </a:p>
        </p:txBody>
      </p:sp>
    </p:spTree>
    <p:extLst>
      <p:ext uri="{BB962C8B-B14F-4D97-AF65-F5344CB8AC3E}">
        <p14:creationId xmlns:p14="http://schemas.microsoft.com/office/powerpoint/2010/main" val="3613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dt="0"/>
  <p:txStyles>
    <p:titleStyle>
      <a:lvl1pPr algn="l" defTabSz="18283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828334" rtl="0" eaLnBrk="1" latinLnBrk="0" hangingPunct="1">
        <a:lnSpc>
          <a:spcPct val="90000"/>
        </a:lnSpc>
        <a:spcBef>
          <a:spcPts val="2001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83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37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79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2085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6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70419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4166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250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6665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708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5002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9168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3333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tvet.uz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www.profedu.u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4"/>
          <p:cNvSpPr>
            <a:spLocks/>
          </p:cNvSpPr>
          <p:nvPr/>
        </p:nvSpPr>
        <p:spPr bwMode="auto">
          <a:xfrm>
            <a:off x="-3496847" y="-1125188"/>
            <a:ext cx="16133763" cy="13874751"/>
          </a:xfrm>
          <a:custGeom>
            <a:avLst/>
            <a:gdLst>
              <a:gd name="T0" fmla="*/ 175 w 175"/>
              <a:gd name="T1" fmla="*/ 136 h 150"/>
              <a:gd name="T2" fmla="*/ 168 w 175"/>
              <a:gd name="T3" fmla="*/ 136 h 150"/>
              <a:gd name="T4" fmla="*/ 159 w 175"/>
              <a:gd name="T5" fmla="*/ 136 h 150"/>
              <a:gd name="T6" fmla="*/ 120 w 175"/>
              <a:gd name="T7" fmla="*/ 135 h 150"/>
              <a:gd name="T8" fmla="*/ 75 w 175"/>
              <a:gd name="T9" fmla="*/ 150 h 150"/>
              <a:gd name="T10" fmla="*/ 0 w 175"/>
              <a:gd name="T11" fmla="*/ 75 h 150"/>
              <a:gd name="T12" fmla="*/ 75 w 175"/>
              <a:gd name="T13" fmla="*/ 0 h 150"/>
              <a:gd name="T14" fmla="*/ 150 w 175"/>
              <a:gd name="T15" fmla="*/ 75 h 150"/>
              <a:gd name="T16" fmla="*/ 148 w 175"/>
              <a:gd name="T17" fmla="*/ 88 h 150"/>
              <a:gd name="T18" fmla="*/ 165 w 175"/>
              <a:gd name="T19" fmla="*/ 119 h 150"/>
              <a:gd name="T20" fmla="*/ 172 w 175"/>
              <a:gd name="T21" fmla="*/ 130 h 150"/>
              <a:gd name="T22" fmla="*/ 175 w 175"/>
              <a:gd name="T23" fmla="*/ 13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50">
                <a:moveTo>
                  <a:pt x="175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20" y="135"/>
                  <a:pt x="120" y="135"/>
                  <a:pt x="120" y="135"/>
                </a:cubicBezTo>
                <a:cubicBezTo>
                  <a:pt x="107" y="144"/>
                  <a:pt x="92" y="150"/>
                  <a:pt x="75" y="150"/>
                </a:cubicBezTo>
                <a:cubicBezTo>
                  <a:pt x="33" y="150"/>
                  <a:pt x="0" y="117"/>
                  <a:pt x="0" y="75"/>
                </a:cubicBezTo>
                <a:cubicBezTo>
                  <a:pt x="0" y="34"/>
                  <a:pt x="33" y="0"/>
                  <a:pt x="75" y="0"/>
                </a:cubicBezTo>
                <a:cubicBezTo>
                  <a:pt x="116" y="0"/>
                  <a:pt x="150" y="34"/>
                  <a:pt x="150" y="75"/>
                </a:cubicBezTo>
                <a:cubicBezTo>
                  <a:pt x="150" y="80"/>
                  <a:pt x="149" y="84"/>
                  <a:pt x="148" y="88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72" y="130"/>
                  <a:pt x="172" y="130"/>
                  <a:pt x="172" y="130"/>
                </a:cubicBezTo>
                <a:lnTo>
                  <a:pt x="175" y="136"/>
                </a:lnTo>
                <a:close/>
              </a:path>
            </a:pathLst>
          </a:custGeom>
          <a:solidFill>
            <a:srgbClr val="E6E7E8">
              <a:alpha val="35000"/>
            </a:srgbClr>
          </a:solidFill>
          <a:ln>
            <a:noFill/>
          </a:ln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/>
          <a:p>
            <a:endParaRPr lang="en-US" sz="792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337675" y="4410076"/>
            <a:ext cx="49768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869535" y="8405958"/>
            <a:ext cx="43729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altLang="uz-Cyrl-UZ" sz="4000" dirty="0">
                <a:solidFill>
                  <a:srgbClr val="5A5A5A"/>
                </a:solidFill>
                <a:latin typeface="Proxima Nova Soft" charset="0"/>
              </a:rPr>
              <a:t>Sh. </a:t>
            </a:r>
            <a:r>
              <a:rPr lang="en-US" altLang="uz-Cyrl-UZ" sz="4000" dirty="0" err="1">
                <a:solidFill>
                  <a:srgbClr val="5A5A5A"/>
                </a:solidFill>
                <a:latin typeface="Proxima Nova Soft" charset="0"/>
              </a:rPr>
              <a:t>Sharofaddinov</a:t>
            </a:r>
            <a:endParaRPr lang="uz-Cyrl-UZ" altLang="uz-Cyrl-UZ" sz="4000" dirty="0">
              <a:solidFill>
                <a:srgbClr val="5A5A5A"/>
              </a:solidFill>
              <a:latin typeface="Proxima Nova Soft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0181" y="2439322"/>
            <a:ext cx="194995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5A5A5A"/>
                </a:solidFill>
                <a:latin typeface="Proxima Nova Soft Md" charset="0"/>
              </a:rPr>
              <a:t>Methodological support, development and implementation of digital educational resources in the </a:t>
            </a:r>
            <a:r>
              <a:rPr lang="en-US" sz="6600" b="1" dirty="0" smtClean="0">
                <a:solidFill>
                  <a:srgbClr val="5A5A5A"/>
                </a:solidFill>
                <a:latin typeface="Proxima Nova Soft Md" charset="0"/>
              </a:rPr>
              <a:t>vocational </a:t>
            </a:r>
            <a:r>
              <a:rPr lang="en-US" sz="6600" b="1" dirty="0">
                <a:solidFill>
                  <a:srgbClr val="5A5A5A"/>
                </a:solidFill>
                <a:latin typeface="Proxima Nova Soft Md" charset="0"/>
              </a:rPr>
              <a:t>education system under conditions of </a:t>
            </a:r>
            <a:r>
              <a:rPr lang="en-US" sz="6600" b="1" dirty="0" smtClean="0">
                <a:solidFill>
                  <a:srgbClr val="5A5A5A"/>
                </a:solidFill>
                <a:latin typeface="Proxima Nova Soft Md" charset="0"/>
              </a:rPr>
              <a:t>the </a:t>
            </a:r>
            <a:r>
              <a:rPr lang="en-US" sz="6600" b="1" dirty="0">
                <a:solidFill>
                  <a:srgbClr val="5A5A5A"/>
                </a:solidFill>
                <a:latin typeface="Proxima Nova Soft Md" charset="0"/>
              </a:rPr>
              <a:t>coronavirus pandemic</a:t>
            </a:r>
            <a:endParaRPr lang="uz-Cyrl-UZ" sz="6600" b="1" dirty="0">
              <a:solidFill>
                <a:srgbClr val="5A5A5A"/>
              </a:solidFill>
              <a:latin typeface="Proxima Nova Soft M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2338080" y="29088"/>
            <a:ext cx="2007558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2</a:t>
            </a:fld>
            <a:endParaRPr lang="en-US" sz="20000" dirty="0"/>
          </a:p>
        </p:txBody>
      </p:sp>
      <p:grpSp>
        <p:nvGrpSpPr>
          <p:cNvPr id="30" name="Group 50">
            <a:extLst>
              <a:ext uri="{FF2B5EF4-FFF2-40B4-BE49-F238E27FC236}">
                <a16:creationId xmlns:a16="http://schemas.microsoft.com/office/drawing/2014/main" id="{5481EE8B-584C-BA4B-A3D9-DFD0235E54A8}"/>
              </a:ext>
            </a:extLst>
          </p:cNvPr>
          <p:cNvGrpSpPr/>
          <p:nvPr/>
        </p:nvGrpSpPr>
        <p:grpSpPr>
          <a:xfrm>
            <a:off x="11794772" y="4673244"/>
            <a:ext cx="788263" cy="210761"/>
            <a:chOff x="5930739" y="4075910"/>
            <a:chExt cx="333697" cy="89222"/>
          </a:xfrm>
        </p:grpSpPr>
        <p:sp>
          <p:nvSpPr>
            <p:cNvPr id="31" name="Oval 51">
              <a:extLst>
                <a:ext uri="{FF2B5EF4-FFF2-40B4-BE49-F238E27FC236}">
                  <a16:creationId xmlns:a16="http://schemas.microsoft.com/office/drawing/2014/main" id="{5EEB47F6-5176-5941-8797-1B8A328DA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2977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52">
              <a:extLst>
                <a:ext uri="{FF2B5EF4-FFF2-40B4-BE49-F238E27FC236}">
                  <a16:creationId xmlns:a16="http://schemas.microsoft.com/office/drawing/2014/main" id="{CA064A0F-3985-A642-8A58-B3B2ED43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0739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53">
              <a:extLst>
                <a:ext uri="{FF2B5EF4-FFF2-40B4-BE49-F238E27FC236}">
                  <a16:creationId xmlns:a16="http://schemas.microsoft.com/office/drawing/2014/main" id="{EBAEEE63-ADC7-BE41-8DAF-F4C7608BD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214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883506" y="490087"/>
            <a:ext cx="13272407" cy="997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WHAT 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HAS BEEN CHANGED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?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39342" y="5542162"/>
            <a:ext cx="6090258" cy="6267368"/>
            <a:chOff x="2139342" y="5542162"/>
            <a:chExt cx="6090258" cy="6267368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461908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9342" y="9870538"/>
              <a:ext cx="609025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Professional schools - primary vocational education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4459342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</a:p>
          </p:txBody>
        </p:sp>
        <p:sp>
          <p:nvSpPr>
            <p:cNvPr id="51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3459444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340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291838" y="5542162"/>
            <a:ext cx="5811652" cy="5959591"/>
            <a:chOff x="9466448" y="5542162"/>
            <a:chExt cx="5811652" cy="5959591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9523370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520804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  <p:sp>
          <p:nvSpPr>
            <p:cNvPr id="52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0463878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147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466448" y="10178314"/>
              <a:ext cx="5811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Colleges - secondary vocational education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5804202" y="5542162"/>
            <a:ext cx="6167660" cy="6575144"/>
            <a:chOff x="16806640" y="5542162"/>
            <a:chExt cx="6167660" cy="6575144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17167909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9165343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  <p:sp>
          <p:nvSpPr>
            <p:cNvPr id="53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8165445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143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806640" y="10178314"/>
              <a:ext cx="61676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Technical </a:t>
              </a: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high </a:t>
              </a:r>
              <a:r>
                <a:rPr 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schools</a:t>
              </a:r>
              <a:r>
                <a:rPr lang="uz-Cyrl-UZ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secondary specialized vocational education</a:t>
              </a:r>
              <a:endParaRPr lang="uz-Cyrl-UZ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83507" y="2141782"/>
            <a:ext cx="22244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ru-RU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Decree 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President of the Republic of Uzbekistan </a:t>
            </a: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 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additional measures </a:t>
            </a:r>
            <a:r>
              <a:rPr lang="en-US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further professional education system </a:t>
            </a:r>
            <a:r>
              <a:rPr lang="en-US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improvement</a:t>
            </a: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dated September 6, 2019</a:t>
            </a:r>
            <a:endParaRPr lang="ru-R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7173" y="238520"/>
            <a:ext cx="21027093" cy="265112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THE MAIN </a:t>
            </a:r>
            <a:r>
              <a:rPr lang="en-US" sz="5400" b="1" dirty="0" smtClean="0">
                <a:solidFill>
                  <a:srgbClr val="00637F"/>
                </a:solidFill>
                <a:latin typeface="Calibri" panose="020F0502020204030204"/>
              </a:rPr>
              <a:t>ACTIVITIES </a:t>
            </a: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OF THE INSTITUTE OF PEDAGOGICAL </a:t>
            </a:r>
            <a:r>
              <a:rPr lang="en-US" sz="5400" b="1" dirty="0" smtClean="0">
                <a:solidFill>
                  <a:srgbClr val="00637F"/>
                </a:solidFill>
                <a:latin typeface="Calibri" panose="020F0502020204030204"/>
              </a:rPr>
              <a:t>INNOVATIONS</a:t>
            </a:r>
            <a:r>
              <a:rPr lang="uz-Cyrl-UZ" sz="5400" b="1" dirty="0" smtClean="0">
                <a:solidFill>
                  <a:srgbClr val="00637F"/>
                </a:solidFill>
                <a:latin typeface="Calibri" panose="020F0502020204030204"/>
              </a:rPr>
              <a:t> </a:t>
            </a:r>
            <a:endParaRPr lang="ru-RU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4529742" y="3707736"/>
            <a:ext cx="15682807" cy="8657619"/>
            <a:chOff x="1052623" y="1178993"/>
            <a:chExt cx="7658518" cy="4089363"/>
          </a:xfrm>
        </p:grpSpPr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3641997" y="1628273"/>
              <a:ext cx="2599191" cy="7329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2 MAIN 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ACTIVITIES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088939" y="1178993"/>
              <a:ext cx="7622202" cy="3954462"/>
              <a:chOff x="3124200" y="3060700"/>
              <a:chExt cx="3638217" cy="1887538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4260850" y="3060700"/>
                <a:ext cx="1384300" cy="1462088"/>
              </a:xfrm>
              <a:custGeom>
                <a:avLst/>
                <a:gdLst>
                  <a:gd name="T0" fmla="*/ 399 w 435"/>
                  <a:gd name="T1" fmla="*/ 359 h 458"/>
                  <a:gd name="T2" fmla="*/ 248 w 435"/>
                  <a:gd name="T3" fmla="*/ 447 h 458"/>
                  <a:gd name="T4" fmla="*/ 186 w 435"/>
                  <a:gd name="T5" fmla="*/ 447 h 458"/>
                  <a:gd name="T6" fmla="*/ 36 w 435"/>
                  <a:gd name="T7" fmla="*/ 359 h 458"/>
                  <a:gd name="T8" fmla="*/ 0 w 435"/>
                  <a:gd name="T9" fmla="*/ 297 h 458"/>
                  <a:gd name="T10" fmla="*/ 0 w 435"/>
                  <a:gd name="T11" fmla="*/ 66 h 458"/>
                  <a:gd name="T12" fmla="*/ 65 w 435"/>
                  <a:gd name="T13" fmla="*/ 0 h 458"/>
                  <a:gd name="T14" fmla="*/ 369 w 435"/>
                  <a:gd name="T15" fmla="*/ 0 h 458"/>
                  <a:gd name="T16" fmla="*/ 435 w 435"/>
                  <a:gd name="T17" fmla="*/ 66 h 458"/>
                  <a:gd name="T18" fmla="*/ 435 w 435"/>
                  <a:gd name="T19" fmla="*/ 297 h 458"/>
                  <a:gd name="T20" fmla="*/ 399 w 435"/>
                  <a:gd name="T21" fmla="*/ 35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458">
                    <a:moveTo>
                      <a:pt x="399" y="359"/>
                    </a:moveTo>
                    <a:cubicBezTo>
                      <a:pt x="248" y="447"/>
                      <a:pt x="248" y="447"/>
                      <a:pt x="248" y="447"/>
                    </a:cubicBezTo>
                    <a:cubicBezTo>
                      <a:pt x="229" y="458"/>
                      <a:pt x="205" y="458"/>
                      <a:pt x="186" y="447"/>
                    </a:cubicBezTo>
                    <a:cubicBezTo>
                      <a:pt x="36" y="359"/>
                      <a:pt x="36" y="359"/>
                      <a:pt x="36" y="359"/>
                    </a:cubicBezTo>
                    <a:cubicBezTo>
                      <a:pt x="14" y="346"/>
                      <a:pt x="0" y="322"/>
                      <a:pt x="0" y="29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405" y="0"/>
                      <a:pt x="435" y="29"/>
                      <a:pt x="435" y="66"/>
                    </a:cubicBezTo>
                    <a:cubicBezTo>
                      <a:pt x="435" y="297"/>
                      <a:pt x="435" y="297"/>
                      <a:pt x="435" y="297"/>
                    </a:cubicBezTo>
                    <a:cubicBezTo>
                      <a:pt x="435" y="322"/>
                      <a:pt x="421" y="346"/>
                      <a:pt x="399" y="35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BBBDB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4963779" y="3657600"/>
                <a:ext cx="1798638" cy="1290638"/>
              </a:xfrm>
              <a:custGeom>
                <a:avLst/>
                <a:gdLst>
                  <a:gd name="T0" fmla="*/ 16 w 565"/>
                  <a:gd name="T1" fmla="*/ 404 h 404"/>
                  <a:gd name="T2" fmla="*/ 549 w 565"/>
                  <a:gd name="T3" fmla="*/ 404 h 404"/>
                  <a:gd name="T4" fmla="*/ 565 w 565"/>
                  <a:gd name="T5" fmla="*/ 388 h 404"/>
                  <a:gd name="T6" fmla="*/ 565 w 565"/>
                  <a:gd name="T7" fmla="*/ 16 h 404"/>
                  <a:gd name="T8" fmla="*/ 549 w 565"/>
                  <a:gd name="T9" fmla="*/ 0 h 404"/>
                  <a:gd name="T10" fmla="*/ 241 w 565"/>
                  <a:gd name="T11" fmla="*/ 0 h 404"/>
                  <a:gd name="T12" fmla="*/ 225 w 565"/>
                  <a:gd name="T13" fmla="*/ 16 h 404"/>
                  <a:gd name="T14" fmla="*/ 225 w 565"/>
                  <a:gd name="T15" fmla="*/ 113 h 404"/>
                  <a:gd name="T16" fmla="*/ 185 w 565"/>
                  <a:gd name="T17" fmla="*/ 183 h 404"/>
                  <a:gd name="T18" fmla="*/ 26 w 565"/>
                  <a:gd name="T19" fmla="*/ 275 h 404"/>
                  <a:gd name="T20" fmla="*/ 22 w 565"/>
                  <a:gd name="T21" fmla="*/ 277 h 404"/>
                  <a:gd name="T22" fmla="*/ 12 w 565"/>
                  <a:gd name="T23" fmla="*/ 279 h 404"/>
                  <a:gd name="T24" fmla="*/ 0 w 565"/>
                  <a:gd name="T25" fmla="*/ 295 h 404"/>
                  <a:gd name="T26" fmla="*/ 0 w 565"/>
                  <a:gd name="T27" fmla="*/ 388 h 404"/>
                  <a:gd name="T28" fmla="*/ 16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16" y="404"/>
                    </a:moveTo>
                    <a:cubicBezTo>
                      <a:pt x="549" y="404"/>
                      <a:pt x="549" y="404"/>
                      <a:pt x="549" y="404"/>
                    </a:cubicBezTo>
                    <a:cubicBezTo>
                      <a:pt x="557" y="404"/>
                      <a:pt x="565" y="397"/>
                      <a:pt x="565" y="388"/>
                    </a:cubicBezTo>
                    <a:cubicBezTo>
                      <a:pt x="565" y="16"/>
                      <a:pt x="565" y="16"/>
                      <a:pt x="565" y="16"/>
                    </a:cubicBezTo>
                    <a:cubicBezTo>
                      <a:pt x="565" y="8"/>
                      <a:pt x="557" y="0"/>
                      <a:pt x="549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32" y="0"/>
                      <a:pt x="225" y="8"/>
                      <a:pt x="225" y="16"/>
                    </a:cubicBezTo>
                    <a:cubicBezTo>
                      <a:pt x="225" y="113"/>
                      <a:pt x="225" y="113"/>
                      <a:pt x="225" y="113"/>
                    </a:cubicBezTo>
                    <a:cubicBezTo>
                      <a:pt x="225" y="142"/>
                      <a:pt x="210" y="169"/>
                      <a:pt x="185" y="183"/>
                    </a:cubicBezTo>
                    <a:cubicBezTo>
                      <a:pt x="26" y="275"/>
                      <a:pt x="26" y="275"/>
                      <a:pt x="26" y="275"/>
                    </a:cubicBezTo>
                    <a:cubicBezTo>
                      <a:pt x="25" y="276"/>
                      <a:pt x="24" y="276"/>
                      <a:pt x="22" y="277"/>
                    </a:cubicBezTo>
                    <a:cubicBezTo>
                      <a:pt x="12" y="279"/>
                      <a:pt x="12" y="279"/>
                      <a:pt x="12" y="279"/>
                    </a:cubicBezTo>
                    <a:cubicBezTo>
                      <a:pt x="5" y="281"/>
                      <a:pt x="0" y="288"/>
                      <a:pt x="0" y="295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97"/>
                      <a:pt x="7" y="404"/>
                      <a:pt x="16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1474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3124200" y="3657600"/>
                <a:ext cx="1798638" cy="1290638"/>
              </a:xfrm>
              <a:custGeom>
                <a:avLst/>
                <a:gdLst>
                  <a:gd name="T0" fmla="*/ 549 w 565"/>
                  <a:gd name="T1" fmla="*/ 404 h 404"/>
                  <a:gd name="T2" fmla="*/ 16 w 565"/>
                  <a:gd name="T3" fmla="*/ 404 h 404"/>
                  <a:gd name="T4" fmla="*/ 0 w 565"/>
                  <a:gd name="T5" fmla="*/ 388 h 404"/>
                  <a:gd name="T6" fmla="*/ 0 w 565"/>
                  <a:gd name="T7" fmla="*/ 16 h 404"/>
                  <a:gd name="T8" fmla="*/ 16 w 565"/>
                  <a:gd name="T9" fmla="*/ 0 h 404"/>
                  <a:gd name="T10" fmla="*/ 324 w 565"/>
                  <a:gd name="T11" fmla="*/ 0 h 404"/>
                  <a:gd name="T12" fmla="*/ 340 w 565"/>
                  <a:gd name="T13" fmla="*/ 16 h 404"/>
                  <a:gd name="T14" fmla="*/ 340 w 565"/>
                  <a:gd name="T15" fmla="*/ 113 h 404"/>
                  <a:gd name="T16" fmla="*/ 380 w 565"/>
                  <a:gd name="T17" fmla="*/ 183 h 404"/>
                  <a:gd name="T18" fmla="*/ 539 w 565"/>
                  <a:gd name="T19" fmla="*/ 275 h 404"/>
                  <a:gd name="T20" fmla="*/ 542 w 565"/>
                  <a:gd name="T21" fmla="*/ 277 h 404"/>
                  <a:gd name="T22" fmla="*/ 553 w 565"/>
                  <a:gd name="T23" fmla="*/ 279 h 404"/>
                  <a:gd name="T24" fmla="*/ 565 w 565"/>
                  <a:gd name="T25" fmla="*/ 295 h 404"/>
                  <a:gd name="T26" fmla="*/ 565 w 565"/>
                  <a:gd name="T27" fmla="*/ 388 h 404"/>
                  <a:gd name="T28" fmla="*/ 549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549" y="404"/>
                    </a:moveTo>
                    <a:cubicBezTo>
                      <a:pt x="16" y="404"/>
                      <a:pt x="16" y="404"/>
                      <a:pt x="16" y="404"/>
                    </a:cubicBezTo>
                    <a:cubicBezTo>
                      <a:pt x="7" y="404"/>
                      <a:pt x="0" y="397"/>
                      <a:pt x="0" y="38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33" y="0"/>
                      <a:pt x="340" y="8"/>
                      <a:pt x="340" y="16"/>
                    </a:cubicBezTo>
                    <a:cubicBezTo>
                      <a:pt x="340" y="113"/>
                      <a:pt x="340" y="113"/>
                      <a:pt x="340" y="113"/>
                    </a:cubicBezTo>
                    <a:cubicBezTo>
                      <a:pt x="340" y="142"/>
                      <a:pt x="355" y="169"/>
                      <a:pt x="380" y="183"/>
                    </a:cubicBezTo>
                    <a:cubicBezTo>
                      <a:pt x="539" y="275"/>
                      <a:pt x="539" y="275"/>
                      <a:pt x="539" y="275"/>
                    </a:cubicBezTo>
                    <a:cubicBezTo>
                      <a:pt x="540" y="276"/>
                      <a:pt x="541" y="276"/>
                      <a:pt x="542" y="277"/>
                    </a:cubicBezTo>
                    <a:cubicBezTo>
                      <a:pt x="553" y="279"/>
                      <a:pt x="553" y="279"/>
                      <a:pt x="553" y="279"/>
                    </a:cubicBezTo>
                    <a:cubicBezTo>
                      <a:pt x="560" y="281"/>
                      <a:pt x="565" y="288"/>
                      <a:pt x="565" y="295"/>
                    </a:cubicBezTo>
                    <a:cubicBezTo>
                      <a:pt x="565" y="388"/>
                      <a:pt x="565" y="388"/>
                      <a:pt x="565" y="388"/>
                    </a:cubicBezTo>
                    <a:cubicBezTo>
                      <a:pt x="565" y="397"/>
                      <a:pt x="558" y="404"/>
                      <a:pt x="549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3364168" y="3719513"/>
                <a:ext cx="3089020" cy="584200"/>
                <a:chOff x="3364168" y="3719513"/>
                <a:chExt cx="3089020" cy="584200"/>
              </a:xfrm>
            </p:grpSpPr>
            <p:sp>
              <p:nvSpPr>
                <p:cNvPr id="64" name="Freeform 8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9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10"/>
                <p:cNvSpPr>
                  <a:spLocks/>
                </p:cNvSpPr>
                <p:nvPr/>
              </p:nvSpPr>
              <p:spPr bwMode="auto">
                <a:xfrm>
                  <a:off x="6367463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11"/>
                <p:cNvSpPr>
                  <a:spLocks/>
                </p:cNvSpPr>
                <p:nvPr/>
              </p:nvSpPr>
              <p:spPr bwMode="auto">
                <a:xfrm>
                  <a:off x="3776918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12"/>
                <p:cNvSpPr>
                  <a:spLocks/>
                </p:cNvSpPr>
                <p:nvPr/>
              </p:nvSpPr>
              <p:spPr bwMode="auto">
                <a:xfrm>
                  <a:off x="3634044" y="3719513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Freeform 13"/>
                <p:cNvSpPr>
                  <a:spLocks/>
                </p:cNvSpPr>
                <p:nvPr/>
              </p:nvSpPr>
              <p:spPr bwMode="auto">
                <a:xfrm>
                  <a:off x="3638805" y="3760788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Freeform 14"/>
                <p:cNvSpPr>
                  <a:spLocks/>
                </p:cNvSpPr>
                <p:nvPr/>
              </p:nvSpPr>
              <p:spPr bwMode="auto">
                <a:xfrm>
                  <a:off x="6040438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Freeform 15"/>
                <p:cNvSpPr>
                  <a:spLocks/>
                </p:cNvSpPr>
                <p:nvPr/>
              </p:nvSpPr>
              <p:spPr bwMode="auto">
                <a:xfrm>
                  <a:off x="3449893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Freeform 16"/>
                <p:cNvSpPr>
                  <a:spLocks/>
                </p:cNvSpPr>
                <p:nvPr/>
              </p:nvSpPr>
              <p:spPr bwMode="auto">
                <a:xfrm>
                  <a:off x="5954713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Freeform 17"/>
                <p:cNvSpPr>
                  <a:spLocks/>
                </p:cNvSpPr>
                <p:nvPr/>
              </p:nvSpPr>
              <p:spPr bwMode="auto">
                <a:xfrm>
                  <a:off x="3364168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Freeform 18"/>
                <p:cNvSpPr>
                  <a:spLocks/>
                </p:cNvSpPr>
                <p:nvPr/>
              </p:nvSpPr>
              <p:spPr bwMode="auto">
                <a:xfrm>
                  <a:off x="6040438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Freeform 19"/>
                <p:cNvSpPr>
                  <a:spLocks/>
                </p:cNvSpPr>
                <p:nvPr/>
              </p:nvSpPr>
              <p:spPr bwMode="auto">
                <a:xfrm>
                  <a:off x="3449893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Freeform 20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Freeform 21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Freeform 22"/>
                <p:cNvSpPr>
                  <a:spLocks/>
                </p:cNvSpPr>
                <p:nvPr/>
              </p:nvSpPr>
              <p:spPr bwMode="auto">
                <a:xfrm>
                  <a:off x="3516568" y="3878263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>
                  <a:off x="3522918" y="3884537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Freeform 24"/>
                <p:cNvSpPr>
                  <a:spLocks/>
                </p:cNvSpPr>
                <p:nvPr/>
              </p:nvSpPr>
              <p:spPr bwMode="auto">
                <a:xfrm>
                  <a:off x="3595943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3595942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5882482" y="3798888"/>
                <a:ext cx="588963" cy="360363"/>
              </a:xfrm>
              <a:custGeom>
                <a:avLst/>
                <a:gdLst>
                  <a:gd name="T0" fmla="*/ 187 w 371"/>
                  <a:gd name="T1" fmla="*/ 0 h 227"/>
                  <a:gd name="T2" fmla="*/ 0 w 371"/>
                  <a:gd name="T3" fmla="*/ 72 h 227"/>
                  <a:gd name="T4" fmla="*/ 29 w 371"/>
                  <a:gd name="T5" fmla="*/ 86 h 227"/>
                  <a:gd name="T6" fmla="*/ 29 w 371"/>
                  <a:gd name="T7" fmla="*/ 217 h 227"/>
                  <a:gd name="T8" fmla="*/ 55 w 371"/>
                  <a:gd name="T9" fmla="*/ 227 h 227"/>
                  <a:gd name="T10" fmla="*/ 55 w 371"/>
                  <a:gd name="T11" fmla="*/ 98 h 227"/>
                  <a:gd name="T12" fmla="*/ 187 w 371"/>
                  <a:gd name="T13" fmla="*/ 165 h 227"/>
                  <a:gd name="T14" fmla="*/ 295 w 371"/>
                  <a:gd name="T15" fmla="*/ 110 h 227"/>
                  <a:gd name="T16" fmla="*/ 371 w 371"/>
                  <a:gd name="T17" fmla="*/ 70 h 227"/>
                  <a:gd name="T18" fmla="*/ 187 w 371"/>
                  <a:gd name="T1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27">
                    <a:moveTo>
                      <a:pt x="187" y="0"/>
                    </a:moveTo>
                    <a:lnTo>
                      <a:pt x="0" y="72"/>
                    </a:lnTo>
                    <a:lnTo>
                      <a:pt x="29" y="86"/>
                    </a:lnTo>
                    <a:lnTo>
                      <a:pt x="29" y="217"/>
                    </a:lnTo>
                    <a:lnTo>
                      <a:pt x="55" y="227"/>
                    </a:lnTo>
                    <a:lnTo>
                      <a:pt x="55" y="98"/>
                    </a:lnTo>
                    <a:lnTo>
                      <a:pt x="187" y="165"/>
                    </a:lnTo>
                    <a:lnTo>
                      <a:pt x="295" y="110"/>
                    </a:lnTo>
                    <a:lnTo>
                      <a:pt x="371" y="70"/>
                    </a:lnTo>
                    <a:lnTo>
                      <a:pt x="18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4354513" y="3993916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5988843" y="4038524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" name="Группа 55"/>
              <p:cNvGrpSpPr/>
              <p:nvPr/>
            </p:nvGrpSpPr>
            <p:grpSpPr>
              <a:xfrm>
                <a:off x="4684713" y="3814763"/>
                <a:ext cx="536575" cy="565150"/>
                <a:chOff x="4684713" y="3814763"/>
                <a:chExt cx="536575" cy="565150"/>
              </a:xfrm>
            </p:grpSpPr>
            <p:sp>
              <p:nvSpPr>
                <p:cNvPr id="57" name="Freeform 30"/>
                <p:cNvSpPr>
                  <a:spLocks/>
                </p:cNvSpPr>
                <p:nvPr/>
              </p:nvSpPr>
              <p:spPr bwMode="auto">
                <a:xfrm>
                  <a:off x="4735513" y="3821113"/>
                  <a:ext cx="485775" cy="376238"/>
                </a:xfrm>
                <a:custGeom>
                  <a:avLst/>
                  <a:gdLst>
                    <a:gd name="T0" fmla="*/ 58 w 153"/>
                    <a:gd name="T1" fmla="*/ 8 h 118"/>
                    <a:gd name="T2" fmla="*/ 10 w 153"/>
                    <a:gd name="T3" fmla="*/ 23 h 118"/>
                    <a:gd name="T4" fmla="*/ 49 w 153"/>
                    <a:gd name="T5" fmla="*/ 104 h 118"/>
                    <a:gd name="T6" fmla="*/ 153 w 153"/>
                    <a:gd name="T7" fmla="*/ 114 h 118"/>
                    <a:gd name="T8" fmla="*/ 46 w 153"/>
                    <a:gd name="T9" fmla="*/ 118 h 118"/>
                    <a:gd name="T10" fmla="*/ 0 w 153"/>
                    <a:gd name="T11" fmla="*/ 23 h 118"/>
                    <a:gd name="T12" fmla="*/ 58 w 153"/>
                    <a:gd name="T13" fmla="*/ 5 h 118"/>
                    <a:gd name="T14" fmla="*/ 58 w 153"/>
                    <a:gd name="T1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" h="118">
                      <a:moveTo>
                        <a:pt x="58" y="8"/>
                      </a:moveTo>
                      <a:cubicBezTo>
                        <a:pt x="41" y="5"/>
                        <a:pt x="21" y="8"/>
                        <a:pt x="10" y="23"/>
                      </a:cubicBezTo>
                      <a:cubicBezTo>
                        <a:pt x="10" y="23"/>
                        <a:pt x="39" y="80"/>
                        <a:pt x="49" y="104"/>
                      </a:cubicBezTo>
                      <a:cubicBezTo>
                        <a:pt x="80" y="88"/>
                        <a:pt x="124" y="97"/>
                        <a:pt x="153" y="114"/>
                      </a:cubicBezTo>
                      <a:cubicBezTo>
                        <a:pt x="122" y="102"/>
                        <a:pt x="74" y="96"/>
                        <a:pt x="46" y="118"/>
                      </a:cubicBezTo>
                      <a:cubicBezTo>
                        <a:pt x="46" y="118"/>
                        <a:pt x="20" y="69"/>
                        <a:pt x="0" y="23"/>
                      </a:cubicBezTo>
                      <a:cubicBezTo>
                        <a:pt x="11" y="2"/>
                        <a:pt x="36" y="0"/>
                        <a:pt x="58" y="5"/>
                      </a:cubicBezTo>
                      <a:cubicBezTo>
                        <a:pt x="59" y="6"/>
                        <a:pt x="60" y="7"/>
                        <a:pt x="58" y="8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auto">
                <a:xfrm>
                  <a:off x="4694238" y="3948113"/>
                  <a:ext cx="501650" cy="339725"/>
                </a:xfrm>
                <a:custGeom>
                  <a:avLst/>
                  <a:gdLst>
                    <a:gd name="T0" fmla="*/ 15 w 158"/>
                    <a:gd name="T1" fmla="*/ 0 h 106"/>
                    <a:gd name="T2" fmla="*/ 0 w 158"/>
                    <a:gd name="T3" fmla="*/ 9 h 106"/>
                    <a:gd name="T4" fmla="*/ 52 w 158"/>
                    <a:gd name="T5" fmla="*/ 106 h 106"/>
                    <a:gd name="T6" fmla="*/ 158 w 158"/>
                    <a:gd name="T7" fmla="*/ 76 h 106"/>
                    <a:gd name="T8" fmla="*/ 53 w 158"/>
                    <a:gd name="T9" fmla="*/ 94 h 106"/>
                    <a:gd name="T10" fmla="*/ 2 w 158"/>
                    <a:gd name="T11" fmla="*/ 9 h 106"/>
                    <a:gd name="T12" fmla="*/ 16 w 158"/>
                    <a:gd name="T13" fmla="*/ 1 h 106"/>
                    <a:gd name="T14" fmla="*/ 15 w 158"/>
                    <a:gd name="T15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8" h="106">
                      <a:moveTo>
                        <a:pt x="15" y="0"/>
                      </a:moveTo>
                      <a:cubicBezTo>
                        <a:pt x="11" y="3"/>
                        <a:pt x="5" y="7"/>
                        <a:pt x="0" y="9"/>
                      </a:cubicBezTo>
                      <a:cubicBezTo>
                        <a:pt x="1" y="9"/>
                        <a:pt x="52" y="106"/>
                        <a:pt x="52" y="106"/>
                      </a:cubicBezTo>
                      <a:cubicBezTo>
                        <a:pt x="81" y="82"/>
                        <a:pt x="119" y="71"/>
                        <a:pt x="158" y="76"/>
                      </a:cubicBezTo>
                      <a:cubicBezTo>
                        <a:pt x="118" y="70"/>
                        <a:pt x="92" y="69"/>
                        <a:pt x="53" y="9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8"/>
                        <a:pt x="15" y="3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auto">
                <a:xfrm>
                  <a:off x="4684713" y="4029075"/>
                  <a:ext cx="495300" cy="350838"/>
                </a:xfrm>
                <a:custGeom>
                  <a:avLst/>
                  <a:gdLst>
                    <a:gd name="T0" fmla="*/ 8 w 156"/>
                    <a:gd name="T1" fmla="*/ 1 h 110"/>
                    <a:gd name="T2" fmla="*/ 8 w 156"/>
                    <a:gd name="T3" fmla="*/ 0 h 110"/>
                    <a:gd name="T4" fmla="*/ 0 w 156"/>
                    <a:gd name="T5" fmla="*/ 4 h 110"/>
                    <a:gd name="T6" fmla="*/ 49 w 156"/>
                    <a:gd name="T7" fmla="*/ 110 h 110"/>
                    <a:gd name="T8" fmla="*/ 94 w 156"/>
                    <a:gd name="T9" fmla="*/ 75 h 110"/>
                    <a:gd name="T10" fmla="*/ 156 w 156"/>
                    <a:gd name="T11" fmla="*/ 53 h 110"/>
                    <a:gd name="T12" fmla="*/ 50 w 156"/>
                    <a:gd name="T13" fmla="*/ 101 h 110"/>
                    <a:gd name="T14" fmla="*/ 1 w 156"/>
                    <a:gd name="T15" fmla="*/ 4 h 110"/>
                    <a:gd name="T16" fmla="*/ 8 w 156"/>
                    <a:gd name="T17" fmla="*/ 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6" h="110">
                      <a:moveTo>
                        <a:pt x="8" y="1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3" y="1"/>
                        <a:pt x="0" y="4"/>
                      </a:cubicBezTo>
                      <a:cubicBezTo>
                        <a:pt x="49" y="110"/>
                        <a:pt x="49" y="110"/>
                        <a:pt x="49" y="110"/>
                      </a:cubicBezTo>
                      <a:cubicBezTo>
                        <a:pt x="49" y="110"/>
                        <a:pt x="71" y="87"/>
                        <a:pt x="94" y="75"/>
                      </a:cubicBezTo>
                      <a:cubicBezTo>
                        <a:pt x="99" y="72"/>
                        <a:pt x="124" y="59"/>
                        <a:pt x="156" y="53"/>
                      </a:cubicBezTo>
                      <a:cubicBezTo>
                        <a:pt x="116" y="56"/>
                        <a:pt x="77" y="71"/>
                        <a:pt x="50" y="10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2"/>
                        <a:pt x="8" y="1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auto">
                <a:xfrm>
                  <a:off x="4903788" y="4210050"/>
                  <a:ext cx="260350" cy="169863"/>
                </a:xfrm>
                <a:custGeom>
                  <a:avLst/>
                  <a:gdLst>
                    <a:gd name="T0" fmla="*/ 82 w 82"/>
                    <a:gd name="T1" fmla="*/ 0 h 53"/>
                    <a:gd name="T2" fmla="*/ 9 w 82"/>
                    <a:gd name="T3" fmla="*/ 53 h 53"/>
                    <a:gd name="T4" fmla="*/ 0 w 82"/>
                    <a:gd name="T5" fmla="*/ 40 h 53"/>
                    <a:gd name="T6" fmla="*/ 4 w 82"/>
                    <a:gd name="T7" fmla="*/ 36 h 53"/>
                    <a:gd name="T8" fmla="*/ 10 w 82"/>
                    <a:gd name="T9" fmla="*/ 44 h 53"/>
                    <a:gd name="T10" fmla="*/ 82 w 82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53">
                      <a:moveTo>
                        <a:pt x="82" y="0"/>
                      </a:moveTo>
                      <a:cubicBezTo>
                        <a:pt x="48" y="17"/>
                        <a:pt x="32" y="29"/>
                        <a:pt x="9" y="53"/>
                      </a:cubicBezTo>
                      <a:cubicBezTo>
                        <a:pt x="9" y="53"/>
                        <a:pt x="0" y="40"/>
                        <a:pt x="0" y="40"/>
                      </a:cubicBezTo>
                      <a:cubicBezTo>
                        <a:pt x="0" y="40"/>
                        <a:pt x="4" y="36"/>
                        <a:pt x="4" y="36"/>
                      </a:cubicBezTo>
                      <a:cubicBezTo>
                        <a:pt x="6" y="38"/>
                        <a:pt x="10" y="44"/>
                        <a:pt x="10" y="44"/>
                      </a:cubicBezTo>
                      <a:cubicBezTo>
                        <a:pt x="19" y="36"/>
                        <a:pt x="40" y="15"/>
                        <a:pt x="82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4"/>
                <p:cNvSpPr>
                  <a:spLocks noEditPoints="1"/>
                </p:cNvSpPr>
                <p:nvPr/>
              </p:nvSpPr>
              <p:spPr bwMode="auto">
                <a:xfrm>
                  <a:off x="4891088" y="3814763"/>
                  <a:ext cx="288925" cy="290513"/>
                </a:xfrm>
                <a:custGeom>
                  <a:avLst/>
                  <a:gdLst>
                    <a:gd name="T0" fmla="*/ 85 w 91"/>
                    <a:gd name="T1" fmla="*/ 66 h 91"/>
                    <a:gd name="T2" fmla="*/ 69 w 91"/>
                    <a:gd name="T3" fmla="*/ 58 h 91"/>
                    <a:gd name="T4" fmla="*/ 85 w 91"/>
                    <a:gd name="T5" fmla="*/ 66 h 91"/>
                    <a:gd name="T6" fmla="*/ 60 w 91"/>
                    <a:gd name="T7" fmla="*/ 76 h 91"/>
                    <a:gd name="T8" fmla="*/ 31 w 91"/>
                    <a:gd name="T9" fmla="*/ 74 h 91"/>
                    <a:gd name="T10" fmla="*/ 46 w 91"/>
                    <a:gd name="T11" fmla="*/ 70 h 91"/>
                    <a:gd name="T12" fmla="*/ 58 w 91"/>
                    <a:gd name="T13" fmla="*/ 65 h 91"/>
                    <a:gd name="T14" fmla="*/ 61 w 91"/>
                    <a:gd name="T15" fmla="*/ 62 h 91"/>
                    <a:gd name="T16" fmla="*/ 56 w 91"/>
                    <a:gd name="T17" fmla="*/ 62 h 91"/>
                    <a:gd name="T18" fmla="*/ 35 w 91"/>
                    <a:gd name="T19" fmla="*/ 62 h 91"/>
                    <a:gd name="T20" fmla="*/ 15 w 91"/>
                    <a:gd name="T21" fmla="*/ 49 h 91"/>
                    <a:gd name="T22" fmla="*/ 34 w 91"/>
                    <a:gd name="T23" fmla="*/ 65 h 91"/>
                    <a:gd name="T24" fmla="*/ 25 w 91"/>
                    <a:gd name="T25" fmla="*/ 72 h 91"/>
                    <a:gd name="T26" fmla="*/ 10 w 91"/>
                    <a:gd name="T27" fmla="*/ 49 h 91"/>
                    <a:gd name="T28" fmla="*/ 36 w 91"/>
                    <a:gd name="T29" fmla="*/ 26 h 91"/>
                    <a:gd name="T30" fmla="*/ 11 w 91"/>
                    <a:gd name="T31" fmla="*/ 43 h 91"/>
                    <a:gd name="T32" fmla="*/ 25 w 91"/>
                    <a:gd name="T33" fmla="*/ 18 h 91"/>
                    <a:gd name="T34" fmla="*/ 58 w 91"/>
                    <a:gd name="T35" fmla="*/ 27 h 91"/>
                    <a:gd name="T36" fmla="*/ 50 w 91"/>
                    <a:gd name="T37" fmla="*/ 22 h 91"/>
                    <a:gd name="T38" fmla="*/ 67 w 91"/>
                    <a:gd name="T39" fmla="*/ 45 h 91"/>
                    <a:gd name="T40" fmla="*/ 56 w 91"/>
                    <a:gd name="T41" fmla="*/ 70 h 91"/>
                    <a:gd name="T42" fmla="*/ 55 w 91"/>
                    <a:gd name="T43" fmla="*/ 73 h 91"/>
                    <a:gd name="T44" fmla="*/ 60 w 91"/>
                    <a:gd name="T45" fmla="*/ 76 h 91"/>
                    <a:gd name="T46" fmla="*/ 69 w 91"/>
                    <a:gd name="T47" fmla="*/ 37 h 91"/>
                    <a:gd name="T48" fmla="*/ 69 w 91"/>
                    <a:gd name="T49" fmla="*/ 54 h 91"/>
                    <a:gd name="T50" fmla="*/ 69 w 91"/>
                    <a:gd name="T51" fmla="*/ 37 h 91"/>
                    <a:gd name="T52" fmla="*/ 85 w 91"/>
                    <a:gd name="T53" fmla="*/ 24 h 91"/>
                    <a:gd name="T54" fmla="*/ 69 w 91"/>
                    <a:gd name="T55" fmla="*/ 33 h 91"/>
                    <a:gd name="T56" fmla="*/ 85 w 91"/>
                    <a:gd name="T57" fmla="*/ 24 h 91"/>
                    <a:gd name="T58" fmla="*/ 88 w 91"/>
                    <a:gd name="T59" fmla="*/ 22 h 91"/>
                    <a:gd name="T60" fmla="*/ 46 w 91"/>
                    <a:gd name="T61" fmla="*/ 0 h 91"/>
                    <a:gd name="T62" fmla="*/ 31 w 91"/>
                    <a:gd name="T63" fmla="*/ 12 h 91"/>
                    <a:gd name="T64" fmla="*/ 46 w 91"/>
                    <a:gd name="T65" fmla="*/ 2 h 91"/>
                    <a:gd name="T66" fmla="*/ 61 w 91"/>
                    <a:gd name="T67" fmla="*/ 16 h 91"/>
                    <a:gd name="T68" fmla="*/ 25 w 91"/>
                    <a:gd name="T69" fmla="*/ 15 h 91"/>
                    <a:gd name="T70" fmla="*/ 9 w 91"/>
                    <a:gd name="T71" fmla="*/ 45 h 91"/>
                    <a:gd name="T72" fmla="*/ 22 w 91"/>
                    <a:gd name="T73" fmla="*/ 75 h 91"/>
                    <a:gd name="T74" fmla="*/ 28 w 91"/>
                    <a:gd name="T75" fmla="*/ 75 h 91"/>
                    <a:gd name="T76" fmla="*/ 64 w 91"/>
                    <a:gd name="T77" fmla="*/ 75 h 91"/>
                    <a:gd name="T78" fmla="*/ 88 w 91"/>
                    <a:gd name="T79" fmla="*/ 6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1" h="91">
                      <a:moveTo>
                        <a:pt x="85" y="66"/>
                      </a:move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2" y="71"/>
                        <a:pt x="75" y="73"/>
                        <a:pt x="65" y="72"/>
                      </a:cubicBezTo>
                      <a:cubicBezTo>
                        <a:pt x="67" y="68"/>
                        <a:pt x="68" y="63"/>
                        <a:pt x="69" y="58"/>
                      </a:cubicBezTo>
                      <a:cubicBezTo>
                        <a:pt x="73" y="54"/>
                        <a:pt x="77" y="51"/>
                        <a:pt x="80" y="47"/>
                      </a:cubicBezTo>
                      <a:cubicBezTo>
                        <a:pt x="86" y="55"/>
                        <a:pt x="88" y="62"/>
                        <a:pt x="85" y="66"/>
                      </a:cubicBezTo>
                      <a:moveTo>
                        <a:pt x="60" y="76"/>
                      </a:move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56" y="84"/>
                        <a:pt x="51" y="88"/>
                        <a:pt x="46" y="88"/>
                      </a:cubicBezTo>
                      <a:cubicBezTo>
                        <a:pt x="40" y="88"/>
                        <a:pt x="35" y="83"/>
                        <a:pt x="31" y="74"/>
                      </a:cubicBezTo>
                      <a:cubicBezTo>
                        <a:pt x="35" y="74"/>
                        <a:pt x="41" y="72"/>
                        <a:pt x="46" y="70"/>
                      </a:cubicBezTo>
                      <a:cubicBezTo>
                        <a:pt x="46" y="70"/>
                        <a:pt x="46" y="70"/>
                        <a:pt x="46" y="70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51" y="68"/>
                        <a:pt x="54" y="67"/>
                        <a:pt x="58" y="65"/>
                      </a:cubicBezTo>
                      <a:cubicBezTo>
                        <a:pt x="59" y="64"/>
                        <a:pt x="59" y="64"/>
                        <a:pt x="60" y="63"/>
                      </a:cubicBezTo>
                      <a:cubicBezTo>
                        <a:pt x="61" y="63"/>
                        <a:pt x="61" y="62"/>
                        <a:pt x="61" y="62"/>
                      </a:cubicBezTo>
                      <a:cubicBezTo>
                        <a:pt x="60" y="61"/>
                        <a:pt x="59" y="61"/>
                        <a:pt x="59" y="61"/>
                      </a:cubicBezTo>
                      <a:cubicBezTo>
                        <a:pt x="58" y="61"/>
                        <a:pt x="57" y="62"/>
                        <a:pt x="56" y="62"/>
                      </a:cubicBezTo>
                      <a:cubicBezTo>
                        <a:pt x="53" y="64"/>
                        <a:pt x="49" y="66"/>
                        <a:pt x="46" y="67"/>
                      </a:cubicBezTo>
                      <a:cubicBezTo>
                        <a:pt x="42" y="66"/>
                        <a:pt x="39" y="64"/>
                        <a:pt x="35" y="62"/>
                      </a:cubicBezTo>
                      <a:cubicBezTo>
                        <a:pt x="28" y="58"/>
                        <a:pt x="22" y="54"/>
                        <a:pt x="17" y="49"/>
                      </a:cubicBezTo>
                      <a:cubicBezTo>
                        <a:pt x="17" y="49"/>
                        <a:pt x="15" y="49"/>
                        <a:pt x="15" y="49"/>
                      </a:cubicBezTo>
                      <a:cubicBezTo>
                        <a:pt x="14" y="50"/>
                        <a:pt x="14" y="51"/>
                        <a:pt x="15" y="51"/>
                      </a:cubicBezTo>
                      <a:cubicBezTo>
                        <a:pt x="20" y="56"/>
                        <a:pt x="27" y="61"/>
                        <a:pt x="34" y="65"/>
                      </a:cubicBezTo>
                      <a:cubicBezTo>
                        <a:pt x="36" y="66"/>
                        <a:pt x="39" y="67"/>
                        <a:pt x="42" y="69"/>
                      </a:cubicBezTo>
                      <a:cubicBezTo>
                        <a:pt x="36" y="71"/>
                        <a:pt x="30" y="72"/>
                        <a:pt x="25" y="72"/>
                      </a:cubicBezTo>
                      <a:cubicBezTo>
                        <a:pt x="16" y="73"/>
                        <a:pt x="9" y="71"/>
                        <a:pt x="6" y="66"/>
                      </a:cubicBezTo>
                      <a:cubicBezTo>
                        <a:pt x="4" y="62"/>
                        <a:pt x="5" y="56"/>
                        <a:pt x="10" y="49"/>
                      </a:cubicBezTo>
                      <a:cubicBezTo>
                        <a:pt x="16" y="41"/>
                        <a:pt x="25" y="34"/>
                        <a:pt x="35" y="28"/>
                      </a:cubicBezTo>
                      <a:cubicBezTo>
                        <a:pt x="36" y="28"/>
                        <a:pt x="36" y="27"/>
                        <a:pt x="36" y="26"/>
                      </a:cubicBezTo>
                      <a:cubicBezTo>
                        <a:pt x="35" y="25"/>
                        <a:pt x="35" y="25"/>
                        <a:pt x="34" y="26"/>
                      </a:cubicBezTo>
                      <a:cubicBezTo>
                        <a:pt x="24" y="31"/>
                        <a:pt x="17" y="37"/>
                        <a:pt x="11" y="43"/>
                      </a:cubicBezTo>
                      <a:cubicBezTo>
                        <a:pt x="5" y="35"/>
                        <a:pt x="4" y="28"/>
                        <a:pt x="6" y="24"/>
                      </a:cubicBezTo>
                      <a:cubicBezTo>
                        <a:pt x="9" y="19"/>
                        <a:pt x="16" y="17"/>
                        <a:pt x="25" y="18"/>
                      </a:cubicBezTo>
                      <a:cubicBezTo>
                        <a:pt x="34" y="19"/>
                        <a:pt x="46" y="22"/>
                        <a:pt x="56" y="28"/>
                      </a:cubicBezTo>
                      <a:cubicBezTo>
                        <a:pt x="57" y="28"/>
                        <a:pt x="58" y="28"/>
                        <a:pt x="58" y="27"/>
                      </a:cubicBezTo>
                      <a:cubicBezTo>
                        <a:pt x="59" y="27"/>
                        <a:pt x="58" y="26"/>
                        <a:pt x="58" y="26"/>
                      </a:cubicBezTo>
                      <a:cubicBezTo>
                        <a:pt x="55" y="24"/>
                        <a:pt x="52" y="23"/>
                        <a:pt x="50" y="22"/>
                      </a:cubicBezTo>
                      <a:cubicBezTo>
                        <a:pt x="54" y="20"/>
                        <a:pt x="58" y="19"/>
                        <a:pt x="62" y="18"/>
                      </a:cubicBezTo>
                      <a:cubicBezTo>
                        <a:pt x="65" y="26"/>
                        <a:pt x="67" y="35"/>
                        <a:pt x="67" y="45"/>
                      </a:cubicBezTo>
                      <a:cubicBezTo>
                        <a:pt x="67" y="55"/>
                        <a:pt x="65" y="64"/>
                        <a:pt x="62" y="72"/>
                      </a:cubicBezTo>
                      <a:cubicBezTo>
                        <a:pt x="60" y="71"/>
                        <a:pt x="58" y="71"/>
                        <a:pt x="56" y="70"/>
                      </a:cubicBezTo>
                      <a:cubicBezTo>
                        <a:pt x="55" y="70"/>
                        <a:pt x="54" y="71"/>
                        <a:pt x="54" y="71"/>
                      </a:cubicBezTo>
                      <a:cubicBezTo>
                        <a:pt x="54" y="72"/>
                        <a:pt x="54" y="73"/>
                        <a:pt x="55" y="73"/>
                      </a:cubicBezTo>
                      <a:cubicBezTo>
                        <a:pt x="57" y="74"/>
                        <a:pt x="59" y="74"/>
                        <a:pt x="61" y="74"/>
                      </a:cubicBezTo>
                      <a:cubicBezTo>
                        <a:pt x="61" y="75"/>
                        <a:pt x="61" y="75"/>
                        <a:pt x="60" y="76"/>
                      </a:cubicBezTo>
                      <a:moveTo>
                        <a:pt x="69" y="37"/>
                      </a:move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73" y="39"/>
                        <a:pt x="76" y="42"/>
                        <a:pt x="78" y="45"/>
                      </a:cubicBezTo>
                      <a:cubicBezTo>
                        <a:pt x="76" y="48"/>
                        <a:pt x="73" y="51"/>
                        <a:pt x="69" y="54"/>
                      </a:cubicBezTo>
                      <a:cubicBezTo>
                        <a:pt x="70" y="51"/>
                        <a:pt x="70" y="48"/>
                        <a:pt x="70" y="45"/>
                      </a:cubicBezTo>
                      <a:cubicBezTo>
                        <a:pt x="70" y="42"/>
                        <a:pt x="70" y="39"/>
                        <a:pt x="69" y="37"/>
                      </a:cubicBezTo>
                      <a:moveTo>
                        <a:pt x="85" y="24"/>
                      </a:moveTo>
                      <a:cubicBezTo>
                        <a:pt x="85" y="24"/>
                        <a:pt x="85" y="24"/>
                        <a:pt x="85" y="24"/>
                      </a:cubicBezTo>
                      <a:cubicBezTo>
                        <a:pt x="88" y="29"/>
                        <a:pt x="86" y="35"/>
                        <a:pt x="80" y="43"/>
                      </a:cubicBezTo>
                      <a:cubicBezTo>
                        <a:pt x="77" y="39"/>
                        <a:pt x="73" y="36"/>
                        <a:pt x="69" y="33"/>
                      </a:cubicBezTo>
                      <a:cubicBezTo>
                        <a:pt x="68" y="27"/>
                        <a:pt x="67" y="22"/>
                        <a:pt x="65" y="18"/>
                      </a:cubicBezTo>
                      <a:cubicBezTo>
                        <a:pt x="75" y="17"/>
                        <a:pt x="82" y="19"/>
                        <a:pt x="85" y="24"/>
                      </a:cubicBezTo>
                      <a:moveTo>
                        <a:pt x="82" y="45"/>
                      </a:moveTo>
                      <a:cubicBezTo>
                        <a:pt x="89" y="37"/>
                        <a:pt x="91" y="28"/>
                        <a:pt x="88" y="22"/>
                      </a:cubicBezTo>
                      <a:cubicBezTo>
                        <a:pt x="84" y="16"/>
                        <a:pt x="75" y="14"/>
                        <a:pt x="64" y="15"/>
                      </a:cubicBezTo>
                      <a:cubicBezTo>
                        <a:pt x="60" y="6"/>
                        <a:pt x="53" y="0"/>
                        <a:pt x="46" y="0"/>
                      </a:cubicBezTo>
                      <a:cubicBezTo>
                        <a:pt x="40" y="0"/>
                        <a:pt x="35" y="3"/>
                        <a:pt x="30" y="10"/>
                      </a:cubicBezTo>
                      <a:cubicBezTo>
                        <a:pt x="30" y="11"/>
                        <a:pt x="30" y="11"/>
                        <a:pt x="31" y="12"/>
                      </a:cubicBezTo>
                      <a:cubicBezTo>
                        <a:pt x="32" y="12"/>
                        <a:pt x="33" y="12"/>
                        <a:pt x="33" y="11"/>
                      </a:cubicBezTo>
                      <a:cubicBezTo>
                        <a:pt x="37" y="6"/>
                        <a:pt x="41" y="2"/>
                        <a:pt x="46" y="2"/>
                      </a:cubicBezTo>
                      <a:cubicBezTo>
                        <a:pt x="51" y="2"/>
                        <a:pt x="56" y="7"/>
                        <a:pt x="60" y="14"/>
                      </a:cubicBezTo>
                      <a:cubicBezTo>
                        <a:pt x="60" y="15"/>
                        <a:pt x="61" y="15"/>
                        <a:pt x="61" y="16"/>
                      </a:cubicBezTo>
                      <a:cubicBezTo>
                        <a:pt x="56" y="17"/>
                        <a:pt x="51" y="18"/>
                        <a:pt x="46" y="20"/>
                      </a:cubicBezTo>
                      <a:cubicBezTo>
                        <a:pt x="39" y="17"/>
                        <a:pt x="32" y="16"/>
                        <a:pt x="25" y="15"/>
                      </a:cubicBezTo>
                      <a:cubicBezTo>
                        <a:pt x="15" y="14"/>
                        <a:pt x="7" y="17"/>
                        <a:pt x="4" y="22"/>
                      </a:cubicBezTo>
                      <a:cubicBezTo>
                        <a:pt x="0" y="28"/>
                        <a:pt x="2" y="36"/>
                        <a:pt x="9" y="45"/>
                      </a:cubicBezTo>
                      <a:cubicBezTo>
                        <a:pt x="3" y="53"/>
                        <a:pt x="0" y="62"/>
                        <a:pt x="4" y="68"/>
                      </a:cubicBezTo>
                      <a:cubicBezTo>
                        <a:pt x="7" y="73"/>
                        <a:pt x="13" y="75"/>
                        <a:pt x="22" y="75"/>
                      </a:cubicBezTo>
                      <a:cubicBezTo>
                        <a:pt x="23" y="75"/>
                        <a:pt x="24" y="75"/>
                        <a:pt x="25" y="75"/>
                      </a:cubicBezTo>
                      <a:cubicBezTo>
                        <a:pt x="26" y="75"/>
                        <a:pt x="27" y="75"/>
                        <a:pt x="28" y="75"/>
                      </a:cubicBezTo>
                      <a:cubicBezTo>
                        <a:pt x="32" y="85"/>
                        <a:pt x="39" y="91"/>
                        <a:pt x="46" y="91"/>
                      </a:cubicBezTo>
                      <a:cubicBezTo>
                        <a:pt x="53" y="91"/>
                        <a:pt x="60" y="85"/>
                        <a:pt x="64" y="75"/>
                      </a:cubicBezTo>
                      <a:cubicBezTo>
                        <a:pt x="66" y="75"/>
                        <a:pt x="68" y="75"/>
                        <a:pt x="70" y="75"/>
                      </a:cubicBezTo>
                      <a:cubicBezTo>
                        <a:pt x="78" y="75"/>
                        <a:pt x="85" y="73"/>
                        <a:pt x="88" y="68"/>
                      </a:cubicBezTo>
                      <a:cubicBezTo>
                        <a:pt x="91" y="62"/>
                        <a:pt x="89" y="54"/>
                        <a:pt x="82" y="45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auto">
                <a:xfrm>
                  <a:off x="4992688" y="3922713"/>
                  <a:ext cx="88900" cy="84138"/>
                </a:xfrm>
                <a:custGeom>
                  <a:avLst/>
                  <a:gdLst>
                    <a:gd name="T0" fmla="*/ 14 w 28"/>
                    <a:gd name="T1" fmla="*/ 0 h 26"/>
                    <a:gd name="T2" fmla="*/ 0 w 28"/>
                    <a:gd name="T3" fmla="*/ 13 h 26"/>
                    <a:gd name="T4" fmla="*/ 14 w 28"/>
                    <a:gd name="T5" fmla="*/ 26 h 26"/>
                    <a:gd name="T6" fmla="*/ 15 w 28"/>
                    <a:gd name="T7" fmla="*/ 25 h 26"/>
                    <a:gd name="T8" fmla="*/ 14 w 28"/>
                    <a:gd name="T9" fmla="*/ 23 h 26"/>
                    <a:gd name="T10" fmla="*/ 3 w 28"/>
                    <a:gd name="T11" fmla="*/ 13 h 26"/>
                    <a:gd name="T12" fmla="*/ 14 w 28"/>
                    <a:gd name="T13" fmla="*/ 3 h 26"/>
                    <a:gd name="T14" fmla="*/ 25 w 28"/>
                    <a:gd name="T15" fmla="*/ 13 h 26"/>
                    <a:gd name="T16" fmla="*/ 26 w 28"/>
                    <a:gd name="T17" fmla="*/ 14 h 26"/>
                    <a:gd name="T18" fmla="*/ 28 w 28"/>
                    <a:gd name="T19" fmla="*/ 13 h 26"/>
                    <a:gd name="T20" fmla="*/ 14 w 28"/>
                    <a:gd name="T2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26">
                      <a:moveTo>
                        <a:pt x="14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4" y="26"/>
                      </a:cubicBezTo>
                      <a:cubicBezTo>
                        <a:pt x="15" y="26"/>
                        <a:pt x="15" y="25"/>
                        <a:pt x="15" y="25"/>
                      </a:cubicBezTo>
                      <a:cubicBezTo>
                        <a:pt x="15" y="24"/>
                        <a:pt x="15" y="23"/>
                        <a:pt x="14" y="23"/>
                      </a:cubicBezTo>
                      <a:cubicBezTo>
                        <a:pt x="8" y="23"/>
                        <a:pt x="3" y="19"/>
                        <a:pt x="3" y="13"/>
                      </a:cubicBezTo>
                      <a:cubicBezTo>
                        <a:pt x="3" y="7"/>
                        <a:pt x="8" y="3"/>
                        <a:pt x="14" y="3"/>
                      </a:cubicBezTo>
                      <a:cubicBezTo>
                        <a:pt x="20" y="3"/>
                        <a:pt x="25" y="7"/>
                        <a:pt x="25" y="13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7" y="14"/>
                        <a:pt x="28" y="14"/>
                        <a:pt x="28" y="13"/>
                      </a:cubicBezTo>
                      <a:cubicBezTo>
                        <a:pt x="28" y="6"/>
                        <a:pt x="22" y="0"/>
                        <a:pt x="14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auto">
                <a:xfrm>
                  <a:off x="5014913" y="3938588"/>
                  <a:ext cx="31750" cy="47625"/>
                </a:xfrm>
                <a:custGeom>
                  <a:avLst/>
                  <a:gdLst>
                    <a:gd name="T0" fmla="*/ 9 w 10"/>
                    <a:gd name="T1" fmla="*/ 12 h 15"/>
                    <a:gd name="T2" fmla="*/ 8 w 10"/>
                    <a:gd name="T3" fmla="*/ 12 h 15"/>
                    <a:gd name="T4" fmla="*/ 3 w 10"/>
                    <a:gd name="T5" fmla="*/ 8 h 15"/>
                    <a:gd name="T6" fmla="*/ 8 w 10"/>
                    <a:gd name="T7" fmla="*/ 3 h 15"/>
                    <a:gd name="T8" fmla="*/ 9 w 10"/>
                    <a:gd name="T9" fmla="*/ 3 h 15"/>
                    <a:gd name="T10" fmla="*/ 10 w 10"/>
                    <a:gd name="T11" fmla="*/ 2 h 15"/>
                    <a:gd name="T12" fmla="*/ 9 w 10"/>
                    <a:gd name="T13" fmla="*/ 0 h 15"/>
                    <a:gd name="T14" fmla="*/ 8 w 10"/>
                    <a:gd name="T15" fmla="*/ 0 h 15"/>
                    <a:gd name="T16" fmla="*/ 0 w 10"/>
                    <a:gd name="T17" fmla="*/ 8 h 15"/>
                    <a:gd name="T18" fmla="*/ 8 w 10"/>
                    <a:gd name="T19" fmla="*/ 15 h 15"/>
                    <a:gd name="T20" fmla="*/ 9 w 10"/>
                    <a:gd name="T21" fmla="*/ 15 h 15"/>
                    <a:gd name="T22" fmla="*/ 10 w 10"/>
                    <a:gd name="T23" fmla="*/ 14 h 15"/>
                    <a:gd name="T24" fmla="*/ 9 w 10"/>
                    <a:gd name="T25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5">
                      <a:moveTo>
                        <a:pt x="9" y="12"/>
                      </a:move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5" y="12"/>
                        <a:pt x="3" y="10"/>
                        <a:pt x="3" y="8"/>
                      </a:cubicBezTo>
                      <a:cubicBezTo>
                        <a:pt x="3" y="5"/>
                        <a:pt x="5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0" y="13"/>
                        <a:pt x="9" y="12"/>
                        <a:pt x="9" y="12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5066683" y="3942793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REFRESHER TRAINING 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CONTINUING PROFESSIONAL DEVELOPMENT 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OF LEADERSHIP AND PEDAGOGICAL STAFF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1052623" y="3888104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METHODOLOGICAL SUPPORT OF THE 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VOCATIONAL EDUCATION AND TRAINING 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SYSTEM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5129" y="363386"/>
            <a:ext cx="22633942" cy="2268504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>
                <a:solidFill>
                  <a:srgbClr val="00637F"/>
                </a:solidFill>
                <a:latin typeface="Calibri" panose="020F0502020204030204"/>
              </a:rPr>
              <a:t>INSTITUTE OF PEDAGOGICAL </a:t>
            </a:r>
            <a:r>
              <a:rPr lang="en-US" sz="4400" b="1" dirty="0" smtClean="0">
                <a:solidFill>
                  <a:srgbClr val="00637F"/>
                </a:solidFill>
                <a:latin typeface="Calibri" panose="020F0502020204030204"/>
              </a:rPr>
              <a:t>INNOVATION</a:t>
            </a:r>
            <a:r>
              <a:rPr lang="en-US" sz="4400" b="1" dirty="0">
                <a:solidFill>
                  <a:srgbClr val="00637F"/>
                </a:solidFill>
                <a:latin typeface="Calibri" panose="020F0502020204030204"/>
              </a:rPr>
              <a:t>S</a:t>
            </a:r>
            <a:r>
              <a:rPr lang="en-US" sz="4400" b="1" dirty="0" smtClean="0">
                <a:solidFill>
                  <a:srgbClr val="00637F"/>
                </a:solidFill>
                <a:latin typeface="Calibri" panose="020F0502020204030204"/>
              </a:rPr>
              <a:t>, </a:t>
            </a:r>
            <a:r>
              <a:rPr lang="en-US" sz="4400" b="1" dirty="0">
                <a:solidFill>
                  <a:srgbClr val="00637F"/>
                </a:solidFill>
                <a:latin typeface="Calibri" panose="020F0502020204030204"/>
              </a:rPr>
              <a:t>REFRESHER TRAINING AND CONTINUING PROFESSIONAL DEVELOPMENT </a:t>
            </a:r>
            <a:r>
              <a:rPr lang="en-US" sz="4400" b="1" dirty="0">
                <a:solidFill>
                  <a:srgbClr val="00637F"/>
                </a:solidFill>
                <a:latin typeface="Calibri" panose="020F0502020204030204"/>
              </a:rPr>
              <a:t>OF </a:t>
            </a:r>
            <a:r>
              <a:rPr lang="en-US" sz="4400" b="1" dirty="0" smtClean="0">
                <a:solidFill>
                  <a:srgbClr val="00637F"/>
                </a:solidFill>
                <a:latin typeface="Calibri" panose="020F0502020204030204"/>
              </a:rPr>
              <a:t>VOCATIONAL </a:t>
            </a:r>
            <a:r>
              <a:rPr lang="en-US" sz="4400" b="1" dirty="0">
                <a:solidFill>
                  <a:srgbClr val="00637F"/>
                </a:solidFill>
                <a:latin typeface="Calibri" panose="020F0502020204030204"/>
              </a:rPr>
              <a:t>EDUCATION</a:t>
            </a:r>
            <a:r>
              <a:rPr lang="ru-RU" sz="4400" b="1" dirty="0">
                <a:solidFill>
                  <a:srgbClr val="00637F"/>
                </a:solidFill>
                <a:latin typeface="Calibri" panose="020F0502020204030204"/>
              </a:rPr>
              <a:t/>
            </a:r>
            <a:br>
              <a:rPr lang="ru-RU" sz="4400" b="1" dirty="0">
                <a:solidFill>
                  <a:srgbClr val="00637F"/>
                </a:solidFill>
                <a:latin typeface="Calibri" panose="020F0502020204030204"/>
              </a:rPr>
            </a:br>
            <a:r>
              <a:rPr lang="en-US" sz="4400" b="1" dirty="0" smtClean="0">
                <a:solidFill>
                  <a:srgbClr val="00637F"/>
                </a:solidFill>
                <a:latin typeface="Calibri" panose="020F0502020204030204"/>
              </a:rPr>
              <a:t>LEADERSHIP </a:t>
            </a:r>
            <a:r>
              <a:rPr lang="en-US" sz="4400" b="1" dirty="0">
                <a:solidFill>
                  <a:srgbClr val="00637F"/>
                </a:solidFill>
                <a:latin typeface="Calibri" panose="020F0502020204030204"/>
              </a:rPr>
              <a:t>AND </a:t>
            </a:r>
            <a:r>
              <a:rPr lang="en-US" sz="4400" b="1" dirty="0">
                <a:solidFill>
                  <a:srgbClr val="00637F"/>
                </a:solidFill>
                <a:latin typeface="Calibri" panose="020F0502020204030204"/>
              </a:rPr>
              <a:t>PEDAGOGICAL </a:t>
            </a:r>
            <a:r>
              <a:rPr lang="en-US" sz="4400" b="1" dirty="0" smtClean="0">
                <a:solidFill>
                  <a:srgbClr val="00637F"/>
                </a:solidFill>
                <a:latin typeface="Calibri" panose="020F0502020204030204"/>
              </a:rPr>
              <a:t>STAFF</a:t>
            </a:r>
            <a:endParaRPr lang="ru-RU" sz="4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9825939" y="29088"/>
            <a:ext cx="4553299" cy="8760952"/>
          </a:xfrm>
        </p:spPr>
        <p:txBody>
          <a:bodyPr/>
          <a:lstStyle/>
          <a:p>
            <a:fld id="{8E634BBC-562C-084E-A5E8-A4A91B5D7A0A}" type="slidenum">
              <a:rPr lang="en-US" smtClean="0"/>
              <a:pPr/>
              <a:t>4</a:t>
            </a:fld>
            <a:endParaRPr lang="en-US" smtClean="0"/>
          </a:p>
          <a:p>
            <a:endParaRPr lang="en-US" dirty="0"/>
          </a:p>
        </p:txBody>
      </p:sp>
      <p:pic>
        <p:nvPicPr>
          <p:cNvPr id="6" name="Picture 10" descr="D:\Тақдимот 13.01.2019\Пустой расмлар 5.12.2018\DSC_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3024423"/>
            <a:ext cx="717087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10" descr="D:\ФОТО институт\1-этаж расмлари\DSC_2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0" y="3024423"/>
            <a:ext cx="7448196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10" descr="D:\ФОТО институт\1-этаж расмлари\DSC_2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3024423"/>
            <a:ext cx="742534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5" descr="D:\Тақдимот 13.01.2019\1. Корридор\DSC_011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8192504"/>
            <a:ext cx="7170875" cy="512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" name="Picture 7" descr="D:\Тақдимот 13.01.2019\Пустой расмлар 5.12.2018\DSC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8218447"/>
            <a:ext cx="7425344" cy="507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" name="Picture 3" descr="D:\Тақдимот 13.01.2019\12. Китоб жавон\DSC_09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/>
          <a:stretch/>
        </p:blipFill>
        <p:spPr bwMode="auto">
          <a:xfrm>
            <a:off x="955631" y="8200350"/>
            <a:ext cx="7448195" cy="511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499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3478" y="363386"/>
            <a:ext cx="22135061" cy="1380922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637F"/>
                </a:solidFill>
                <a:latin typeface="Calibri" panose="020F0502020204030204"/>
              </a:rPr>
              <a:t>INTRODUCTION OF </a:t>
            </a: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DIGITAL TECHNOLOGIES IN THE </a:t>
            </a:r>
            <a:r>
              <a:rPr lang="en-US" sz="5400" b="1" dirty="0" smtClean="0">
                <a:solidFill>
                  <a:srgbClr val="00637F"/>
                </a:solidFill>
                <a:latin typeface="Calibri" panose="020F0502020204030204"/>
              </a:rPr>
              <a:t>VOCATIONAL EDUCATION AND TRAINING PROCESS</a:t>
            </a:r>
            <a:endParaRPr lang="ru-RU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5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63478" y="3547482"/>
            <a:ext cx="8748259" cy="1600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3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Institute has created a “</a:t>
            </a:r>
            <a:r>
              <a:rPr lang="en-US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Laboratory for digitalization of vocational education</a:t>
            </a:r>
            <a:r>
              <a:rPr lang="en-US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”. </a:t>
            </a:r>
            <a:r>
              <a:rPr lang="en-US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en-US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laboratory develops </a:t>
            </a:r>
            <a:r>
              <a:rPr lang="en-US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electronic educational resources</a:t>
            </a:r>
            <a:r>
              <a:rPr lang="en-US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distance education platforms</a:t>
            </a:r>
            <a:endParaRPr lang="ru-RU" sz="3200" b="1" dirty="0">
              <a:solidFill>
                <a:srgbClr val="00637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706" t="3365" r="889" b="434"/>
          <a:stretch/>
        </p:blipFill>
        <p:spPr>
          <a:xfrm>
            <a:off x="11269595" y="3286746"/>
            <a:ext cx="5499684" cy="435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8589296" y="2636887"/>
            <a:ext cx="5107144" cy="1552349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More than 100 electronic educational resources have been created</a:t>
            </a:r>
            <a:endParaRPr lang="ru-RU" sz="3200" b="1" dirty="0">
              <a:solidFill>
                <a:srgbClr val="00637F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9" y="7804455"/>
            <a:ext cx="2880927" cy="288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77" y="9988823"/>
            <a:ext cx="2880927" cy="2880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0" y="8928916"/>
            <a:ext cx="2880927" cy="2880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8" y="6690908"/>
            <a:ext cx="2880927" cy="2880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2489" y="11809843"/>
            <a:ext cx="6728784" cy="1059907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50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 aids has been created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519"/>
          <a:stretch/>
        </p:blipFill>
        <p:spPr>
          <a:xfrm>
            <a:off x="14335315" y="5323437"/>
            <a:ext cx="6353450" cy="463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2040" y="8155098"/>
            <a:ext cx="6184400" cy="4697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8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552597" y="29088"/>
            <a:ext cx="3793041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6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333828" y="180296"/>
            <a:ext cx="23097685" cy="2034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000"/>
              </a:lnSpc>
            </a:pP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PLATFORMS FOR TRAINING AND METHODOLOGICAL SUPPORT OF THE </a:t>
            </a:r>
            <a:r>
              <a:rPr lang="en-US" sz="5400" b="1" dirty="0" smtClean="0">
                <a:solidFill>
                  <a:srgbClr val="00637F"/>
                </a:solidFill>
                <a:latin typeface="Calibri" panose="020F0502020204030204"/>
              </a:rPr>
              <a:t>VOCATIONAL EDUCATION AND TRAINING SYSTEM</a:t>
            </a:r>
            <a:endParaRPr lang="en-US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cxnSp>
        <p:nvCxnSpPr>
          <p:cNvPr id="66" name="Straight Connector 89">
            <a:extLst>
              <a:ext uri="{FF2B5EF4-FFF2-40B4-BE49-F238E27FC236}">
                <a16:creationId xmlns:a16="http://schemas.microsoft.com/office/drawing/2014/main" id="{B84FAC75-496A-2C42-83A9-6B52695702E9}"/>
              </a:ext>
            </a:extLst>
          </p:cNvPr>
          <p:cNvCxnSpPr/>
          <p:nvPr/>
        </p:nvCxnSpPr>
        <p:spPr>
          <a:xfrm>
            <a:off x="13057673" y="13543632"/>
            <a:ext cx="484991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  <a:alpha val="21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4" y="2366069"/>
            <a:ext cx="10598550" cy="5740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03478" y="2768553"/>
            <a:ext cx="110280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ongoing reforms have changed the requirements for teachers in vocational colleges. Now employees of professional colleges should be able to work not only with young 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people </a:t>
            </a:r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but also with the 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adults</a:t>
            </a:r>
            <a:r>
              <a:rPr lang="uz-Cyrl-UZ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en-US" sz="3200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endParaRPr lang="en-US" sz="32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3"/>
              </a:rPr>
              <a:t>www.cgtvet.uz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distance learning platform for adult education under the international curriculum program 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named </a:t>
            </a:r>
            <a:r>
              <a:rPr lang="en-US" sz="32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globALE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uz-Cyrl-UZ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8179" y="7690182"/>
            <a:ext cx="11242688" cy="435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Achieved </a:t>
            </a:r>
            <a:r>
              <a:rPr lang="en-US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results</a:t>
            </a:r>
            <a:endParaRPr lang="ru-RU" sz="2800" b="1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Training materials (including video presentations) for the first module were prepared and tested for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distance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learning (in Uzbek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);</a:t>
            </a:r>
            <a:endParaRPr lang="ru-RU" sz="2800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distance learning platform has been tested and its functions have been improved;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 tutors from a partner organization gained practical experience in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arrangement of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distance learning.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Each tutor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can independently teach 30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persons at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moment;</a:t>
            </a:r>
            <a:endParaRPr lang="en-US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 got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opportunity to reach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more people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at lower financial costs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ru-RU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765" y="8696448"/>
            <a:ext cx="10921635" cy="418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Difficulties </a:t>
            </a:r>
            <a:r>
              <a:rPr lang="ru-RU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</a:t>
            </a:r>
            <a:endParaRPr lang="ru-RU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high level of participants’ failure to complete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course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– only 19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reached the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course end out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32 participants,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only 14 completed the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training and passed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final examination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some of the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participants did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not even try to pass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it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 unknown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reasons). It is required to study these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aspects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but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influence of such factors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as lack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ICT skills, sufficient motivation, ability to manage time and lack of self-study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ability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can be seen from the first glance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  <a:endParaRPr lang="ru-RU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129" y="422483"/>
            <a:ext cx="22148338" cy="1761917"/>
          </a:xfrm>
        </p:spPr>
        <p:txBody>
          <a:bodyPr>
            <a:normAutofit fontScale="90000"/>
          </a:bodyPr>
          <a:lstStyle/>
          <a:p>
            <a:pPr>
              <a:lnSpc>
                <a:spcPts val="7000"/>
              </a:lnSpc>
            </a:pP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CONTINUING PROFESSIONAL DEVELOPMENT </a:t>
            </a: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PLATFORMS </a:t>
            </a: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AND METHODOLOGICAL SUPPORT OF THE </a:t>
            </a: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VOCATIONAL EDUCATION AND TRAINING SYSTEM</a:t>
            </a:r>
            <a:endParaRPr lang="en-US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7</a:t>
            </a:fld>
            <a:endParaRPr lang="en-US" smtClean="0"/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5211" y="2621166"/>
            <a:ext cx="2057601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www.profedu.uz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platform for remote professional development of management personnel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vocational education and training system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07" b="5161"/>
          <a:stretch>
            <a:fillRect/>
          </a:stretch>
        </p:blipFill>
        <p:spPr bwMode="auto">
          <a:xfrm>
            <a:off x="1200544" y="4098799"/>
            <a:ext cx="6600022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95" y="4098799"/>
            <a:ext cx="6921251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4" y="8662414"/>
            <a:ext cx="7223447" cy="43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5" y="4098799"/>
            <a:ext cx="7399867" cy="4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4" y="8662414"/>
            <a:ext cx="7650077" cy="38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17" b="6874"/>
          <a:stretch>
            <a:fillRect/>
          </a:stretch>
        </p:blipFill>
        <p:spPr bwMode="auto">
          <a:xfrm>
            <a:off x="8661057" y="8662414"/>
            <a:ext cx="7015806" cy="39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6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5415" y="450614"/>
            <a:ext cx="21027093" cy="1935179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CONTINUING PROFESSIONAL DEVELOPMENT PLATFORMS AND METHODOLOGICAL SUPPORT OF THE VOCATIONAL EDUCATION AND TRAINING SYSTEM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8</a:t>
            </a:fld>
            <a:endParaRPr lang="en-US" smtClean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0738" y="2812534"/>
            <a:ext cx="2138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my.moqt.uz </a:t>
            </a:r>
            <a:r>
              <a:rPr lang="en-US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platforms for </a:t>
            </a:r>
            <a:r>
              <a:rPr lang="en-US" sz="3200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professional development and </a:t>
            </a:r>
            <a:r>
              <a:rPr lang="en-US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methodological support of the </a:t>
            </a:r>
            <a:r>
              <a:rPr lang="en-US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vocational education and training system</a:t>
            </a:r>
            <a:endParaRPr lang="ru-RU" sz="3200" dirty="0">
              <a:solidFill>
                <a:srgbClr val="00637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382405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271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54337" y="9216780"/>
            <a:ext cx="5268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982 persons have completed the advanced training </a:t>
            </a: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courses until now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808176" y="29088"/>
            <a:ext cx="3537462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9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5441795" y="4894267"/>
            <a:ext cx="12747956" cy="3453320"/>
          </a:xfrm>
          <a:prstGeom prst="rect">
            <a:avLst/>
          </a:prstGeom>
        </p:spPr>
        <p:txBody>
          <a:bodyPr tIns="36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500" b="1" dirty="0" smtClean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THANK</a:t>
            </a:r>
            <a:r>
              <a:rPr lang="en-US" sz="11500" b="1" dirty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11500" b="1" dirty="0" smtClean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YOU </a:t>
            </a:r>
            <a:r>
              <a:rPr lang="en-US" sz="11500" b="1" dirty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 </a:t>
            </a:r>
            <a:r>
              <a:rPr lang="en-US" sz="11500" b="1" dirty="0" smtClean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YOUR ATTENTION</a:t>
            </a:r>
            <a:r>
              <a:rPr lang="ru-RU" sz="11500" b="1" dirty="0" smtClean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!</a:t>
            </a:r>
            <a:endParaRPr lang="ru-RU" sz="11500" b="1" dirty="0">
              <a:solidFill>
                <a:srgbClr val="0063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2917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c35683e2a49567fb14882bf2558d1efb439"/>
</p:tagLst>
</file>

<file path=ppt/theme/theme1.xml><?xml version="1.0" encoding="utf-8"?>
<a:theme xmlns:a="http://schemas.openxmlformats.org/drawingml/2006/main" name="Office Theme">
  <a:themeElements>
    <a:clrScheme name="Custom 38">
      <a:dk1>
        <a:srgbClr val="1F1F1F"/>
      </a:dk1>
      <a:lt1>
        <a:srgbClr val="FFFFFF"/>
      </a:lt1>
      <a:dk2>
        <a:srgbClr val="1E2028"/>
      </a:dk2>
      <a:lt2>
        <a:srgbClr val="FFFFFF"/>
      </a:lt2>
      <a:accent1>
        <a:srgbClr val="15B473"/>
      </a:accent1>
      <a:accent2>
        <a:srgbClr val="006A7F"/>
      </a:accent2>
      <a:accent3>
        <a:srgbClr val="18D287"/>
      </a:accent3>
      <a:accent4>
        <a:srgbClr val="0087A2"/>
      </a:accent4>
      <a:accent5>
        <a:srgbClr val="3B3B3B"/>
      </a:accent5>
      <a:accent6>
        <a:srgbClr val="282828"/>
      </a:accent6>
      <a:hlink>
        <a:srgbClr val="171717"/>
      </a:hlink>
      <a:folHlink>
        <a:srgbClr val="6D6D6D"/>
      </a:folHlink>
    </a:clrScheme>
    <a:fontScheme name="Custom 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2914</TotalTime>
  <Words>399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Extrabold</vt:lpstr>
      <vt:lpstr>Open Sans Semibold</vt:lpstr>
      <vt:lpstr>Proxima Nova Soft</vt:lpstr>
      <vt:lpstr>Proxima Nova Soft Md</vt:lpstr>
      <vt:lpstr>Times New Roman</vt:lpstr>
      <vt:lpstr>Wingdings</vt:lpstr>
      <vt:lpstr>Office Theme</vt:lpstr>
      <vt:lpstr>Презентация PowerPoint</vt:lpstr>
      <vt:lpstr>Презентация PowerPoint</vt:lpstr>
      <vt:lpstr>THE MAIN ACTIVITIES OF THE INSTITUTE OF PEDAGOGICAL INNOVATIONS </vt:lpstr>
      <vt:lpstr>INSTITUTE OF PEDAGOGICAL INNOVATIONS, REFRESHER TRAINING AND CONTINUING PROFESSIONAL DEVELOPMENT OF VOCATIONAL EDUCATION LEADERSHIP AND PEDAGOGICAL STAFF</vt:lpstr>
      <vt:lpstr>INTRODUCTION OF DIGITAL TECHNOLOGIES IN THE VOCATIONAL EDUCATION AND TRAINING PROCESS</vt:lpstr>
      <vt:lpstr>Презентация PowerPoint</vt:lpstr>
      <vt:lpstr>CONTINUING PROFESSIONAL DEVELOPMENT PLATFORMS AND METHODOLOGICAL SUPPORT OF THE VOCATIONAL EDUCATION AND TRAINING SYSTEM</vt:lpstr>
      <vt:lpstr>CONTINUING PROFESSIONAL DEVELOPMENT PLATFORMS AND METHODOLOGICAL SUPPORT OF THE VOCATIONAL EDUCATION AND TRAINING SYSTEM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Наталья Бурдюк</cp:lastModifiedBy>
  <cp:revision>182</cp:revision>
  <dcterms:created xsi:type="dcterms:W3CDTF">2017-09-03T20:33:52Z</dcterms:created>
  <dcterms:modified xsi:type="dcterms:W3CDTF">2020-11-09T10:54:27Z</dcterms:modified>
</cp:coreProperties>
</file>