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handoutMasterIdLst>
    <p:handoutMasterId r:id="rId16"/>
  </p:handoutMasterIdLst>
  <p:sldIdLst>
    <p:sldId id="300" r:id="rId2"/>
    <p:sldId id="318" r:id="rId3"/>
    <p:sldId id="306" r:id="rId4"/>
    <p:sldId id="307" r:id="rId5"/>
    <p:sldId id="310" r:id="rId6"/>
    <p:sldId id="275" r:id="rId7"/>
    <p:sldId id="313" r:id="rId8"/>
    <p:sldId id="316" r:id="rId9"/>
    <p:sldId id="314" r:id="rId10"/>
    <p:sldId id="315" r:id="rId11"/>
    <p:sldId id="320" r:id="rId12"/>
    <p:sldId id="321" r:id="rId13"/>
    <p:sldId id="282" r:id="rId14"/>
  </p:sldIdLst>
  <p:sldSz cx="6858000" cy="5143500"/>
  <p:notesSz cx="6735763" cy="9866313"/>
  <p:embeddedFontLst>
    <p:embeddedFont>
      <p:font typeface="Roboto Condensed Light" panose="020B0604020202020204" charset="0"/>
      <p:regular r:id="rId17"/>
      <p:bold r:id="rId18"/>
      <p:italic r:id="rId19"/>
      <p:boldItalic r:id="rId20"/>
    </p:embeddedFont>
    <p:embeddedFont>
      <p:font typeface="Wingdings 2" panose="05020102010507070707" pitchFamily="18" charset="2"/>
      <p:regular r:id="rId21"/>
    </p:embeddedFont>
    <p:embeddedFont>
      <p:font typeface="Roboto Condensed"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Trebuchet MS" panose="020B0603020202020204" pitchFamily="34" charset="0"/>
      <p:regular r:id="rId30"/>
      <p:bold r:id="rId31"/>
      <p:italic r:id="rId32"/>
      <p:boldItalic r:id="rId33"/>
    </p:embeddedFont>
    <p:embeddedFont>
      <p:font typeface="Wingdings 3" panose="05040102010807070707" pitchFamily="18" charset="2"/>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00"/>
    <a:srgbClr val="3F5378"/>
    <a:srgbClr val="E3F2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F525CC-AF38-4B13-BF64-02A422CE4619}">
  <a:tblStyle styleId="{47F525CC-AF38-4B13-BF64-02A422CE4619}"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1" autoAdjust="0"/>
    <p:restoredTop sz="94660"/>
  </p:normalViewPr>
  <p:slideViewPr>
    <p:cSldViewPr snapToGrid="0">
      <p:cViewPr varScale="1">
        <p:scale>
          <a:sx n="92" d="100"/>
          <a:sy n="92" d="100"/>
        </p:scale>
        <p:origin x="1062" y="7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157F5-215B-43ED-AB08-A24289CCC57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63F44900-579A-4027-A65A-02BFCCA3E7D1}">
      <dgm:prSet phldrT="[Текст]"/>
      <dgm:spPr/>
      <dgm:t>
        <a:bodyPr/>
        <a:lstStyle/>
        <a:p>
          <a:r>
            <a:rPr lang="en-US" dirty="0"/>
            <a:t>The</a:t>
          </a:r>
          <a:r>
            <a:rPr lang="en-US" baseline="0" dirty="0"/>
            <a:t> distance learning process has been organized</a:t>
          </a:r>
          <a:endParaRPr lang="ru-RU" dirty="0"/>
        </a:p>
      </dgm:t>
    </dgm:pt>
    <dgm:pt modelId="{2254DA80-040A-4A6B-B317-9F1583EBDD17}" type="parTrans" cxnId="{59E144DE-8C9A-4403-B68F-1C1BF104C7D8}">
      <dgm:prSet/>
      <dgm:spPr/>
      <dgm:t>
        <a:bodyPr/>
        <a:lstStyle/>
        <a:p>
          <a:endParaRPr lang="ru-RU"/>
        </a:p>
      </dgm:t>
    </dgm:pt>
    <dgm:pt modelId="{DDDA0488-D233-477E-93D4-DBFDE133ABFA}" type="sibTrans" cxnId="{59E144DE-8C9A-4403-B68F-1C1BF104C7D8}">
      <dgm:prSet/>
      <dgm:spPr/>
      <dgm:t>
        <a:bodyPr/>
        <a:lstStyle/>
        <a:p>
          <a:endParaRPr lang="ru-RU"/>
        </a:p>
      </dgm:t>
    </dgm:pt>
    <dgm:pt modelId="{0D6722D1-5263-42C6-8054-FE7EE0071C08}">
      <dgm:prSet phldrT="[Текст]"/>
      <dgm:spPr/>
      <dgm:t>
        <a:bodyPr/>
        <a:lstStyle/>
        <a:p>
          <a:endParaRPr lang="ru-RU" dirty="0"/>
        </a:p>
      </dgm:t>
    </dgm:pt>
    <dgm:pt modelId="{65EF5D4C-0DC6-4860-A1F2-F6D0248F072E}" type="parTrans" cxnId="{8F70B691-A570-4132-AAB6-C65351FF8A22}">
      <dgm:prSet/>
      <dgm:spPr/>
      <dgm:t>
        <a:bodyPr/>
        <a:lstStyle/>
        <a:p>
          <a:endParaRPr lang="ru-RU"/>
        </a:p>
      </dgm:t>
    </dgm:pt>
    <dgm:pt modelId="{E0E73B10-C1F3-4C04-B69A-47F1B7F7501E}" type="sibTrans" cxnId="{8F70B691-A570-4132-AAB6-C65351FF8A22}">
      <dgm:prSet/>
      <dgm:spPr/>
      <dgm:t>
        <a:bodyPr/>
        <a:lstStyle/>
        <a:p>
          <a:endParaRPr lang="ru-RU"/>
        </a:p>
      </dgm:t>
    </dgm:pt>
    <dgm:pt modelId="{2EF20798-2C2B-4C14-999A-556E04D4661E}">
      <dgm:prSet phldrT="[Текст]"/>
      <dgm:spPr/>
      <dgm:t>
        <a:bodyPr/>
        <a:lstStyle/>
        <a:p>
          <a:endParaRPr lang="ru-RU" dirty="0"/>
        </a:p>
      </dgm:t>
    </dgm:pt>
    <dgm:pt modelId="{26E054EC-5A43-48FC-89B5-44291627D29A}" type="parTrans" cxnId="{E4816CC3-B623-4091-9B76-5CE9B38440BE}">
      <dgm:prSet/>
      <dgm:spPr/>
      <dgm:t>
        <a:bodyPr/>
        <a:lstStyle/>
        <a:p>
          <a:endParaRPr lang="ru-RU"/>
        </a:p>
      </dgm:t>
    </dgm:pt>
    <dgm:pt modelId="{11B58FED-BF99-4190-A69E-E9EAEA269C36}" type="sibTrans" cxnId="{E4816CC3-B623-4091-9B76-5CE9B38440BE}">
      <dgm:prSet/>
      <dgm:spPr/>
      <dgm:t>
        <a:bodyPr/>
        <a:lstStyle/>
        <a:p>
          <a:endParaRPr lang="ru-RU"/>
        </a:p>
      </dgm:t>
    </dgm:pt>
    <dgm:pt modelId="{61B40DB5-8A88-4A62-82A2-3E96C8BF1CD6}">
      <dgm:prSet phldrT="[Текст]"/>
      <dgm:spPr/>
      <dgm:t>
        <a:bodyPr/>
        <a:lstStyle/>
        <a:p>
          <a:r>
            <a:rPr lang="en-US" dirty="0"/>
            <a:t>The procedure of monitoring the distance learning process has been established</a:t>
          </a:r>
          <a:endParaRPr lang="ru-RU" dirty="0"/>
        </a:p>
      </dgm:t>
    </dgm:pt>
    <dgm:pt modelId="{99E0254F-C29B-4BA3-9F7B-CAF512581269}" type="parTrans" cxnId="{1F003D4F-9C3D-417B-BEB1-C4EDD4BAAF95}">
      <dgm:prSet/>
      <dgm:spPr/>
      <dgm:t>
        <a:bodyPr/>
        <a:lstStyle/>
        <a:p>
          <a:endParaRPr lang="ru-RU"/>
        </a:p>
      </dgm:t>
    </dgm:pt>
    <dgm:pt modelId="{9EC82FFD-B96B-4070-9B18-676D839CD587}" type="sibTrans" cxnId="{1F003D4F-9C3D-417B-BEB1-C4EDD4BAAF95}">
      <dgm:prSet/>
      <dgm:spPr/>
      <dgm:t>
        <a:bodyPr/>
        <a:lstStyle/>
        <a:p>
          <a:endParaRPr lang="ru-RU"/>
        </a:p>
      </dgm:t>
    </dgm:pt>
    <dgm:pt modelId="{B54D3271-C05B-45E0-9902-F415F85CB5E9}">
      <dgm:prSet phldrT="[Текст]"/>
      <dgm:spPr/>
      <dgm:t>
        <a:bodyPr/>
        <a:lstStyle/>
        <a:p>
          <a:endParaRPr lang="ru-RU" dirty="0"/>
        </a:p>
      </dgm:t>
    </dgm:pt>
    <dgm:pt modelId="{15E3AABD-75E4-4B0F-8816-D809A7038FD0}" type="sibTrans" cxnId="{6D885CDB-64EC-4AC9-8CD6-114214D2FBB0}">
      <dgm:prSet/>
      <dgm:spPr/>
      <dgm:t>
        <a:bodyPr/>
        <a:lstStyle/>
        <a:p>
          <a:endParaRPr lang="ru-RU"/>
        </a:p>
      </dgm:t>
    </dgm:pt>
    <dgm:pt modelId="{79A0B960-CF96-4E84-AF65-EE9EC42CAA00}" type="parTrans" cxnId="{6D885CDB-64EC-4AC9-8CD6-114214D2FBB0}">
      <dgm:prSet/>
      <dgm:spPr/>
      <dgm:t>
        <a:bodyPr/>
        <a:lstStyle/>
        <a:p>
          <a:endParaRPr lang="ru-RU"/>
        </a:p>
      </dgm:t>
    </dgm:pt>
    <dgm:pt modelId="{A488CFF8-0F32-4AB4-8264-FD57195134F0}">
      <dgm:prSet phldrT="[Текст]"/>
      <dgm:spPr/>
      <dgm:t>
        <a:bodyPr/>
        <a:lstStyle/>
        <a:p>
          <a:endParaRPr lang="ru-RU" dirty="0"/>
        </a:p>
      </dgm:t>
    </dgm:pt>
    <dgm:pt modelId="{B817C816-BCF5-4599-8EFC-661F0518F06E}" type="sibTrans" cxnId="{0DF0DE0E-505B-44E2-81A0-8F66EC3BC551}">
      <dgm:prSet/>
      <dgm:spPr/>
      <dgm:t>
        <a:bodyPr/>
        <a:lstStyle/>
        <a:p>
          <a:endParaRPr lang="ru-RU"/>
        </a:p>
      </dgm:t>
    </dgm:pt>
    <dgm:pt modelId="{F594922A-23FD-49C8-A947-0861711AE0E5}" type="parTrans" cxnId="{0DF0DE0E-505B-44E2-81A0-8F66EC3BC551}">
      <dgm:prSet/>
      <dgm:spPr/>
      <dgm:t>
        <a:bodyPr/>
        <a:lstStyle/>
        <a:p>
          <a:endParaRPr lang="ru-RU"/>
        </a:p>
      </dgm:t>
    </dgm:pt>
    <dgm:pt modelId="{3C0FC98B-C8AB-4A51-A3B9-1E5ECA37993F}">
      <dgm:prSet phldrT="[Текст]"/>
      <dgm:spPr/>
      <dgm:t>
        <a:bodyPr/>
        <a:lstStyle/>
        <a:p>
          <a:endParaRPr lang="ru-RU" dirty="0"/>
        </a:p>
      </dgm:t>
    </dgm:pt>
    <dgm:pt modelId="{1319FAFD-926E-4547-9993-4D2DF00B54D1}" type="sibTrans" cxnId="{04D7C26B-6F42-43F1-BA30-AD8CA6FCB94A}">
      <dgm:prSet/>
      <dgm:spPr/>
      <dgm:t>
        <a:bodyPr/>
        <a:lstStyle/>
        <a:p>
          <a:endParaRPr lang="ru-RU"/>
        </a:p>
      </dgm:t>
    </dgm:pt>
    <dgm:pt modelId="{175B8002-6124-4B80-81FB-651F66432854}" type="parTrans" cxnId="{04D7C26B-6F42-43F1-BA30-AD8CA6FCB94A}">
      <dgm:prSet/>
      <dgm:spPr/>
      <dgm:t>
        <a:bodyPr/>
        <a:lstStyle/>
        <a:p>
          <a:endParaRPr lang="ru-RU"/>
        </a:p>
      </dgm:t>
    </dgm:pt>
    <dgm:pt modelId="{CC415C5E-1668-47BE-9C6F-8F0DEA5F428B}">
      <dgm:prSet/>
      <dgm:spPr/>
      <dgm:t>
        <a:bodyPr/>
        <a:lstStyle/>
        <a:p>
          <a:r>
            <a:rPr lang="en-US" dirty="0"/>
            <a:t>Internal regulations have been developed for the qualitative organization of distance learning (Regulations on practical training, on conducting tests and exams, on conducting classes)</a:t>
          </a:r>
          <a:endParaRPr lang="ru-KZ" dirty="0"/>
        </a:p>
      </dgm:t>
    </dgm:pt>
    <dgm:pt modelId="{7A434ABA-A1D8-45CF-8F4D-3E82C85D55F0}" type="parTrans" cxnId="{DF060A11-123B-48F9-B47A-51FF0A395123}">
      <dgm:prSet/>
      <dgm:spPr/>
      <dgm:t>
        <a:bodyPr/>
        <a:lstStyle/>
        <a:p>
          <a:endParaRPr lang="ru-KZ"/>
        </a:p>
      </dgm:t>
    </dgm:pt>
    <dgm:pt modelId="{6AE29F6B-E986-43CA-82FE-2383B0918063}" type="sibTrans" cxnId="{DF060A11-123B-48F9-B47A-51FF0A395123}">
      <dgm:prSet/>
      <dgm:spPr/>
      <dgm:t>
        <a:bodyPr/>
        <a:lstStyle/>
        <a:p>
          <a:endParaRPr lang="ru-KZ"/>
        </a:p>
      </dgm:t>
    </dgm:pt>
    <dgm:pt modelId="{F12E0A69-40E3-46EC-B13C-79D6B183465F}" type="pres">
      <dgm:prSet presAssocID="{CFB157F5-215B-43ED-AB08-A24289CCC57A}" presName="linearFlow" presStyleCnt="0">
        <dgm:presLayoutVars>
          <dgm:dir/>
          <dgm:animLvl val="lvl"/>
          <dgm:resizeHandles val="exact"/>
        </dgm:presLayoutVars>
      </dgm:prSet>
      <dgm:spPr/>
      <dgm:t>
        <a:bodyPr/>
        <a:lstStyle/>
        <a:p>
          <a:endParaRPr lang="ru-RU"/>
        </a:p>
      </dgm:t>
    </dgm:pt>
    <dgm:pt modelId="{7380A9A5-9335-4786-93D8-C924C5890A8F}" type="pres">
      <dgm:prSet presAssocID="{A488CFF8-0F32-4AB4-8264-FD57195134F0}" presName="composite" presStyleCnt="0"/>
      <dgm:spPr/>
    </dgm:pt>
    <dgm:pt modelId="{D70764F8-DF33-4BE1-BC09-D077CFF1CB94}" type="pres">
      <dgm:prSet presAssocID="{A488CFF8-0F32-4AB4-8264-FD57195134F0}" presName="parentText" presStyleLbl="alignNode1" presStyleIdx="0" presStyleCnt="3">
        <dgm:presLayoutVars>
          <dgm:chMax val="1"/>
          <dgm:bulletEnabled val="1"/>
        </dgm:presLayoutVars>
      </dgm:prSet>
      <dgm:spPr/>
      <dgm:t>
        <a:bodyPr/>
        <a:lstStyle/>
        <a:p>
          <a:endParaRPr lang="ru-RU"/>
        </a:p>
      </dgm:t>
    </dgm:pt>
    <dgm:pt modelId="{9FC86277-92EB-4533-8E13-9E47473494C4}" type="pres">
      <dgm:prSet presAssocID="{A488CFF8-0F32-4AB4-8264-FD57195134F0}" presName="descendantText" presStyleLbl="alignAcc1" presStyleIdx="0" presStyleCnt="3">
        <dgm:presLayoutVars>
          <dgm:bulletEnabled val="1"/>
        </dgm:presLayoutVars>
      </dgm:prSet>
      <dgm:spPr/>
      <dgm:t>
        <a:bodyPr/>
        <a:lstStyle/>
        <a:p>
          <a:endParaRPr lang="ru-RU"/>
        </a:p>
      </dgm:t>
    </dgm:pt>
    <dgm:pt modelId="{55089B17-4817-4E19-8AC8-BA5617A42C9A}" type="pres">
      <dgm:prSet presAssocID="{B817C816-BCF5-4599-8EFC-661F0518F06E}" presName="sp" presStyleCnt="0"/>
      <dgm:spPr/>
    </dgm:pt>
    <dgm:pt modelId="{C5DE548A-6FD8-4958-B739-C5469FA4FC4A}" type="pres">
      <dgm:prSet presAssocID="{3C0FC98B-C8AB-4A51-A3B9-1E5ECA37993F}" presName="composite" presStyleCnt="0"/>
      <dgm:spPr/>
    </dgm:pt>
    <dgm:pt modelId="{F3316FE6-6355-404A-94BA-B2A72E9E1A79}" type="pres">
      <dgm:prSet presAssocID="{3C0FC98B-C8AB-4A51-A3B9-1E5ECA37993F}" presName="parentText" presStyleLbl="alignNode1" presStyleIdx="1" presStyleCnt="3">
        <dgm:presLayoutVars>
          <dgm:chMax val="1"/>
          <dgm:bulletEnabled val="1"/>
        </dgm:presLayoutVars>
      </dgm:prSet>
      <dgm:spPr/>
      <dgm:t>
        <a:bodyPr/>
        <a:lstStyle/>
        <a:p>
          <a:endParaRPr lang="ru-RU"/>
        </a:p>
      </dgm:t>
    </dgm:pt>
    <dgm:pt modelId="{6E1CC0AB-B08F-4B56-9873-E65AFCA53FA1}" type="pres">
      <dgm:prSet presAssocID="{3C0FC98B-C8AB-4A51-A3B9-1E5ECA37993F}" presName="descendantText" presStyleLbl="alignAcc1" presStyleIdx="1" presStyleCnt="3">
        <dgm:presLayoutVars>
          <dgm:bulletEnabled val="1"/>
        </dgm:presLayoutVars>
      </dgm:prSet>
      <dgm:spPr/>
      <dgm:t>
        <a:bodyPr/>
        <a:lstStyle/>
        <a:p>
          <a:endParaRPr lang="ru-RU"/>
        </a:p>
      </dgm:t>
    </dgm:pt>
    <dgm:pt modelId="{642C2A82-381A-42FC-86C5-CB4949A25345}" type="pres">
      <dgm:prSet presAssocID="{1319FAFD-926E-4547-9993-4D2DF00B54D1}" presName="sp" presStyleCnt="0"/>
      <dgm:spPr/>
    </dgm:pt>
    <dgm:pt modelId="{7968D045-D861-4B89-A5D4-9DD17F254A61}" type="pres">
      <dgm:prSet presAssocID="{0D6722D1-5263-42C6-8054-FE7EE0071C08}" presName="composite" presStyleCnt="0"/>
      <dgm:spPr/>
    </dgm:pt>
    <dgm:pt modelId="{9C9F3253-0AF7-4D16-AD66-A11E78CF346B}" type="pres">
      <dgm:prSet presAssocID="{0D6722D1-5263-42C6-8054-FE7EE0071C08}" presName="parentText" presStyleLbl="alignNode1" presStyleIdx="2" presStyleCnt="3">
        <dgm:presLayoutVars>
          <dgm:chMax val="1"/>
          <dgm:bulletEnabled val="1"/>
        </dgm:presLayoutVars>
      </dgm:prSet>
      <dgm:spPr/>
      <dgm:t>
        <a:bodyPr/>
        <a:lstStyle/>
        <a:p>
          <a:endParaRPr lang="ru-RU"/>
        </a:p>
      </dgm:t>
    </dgm:pt>
    <dgm:pt modelId="{44C20B35-E745-4F55-A4B8-8BE4BECF2A42}" type="pres">
      <dgm:prSet presAssocID="{0D6722D1-5263-42C6-8054-FE7EE0071C08}" presName="descendantText" presStyleLbl="alignAcc1" presStyleIdx="2" presStyleCnt="3">
        <dgm:presLayoutVars>
          <dgm:bulletEnabled val="1"/>
        </dgm:presLayoutVars>
      </dgm:prSet>
      <dgm:spPr/>
      <dgm:t>
        <a:bodyPr/>
        <a:lstStyle/>
        <a:p>
          <a:endParaRPr lang="ru-RU"/>
        </a:p>
      </dgm:t>
    </dgm:pt>
  </dgm:ptLst>
  <dgm:cxnLst>
    <dgm:cxn modelId="{DF060A11-123B-48F9-B47A-51FF0A395123}" srcId="{A488CFF8-0F32-4AB4-8264-FD57195134F0}" destId="{CC415C5E-1668-47BE-9C6F-8F0DEA5F428B}" srcOrd="1" destOrd="0" parTransId="{7A434ABA-A1D8-45CF-8F4D-3E82C85D55F0}" sibTransId="{6AE29F6B-E986-43CA-82FE-2383B0918063}"/>
    <dgm:cxn modelId="{36253B10-0E37-46E1-AEBE-B7F64595696F}" type="presOf" srcId="{3C0FC98B-C8AB-4A51-A3B9-1E5ECA37993F}" destId="{F3316FE6-6355-404A-94BA-B2A72E9E1A79}" srcOrd="0" destOrd="0" presId="urn:microsoft.com/office/officeart/2005/8/layout/chevron2"/>
    <dgm:cxn modelId="{E4816CC3-B623-4091-9B76-5CE9B38440BE}" srcId="{0D6722D1-5263-42C6-8054-FE7EE0071C08}" destId="{2EF20798-2C2B-4C14-999A-556E04D4661E}" srcOrd="0" destOrd="0" parTransId="{26E054EC-5A43-48FC-89B5-44291627D29A}" sibTransId="{11B58FED-BF99-4190-A69E-E9EAEA269C36}"/>
    <dgm:cxn modelId="{17EFD6DB-BA51-4706-A788-FEE1AE7DE49B}" type="presOf" srcId="{2EF20798-2C2B-4C14-999A-556E04D4661E}" destId="{44C20B35-E745-4F55-A4B8-8BE4BECF2A42}" srcOrd="0" destOrd="0" presId="urn:microsoft.com/office/officeart/2005/8/layout/chevron2"/>
    <dgm:cxn modelId="{6D885CDB-64EC-4AC9-8CD6-114214D2FBB0}" srcId="{A488CFF8-0F32-4AB4-8264-FD57195134F0}" destId="{B54D3271-C05B-45E0-9902-F415F85CB5E9}" srcOrd="0" destOrd="0" parTransId="{79A0B960-CF96-4E84-AF65-EE9EC42CAA00}" sibTransId="{15E3AABD-75E4-4B0F-8816-D809A7038FD0}"/>
    <dgm:cxn modelId="{1F003D4F-9C3D-417B-BEB1-C4EDD4BAAF95}" srcId="{0D6722D1-5263-42C6-8054-FE7EE0071C08}" destId="{61B40DB5-8A88-4A62-82A2-3E96C8BF1CD6}" srcOrd="1" destOrd="0" parTransId="{99E0254F-C29B-4BA3-9F7B-CAF512581269}" sibTransId="{9EC82FFD-B96B-4070-9B18-676D839CD587}"/>
    <dgm:cxn modelId="{59E144DE-8C9A-4403-B68F-1C1BF104C7D8}" srcId="{3C0FC98B-C8AB-4A51-A3B9-1E5ECA37993F}" destId="{63F44900-579A-4027-A65A-02BFCCA3E7D1}" srcOrd="0" destOrd="0" parTransId="{2254DA80-040A-4A6B-B317-9F1583EBDD17}" sibTransId="{DDDA0488-D233-477E-93D4-DBFDE133ABFA}"/>
    <dgm:cxn modelId="{9C7BFB9D-C13D-4F29-A275-3CE547E2F119}" type="presOf" srcId="{CFB157F5-215B-43ED-AB08-A24289CCC57A}" destId="{F12E0A69-40E3-46EC-B13C-79D6B183465F}" srcOrd="0" destOrd="0" presId="urn:microsoft.com/office/officeart/2005/8/layout/chevron2"/>
    <dgm:cxn modelId="{65B6A6AF-2C84-47D4-A066-5C60F23776A4}" type="presOf" srcId="{A488CFF8-0F32-4AB4-8264-FD57195134F0}" destId="{D70764F8-DF33-4BE1-BC09-D077CFF1CB94}" srcOrd="0" destOrd="0" presId="urn:microsoft.com/office/officeart/2005/8/layout/chevron2"/>
    <dgm:cxn modelId="{BEA29825-0BB2-4196-90F1-03104186E091}" type="presOf" srcId="{B54D3271-C05B-45E0-9902-F415F85CB5E9}" destId="{9FC86277-92EB-4533-8E13-9E47473494C4}" srcOrd="0" destOrd="0" presId="urn:microsoft.com/office/officeart/2005/8/layout/chevron2"/>
    <dgm:cxn modelId="{FCCDA964-823C-49B3-A13F-FB41DB04ECAA}" type="presOf" srcId="{0D6722D1-5263-42C6-8054-FE7EE0071C08}" destId="{9C9F3253-0AF7-4D16-AD66-A11E78CF346B}" srcOrd="0" destOrd="0" presId="urn:microsoft.com/office/officeart/2005/8/layout/chevron2"/>
    <dgm:cxn modelId="{41C5C316-5A4B-4A98-ABFD-96E06595E949}" type="presOf" srcId="{63F44900-579A-4027-A65A-02BFCCA3E7D1}" destId="{6E1CC0AB-B08F-4B56-9873-E65AFCA53FA1}" srcOrd="0" destOrd="0" presId="urn:microsoft.com/office/officeart/2005/8/layout/chevron2"/>
    <dgm:cxn modelId="{EB51842C-E847-4AC9-80D7-05F5322AE8A1}" type="presOf" srcId="{CC415C5E-1668-47BE-9C6F-8F0DEA5F428B}" destId="{9FC86277-92EB-4533-8E13-9E47473494C4}" srcOrd="0" destOrd="1" presId="urn:microsoft.com/office/officeart/2005/8/layout/chevron2"/>
    <dgm:cxn modelId="{04D7C26B-6F42-43F1-BA30-AD8CA6FCB94A}" srcId="{CFB157F5-215B-43ED-AB08-A24289CCC57A}" destId="{3C0FC98B-C8AB-4A51-A3B9-1E5ECA37993F}" srcOrd="1" destOrd="0" parTransId="{175B8002-6124-4B80-81FB-651F66432854}" sibTransId="{1319FAFD-926E-4547-9993-4D2DF00B54D1}"/>
    <dgm:cxn modelId="{8F70B691-A570-4132-AAB6-C65351FF8A22}" srcId="{CFB157F5-215B-43ED-AB08-A24289CCC57A}" destId="{0D6722D1-5263-42C6-8054-FE7EE0071C08}" srcOrd="2" destOrd="0" parTransId="{65EF5D4C-0DC6-4860-A1F2-F6D0248F072E}" sibTransId="{E0E73B10-C1F3-4C04-B69A-47F1B7F7501E}"/>
    <dgm:cxn modelId="{EEEBE6FC-521A-4DC4-99E0-C2B48EB0495E}" type="presOf" srcId="{61B40DB5-8A88-4A62-82A2-3E96C8BF1CD6}" destId="{44C20B35-E745-4F55-A4B8-8BE4BECF2A42}" srcOrd="0" destOrd="1" presId="urn:microsoft.com/office/officeart/2005/8/layout/chevron2"/>
    <dgm:cxn modelId="{0DF0DE0E-505B-44E2-81A0-8F66EC3BC551}" srcId="{CFB157F5-215B-43ED-AB08-A24289CCC57A}" destId="{A488CFF8-0F32-4AB4-8264-FD57195134F0}" srcOrd="0" destOrd="0" parTransId="{F594922A-23FD-49C8-A947-0861711AE0E5}" sibTransId="{B817C816-BCF5-4599-8EFC-661F0518F06E}"/>
    <dgm:cxn modelId="{38AB183B-321C-4EE9-842D-74D3C21D3B3D}" type="presParOf" srcId="{F12E0A69-40E3-46EC-B13C-79D6B183465F}" destId="{7380A9A5-9335-4786-93D8-C924C5890A8F}" srcOrd="0" destOrd="0" presId="urn:microsoft.com/office/officeart/2005/8/layout/chevron2"/>
    <dgm:cxn modelId="{B35C9BC8-3F48-4CE4-AC3D-F5B5EE53EECA}" type="presParOf" srcId="{7380A9A5-9335-4786-93D8-C924C5890A8F}" destId="{D70764F8-DF33-4BE1-BC09-D077CFF1CB94}" srcOrd="0" destOrd="0" presId="urn:microsoft.com/office/officeart/2005/8/layout/chevron2"/>
    <dgm:cxn modelId="{74046AD5-B8DC-4D79-BF58-A38E8EA830A8}" type="presParOf" srcId="{7380A9A5-9335-4786-93D8-C924C5890A8F}" destId="{9FC86277-92EB-4533-8E13-9E47473494C4}" srcOrd="1" destOrd="0" presId="urn:microsoft.com/office/officeart/2005/8/layout/chevron2"/>
    <dgm:cxn modelId="{F2F2A084-0BFB-4933-8C3A-4B47EFEC3ECB}" type="presParOf" srcId="{F12E0A69-40E3-46EC-B13C-79D6B183465F}" destId="{55089B17-4817-4E19-8AC8-BA5617A42C9A}" srcOrd="1" destOrd="0" presId="urn:microsoft.com/office/officeart/2005/8/layout/chevron2"/>
    <dgm:cxn modelId="{6143C5F4-0157-403F-9E9E-912554A15352}" type="presParOf" srcId="{F12E0A69-40E3-46EC-B13C-79D6B183465F}" destId="{C5DE548A-6FD8-4958-B739-C5469FA4FC4A}" srcOrd="2" destOrd="0" presId="urn:microsoft.com/office/officeart/2005/8/layout/chevron2"/>
    <dgm:cxn modelId="{B79F3B67-0DB1-4D37-AA8D-107F2A6CFA94}" type="presParOf" srcId="{C5DE548A-6FD8-4958-B739-C5469FA4FC4A}" destId="{F3316FE6-6355-404A-94BA-B2A72E9E1A79}" srcOrd="0" destOrd="0" presId="urn:microsoft.com/office/officeart/2005/8/layout/chevron2"/>
    <dgm:cxn modelId="{1D61A970-9D28-48F2-B31F-505865810AF3}" type="presParOf" srcId="{C5DE548A-6FD8-4958-B739-C5469FA4FC4A}" destId="{6E1CC0AB-B08F-4B56-9873-E65AFCA53FA1}" srcOrd="1" destOrd="0" presId="urn:microsoft.com/office/officeart/2005/8/layout/chevron2"/>
    <dgm:cxn modelId="{0625067A-6F3D-488C-97D0-0E1AE296610C}" type="presParOf" srcId="{F12E0A69-40E3-46EC-B13C-79D6B183465F}" destId="{642C2A82-381A-42FC-86C5-CB4949A25345}" srcOrd="3" destOrd="0" presId="urn:microsoft.com/office/officeart/2005/8/layout/chevron2"/>
    <dgm:cxn modelId="{F1791FA5-B4C6-461D-BFD1-4EA2FC5FA9F4}" type="presParOf" srcId="{F12E0A69-40E3-46EC-B13C-79D6B183465F}" destId="{7968D045-D861-4B89-A5D4-9DD17F254A61}" srcOrd="4" destOrd="0" presId="urn:microsoft.com/office/officeart/2005/8/layout/chevron2"/>
    <dgm:cxn modelId="{2D319E65-D32A-47AE-B727-CC0E917AFFF4}" type="presParOf" srcId="{7968D045-D861-4B89-A5D4-9DD17F254A61}" destId="{9C9F3253-0AF7-4D16-AD66-A11E78CF346B}" srcOrd="0" destOrd="0" presId="urn:microsoft.com/office/officeart/2005/8/layout/chevron2"/>
    <dgm:cxn modelId="{363D7894-F703-46F3-8D53-2C1EAB2AED46}" type="presParOf" srcId="{7968D045-D861-4B89-A5D4-9DD17F254A61}" destId="{44C20B35-E745-4F55-A4B8-8BE4BECF2A4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764F8-DF33-4BE1-BC09-D077CFF1CB94}">
      <dsp:nvSpPr>
        <dsp:cNvPr id="0" name=""/>
        <dsp:cNvSpPr/>
      </dsp:nvSpPr>
      <dsp:spPr>
        <a:xfrm rot="5400000">
          <a:off x="-159035" y="160051"/>
          <a:ext cx="1060237" cy="74216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rot="-5400000">
        <a:off x="2" y="372098"/>
        <a:ext cx="742165" cy="318072"/>
      </dsp:txXfrm>
    </dsp:sp>
    <dsp:sp modelId="{9FC86277-92EB-4533-8E13-9E47473494C4}">
      <dsp:nvSpPr>
        <dsp:cNvPr id="0" name=""/>
        <dsp:cNvSpPr/>
      </dsp:nvSpPr>
      <dsp:spPr>
        <a:xfrm rot="5400000">
          <a:off x="2549269" y="-1806088"/>
          <a:ext cx="689154" cy="430336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ru-RU" sz="1000" kern="1200" dirty="0"/>
        </a:p>
        <a:p>
          <a:pPr marL="57150" lvl="1" indent="-57150" algn="l" defTabSz="444500">
            <a:lnSpc>
              <a:spcPct val="90000"/>
            </a:lnSpc>
            <a:spcBef>
              <a:spcPct val="0"/>
            </a:spcBef>
            <a:spcAft>
              <a:spcPct val="15000"/>
            </a:spcAft>
            <a:buChar char="••"/>
          </a:pPr>
          <a:r>
            <a:rPr lang="en-US" sz="1000" kern="1200" dirty="0"/>
            <a:t>Internal regulations have been developed for the qualitative organization of distance learning (Regulations on practical training, on conducting tests and exams, on conducting classes)</a:t>
          </a:r>
          <a:endParaRPr lang="ru-KZ" sz="1000" kern="1200" dirty="0"/>
        </a:p>
      </dsp:txBody>
      <dsp:txXfrm rot="-5400000">
        <a:off x="742165" y="34658"/>
        <a:ext cx="4269720" cy="621870"/>
      </dsp:txXfrm>
    </dsp:sp>
    <dsp:sp modelId="{F3316FE6-6355-404A-94BA-B2A72E9E1A79}">
      <dsp:nvSpPr>
        <dsp:cNvPr id="0" name=""/>
        <dsp:cNvSpPr/>
      </dsp:nvSpPr>
      <dsp:spPr>
        <a:xfrm rot="5400000">
          <a:off x="-159035" y="1015485"/>
          <a:ext cx="1060237" cy="74216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rot="-5400000">
        <a:off x="2" y="1227532"/>
        <a:ext cx="742165" cy="318072"/>
      </dsp:txXfrm>
    </dsp:sp>
    <dsp:sp modelId="{6E1CC0AB-B08F-4B56-9873-E65AFCA53FA1}">
      <dsp:nvSpPr>
        <dsp:cNvPr id="0" name=""/>
        <dsp:cNvSpPr/>
      </dsp:nvSpPr>
      <dsp:spPr>
        <a:xfrm rot="5400000">
          <a:off x="2549269" y="-950654"/>
          <a:ext cx="689154" cy="430336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The</a:t>
          </a:r>
          <a:r>
            <a:rPr lang="en-US" sz="1000" kern="1200" baseline="0" dirty="0"/>
            <a:t> distance learning process has been organized</a:t>
          </a:r>
          <a:endParaRPr lang="ru-RU" sz="1000" kern="1200" dirty="0"/>
        </a:p>
      </dsp:txBody>
      <dsp:txXfrm rot="-5400000">
        <a:off x="742165" y="890092"/>
        <a:ext cx="4269720" cy="621870"/>
      </dsp:txXfrm>
    </dsp:sp>
    <dsp:sp modelId="{9C9F3253-0AF7-4D16-AD66-A11E78CF346B}">
      <dsp:nvSpPr>
        <dsp:cNvPr id="0" name=""/>
        <dsp:cNvSpPr/>
      </dsp:nvSpPr>
      <dsp:spPr>
        <a:xfrm rot="5400000">
          <a:off x="-159035" y="1870918"/>
          <a:ext cx="1060237" cy="74216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rot="-5400000">
        <a:off x="2" y="2082965"/>
        <a:ext cx="742165" cy="318072"/>
      </dsp:txXfrm>
    </dsp:sp>
    <dsp:sp modelId="{44C20B35-E745-4F55-A4B8-8BE4BECF2A42}">
      <dsp:nvSpPr>
        <dsp:cNvPr id="0" name=""/>
        <dsp:cNvSpPr/>
      </dsp:nvSpPr>
      <dsp:spPr>
        <a:xfrm rot="5400000">
          <a:off x="2549269" y="-95220"/>
          <a:ext cx="689154" cy="430336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ru-RU" sz="1000" kern="1200" dirty="0"/>
        </a:p>
        <a:p>
          <a:pPr marL="57150" lvl="1" indent="-57150" algn="l" defTabSz="444500">
            <a:lnSpc>
              <a:spcPct val="90000"/>
            </a:lnSpc>
            <a:spcBef>
              <a:spcPct val="0"/>
            </a:spcBef>
            <a:spcAft>
              <a:spcPct val="15000"/>
            </a:spcAft>
            <a:buChar char="••"/>
          </a:pPr>
          <a:r>
            <a:rPr lang="en-US" sz="1000" kern="1200" dirty="0"/>
            <a:t>The procedure of monitoring the distance learning process has been established</a:t>
          </a:r>
          <a:endParaRPr lang="ru-RU" sz="1000" kern="1200" dirty="0"/>
        </a:p>
      </dsp:txBody>
      <dsp:txXfrm rot="-5400000">
        <a:off x="742165" y="1745526"/>
        <a:ext cx="4269720" cy="6218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C8D33BB-D256-47A2-92A2-425638B75FEB}" type="datetimeFigureOut">
              <a:rPr lang="ru-RU" smtClean="0"/>
              <a:t>09.11.2020</a:t>
            </a:fld>
            <a:endParaRPr lang="ru-RU"/>
          </a:p>
        </p:txBody>
      </p:sp>
      <p:sp>
        <p:nvSpPr>
          <p:cNvPr id="4" name="Нижний колонтитул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32FABF63-6215-4201-87E9-0C889D1FF6BE}" type="slidenum">
              <a:rPr lang="ru-RU" smtClean="0"/>
              <a:t>‹#›</a:t>
            </a:fld>
            <a:endParaRPr lang="ru-RU"/>
          </a:p>
        </p:txBody>
      </p:sp>
    </p:spTree>
    <p:extLst>
      <p:ext uri="{BB962C8B-B14F-4D97-AF65-F5344CB8AC3E}">
        <p14:creationId xmlns:p14="http://schemas.microsoft.com/office/powerpoint/2010/main" val="3232952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1700" y="739775"/>
            <a:ext cx="493236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3577" y="4686499"/>
            <a:ext cx="5388610" cy="4439841"/>
          </a:xfrm>
          <a:prstGeom prst="rect">
            <a:avLst/>
          </a:prstGeom>
          <a:noFill/>
          <a:ln>
            <a:noFill/>
          </a:ln>
        </p:spPr>
        <p:txBody>
          <a:bodyPr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202382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6350" y="-6351"/>
            <a:ext cx="6877353" cy="5156201"/>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1803400"/>
            <a:ext cx="4370039" cy="1234727"/>
          </a:xfrm>
        </p:spPr>
        <p:txBody>
          <a:bodyPr anchor="b">
            <a:noAutofit/>
          </a:bodyPr>
          <a:lstStyle>
            <a:lvl1pPr algn="r">
              <a:defRPr sz="405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847947" y="3038126"/>
            <a:ext cx="4370039"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41205771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60786" cy="2552700"/>
          </a:xfrm>
        </p:spPr>
        <p:txBody>
          <a:bodyPr anchor="ctr">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457200" y="3352800"/>
            <a:ext cx="4760786"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4821793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64" y="457200"/>
            <a:ext cx="4554137"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825806" y="2724150"/>
            <a:ext cx="406485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457199" y="3352800"/>
            <a:ext cx="4760786"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
        <p:nvSpPr>
          <p:cNvPr id="24" name="TextBox 23"/>
          <p:cNvSpPr txBox="1"/>
          <p:nvPr/>
        </p:nvSpPr>
        <p:spPr>
          <a:xfrm>
            <a:off x="362034" y="592784"/>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2164917"/>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88327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457199" y="1448991"/>
            <a:ext cx="4760786" cy="1946595"/>
          </a:xfrm>
        </p:spPr>
        <p:txBody>
          <a:bodyPr anchor="b">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457199" y="3395586"/>
            <a:ext cx="4760786"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7524643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81164" y="457200"/>
            <a:ext cx="4554137"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457198" y="3009900"/>
            <a:ext cx="4760787"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457199" y="3395586"/>
            <a:ext cx="4760786"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
        <p:nvSpPr>
          <p:cNvPr id="24" name="TextBox 23"/>
          <p:cNvSpPr txBox="1"/>
          <p:nvPr/>
        </p:nvSpPr>
        <p:spPr>
          <a:xfrm>
            <a:off x="362034" y="592784"/>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2164917"/>
            <a:ext cx="342989"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07609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461886" y="457200"/>
            <a:ext cx="4756099"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457198" y="3009900"/>
            <a:ext cx="4760787"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457199" y="3395586"/>
            <a:ext cx="4760786"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32971879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002908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457201"/>
            <a:ext cx="734109" cy="3938588"/>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457199" y="457201"/>
            <a:ext cx="3896270" cy="39385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0441716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sp>
        <p:nvSpPr>
          <p:cNvPr id="98" name="Shape 98"/>
          <p:cNvSpPr txBox="1">
            <a:spLocks noGrp="1"/>
          </p:cNvSpPr>
          <p:nvPr>
            <p:ph type="title"/>
          </p:nvPr>
        </p:nvSpPr>
        <p:spPr>
          <a:xfrm>
            <a:off x="610706" y="392575"/>
            <a:ext cx="3943800" cy="766200"/>
          </a:xfrm>
          <a:prstGeom prst="rect">
            <a:avLst/>
          </a:prstGeom>
        </p:spPr>
        <p:txBody>
          <a:bodyPr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610706" y="1537988"/>
            <a:ext cx="2533725" cy="2724300"/>
          </a:xfrm>
          <a:prstGeom prst="rect">
            <a:avLst/>
          </a:prstGeom>
        </p:spPr>
        <p:txBody>
          <a:bodyPr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Shape 100"/>
          <p:cNvSpPr txBox="1">
            <a:spLocks noGrp="1"/>
          </p:cNvSpPr>
          <p:nvPr>
            <p:ph type="body" idx="2"/>
          </p:nvPr>
        </p:nvSpPr>
        <p:spPr>
          <a:xfrm>
            <a:off x="3297092" y="1537988"/>
            <a:ext cx="2533725" cy="2724300"/>
          </a:xfrm>
          <a:prstGeom prst="rect">
            <a:avLst/>
          </a:prstGeom>
        </p:spPr>
        <p:txBody>
          <a:bodyPr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Shape 101"/>
          <p:cNvSpPr txBox="1">
            <a:spLocks noGrp="1"/>
          </p:cNvSpPr>
          <p:nvPr>
            <p:ph type="sldNum" idx="12"/>
          </p:nvPr>
        </p:nvSpPr>
        <p:spPr>
          <a:xfrm>
            <a:off x="5713500" y="4636500"/>
            <a:ext cx="1115550" cy="3156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74366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0334521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199" y="2025651"/>
            <a:ext cx="4760786" cy="136993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457199" y="3395586"/>
            <a:ext cx="4760786"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1734826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60786" cy="9906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457200" y="1620442"/>
            <a:ext cx="2316082" cy="291057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2901903" y="1620443"/>
            <a:ext cx="2316083" cy="291058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1786008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60785" cy="9906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199" y="1620737"/>
            <a:ext cx="231800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457199" y="2052935"/>
            <a:ext cx="2318004"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2899980" y="1620737"/>
            <a:ext cx="231800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2899980" y="2052935"/>
            <a:ext cx="2318004"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2635058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4760786" cy="9906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6832084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4574466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199" y="1123953"/>
            <a:ext cx="2092637" cy="958850"/>
          </a:xfrm>
        </p:spPr>
        <p:txBody>
          <a:bodyPr anchor="b">
            <a:normAutofit/>
          </a:bodyPr>
          <a:lstStyle>
            <a:lvl1pPr>
              <a:defRPr sz="1500"/>
            </a:lvl1pPr>
          </a:lstStyle>
          <a:p>
            <a:r>
              <a:rPr lang="ru-RU"/>
              <a:t>Образец заголовка</a:t>
            </a:r>
            <a:endParaRPr lang="en-US" dirty="0"/>
          </a:p>
        </p:txBody>
      </p:sp>
      <p:sp>
        <p:nvSpPr>
          <p:cNvPr id="3" name="Content Placeholder 2"/>
          <p:cNvSpPr>
            <a:spLocks noGrp="1"/>
          </p:cNvSpPr>
          <p:nvPr>
            <p:ph idx="1"/>
          </p:nvPr>
        </p:nvSpPr>
        <p:spPr>
          <a:xfrm>
            <a:off x="2678456" y="386194"/>
            <a:ext cx="2539528" cy="41448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199" y="2082802"/>
            <a:ext cx="2092637" cy="1938337"/>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a:t>Образец текста</a:t>
            </a:r>
          </a:p>
        </p:txBody>
      </p:sp>
      <p:sp>
        <p:nvSpPr>
          <p:cNvPr id="5" name="Date Placeholder 4"/>
          <p:cNvSpPr>
            <a:spLocks noGrp="1"/>
          </p:cNvSpPr>
          <p:nvPr>
            <p:ph type="dt" sz="half" idx="10"/>
          </p:nvPr>
        </p:nvSpPr>
        <p:spPr/>
        <p:txBody>
          <a:bodyPr/>
          <a:lstStyle/>
          <a:p>
            <a:fld id="{70DDF080-5E8C-48AD-84E5-6C08B304C14E}"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5622458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199" y="3600450"/>
            <a:ext cx="4760786"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57199" y="457200"/>
            <a:ext cx="4760786"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457199" y="4025504"/>
            <a:ext cx="4760786"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1410568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6351"/>
            <a:ext cx="6877354" cy="5156201"/>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457200"/>
            <a:ext cx="4760785" cy="9906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457199" y="1620443"/>
            <a:ext cx="4760786" cy="291058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053944" y="4531023"/>
            <a:ext cx="513099"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11/9/2020</a:t>
            </a:fld>
            <a:endParaRPr lang="en-US" dirty="0"/>
          </a:p>
        </p:txBody>
      </p:sp>
      <p:sp>
        <p:nvSpPr>
          <p:cNvPr id="5" name="Footer Placeholder 4"/>
          <p:cNvSpPr>
            <a:spLocks noGrp="1"/>
          </p:cNvSpPr>
          <p:nvPr>
            <p:ph type="ftr" sz="quarter" idx="3"/>
          </p:nvPr>
        </p:nvSpPr>
        <p:spPr>
          <a:xfrm>
            <a:off x="457200" y="4531023"/>
            <a:ext cx="3467230"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4531023"/>
            <a:ext cx="384479" cy="273844"/>
          </a:xfrm>
          <a:prstGeom prst="rect">
            <a:avLst/>
          </a:prstGeom>
        </p:spPr>
        <p:txBody>
          <a:bodyPr vert="horz" lIns="91440" tIns="45720" rIns="91440" bIns="45720" rtlCol="0" anchor="ctr"/>
          <a:lstStyle>
            <a:lvl1pPr algn="r">
              <a:defRPr sz="675">
                <a:solidFill>
                  <a:schemeClr val="accent1"/>
                </a:solidFill>
              </a:defRPr>
            </a:lvl1p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404576174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transition>
    <p:fade thruBlk="1"/>
  </p:transition>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65431" y="1022538"/>
            <a:ext cx="5446578" cy="989847"/>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algn="ctr">
              <a:spcBef>
                <a:spcPts val="0"/>
              </a:spcBef>
              <a:buNone/>
            </a:pPr>
            <a:r>
              <a:rPr lang="en-US" i="1" dirty="0"/>
              <a:t>Characteristics of teaching activities in secondary vocational education institutions in the context of distance learning</a:t>
            </a:r>
            <a:r>
              <a:rPr lang="ru-RU" sz="1800" b="1" dirty="0">
                <a:solidFill>
                  <a:srgbClr val="006699"/>
                </a:solidFill>
              </a:rPr>
              <a:t>												» </a:t>
            </a:r>
          </a:p>
          <a:p>
            <a:pPr algn="ctr">
              <a:buFont typeface="Wingdings 2" pitchFamily="18" charset="2"/>
              <a:buNone/>
            </a:pPr>
            <a:endParaRPr lang="ru-RU" sz="2700" b="1" dirty="0"/>
          </a:p>
        </p:txBody>
      </p:sp>
      <p:sp>
        <p:nvSpPr>
          <p:cNvPr id="6" name="Rectangle 3"/>
          <p:cNvSpPr txBox="1">
            <a:spLocks noChangeArrowheads="1"/>
          </p:cNvSpPr>
          <p:nvPr/>
        </p:nvSpPr>
        <p:spPr>
          <a:xfrm>
            <a:off x="435690" y="4242178"/>
            <a:ext cx="5772160" cy="66367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rgbClr val="C7D3E6"/>
              </a:buClr>
              <a:buSzPts val="2000"/>
              <a:buFont typeface="Roboto Condensed Light"/>
              <a:buChar char="▻"/>
              <a:defRPr sz="2000" b="0" i="0" u="none" strike="noStrike" cap="none">
                <a:solidFill>
                  <a:srgbClr val="263248"/>
                </a:solidFill>
                <a:latin typeface="Roboto Condensed Light"/>
                <a:ea typeface="Roboto Condensed Light"/>
                <a:cs typeface="Roboto Condensed Light"/>
                <a:sym typeface="Roboto Condensed Light"/>
              </a:defRPr>
            </a:lvl9pPr>
          </a:lstStyle>
          <a:p>
            <a:pPr algn="ctr">
              <a:spcBef>
                <a:spcPts val="0"/>
              </a:spcBef>
              <a:buFont typeface="Roboto Condensed Light"/>
              <a:buNone/>
            </a:pPr>
            <a:r>
              <a:rPr lang="en-US" sz="1600" b="1" dirty="0">
                <a:solidFill>
                  <a:srgbClr val="006699"/>
                </a:solidFill>
              </a:rPr>
              <a:t>Bishkek Motor and Road College named after K. </a:t>
            </a:r>
            <a:r>
              <a:rPr lang="en-US" sz="1600" b="1" dirty="0" err="1">
                <a:solidFill>
                  <a:srgbClr val="006699"/>
                </a:solidFill>
              </a:rPr>
              <a:t>Kolbayev</a:t>
            </a:r>
            <a:r>
              <a:rPr lang="en-US" sz="1600" b="1" dirty="0">
                <a:solidFill>
                  <a:srgbClr val="006699"/>
                </a:solidFill>
              </a:rPr>
              <a:t> </a:t>
            </a:r>
            <a:endParaRPr lang="ru-RU" sz="2700" b="1"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676" y="126767"/>
            <a:ext cx="956349" cy="956349"/>
          </a:xfrm>
          <a:prstGeom prst="rect">
            <a:avLst/>
          </a:prstGeom>
        </p:spPr>
      </p:pic>
      <p:pic>
        <p:nvPicPr>
          <p:cNvPr id="8" name="Рисунок 7" descr="http://badk.kg/images/%d1%80%d0%b8%d1%81%d1%83%d0%bd%d0%be%d0%ba3-crop-u3280.jpg?crc=4073730238"/>
          <p:cNvPicPr/>
          <p:nvPr/>
        </p:nvPicPr>
        <p:blipFill>
          <a:blip r:embed="rId3" cstate="print"/>
          <a:srcRect/>
          <a:stretch>
            <a:fillRect/>
          </a:stretch>
        </p:blipFill>
        <p:spPr bwMode="auto">
          <a:xfrm>
            <a:off x="1774405" y="2425700"/>
            <a:ext cx="2998931" cy="1816478"/>
          </a:xfrm>
          <a:prstGeom prst="rect">
            <a:avLst/>
          </a:prstGeom>
          <a:noFill/>
          <a:ln w="9525">
            <a:solidFill>
              <a:srgbClr val="92D050"/>
            </a:solidFill>
            <a:miter lim="800000"/>
            <a:headEnd/>
            <a:tailEnd/>
          </a:ln>
        </p:spPr>
      </p:pic>
    </p:spTree>
    <p:extLst>
      <p:ext uri="{BB962C8B-B14F-4D97-AF65-F5344CB8AC3E}">
        <p14:creationId xmlns:p14="http://schemas.microsoft.com/office/powerpoint/2010/main" val="26219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803" y="126767"/>
            <a:ext cx="3943800" cy="766200"/>
          </a:xfrm>
        </p:spPr>
        <p:txBody>
          <a:bodyPr/>
          <a:lstStyle/>
          <a:p>
            <a:r>
              <a:rPr lang="en-US" dirty="0"/>
              <a:t>Feedback</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676" y="126767"/>
            <a:ext cx="956349" cy="956349"/>
          </a:xfrm>
          <a:prstGeom prst="rect">
            <a:avLst/>
          </a:prstGeom>
        </p:spPr>
      </p:pic>
      <p:pic>
        <p:nvPicPr>
          <p:cNvPr id="6" name="Рисунок 5"/>
          <p:cNvPicPr>
            <a:picLocks noChangeAspect="1"/>
          </p:cNvPicPr>
          <p:nvPr/>
        </p:nvPicPr>
        <p:blipFill>
          <a:blip r:embed="rId3"/>
          <a:stretch>
            <a:fillRect/>
          </a:stretch>
        </p:blipFill>
        <p:spPr>
          <a:xfrm>
            <a:off x="4919526" y="2508042"/>
            <a:ext cx="1979225" cy="1070849"/>
          </a:xfrm>
          <a:prstGeom prst="rect">
            <a:avLst/>
          </a:prstGeom>
        </p:spPr>
      </p:pic>
      <p:pic>
        <p:nvPicPr>
          <p:cNvPr id="7" name="Рисунок 6"/>
          <p:cNvPicPr>
            <a:picLocks noChangeAspect="1"/>
          </p:cNvPicPr>
          <p:nvPr/>
        </p:nvPicPr>
        <p:blipFill>
          <a:blip r:embed="rId4"/>
          <a:stretch>
            <a:fillRect/>
          </a:stretch>
        </p:blipFill>
        <p:spPr>
          <a:xfrm>
            <a:off x="4919526" y="1153509"/>
            <a:ext cx="1879628" cy="1195991"/>
          </a:xfrm>
          <a:prstGeom prst="rect">
            <a:avLst/>
          </a:prstGeom>
        </p:spPr>
      </p:pic>
      <p:sp>
        <p:nvSpPr>
          <p:cNvPr id="9" name="Прямоугольник 8"/>
          <p:cNvSpPr/>
          <p:nvPr/>
        </p:nvSpPr>
        <p:spPr>
          <a:xfrm>
            <a:off x="0" y="810681"/>
            <a:ext cx="5093991" cy="3077637"/>
          </a:xfrm>
          <a:prstGeom prst="rect">
            <a:avLst/>
          </a:prstGeom>
        </p:spPr>
        <p:txBody>
          <a:bodyPr wrap="square">
            <a:spAutoFit/>
          </a:bodyPr>
          <a:lstStyle/>
          <a:p>
            <a:pPr marL="342900" lvl="0" indent="-342900">
              <a:lnSpc>
                <a:spcPct val="107000"/>
              </a:lnSpc>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Online - classes are recorded in the ZOOM cloud storage.</a:t>
            </a:r>
          </a:p>
          <a:p>
            <a:pPr lvl="0">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At the beginning of the class, the teacher shall inform the students about the assignment to be completed during the class or after a strictly established time. All assignments completed by a student are stored on the teacher's personal page in AVN or, if desired, on the teacher's work computer. </a:t>
            </a:r>
          </a:p>
          <a:p>
            <a:pPr lvl="0">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For convenient sorting of files sent by students, the teacher can set a convenient name format for each file. </a:t>
            </a:r>
          </a:p>
          <a:p>
            <a:pPr lvl="0">
              <a:lnSpc>
                <a:spcPct val="107000"/>
              </a:lnSpc>
            </a:pPr>
            <a:r>
              <a:rPr lang="en-US" i="1" dirty="0">
                <a:latin typeface="Times New Roman" panose="02020603050405020304" pitchFamily="18" charset="0"/>
                <a:ea typeface="Calibri" panose="020F0502020204030204" pitchFamily="34" charset="0"/>
                <a:cs typeface="Times New Roman" panose="02020603050405020304" pitchFamily="18" charset="0"/>
              </a:rPr>
              <a:t>For example: "D-1-20 </a:t>
            </a:r>
            <a:r>
              <a:rPr lang="en-US" i="1" dirty="0" err="1" smtClean="0">
                <a:latin typeface="Times New Roman" panose="02020603050405020304" pitchFamily="18" charset="0"/>
                <a:ea typeface="Calibri" panose="020F0502020204030204" pitchFamily="34" charset="0"/>
                <a:cs typeface="Times New Roman" panose="02020603050405020304" pitchFamily="18" charset="0"/>
              </a:rPr>
              <a:t>Assanov</a:t>
            </a:r>
            <a:r>
              <a:rPr lang="en-US"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Computer Science Practical Work #1", "D-1-20 </a:t>
            </a:r>
            <a:r>
              <a:rPr lang="en-US" i="1" dirty="0" err="1" smtClean="0">
                <a:latin typeface="Times New Roman" panose="02020603050405020304" pitchFamily="18" charset="0"/>
                <a:ea typeface="Calibri" panose="020F0502020204030204" pitchFamily="34" charset="0"/>
                <a:cs typeface="Times New Roman" panose="02020603050405020304" pitchFamily="18" charset="0"/>
              </a:rPr>
              <a:t>Assanov</a:t>
            </a:r>
            <a:r>
              <a:rPr lang="en-US"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English Exercise 3".</a:t>
            </a:r>
          </a:p>
          <a:p>
            <a:pPr lvl="0">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Teachers have created separate folders by groups and subjects for convenient storage of students' completed assignments on their work computer.</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397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457200"/>
            <a:ext cx="5870864" cy="440532"/>
          </a:xfrm>
        </p:spPr>
        <p:txBody>
          <a:bodyPr>
            <a:normAutofit/>
          </a:bodyPr>
          <a:lstStyle/>
          <a:p>
            <a:pPr eaLnBrk="1" hangingPunct="1">
              <a:defRPr/>
            </a:pPr>
            <a:r>
              <a:rPr lang="en-US" sz="1500" dirty="0"/>
              <a:t>Duties of the teacher in distance learning</a:t>
            </a:r>
            <a:endParaRPr lang="ru-RU" sz="1500" dirty="0"/>
          </a:p>
        </p:txBody>
      </p:sp>
      <p:sp>
        <p:nvSpPr>
          <p:cNvPr id="91139" name="Rectangle 3"/>
          <p:cNvSpPr>
            <a:spLocks noGrp="1" noChangeArrowheads="1"/>
          </p:cNvSpPr>
          <p:nvPr>
            <p:ph type="body" idx="1"/>
          </p:nvPr>
        </p:nvSpPr>
        <p:spPr>
          <a:xfrm>
            <a:off x="342900" y="897732"/>
            <a:ext cx="6172200" cy="4017168"/>
          </a:xfrm>
        </p:spPr>
        <p:txBody>
          <a:bodyPr>
            <a:normAutofit/>
          </a:bodyPr>
          <a:lstStyle/>
          <a:p>
            <a:pPr>
              <a:defRPr/>
            </a:pPr>
            <a:r>
              <a:rPr lang="en-US" dirty="0"/>
              <a:t>Planning of learning activities</a:t>
            </a:r>
          </a:p>
          <a:p>
            <a:pPr>
              <a:defRPr/>
            </a:pPr>
            <a:r>
              <a:rPr lang="en-US" dirty="0"/>
              <a:t>Organization of learning activities (online - etiquette, organization of virtual working space for yourself and students)</a:t>
            </a:r>
          </a:p>
          <a:p>
            <a:pPr>
              <a:defRPr/>
            </a:pPr>
            <a:r>
              <a:rPr lang="en-US" dirty="0"/>
              <a:t>Coordination of cognitive process of students learning with the use of ICT:</a:t>
            </a:r>
          </a:p>
          <a:p>
            <a:pPr>
              <a:buFontTx/>
              <a:buChar char="-"/>
              <a:defRPr/>
            </a:pPr>
            <a:r>
              <a:rPr lang="en-US" dirty="0"/>
              <a:t>motivation. The component which gets a special role in cognitive process in distance learning. At the same time, the motivation goes away if the tasks do not correspond to the level of students' skills.</a:t>
            </a:r>
            <a:r>
              <a:rPr lang="ru-RU" dirty="0"/>
              <a:t> </a:t>
            </a:r>
            <a:endParaRPr lang="en-US" dirty="0"/>
          </a:p>
          <a:p>
            <a:pPr>
              <a:buFontTx/>
              <a:buChar char="-"/>
              <a:defRPr/>
            </a:pPr>
            <a:r>
              <a:rPr lang="en-US" dirty="0"/>
              <a:t>a step-by-step algorithm of the cognitive process</a:t>
            </a:r>
          </a:p>
          <a:p>
            <a:pPr eaLnBrk="1" hangingPunct="1">
              <a:defRPr/>
            </a:pPr>
            <a:r>
              <a:rPr lang="en-US" dirty="0"/>
              <a:t>Adjustment of the course being taught with the use of network course development tools and multimedia technologies</a:t>
            </a:r>
          </a:p>
          <a:p>
            <a:pPr eaLnBrk="1" hangingPunct="1">
              <a:defRPr/>
            </a:pPr>
            <a:r>
              <a:rPr lang="en-US" dirty="0"/>
              <a:t>Consulting students in real-time and in delayed mode</a:t>
            </a:r>
          </a:p>
          <a:p>
            <a:pPr eaLnBrk="1" hangingPunct="1">
              <a:defRPr/>
            </a:pPr>
            <a:endParaRPr lang="en-US" dirty="0"/>
          </a:p>
          <a:p>
            <a:pPr eaLnBrk="1" hangingPunct="1">
              <a:defRPr/>
            </a:pPr>
            <a:endParaRPr lang="ru-RU" dirty="0"/>
          </a:p>
          <a:p>
            <a:pPr eaLnBrk="1" hangingPunct="1">
              <a:buFont typeface="Wingdings" panose="05000000000000000000" pitchFamily="2" charset="2"/>
              <a:buNone/>
              <a:defRPr/>
            </a:pPr>
            <a:endParaRPr lang="en-US" dirty="0">
              <a:solidFill>
                <a:schemeClr val="bg1">
                  <a:lumMod val="50000"/>
                </a:schemeClr>
              </a:solidFill>
            </a:endParaRPr>
          </a:p>
          <a:p>
            <a:pPr eaLnBrk="1" hangingPunct="1">
              <a:buFont typeface="Wingdings" panose="05000000000000000000" pitchFamily="2" charset="2"/>
              <a:buNone/>
              <a:defRPr/>
            </a:pPr>
            <a:endParaRPr lang="ru-RU" dirty="0">
              <a:solidFill>
                <a:schemeClr val="bg1">
                  <a:lumMod val="50000"/>
                </a:schemeClr>
              </a:solidFill>
            </a:endParaRPr>
          </a:p>
          <a:p>
            <a:pPr eaLnBrk="1" hangingPunct="1">
              <a:buFont typeface="Wingdings" panose="05000000000000000000" pitchFamily="2" charset="2"/>
              <a:buNone/>
              <a:defRPr/>
            </a:pPr>
            <a:endParaRPr lang="ru-RU" dirty="0">
              <a:solidFill>
                <a:schemeClr val="bg1">
                  <a:lumMod val="50000"/>
                </a:schemeClr>
              </a:solidFill>
            </a:endParaRPr>
          </a:p>
          <a:p>
            <a:pPr eaLnBrk="1" hangingPunct="1">
              <a:buFont typeface="Wingdings" panose="05000000000000000000" pitchFamily="2" charset="2"/>
              <a:buNone/>
              <a:defRPr/>
            </a:pPr>
            <a:endParaRPr lang="ru-RU" dirty="0">
              <a:solidFill>
                <a:schemeClr val="bg1">
                  <a:lumMod val="50000"/>
                </a:schemeClr>
              </a:solidFill>
            </a:endParaRPr>
          </a:p>
        </p:txBody>
      </p:sp>
    </p:spTree>
    <p:extLst>
      <p:ext uri="{BB962C8B-B14F-4D97-AF65-F5344CB8AC3E}">
        <p14:creationId xmlns:p14="http://schemas.microsoft.com/office/powerpoint/2010/main" val="22669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199"/>
            <a:ext cx="4760785" cy="1163243"/>
          </a:xfrm>
        </p:spPr>
        <p:txBody>
          <a:bodyPr>
            <a:normAutofit fontScale="90000"/>
          </a:bodyPr>
          <a:lstStyle/>
          <a:p>
            <a:r>
              <a:rPr lang="en-US" dirty="0"/>
              <a:t>Organization of the laboratory work in distance learning</a:t>
            </a:r>
            <a:endParaRPr lang="ru-RU" dirty="0"/>
          </a:p>
        </p:txBody>
      </p:sp>
      <p:sp>
        <p:nvSpPr>
          <p:cNvPr id="3" name="Объект 2"/>
          <p:cNvSpPr>
            <a:spLocks noGrp="1"/>
          </p:cNvSpPr>
          <p:nvPr>
            <p:ph idx="1"/>
          </p:nvPr>
        </p:nvSpPr>
        <p:spPr>
          <a:xfrm>
            <a:off x="457199" y="1620442"/>
            <a:ext cx="5361710" cy="3408757"/>
          </a:xfrm>
        </p:spPr>
        <p:txBody>
          <a:bodyPr>
            <a:normAutofit/>
          </a:bodyPr>
          <a:lstStyle/>
          <a:p>
            <a:r>
              <a:rPr lang="en-US" dirty="0"/>
              <a:t>The first stage - introduction to the laboratory work. At this stage, students work with literature and computer simulators. The work is monitored with the help of testing programs. The main duty of the teacher is to provide advice.</a:t>
            </a:r>
            <a:r>
              <a:rPr lang="ru-RU" dirty="0"/>
              <a:t> </a:t>
            </a:r>
            <a:endParaRPr lang="en-US" dirty="0"/>
          </a:p>
          <a:p>
            <a:r>
              <a:rPr lang="en-US" dirty="0"/>
              <a:t>At the second stage, students work with simulators that simulate a real facility. At this stage, the duty of the teacher is to provide advice to students only.</a:t>
            </a:r>
            <a:r>
              <a:rPr lang="ru-RU" dirty="0"/>
              <a:t> </a:t>
            </a:r>
            <a:endParaRPr lang="en-US" dirty="0"/>
          </a:p>
          <a:p>
            <a:r>
              <a:rPr lang="en-US" dirty="0"/>
              <a:t>At the third stage, students carry out an experiment under real-life conditions. Remote access to the experimental facility is used, or the facilities of the branch office are used.</a:t>
            </a:r>
            <a:r>
              <a:rPr lang="ru-RU" dirty="0"/>
              <a:t> 	</a:t>
            </a:r>
            <a:r>
              <a:rPr lang="en-US" dirty="0">
                <a:solidFill>
                  <a:srgbClr val="FF0000"/>
                </a:solidFill>
              </a:rPr>
              <a:t>Thus, during the organization of the laboratory work and its process in distance learning, the direct communication between the teacher and students is not excluded but it takes place mainly in the final stage.</a:t>
            </a:r>
            <a:endParaRPr lang="ru-RU" dirty="0">
              <a:solidFill>
                <a:srgbClr val="FF0000"/>
              </a:solidFill>
            </a:endParaRPr>
          </a:p>
        </p:txBody>
      </p:sp>
      <p:sp>
        <p:nvSpPr>
          <p:cNvPr id="4" name="Номер слайда 3"/>
          <p:cNvSpPr>
            <a:spLocks noGrp="1"/>
          </p:cNvSpPr>
          <p:nvPr>
            <p:ph type="sldNum" sz="quarter" idx="12"/>
          </p:nvPr>
        </p:nvSpPr>
        <p:spPr/>
        <p:txBody>
          <a:bodyPr/>
          <a:lstStyle/>
          <a:p>
            <a:pPr algn="r"/>
            <a:fld id="{00000000-1234-1234-1234-123412341234}" type="slidenum">
              <a:rPr lang="en" sz="1200" b="1" smtClean="0">
                <a:solidFill>
                  <a:srgbClr val="FFFFFF"/>
                </a:solidFill>
                <a:latin typeface="Roboto Condensed"/>
                <a:ea typeface="Roboto Condensed"/>
                <a:cs typeface="Roboto Condensed"/>
                <a:sym typeface="Roboto Condensed"/>
              </a:rPr>
              <a:pPr algn="r"/>
              <a:t>12</a:t>
            </a:fld>
            <a:endParaRPr lang="en" sz="12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02527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806" y="2119775"/>
            <a:ext cx="5205894" cy="766200"/>
          </a:xfrm>
        </p:spPr>
        <p:txBody>
          <a:bodyPr>
            <a:normAutofit fontScale="90000"/>
          </a:bodyPr>
          <a:lstStyle/>
          <a:p>
            <a:pPr algn="ctr"/>
            <a:r>
              <a:rPr lang="en-US" sz="3600" dirty="0">
                <a:solidFill>
                  <a:srgbClr val="3F5378"/>
                </a:solidFill>
              </a:rPr>
              <a:t>THANK YOU FOR ATTENTION</a:t>
            </a:r>
            <a:endParaRPr lang="ru-RU" sz="3600" dirty="0">
              <a:solidFill>
                <a:srgbClr val="3F5378"/>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676" y="126767"/>
            <a:ext cx="956349" cy="956349"/>
          </a:xfrm>
          <a:prstGeom prst="rect">
            <a:avLst/>
          </a:prstGeom>
        </p:spPr>
      </p:pic>
    </p:spTree>
    <p:extLst>
      <p:ext uri="{BB962C8B-B14F-4D97-AF65-F5344CB8AC3E}">
        <p14:creationId xmlns:p14="http://schemas.microsoft.com/office/powerpoint/2010/main" val="328694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6" name="Picture 12" descr="http://cmzt.narod.ru/material/bam_stroitsja.jpg"/>
          <p:cNvPicPr>
            <a:picLocks noChangeAspect="1" noChangeArrowheads="1"/>
          </p:cNvPicPr>
          <p:nvPr/>
        </p:nvPicPr>
        <p:blipFill>
          <a:blip r:embed="rId2" cstate="print"/>
          <a:srcRect/>
          <a:stretch>
            <a:fillRect/>
          </a:stretch>
        </p:blipFill>
        <p:spPr bwMode="auto">
          <a:xfrm>
            <a:off x="764177" y="3843703"/>
            <a:ext cx="1694117" cy="1299797"/>
          </a:xfrm>
          <a:prstGeom prst="rect">
            <a:avLst/>
          </a:prstGeom>
          <a:noFill/>
        </p:spPr>
      </p:pic>
      <p:sp>
        <p:nvSpPr>
          <p:cNvPr id="4098" name="Rectangle 5">
            <a:extLst>
              <a:ext uri="{FF2B5EF4-FFF2-40B4-BE49-F238E27FC236}">
                <a16:creationId xmlns:a16="http://schemas.microsoft.com/office/drawing/2014/main" id="{B6D2B1C0-9913-4B8E-A010-1283C5EBD1B1}"/>
              </a:ext>
            </a:extLst>
          </p:cNvPr>
          <p:cNvSpPr>
            <a:spLocks noChangeArrowheads="1"/>
          </p:cNvSpPr>
          <p:nvPr/>
        </p:nvSpPr>
        <p:spPr bwMode="auto">
          <a:xfrm>
            <a:off x="0" y="0"/>
            <a:ext cx="68580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90000"/>
              </a:lnSpc>
              <a:spcBef>
                <a:spcPct val="20000"/>
              </a:spcBef>
            </a:pPr>
            <a:endParaRPr lang="en-US" altLang="en-US" sz="1800" b="1" i="1">
              <a:solidFill>
                <a:schemeClr val="bg1"/>
              </a:solidFill>
            </a:endParaRPr>
          </a:p>
        </p:txBody>
      </p:sp>
      <p:sp>
        <p:nvSpPr>
          <p:cNvPr id="65542" name="Rectangle 6">
            <a:extLst>
              <a:ext uri="{FF2B5EF4-FFF2-40B4-BE49-F238E27FC236}">
                <a16:creationId xmlns:a16="http://schemas.microsoft.com/office/drawing/2014/main" id="{650BC0CE-8791-49E0-813A-211C17515BD2}"/>
              </a:ext>
            </a:extLst>
          </p:cNvPr>
          <p:cNvSpPr>
            <a:spLocks noChangeArrowheads="1"/>
          </p:cNvSpPr>
          <p:nvPr/>
        </p:nvSpPr>
        <p:spPr bwMode="auto">
          <a:xfrm>
            <a:off x="1383507" y="0"/>
            <a:ext cx="5474494" cy="314325"/>
          </a:xfrm>
          <a:prstGeom prst="rect">
            <a:avLst/>
          </a:prstGeom>
          <a:solidFill>
            <a:srgbClr val="333399">
              <a:alpha val="63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defRPr/>
            </a:pPr>
            <a:r>
              <a:rPr lang="en-US" sz="1500" b="1" dirty="0">
                <a:solidFill>
                  <a:schemeClr val="bg1"/>
                </a:solidFill>
                <a:effectLst>
                  <a:outerShdw blurRad="38100" dist="38100" dir="2700000" algn="tl">
                    <a:srgbClr val="000000"/>
                  </a:outerShdw>
                </a:effectLst>
                <a:latin typeface="Arial" charset="0"/>
              </a:rPr>
              <a:t>Monitoring the distance learning process</a:t>
            </a:r>
            <a:endParaRPr lang="ru-RU" sz="1500" b="1" dirty="0">
              <a:solidFill>
                <a:schemeClr val="bg1"/>
              </a:solidFill>
              <a:effectLst>
                <a:outerShdw blurRad="38100" dist="38100" dir="2700000" algn="tl">
                  <a:srgbClr val="000000"/>
                </a:outerShdw>
              </a:effectLst>
              <a:latin typeface="Arial" charset="0"/>
            </a:endParaRPr>
          </a:p>
        </p:txBody>
      </p:sp>
      <p:sp>
        <p:nvSpPr>
          <p:cNvPr id="4101" name="Text Box 7">
            <a:extLst>
              <a:ext uri="{FF2B5EF4-FFF2-40B4-BE49-F238E27FC236}">
                <a16:creationId xmlns:a16="http://schemas.microsoft.com/office/drawing/2014/main" id="{29C2EA58-547E-45C8-A28C-8A7870ED9804}"/>
              </a:ext>
            </a:extLst>
          </p:cNvPr>
          <p:cNvSpPr txBox="1">
            <a:spLocks noChangeArrowheads="1"/>
          </p:cNvSpPr>
          <p:nvPr/>
        </p:nvSpPr>
        <p:spPr bwMode="auto">
          <a:xfrm>
            <a:off x="6523435" y="4958954"/>
            <a:ext cx="33456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ru-RU" altLang="en-US" sz="900">
                <a:solidFill>
                  <a:schemeClr val="accent1"/>
                </a:solidFill>
              </a:rPr>
              <a:t>3</a:t>
            </a:r>
          </a:p>
        </p:txBody>
      </p:sp>
      <p:sp>
        <p:nvSpPr>
          <p:cNvPr id="9" name="Пятиугольник 8"/>
          <p:cNvSpPr/>
          <p:nvPr/>
        </p:nvSpPr>
        <p:spPr>
          <a:xfrm>
            <a:off x="519248" y="607423"/>
            <a:ext cx="5408024"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2"/>
                </a:solidFill>
              </a:rPr>
              <a:t>Activities for organizing the distance learning </a:t>
            </a:r>
            <a:r>
              <a:rPr lang="en-US" sz="1050" b="1">
                <a:solidFill>
                  <a:schemeClr val="tx2"/>
                </a:solidFill>
              </a:rPr>
              <a:t>process at </a:t>
            </a:r>
            <a:r>
              <a:rPr lang="en-US" sz="1050" b="1" dirty="0">
                <a:solidFill>
                  <a:schemeClr val="tx2"/>
                </a:solidFill>
              </a:rPr>
              <a:t>the Bishkek Motor and Road Technical College</a:t>
            </a:r>
            <a:endParaRPr lang="ru-RU" sz="1050" b="1" dirty="0">
              <a:solidFill>
                <a:schemeClr val="tx2"/>
              </a:solidFill>
            </a:endParaRPr>
          </a:p>
        </p:txBody>
      </p:sp>
      <p:graphicFrame>
        <p:nvGraphicFramePr>
          <p:cNvPr id="10" name="Схема 9"/>
          <p:cNvGraphicFramePr/>
          <p:nvPr>
            <p:extLst>
              <p:ext uri="{D42A27DB-BD31-4B8C-83A1-F6EECF244321}">
                <p14:modId xmlns:p14="http://schemas.microsoft.com/office/powerpoint/2010/main" val="2552771580"/>
              </p:ext>
            </p:extLst>
          </p:nvPr>
        </p:nvGraphicFramePr>
        <p:xfrm>
          <a:off x="284118" y="1449433"/>
          <a:ext cx="5045528" cy="277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Рисунок 10"/>
          <p:cNvPicPr/>
          <p:nvPr/>
        </p:nvPicPr>
        <p:blipFill>
          <a:blip r:embed="rId8">
            <a:extLst>
              <a:ext uri="{28A0092B-C50C-407E-A947-70E740481C1C}">
                <a14:useLocalDpi xmlns:a14="http://schemas.microsoft.com/office/drawing/2010/main" val="0"/>
              </a:ext>
            </a:extLst>
          </a:blip>
          <a:srcRect/>
          <a:stretch>
            <a:fillRect/>
          </a:stretch>
        </p:blipFill>
        <p:spPr bwMode="auto">
          <a:xfrm>
            <a:off x="759789" y="0"/>
            <a:ext cx="635794" cy="628650"/>
          </a:xfrm>
          <a:prstGeom prst="rect">
            <a:avLst/>
          </a:prstGeom>
          <a:noFill/>
          <a:ln>
            <a:noFill/>
          </a:ln>
          <a:effectLst/>
        </p:spPr>
      </p:pic>
      <p:pic>
        <p:nvPicPr>
          <p:cNvPr id="16386" name="Picture 2" descr="http://kurierlgov.ru/sites/default/files/styles/articalnew-1024x768/public/images/article/4-9.jpg?itok=ZEOYK3ve&amp;c=3de8441e90d93c46625ff43373302225"/>
          <p:cNvPicPr>
            <a:picLocks noChangeAspect="1" noChangeArrowheads="1"/>
          </p:cNvPicPr>
          <p:nvPr/>
        </p:nvPicPr>
        <p:blipFill>
          <a:blip r:embed="rId9" cstate="print"/>
          <a:srcRect/>
          <a:stretch>
            <a:fillRect/>
          </a:stretch>
        </p:blipFill>
        <p:spPr bwMode="auto">
          <a:xfrm>
            <a:off x="5457009" y="1440178"/>
            <a:ext cx="1400992" cy="1051772"/>
          </a:xfrm>
          <a:prstGeom prst="rect">
            <a:avLst/>
          </a:prstGeom>
          <a:noFill/>
        </p:spPr>
      </p:pic>
      <p:pic>
        <p:nvPicPr>
          <p:cNvPr id="16388" name="Picture 4" descr="http://orlr.ru/files/images/News/mart/07576b23641cf81.jpg"/>
          <p:cNvPicPr>
            <a:picLocks noChangeAspect="1" noChangeArrowheads="1"/>
          </p:cNvPicPr>
          <p:nvPr/>
        </p:nvPicPr>
        <p:blipFill>
          <a:blip r:embed="rId10" cstate="print"/>
          <a:srcRect/>
          <a:stretch>
            <a:fillRect/>
          </a:stretch>
        </p:blipFill>
        <p:spPr bwMode="auto">
          <a:xfrm>
            <a:off x="5486400" y="2517866"/>
            <a:ext cx="1371600" cy="1371600"/>
          </a:xfrm>
          <a:prstGeom prst="rect">
            <a:avLst/>
          </a:prstGeom>
          <a:noFill/>
        </p:spPr>
      </p:pic>
      <p:pic>
        <p:nvPicPr>
          <p:cNvPr id="16392" name="Picture 8" descr="https://vmasshtabe.ru/wp-content/uploads/2016/05/398041-vms-256855-vms-ZIMA.jpg"/>
          <p:cNvPicPr>
            <a:picLocks noChangeAspect="1" noChangeArrowheads="1"/>
          </p:cNvPicPr>
          <p:nvPr/>
        </p:nvPicPr>
        <p:blipFill>
          <a:blip r:embed="rId11" cstate="print"/>
          <a:srcRect/>
          <a:stretch>
            <a:fillRect/>
          </a:stretch>
        </p:blipFill>
        <p:spPr bwMode="auto">
          <a:xfrm>
            <a:off x="4756785" y="3853279"/>
            <a:ext cx="2101215" cy="1290221"/>
          </a:xfrm>
          <a:prstGeom prst="rect">
            <a:avLst/>
          </a:prstGeom>
          <a:noFill/>
        </p:spPr>
      </p:pic>
      <p:pic>
        <p:nvPicPr>
          <p:cNvPr id="16394" name="Picture 10" descr="http://i.mycdn.me/i?r=AzEPZsRbOZEKgBhR0XGMT1RklKLl9KzhtPyZhAueEJUAt6aKTM5SRkZCeTgDn6uOyic"/>
          <p:cNvPicPr>
            <a:picLocks noChangeAspect="1" noChangeArrowheads="1"/>
          </p:cNvPicPr>
          <p:nvPr/>
        </p:nvPicPr>
        <p:blipFill>
          <a:blip r:embed="rId12" cstate="print"/>
          <a:srcRect/>
          <a:stretch>
            <a:fillRect/>
          </a:stretch>
        </p:blipFill>
        <p:spPr bwMode="auto">
          <a:xfrm>
            <a:off x="2508069" y="3880948"/>
            <a:ext cx="2210003" cy="1262552"/>
          </a:xfrm>
          <a:prstGeom prst="rect">
            <a:avLst/>
          </a:prstGeom>
          <a:noFill/>
        </p:spPr>
      </p:pic>
    </p:spTree>
    <p:extLst>
      <p:ext uri="{BB962C8B-B14F-4D97-AF65-F5344CB8AC3E}">
        <p14:creationId xmlns:p14="http://schemas.microsoft.com/office/powerpoint/2010/main" val="140507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56" y="386225"/>
            <a:ext cx="3943800" cy="766200"/>
          </a:xfrm>
        </p:spPr>
        <p:txBody>
          <a:bodyPr/>
          <a:lstStyle/>
          <a:p>
            <a:pPr lvl="0"/>
            <a:r>
              <a:rPr lang="en-US" sz="1800" dirty="0">
                <a:solidFill>
                  <a:srgbClr val="FF9800"/>
                </a:solidFill>
                <a:latin typeface="Roboto Condensed Light" panose="020B0604020202020204" charset="0"/>
                <a:ea typeface="Roboto Condensed Light" panose="020B0604020202020204" charset="0"/>
              </a:rPr>
              <a:t>SINGLE WINDOW</a:t>
            </a:r>
            <a:r>
              <a:rPr lang="ru-RU" sz="1800" dirty="0">
                <a:solidFill>
                  <a:srgbClr val="FF9800"/>
                </a:solidFill>
                <a:latin typeface="Roboto Condensed Light" panose="020B0604020202020204" charset="0"/>
                <a:ea typeface="Roboto Condensed Light" panose="020B0604020202020204" charset="0"/>
              </a:rPr>
              <a:t> </a:t>
            </a:r>
            <a:r>
              <a:rPr lang="ru-RU" sz="1800" dirty="0">
                <a:solidFill>
                  <a:schemeClr val="bg1"/>
                </a:solidFill>
                <a:latin typeface="Roboto Condensed Light" panose="020B0604020202020204" charset="0"/>
                <a:ea typeface="Roboto Condensed Light" panose="020B0604020202020204" charset="0"/>
              </a:rPr>
              <a:t>для студента</a:t>
            </a:r>
            <a:endParaRPr lang="ru-RU" sz="1800" dirty="0">
              <a:solidFill>
                <a:schemeClr val="bg1"/>
              </a:solidFill>
            </a:endParaRPr>
          </a:p>
        </p:txBody>
      </p:sp>
      <p:grpSp>
        <p:nvGrpSpPr>
          <p:cNvPr id="4" name="Группа 3"/>
          <p:cNvGrpSpPr/>
          <p:nvPr/>
        </p:nvGrpSpPr>
        <p:grpSpPr>
          <a:xfrm>
            <a:off x="2726466" y="2910234"/>
            <a:ext cx="4087083" cy="1730127"/>
            <a:chOff x="2726466" y="2910234"/>
            <a:chExt cx="4087083" cy="1730127"/>
          </a:xfrm>
        </p:grpSpPr>
        <p:sp>
          <p:nvSpPr>
            <p:cNvPr id="6" name="Прямоугольник 5"/>
            <p:cNvSpPr/>
            <p:nvPr/>
          </p:nvSpPr>
          <p:spPr>
            <a:xfrm>
              <a:off x="2768596" y="3024534"/>
              <a:ext cx="2432054" cy="1615827"/>
            </a:xfrm>
            <a:prstGeom prst="rect">
              <a:avLst/>
            </a:prstGeom>
            <a:solidFill>
              <a:srgbClr val="E3F2F9"/>
            </a:solidFill>
            <a:ln>
              <a:solidFill>
                <a:srgbClr val="3F5378"/>
              </a:solidFill>
            </a:ln>
          </p:spPr>
          <p:txBody>
            <a:bodyPr wrap="square">
              <a:spAutoFit/>
            </a:bodyPr>
            <a:lstStyle/>
            <a:p>
              <a:r>
                <a:rPr lang="en-US" sz="900" dirty="0">
                  <a:solidFill>
                    <a:srgbClr val="3F5378"/>
                  </a:solidFill>
                  <a:latin typeface="Roboto Condensed" charset="0"/>
                  <a:ea typeface="Roboto Condensed" charset="0"/>
                </a:rPr>
                <a:t>You can apply at the official website www.badk.kg in the section - Student Single Window. </a:t>
              </a:r>
            </a:p>
            <a:p>
              <a:endParaRPr lang="ru-RU" sz="900" dirty="0">
                <a:solidFill>
                  <a:srgbClr val="3F5378"/>
                </a:solidFill>
                <a:latin typeface="Roboto Condensed" charset="0"/>
                <a:ea typeface="Roboto Condensed" charset="0"/>
              </a:endParaRPr>
            </a:p>
            <a:p>
              <a:r>
                <a:rPr lang="en-US" sz="900" dirty="0">
                  <a:solidFill>
                    <a:srgbClr val="3F5378"/>
                  </a:solidFill>
                  <a:latin typeface="Roboto Condensed" charset="0"/>
                  <a:ea typeface="Roboto Condensed" charset="0"/>
                </a:rPr>
                <a:t>You can get the certificates in the Single Window Office in the main building of the college (you need to have an identity document with you).</a:t>
              </a:r>
            </a:p>
            <a:p>
              <a:endParaRPr lang="ru-RU" sz="900" dirty="0">
                <a:solidFill>
                  <a:srgbClr val="3F5378"/>
                </a:solidFill>
                <a:latin typeface="Roboto Condensed" charset="0"/>
                <a:ea typeface="Roboto Condensed" charset="0"/>
              </a:endParaRPr>
            </a:p>
            <a:p>
              <a:r>
                <a:rPr lang="en-US" sz="900" dirty="0">
                  <a:solidFill>
                    <a:srgbClr val="3F5378"/>
                  </a:solidFill>
                  <a:latin typeface="Roboto Condensed" charset="0"/>
                  <a:ea typeface="Roboto Condensed" charset="0"/>
                </a:rPr>
                <a:t>IF YOU HAVE ANY ADDITIONAL QUESTIONS, PLEASE CALL US</a:t>
              </a:r>
            </a:p>
            <a:p>
              <a:r>
                <a:rPr lang="en-US" sz="900" dirty="0">
                  <a:solidFill>
                    <a:srgbClr val="3F5378"/>
                  </a:solidFill>
                  <a:latin typeface="Roboto Condensed" charset="0"/>
                  <a:ea typeface="Roboto Condensed" charset="0"/>
                </a:rPr>
                <a:t>(0312) 596088</a:t>
              </a:r>
              <a:endParaRPr lang="ru-RU" sz="900" dirty="0">
                <a:solidFill>
                  <a:srgbClr val="3F5378"/>
                </a:solidFill>
                <a:latin typeface="Roboto Condensed" charset="0"/>
                <a:ea typeface="Roboto Condensed" charset="0"/>
              </a:endParaRPr>
            </a:p>
          </p:txBody>
        </p:sp>
        <p:sp>
          <p:nvSpPr>
            <p:cNvPr id="3" name="Скругленный прямоугольник 2"/>
            <p:cNvSpPr/>
            <p:nvPr/>
          </p:nvSpPr>
          <p:spPr>
            <a:xfrm>
              <a:off x="2726466" y="2910234"/>
              <a:ext cx="4087083" cy="45719"/>
            </a:xfrm>
            <a:prstGeom prst="roundRect">
              <a:avLst/>
            </a:prstGeom>
            <a:solidFill>
              <a:srgbClr val="3F5378"/>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3" name="Picture 3" descr="C:\Users\User\Desktop\381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365" y="3024534"/>
              <a:ext cx="1390656" cy="1390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76" y="126767"/>
            <a:ext cx="956349" cy="95634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9" y="1263643"/>
            <a:ext cx="2627250" cy="3879857"/>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764" y="1263643"/>
            <a:ext cx="2395886" cy="1646591"/>
          </a:xfrm>
          <a:prstGeom prst="rect">
            <a:avLst/>
          </a:prstGeom>
        </p:spPr>
      </p:pic>
    </p:spTree>
    <p:extLst>
      <p:ext uri="{BB962C8B-B14F-4D97-AF65-F5344CB8AC3E}">
        <p14:creationId xmlns:p14="http://schemas.microsoft.com/office/powerpoint/2010/main" val="231267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92575"/>
            <a:ext cx="4949505" cy="766200"/>
          </a:xfrm>
        </p:spPr>
        <p:txBody>
          <a:bodyPr>
            <a:normAutofit fontScale="90000"/>
          </a:bodyPr>
          <a:lstStyle/>
          <a:p>
            <a:r>
              <a:rPr lang="en-US" dirty="0"/>
              <a:t>Information system for managing human resources</a:t>
            </a:r>
            <a:r>
              <a:rPr lang="ru-RU" dirty="0"/>
              <a:t> </a:t>
            </a:r>
            <a:r>
              <a:rPr lang="en-US" dirty="0"/>
              <a:t>(EMIS)</a:t>
            </a:r>
            <a:r>
              <a:rPr lang="ru-RU" dirty="0"/>
              <a:t/>
            </a:r>
            <a:br>
              <a:rPr lang="ru-RU" dirty="0"/>
            </a:br>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676" y="126767"/>
            <a:ext cx="956349" cy="956349"/>
          </a:xfrm>
          <a:prstGeom prst="rect">
            <a:avLst/>
          </a:prstGeom>
        </p:spPr>
      </p:pic>
      <p:pic>
        <p:nvPicPr>
          <p:cNvPr id="10" name="Рисунок 9"/>
          <p:cNvPicPr>
            <a:picLocks noChangeAspect="1"/>
          </p:cNvPicPr>
          <p:nvPr/>
        </p:nvPicPr>
        <p:blipFill>
          <a:blip r:embed="rId3"/>
          <a:stretch>
            <a:fillRect/>
          </a:stretch>
        </p:blipFill>
        <p:spPr>
          <a:xfrm>
            <a:off x="107788" y="1422982"/>
            <a:ext cx="3725981" cy="2924780"/>
          </a:xfrm>
          <a:prstGeom prst="rect">
            <a:avLst/>
          </a:prstGeom>
        </p:spPr>
      </p:pic>
      <p:sp>
        <p:nvSpPr>
          <p:cNvPr id="11" name="Прямоугольник 10"/>
          <p:cNvSpPr/>
          <p:nvPr/>
        </p:nvSpPr>
        <p:spPr>
          <a:xfrm>
            <a:off x="3926048" y="1422982"/>
            <a:ext cx="2843867" cy="2246769"/>
          </a:xfrm>
          <a:prstGeom prst="rect">
            <a:avLst/>
          </a:prstGeom>
        </p:spPr>
        <p:txBody>
          <a:bodyPr wrap="square">
            <a:spAutoFit/>
          </a:bodyPr>
          <a:lstStyle/>
          <a:p>
            <a:r>
              <a:rPr lang="en-US" dirty="0">
                <a:solidFill>
                  <a:srgbClr val="333333"/>
                </a:solidFill>
                <a:latin typeface="Roboto"/>
              </a:rPr>
              <a:t>Education Management Information System is an electronic system which aims to collect, store, process, analyze and distribute information, to provide the operative data to the department and educational organizations of the country, and to improve the efficiency of decision making.</a:t>
            </a:r>
            <a:endParaRPr lang="ru-RU" dirty="0"/>
          </a:p>
        </p:txBody>
      </p:sp>
    </p:spTree>
    <p:extLst>
      <p:ext uri="{BB962C8B-B14F-4D97-AF65-F5344CB8AC3E}">
        <p14:creationId xmlns:p14="http://schemas.microsoft.com/office/powerpoint/2010/main" val="143596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a:t>EMIS in the</a:t>
            </a:r>
            <a:r>
              <a:rPr lang="ru-RU" sz="2000" dirty="0"/>
              <a:t> </a:t>
            </a:r>
            <a:r>
              <a:rPr lang="en-US" sz="2000" dirty="0"/>
              <a:t>Kyrgyz Republic</a:t>
            </a:r>
            <a:r>
              <a:rPr lang="ru-RU" sz="2000" dirty="0"/>
              <a:t>: </a:t>
            </a:r>
            <a:r>
              <a:rPr lang="en-US" sz="2000" dirty="0"/>
              <a:t>information section</a:t>
            </a:r>
            <a:r>
              <a:rPr lang="ru-RU" sz="2000" dirty="0"/>
              <a:t>:</a:t>
            </a:r>
            <a:r>
              <a:rPr lang="en-US" sz="2000" dirty="0"/>
              <a:t>students</a:t>
            </a:r>
            <a:endParaRPr lang="ru-RU" sz="2000" dirty="0"/>
          </a:p>
        </p:txBody>
      </p:sp>
      <p:pic>
        <p:nvPicPr>
          <p:cNvPr id="5" name="Рисунок 4"/>
          <p:cNvPicPr>
            <a:picLocks noChangeAspect="1"/>
          </p:cNvPicPr>
          <p:nvPr/>
        </p:nvPicPr>
        <p:blipFill>
          <a:blip r:embed="rId2"/>
          <a:stretch>
            <a:fillRect/>
          </a:stretch>
        </p:blipFill>
        <p:spPr>
          <a:xfrm>
            <a:off x="86263" y="1440610"/>
            <a:ext cx="6702095" cy="2783007"/>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76" y="126767"/>
            <a:ext cx="956349" cy="956349"/>
          </a:xfrm>
          <a:prstGeom prst="rect">
            <a:avLst/>
          </a:prstGeom>
        </p:spPr>
      </p:pic>
    </p:spTree>
    <p:extLst>
      <p:ext uri="{BB962C8B-B14F-4D97-AF65-F5344CB8AC3E}">
        <p14:creationId xmlns:p14="http://schemas.microsoft.com/office/powerpoint/2010/main" val="264189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150" y="97670"/>
            <a:ext cx="4767942" cy="510312"/>
          </a:xfrm>
        </p:spPr>
        <p:txBody>
          <a:bodyPr/>
          <a:lstStyle/>
          <a:p>
            <a:pPr lvl="0"/>
            <a:r>
              <a:rPr lang="ru-RU" sz="1800" dirty="0">
                <a:solidFill>
                  <a:schemeClr val="bg1"/>
                </a:solidFill>
                <a:latin typeface="Roboto Condensed Light" panose="020B0604020202020204" charset="0"/>
                <a:ea typeface="Roboto Condensed Light" panose="020B0604020202020204" charset="0"/>
              </a:rPr>
              <a:t>Образовательный портал </a:t>
            </a:r>
            <a:r>
              <a:rPr lang="en-US" sz="1800" dirty="0">
                <a:solidFill>
                  <a:srgbClr val="FF9800"/>
                </a:solidFill>
                <a:latin typeface="Roboto Condensed Light" panose="020B0604020202020204" charset="0"/>
                <a:ea typeface="Roboto Condensed Light" panose="020B0604020202020204" charset="0"/>
              </a:rPr>
              <a:t>AVN</a:t>
            </a:r>
            <a:endParaRPr lang="ru-RU" sz="1800" dirty="0">
              <a:solidFill>
                <a:srgbClr val="FF9800"/>
              </a:solidFill>
              <a:latin typeface="Roboto Condensed Light" panose="020B0604020202020204" charset="0"/>
              <a:ea typeface="Roboto Condensed Light" panose="020B0604020202020204" charset="0"/>
            </a:endParaRPr>
          </a:p>
        </p:txBody>
      </p:sp>
      <p:pic>
        <p:nvPicPr>
          <p:cNvPr id="16" name="Рисунок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676" y="126767"/>
            <a:ext cx="956349" cy="956349"/>
          </a:xfrm>
          <a:prstGeom prst="rect">
            <a:avLst/>
          </a:prstGeom>
        </p:spPr>
      </p:pic>
      <p:pic>
        <p:nvPicPr>
          <p:cNvPr id="8" name="Рисунок 7"/>
          <p:cNvPicPr>
            <a:picLocks noChangeAspect="1"/>
          </p:cNvPicPr>
          <p:nvPr/>
        </p:nvPicPr>
        <p:blipFill>
          <a:blip r:embed="rId3"/>
          <a:stretch>
            <a:fillRect/>
          </a:stretch>
        </p:blipFill>
        <p:spPr>
          <a:xfrm>
            <a:off x="150561" y="1425420"/>
            <a:ext cx="5813821" cy="3237056"/>
          </a:xfrm>
          <a:prstGeom prst="rect">
            <a:avLst/>
          </a:prstGeom>
        </p:spPr>
      </p:pic>
      <p:sp>
        <p:nvSpPr>
          <p:cNvPr id="9" name="Прямоугольник 8"/>
          <p:cNvSpPr/>
          <p:nvPr/>
        </p:nvSpPr>
        <p:spPr>
          <a:xfrm>
            <a:off x="372257" y="755091"/>
            <a:ext cx="5357419" cy="523220"/>
          </a:xfrm>
          <a:prstGeom prst="rect">
            <a:avLst/>
          </a:prstGeom>
        </p:spPr>
        <p:txBody>
          <a:bodyPr wrap="square">
            <a:spAutoFit/>
          </a:bodyPr>
          <a:lstStyle/>
          <a:p>
            <a:r>
              <a:rPr lang="en-US" dirty="0">
                <a:solidFill>
                  <a:srgbClr val="222222"/>
                </a:solidFill>
                <a:latin typeface="Arial" panose="020B0604020202020204" pitchFamily="34" charset="0"/>
                <a:ea typeface="Arial" panose="020B0604020202020204" pitchFamily="34" charset="0"/>
              </a:rPr>
              <a:t>AVN Information System and the education portal ensure the automation in education</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145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0706" y="392575"/>
            <a:ext cx="4969212" cy="438698"/>
          </a:xfrm>
        </p:spPr>
        <p:txBody>
          <a:bodyPr>
            <a:normAutofit fontScale="90000"/>
          </a:bodyPr>
          <a:lstStyle/>
          <a:p>
            <a:r>
              <a:rPr lang="en-US" dirty="0"/>
              <a:t>Procedure of conducting classes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676" y="126767"/>
            <a:ext cx="956349" cy="956349"/>
          </a:xfrm>
          <a:prstGeom prst="rect">
            <a:avLst/>
          </a:prstGeom>
        </p:spPr>
      </p:pic>
      <p:pic>
        <p:nvPicPr>
          <p:cNvPr id="9" name="Рисунок 8"/>
          <p:cNvPicPr>
            <a:picLocks noChangeAspect="1"/>
          </p:cNvPicPr>
          <p:nvPr/>
        </p:nvPicPr>
        <p:blipFill>
          <a:blip r:embed="rId3"/>
          <a:stretch>
            <a:fillRect/>
          </a:stretch>
        </p:blipFill>
        <p:spPr>
          <a:xfrm>
            <a:off x="3447839" y="1532578"/>
            <a:ext cx="3409883" cy="2429204"/>
          </a:xfrm>
          <a:prstGeom prst="rect">
            <a:avLst/>
          </a:prstGeom>
        </p:spPr>
      </p:pic>
      <p:sp>
        <p:nvSpPr>
          <p:cNvPr id="10" name="Прямоугольник 9"/>
          <p:cNvSpPr/>
          <p:nvPr/>
        </p:nvSpPr>
        <p:spPr>
          <a:xfrm>
            <a:off x="145473" y="3224080"/>
            <a:ext cx="3395884" cy="1233543"/>
          </a:xfrm>
          <a:prstGeom prst="rect">
            <a:avLst/>
          </a:prstGeom>
        </p:spPr>
        <p:txBody>
          <a:bodyPr wrap="square">
            <a:spAutoFit/>
          </a:bodyPr>
          <a:lstStyle/>
          <a:p>
            <a:pPr lvl="0">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2. </a:t>
            </a:r>
            <a:r>
              <a:rPr lang="en-US" dirty="0">
                <a:latin typeface="Times New Roman" panose="02020603050405020304" pitchFamily="18" charset="0"/>
                <a:ea typeface="Calibri" panose="020F0502020204030204" pitchFamily="34" charset="0"/>
                <a:cs typeface="Times New Roman" panose="02020603050405020304" pitchFamily="18" charset="0"/>
              </a:rPr>
              <a:t>Following the schedule, the teacher sends the link to the group - an invitation to participate in the ZOOM conference. By this link students attend the online class following the schedule.</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B521DB1-1007-41F4-ACDA-D918BF720D84}"/>
              </a:ext>
            </a:extLst>
          </p:cNvPr>
          <p:cNvSpPr txBox="1"/>
          <p:nvPr/>
        </p:nvSpPr>
        <p:spPr>
          <a:xfrm>
            <a:off x="145473" y="1280735"/>
            <a:ext cx="3444948" cy="181588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1. College departments create groups in WhatsApp including students from certain study groups. Besides the teachers, who conduct the classes in the group, and the students, the education unit and the Dean's Office of the college are invited into the group to monitor the timeliness and quality of classes.</a:t>
            </a:r>
            <a:endParaRPr lang="ru-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66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84679" y="1020039"/>
            <a:ext cx="6331709" cy="1520446"/>
          </a:xfrm>
        </p:spPr>
        <p:txBody>
          <a:bodyPr>
            <a:normAutofit fontScale="70000" lnSpcReduction="20000"/>
          </a:bodyPr>
          <a:lstStyle/>
          <a:p>
            <a:pPr marL="101600" indent="0">
              <a:buNone/>
            </a:pPr>
            <a:r>
              <a:rPr lang="en-US" dirty="0"/>
              <a:t>The electronic journal of the college is created on Google Cloud Platform. </a:t>
            </a:r>
          </a:p>
          <a:p>
            <a:pPr marL="101600" indent="0">
              <a:buNone/>
            </a:pPr>
            <a:r>
              <a:rPr lang="en-US" dirty="0"/>
              <a:t>The teacher can edit only the data of the course he/she teaches. To ensure this, each page is protected by a password that only the teacher knows.</a:t>
            </a:r>
          </a:p>
          <a:p>
            <a:pPr marL="101600" indent="0">
              <a:buNone/>
            </a:pPr>
            <a:r>
              <a:rPr lang="en-US" dirty="0"/>
              <a:t>Departments, administration, students and their parents can view the electronic journal at any time only in view mode.</a:t>
            </a:r>
            <a:endParaRPr lang="ru-RU" dirty="0"/>
          </a:p>
        </p:txBody>
      </p:sp>
      <p:sp>
        <p:nvSpPr>
          <p:cNvPr id="5" name="Номер слайда 4"/>
          <p:cNvSpPr>
            <a:spLocks noGrp="1"/>
          </p:cNvSpPr>
          <p:nvPr>
            <p:ph type="sldNum" idx="12"/>
          </p:nvPr>
        </p:nvSpPr>
        <p:spPr/>
        <p:txBody>
          <a:bodyPr/>
          <a:lstStyle/>
          <a:p>
            <a:fld id="{00000000-1234-1234-1234-123412341234}" type="slidenum">
              <a:rPr lang="en" smtClean="0"/>
              <a:pPr/>
              <a:t>8</a:t>
            </a:fld>
            <a:endParaRPr lang="en"/>
          </a:p>
        </p:txBody>
      </p:sp>
      <p:sp>
        <p:nvSpPr>
          <p:cNvPr id="6" name="Прямоугольник 5"/>
          <p:cNvSpPr/>
          <p:nvPr/>
        </p:nvSpPr>
        <p:spPr>
          <a:xfrm>
            <a:off x="184679" y="425112"/>
            <a:ext cx="6331709" cy="584775"/>
          </a:xfrm>
          <a:prstGeom prst="rect">
            <a:avLst/>
          </a:prstGeom>
        </p:spPr>
        <p:txBody>
          <a:bodyPr wrap="square">
            <a:spAutoFit/>
          </a:bodyPr>
          <a:lstStyle/>
          <a:p>
            <a:pPr algn="ctr"/>
            <a:r>
              <a:rPr lang="en-US" sz="1600" dirty="0">
                <a:solidFill>
                  <a:srgbClr val="FF0000"/>
                </a:solidFill>
                <a:latin typeface="Times New Roman" panose="02020603050405020304" pitchFamily="18" charset="0"/>
                <a:ea typeface="Calibri" panose="020F0502020204030204" pitchFamily="34" charset="0"/>
              </a:rPr>
              <a:t>The teacher shall register the attendance of classes and the scores which students get in the electronic journal at each class.</a:t>
            </a:r>
            <a:endParaRPr lang="ru-RU" sz="1600" dirty="0">
              <a:solidFill>
                <a:srgbClr val="FF0000"/>
              </a:solidFill>
            </a:endParaRPr>
          </a:p>
        </p:txBody>
      </p:sp>
      <p:pic>
        <p:nvPicPr>
          <p:cNvPr id="7" name="Рисунок 6"/>
          <p:cNvPicPr>
            <a:picLocks noChangeAspect="1"/>
          </p:cNvPicPr>
          <p:nvPr/>
        </p:nvPicPr>
        <p:blipFill rotWithShape="1">
          <a:blip r:embed="rId2"/>
          <a:srcRect r="18527"/>
          <a:stretch/>
        </p:blipFill>
        <p:spPr>
          <a:xfrm>
            <a:off x="242586" y="3382782"/>
            <a:ext cx="3107947" cy="1495379"/>
          </a:xfrm>
          <a:prstGeom prst="rect">
            <a:avLst/>
          </a:prstGeom>
        </p:spPr>
      </p:pic>
      <p:pic>
        <p:nvPicPr>
          <p:cNvPr id="8" name="Рисунок 7"/>
          <p:cNvPicPr>
            <a:picLocks noChangeAspect="1"/>
          </p:cNvPicPr>
          <p:nvPr/>
        </p:nvPicPr>
        <p:blipFill rotWithShape="1">
          <a:blip r:embed="rId3"/>
          <a:srcRect t="10005" r="3809" b="14188"/>
          <a:stretch/>
        </p:blipFill>
        <p:spPr>
          <a:xfrm>
            <a:off x="3019520" y="2417309"/>
            <a:ext cx="3546168" cy="1571238"/>
          </a:xfrm>
          <a:prstGeom prst="rect">
            <a:avLst/>
          </a:prstGeom>
        </p:spPr>
      </p:pic>
    </p:spTree>
    <p:extLst>
      <p:ext uri="{BB962C8B-B14F-4D97-AF65-F5344CB8AC3E}">
        <p14:creationId xmlns:p14="http://schemas.microsoft.com/office/powerpoint/2010/main" val="34027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070" y="126767"/>
            <a:ext cx="4873571" cy="766200"/>
          </a:xfrm>
        </p:spPr>
        <p:txBody>
          <a:bodyPr>
            <a:normAutofit fontScale="90000"/>
          </a:bodyPr>
          <a:lstStyle/>
          <a:p>
            <a:r>
              <a:rPr lang="en-US" dirty="0"/>
              <a:t>Responsibilities of the college departments</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676" y="126767"/>
            <a:ext cx="956349" cy="95634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67" y="2546831"/>
            <a:ext cx="1871827" cy="259666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4" y="2540485"/>
            <a:ext cx="2385503" cy="2374415"/>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1216" y="2311885"/>
            <a:ext cx="2571750" cy="2596669"/>
          </a:xfrm>
          <a:prstGeom prst="rect">
            <a:avLst/>
          </a:prstGeom>
        </p:spPr>
      </p:pic>
      <p:sp>
        <p:nvSpPr>
          <p:cNvPr id="10" name="Текст 2"/>
          <p:cNvSpPr>
            <a:spLocks noGrp="1"/>
          </p:cNvSpPr>
          <p:nvPr>
            <p:ph type="body" idx="1"/>
          </p:nvPr>
        </p:nvSpPr>
        <p:spPr>
          <a:xfrm>
            <a:off x="159279" y="791439"/>
            <a:ext cx="6331709" cy="1520446"/>
          </a:xfrm>
        </p:spPr>
        <p:txBody>
          <a:bodyPr>
            <a:normAutofit/>
          </a:bodyPr>
          <a:lstStyle/>
          <a:p>
            <a:pPr marL="101600" indent="0">
              <a:buNone/>
            </a:pPr>
            <a:r>
              <a:rPr lang="en-US" dirty="0"/>
              <a:t>Based on the electronic journal’s data the college departments shall register the absences of students and identify the reasons why students were absent from classes </a:t>
            </a:r>
            <a:endParaRPr lang="ru-RU" dirty="0"/>
          </a:p>
        </p:txBody>
      </p:sp>
    </p:spTree>
    <p:extLst>
      <p:ext uri="{BB962C8B-B14F-4D97-AF65-F5344CB8AC3E}">
        <p14:creationId xmlns:p14="http://schemas.microsoft.com/office/powerpoint/2010/main" val="135636628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3383</TotalTime>
  <Words>812</Words>
  <Application>Microsoft Office PowerPoint</Application>
  <PresentationFormat>Произвольный</PresentationFormat>
  <Paragraphs>54</Paragraphs>
  <Slides>13</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13</vt:i4>
      </vt:variant>
    </vt:vector>
  </HeadingPairs>
  <TitlesOfParts>
    <vt:vector size="24" baseType="lpstr">
      <vt:lpstr>Roboto Condensed Light</vt:lpstr>
      <vt:lpstr>Arial</vt:lpstr>
      <vt:lpstr>Wingdings 2</vt:lpstr>
      <vt:lpstr>Wingdings</vt:lpstr>
      <vt:lpstr>Roboto Condensed</vt:lpstr>
      <vt:lpstr>Times New Roman</vt:lpstr>
      <vt:lpstr>Calibri</vt:lpstr>
      <vt:lpstr>Trebuchet MS</vt:lpstr>
      <vt:lpstr>Wingdings 3</vt:lpstr>
      <vt:lpstr>Roboto</vt:lpstr>
      <vt:lpstr>Аспект</vt:lpstr>
      <vt:lpstr>Презентация PowerPoint</vt:lpstr>
      <vt:lpstr>Презентация PowerPoint</vt:lpstr>
      <vt:lpstr>SINGLE WINDOW для студента</vt:lpstr>
      <vt:lpstr>Information system for managing human resources (EMIS) </vt:lpstr>
      <vt:lpstr>EMIS in the Kyrgyz Republic: information section:students</vt:lpstr>
      <vt:lpstr>Образовательный портал AVN</vt:lpstr>
      <vt:lpstr>Procedure of conducting classes</vt:lpstr>
      <vt:lpstr>Презентация PowerPoint</vt:lpstr>
      <vt:lpstr>Responsibilities of the college departments</vt:lpstr>
      <vt:lpstr>Feedback</vt:lpstr>
      <vt:lpstr>Duties of the teacher in distance learning</vt:lpstr>
      <vt:lpstr>Organization of the laboratory work in distance learning</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КАИ</dc:title>
  <dc:creator>user</dc:creator>
  <cp:lastModifiedBy>admin</cp:lastModifiedBy>
  <cp:revision>142</cp:revision>
  <cp:lastPrinted>2020-02-21T02:32:45Z</cp:lastPrinted>
  <dcterms:modified xsi:type="dcterms:W3CDTF">2020-11-09T05:43:28Z</dcterms:modified>
</cp:coreProperties>
</file>