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300" r:id="rId2"/>
    <p:sldId id="318" r:id="rId3"/>
    <p:sldId id="306" r:id="rId4"/>
    <p:sldId id="307" r:id="rId5"/>
    <p:sldId id="310" r:id="rId6"/>
    <p:sldId id="275" r:id="rId7"/>
    <p:sldId id="313" r:id="rId8"/>
    <p:sldId id="316" r:id="rId9"/>
    <p:sldId id="314" r:id="rId10"/>
    <p:sldId id="315" r:id="rId11"/>
    <p:sldId id="320" r:id="rId12"/>
    <p:sldId id="321" r:id="rId13"/>
    <p:sldId id="282" r:id="rId14"/>
  </p:sldIdLst>
  <p:sldSz cx="6858000" cy="5143500"/>
  <p:notesSz cx="6735763" cy="9866313"/>
  <p:embeddedFontLs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Roboto Condensed" panose="020B060402020202020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Roboto Condensed Light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E3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2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157F5-215B-43ED-AB08-A24289CCC5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44900-579A-4027-A65A-02BFCCA3E7D1}">
      <dgm:prSet phldrT="[Текст]"/>
      <dgm:spPr/>
      <dgm:t>
        <a:bodyPr/>
        <a:lstStyle/>
        <a:p>
          <a:r>
            <a:rPr lang="ru-RU" dirty="0" smtClean="0"/>
            <a:t>Организован  дистанционный учебный процесс</a:t>
          </a:r>
          <a:endParaRPr lang="ru-RU" dirty="0"/>
        </a:p>
      </dgm:t>
    </dgm:pt>
    <dgm:pt modelId="{2254DA80-040A-4A6B-B317-9F1583EBDD17}" type="parTrans" cxnId="{59E144DE-8C9A-4403-B68F-1C1BF104C7D8}">
      <dgm:prSet/>
      <dgm:spPr/>
      <dgm:t>
        <a:bodyPr/>
        <a:lstStyle/>
        <a:p>
          <a:endParaRPr lang="ru-RU"/>
        </a:p>
      </dgm:t>
    </dgm:pt>
    <dgm:pt modelId="{DDDA0488-D233-477E-93D4-DBFDE133ABFA}" type="sibTrans" cxnId="{59E144DE-8C9A-4403-B68F-1C1BF104C7D8}">
      <dgm:prSet/>
      <dgm:spPr/>
      <dgm:t>
        <a:bodyPr/>
        <a:lstStyle/>
        <a:p>
          <a:endParaRPr lang="ru-RU"/>
        </a:p>
      </dgm:t>
    </dgm:pt>
    <dgm:pt modelId="{0D6722D1-5263-42C6-8054-FE7EE0071C08}">
      <dgm:prSet phldrT="[Текст]"/>
      <dgm:spPr/>
      <dgm:t>
        <a:bodyPr/>
        <a:lstStyle/>
        <a:p>
          <a:endParaRPr lang="ru-RU" dirty="0"/>
        </a:p>
      </dgm:t>
    </dgm:pt>
    <dgm:pt modelId="{65EF5D4C-0DC6-4860-A1F2-F6D0248F072E}" type="parTrans" cxnId="{8F70B691-A570-4132-AAB6-C65351FF8A22}">
      <dgm:prSet/>
      <dgm:spPr/>
      <dgm:t>
        <a:bodyPr/>
        <a:lstStyle/>
        <a:p>
          <a:endParaRPr lang="ru-RU"/>
        </a:p>
      </dgm:t>
    </dgm:pt>
    <dgm:pt modelId="{E0E73B10-C1F3-4C04-B69A-47F1B7F7501E}" type="sibTrans" cxnId="{8F70B691-A570-4132-AAB6-C65351FF8A22}">
      <dgm:prSet/>
      <dgm:spPr/>
      <dgm:t>
        <a:bodyPr/>
        <a:lstStyle/>
        <a:p>
          <a:endParaRPr lang="ru-RU"/>
        </a:p>
      </dgm:t>
    </dgm:pt>
    <dgm:pt modelId="{2EF20798-2C2B-4C14-999A-556E04D4661E}">
      <dgm:prSet phldrT="[Текст]"/>
      <dgm:spPr/>
      <dgm:t>
        <a:bodyPr/>
        <a:lstStyle/>
        <a:p>
          <a:endParaRPr lang="ru-RU" dirty="0"/>
        </a:p>
      </dgm:t>
    </dgm:pt>
    <dgm:pt modelId="{26E054EC-5A43-48FC-89B5-44291627D29A}" type="parTrans" cxnId="{E4816CC3-B623-4091-9B76-5CE9B38440BE}">
      <dgm:prSet/>
      <dgm:spPr/>
      <dgm:t>
        <a:bodyPr/>
        <a:lstStyle/>
        <a:p>
          <a:endParaRPr lang="ru-RU"/>
        </a:p>
      </dgm:t>
    </dgm:pt>
    <dgm:pt modelId="{11B58FED-BF99-4190-A69E-E9EAEA269C36}" type="sibTrans" cxnId="{E4816CC3-B623-4091-9B76-5CE9B38440BE}">
      <dgm:prSet/>
      <dgm:spPr/>
      <dgm:t>
        <a:bodyPr/>
        <a:lstStyle/>
        <a:p>
          <a:endParaRPr lang="ru-RU"/>
        </a:p>
      </dgm:t>
    </dgm:pt>
    <dgm:pt modelId="{61B40DB5-8A88-4A62-82A2-3E96C8BF1CD6}">
      <dgm:prSet phldrT="[Текст]"/>
      <dgm:spPr/>
      <dgm:t>
        <a:bodyPr/>
        <a:lstStyle/>
        <a:p>
          <a:r>
            <a:rPr lang="ru-RU" dirty="0" smtClean="0"/>
            <a:t>Организован порядок контроля за учебным процессом в дистанционных условиях</a:t>
          </a:r>
          <a:endParaRPr lang="ru-RU" dirty="0"/>
        </a:p>
      </dgm:t>
    </dgm:pt>
    <dgm:pt modelId="{99E0254F-C29B-4BA3-9F7B-CAF512581269}" type="parTrans" cxnId="{1F003D4F-9C3D-417B-BEB1-C4EDD4BAAF95}">
      <dgm:prSet/>
      <dgm:spPr/>
      <dgm:t>
        <a:bodyPr/>
        <a:lstStyle/>
        <a:p>
          <a:endParaRPr lang="ru-RU"/>
        </a:p>
      </dgm:t>
    </dgm:pt>
    <dgm:pt modelId="{9EC82FFD-B96B-4070-9B18-676D839CD587}" type="sibTrans" cxnId="{1F003D4F-9C3D-417B-BEB1-C4EDD4BAAF95}">
      <dgm:prSet/>
      <dgm:spPr/>
      <dgm:t>
        <a:bodyPr/>
        <a:lstStyle/>
        <a:p>
          <a:endParaRPr lang="ru-RU"/>
        </a:p>
      </dgm:t>
    </dgm:pt>
    <dgm:pt modelId="{B54D3271-C05B-45E0-9902-F415F85CB5E9}">
      <dgm:prSet phldrT="[Текст]"/>
      <dgm:spPr/>
      <dgm:t>
        <a:bodyPr/>
        <a:lstStyle/>
        <a:p>
          <a:r>
            <a:rPr lang="ru-RU" dirty="0" smtClean="0"/>
            <a:t>Разработаны локальные акты для качественной организации обучения </a:t>
          </a:r>
          <a:r>
            <a:rPr lang="ru-RU" dirty="0" err="1" smtClean="0"/>
            <a:t>онлайн</a:t>
          </a:r>
          <a:r>
            <a:rPr lang="ru-RU" dirty="0" smtClean="0"/>
            <a:t> (Положения о проведении практик, о порядке приема зачетов и экзаменов, о порядке проведения занятий</a:t>
          </a:r>
          <a:endParaRPr lang="ru-RU" dirty="0"/>
        </a:p>
      </dgm:t>
    </dgm:pt>
    <dgm:pt modelId="{15E3AABD-75E4-4B0F-8816-D809A7038FD0}" type="sibTrans" cxnId="{6D885CDB-64EC-4AC9-8CD6-114214D2FBB0}">
      <dgm:prSet/>
      <dgm:spPr/>
      <dgm:t>
        <a:bodyPr/>
        <a:lstStyle/>
        <a:p>
          <a:endParaRPr lang="ru-RU"/>
        </a:p>
      </dgm:t>
    </dgm:pt>
    <dgm:pt modelId="{79A0B960-CF96-4E84-AF65-EE9EC42CAA00}" type="parTrans" cxnId="{6D885CDB-64EC-4AC9-8CD6-114214D2FBB0}">
      <dgm:prSet/>
      <dgm:spPr/>
      <dgm:t>
        <a:bodyPr/>
        <a:lstStyle/>
        <a:p>
          <a:endParaRPr lang="ru-RU"/>
        </a:p>
      </dgm:t>
    </dgm:pt>
    <dgm:pt modelId="{A488CFF8-0F32-4AB4-8264-FD57195134F0}">
      <dgm:prSet phldrT="[Текст]"/>
      <dgm:spPr/>
      <dgm:t>
        <a:bodyPr/>
        <a:lstStyle/>
        <a:p>
          <a:endParaRPr lang="ru-RU" dirty="0"/>
        </a:p>
      </dgm:t>
    </dgm:pt>
    <dgm:pt modelId="{B817C816-BCF5-4599-8EFC-661F0518F06E}" type="sibTrans" cxnId="{0DF0DE0E-505B-44E2-81A0-8F66EC3BC551}">
      <dgm:prSet/>
      <dgm:spPr/>
      <dgm:t>
        <a:bodyPr/>
        <a:lstStyle/>
        <a:p>
          <a:endParaRPr lang="ru-RU"/>
        </a:p>
      </dgm:t>
    </dgm:pt>
    <dgm:pt modelId="{F594922A-23FD-49C8-A947-0861711AE0E5}" type="parTrans" cxnId="{0DF0DE0E-505B-44E2-81A0-8F66EC3BC551}">
      <dgm:prSet/>
      <dgm:spPr/>
      <dgm:t>
        <a:bodyPr/>
        <a:lstStyle/>
        <a:p>
          <a:endParaRPr lang="ru-RU"/>
        </a:p>
      </dgm:t>
    </dgm:pt>
    <dgm:pt modelId="{3C0FC98B-C8AB-4A51-A3B9-1E5ECA37993F}">
      <dgm:prSet phldrT="[Текст]"/>
      <dgm:spPr/>
      <dgm:t>
        <a:bodyPr/>
        <a:lstStyle/>
        <a:p>
          <a:endParaRPr lang="ru-RU" dirty="0"/>
        </a:p>
      </dgm:t>
    </dgm:pt>
    <dgm:pt modelId="{1319FAFD-926E-4547-9993-4D2DF00B54D1}" type="sibTrans" cxnId="{04D7C26B-6F42-43F1-BA30-AD8CA6FCB94A}">
      <dgm:prSet/>
      <dgm:spPr/>
      <dgm:t>
        <a:bodyPr/>
        <a:lstStyle/>
        <a:p>
          <a:endParaRPr lang="ru-RU"/>
        </a:p>
      </dgm:t>
    </dgm:pt>
    <dgm:pt modelId="{175B8002-6124-4B80-81FB-651F66432854}" type="parTrans" cxnId="{04D7C26B-6F42-43F1-BA30-AD8CA6FCB94A}">
      <dgm:prSet/>
      <dgm:spPr/>
      <dgm:t>
        <a:bodyPr/>
        <a:lstStyle/>
        <a:p>
          <a:endParaRPr lang="ru-RU"/>
        </a:p>
      </dgm:t>
    </dgm:pt>
    <dgm:pt modelId="{F12E0A69-40E3-46EC-B13C-79D6B183465F}" type="pres">
      <dgm:prSet presAssocID="{CFB157F5-215B-43ED-AB08-A24289CCC5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80A9A5-9335-4786-93D8-C924C5890A8F}" type="pres">
      <dgm:prSet presAssocID="{A488CFF8-0F32-4AB4-8264-FD57195134F0}" presName="composite" presStyleCnt="0"/>
      <dgm:spPr/>
    </dgm:pt>
    <dgm:pt modelId="{D70764F8-DF33-4BE1-BC09-D077CFF1CB94}" type="pres">
      <dgm:prSet presAssocID="{A488CFF8-0F32-4AB4-8264-FD57195134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86277-92EB-4533-8E13-9E47473494C4}" type="pres">
      <dgm:prSet presAssocID="{A488CFF8-0F32-4AB4-8264-FD57195134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89B17-4817-4E19-8AC8-BA5617A42C9A}" type="pres">
      <dgm:prSet presAssocID="{B817C816-BCF5-4599-8EFC-661F0518F06E}" presName="sp" presStyleCnt="0"/>
      <dgm:spPr/>
    </dgm:pt>
    <dgm:pt modelId="{C5DE548A-6FD8-4958-B739-C5469FA4FC4A}" type="pres">
      <dgm:prSet presAssocID="{3C0FC98B-C8AB-4A51-A3B9-1E5ECA37993F}" presName="composite" presStyleCnt="0"/>
      <dgm:spPr/>
    </dgm:pt>
    <dgm:pt modelId="{F3316FE6-6355-404A-94BA-B2A72E9E1A79}" type="pres">
      <dgm:prSet presAssocID="{3C0FC98B-C8AB-4A51-A3B9-1E5ECA37993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CC0AB-B08F-4B56-9873-E65AFCA53FA1}" type="pres">
      <dgm:prSet presAssocID="{3C0FC98B-C8AB-4A51-A3B9-1E5ECA37993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C2A82-381A-42FC-86C5-CB4949A25345}" type="pres">
      <dgm:prSet presAssocID="{1319FAFD-926E-4547-9993-4D2DF00B54D1}" presName="sp" presStyleCnt="0"/>
      <dgm:spPr/>
    </dgm:pt>
    <dgm:pt modelId="{7968D045-D861-4B89-A5D4-9DD17F254A61}" type="pres">
      <dgm:prSet presAssocID="{0D6722D1-5263-42C6-8054-FE7EE0071C08}" presName="composite" presStyleCnt="0"/>
      <dgm:spPr/>
    </dgm:pt>
    <dgm:pt modelId="{9C9F3253-0AF7-4D16-AD66-A11E78CF346B}" type="pres">
      <dgm:prSet presAssocID="{0D6722D1-5263-42C6-8054-FE7EE0071C0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20B35-E745-4F55-A4B8-8BE4BECF2A42}" type="pres">
      <dgm:prSet presAssocID="{0D6722D1-5263-42C6-8054-FE7EE0071C0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53B10-0E37-46E1-AEBE-B7F64595696F}" type="presOf" srcId="{3C0FC98B-C8AB-4A51-A3B9-1E5ECA37993F}" destId="{F3316FE6-6355-404A-94BA-B2A72E9E1A79}" srcOrd="0" destOrd="0" presId="urn:microsoft.com/office/officeart/2005/8/layout/chevron2"/>
    <dgm:cxn modelId="{E4816CC3-B623-4091-9B76-5CE9B38440BE}" srcId="{0D6722D1-5263-42C6-8054-FE7EE0071C08}" destId="{2EF20798-2C2B-4C14-999A-556E04D4661E}" srcOrd="0" destOrd="0" parTransId="{26E054EC-5A43-48FC-89B5-44291627D29A}" sibTransId="{11B58FED-BF99-4190-A69E-E9EAEA269C36}"/>
    <dgm:cxn modelId="{17EFD6DB-BA51-4706-A788-FEE1AE7DE49B}" type="presOf" srcId="{2EF20798-2C2B-4C14-999A-556E04D4661E}" destId="{44C20B35-E745-4F55-A4B8-8BE4BECF2A42}" srcOrd="0" destOrd="0" presId="urn:microsoft.com/office/officeart/2005/8/layout/chevron2"/>
    <dgm:cxn modelId="{6D885CDB-64EC-4AC9-8CD6-114214D2FBB0}" srcId="{A488CFF8-0F32-4AB4-8264-FD57195134F0}" destId="{B54D3271-C05B-45E0-9902-F415F85CB5E9}" srcOrd="0" destOrd="0" parTransId="{79A0B960-CF96-4E84-AF65-EE9EC42CAA00}" sibTransId="{15E3AABD-75E4-4B0F-8816-D809A7038FD0}"/>
    <dgm:cxn modelId="{1F003D4F-9C3D-417B-BEB1-C4EDD4BAAF95}" srcId="{0D6722D1-5263-42C6-8054-FE7EE0071C08}" destId="{61B40DB5-8A88-4A62-82A2-3E96C8BF1CD6}" srcOrd="1" destOrd="0" parTransId="{99E0254F-C29B-4BA3-9F7B-CAF512581269}" sibTransId="{9EC82FFD-B96B-4070-9B18-676D839CD587}"/>
    <dgm:cxn modelId="{59E144DE-8C9A-4403-B68F-1C1BF104C7D8}" srcId="{3C0FC98B-C8AB-4A51-A3B9-1E5ECA37993F}" destId="{63F44900-579A-4027-A65A-02BFCCA3E7D1}" srcOrd="0" destOrd="0" parTransId="{2254DA80-040A-4A6B-B317-9F1583EBDD17}" sibTransId="{DDDA0488-D233-477E-93D4-DBFDE133ABFA}"/>
    <dgm:cxn modelId="{9C7BFB9D-C13D-4F29-A275-3CE547E2F119}" type="presOf" srcId="{CFB157F5-215B-43ED-AB08-A24289CCC57A}" destId="{F12E0A69-40E3-46EC-B13C-79D6B183465F}" srcOrd="0" destOrd="0" presId="urn:microsoft.com/office/officeart/2005/8/layout/chevron2"/>
    <dgm:cxn modelId="{65B6A6AF-2C84-47D4-A066-5C60F23776A4}" type="presOf" srcId="{A488CFF8-0F32-4AB4-8264-FD57195134F0}" destId="{D70764F8-DF33-4BE1-BC09-D077CFF1CB94}" srcOrd="0" destOrd="0" presId="urn:microsoft.com/office/officeart/2005/8/layout/chevron2"/>
    <dgm:cxn modelId="{BEA29825-0BB2-4196-90F1-03104186E091}" type="presOf" srcId="{B54D3271-C05B-45E0-9902-F415F85CB5E9}" destId="{9FC86277-92EB-4533-8E13-9E47473494C4}" srcOrd="0" destOrd="0" presId="urn:microsoft.com/office/officeart/2005/8/layout/chevron2"/>
    <dgm:cxn modelId="{FCCDA964-823C-49B3-A13F-FB41DB04ECAA}" type="presOf" srcId="{0D6722D1-5263-42C6-8054-FE7EE0071C08}" destId="{9C9F3253-0AF7-4D16-AD66-A11E78CF346B}" srcOrd="0" destOrd="0" presId="urn:microsoft.com/office/officeart/2005/8/layout/chevron2"/>
    <dgm:cxn modelId="{41C5C316-5A4B-4A98-ABFD-96E06595E949}" type="presOf" srcId="{63F44900-579A-4027-A65A-02BFCCA3E7D1}" destId="{6E1CC0AB-B08F-4B56-9873-E65AFCA53FA1}" srcOrd="0" destOrd="0" presId="urn:microsoft.com/office/officeart/2005/8/layout/chevron2"/>
    <dgm:cxn modelId="{04D7C26B-6F42-43F1-BA30-AD8CA6FCB94A}" srcId="{CFB157F5-215B-43ED-AB08-A24289CCC57A}" destId="{3C0FC98B-C8AB-4A51-A3B9-1E5ECA37993F}" srcOrd="1" destOrd="0" parTransId="{175B8002-6124-4B80-81FB-651F66432854}" sibTransId="{1319FAFD-926E-4547-9993-4D2DF00B54D1}"/>
    <dgm:cxn modelId="{8F70B691-A570-4132-AAB6-C65351FF8A22}" srcId="{CFB157F5-215B-43ED-AB08-A24289CCC57A}" destId="{0D6722D1-5263-42C6-8054-FE7EE0071C08}" srcOrd="2" destOrd="0" parTransId="{65EF5D4C-0DC6-4860-A1F2-F6D0248F072E}" sibTransId="{E0E73B10-C1F3-4C04-B69A-47F1B7F7501E}"/>
    <dgm:cxn modelId="{EEEBE6FC-521A-4DC4-99E0-C2B48EB0495E}" type="presOf" srcId="{61B40DB5-8A88-4A62-82A2-3E96C8BF1CD6}" destId="{44C20B35-E745-4F55-A4B8-8BE4BECF2A42}" srcOrd="0" destOrd="1" presId="urn:microsoft.com/office/officeart/2005/8/layout/chevron2"/>
    <dgm:cxn modelId="{0DF0DE0E-505B-44E2-81A0-8F66EC3BC551}" srcId="{CFB157F5-215B-43ED-AB08-A24289CCC57A}" destId="{A488CFF8-0F32-4AB4-8264-FD57195134F0}" srcOrd="0" destOrd="0" parTransId="{F594922A-23FD-49C8-A947-0861711AE0E5}" sibTransId="{B817C816-BCF5-4599-8EFC-661F0518F06E}"/>
    <dgm:cxn modelId="{38AB183B-321C-4EE9-842D-74D3C21D3B3D}" type="presParOf" srcId="{F12E0A69-40E3-46EC-B13C-79D6B183465F}" destId="{7380A9A5-9335-4786-93D8-C924C5890A8F}" srcOrd="0" destOrd="0" presId="urn:microsoft.com/office/officeart/2005/8/layout/chevron2"/>
    <dgm:cxn modelId="{B35C9BC8-3F48-4CE4-AC3D-F5B5EE53EECA}" type="presParOf" srcId="{7380A9A5-9335-4786-93D8-C924C5890A8F}" destId="{D70764F8-DF33-4BE1-BC09-D077CFF1CB94}" srcOrd="0" destOrd="0" presId="urn:microsoft.com/office/officeart/2005/8/layout/chevron2"/>
    <dgm:cxn modelId="{74046AD5-B8DC-4D79-BF58-A38E8EA830A8}" type="presParOf" srcId="{7380A9A5-9335-4786-93D8-C924C5890A8F}" destId="{9FC86277-92EB-4533-8E13-9E47473494C4}" srcOrd="1" destOrd="0" presId="urn:microsoft.com/office/officeart/2005/8/layout/chevron2"/>
    <dgm:cxn modelId="{F2F2A084-0BFB-4933-8C3A-4B47EFEC3ECB}" type="presParOf" srcId="{F12E0A69-40E3-46EC-B13C-79D6B183465F}" destId="{55089B17-4817-4E19-8AC8-BA5617A42C9A}" srcOrd="1" destOrd="0" presId="urn:microsoft.com/office/officeart/2005/8/layout/chevron2"/>
    <dgm:cxn modelId="{6143C5F4-0157-403F-9E9E-912554A15352}" type="presParOf" srcId="{F12E0A69-40E3-46EC-B13C-79D6B183465F}" destId="{C5DE548A-6FD8-4958-B739-C5469FA4FC4A}" srcOrd="2" destOrd="0" presId="urn:microsoft.com/office/officeart/2005/8/layout/chevron2"/>
    <dgm:cxn modelId="{B79F3B67-0DB1-4D37-AA8D-107F2A6CFA94}" type="presParOf" srcId="{C5DE548A-6FD8-4958-B739-C5469FA4FC4A}" destId="{F3316FE6-6355-404A-94BA-B2A72E9E1A79}" srcOrd="0" destOrd="0" presId="urn:microsoft.com/office/officeart/2005/8/layout/chevron2"/>
    <dgm:cxn modelId="{1D61A970-9D28-48F2-B31F-505865810AF3}" type="presParOf" srcId="{C5DE548A-6FD8-4958-B739-C5469FA4FC4A}" destId="{6E1CC0AB-B08F-4B56-9873-E65AFCA53FA1}" srcOrd="1" destOrd="0" presId="urn:microsoft.com/office/officeart/2005/8/layout/chevron2"/>
    <dgm:cxn modelId="{0625067A-6F3D-488C-97D0-0E1AE296610C}" type="presParOf" srcId="{F12E0A69-40E3-46EC-B13C-79D6B183465F}" destId="{642C2A82-381A-42FC-86C5-CB4949A25345}" srcOrd="3" destOrd="0" presId="urn:microsoft.com/office/officeart/2005/8/layout/chevron2"/>
    <dgm:cxn modelId="{F1791FA5-B4C6-461D-BFD1-4EA2FC5FA9F4}" type="presParOf" srcId="{F12E0A69-40E3-46EC-B13C-79D6B183465F}" destId="{7968D045-D861-4B89-A5D4-9DD17F254A61}" srcOrd="4" destOrd="0" presId="urn:microsoft.com/office/officeart/2005/8/layout/chevron2"/>
    <dgm:cxn modelId="{2D319E65-D32A-47AE-B727-CC0E917AFFF4}" type="presParOf" srcId="{7968D045-D861-4B89-A5D4-9DD17F254A61}" destId="{9C9F3253-0AF7-4D16-AD66-A11E78CF346B}" srcOrd="0" destOrd="0" presId="urn:microsoft.com/office/officeart/2005/8/layout/chevron2"/>
    <dgm:cxn modelId="{363D7894-F703-46F3-8D53-2C1EAB2AED46}" type="presParOf" srcId="{7968D045-D861-4B89-A5D4-9DD17F254A61}" destId="{44C20B35-E745-4F55-A4B8-8BE4BECF2A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64F8-DF33-4BE1-BC09-D077CFF1CB94}">
      <dsp:nvSpPr>
        <dsp:cNvPr id="0" name=""/>
        <dsp:cNvSpPr/>
      </dsp:nvSpPr>
      <dsp:spPr>
        <a:xfrm rot="5400000">
          <a:off x="-159035" y="160051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372098"/>
        <a:ext cx="742165" cy="318072"/>
      </dsp:txXfrm>
    </dsp:sp>
    <dsp:sp modelId="{9FC86277-92EB-4533-8E13-9E47473494C4}">
      <dsp:nvSpPr>
        <dsp:cNvPr id="0" name=""/>
        <dsp:cNvSpPr/>
      </dsp:nvSpPr>
      <dsp:spPr>
        <a:xfrm rot="5400000">
          <a:off x="2549269" y="-1806088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Разработаны локальные акты для качественной организации обучения </a:t>
          </a:r>
          <a:r>
            <a:rPr lang="ru-RU" sz="1100" kern="1200" dirty="0" err="1" smtClean="0"/>
            <a:t>онлайн</a:t>
          </a:r>
          <a:r>
            <a:rPr lang="ru-RU" sz="1100" kern="1200" dirty="0" smtClean="0"/>
            <a:t> (Положения о проведении практик, о порядке приема зачетов и экзаменов, о порядке проведения занятий</a:t>
          </a:r>
          <a:endParaRPr lang="ru-RU" sz="1100" kern="1200" dirty="0"/>
        </a:p>
      </dsp:txBody>
      <dsp:txXfrm rot="-5400000">
        <a:off x="742165" y="34658"/>
        <a:ext cx="4269720" cy="621870"/>
      </dsp:txXfrm>
    </dsp:sp>
    <dsp:sp modelId="{F3316FE6-6355-404A-94BA-B2A72E9E1A79}">
      <dsp:nvSpPr>
        <dsp:cNvPr id="0" name=""/>
        <dsp:cNvSpPr/>
      </dsp:nvSpPr>
      <dsp:spPr>
        <a:xfrm rot="5400000">
          <a:off x="-159035" y="1015485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1227532"/>
        <a:ext cx="742165" cy="318072"/>
      </dsp:txXfrm>
    </dsp:sp>
    <dsp:sp modelId="{6E1CC0AB-B08F-4B56-9873-E65AFCA53FA1}">
      <dsp:nvSpPr>
        <dsp:cNvPr id="0" name=""/>
        <dsp:cNvSpPr/>
      </dsp:nvSpPr>
      <dsp:spPr>
        <a:xfrm rot="5400000">
          <a:off x="2549269" y="-950654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Организован  дистанционный учебный процесс</a:t>
          </a:r>
          <a:endParaRPr lang="ru-RU" sz="1100" kern="1200" dirty="0"/>
        </a:p>
      </dsp:txBody>
      <dsp:txXfrm rot="-5400000">
        <a:off x="742165" y="890092"/>
        <a:ext cx="4269720" cy="621870"/>
      </dsp:txXfrm>
    </dsp:sp>
    <dsp:sp modelId="{9C9F3253-0AF7-4D16-AD66-A11E78CF346B}">
      <dsp:nvSpPr>
        <dsp:cNvPr id="0" name=""/>
        <dsp:cNvSpPr/>
      </dsp:nvSpPr>
      <dsp:spPr>
        <a:xfrm rot="5400000">
          <a:off x="-159035" y="1870918"/>
          <a:ext cx="1060237" cy="7421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" y="2082965"/>
        <a:ext cx="742165" cy="318072"/>
      </dsp:txXfrm>
    </dsp:sp>
    <dsp:sp modelId="{44C20B35-E745-4F55-A4B8-8BE4BECF2A42}">
      <dsp:nvSpPr>
        <dsp:cNvPr id="0" name=""/>
        <dsp:cNvSpPr/>
      </dsp:nvSpPr>
      <dsp:spPr>
        <a:xfrm rot="5400000">
          <a:off x="2549269" y="-95220"/>
          <a:ext cx="689154" cy="4303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Организован порядок контроля за учебным процессом в дистанционных условиях</a:t>
          </a:r>
          <a:endParaRPr lang="ru-RU" sz="1100" kern="1200" dirty="0"/>
        </a:p>
      </dsp:txBody>
      <dsp:txXfrm rot="-5400000">
        <a:off x="742165" y="1745526"/>
        <a:ext cx="4269720" cy="621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33BB-D256-47A2-92A2-425638B75FEB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ABF63-6215-4201-87E9-0C889D1FF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5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382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205771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2179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83271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524643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07609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297187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0290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441716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366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334521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34826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786008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635058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32084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57446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622458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4105681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57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65431" y="1022538"/>
            <a:ext cx="5446578" cy="989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6699"/>
                </a:solidFill>
              </a:rPr>
              <a:t>«</a:t>
            </a:r>
            <a:r>
              <a:rPr lang="kk-KZ" i="1" dirty="0"/>
              <a:t>Особенности деятельности преподавателя средне-специального образования в условиях дистанционного обучения</a:t>
            </a:r>
            <a:r>
              <a:rPr lang="ru-RU" sz="1800" b="1" dirty="0" smtClean="0">
                <a:solidFill>
                  <a:srgbClr val="006699"/>
                </a:solidFill>
              </a:rPr>
              <a:t>													» </a:t>
            </a:r>
          </a:p>
          <a:p>
            <a:pPr algn="ctr">
              <a:buFont typeface="Wingdings 2" pitchFamily="18" charset="2"/>
              <a:buNone/>
            </a:pPr>
            <a:endParaRPr lang="ru-RU" sz="27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431" y="4242178"/>
            <a:ext cx="5772160" cy="663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0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algn="ctr">
              <a:spcBef>
                <a:spcPts val="0"/>
              </a:spcBef>
              <a:buFont typeface="Roboto Condensed Light"/>
              <a:buNone/>
            </a:pPr>
            <a:r>
              <a:rPr lang="ru-RU" sz="1600" b="1" dirty="0" smtClean="0">
                <a:solidFill>
                  <a:srgbClr val="006699"/>
                </a:solidFill>
              </a:rPr>
              <a:t>Бишкекский автомобильно-дорожный колледж</a:t>
            </a:r>
          </a:p>
          <a:p>
            <a:pPr algn="ctr">
              <a:spcBef>
                <a:spcPts val="0"/>
              </a:spcBef>
              <a:buFont typeface="Roboto Condensed Light"/>
              <a:buNone/>
            </a:pPr>
            <a:r>
              <a:rPr lang="ru-RU" sz="1600" b="1" dirty="0" smtClean="0">
                <a:solidFill>
                  <a:srgbClr val="006699"/>
                </a:solidFill>
              </a:rPr>
              <a:t>имени К. Кольбаева</a:t>
            </a:r>
          </a:p>
          <a:p>
            <a:pPr algn="ctr">
              <a:buFont typeface="Wingdings 2" pitchFamily="18" charset="2"/>
              <a:buNone/>
            </a:pPr>
            <a:endParaRPr lang="ru-RU" sz="27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 descr="http://badk.kg/images/%d1%80%d0%b8%d1%81%d1%83%d0%bd%d0%be%d0%ba3-crop-u3280.jpg?crc=4073730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405" y="2425700"/>
            <a:ext cx="2998931" cy="1816478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93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03" y="126767"/>
            <a:ext cx="3943800" cy="766200"/>
          </a:xfrm>
        </p:spPr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26" y="2508042"/>
            <a:ext cx="1979225" cy="1070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526" y="1153509"/>
            <a:ext cx="1879628" cy="119599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90192" y="820734"/>
            <a:ext cx="5093991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 – занятия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записываются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облачном хранилище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начале занятия преподаватель обязательно оповещает студентов о задании, которое необходимо выполнить студентам в ходе занятия либо спустя строго оговоренное время. Все выполненные студентом задания сохраняются на личной странице преподавателя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либо по желанию преподавателя на его рабочем компьютере. Для удобной сортировки высланных файлов студентов преподаватель задает удобный для проверки формат наименования каждого файла.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 «Д-1-20 Асанов Информатика Практическая работа № 1», «Д-1-20 Асанов Английский язык Упражнение 3»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удобства хранения на рабочем компьютере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преподавателями созданы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отдельные папки по группам и предметам для удобного хранения выполненных заданий студентов.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7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5870864" cy="440532"/>
          </a:xfrm>
        </p:spPr>
        <p:txBody>
          <a:bodyPr/>
          <a:lstStyle/>
          <a:p>
            <a:pPr eaLnBrk="1" hangingPunct="1">
              <a:defRPr/>
            </a:pPr>
            <a:r>
              <a:rPr lang="ru-RU" sz="1500" dirty="0"/>
              <a:t>Функции </a:t>
            </a:r>
            <a:r>
              <a:rPr lang="ru-RU" sz="1500" dirty="0" smtClean="0"/>
              <a:t>преподавателя при дистанционном обучении</a:t>
            </a:r>
            <a:endParaRPr lang="ru-RU" sz="15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97732"/>
            <a:ext cx="6172200" cy="40171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Планирование учебной работы</a:t>
            </a:r>
          </a:p>
          <a:p>
            <a:pPr>
              <a:defRPr/>
            </a:pPr>
            <a:r>
              <a:rPr lang="ru-RU" dirty="0"/>
              <a:t>Организация учебной работы </a:t>
            </a:r>
            <a:r>
              <a:rPr lang="ru-RU" dirty="0" smtClean="0"/>
              <a:t>(</a:t>
            </a:r>
            <a:r>
              <a:rPr lang="ru-RU" dirty="0"/>
              <a:t>онлайн – этикет, организация </a:t>
            </a:r>
            <a:r>
              <a:rPr lang="ru-RU" dirty="0" smtClean="0"/>
              <a:t>рабочего виртуального пространства для себя и студентов)</a:t>
            </a:r>
            <a:endParaRPr lang="ru-RU" dirty="0"/>
          </a:p>
          <a:p>
            <a:pPr>
              <a:defRPr/>
            </a:pPr>
            <a:r>
              <a:rPr lang="ru-RU" dirty="0"/>
              <a:t>Координирование познавательного процесса обучаемых с применением </a:t>
            </a:r>
            <a:r>
              <a:rPr lang="ru-RU" dirty="0" smtClean="0"/>
              <a:t>ИКТ:</a:t>
            </a:r>
          </a:p>
          <a:p>
            <a:pPr marL="0" indent="0">
              <a:buNone/>
              <a:defRPr/>
            </a:pPr>
            <a:r>
              <a:rPr lang="ru-RU" dirty="0" smtClean="0"/>
              <a:t>- мотивация</a:t>
            </a:r>
            <a:r>
              <a:rPr lang="ru-RU" dirty="0"/>
              <a:t>. </a:t>
            </a:r>
            <a:r>
              <a:rPr lang="ru-RU" dirty="0" smtClean="0"/>
              <a:t>Составляющая</a:t>
            </a:r>
            <a:r>
              <a:rPr lang="ru-RU" dirty="0"/>
              <a:t>, которая </a:t>
            </a:r>
            <a:r>
              <a:rPr lang="ru-RU" dirty="0" smtClean="0"/>
              <a:t>при дистанционном обучении приобретает особую роль в познавательном процессе. При этом </a:t>
            </a:r>
            <a:r>
              <a:rPr lang="ru-RU" dirty="0"/>
              <a:t>мотивация сходит на нет, если изучаемые задачи не соответствуют уровню подготовки </a:t>
            </a:r>
            <a:r>
              <a:rPr lang="ru-RU" dirty="0" smtClean="0"/>
              <a:t>учеников.</a:t>
            </a:r>
          </a:p>
          <a:p>
            <a:pPr>
              <a:buFontTx/>
              <a:buChar char="-"/>
              <a:defRPr/>
            </a:pPr>
            <a:r>
              <a:rPr lang="ru-RU" dirty="0" smtClean="0"/>
              <a:t>пошаговый алгоритм познавательного процесса. </a:t>
            </a:r>
          </a:p>
          <a:p>
            <a:pPr>
              <a:defRPr/>
            </a:pPr>
            <a:r>
              <a:rPr lang="ru-RU" dirty="0" smtClean="0"/>
              <a:t>Корректировка преподаваемой дисциплины с применением средств разработки сетевых курсов и мультимедийных технологий</a:t>
            </a:r>
          </a:p>
          <a:p>
            <a:pPr eaLnBrk="1" hangingPunct="1">
              <a:defRPr/>
            </a:pPr>
            <a:r>
              <a:rPr lang="ru-RU" dirty="0" smtClean="0"/>
              <a:t>Консультирование </a:t>
            </a:r>
            <a:r>
              <a:rPr lang="ru-RU" dirty="0"/>
              <a:t>обучаемых в режиме реального и отложенного времени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4760785" cy="11632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проведения лабораторных занятий при дистанционном обучении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20442"/>
            <a:ext cx="5361710" cy="340875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Первый этап </a:t>
            </a:r>
            <a:r>
              <a:rPr lang="ru-RU" dirty="0" smtClean="0"/>
              <a:t>- введение </a:t>
            </a:r>
            <a:r>
              <a:rPr lang="ru-RU" dirty="0"/>
              <a:t>в лабораторный практикум </a:t>
            </a:r>
            <a:r>
              <a:rPr lang="ru-RU" dirty="0" smtClean="0"/>
              <a:t>На </a:t>
            </a:r>
            <a:r>
              <a:rPr lang="ru-RU" dirty="0"/>
              <a:t>этом этапе обучающиеся работают с литературой и компьютерными тренажерами. Контроль работы ведется с помощью тестирующих программ, а основной задачей преподавателя становится консультационная поддержка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Второй этап -  </a:t>
            </a:r>
            <a:r>
              <a:rPr lang="ru-RU" dirty="0"/>
              <a:t>работа с тренажерами, имитирующими реальную </a:t>
            </a:r>
            <a:r>
              <a:rPr lang="ru-RU" dirty="0" smtClean="0"/>
              <a:t>установку. Функции </a:t>
            </a:r>
            <a:r>
              <a:rPr lang="ru-RU" dirty="0"/>
              <a:t>преподавателя на этом этапе сводятся исключительно к консультированию </a:t>
            </a:r>
            <a:r>
              <a:rPr lang="ru-RU" dirty="0" smtClean="0"/>
              <a:t>студентов.</a:t>
            </a:r>
          </a:p>
          <a:p>
            <a:r>
              <a:rPr lang="ru-RU" dirty="0"/>
              <a:t>Третий этап </a:t>
            </a:r>
            <a:r>
              <a:rPr lang="ru-RU" dirty="0" smtClean="0"/>
              <a:t>- выполнение </a:t>
            </a:r>
            <a:r>
              <a:rPr lang="ru-RU" dirty="0"/>
              <a:t>эксперимента в реальных условиях. </a:t>
            </a:r>
            <a:r>
              <a:rPr lang="ru-RU" dirty="0" smtClean="0"/>
              <a:t>Используются </a:t>
            </a:r>
            <a:r>
              <a:rPr lang="ru-RU" dirty="0"/>
              <a:t>режим удаленного доступа к экспериментальной установке или материальная база </a:t>
            </a:r>
            <a:r>
              <a:rPr lang="ru-RU" dirty="0" smtClean="0"/>
              <a:t>филиала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Таким </a:t>
            </a:r>
            <a:r>
              <a:rPr lang="ru-RU" dirty="0">
                <a:solidFill>
                  <a:srgbClr val="FF0000"/>
                </a:solidFill>
              </a:rPr>
              <a:t>образом, организация и проведение лабораторных работ при дистанционном обучении не исключают непосредственного общения преподавателя со студентами, но оно имеет место, главным образом, на заключительном этапе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12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527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806" y="2119775"/>
            <a:ext cx="5205894" cy="76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3F5378"/>
                </a:solidFill>
              </a:rPr>
              <a:t>СПАСИБО ЗА ВНИМАНИЕ</a:t>
            </a:r>
            <a:endParaRPr lang="ru-RU" sz="3600" dirty="0">
              <a:solidFill>
                <a:srgbClr val="3F537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cmzt.narod.ru/material/bam_stroits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77" y="3843703"/>
            <a:ext cx="1694117" cy="1299797"/>
          </a:xfrm>
          <a:prstGeom prst="rect">
            <a:avLst/>
          </a:prstGeom>
          <a:noFill/>
        </p:spPr>
      </p:pic>
      <p:sp>
        <p:nvSpPr>
          <p:cNvPr id="4098" name="Rectangle 5">
            <a:extLst>
              <a:ext uri="{FF2B5EF4-FFF2-40B4-BE49-F238E27FC236}">
                <a16:creationId xmlns:a16="http://schemas.microsoft.com/office/drawing/2014/main" id="{B6D2B1C0-9913-4B8E-A010-1283C5EBD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650BC0CE-8791-49E0-813A-211C17515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507" y="0"/>
            <a:ext cx="5474494" cy="314325"/>
          </a:xfrm>
          <a:prstGeom prst="rect">
            <a:avLst/>
          </a:prstGeom>
          <a:solidFill>
            <a:srgbClr val="333399">
              <a:alpha val="6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Мониторинг дистанционного обучения</a:t>
            </a:r>
            <a:endParaRPr lang="ru-RU" sz="15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1" name="Text Box 7">
            <a:extLst>
              <a:ext uri="{FF2B5EF4-FFF2-40B4-BE49-F238E27FC236}">
                <a16:creationId xmlns:a16="http://schemas.microsoft.com/office/drawing/2014/main" id="{29C2EA58-547E-45C8-A28C-8A7870ED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3435" y="4958954"/>
            <a:ext cx="33456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en-US" sz="9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19248" y="607423"/>
            <a:ext cx="5408024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2"/>
                </a:solidFill>
              </a:rPr>
              <a:t>Организационные мероприятия для создания дистанционного учебного процесса в БАДК</a:t>
            </a:r>
            <a:endParaRPr lang="ru-RU" sz="105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84118" y="1449433"/>
          <a:ext cx="5045528" cy="277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89" y="0"/>
            <a:ext cx="635794" cy="628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386" name="Picture 2" descr="http://kurierlgov.ru/sites/default/files/styles/articalnew-1024x768/public/images/article/4-9.jpg?itok=ZEOYK3ve&amp;c=3de8441e90d93c46625ff433733022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57009" y="1440178"/>
            <a:ext cx="1400992" cy="1051772"/>
          </a:xfrm>
          <a:prstGeom prst="rect">
            <a:avLst/>
          </a:prstGeom>
          <a:noFill/>
        </p:spPr>
      </p:pic>
      <p:pic>
        <p:nvPicPr>
          <p:cNvPr id="16388" name="Picture 4" descr="http://orlr.ru/files/images/News/mart/07576b23641cf8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2517866"/>
            <a:ext cx="1371600" cy="1371600"/>
          </a:xfrm>
          <a:prstGeom prst="rect">
            <a:avLst/>
          </a:prstGeom>
          <a:noFill/>
        </p:spPr>
      </p:pic>
      <p:pic>
        <p:nvPicPr>
          <p:cNvPr id="16392" name="Picture 8" descr="https://vmasshtabe.ru/wp-content/uploads/2016/05/398041-vms-256855-vms-ZIM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6785" y="3853279"/>
            <a:ext cx="2101215" cy="1290221"/>
          </a:xfrm>
          <a:prstGeom prst="rect">
            <a:avLst/>
          </a:prstGeom>
          <a:noFill/>
        </p:spPr>
      </p:pic>
      <p:pic>
        <p:nvPicPr>
          <p:cNvPr id="16394" name="Picture 10" descr="http://i.mycdn.me/i?r=AzEPZsRbOZEKgBhR0XGMT1RklKLl9KzhtPyZhAueEJUAt6aKTM5SRkZCeTgDn6uOyi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069" y="3880948"/>
            <a:ext cx="2210003" cy="1262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50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56" y="386225"/>
            <a:ext cx="3943800" cy="766200"/>
          </a:xfrm>
        </p:spPr>
        <p:txBody>
          <a:bodyPr/>
          <a:lstStyle/>
          <a:p>
            <a:pPr lvl="0"/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ЕДИНОЕ ОКНО </a:t>
            </a:r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для </a:t>
            </a:r>
            <a:r>
              <a:rPr lang="ru-RU" sz="1800" dirty="0" smtClean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студента</a:t>
            </a:r>
            <a:endParaRPr lang="ru-RU" sz="18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26466" y="2910234"/>
            <a:ext cx="4087083" cy="1868626"/>
            <a:chOff x="2726466" y="2910234"/>
            <a:chExt cx="4087083" cy="18686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68596" y="3024534"/>
              <a:ext cx="2432054" cy="1754326"/>
            </a:xfrm>
            <a:prstGeom prst="rect">
              <a:avLst/>
            </a:prstGeom>
            <a:solidFill>
              <a:srgbClr val="E3F2F9"/>
            </a:solidFill>
            <a:ln>
              <a:solidFill>
                <a:srgbClr val="3F5378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Подать заявку можно на официальном сайте </a:t>
              </a:r>
              <a:r>
                <a:rPr lang="en-US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www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.</a:t>
              </a:r>
              <a:r>
                <a:rPr lang="en-US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badk.kg 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в разделе -ЕДИНОЕ ОКНО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СТУДЕНТА </a:t>
              </a:r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Готовые справки Вы можете получить в кабинете «Единое окно» в главном корпусе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колледжа</a:t>
              </a:r>
              <a:r>
                <a:rPr lang="en-US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(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при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себе иметь документ удостоверяющий личность)</a:t>
              </a:r>
            </a:p>
            <a:p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ПРИ ВОЗНИКНОВЕНИИ ДОПОЛНИТЕЛЬНЫХ ВОПРОСОВ </a:t>
              </a:r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ЗВОНИТЬ 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ПО НОМЕРУ </a:t>
              </a:r>
              <a:endParaRPr lang="en-US" sz="900" dirty="0" smtClean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  <a:p>
              <a:r>
                <a:rPr lang="ru-RU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(</a:t>
              </a:r>
              <a:r>
                <a:rPr lang="ru-RU" sz="900" dirty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0312) </a:t>
              </a:r>
              <a:r>
                <a:rPr lang="en-US" sz="900" dirty="0" smtClean="0">
                  <a:solidFill>
                    <a:srgbClr val="3F5378"/>
                  </a:solidFill>
                  <a:latin typeface="Roboto Condensed" charset="0"/>
                  <a:ea typeface="Roboto Condensed" charset="0"/>
                </a:rPr>
                <a:t>596088</a:t>
              </a:r>
              <a:endParaRPr lang="ru-RU" sz="900" dirty="0">
                <a:solidFill>
                  <a:srgbClr val="3F5378"/>
                </a:solidFill>
                <a:latin typeface="Roboto Condensed" charset="0"/>
                <a:ea typeface="Roboto Condensed" charset="0"/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2726466" y="2910234"/>
              <a:ext cx="4087083" cy="45719"/>
            </a:xfrm>
            <a:prstGeom prst="roundRect">
              <a:avLst/>
            </a:prstGeom>
            <a:solidFill>
              <a:srgbClr val="3F537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23" name="Picture 3" descr="C:\Users\User\Desktop\3813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365" y="3024534"/>
              <a:ext cx="1390656" cy="139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" y="1263643"/>
            <a:ext cx="2627250" cy="3879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64" y="1263643"/>
            <a:ext cx="2395886" cy="16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7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92575"/>
            <a:ext cx="4949505" cy="766200"/>
          </a:xfrm>
        </p:spPr>
        <p:txBody>
          <a:bodyPr>
            <a:normAutofit fontScale="90000"/>
          </a:bodyPr>
          <a:lstStyle/>
          <a:p>
            <a:r>
              <a:rPr lang="ru-RU" dirty="0"/>
              <a:t>Информационная система по управлению человеческими ресурсами ИСУ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8" y="1422982"/>
            <a:ext cx="3725981" cy="29247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26048" y="1422982"/>
            <a:ext cx="28438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oboto"/>
              </a:rPr>
              <a:t>Информационная система управления образованием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-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это электронная система, целью которой является сбор, хранение, обработка, анализ и распространение информации для обеспечения оперативными данными ведомства и образовательных организаций страны, повышения эффективности принятия решений.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6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ИСУО КР: информационный блок: студенты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3" y="1440610"/>
            <a:ext cx="6702095" cy="2783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9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50" y="97670"/>
            <a:ext cx="4767942" cy="510312"/>
          </a:xfrm>
        </p:spPr>
        <p:txBody>
          <a:bodyPr/>
          <a:lstStyle/>
          <a:p>
            <a:pPr lvl="0"/>
            <a:r>
              <a:rPr lang="ru-RU" sz="1800" dirty="0">
                <a:solidFill>
                  <a:schemeClr val="bg1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Образовательный портал 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«</a:t>
            </a:r>
            <a:r>
              <a:rPr lang="en-US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AVN</a:t>
            </a:r>
            <a:r>
              <a:rPr lang="ru-RU" sz="1800" dirty="0">
                <a:solidFill>
                  <a:srgbClr val="FF98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1" y="1425420"/>
            <a:ext cx="5813821" cy="32370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2257" y="755091"/>
            <a:ext cx="5357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Автоматизацию обучения студентов обеспечивает Информационная система AVN и образовательный портал.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706" y="392575"/>
            <a:ext cx="4969212" cy="438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проведения занятия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839" y="983058"/>
            <a:ext cx="3429000" cy="21669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Отделения колледжа из числа студентов отдельных учебных групп создают группы в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WhatsApp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контроля своевременности и качества проведения занятий к группе кроме преподавателей, ведущих занятия в группе, студентов группы, подключены учебная часть и деканат колледжа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839" y="1532578"/>
            <a:ext cx="3409883" cy="24292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5473" y="3224080"/>
            <a:ext cx="3395884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Согласно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расписания преподаватель дисциплины отправляет в группу ссылку – приглашение для участия в конференции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 этой ссылке студенты посещают онлайн – занятие согласно расписания.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6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679" y="1020039"/>
            <a:ext cx="6331709" cy="1520446"/>
          </a:xfrm>
        </p:spPr>
        <p:txBody>
          <a:bodyPr>
            <a:normAutofit fontScale="62500" lnSpcReduction="20000"/>
          </a:bodyPr>
          <a:lstStyle/>
          <a:p>
            <a:pPr marL="101600" indent="0">
              <a:buNone/>
            </a:pPr>
            <a:r>
              <a:rPr lang="ru-RU" dirty="0" smtClean="0"/>
              <a:t>Электронный журнал колледжа создан на базе облачного диска </a:t>
            </a:r>
            <a:r>
              <a:rPr lang="en-US" dirty="0" smtClean="0"/>
              <a:t>Google</a:t>
            </a:r>
            <a:r>
              <a:rPr lang="ru-RU" dirty="0" smtClean="0"/>
              <a:t>. </a:t>
            </a:r>
          </a:p>
          <a:p>
            <a:pPr marL="101600" indent="0">
              <a:buNone/>
            </a:pPr>
            <a:r>
              <a:rPr lang="ru-RU" dirty="0" smtClean="0"/>
              <a:t>Преподаватель может редактировать только «свои» дисциплины. Для этого каждая страница защищена паролем, который знает только преподаватель.</a:t>
            </a:r>
          </a:p>
          <a:p>
            <a:pPr marL="101600" indent="0">
              <a:buNone/>
            </a:pPr>
            <a:r>
              <a:rPr lang="ru-RU" dirty="0" smtClean="0"/>
              <a:t>Отделения, администрация, студенты и их родители могут просматривать электронный журнал в любое время только в режиме «просмотра».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6" name="Прямоугольник 5"/>
          <p:cNvSpPr/>
          <p:nvPr/>
        </p:nvSpPr>
        <p:spPr>
          <a:xfrm>
            <a:off x="184679" y="425112"/>
            <a:ext cx="633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Посещаемость занятий, выставление баллов по видам занятий преподаватель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каждом занятии выставляет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электронный журнал.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8527"/>
          <a:stretch/>
        </p:blipFill>
        <p:spPr>
          <a:xfrm>
            <a:off x="242586" y="3382782"/>
            <a:ext cx="3107947" cy="1495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0005" r="3809" b="14188"/>
          <a:stretch/>
        </p:blipFill>
        <p:spPr>
          <a:xfrm>
            <a:off x="3019520" y="2417309"/>
            <a:ext cx="3546168" cy="157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805" y="156790"/>
            <a:ext cx="4873571" cy="766200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отделений колледжа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76" y="126767"/>
            <a:ext cx="956349" cy="956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67" y="2546831"/>
            <a:ext cx="1871827" cy="2596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" y="2540485"/>
            <a:ext cx="2385503" cy="2374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16" y="2311885"/>
            <a:ext cx="2571750" cy="2596669"/>
          </a:xfrm>
          <a:prstGeom prst="rect">
            <a:avLst/>
          </a:prstGeom>
        </p:spPr>
      </p:pic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159279" y="791439"/>
            <a:ext cx="6331709" cy="1520446"/>
          </a:xfrm>
        </p:spPr>
        <p:txBody>
          <a:bodyPr>
            <a:normAutofit/>
          </a:bodyPr>
          <a:lstStyle/>
          <a:p>
            <a:pPr marL="101600" indent="0">
              <a:buNone/>
            </a:pPr>
            <a:r>
              <a:rPr lang="ru-RU" dirty="0" smtClean="0"/>
              <a:t>На основе данных электронного журнала отделения колледжа регистрируют пропуски студентов и проводят работу по выявлению причин отсутствия студентов на занятиях.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628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3212</TotalTime>
  <Words>641</Words>
  <Application>Microsoft Office PowerPoint</Application>
  <PresentationFormat>Произвольный</PresentationFormat>
  <Paragraphs>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Trebuchet MS</vt:lpstr>
      <vt:lpstr>Wingdings 3</vt:lpstr>
      <vt:lpstr>Roboto Condensed</vt:lpstr>
      <vt:lpstr>Roboto</vt:lpstr>
      <vt:lpstr>Arial</vt:lpstr>
      <vt:lpstr>Wingdings 2</vt:lpstr>
      <vt:lpstr>Wingdings</vt:lpstr>
      <vt:lpstr>Roboto Condensed Light</vt:lpstr>
      <vt:lpstr>Calibri</vt:lpstr>
      <vt:lpstr>Times New Roman</vt:lpstr>
      <vt:lpstr>Аспект</vt:lpstr>
      <vt:lpstr>Презентация PowerPoint</vt:lpstr>
      <vt:lpstr>Презентация PowerPoint</vt:lpstr>
      <vt:lpstr>ЕДИНОЕ ОКНО для студента</vt:lpstr>
      <vt:lpstr>Информационная система по управлению человеческими ресурсами ИСУ </vt:lpstr>
      <vt:lpstr>ИСУО КР: информационный блок: студенты</vt:lpstr>
      <vt:lpstr>Образовательный портал «AVN»</vt:lpstr>
      <vt:lpstr>Алгоритм проведения занятия</vt:lpstr>
      <vt:lpstr>Презентация PowerPoint</vt:lpstr>
      <vt:lpstr>Работа отделений колледжа</vt:lpstr>
      <vt:lpstr>Обратная связь</vt:lpstr>
      <vt:lpstr>Функции преподавателя при дистанционном обучении</vt:lpstr>
      <vt:lpstr>Организация проведения лабораторных занятий при дистанционном обучении 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КАИ</dc:title>
  <dc:creator>user</dc:creator>
  <cp:lastModifiedBy>Пользователь</cp:lastModifiedBy>
  <cp:revision>125</cp:revision>
  <cp:lastPrinted>2020-02-21T02:32:45Z</cp:lastPrinted>
  <dcterms:modified xsi:type="dcterms:W3CDTF">2020-11-06T02:49:21Z</dcterms:modified>
</cp:coreProperties>
</file>