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18"/>
  </p:notesMasterIdLst>
  <p:handoutMasterIdLst>
    <p:handoutMasterId r:id="rId19"/>
  </p:handoutMasterIdLst>
  <p:sldIdLst>
    <p:sldId id="273" r:id="rId5"/>
    <p:sldId id="274" r:id="rId6"/>
    <p:sldId id="275" r:id="rId7"/>
    <p:sldId id="277" r:id="rId8"/>
    <p:sldId id="278" r:id="rId9"/>
    <p:sldId id="279" r:id="rId10"/>
    <p:sldId id="280" r:id="rId11"/>
    <p:sldId id="282" r:id="rId12"/>
    <p:sldId id="283" r:id="rId13"/>
    <p:sldId id="281" r:id="rId14"/>
    <p:sldId id="284" r:id="rId15"/>
    <p:sldId id="285" r:id="rId16"/>
    <p:sldId id="286" r:id="rId17"/>
  </p:sldIdLst>
  <p:sldSz cx="9144000" cy="5143500" type="screen16x9"/>
  <p:notesSz cx="7099300" cy="1023461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os="5511" userDrawn="1">
          <p15:clr>
            <a:srgbClr val="A4A3A4"/>
          </p15:clr>
        </p15:guide>
        <p15:guide id="11" orient="horz" pos="162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ckinson" initials="MD" lastIdx="23" clrIdx="0">
    <p:extLst>
      <p:ext uri="{19B8F6BF-5375-455C-9EA6-DF929625EA0E}">
        <p15:presenceInfo xmlns:p15="http://schemas.microsoft.com/office/powerpoint/2012/main" userId="S-1-5-21-3618423254-1716829737-423604257-1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EEC"/>
    <a:srgbClr val="4C575D"/>
    <a:srgbClr val="3B4952"/>
    <a:srgbClr val="455560"/>
    <a:srgbClr val="701471"/>
    <a:srgbClr val="DBE1E5"/>
    <a:srgbClr val="DCE2E6"/>
    <a:srgbClr val="F26B43"/>
    <a:srgbClr val="A67DAA"/>
    <a:srgbClr val="8E5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55229" autoAdjust="0"/>
  </p:normalViewPr>
  <p:slideViewPr>
    <p:cSldViewPr>
      <p:cViewPr varScale="1">
        <p:scale>
          <a:sx n="62" d="100"/>
          <a:sy n="62" d="100"/>
        </p:scale>
        <p:origin x="2078" y="58"/>
      </p:cViewPr>
      <p:guideLst>
        <p:guide pos="5511"/>
        <p:guide orient="horz" pos="162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2" d="100"/>
          <a:sy n="72" d="100"/>
        </p:scale>
        <p:origin x="4020"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338" tIns="47169" rIns="94338" bIns="47169" rtlCol="0"/>
          <a:lstStyle>
            <a:lvl1pPr algn="l">
              <a:defRPr sz="1200"/>
            </a:lvl1pPr>
          </a:lstStyle>
          <a:p>
            <a:endParaRPr lang="en-GB"/>
          </a:p>
        </p:txBody>
      </p:sp>
      <p:sp>
        <p:nvSpPr>
          <p:cNvPr id="3" name="Date Placeholder 2"/>
          <p:cNvSpPr>
            <a:spLocks noGrp="1"/>
          </p:cNvSpPr>
          <p:nvPr>
            <p:ph type="dt" sz="quarter" idx="1"/>
          </p:nvPr>
        </p:nvSpPr>
        <p:spPr>
          <a:xfrm>
            <a:off x="4021296" y="1"/>
            <a:ext cx="3076363" cy="511730"/>
          </a:xfrm>
          <a:prstGeom prst="rect">
            <a:avLst/>
          </a:prstGeom>
        </p:spPr>
        <p:txBody>
          <a:bodyPr vert="horz" lIns="94338" tIns="47169" rIns="94338" bIns="47169" rtlCol="0"/>
          <a:lstStyle>
            <a:lvl1pPr algn="r">
              <a:defRPr sz="1200"/>
            </a:lvl1pPr>
          </a:lstStyle>
          <a:p>
            <a:fld id="{903835C8-BB37-4429-9A1B-ACF14AE7E7D6}" type="datetimeFigureOut">
              <a:rPr lang="en-GB" smtClean="0"/>
              <a:pPr/>
              <a:t>21/05/2020</a:t>
            </a:fld>
            <a:endParaRPr lang="en-GB"/>
          </a:p>
        </p:txBody>
      </p:sp>
      <p:sp>
        <p:nvSpPr>
          <p:cNvPr id="4" name="Footer Placeholder 3"/>
          <p:cNvSpPr>
            <a:spLocks noGrp="1"/>
          </p:cNvSpPr>
          <p:nvPr>
            <p:ph type="ftr" sz="quarter" idx="2"/>
          </p:nvPr>
        </p:nvSpPr>
        <p:spPr>
          <a:xfrm>
            <a:off x="1" y="9721106"/>
            <a:ext cx="3076363" cy="511730"/>
          </a:xfrm>
          <a:prstGeom prst="rect">
            <a:avLst/>
          </a:prstGeom>
        </p:spPr>
        <p:txBody>
          <a:bodyPr vert="horz" lIns="94338" tIns="47169" rIns="94338" bIns="47169" rtlCol="0" anchor="b"/>
          <a:lstStyle>
            <a:lvl1pPr algn="l">
              <a:defRPr sz="1200"/>
            </a:lvl1pPr>
          </a:lstStyle>
          <a:p>
            <a:endParaRPr lang="en-GB"/>
          </a:p>
        </p:txBody>
      </p:sp>
      <p:sp>
        <p:nvSpPr>
          <p:cNvPr id="5" name="Slide Number Placeholder 4"/>
          <p:cNvSpPr>
            <a:spLocks noGrp="1"/>
          </p:cNvSpPr>
          <p:nvPr>
            <p:ph type="sldNum" sz="quarter" idx="3"/>
          </p:nvPr>
        </p:nvSpPr>
        <p:spPr>
          <a:xfrm>
            <a:off x="4021296" y="9721106"/>
            <a:ext cx="3076363" cy="511730"/>
          </a:xfrm>
          <a:prstGeom prst="rect">
            <a:avLst/>
          </a:prstGeom>
        </p:spPr>
        <p:txBody>
          <a:bodyPr vert="horz" lIns="94338" tIns="47169" rIns="94338" bIns="47169" rtlCol="0" anchor="b"/>
          <a:lstStyle>
            <a:lvl1pPr algn="r">
              <a:defRPr sz="1200"/>
            </a:lvl1pPr>
          </a:lstStyle>
          <a:p>
            <a:fld id="{F7985194-D133-4B33-AAB3-837EB8B59ED4}" type="slidenum">
              <a:rPr lang="en-GB" smtClean="0"/>
              <a:pPr/>
              <a:t>‹#›</a:t>
            </a:fld>
            <a:endParaRPr lang="en-GB"/>
          </a:p>
        </p:txBody>
      </p:sp>
    </p:spTree>
    <p:extLst>
      <p:ext uri="{BB962C8B-B14F-4D97-AF65-F5344CB8AC3E}">
        <p14:creationId xmlns:p14="http://schemas.microsoft.com/office/powerpoint/2010/main" val="199207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338" tIns="47169" rIns="94338" bIns="47169" rtlCol="0"/>
          <a:lstStyle>
            <a:lvl1pPr algn="l">
              <a:defRPr sz="1200"/>
            </a:lvl1pPr>
          </a:lstStyle>
          <a:p>
            <a:endParaRPr lang="en-GB"/>
          </a:p>
        </p:txBody>
      </p:sp>
      <p:sp>
        <p:nvSpPr>
          <p:cNvPr id="3" name="Date Placeholder 2"/>
          <p:cNvSpPr>
            <a:spLocks noGrp="1"/>
          </p:cNvSpPr>
          <p:nvPr>
            <p:ph type="dt" idx="1"/>
          </p:nvPr>
        </p:nvSpPr>
        <p:spPr>
          <a:xfrm>
            <a:off x="4021296" y="1"/>
            <a:ext cx="3076363" cy="511730"/>
          </a:xfrm>
          <a:prstGeom prst="rect">
            <a:avLst/>
          </a:prstGeom>
        </p:spPr>
        <p:txBody>
          <a:bodyPr vert="horz" lIns="94338" tIns="47169" rIns="94338" bIns="47169" rtlCol="0"/>
          <a:lstStyle>
            <a:lvl1pPr algn="r">
              <a:defRPr sz="1200"/>
            </a:lvl1pPr>
          </a:lstStyle>
          <a:p>
            <a:fld id="{8F6D398E-25CB-40CF-A09E-EE5459CE508C}" type="datetimeFigureOut">
              <a:rPr lang="en-GB" smtClean="0"/>
              <a:pPr/>
              <a:t>21/05/2020</a:t>
            </a:fld>
            <a:endParaRPr lang="en-GB"/>
          </a:p>
        </p:txBody>
      </p:sp>
      <p:sp>
        <p:nvSpPr>
          <p:cNvPr id="4" name="Slide Image Placehold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4338" tIns="47169" rIns="94338" bIns="47169" rtlCol="0" anchor="ctr"/>
          <a:lstStyle/>
          <a:p>
            <a:endParaRPr lang="en-GB"/>
          </a:p>
        </p:txBody>
      </p:sp>
      <p:sp>
        <p:nvSpPr>
          <p:cNvPr id="5" name="Notes Placeholder 4"/>
          <p:cNvSpPr>
            <a:spLocks noGrp="1"/>
          </p:cNvSpPr>
          <p:nvPr>
            <p:ph type="body" sz="quarter" idx="3"/>
          </p:nvPr>
        </p:nvSpPr>
        <p:spPr>
          <a:xfrm>
            <a:off x="709931" y="4861442"/>
            <a:ext cx="5679440" cy="4605575"/>
          </a:xfrm>
          <a:prstGeom prst="rect">
            <a:avLst/>
          </a:prstGeom>
        </p:spPr>
        <p:txBody>
          <a:bodyPr vert="horz" lIns="94338" tIns="47169" rIns="94338" bIns="471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6"/>
            <a:ext cx="3076363" cy="511730"/>
          </a:xfrm>
          <a:prstGeom prst="rect">
            <a:avLst/>
          </a:prstGeom>
        </p:spPr>
        <p:txBody>
          <a:bodyPr vert="horz" lIns="94338" tIns="47169" rIns="94338" bIns="47169" rtlCol="0" anchor="b"/>
          <a:lstStyle>
            <a:lvl1pPr algn="l">
              <a:defRPr sz="1200"/>
            </a:lvl1pPr>
          </a:lstStyle>
          <a:p>
            <a:endParaRPr lang="en-GB"/>
          </a:p>
        </p:txBody>
      </p:sp>
      <p:sp>
        <p:nvSpPr>
          <p:cNvPr id="7" name="Slide Number Placeholder 6"/>
          <p:cNvSpPr>
            <a:spLocks noGrp="1"/>
          </p:cNvSpPr>
          <p:nvPr>
            <p:ph type="sldNum" sz="quarter" idx="5"/>
          </p:nvPr>
        </p:nvSpPr>
        <p:spPr>
          <a:xfrm>
            <a:off x="4021296" y="9721106"/>
            <a:ext cx="3076363" cy="511730"/>
          </a:xfrm>
          <a:prstGeom prst="rect">
            <a:avLst/>
          </a:prstGeom>
        </p:spPr>
        <p:txBody>
          <a:bodyPr vert="horz" lIns="94338" tIns="47169" rIns="94338" bIns="47169" rtlCol="0" anchor="b"/>
          <a:lstStyle>
            <a:lvl1pPr algn="r">
              <a:defRPr sz="1200"/>
            </a:lvl1pPr>
          </a:lstStyle>
          <a:p>
            <a:fld id="{019C38AD-272E-49C6-9EDF-AC09A3477B4B}" type="slidenum">
              <a:rPr lang="en-GB" smtClean="0"/>
              <a:pPr/>
              <a:t>‹#›</a:t>
            </a:fld>
            <a:endParaRPr lang="en-GB"/>
          </a:p>
        </p:txBody>
      </p:sp>
    </p:spTree>
    <p:extLst>
      <p:ext uri="{BB962C8B-B14F-4D97-AF65-F5344CB8AC3E}">
        <p14:creationId xmlns:p14="http://schemas.microsoft.com/office/powerpoint/2010/main" val="12676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penspace.etf.europa.eu/etf-open-spa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1’														</a:t>
            </a:r>
            <a:r>
              <a:rPr lang="it-IT" sz="2400" b="1" dirty="0"/>
              <a:t>17:01</a:t>
            </a:r>
          </a:p>
          <a:p>
            <a:r>
              <a:rPr lang="it-IT" dirty="0"/>
              <a:t>Me presento</a:t>
            </a:r>
          </a:p>
          <a:p>
            <a:endParaRPr lang="it-IT" dirty="0"/>
          </a:p>
          <a:p>
            <a:r>
              <a:rPr lang="es-ES" dirty="0"/>
              <a:t>La presentación de la ETF se centrará en la respuesta COVID-19 en la UE y en los países de la vecindad de la UE y Asia Central, en particular, describirá buenas prácticas y ejemplos en el área de abordar la educación y formación profesional en tiempos de emergencia.</a:t>
            </a:r>
          </a:p>
          <a:p>
            <a:endParaRPr lang="es-ES" dirty="0"/>
          </a:p>
          <a:p>
            <a:endParaRPr lang="es-ES" dirty="0"/>
          </a:p>
          <a:p>
            <a:r>
              <a:rPr lang="es-ES" dirty="0"/>
              <a:t>La presentación cubrirá el análisis de la ETF hasta ahora, que ha estado monitoreando la evolución de las respuestas y acciones de los países desde el comienzo del brote a principios de marzo. En este contexto, la ETF compartirá cuál es la curva de cambio y de las acciones de los países, qué lecciones aprendidas y buenas prácticas existen, y qué sigue para el futuro.</a:t>
            </a:r>
            <a:endParaRPr lang="it-IT" dirty="0"/>
          </a:p>
          <a:p>
            <a:endParaRPr lang="it-IT" dirty="0"/>
          </a:p>
          <a:p>
            <a:endParaRPr lang="en-GB"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1</a:t>
            </a:fld>
            <a:endParaRPr lang="en-GB"/>
          </a:p>
        </p:txBody>
      </p:sp>
    </p:spTree>
    <p:extLst>
      <p:ext uri="{BB962C8B-B14F-4D97-AF65-F5344CB8AC3E}">
        <p14:creationId xmlns:p14="http://schemas.microsoft.com/office/powerpoint/2010/main" val="3932931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5’									17.18</a:t>
            </a:r>
          </a:p>
          <a:p>
            <a:r>
              <a:rPr lang="es-ES" dirty="0"/>
              <a:t>En primer lugar, debemos considerar </a:t>
            </a:r>
            <a:r>
              <a:rPr lang="es-ES" b="1" dirty="0"/>
              <a:t>cómo se transformó la educación durante este tiempo de emergencia</a:t>
            </a:r>
            <a:r>
              <a:rPr lang="es-ES" dirty="0"/>
              <a:t>. </a:t>
            </a:r>
          </a:p>
          <a:p>
            <a:r>
              <a:rPr lang="es-ES" dirty="0"/>
              <a:t>Observamos una ganancia en términos de aceleración de la </a:t>
            </a:r>
            <a:r>
              <a:rPr lang="es-ES" b="1" dirty="0"/>
              <a:t>capacitación</a:t>
            </a:r>
            <a:r>
              <a:rPr lang="es-ES" dirty="0"/>
              <a:t> para maestros y capacitadores, pero también para estudiantes y estudiantes de todas las edades (y padres) y una aceleración en la producción de </a:t>
            </a:r>
            <a:r>
              <a:rPr lang="es-ES" b="1" dirty="0"/>
              <a:t>nuevos materiales, herramientas y métodos </a:t>
            </a:r>
            <a:r>
              <a:rPr lang="es-ES" dirty="0"/>
              <a:t>de aprendizaje y enseñanza. Observamos una ganancia en términos de </a:t>
            </a:r>
            <a:r>
              <a:rPr lang="es-ES" b="1" dirty="0"/>
              <a:t>colaboración entre los actores. </a:t>
            </a:r>
          </a:p>
          <a:p>
            <a:r>
              <a:rPr lang="es-ES" dirty="0"/>
              <a:t>Los operadores del sector privado se involucran en la educación no solo en relación con el contenido de los programas y certificaciones, sino también para unir fuerzas para encontrar soluciones, construir plataformas, ofrecer conectividad y equipos a estudiantes y maestros, así como a las familias para administrar tanto la educación y necesidades relacionadas con el trabajo.</a:t>
            </a:r>
          </a:p>
          <a:p>
            <a:endParaRPr lang="es-ES" dirty="0"/>
          </a:p>
          <a:p>
            <a:endParaRPr lang="es-ES" dirty="0"/>
          </a:p>
          <a:p>
            <a:r>
              <a:rPr lang="es-ES" dirty="0"/>
              <a:t>En segundo lugar, debemos considerar el desafío del </a:t>
            </a:r>
            <a:r>
              <a:rPr lang="es-ES" b="1" dirty="0"/>
              <a:t>acceso desigual y la suspensión casi completa de la capacitación basada en la práctica, el aprendizaje, las pasantías y otras formas de aprendizaje basado en el trabajo. </a:t>
            </a:r>
          </a:p>
          <a:p>
            <a:r>
              <a:rPr lang="es-ES" dirty="0"/>
              <a:t>Esto pondrá en riesgo los logros de aprendizaje para millones de estudiantes en el mundo y también ejercerá una enorme presión sobre los sistemas para que se pongan al día, mientras que los nuevos estudiantes tendrán que tomar su lugar en los programas y las clases. </a:t>
            </a:r>
          </a:p>
          <a:p>
            <a:r>
              <a:rPr lang="es-ES" dirty="0"/>
              <a:t>La emergencia también nos mostró que </a:t>
            </a:r>
            <a:r>
              <a:rPr lang="es-ES" b="1" u="sng" dirty="0"/>
              <a:t>la equidad no se debe dejar de lado, por el contrario</a:t>
            </a:r>
            <a:r>
              <a:rPr lang="es-ES" dirty="0"/>
              <a:t>, que SDG4 y SDG8 están lejos de lograrse en un mundo que se mueve en línea y hace un mayor uso de los servicios digitales y en línea. </a:t>
            </a:r>
          </a:p>
          <a:p>
            <a:r>
              <a:rPr lang="es-ES" dirty="0"/>
              <a:t>Todos los países se enfrentan a un acceso desigual a los equipos y la conectividad, dificultades para que los docentes y formadores combinen nuevas modalidades de enseñanza en su rutina y la constatación de que, a pesar de casi dos décadas de debate internacional sobre las TIC en la educación, nuestro proceso de aprendizaje sigue no haciendo el mejor uso de lo que la tecnología puede ofrecer para maximizar la experiencia de aprendizaje.</a:t>
            </a:r>
          </a:p>
          <a:p>
            <a:endParaRPr lang="es-ES" dirty="0"/>
          </a:p>
          <a:p>
            <a:endParaRPr lang="es-ES" dirty="0"/>
          </a:p>
          <a:p>
            <a:r>
              <a:rPr lang="es-ES" dirty="0"/>
              <a:t>En tercer lugar, debemos considerar </a:t>
            </a:r>
            <a:r>
              <a:rPr lang="es-ES" u="sng" dirty="0"/>
              <a:t>cómo las partes interesadas involucradas en la provisión de aprendizaje y capacitación han reaccionado ante el nuevo entorno</a:t>
            </a:r>
            <a:r>
              <a:rPr lang="es-ES" dirty="0"/>
              <a:t>. </a:t>
            </a:r>
          </a:p>
          <a:p>
            <a:r>
              <a:rPr lang="es-ES" dirty="0"/>
              <a:t>Por un lado, hemos visto muchos casos de </a:t>
            </a:r>
            <a:r>
              <a:rPr lang="es-ES" b="1" dirty="0"/>
              <a:t>mal uso de la educación a distancia</a:t>
            </a:r>
            <a:r>
              <a:rPr lang="es-ES" dirty="0"/>
              <a:t>, con intentos de simplemente transferir modelos de enseñanza basados ​​en la escuela en línea. Si bien este enfoque puede garantizar cierta continuidad para el aprendizaje basado en el contenido y la entrega de nociones, no cumple con el desarrollo basado en la competencia. </a:t>
            </a:r>
          </a:p>
          <a:p>
            <a:r>
              <a:rPr lang="es-ES" dirty="0"/>
              <a:t>En muchos casos, la crisis ha demostrado que, a pesar de la creciente conciencia y los debates sobre los enfoques basados ​​en la competencia, la reacción instintiva de la mayoría de los sistemas educativos sigue siendo </a:t>
            </a:r>
            <a:r>
              <a:rPr lang="es-ES" b="1" dirty="0"/>
              <a:t>conservadora y se centra en ofrecer lecciones</a:t>
            </a:r>
            <a:r>
              <a:rPr lang="es-ES" dirty="0"/>
              <a:t>. </a:t>
            </a:r>
          </a:p>
          <a:p>
            <a:r>
              <a:rPr lang="es-ES" dirty="0"/>
              <a:t>Por otro lado, algunos países, en particular aquellos con cierta experiencia en pilotos de agendas digitales, han sido mejores al poner en el centro de su enfoque el desafío clave: cómo apoyar a los estudiantes en su proceso de aprendizaje a través de opciones disponibles de forma remota, en lugar de enfocarse simplemente sobre cómo impartir la enseñanza a través de otros medios.</a:t>
            </a:r>
          </a:p>
          <a:p>
            <a:endParaRPr lang="es-ES" dirty="0"/>
          </a:p>
          <a:p>
            <a:endParaRPr lang="es-ES" dirty="0"/>
          </a:p>
          <a:p>
            <a:endParaRPr lang="es-ES" dirty="0"/>
          </a:p>
          <a:p>
            <a:r>
              <a:rPr lang="es-ES" dirty="0"/>
              <a:t>Objetivo 4. Garantizar una educación inclusiva y equitativa de calidad y promover oportunidades de aprendizaje permanente para todos </a:t>
            </a:r>
          </a:p>
          <a:p>
            <a:r>
              <a:rPr lang="es-ES" dirty="0"/>
              <a:t>Objetivo 8. Promover el crecimiento económico sostenido, inclusivo y sostenible, el empleo pleno y productivo y el trabajo decente para todos </a:t>
            </a:r>
            <a:endParaRPr lang="en-GB"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10</a:t>
            </a:fld>
            <a:endParaRPr lang="en-GB"/>
          </a:p>
        </p:txBody>
      </p:sp>
    </p:spTree>
    <p:extLst>
      <p:ext uri="{BB962C8B-B14F-4D97-AF65-F5344CB8AC3E}">
        <p14:creationId xmlns:p14="http://schemas.microsoft.com/office/powerpoint/2010/main" val="36183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5’</a:t>
            </a:r>
          </a:p>
          <a:p>
            <a:r>
              <a:rPr lang="es-ES" dirty="0"/>
              <a:t>									18:23</a:t>
            </a:r>
          </a:p>
          <a:p>
            <a:pPr marL="228600" indent="-228600">
              <a:buAutoNum type="arabicPeriod"/>
            </a:pPr>
            <a:r>
              <a:rPr lang="es-ES" b="1" dirty="0"/>
              <a:t>Indicaciones</a:t>
            </a:r>
            <a:r>
              <a:rPr lang="es-ES" dirty="0"/>
              <a:t> claras por parte de las autoridades centrales y una única fuente de </a:t>
            </a:r>
            <a:r>
              <a:rPr lang="es-ES" b="1" dirty="0"/>
              <a:t>información</a:t>
            </a:r>
            <a:r>
              <a:rPr lang="es-ES" dirty="0"/>
              <a:t>;</a:t>
            </a:r>
          </a:p>
          <a:p>
            <a:pPr marL="228600" indent="-228600">
              <a:buAutoNum type="arabicPeriod"/>
            </a:pPr>
            <a:endParaRPr lang="es-ES" dirty="0"/>
          </a:p>
          <a:p>
            <a:r>
              <a:rPr lang="es-ES" dirty="0"/>
              <a:t>2. Establecer </a:t>
            </a:r>
            <a:r>
              <a:rPr lang="es-ES" b="1" dirty="0"/>
              <a:t>plataformas</a:t>
            </a:r>
            <a:r>
              <a:rPr lang="es-ES" dirty="0"/>
              <a:t> digitales y apoyar a docentes y </a:t>
            </a:r>
            <a:r>
              <a:rPr lang="es-ES" b="1" dirty="0"/>
              <a:t>formadores</a:t>
            </a:r>
            <a:r>
              <a:rPr lang="es-ES" dirty="0"/>
              <a:t> en su uso, tanto a nivel central como </a:t>
            </a:r>
            <a:r>
              <a:rPr lang="es-ES" u="sng" dirty="0"/>
              <a:t>a nivel de proveedor, incluido el apoyo de pares</a:t>
            </a:r>
            <a:r>
              <a:rPr lang="es-ES" dirty="0"/>
              <a:t>;</a:t>
            </a:r>
          </a:p>
          <a:p>
            <a:endParaRPr lang="es-ES" dirty="0"/>
          </a:p>
          <a:p>
            <a:r>
              <a:rPr lang="es-ES" dirty="0"/>
              <a:t>3. Cooperación con el </a:t>
            </a:r>
            <a:r>
              <a:rPr lang="es-ES" b="1" dirty="0"/>
              <a:t>sector privado y las organizaciones de la sociedad civ</a:t>
            </a:r>
            <a:r>
              <a:rPr lang="es-ES" dirty="0"/>
              <a:t>il para maximizar el uso de iniciativas piloto, así como asociaciones público-privadas para abordar el acceso a equipos y conectividad tanto para estudiantes como para docentes;</a:t>
            </a:r>
          </a:p>
          <a:p>
            <a:endParaRPr lang="es-ES" dirty="0"/>
          </a:p>
          <a:p>
            <a:r>
              <a:rPr lang="es-ES" dirty="0"/>
              <a:t>4. </a:t>
            </a:r>
            <a:r>
              <a:rPr lang="es-ES" b="1" dirty="0"/>
              <a:t>Monitoreo y retroalimentación </a:t>
            </a:r>
            <a:r>
              <a:rPr lang="es-ES" dirty="0"/>
              <a:t>tanto a nivel del proveedor como del sistema para ajustar las medidas e informar la planificación futura.</a:t>
            </a:r>
            <a:endParaRPr lang="en-GB"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11</a:t>
            </a:fld>
            <a:endParaRPr lang="en-GB"/>
          </a:p>
        </p:txBody>
      </p:sp>
    </p:spTree>
    <p:extLst>
      <p:ext uri="{BB962C8B-B14F-4D97-AF65-F5344CB8AC3E}">
        <p14:creationId xmlns:p14="http://schemas.microsoft.com/office/powerpoint/2010/main" val="1573852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5’							17:28</a:t>
            </a:r>
          </a:p>
          <a:p>
            <a:endParaRPr lang="es-ES" dirty="0"/>
          </a:p>
          <a:p>
            <a:r>
              <a:rPr lang="es-ES" dirty="0"/>
              <a:t>Todos los países muestran la necesidad y la voluntad de capitalizar los esfuerzos realizados en relación con la participación de los docentes, los materiales digitales producidos y los nuevos métodos de enseñanza y aprendizaje. En esta etapa, hay tres problemas críticos:</a:t>
            </a:r>
          </a:p>
          <a:p>
            <a:endParaRPr lang="es-ES" dirty="0"/>
          </a:p>
          <a:p>
            <a:pPr marL="228600" indent="-228600">
              <a:buAutoNum type="arabicPeriod"/>
            </a:pPr>
            <a:r>
              <a:rPr lang="es-ES" dirty="0"/>
              <a:t>Asegurar que se desarrollen </a:t>
            </a:r>
            <a:r>
              <a:rPr lang="es-ES" b="1" u="sng" dirty="0"/>
              <a:t>escenarios sobre educación futura, basándose en las lecciones aprendidas durante la emergencia</a:t>
            </a:r>
            <a:r>
              <a:rPr lang="es-ES" dirty="0"/>
              <a:t>, en particular recolectando evidencia de manera transparente y usándola para informar las decisiones políticas y acciones sobre educación y capacitación futura;</a:t>
            </a:r>
          </a:p>
          <a:p>
            <a:pPr marL="228600" indent="-228600">
              <a:buAutoNum type="arabicPeriod"/>
            </a:pPr>
            <a:endParaRPr lang="es-ES" dirty="0"/>
          </a:p>
          <a:p>
            <a:r>
              <a:rPr lang="es-ES" dirty="0"/>
              <a:t>2. Centrarse en la </a:t>
            </a:r>
            <a:r>
              <a:rPr lang="es-ES" b="1" u="sng" dirty="0"/>
              <a:t>sostenibilidad de las acciones y medidas adoptadas</a:t>
            </a:r>
            <a:r>
              <a:rPr lang="es-ES" dirty="0"/>
              <a:t>, incluido el mantenimiento de los equipos y la actualización de los portales y materiales producidos, y el compromiso continuo de garantizar la accesibilidad y la cobertura para todos los estudiantes y docentes;</a:t>
            </a:r>
          </a:p>
          <a:p>
            <a:endParaRPr lang="es-ES" dirty="0"/>
          </a:p>
          <a:p>
            <a:r>
              <a:rPr lang="es-ES" dirty="0"/>
              <a:t>3. </a:t>
            </a:r>
            <a:r>
              <a:rPr lang="es-ES" b="1" u="sng" dirty="0"/>
              <a:t>Abordar las deficiencias de los sistemas </a:t>
            </a:r>
            <a:r>
              <a:rPr lang="es-ES" dirty="0"/>
              <a:t>de educación y formación destacados por la crisis, en particular la cuestión de </a:t>
            </a:r>
            <a:r>
              <a:rPr lang="es-ES" b="1" i="1" u="sng" dirty="0"/>
              <a:t>la equidad y el acceso, la necesidad de fortalecer el aprendizaje basado en competencias, la especificidad del aprendizaje basado en la práctica. Proximidad emocional y social</a:t>
            </a:r>
          </a:p>
          <a:p>
            <a:endParaRPr lang="es-ES" dirty="0"/>
          </a:p>
          <a:p>
            <a:r>
              <a:rPr lang="es-ES" dirty="0"/>
              <a:t>Si COVID-19 realmente será el </a:t>
            </a:r>
            <a:r>
              <a:rPr lang="es-ES" b="1" i="1" u="sng" dirty="0">
                <a:effectLst>
                  <a:outerShdw blurRad="38100" dist="38100" dir="2700000" algn="tl">
                    <a:srgbClr val="000000">
                      <a:alpha val="43137"/>
                    </a:srgbClr>
                  </a:outerShdw>
                </a:effectLst>
              </a:rPr>
              <a:t>desencadenante de la transformación</a:t>
            </a:r>
            <a:r>
              <a:rPr lang="es-ES" dirty="0"/>
              <a:t> dependerá de estos tres problemas críticos. El restablecimiento de la cooperación internacional, incluido el crowdsourcing y el intercambio de recursos, podría acelerar y apoyar esta transformación.</a:t>
            </a:r>
            <a:endParaRPr lang="en-GB"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12</a:t>
            </a:fld>
            <a:endParaRPr lang="en-GB"/>
          </a:p>
        </p:txBody>
      </p:sp>
    </p:spTree>
    <p:extLst>
      <p:ext uri="{BB962C8B-B14F-4D97-AF65-F5344CB8AC3E}">
        <p14:creationId xmlns:p14="http://schemas.microsoft.com/office/powerpoint/2010/main" val="3471311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3’							17;30</a:t>
            </a:r>
          </a:p>
          <a:p>
            <a:endParaRPr lang="es-ES" dirty="0"/>
          </a:p>
          <a:p>
            <a:r>
              <a:rPr lang="es-ES" dirty="0"/>
              <a:t>Como ETF, continuaremos apoyando a los países en la construcción a partir de la experiencia acumulada en estos meses e integrando lecciones en el sistema. Además, nos centraremos en los grupos vulnerables y las políticas activas del mercado laboral, así como en el desarrollo de habilidades para las empresas.</a:t>
            </a:r>
          </a:p>
          <a:p>
            <a:r>
              <a:rPr lang="es-ES" dirty="0"/>
              <a:t>Tenemos varias encuestas que se están ejecutando ahora en cooperación con la OIT y la UNESCO y de esta evidencia se llevarán a cabo varias otras iniciativas. Es importante mantener el intercambio internacional y el aprendizaje entre pares en la agenda y considerar esto como parte del apoyo para hacer que los sistemas de educación y capacitación sean más resistentes, ágiles y orientados hacia el futuro.</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access more information on the ETF website and by joining our OPENSPACE where there are many resources as well as a community which could support peer learning and exchange.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https://openspace.etf.europa.eu/etf-open-space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https://www.etf.europa.eu/en/projects/learningconnects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13</a:t>
            </a:fld>
            <a:endParaRPr lang="en-GB"/>
          </a:p>
        </p:txBody>
      </p:sp>
    </p:spTree>
    <p:extLst>
      <p:ext uri="{BB962C8B-B14F-4D97-AF65-F5344CB8AC3E}">
        <p14:creationId xmlns:p14="http://schemas.microsoft.com/office/powerpoint/2010/main" val="18265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2’												</a:t>
            </a:r>
            <a:r>
              <a:rPr lang="it-IT" sz="2400" b="1" dirty="0"/>
              <a:t>17:03</a:t>
            </a:r>
            <a:endParaRPr lang="en-GB" sz="2400" b="1"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2</a:t>
            </a:fld>
            <a:endParaRPr lang="en-GB"/>
          </a:p>
        </p:txBody>
      </p:sp>
    </p:spTree>
    <p:extLst>
      <p:ext uri="{BB962C8B-B14F-4D97-AF65-F5344CB8AC3E}">
        <p14:creationId xmlns:p14="http://schemas.microsoft.com/office/powerpoint/2010/main" val="5484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10’ de la 3 a la 9												</a:t>
            </a:r>
            <a:r>
              <a:rPr lang="it-IT" sz="2400" b="1" dirty="0"/>
              <a:t>17:13</a:t>
            </a:r>
            <a:endParaRPr lang="en-GB" sz="2400" b="1"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3</a:t>
            </a:fld>
            <a:endParaRPr lang="en-GB"/>
          </a:p>
        </p:txBody>
      </p:sp>
    </p:spTree>
    <p:extLst>
      <p:ext uri="{BB962C8B-B14F-4D97-AF65-F5344CB8AC3E}">
        <p14:creationId xmlns:p14="http://schemas.microsoft.com/office/powerpoint/2010/main" val="115071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1’											17.04</a:t>
            </a:r>
          </a:p>
          <a:p>
            <a:endParaRPr lang="es-ES" dirty="0"/>
          </a:p>
          <a:p>
            <a:r>
              <a:rPr lang="es-ES" dirty="0"/>
              <a:t>Características similares han incluido la transición a la distancia y el aprendizaje digital, riesgos similares de centrarse en las lecciones y menos en el desarrollo de competencias. El arresto casi completo de la capacitación basada en la práctica, y el iceberg emergente de las competencias de maestros y capacitadores por un lado, y la equidad de acceso y conectividad por el otro.</a:t>
            </a:r>
            <a:endParaRPr lang="en-GB"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4</a:t>
            </a:fld>
            <a:endParaRPr lang="en-GB"/>
          </a:p>
        </p:txBody>
      </p:sp>
    </p:spTree>
    <p:extLst>
      <p:ext uri="{BB962C8B-B14F-4D97-AF65-F5344CB8AC3E}">
        <p14:creationId xmlns:p14="http://schemas.microsoft.com/office/powerpoint/2010/main" val="314766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1’												17.05</a:t>
            </a:r>
          </a:p>
          <a:p>
            <a:endParaRPr lang="es-ES" dirty="0"/>
          </a:p>
          <a:p>
            <a:r>
              <a:rPr lang="es-ES" dirty="0"/>
              <a:t>1. La velocidad de reacción y la organización de las medidas: esto fue más rápido en los países, así como entre los proveedores donde ya había un buen desarrollo de métodos integrados para el aprendizaje o donde, a nivel nacional, estrategias específicas donde ya existían soluciones digitales y aprendizaje en línea y capacitación basada en competencias.</a:t>
            </a:r>
          </a:p>
          <a:p>
            <a:r>
              <a:rPr lang="es-ES" dirty="0"/>
              <a:t>2. El momento en que se ha tenido en cuenta la FP. Aquí hemos visto que en la UE, a pesar de algunas preocupaciones relacionadas con la mayor atención prestada a la educación general en términos de recursos y espacio (por ejemplo, a través de la transmisión nacional), la mayoría de los países de la UE han implementado acciones específicas para VET, mientras que en nuestros países socios esto ha tenido lugar solo después de que se aseguraron las medidas de educación general. En algunos países, la FP se ha congelado a partir de ahora, sin ninguna disposición.</a:t>
            </a:r>
          </a:p>
        </p:txBody>
      </p:sp>
      <p:sp>
        <p:nvSpPr>
          <p:cNvPr id="4" name="Slide Number Placeholder 3"/>
          <p:cNvSpPr>
            <a:spLocks noGrp="1"/>
          </p:cNvSpPr>
          <p:nvPr>
            <p:ph type="sldNum" sz="quarter" idx="5"/>
          </p:nvPr>
        </p:nvSpPr>
        <p:spPr/>
        <p:txBody>
          <a:bodyPr/>
          <a:lstStyle/>
          <a:p>
            <a:fld id="{019C38AD-272E-49C6-9EDF-AC09A3477B4B}" type="slidenum">
              <a:rPr lang="en-GB" smtClean="0"/>
              <a:pPr/>
              <a:t>5</a:t>
            </a:fld>
            <a:endParaRPr lang="en-GB"/>
          </a:p>
        </p:txBody>
      </p:sp>
    </p:spTree>
    <p:extLst>
      <p:ext uri="{BB962C8B-B14F-4D97-AF65-F5344CB8AC3E}">
        <p14:creationId xmlns:p14="http://schemas.microsoft.com/office/powerpoint/2010/main" val="44054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1’										17:06</a:t>
            </a:r>
          </a:p>
          <a:p>
            <a:endParaRPr lang="es-ES" dirty="0"/>
          </a:p>
          <a:p>
            <a:r>
              <a:rPr lang="es-ES" dirty="0"/>
              <a:t>Podemos ver las fases como si tuviéramos frente a nosotros una curva de cambio. Desde la negación "esto no va a durar mucho, solo unos pocos días", hasta la conmoción y la confusión donde los países tomaron decisiones sobre cómo prevenir el caos en sus sistemas, hasta un estado de "dejar ir" en particular para maestros y padres y todos aquellos involucrado en el desafío de hacer que esto funcione para mejor, y finalmente retomarlo para 'buscar nuevas ideas' y obtener una gran cantidad de soluciones y prácticas innovadoras en aceleración y entrega rápidas. Por lo general, cuando las personas llegan a esta fase en su curva de cambio, la siguiente fase es "el nuevo comienzo". ¿Esto pasará también a los sistemas de educación y formación?</a:t>
            </a:r>
          </a:p>
          <a:p>
            <a:endParaRPr lang="es-ES" dirty="0"/>
          </a:p>
          <a:p>
            <a:r>
              <a:rPr lang="es-ES" dirty="0"/>
              <a:t>Es temprano para dar una respuesta. Lo que podemos decir es que hay mucho que se ha desarrollado. Solo en Kazajstán, Serbia y Turquía se unieron, hay más de 40 plataformas y miles de recursos desarrollados, incluso para la capacitación práctica. La riqueza de la experiencia de estos meses y la aceleración en el desarrollo de materiales ha sido notable.</a:t>
            </a:r>
          </a:p>
          <a:p>
            <a:endParaRPr lang="es-ES" dirty="0"/>
          </a:p>
          <a:p>
            <a:r>
              <a:rPr lang="es-ES" dirty="0"/>
              <a:t>Los países han desarrollado recursos, capacitado maestros y reunido a la sociedad civil, el gobierno y el sector privado para unir fuerzas. No es hora de cerrar el año, por lo que la mayoría de los países han tomado decisiones sobre las evaluaciones finales.</a:t>
            </a:r>
            <a:endParaRPr lang="en-GB"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6</a:t>
            </a:fld>
            <a:endParaRPr lang="en-GB"/>
          </a:p>
        </p:txBody>
      </p:sp>
    </p:spTree>
    <p:extLst>
      <p:ext uri="{BB962C8B-B14F-4D97-AF65-F5344CB8AC3E}">
        <p14:creationId xmlns:p14="http://schemas.microsoft.com/office/powerpoint/2010/main" val="288356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2’									17.08</a:t>
            </a:r>
          </a:p>
          <a:p>
            <a:r>
              <a:rPr lang="es-ES" dirty="0"/>
              <a:t>3 problemas son comunes a la UE y los países socios</a:t>
            </a:r>
          </a:p>
          <a:p>
            <a:r>
              <a:rPr lang="es-ES" dirty="0"/>
              <a:t>el primero se relaciona con las habilidades de maestros y formadores. No solo se habla del entorno digital, sino del uso del entorno digital al servicio de la experiencia de aprendizaje.</a:t>
            </a:r>
          </a:p>
          <a:p>
            <a:r>
              <a:rPr lang="es-ES" dirty="0"/>
              <a:t>El segundo es la equidad de acceso, acceso a equipos y conectividad, pero también acceso a educación de calidad.</a:t>
            </a:r>
          </a:p>
          <a:p>
            <a:r>
              <a:rPr lang="es-ES" dirty="0"/>
              <a:t>Finalmente, el problema de la formación práctica es el más frágil en esta situación.</a:t>
            </a:r>
            <a:endParaRPr lang="en-GB"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7</a:t>
            </a:fld>
            <a:endParaRPr lang="en-GB"/>
          </a:p>
        </p:txBody>
      </p:sp>
    </p:spTree>
    <p:extLst>
      <p:ext uri="{BB962C8B-B14F-4D97-AF65-F5344CB8AC3E}">
        <p14:creationId xmlns:p14="http://schemas.microsoft.com/office/powerpoint/2010/main" val="414265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3’										17:11</a:t>
            </a:r>
          </a:p>
          <a:p>
            <a:pPr marL="228600" indent="-228600">
              <a:buAutoNum type="arabicPeriod"/>
            </a:pPr>
            <a:r>
              <a:rPr lang="es-ES" i="1" dirty="0"/>
              <a:t>PREPÁRESE Y MONITOREE</a:t>
            </a:r>
            <a:r>
              <a:rPr lang="es-ES" dirty="0"/>
              <a:t>. La primera es una experiencia que hemos visto en </a:t>
            </a:r>
            <a:r>
              <a:rPr lang="es-ES" b="1" dirty="0"/>
              <a:t>Kazajstán</a:t>
            </a:r>
            <a:r>
              <a:rPr lang="es-ES" dirty="0"/>
              <a:t>, por ejemplo, donde el gobierno usó sabiamente unas </a:t>
            </a:r>
            <a:r>
              <a:rPr lang="es-ES" b="1" dirty="0"/>
              <a:t>vacaciones</a:t>
            </a:r>
            <a:r>
              <a:rPr lang="es-ES" dirty="0"/>
              <a:t> al comienzo de la pandemia, para prepararse. Solo tomó unos pocos días evaluar, por un lado, la capacidad de los proveedores para organizarse y, por otro, evaluar las necesidades de equipos y conectividad tanto de estudiantes como de maestros. Esto ha proporcionado el terreno para un inicio rápido y una gestión exitosa del programa bajo la emergencia, incluida la distribución de equipos presentes en las instalaciones de la escuela, así como a través de asociaciones que aceleran la adquisición de equipos para cubrir las necesidades del sistema. Junto con la preparación, la recopilación de datos es importante no solo para gestionar la emergencia, sino también para preparar el plan posterior a la emergencia. </a:t>
            </a:r>
            <a:r>
              <a:rPr lang="es-ES" i="1" dirty="0"/>
              <a:t>Muchos países comenzaron solo durante el segundo mes de emergencia </a:t>
            </a:r>
            <a:r>
              <a:rPr lang="es-ES" dirty="0"/>
              <a:t>para recopilar información y datos: en </a:t>
            </a:r>
            <a:r>
              <a:rPr lang="es-ES" b="1" dirty="0"/>
              <a:t>Albania</a:t>
            </a:r>
            <a:r>
              <a:rPr lang="es-ES" dirty="0"/>
              <a:t> esto se hizo a través de maestros, en </a:t>
            </a:r>
            <a:r>
              <a:rPr lang="es-ES" b="1" dirty="0"/>
              <a:t>Jordania</a:t>
            </a:r>
            <a:r>
              <a:rPr lang="es-ES" dirty="0"/>
              <a:t> a través de estudiantes, en </a:t>
            </a:r>
            <a:r>
              <a:rPr lang="es-ES" b="1" dirty="0"/>
              <a:t>Georgia</a:t>
            </a:r>
            <a:r>
              <a:rPr lang="es-ES" dirty="0"/>
              <a:t> a través de familias. No es una misma herramienta, sino diferentes métodos para recopilar datos e información importantes.</a:t>
            </a:r>
          </a:p>
          <a:p>
            <a:pPr marL="228600" indent="-228600">
              <a:buAutoNum type="arabicPeriod"/>
            </a:pPr>
            <a:endParaRPr lang="es-ES" dirty="0"/>
          </a:p>
          <a:p>
            <a:pPr marL="228600" indent="-228600">
              <a:buAutoNum type="arabicPeriod"/>
            </a:pPr>
            <a:r>
              <a:rPr lang="es-ES" i="1" dirty="0"/>
              <a:t>USO DE PLATAFORMAS EXISTENTES </a:t>
            </a:r>
            <a:r>
              <a:rPr lang="es-ES" dirty="0"/>
              <a:t>/ construir sobre </a:t>
            </a:r>
            <a:r>
              <a:rPr lang="es-ES" u="sng" dirty="0"/>
              <a:t>proyectos piloto</a:t>
            </a:r>
            <a:r>
              <a:rPr lang="es-ES" dirty="0"/>
              <a:t>. El segundo se basa en proyectos piloto o plataformas existentes, como fue el caso de </a:t>
            </a:r>
            <a:r>
              <a:rPr lang="es-ES" b="1" dirty="0"/>
              <a:t>Turquía</a:t>
            </a:r>
            <a:r>
              <a:rPr lang="es-ES" dirty="0"/>
              <a:t>, así como </a:t>
            </a:r>
            <a:r>
              <a:rPr lang="es-ES" b="1" dirty="0"/>
              <a:t>Azerbaiyán</a:t>
            </a:r>
            <a:r>
              <a:rPr lang="es-ES" dirty="0"/>
              <a:t> y muchos otros países. A mediados de abril, la cantidad de lecciones en vivo realizadas en la </a:t>
            </a:r>
            <a:r>
              <a:rPr lang="es-ES" b="1" dirty="0"/>
              <a:t>plataforma EBA turca </a:t>
            </a:r>
            <a:r>
              <a:rPr lang="es-ES" dirty="0"/>
              <a:t>era de más de 650,000. Además, utilizando </a:t>
            </a:r>
            <a:r>
              <a:rPr lang="es-ES" b="1" dirty="0"/>
              <a:t>inteligencia artificial</a:t>
            </a:r>
            <a:r>
              <a:rPr lang="es-ES" dirty="0"/>
              <a:t>, Turquía ha permitido el </a:t>
            </a:r>
            <a:r>
              <a:rPr lang="es-ES" b="1" dirty="0"/>
              <a:t>aprendizaje personalizado en línea </a:t>
            </a:r>
            <a:r>
              <a:rPr lang="es-ES" dirty="0"/>
              <a:t>para estudiantes de los grados 11 y 12 (más de 1 millón de estudiantes están matriculados). En algunos países, se reutilizaron plataformas desarrolladas bajo un proyecto piloto, así como recursos y material digital. Como dije aquí, podemos compartir una lista de más de 40 plataformas para 3 países, y creo que podemos llegar fácilmente a más de 150 sitios y plataformas en conjunto. La mayoría de los países han adoptado rápidamente decisiones sobre la transmisión de </a:t>
            </a:r>
            <a:r>
              <a:rPr lang="es-ES" b="1" dirty="0"/>
              <a:t>TV para educación general</a:t>
            </a:r>
            <a:r>
              <a:rPr lang="es-ES" dirty="0"/>
              <a:t>, mientras que para la oferta de FP ha sido mucho más diversa, todavía tenemos algunos países que simplemente </a:t>
            </a:r>
            <a:r>
              <a:rPr lang="es-ES" b="1" dirty="0"/>
              <a:t>han "congelado" la oferta de FP como Georgia y Túnez. </a:t>
            </a:r>
            <a:r>
              <a:rPr lang="es-ES" dirty="0"/>
              <a:t>Pero la mayoría de los países han adoptado nuevas soluciones y también se han comprometido a producir nuevos contenidos y métodos de entrega. El desafío será no perder todo esto y, en cambio, garantizar que este esfuerzo pueda contribuir al futuro.</a:t>
            </a:r>
          </a:p>
          <a:p>
            <a:pPr marL="228600" indent="-228600">
              <a:buAutoNum type="arabicPeriod"/>
            </a:pPr>
            <a:endParaRPr lang="es-ES" dirty="0"/>
          </a:p>
          <a:p>
            <a:pPr marL="228600" indent="-228600">
              <a:buAutoNum type="arabicPeriod"/>
            </a:pPr>
            <a:r>
              <a:rPr lang="es-ES" i="1" dirty="0"/>
              <a:t>COOPERACIÓN CON SECTOR PRIVADO.</a:t>
            </a:r>
            <a:r>
              <a:rPr lang="es-ES" dirty="0"/>
              <a:t> Una de las características clave de la reacción de COVID-19 en la educación y la capacitación ha sido la aceleración de las asociaciones y la colaboración entre el sector público y privado. En muchos países, Marruecos, Jordania, Palestina, por ejemplo, Serbia, Montenegro, Azerbaiyán, Armenia, </a:t>
            </a:r>
            <a:r>
              <a:rPr lang="es-ES" dirty="0" err="1"/>
              <a:t>Kazkahstán</a:t>
            </a:r>
            <a:r>
              <a:rPr lang="es-ES" dirty="0"/>
              <a:t>, Uzbekistán y Kirguistán, la industria de las telecomunicaciones y las TIC han tenido un papel importante en hacer posible la implementación de medidas gubernamentales, ya sea mediante el apoyo a la conectividad, ofreciendo equipos y proporcionando acceso gratuito a recursos digitales y plataformas para el aprendizaje electrónico. En muchos casos, los países también recurrieron a nuevas ideas y buscaron la aplicación de tecnologías emergentes a través de </a:t>
            </a:r>
            <a:r>
              <a:rPr lang="es-ES" dirty="0" err="1"/>
              <a:t>hackatones</a:t>
            </a:r>
            <a:r>
              <a:rPr lang="es-ES" dirty="0"/>
              <a:t> y la participación de centros de innovación. Esta es una forma de participación y aceleración de "nuevos productos al mercado" en apoyo a la educación y la formación que tenemos tanto en la UE como en los países socios. En la UE, una iniciativa reciente llamada </a:t>
            </a:r>
            <a:r>
              <a:rPr lang="es-ES" dirty="0" err="1"/>
              <a:t>EUvsVirus</a:t>
            </a:r>
            <a:r>
              <a:rPr lang="es-ES" dirty="0"/>
              <a:t> reunió a más de 20,000 personas en línea en un hackathon. Se han presentado más de 400 ideas sobre soluciones de educación y capacitación de casi 2000 proyectos en total que abordan todo tipo de desafíos. Del mismo modo, los Estados miembros de la UE y los países socios han organizado tales iniciativas. Podemos decir que nunca, como en estos últimos 2 meses, la educación y la capacitación han sido tocadas por la innovación.</a:t>
            </a:r>
          </a:p>
          <a:p>
            <a:pPr marL="228600" indent="-228600">
              <a:buAutoNum type="arabicPeriod"/>
            </a:pPr>
            <a:endParaRPr lang="es-ES" dirty="0"/>
          </a:p>
          <a:p>
            <a:pPr marL="228600" indent="-228600">
              <a:buAutoNum type="arabicPeriod"/>
            </a:pPr>
            <a:r>
              <a:rPr lang="es-ES" dirty="0"/>
              <a:t>4. ENTRENAMIENTO BASADO EN PRÁCTICAS. Al principio le dije que una de las características de la EFP que se ve más afectada es la detención del aprendizaje basado en el trabajo y la capacitación basada en la práctica. Esto ha producido varios efectos, que han sido "tardíos" en la curva de cambio ya que esta característica del aprendizaje es más difícil de rediseñar. En Turquía, así como en Serbia, Albania y Macedonia del Norte, se están implementando acciones para abordar la capacitación basada en la práctica, incluida la producción de videos y materiales digitales dedicados para garantizar la continuidad de este importante componente de los planes de estudio. En Kosovo, con el apoyo de GIZ, el gobierno está apoyando la capacitación de capacitadores internos. La Universidad de Negocios y Tecnología (UBT) en Kosovo y </a:t>
            </a:r>
            <a:r>
              <a:rPr lang="es-ES" dirty="0" err="1"/>
              <a:t>EONRreality</a:t>
            </a:r>
            <a:r>
              <a:rPr lang="es-ES" dirty="0"/>
              <a:t> lanzaron una asociación para crear un centro en AVR con enfoque en la aplicación de educación y capacitación.</a:t>
            </a:r>
          </a:p>
          <a:p>
            <a:pPr marL="228600" indent="-228600">
              <a:buAutoNum type="arabicPeriod"/>
            </a:pPr>
            <a:endParaRPr lang="es-ES" dirty="0"/>
          </a:p>
          <a:p>
            <a:pPr marL="228600" indent="-228600">
              <a:buAutoNum type="arabicPeriod"/>
            </a:pPr>
            <a:r>
              <a:rPr lang="es-ES" dirty="0"/>
              <a:t>Los países de la UE también comparten contenido como Irlanda, Francia, Bélgica, España, Croacia y Rumania, entre otros. La Agencia Croata de Educación para Adultos y FP creó un portal http://nastava.asoo.hr e invitó a profesores de FP, empleadores y otras partes interesadas a desarrollar y compartir sus materiales de educación digital relacionados con temas vocacionales. También a nivel de la UE se están llevando a cabo o se están reforzando varias iniciativas para compartir contenido y acelerar el uso de proyectos virtuales que ya estaban en marcha antes de la emergencia (ver EPALE, EAFA, EFVET).</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8</a:t>
            </a:fld>
            <a:endParaRPr lang="en-GB"/>
          </a:p>
        </p:txBody>
      </p:sp>
    </p:spTree>
    <p:extLst>
      <p:ext uri="{BB962C8B-B14F-4D97-AF65-F5344CB8AC3E}">
        <p14:creationId xmlns:p14="http://schemas.microsoft.com/office/powerpoint/2010/main" val="254739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2’									17:13</a:t>
            </a:r>
          </a:p>
          <a:p>
            <a:pPr marL="228600" indent="-228600">
              <a:buAutoNum type="arabicPeriod"/>
            </a:pPr>
            <a:r>
              <a:rPr lang="es-ES" u="sng" dirty="0"/>
              <a:t>Exámenes finales</a:t>
            </a:r>
            <a:r>
              <a:rPr lang="es-ES" dirty="0"/>
              <a:t>. Recientemente tuvimos la semana pasada un seminario web especial sobre este tema para analizar diferentes enfoques para los exámenes finales. En la mayoría de los países, los exámenes finales se han </a:t>
            </a:r>
            <a:r>
              <a:rPr lang="es-ES" b="1" dirty="0"/>
              <a:t>remodelado</a:t>
            </a:r>
            <a:r>
              <a:rPr lang="es-ES" dirty="0"/>
              <a:t> para tener en cuenta los cambios introducidos en el último trimestre, así como las medidas </a:t>
            </a:r>
            <a:r>
              <a:rPr lang="es-ES" u="sng" dirty="0"/>
              <a:t>de distanciamiento social </a:t>
            </a:r>
            <a:r>
              <a:rPr lang="es-ES" dirty="0"/>
              <a:t>que impiden las prácticas consolidadas. Varios países se están moviendo a </a:t>
            </a:r>
            <a:r>
              <a:rPr lang="es-ES" b="1" dirty="0"/>
              <a:t>la evaluación en línea</a:t>
            </a:r>
            <a:r>
              <a:rPr lang="es-ES" dirty="0"/>
              <a:t> y han preparado ambas plataformas, así como legislación para apoyar estos pasos. En cambio, otros países buscan soluciones de </a:t>
            </a:r>
            <a:r>
              <a:rPr lang="es-ES" b="1" dirty="0"/>
              <a:t>exámenes basados en presencia bajo medidas controladas de distanciamiento social</a:t>
            </a:r>
            <a:r>
              <a:rPr lang="es-ES" dirty="0"/>
              <a:t>. Finalmente, algunos países están </a:t>
            </a:r>
            <a:r>
              <a:rPr lang="es-ES" b="1" dirty="0"/>
              <a:t>renunciando</a:t>
            </a:r>
            <a:r>
              <a:rPr lang="es-ES" dirty="0"/>
              <a:t> a algunas partes de los exámenes o </a:t>
            </a:r>
            <a:r>
              <a:rPr lang="es-ES" b="1" dirty="0"/>
              <a:t>posponiéndolos</a:t>
            </a:r>
            <a:r>
              <a:rPr lang="es-ES" dirty="0"/>
              <a:t>. Parece que las soluciones son muchas, pero hay un elemento común que consiste en utilizar más trabajos de </a:t>
            </a:r>
            <a:r>
              <a:rPr lang="es-ES" b="1" dirty="0"/>
              <a:t>proyectos</a:t>
            </a:r>
            <a:r>
              <a:rPr lang="es-ES" dirty="0"/>
              <a:t> y el </a:t>
            </a:r>
            <a:r>
              <a:rPr lang="es-ES" b="1" dirty="0"/>
              <a:t>rendimiento anterior </a:t>
            </a:r>
            <a:r>
              <a:rPr lang="es-ES" dirty="0"/>
              <a:t>de los estudiantes para completar los criterios de evaluación, en comparación con el valor de los exámenes finales en sí. En la mayoría de los países, los requisitos relacionados con </a:t>
            </a:r>
            <a:r>
              <a:rPr lang="es-ES" b="1" dirty="0"/>
              <a:t>el aprendizaje basado en el trabajo se han renunciado. </a:t>
            </a:r>
          </a:p>
          <a:p>
            <a:pPr marL="228600" indent="-228600">
              <a:buAutoNum type="arabicPeriod"/>
            </a:pPr>
            <a:endParaRPr lang="es-ES" b="1" dirty="0"/>
          </a:p>
          <a:p>
            <a:pPr marL="228600" indent="-228600">
              <a:buAutoNum type="arabicPeriod"/>
            </a:pPr>
            <a:r>
              <a:rPr lang="es-ES" b="1" dirty="0"/>
              <a:t>https://openspace.etf.europa.eu/events/etf-webinar-new-ideas-final-exams</a:t>
            </a:r>
          </a:p>
          <a:p>
            <a:pPr marL="228600" indent="-228600">
              <a:buAutoNum type="arabicPeriod"/>
            </a:pPr>
            <a:endParaRPr lang="es-ES" b="1" dirty="0"/>
          </a:p>
          <a:p>
            <a:pPr marL="228600" indent="-228600">
              <a:buAutoNum type="arabicPeriod"/>
            </a:pPr>
            <a:endParaRPr lang="es-ES" b="1" dirty="0"/>
          </a:p>
          <a:p>
            <a:pPr marL="228600" indent="-228600">
              <a:buAutoNum type="arabicPeriod"/>
            </a:pPr>
            <a:endParaRPr lang="es-ES" b="1" dirty="0"/>
          </a:p>
          <a:p>
            <a:pPr marL="228600" indent="-228600">
              <a:buAutoNum type="arabicPeriod"/>
            </a:pPr>
            <a:r>
              <a:rPr lang="es-ES" sz="1200" u="sng" kern="1200" dirty="0">
                <a:solidFill>
                  <a:schemeClr val="tx1"/>
                </a:solidFill>
                <a:effectLst/>
                <a:latin typeface="+mn-lt"/>
                <a:ea typeface="+mn-ea"/>
                <a:cs typeface="+mn-cs"/>
              </a:rPr>
              <a:t>El próximo año escolar</a:t>
            </a:r>
            <a:r>
              <a:rPr lang="es-ES" sz="1200" kern="1200" dirty="0">
                <a:solidFill>
                  <a:schemeClr val="tx1"/>
                </a:solidFill>
                <a:effectLst/>
                <a:latin typeface="+mn-lt"/>
                <a:ea typeface="+mn-ea"/>
                <a:cs typeface="+mn-cs"/>
              </a:rPr>
              <a:t>. En la mayoría de los países, la </a:t>
            </a:r>
            <a:r>
              <a:rPr lang="es-ES" sz="1200" u="sng" kern="1200" dirty="0">
                <a:solidFill>
                  <a:schemeClr val="tx1"/>
                </a:solidFill>
                <a:effectLst/>
                <a:latin typeface="+mn-lt"/>
                <a:ea typeface="+mn-ea"/>
                <a:cs typeface="+mn-cs"/>
              </a:rPr>
              <a:t>preparación ya está en curso para el próximo añ</a:t>
            </a:r>
            <a:r>
              <a:rPr lang="es-ES" sz="1200" kern="1200" dirty="0">
                <a:solidFill>
                  <a:schemeClr val="tx1"/>
                </a:solidFill>
                <a:effectLst/>
                <a:latin typeface="+mn-lt"/>
                <a:ea typeface="+mn-ea"/>
                <a:cs typeface="+mn-cs"/>
              </a:rPr>
              <a:t>o, incluida la gestión de la inscripción, que en la mayoría de los casos se ha trasladado a las solicitudes en línea. Los </a:t>
            </a:r>
            <a:r>
              <a:rPr lang="es-ES" sz="1200" b="1" kern="1200" dirty="0">
                <a:solidFill>
                  <a:schemeClr val="tx1"/>
                </a:solidFill>
                <a:effectLst/>
                <a:latin typeface="+mn-lt"/>
                <a:ea typeface="+mn-ea"/>
                <a:cs typeface="+mn-cs"/>
              </a:rPr>
              <a:t>fondos se han asigna</a:t>
            </a:r>
            <a:r>
              <a:rPr lang="es-ES" sz="1200" kern="1200" dirty="0">
                <a:solidFill>
                  <a:schemeClr val="tx1"/>
                </a:solidFill>
                <a:effectLst/>
                <a:latin typeface="+mn-lt"/>
                <a:ea typeface="+mn-ea"/>
                <a:cs typeface="+mn-cs"/>
              </a:rPr>
              <a:t>do durante la emergencia principalmente para abordar la construcción de recursos en línea y capacitación para apoyar a maestros y capacitadores, pero también para comprar equipos para estudiantes con necesidades. Esto se ha hecho a través de fondos públicos, pero también, como mencioné antes, a través de asociaciones con el sector privado y mediante el uso de propuestas virtuosas de economía circular, como </a:t>
            </a:r>
            <a:r>
              <a:rPr lang="es-ES" sz="1200" b="1" kern="1200" dirty="0">
                <a:solidFill>
                  <a:schemeClr val="tx1"/>
                </a:solidFill>
                <a:effectLst/>
                <a:latin typeface="+mn-lt"/>
                <a:ea typeface="+mn-ea"/>
                <a:cs typeface="+mn-cs"/>
              </a:rPr>
              <a:t>donaciones</a:t>
            </a:r>
            <a:r>
              <a:rPr lang="es-ES" sz="1200" kern="1200" dirty="0">
                <a:solidFill>
                  <a:schemeClr val="tx1"/>
                </a:solidFill>
                <a:effectLst/>
                <a:latin typeface="+mn-lt"/>
                <a:ea typeface="+mn-ea"/>
                <a:cs typeface="+mn-cs"/>
              </a:rPr>
              <a:t> de equipos no utilizados que podrían donarse a estudiantes y personas necesitadas. Esto ha funcionado en </a:t>
            </a:r>
            <a:r>
              <a:rPr lang="es-ES" sz="1200" b="1" kern="1200" dirty="0">
                <a:solidFill>
                  <a:schemeClr val="tx1"/>
                </a:solidFill>
                <a:effectLst/>
                <a:latin typeface="+mn-lt"/>
                <a:ea typeface="+mn-ea"/>
                <a:cs typeface="+mn-cs"/>
              </a:rPr>
              <a:t>Bélgica, Italia</a:t>
            </a:r>
            <a:r>
              <a:rPr lang="es-ES" sz="1200" kern="1200" dirty="0">
                <a:solidFill>
                  <a:schemeClr val="tx1"/>
                </a:solidFill>
                <a:effectLst/>
                <a:latin typeface="+mn-lt"/>
                <a:ea typeface="+mn-ea"/>
                <a:cs typeface="+mn-cs"/>
              </a:rPr>
              <a:t>, por ejemplo, pero también en </a:t>
            </a:r>
            <a:r>
              <a:rPr lang="es-ES" sz="1200" b="1" kern="1200" dirty="0">
                <a:solidFill>
                  <a:schemeClr val="tx1"/>
                </a:solidFill>
                <a:effectLst/>
                <a:latin typeface="+mn-lt"/>
                <a:ea typeface="+mn-ea"/>
                <a:cs typeface="+mn-cs"/>
              </a:rPr>
              <a:t>Bosnia Herzegovina, </a:t>
            </a:r>
            <a:r>
              <a:rPr lang="es-ES" sz="1200" b="1" kern="1200" dirty="0" err="1">
                <a:solidFill>
                  <a:schemeClr val="tx1"/>
                </a:solidFill>
                <a:effectLst/>
                <a:latin typeface="+mn-lt"/>
                <a:ea typeface="+mn-ea"/>
                <a:cs typeface="+mn-cs"/>
              </a:rPr>
              <a:t>Kazkahstán</a:t>
            </a:r>
            <a:r>
              <a:rPr lang="es-ES" sz="1200" kern="1200" dirty="0">
                <a:solidFill>
                  <a:schemeClr val="tx1"/>
                </a:solidFill>
                <a:effectLst/>
                <a:latin typeface="+mn-lt"/>
                <a:ea typeface="+mn-ea"/>
                <a:cs typeface="+mn-cs"/>
              </a:rPr>
              <a:t>, solo por mencionar algunos casos. En este momento, los gobiernos se enfrentan a dos problemas en los que asignan fondos: la r</a:t>
            </a:r>
            <a:r>
              <a:rPr lang="es-ES" sz="1200" b="1" kern="1200" dirty="0">
                <a:solidFill>
                  <a:schemeClr val="tx1"/>
                </a:solidFill>
                <a:effectLst/>
                <a:latin typeface="+mn-lt"/>
                <a:ea typeface="+mn-ea"/>
                <a:cs typeface="+mn-cs"/>
              </a:rPr>
              <a:t>enovación</a:t>
            </a:r>
            <a:r>
              <a:rPr lang="es-ES" sz="1200" kern="1200" dirty="0">
                <a:solidFill>
                  <a:schemeClr val="tx1"/>
                </a:solidFill>
                <a:effectLst/>
                <a:latin typeface="+mn-lt"/>
                <a:ea typeface="+mn-ea"/>
                <a:cs typeface="+mn-cs"/>
              </a:rPr>
              <a:t> de las escuelas con el fin de mantener el distanciamiento social y la </a:t>
            </a:r>
            <a:r>
              <a:rPr lang="es-ES" sz="1200" b="1" kern="1200" dirty="0">
                <a:solidFill>
                  <a:schemeClr val="tx1"/>
                </a:solidFill>
                <a:effectLst/>
                <a:latin typeface="+mn-lt"/>
                <a:ea typeface="+mn-ea"/>
                <a:cs typeface="+mn-cs"/>
              </a:rPr>
              <a:t>sostenibilidad de los equipos y platafor</a:t>
            </a:r>
            <a:r>
              <a:rPr lang="es-ES" sz="1200" kern="1200" dirty="0">
                <a:solidFill>
                  <a:schemeClr val="tx1"/>
                </a:solidFill>
                <a:effectLst/>
                <a:latin typeface="+mn-lt"/>
                <a:ea typeface="+mn-ea"/>
                <a:cs typeface="+mn-cs"/>
              </a:rPr>
              <a:t>mas que deben mantenerse funcionando, actualizados e incluso mejorados. Podemos decir que durante mucho tiempo los sistemas de educación y capacitación no han recibido tanta atención de los gobiernos en términos de inversiones.</a:t>
            </a:r>
          </a:p>
          <a:p>
            <a:pPr marL="228600" indent="-228600">
              <a:buAutoNum type="arabicPeriod"/>
            </a:pPr>
            <a:endParaRPr lang="es-ES" sz="1200" kern="1200" dirty="0">
              <a:solidFill>
                <a:schemeClr val="tx1"/>
              </a:solidFill>
              <a:effectLst/>
              <a:latin typeface="+mn-lt"/>
              <a:ea typeface="+mn-ea"/>
              <a:cs typeface="+mn-cs"/>
            </a:endParaRPr>
          </a:p>
          <a:p>
            <a:pPr marL="228600" indent="-228600">
              <a:buAutoNum type="arabicPeriod"/>
            </a:pPr>
            <a:r>
              <a:rPr lang="es-ES" sz="1200" u="sng" kern="1200" dirty="0">
                <a:solidFill>
                  <a:schemeClr val="tx1"/>
                </a:solidFill>
                <a:effectLst/>
                <a:latin typeface="+mn-lt"/>
                <a:ea typeface="+mn-ea"/>
                <a:cs typeface="+mn-cs"/>
              </a:rPr>
              <a:t>servicios de orientación profesional, así como apoyo emocional a los estudiant</a:t>
            </a:r>
            <a:r>
              <a:rPr lang="es-ES" sz="1200" kern="1200" dirty="0">
                <a:solidFill>
                  <a:schemeClr val="tx1"/>
                </a:solidFill>
                <a:effectLst/>
                <a:latin typeface="+mn-lt"/>
                <a:ea typeface="+mn-ea"/>
                <a:cs typeface="+mn-cs"/>
              </a:rPr>
              <a:t>es: </a:t>
            </a:r>
            <a:r>
              <a:rPr lang="es-ES" sz="1200" b="1" kern="1200" dirty="0">
                <a:solidFill>
                  <a:schemeClr val="tx1"/>
                </a:solidFill>
                <a:effectLst/>
                <a:latin typeface="+mn-lt"/>
                <a:ea typeface="+mn-ea"/>
                <a:cs typeface="+mn-cs"/>
              </a:rPr>
              <a:t>Turquía</a:t>
            </a:r>
            <a:r>
              <a:rPr lang="es-ES" sz="1200" kern="1200" dirty="0">
                <a:solidFill>
                  <a:schemeClr val="tx1"/>
                </a:solidFill>
                <a:effectLst/>
                <a:latin typeface="+mn-lt"/>
                <a:ea typeface="+mn-ea"/>
                <a:cs typeface="+mn-cs"/>
              </a:rPr>
              <a:t> lanzó tres </a:t>
            </a:r>
            <a:r>
              <a:rPr lang="es-ES" sz="1200" b="1" kern="1200" dirty="0">
                <a:solidFill>
                  <a:schemeClr val="tx1"/>
                </a:solidFill>
                <a:effectLst/>
                <a:latin typeface="+mn-lt"/>
                <a:ea typeface="+mn-ea"/>
                <a:cs typeface="+mn-cs"/>
              </a:rPr>
              <a:t>folletos</a:t>
            </a:r>
            <a:r>
              <a:rPr lang="es-ES" sz="1200" kern="1200" dirty="0">
                <a:solidFill>
                  <a:schemeClr val="tx1"/>
                </a:solidFill>
                <a:effectLst/>
                <a:latin typeface="+mn-lt"/>
                <a:ea typeface="+mn-ea"/>
                <a:cs typeface="+mn-cs"/>
              </a:rPr>
              <a:t> para abordar las necesidades específicas de los jóvenes, adultos y padres, y puso en marcha varias iniciativas para abordar la educación especial, la orientación profesional y el apoyo psicológico. En </a:t>
            </a:r>
            <a:r>
              <a:rPr lang="es-ES" sz="1200" b="1" kern="1200" dirty="0">
                <a:solidFill>
                  <a:schemeClr val="tx1"/>
                </a:solidFill>
                <a:effectLst/>
                <a:latin typeface="+mn-lt"/>
                <a:ea typeface="+mn-ea"/>
                <a:cs typeface="+mn-cs"/>
              </a:rPr>
              <a:t>Serbia</a:t>
            </a:r>
            <a:r>
              <a:rPr lang="es-ES" sz="1200" kern="1200" dirty="0">
                <a:solidFill>
                  <a:schemeClr val="tx1"/>
                </a:solidFill>
                <a:effectLst/>
                <a:latin typeface="+mn-lt"/>
                <a:ea typeface="+mn-ea"/>
                <a:cs typeface="+mn-cs"/>
              </a:rPr>
              <a:t>, a través del </a:t>
            </a:r>
            <a:r>
              <a:rPr lang="es-ES" sz="1200" b="1" kern="1200" dirty="0">
                <a:solidFill>
                  <a:schemeClr val="tx1"/>
                </a:solidFill>
                <a:effectLst/>
                <a:latin typeface="+mn-lt"/>
                <a:ea typeface="+mn-ea"/>
                <a:cs typeface="+mn-cs"/>
              </a:rPr>
              <a:t>portal de solidaridad digital</a:t>
            </a:r>
            <a:r>
              <a:rPr lang="es-ES" sz="1200" kern="1200" dirty="0">
                <a:solidFill>
                  <a:schemeClr val="tx1"/>
                </a:solidFill>
                <a:effectLst/>
                <a:latin typeface="+mn-lt"/>
                <a:ea typeface="+mn-ea"/>
                <a:cs typeface="+mn-cs"/>
              </a:rPr>
              <a:t>, se ofrecen varios servicios que apoyan las necesidades de orientación, psicológicas y de entrenamiento. La nota reciente de </a:t>
            </a:r>
            <a:r>
              <a:rPr lang="es-ES" sz="1200" b="1" kern="1200" dirty="0" err="1">
                <a:solidFill>
                  <a:schemeClr val="tx1"/>
                </a:solidFill>
                <a:effectLst/>
                <a:latin typeface="+mn-lt"/>
                <a:ea typeface="+mn-ea"/>
                <a:cs typeface="+mn-cs"/>
              </a:rPr>
              <a:t>Cedefop</a:t>
            </a:r>
            <a:r>
              <a:rPr lang="es-ES" sz="1200" kern="1200" dirty="0">
                <a:solidFill>
                  <a:schemeClr val="tx1"/>
                </a:solidFill>
                <a:effectLst/>
                <a:latin typeface="+mn-lt"/>
                <a:ea typeface="+mn-ea"/>
                <a:cs typeface="+mn-cs"/>
              </a:rPr>
              <a:t> sobre la respuesta de orientación profesional a lo largo de la vida en la emergencia proporciona referencias útiles y ejemplos de buenas prácticas. https://www.cedefop.europa.eu/files/2020_04_28_llg_and_pandemic_cnet_b.pdf</a:t>
            </a:r>
          </a:p>
          <a:p>
            <a:pPr marL="228600" indent="-228600">
              <a:buAutoNum type="arabicPeriod"/>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9C38AD-272E-49C6-9EDF-AC09A3477B4B}" type="slidenum">
              <a:rPr lang="en-GB" smtClean="0"/>
              <a:pPr/>
              <a:t>9</a:t>
            </a:fld>
            <a:endParaRPr lang="en-GB"/>
          </a:p>
        </p:txBody>
      </p:sp>
    </p:spTree>
    <p:extLst>
      <p:ext uri="{BB962C8B-B14F-4D97-AF65-F5344CB8AC3E}">
        <p14:creationId xmlns:p14="http://schemas.microsoft.com/office/powerpoint/2010/main" val="3850525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61A9150-DCDC-4714-9AFE-14F48CEE772A}"/>
              </a:ext>
            </a:extLst>
          </p:cNvPr>
          <p:cNvSpPr>
            <a:spLocks noGrp="1"/>
          </p:cNvSpPr>
          <p:nvPr>
            <p:ph type="pic" sz="quarter" idx="12"/>
          </p:nvPr>
        </p:nvSpPr>
        <p:spPr>
          <a:xfrm>
            <a:off x="3275856" y="0"/>
            <a:ext cx="5868144" cy="5143500"/>
          </a:xfrm>
          <a:custGeom>
            <a:avLst/>
            <a:gdLst>
              <a:gd name="connsiteX0" fmla="*/ 4381580 w 5868144"/>
              <a:gd name="connsiteY0" fmla="*/ 0 h 5143500"/>
              <a:gd name="connsiteX1" fmla="*/ 5868144 w 5868144"/>
              <a:gd name="connsiteY1" fmla="*/ 0 h 5143500"/>
              <a:gd name="connsiteX2" fmla="*/ 5868144 w 5868144"/>
              <a:gd name="connsiteY2" fmla="*/ 5143500 h 5143500"/>
              <a:gd name="connsiteX3" fmla="*/ 5322399 w 5868144"/>
              <a:gd name="connsiteY3" fmla="*/ 5143500 h 5143500"/>
              <a:gd name="connsiteX4" fmla="*/ 5299641 w 5868144"/>
              <a:gd name="connsiteY4" fmla="*/ 5126114 h 5143500"/>
              <a:gd name="connsiteX5" fmla="*/ 5276883 w 5868144"/>
              <a:gd name="connsiteY5" fmla="*/ 5143500 h 5143500"/>
              <a:gd name="connsiteX6" fmla="*/ 2792145 w 5868144"/>
              <a:gd name="connsiteY6" fmla="*/ 5143500 h 5143500"/>
              <a:gd name="connsiteX7" fmla="*/ 3275390 w 5868144"/>
              <a:gd name="connsiteY7" fmla="*/ 3579725 h 5143500"/>
              <a:gd name="connsiteX8" fmla="*/ 0 w 5868144"/>
              <a:gd name="connsiteY8" fmla="*/ 1077586 h 5143500"/>
              <a:gd name="connsiteX9" fmla="*/ 4048585 w 5868144"/>
              <a:gd name="connsiteY9" fmla="*/ 10776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43500">
                <a:moveTo>
                  <a:pt x="4381580" y="0"/>
                </a:moveTo>
                <a:lnTo>
                  <a:pt x="5868144" y="0"/>
                </a:lnTo>
                <a:lnTo>
                  <a:pt x="5868144" y="5143500"/>
                </a:lnTo>
                <a:lnTo>
                  <a:pt x="5322399" y="5143500"/>
                </a:lnTo>
                <a:lnTo>
                  <a:pt x="5299641" y="5126114"/>
                </a:lnTo>
                <a:lnTo>
                  <a:pt x="5276883" y="5143500"/>
                </a:lnTo>
                <a:lnTo>
                  <a:pt x="2792145" y="5143500"/>
                </a:lnTo>
                <a:lnTo>
                  <a:pt x="3275390" y="3579725"/>
                </a:lnTo>
                <a:lnTo>
                  <a:pt x="0" y="1077586"/>
                </a:lnTo>
                <a:lnTo>
                  <a:pt x="4048585" y="1077615"/>
                </a:lnTo>
                <a:close/>
              </a:path>
            </a:pathLst>
          </a:custGeom>
          <a:solidFill>
            <a:schemeClr val="bg1">
              <a:lumMod val="85000"/>
            </a:schemeClr>
          </a:solidFill>
        </p:spPr>
        <p:txBody>
          <a:bodyPr wrap="square" rIns="360000" anchor="ctr">
            <a:noAutofit/>
          </a:bodyPr>
          <a:lstStyle>
            <a:lvl1pPr algn="r">
              <a:defRPr/>
            </a:lvl1pPr>
          </a:lstStyle>
          <a:p>
            <a:endParaRPr lang="en-GB"/>
          </a:p>
        </p:txBody>
      </p:sp>
      <p:pic>
        <p:nvPicPr>
          <p:cNvPr id="12" name="Picture 11">
            <a:extLst>
              <a:ext uri="{FF2B5EF4-FFF2-40B4-BE49-F238E27FC236}">
                <a16:creationId xmlns:a16="http://schemas.microsoft.com/office/drawing/2014/main" id="{899118AF-EBC4-4B22-8C3E-5A5F513AD2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grpSp>
        <p:nvGrpSpPr>
          <p:cNvPr id="13" name="Group 12">
            <a:extLst>
              <a:ext uri="{FF2B5EF4-FFF2-40B4-BE49-F238E27FC236}">
                <a16:creationId xmlns:a16="http://schemas.microsoft.com/office/drawing/2014/main" id="{E560BBEA-C99D-4270-ACDF-0B688598F013}"/>
              </a:ext>
            </a:extLst>
          </p:cNvPr>
          <p:cNvGrpSpPr/>
          <p:nvPr userDrawn="1"/>
        </p:nvGrpSpPr>
        <p:grpSpPr>
          <a:xfrm>
            <a:off x="214285" y="1393814"/>
            <a:ext cx="2710181" cy="1437956"/>
            <a:chOff x="176857" y="1420444"/>
            <a:chExt cx="3394376" cy="1800972"/>
          </a:xfrm>
        </p:grpSpPr>
        <p:pic>
          <p:nvPicPr>
            <p:cNvPr id="14" name="Picture 13">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15" name="Picture 14">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16" name="Picture 15">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sp>
        <p:nvSpPr>
          <p:cNvPr id="18" name="Text Placeholder 17">
            <a:extLst>
              <a:ext uri="{FF2B5EF4-FFF2-40B4-BE49-F238E27FC236}">
                <a16:creationId xmlns:a16="http://schemas.microsoft.com/office/drawing/2014/main" id="{1677D912-BC17-44AB-A788-A13D546F5A53}"/>
              </a:ext>
            </a:extLst>
          </p:cNvPr>
          <p:cNvSpPr>
            <a:spLocks noGrp="1"/>
          </p:cNvSpPr>
          <p:nvPr>
            <p:ph type="body" sz="quarter" idx="10"/>
          </p:nvPr>
        </p:nvSpPr>
        <p:spPr>
          <a:xfrm>
            <a:off x="348463" y="2897540"/>
            <a:ext cx="4206875" cy="538162"/>
          </a:xfrm>
        </p:spPr>
        <p:txBody>
          <a:bodyPr>
            <a:normAutofit/>
          </a:bodyPr>
          <a:lstStyle>
            <a:lvl1pPr>
              <a:defRPr sz="1800">
                <a:solidFill>
                  <a:schemeClr val="bg1"/>
                </a:solidFill>
              </a:defRPr>
            </a:lvl1pPr>
          </a:lstStyle>
          <a:p>
            <a:pPr lvl="0"/>
            <a:r>
              <a:rPr lang="en-US" dirty="0"/>
              <a:t>Edit Master text styles</a:t>
            </a:r>
          </a:p>
        </p:txBody>
      </p:sp>
      <p:pic>
        <p:nvPicPr>
          <p:cNvPr id="20" name="Picture 19">
            <a:extLst>
              <a:ext uri="{FF2B5EF4-FFF2-40B4-BE49-F238E27FC236}">
                <a16:creationId xmlns:a16="http://schemas.microsoft.com/office/drawing/2014/main" id="{5BD02FE3-86AB-483A-B562-293D40B29D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983" y="4166963"/>
            <a:ext cx="1062176" cy="859675"/>
          </a:xfrm>
          <a:prstGeom prst="rect">
            <a:avLst/>
          </a:prstGeom>
        </p:spPr>
      </p:pic>
      <p:sp>
        <p:nvSpPr>
          <p:cNvPr id="23" name="Text Placeholder 22">
            <a:extLst>
              <a:ext uri="{FF2B5EF4-FFF2-40B4-BE49-F238E27FC236}">
                <a16:creationId xmlns:a16="http://schemas.microsoft.com/office/drawing/2014/main" id="{0F45A45B-EBBF-4A9F-BBCD-CF5435CE63EC}"/>
              </a:ext>
            </a:extLst>
          </p:cNvPr>
          <p:cNvSpPr>
            <a:spLocks noGrp="1"/>
          </p:cNvSpPr>
          <p:nvPr>
            <p:ph type="body" sz="quarter" idx="11"/>
          </p:nvPr>
        </p:nvSpPr>
        <p:spPr>
          <a:xfrm>
            <a:off x="348463" y="3602038"/>
            <a:ext cx="4222750" cy="481012"/>
          </a:xfrm>
        </p:spPr>
        <p:txBody>
          <a:bodyPr>
            <a:normAutofit/>
          </a:bodyPr>
          <a:lstStyle>
            <a:lvl1pPr>
              <a:spcBef>
                <a:spcPts val="0"/>
              </a:spcBef>
              <a:spcAft>
                <a:spcPts val="0"/>
              </a:spcAft>
              <a:defRPr sz="14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459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3F30-EC7D-4A86-804A-F7567CB62F70}"/>
              </a:ext>
            </a:extLst>
          </p:cNvPr>
          <p:cNvSpPr>
            <a:spLocks noGrp="1"/>
          </p:cNvSpPr>
          <p:nvPr>
            <p:ph type="title"/>
          </p:nvPr>
        </p:nvSpPr>
        <p:spPr>
          <a:xfrm>
            <a:off x="365126" y="435117"/>
            <a:ext cx="3990850" cy="708613"/>
          </a:xfrm>
        </p:spPr>
        <p:txBody>
          <a:bodyPr>
            <a:normAutofit/>
          </a:bodyPr>
          <a:lstStyle>
            <a:lvl1pPr>
              <a:defRPr sz="2000"/>
            </a:lvl1pPr>
          </a:lstStyle>
          <a:p>
            <a:r>
              <a:rPr lang="en-US" dirty="0"/>
              <a:t>Click to edit Master title style</a:t>
            </a:r>
            <a:endParaRPr lang="en-GB" dirty="0"/>
          </a:p>
        </p:txBody>
      </p:sp>
      <p:sp>
        <p:nvSpPr>
          <p:cNvPr id="3" name="Rectangle 2">
            <a:extLst>
              <a:ext uri="{FF2B5EF4-FFF2-40B4-BE49-F238E27FC236}">
                <a16:creationId xmlns:a16="http://schemas.microsoft.com/office/drawing/2014/main" id="{B061C6E3-BB03-45B3-BA28-C3ADD4154254}"/>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4" name="Freeform: Shape 3">
            <a:extLst>
              <a:ext uri="{FF2B5EF4-FFF2-40B4-BE49-F238E27FC236}">
                <a16:creationId xmlns:a16="http://schemas.microsoft.com/office/drawing/2014/main" id="{7894DB34-CDDF-4C75-9236-3075A7B7246E}"/>
              </a:ext>
            </a:extLst>
          </p:cNvPr>
          <p:cNvSpPr/>
          <p:nvPr userDrawn="1"/>
        </p:nvSpPr>
        <p:spPr>
          <a:xfrm flipH="1">
            <a:off x="4990314" y="1"/>
            <a:ext cx="4153686" cy="5143499"/>
          </a:xfrm>
          <a:custGeom>
            <a:avLst/>
            <a:gdLst>
              <a:gd name="connsiteX0" fmla="*/ 290616 w 4153686"/>
              <a:gd name="connsiteY0" fmla="*/ 0 h 5143499"/>
              <a:gd name="connsiteX1" fmla="*/ 0 w 4153686"/>
              <a:gd name="connsiteY1" fmla="*/ 0 h 5143499"/>
              <a:gd name="connsiteX2" fmla="*/ 0 w 4153686"/>
              <a:gd name="connsiteY2" fmla="*/ 5134864 h 5143499"/>
              <a:gd name="connsiteX3" fmla="*/ 11304 w 4153686"/>
              <a:gd name="connsiteY3" fmla="*/ 5143499 h 5143499"/>
              <a:gd name="connsiteX4" fmla="*/ 1880046 w 4153686"/>
              <a:gd name="connsiteY4" fmla="*/ 5143499 h 5143499"/>
              <a:gd name="connsiteX5" fmla="*/ 1409248 w 4153686"/>
              <a:gd name="connsiteY5" fmla="*/ 3620001 h 5143499"/>
              <a:gd name="connsiteX6" fmla="*/ 4153686 w 4153686"/>
              <a:gd name="connsiteY6" fmla="*/ 1523467 h 5143499"/>
              <a:gd name="connsiteX7" fmla="*/ 761390 w 4153686"/>
              <a:gd name="connsiteY7" fmla="*/ 152349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3686" h="5143499">
                <a:moveTo>
                  <a:pt x="290616" y="0"/>
                </a:moveTo>
                <a:lnTo>
                  <a:pt x="0" y="0"/>
                </a:lnTo>
                <a:lnTo>
                  <a:pt x="0" y="5134864"/>
                </a:lnTo>
                <a:lnTo>
                  <a:pt x="11304" y="5143499"/>
                </a:lnTo>
                <a:lnTo>
                  <a:pt x="1880046" y="5143499"/>
                </a:lnTo>
                <a:lnTo>
                  <a:pt x="1409248" y="3620001"/>
                </a:lnTo>
                <a:lnTo>
                  <a:pt x="4153686" y="1523467"/>
                </a:lnTo>
                <a:lnTo>
                  <a:pt x="761390" y="1523491"/>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5" name="Picture 4">
            <a:extLst>
              <a:ext uri="{FF2B5EF4-FFF2-40B4-BE49-F238E27FC236}">
                <a16:creationId xmlns:a16="http://schemas.microsoft.com/office/drawing/2014/main" id="{26DB7291-E93A-47BD-A511-1AC68590DB8A}"/>
              </a:ext>
            </a:extLst>
          </p:cNvPr>
          <p:cNvPicPr>
            <a:picLocks noChangeAspect="1"/>
          </p:cNvPicPr>
          <p:nvPr userDrawn="1"/>
        </p:nvPicPr>
        <p:blipFill>
          <a:blip r:embed="rId2"/>
          <a:stretch>
            <a:fillRect/>
          </a:stretch>
        </p:blipFill>
        <p:spPr>
          <a:xfrm>
            <a:off x="4990314" y="1131589"/>
            <a:ext cx="456167" cy="320287"/>
          </a:xfrm>
          <a:prstGeom prst="rect">
            <a:avLst/>
          </a:prstGeom>
        </p:spPr>
      </p:pic>
      <p:pic>
        <p:nvPicPr>
          <p:cNvPr id="6" name="Picture 5">
            <a:extLst>
              <a:ext uri="{FF2B5EF4-FFF2-40B4-BE49-F238E27FC236}">
                <a16:creationId xmlns:a16="http://schemas.microsoft.com/office/drawing/2014/main" id="{07C388D8-6741-4D49-8A0E-7BA7345A2FAE}"/>
              </a:ext>
            </a:extLst>
          </p:cNvPr>
          <p:cNvPicPr>
            <a:picLocks noChangeAspect="1"/>
          </p:cNvPicPr>
          <p:nvPr userDrawn="1"/>
        </p:nvPicPr>
        <p:blipFill>
          <a:blip r:embed="rId3"/>
          <a:stretch>
            <a:fillRect/>
          </a:stretch>
        </p:blipFill>
        <p:spPr>
          <a:xfrm>
            <a:off x="8341488" y="3579862"/>
            <a:ext cx="459612" cy="322706"/>
          </a:xfrm>
          <a:prstGeom prst="rect">
            <a:avLst/>
          </a:prstGeom>
        </p:spPr>
      </p:pic>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4800600" y="1563689"/>
            <a:ext cx="4114800" cy="1941512"/>
          </a:xfrm>
        </p:spPr>
        <p:txBody>
          <a:bodyPr>
            <a:normAutofit/>
          </a:bodyPr>
          <a:lstStyle>
            <a:lvl1pPr algn="ctr">
              <a:defRPr sz="2000" b="1">
                <a:solidFill>
                  <a:schemeClr val="bg1"/>
                </a:solidFill>
              </a:defRPr>
            </a:lvl1pPr>
            <a:lvl2pPr marL="0" indent="0">
              <a:buNone/>
              <a:defRPr/>
            </a:lvl2pPr>
          </a:lstStyle>
          <a:p>
            <a:pPr lvl="0"/>
            <a:r>
              <a:rPr lang="en-US" dirty="0"/>
              <a:t>Edit Master text styles</a:t>
            </a:r>
          </a:p>
        </p:txBody>
      </p:sp>
      <p:sp>
        <p:nvSpPr>
          <p:cNvPr id="12" name="Text Placeholder 11">
            <a:extLst>
              <a:ext uri="{FF2B5EF4-FFF2-40B4-BE49-F238E27FC236}">
                <a16:creationId xmlns:a16="http://schemas.microsoft.com/office/drawing/2014/main" id="{56050808-E3C5-4EDD-B122-62362ADD2CE3}"/>
              </a:ext>
            </a:extLst>
          </p:cNvPr>
          <p:cNvSpPr>
            <a:spLocks noGrp="1"/>
          </p:cNvSpPr>
          <p:nvPr>
            <p:ph type="body" sz="quarter" idx="11"/>
          </p:nvPr>
        </p:nvSpPr>
        <p:spPr>
          <a:xfrm>
            <a:off x="365126" y="1203959"/>
            <a:ext cx="3990850" cy="30235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COVID19 EN E&amp;FP </a:t>
            </a:r>
            <a:endParaRPr lang="en-GB" dirty="0"/>
          </a:p>
        </p:txBody>
      </p:sp>
    </p:spTree>
    <p:extLst>
      <p:ext uri="{BB962C8B-B14F-4D97-AF65-F5344CB8AC3E}">
        <p14:creationId xmlns:p14="http://schemas.microsoft.com/office/powerpoint/2010/main" val="266854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a:off x="4829640" y="0"/>
            <a:ext cx="4314360" cy="51435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Content Placeholder 2">
            <a:extLst>
              <a:ext uri="{FF2B5EF4-FFF2-40B4-BE49-F238E27FC236}">
                <a16:creationId xmlns:a16="http://schemas.microsoft.com/office/drawing/2014/main" id="{98541EC0-8590-426C-B9ED-DD806B9E067B}"/>
              </a:ext>
            </a:extLst>
          </p:cNvPr>
          <p:cNvSpPr>
            <a:spLocks noGrp="1"/>
          </p:cNvSpPr>
          <p:nvPr>
            <p:ph sz="quarter" idx="14"/>
          </p:nvPr>
        </p:nvSpPr>
        <p:spPr>
          <a:xfrm>
            <a:off x="4572000" y="1143000"/>
            <a:ext cx="4206875"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365126" y="435117"/>
            <a:ext cx="3990850" cy="708613"/>
          </a:xfrm>
        </p:spPr>
        <p:txBody>
          <a:bodyPr>
            <a:normAutofit/>
          </a:bodyPr>
          <a:lstStyle>
            <a:lvl1pPr>
              <a:defRPr sz="2000">
                <a:solidFill>
                  <a:schemeClr val="accent3"/>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7" name="Slide Number Placeholder 6">
            <a:extLst>
              <a:ext uri="{FF2B5EF4-FFF2-40B4-BE49-F238E27FC236}">
                <a16:creationId xmlns:a16="http://schemas.microsoft.com/office/drawing/2014/main" id="{5B310484-E012-45C2-9548-2764C062D598}"/>
              </a:ext>
            </a:extLst>
          </p:cNvPr>
          <p:cNvSpPr>
            <a:spLocks noGrp="1"/>
          </p:cNvSpPr>
          <p:nvPr>
            <p:ph type="sldNum" sz="quarter" idx="15"/>
          </p:nvPr>
        </p:nvSpPr>
        <p:spPr/>
        <p:txBody>
          <a:bodyPr/>
          <a:lstStyle/>
          <a:p>
            <a:fld id="{BA7DDD0C-F7B3-44FD-8FF2-ED85422D685B}" type="slidenum">
              <a:rPr lang="en-GB" smtClean="0"/>
              <a:pPr/>
              <a:t>‹#›</a:t>
            </a:fld>
            <a:endParaRPr lang="en-GB" dirty="0"/>
          </a:p>
        </p:txBody>
      </p:sp>
      <p:sp>
        <p:nvSpPr>
          <p:cNvPr id="2" name="Footer Placeholder 1">
            <a:extLst>
              <a:ext uri="{FF2B5EF4-FFF2-40B4-BE49-F238E27FC236}">
                <a16:creationId xmlns:a16="http://schemas.microsoft.com/office/drawing/2014/main" id="{74B01FCF-FEB0-48A2-B1C4-C0FD31E2E4C9}"/>
              </a:ext>
            </a:extLst>
          </p:cNvPr>
          <p:cNvSpPr>
            <a:spLocks noGrp="1"/>
          </p:cNvSpPr>
          <p:nvPr>
            <p:ph type="ftr" sz="quarter" idx="16"/>
          </p:nvPr>
        </p:nvSpPr>
        <p:spPr/>
        <p:txBody>
          <a:bodyPr/>
          <a:lstStyle/>
          <a:p>
            <a:r>
              <a:rPr lang="en-GB"/>
              <a:t>COVID19 EN E&amp;FP </a:t>
            </a:r>
            <a:endParaRPr lang="en-GB" dirty="0"/>
          </a:p>
        </p:txBody>
      </p:sp>
      <p:sp>
        <p:nvSpPr>
          <p:cNvPr id="9" name="Text Placeholder 11">
            <a:extLst>
              <a:ext uri="{FF2B5EF4-FFF2-40B4-BE49-F238E27FC236}">
                <a16:creationId xmlns:a16="http://schemas.microsoft.com/office/drawing/2014/main" id="{49B46601-6F4F-461B-99F8-9195194AADEC}"/>
              </a:ext>
            </a:extLst>
          </p:cNvPr>
          <p:cNvSpPr>
            <a:spLocks noGrp="1"/>
          </p:cNvSpPr>
          <p:nvPr>
            <p:ph type="body" sz="quarter" idx="11"/>
          </p:nvPr>
        </p:nvSpPr>
        <p:spPr>
          <a:xfrm>
            <a:off x="365126" y="1203959"/>
            <a:ext cx="3990850" cy="302355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942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i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flipH="1">
            <a:off x="0" y="0"/>
            <a:ext cx="4314360" cy="51435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365126" y="435117"/>
            <a:ext cx="3990850" cy="708613"/>
          </a:xfrm>
        </p:spPr>
        <p:txBody>
          <a:bodyPr>
            <a:normAutofit/>
          </a:bodyPr>
          <a:lstStyle>
            <a:lvl1pPr>
              <a:defRPr sz="2000">
                <a:solidFill>
                  <a:schemeClr val="accent3"/>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540000" anchor="ctr"/>
          <a:lstStyle>
            <a:lvl1pPr algn="ctr">
              <a:defRPr>
                <a:solidFill>
                  <a:schemeClr val="tx1"/>
                </a:solidFill>
              </a:defRPr>
            </a:lvl1pPr>
          </a:lstStyle>
          <a:p>
            <a:endParaRPr lang="en-GB" dirty="0"/>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GB"/>
              <a:t>COVID19 EN E&amp;FP </a:t>
            </a:r>
            <a:endParaRPr lang="en-GB" dirty="0"/>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a:t>
            </a:fld>
            <a:endParaRPr lang="en-GB" dirty="0"/>
          </a:p>
        </p:txBody>
      </p:sp>
      <p:sp>
        <p:nvSpPr>
          <p:cNvPr id="11" name="Text Placeholder 11">
            <a:extLst>
              <a:ext uri="{FF2B5EF4-FFF2-40B4-BE49-F238E27FC236}">
                <a16:creationId xmlns:a16="http://schemas.microsoft.com/office/drawing/2014/main" id="{EC5FED7F-FB03-4649-A585-F7FF428BFCED}"/>
              </a:ext>
            </a:extLst>
          </p:cNvPr>
          <p:cNvSpPr>
            <a:spLocks noGrp="1"/>
          </p:cNvSpPr>
          <p:nvPr>
            <p:ph type="body" sz="quarter" idx="15"/>
          </p:nvPr>
        </p:nvSpPr>
        <p:spPr>
          <a:xfrm>
            <a:off x="365126" y="1203959"/>
            <a:ext cx="3990850" cy="302355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802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43C34C-0538-4BD7-8286-749968750773}"/>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6" name="Content Placeholder 5">
            <a:extLst>
              <a:ext uri="{FF2B5EF4-FFF2-40B4-BE49-F238E27FC236}">
                <a16:creationId xmlns:a16="http://schemas.microsoft.com/office/drawing/2014/main" id="{C6B1621A-DC59-4846-B7C4-859DAAD35E87}"/>
              </a:ext>
            </a:extLst>
          </p:cNvPr>
          <p:cNvSpPr>
            <a:spLocks noGrp="1"/>
          </p:cNvSpPr>
          <p:nvPr>
            <p:ph sz="quarter" idx="1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C004AD8-DC54-4049-BC27-13E296FD2FEE}"/>
              </a:ext>
            </a:extLst>
          </p:cNvPr>
          <p:cNvSpPr>
            <a:spLocks noGrp="1"/>
          </p:cNvSpPr>
          <p:nvPr>
            <p:ph type="title"/>
          </p:nvPr>
        </p:nvSpPr>
        <p:spPr/>
        <p:txBody>
          <a:bodyPr/>
          <a:lstStyle>
            <a:lvl1pPr>
              <a:defRPr sz="2000">
                <a:solidFill>
                  <a:schemeClr val="accent3"/>
                </a:solidFill>
              </a:defRPr>
            </a:lvl1pPr>
          </a:lstStyle>
          <a:p>
            <a:r>
              <a:rPr lang="en-US" dirty="0"/>
              <a:t>Click to edit Master title style</a:t>
            </a:r>
            <a:endParaRPr lang="en-GB" dirty="0"/>
          </a:p>
        </p:txBody>
      </p:sp>
      <p:sp>
        <p:nvSpPr>
          <p:cNvPr id="7" name="Slide Number Placeholder 6">
            <a:extLst>
              <a:ext uri="{FF2B5EF4-FFF2-40B4-BE49-F238E27FC236}">
                <a16:creationId xmlns:a16="http://schemas.microsoft.com/office/drawing/2014/main" id="{A501C0DD-9A11-41D5-8F04-2F94AAD17F46}"/>
              </a:ext>
            </a:extLst>
          </p:cNvPr>
          <p:cNvSpPr>
            <a:spLocks noGrp="1"/>
          </p:cNvSpPr>
          <p:nvPr>
            <p:ph type="sldNum" sz="quarter" idx="12"/>
          </p:nvPr>
        </p:nvSpPr>
        <p:spPr/>
        <p:txBody>
          <a:bodyPr/>
          <a:lstStyle/>
          <a:p>
            <a:fld id="{BA7DDD0C-F7B3-44FD-8FF2-ED85422D685B}" type="slidenum">
              <a:rPr lang="en-GB" smtClean="0"/>
              <a:pPr/>
              <a:t>‹#›</a:t>
            </a:fld>
            <a:endParaRPr lang="en-GB" dirty="0"/>
          </a:p>
        </p:txBody>
      </p:sp>
      <p:sp>
        <p:nvSpPr>
          <p:cNvPr id="3" name="Footer Placeholder 2">
            <a:extLst>
              <a:ext uri="{FF2B5EF4-FFF2-40B4-BE49-F238E27FC236}">
                <a16:creationId xmlns:a16="http://schemas.microsoft.com/office/drawing/2014/main" id="{9F637E97-2FA9-4058-955E-4413AB3B4B73}"/>
              </a:ext>
            </a:extLst>
          </p:cNvPr>
          <p:cNvSpPr>
            <a:spLocks noGrp="1"/>
          </p:cNvSpPr>
          <p:nvPr>
            <p:ph type="ftr" sz="quarter" idx="13"/>
          </p:nvPr>
        </p:nvSpPr>
        <p:spPr/>
        <p:txBody>
          <a:bodyPr/>
          <a:lstStyle/>
          <a:p>
            <a:r>
              <a:rPr lang="en-GB"/>
              <a:t>COVID19 EN E&amp;FP </a:t>
            </a:r>
            <a:endParaRPr lang="en-GB" dirty="0"/>
          </a:p>
        </p:txBody>
      </p:sp>
    </p:spTree>
    <p:extLst>
      <p:ext uri="{BB962C8B-B14F-4D97-AF65-F5344CB8AC3E}">
        <p14:creationId xmlns:p14="http://schemas.microsoft.com/office/powerpoint/2010/main" val="139000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BA7DDD0C-F7B3-44FD-8FF2-ED85422D685B}" type="slidenum">
              <a:rPr lang="en-GB" smtClean="0"/>
              <a:pPr/>
              <a:t>‹#›</a:t>
            </a:fld>
            <a:endParaRPr lang="en-GB" dirty="0"/>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r>
              <a:rPr lang="en-GB"/>
              <a:t>COVID19 EN E&amp;FP </a:t>
            </a:r>
            <a:endParaRPr lang="en-GB" dirty="0"/>
          </a:p>
        </p:txBody>
      </p:sp>
    </p:spTree>
    <p:extLst>
      <p:ext uri="{BB962C8B-B14F-4D97-AF65-F5344CB8AC3E}">
        <p14:creationId xmlns:p14="http://schemas.microsoft.com/office/powerpoint/2010/main" val="222473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chemeClr val="tx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FA57A72-39E4-4062-A3BB-65944D75D03F}"/>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a:extLst>
              <a:ext uri="{FF2B5EF4-FFF2-40B4-BE49-F238E27FC236}">
                <a16:creationId xmlns:a16="http://schemas.microsoft.com/office/drawing/2014/main" id="{9EFEC5BF-F1AF-4C79-BA5E-14AFBEDCDDF0}"/>
              </a:ext>
            </a:extLst>
          </p:cNvPr>
          <p:cNvSpPr>
            <a:spLocks noGrp="1"/>
          </p:cNvSpPr>
          <p:nvPr>
            <p:ph type="title"/>
          </p:nvPr>
        </p:nvSpPr>
        <p:spPr>
          <a:xfrm>
            <a:off x="365126" y="435117"/>
            <a:ext cx="3990850" cy="552457"/>
          </a:xfrm>
        </p:spPr>
        <p:txBody>
          <a:bodyPr/>
          <a:lstStyle>
            <a:lvl1pPr>
              <a:defRPr sz="2000">
                <a:solidFill>
                  <a:schemeClr val="bg1"/>
                </a:solidFill>
              </a:defRPr>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DF19FEB5-CAC4-46CB-8343-8ED780923E9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5" name="Picture Placeholder 12">
            <a:extLst>
              <a:ext uri="{FF2B5EF4-FFF2-40B4-BE49-F238E27FC236}">
                <a16:creationId xmlns:a16="http://schemas.microsoft.com/office/drawing/2014/main" id="{9AE3B326-012B-490C-9AF2-1CE43DE77F68}"/>
              </a:ext>
            </a:extLst>
          </p:cNvPr>
          <p:cNvSpPr>
            <a:spLocks noGrp="1"/>
          </p:cNvSpPr>
          <p:nvPr>
            <p:ph type="pic" sz="quarter" idx="11"/>
          </p:nvPr>
        </p:nvSpPr>
        <p:spPr>
          <a:xfrm>
            <a:off x="4572000" y="0"/>
            <a:ext cx="4572000" cy="5143500"/>
          </a:xfrm>
          <a:solidFill>
            <a:schemeClr val="bg1">
              <a:lumMod val="85000"/>
            </a:schemeClr>
          </a:solidFill>
        </p:spPr>
        <p:txBody>
          <a:bodyPr tIns="540000" anchor="ctr"/>
          <a:lstStyle>
            <a:lvl1pPr algn="ctr">
              <a:defRPr>
                <a:solidFill>
                  <a:schemeClr val="tx1"/>
                </a:solidFill>
              </a:defRPr>
            </a:lvl1pPr>
          </a:lstStyle>
          <a:p>
            <a:endParaRPr lang="en-GB" dirty="0"/>
          </a:p>
        </p:txBody>
      </p:sp>
      <p:sp>
        <p:nvSpPr>
          <p:cNvPr id="6" name="TextBox 5">
            <a:extLst>
              <a:ext uri="{FF2B5EF4-FFF2-40B4-BE49-F238E27FC236}">
                <a16:creationId xmlns:a16="http://schemas.microsoft.com/office/drawing/2014/main" id="{E30E2B8E-A6C6-434E-BC49-84B1E380E620}"/>
              </a:ext>
            </a:extLst>
          </p:cNvPr>
          <p:cNvSpPr txBox="1"/>
          <p:nvPr userDrawn="1"/>
        </p:nvSpPr>
        <p:spPr>
          <a:xfrm>
            <a:off x="264497" y="1043304"/>
            <a:ext cx="4091480" cy="309571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Website</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www.etf.europa.eu</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Twitter</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Facebook</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facebook.com/</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YouTube</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www.youtube.com/user/etfeuropa</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Instagram</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instagram.com/</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etfeuropa</a:t>
            </a: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LinkedIn</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linkedin.com/company/</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european</a:t>
            </a: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-training-foundation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E-mail</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info@etf.europa.eu</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926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5" name="shpContents">
            <a:extLst>
              <a:ext uri="{FF2B5EF4-FFF2-40B4-BE49-F238E27FC236}">
                <a16:creationId xmlns:a16="http://schemas.microsoft.com/office/drawing/2014/main" id="{27FE8959-57A9-4075-8922-53F2524F22A9}"/>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2" name="txtTitle">
            <a:extLst>
              <a:ext uri="{FF2B5EF4-FFF2-40B4-BE49-F238E27FC236}">
                <a16:creationId xmlns:a16="http://schemas.microsoft.com/office/drawing/2014/main" id="{24427197-1212-4A20-9579-309E1581DAAB}"/>
              </a:ext>
            </a:extLst>
          </p:cNvPr>
          <p:cNvSpPr>
            <a:spLocks noGrp="1"/>
          </p:cNvSpPr>
          <p:nvPr>
            <p:ph type="title"/>
          </p:nvPr>
        </p:nvSpPr>
        <p:spPr/>
        <p:txBody>
          <a:bodyPr/>
          <a:lstStyle/>
          <a:p>
            <a:r>
              <a:rPr lang="en-US"/>
              <a:t>Click to edit Master title style</a:t>
            </a:r>
          </a:p>
        </p:txBody>
      </p:sp>
      <p:sp>
        <p:nvSpPr>
          <p:cNvPr id="3" name="plcSlideNumber">
            <a:extLst>
              <a:ext uri="{FF2B5EF4-FFF2-40B4-BE49-F238E27FC236}">
                <a16:creationId xmlns:a16="http://schemas.microsoft.com/office/drawing/2014/main" id="{7E5FEA4A-F98E-4F56-9C50-EBADDE30904A}"/>
              </a:ext>
            </a:extLst>
          </p:cNvPr>
          <p:cNvSpPr>
            <a:spLocks noGrp="1"/>
          </p:cNvSpPr>
          <p:nvPr>
            <p:ph type="sldNum" sz="quarter" idx="10"/>
          </p:nvPr>
        </p:nvSpPr>
        <p:spPr/>
        <p:txBody>
          <a:bodyPr/>
          <a:lstStyle/>
          <a:p>
            <a:fld id="{BA7DDD0C-F7B3-44FD-8FF2-ED85422D685B}" type="slidenum">
              <a:rPr lang="en-GB" smtClean="0"/>
              <a:pPr/>
              <a:t>‹#›</a:t>
            </a:fld>
            <a:endParaRPr lang="en-GB" dirty="0"/>
          </a:p>
        </p:txBody>
      </p:sp>
      <p:sp>
        <p:nvSpPr>
          <p:cNvPr id="4" name="plcFooter">
            <a:extLst>
              <a:ext uri="{FF2B5EF4-FFF2-40B4-BE49-F238E27FC236}">
                <a16:creationId xmlns:a16="http://schemas.microsoft.com/office/drawing/2014/main" id="{86A737DF-B20B-4509-85D7-56576BACB988}"/>
              </a:ext>
            </a:extLst>
          </p:cNvPr>
          <p:cNvSpPr>
            <a:spLocks noGrp="1"/>
          </p:cNvSpPr>
          <p:nvPr>
            <p:ph type="ftr" sz="quarter" idx="11"/>
          </p:nvPr>
        </p:nvSpPr>
        <p:spPr/>
        <p:txBody>
          <a:bodyPr/>
          <a:lstStyle/>
          <a:p>
            <a:r>
              <a:rPr lang="en-GB"/>
              <a:t>COVID19 EN E&amp;FP </a:t>
            </a:r>
            <a:endParaRPr lang="en-GB" dirty="0"/>
          </a:p>
        </p:txBody>
      </p:sp>
    </p:spTree>
    <p:extLst>
      <p:ext uri="{BB962C8B-B14F-4D97-AF65-F5344CB8AC3E}">
        <p14:creationId xmlns:p14="http://schemas.microsoft.com/office/powerpoint/2010/main" val="20574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C Master">
    <p:spTree>
      <p:nvGrpSpPr>
        <p:cNvPr id="1" name=""/>
        <p:cNvGrpSpPr/>
        <p:nvPr/>
      </p:nvGrpSpPr>
      <p:grpSpPr>
        <a:xfrm>
          <a:off x="0" y="0"/>
          <a:ext cx="0" cy="0"/>
          <a:chOff x="0" y="0"/>
          <a:chExt cx="0" cy="0"/>
        </a:xfrm>
      </p:grpSpPr>
      <p:sp>
        <p:nvSpPr>
          <p:cNvPr id="5" name="txtInfo"/>
          <p:cNvSpPr txBox="1"/>
          <p:nvPr userDrawn="1"/>
        </p:nvSpPr>
        <p:spPr>
          <a:xfrm>
            <a:off x="251520" y="195486"/>
            <a:ext cx="8438256" cy="846386"/>
          </a:xfrm>
          <a:prstGeom prst="rect">
            <a:avLst/>
          </a:prstGeom>
          <a:noFill/>
        </p:spPr>
        <p:txBody>
          <a:bodyPr wrap="square" rtlCol="0">
            <a:spAutoFit/>
          </a:bodyPr>
          <a:lstStyle/>
          <a:p>
            <a:r>
              <a:rPr lang="en-GB" sz="1600" dirty="0"/>
              <a:t>TOC Design Slide – do </a:t>
            </a:r>
            <a:r>
              <a:rPr lang="en-GB" sz="1600" dirty="0">
                <a:solidFill>
                  <a:srgbClr val="FF0000"/>
                </a:solidFill>
              </a:rPr>
              <a:t>NOT</a:t>
            </a:r>
            <a:r>
              <a:rPr lang="en-GB" sz="1600" dirty="0"/>
              <a:t> use this layout.</a:t>
            </a:r>
          </a:p>
          <a:p>
            <a:r>
              <a:rPr lang="en-GB" sz="1100" dirty="0"/>
              <a:t>The</a:t>
            </a:r>
            <a:r>
              <a:rPr lang="en-GB" sz="1100" baseline="0" dirty="0"/>
              <a:t> TOC “Object(s)” shown below will be repeated on as many TOC Slides as needed</a:t>
            </a:r>
          </a:p>
          <a:p>
            <a:r>
              <a:rPr lang="en-GB" sz="1100" dirty="0"/>
              <a:t>The initial position of any</a:t>
            </a:r>
            <a:r>
              <a:rPr lang="en-GB" sz="1100" baseline="0" dirty="0"/>
              <a:t> “</a:t>
            </a:r>
            <a:r>
              <a:rPr lang="en-GB" sz="1100" baseline="0" dirty="0" err="1"/>
              <a:t>xxx</a:t>
            </a:r>
            <a:r>
              <a:rPr lang="en-GB" sz="1100" dirty="0" err="1"/>
              <a:t>TOC</a:t>
            </a:r>
            <a:r>
              <a:rPr lang="en-GB" sz="1100" dirty="0"/>
              <a:t>” named Object(s) will be repeated on the actual slide</a:t>
            </a:r>
          </a:p>
          <a:p>
            <a:r>
              <a:rPr lang="en-GB" sz="1100" dirty="0"/>
              <a:t>The “tags” govern how</a:t>
            </a:r>
            <a:r>
              <a:rPr lang="en-GB" sz="1100" baseline="0" dirty="0"/>
              <a:t> the TOC slide is built. The “table” design has two rows to set the borders for “top”, “between” and “bottom”</a:t>
            </a:r>
          </a:p>
        </p:txBody>
      </p:sp>
      <p:sp>
        <p:nvSpPr>
          <p:cNvPr id="6" name="txtTags"/>
          <p:cNvSpPr txBox="1"/>
          <p:nvPr userDrawn="1"/>
        </p:nvSpPr>
        <p:spPr>
          <a:xfrm>
            <a:off x="279707" y="3075806"/>
            <a:ext cx="3068157" cy="1708160"/>
          </a:xfrm>
          <a:prstGeom prst="rect">
            <a:avLst/>
          </a:prstGeom>
          <a:noFill/>
        </p:spPr>
        <p:txBody>
          <a:bodyPr wrap="square" rtlCol="0">
            <a:spAutoFit/>
          </a:bodyPr>
          <a:lstStyle/>
          <a:p>
            <a:r>
              <a:rPr lang="en-GB" sz="1050" dirty="0"/>
              <a:t>&lt;tags&gt;</a:t>
            </a:r>
          </a:p>
          <a:p>
            <a:r>
              <a:rPr lang="en-GB" sz="1050" dirty="0"/>
              <a:t>Title=Contents</a:t>
            </a:r>
          </a:p>
          <a:p>
            <a:r>
              <a:rPr lang="en-GB" sz="1050" dirty="0"/>
              <a:t>Layout=TOC Slide</a:t>
            </a:r>
          </a:p>
          <a:p>
            <a:r>
              <a:rPr lang="en-GB" sz="1050" dirty="0" err="1"/>
              <a:t>SlideNumber</a:t>
            </a:r>
            <a:r>
              <a:rPr lang="en-GB" sz="1050" dirty="0"/>
              <a:t>=2</a:t>
            </a:r>
          </a:p>
          <a:p>
            <a:r>
              <a:rPr lang="en-GB" sz="1050" dirty="0"/>
              <a:t>Type=Table</a:t>
            </a:r>
          </a:p>
          <a:p>
            <a:r>
              <a:rPr lang="en-GB" sz="1050" dirty="0"/>
              <a:t>Table=</a:t>
            </a:r>
            <a:r>
              <a:rPr lang="en-GB" sz="1050" dirty="0" err="1"/>
              <a:t>tblTOC</a:t>
            </a:r>
            <a:endParaRPr lang="en-GB" sz="1050" dirty="0"/>
          </a:p>
          <a:p>
            <a:r>
              <a:rPr lang="en-GB" sz="1050" dirty="0"/>
              <a:t>Limit=6</a:t>
            </a:r>
          </a:p>
          <a:p>
            <a:r>
              <a:rPr lang="en-GB" sz="1050" dirty="0"/>
              <a:t>Entry1=&lt;title&gt; | </a:t>
            </a:r>
            <a:r>
              <a:rPr lang="en-GB" sz="1050" dirty="0" err="1"/>
              <a:t>plcSectionTitle</a:t>
            </a:r>
            <a:endParaRPr lang="en-GB" sz="1050" dirty="0"/>
          </a:p>
          <a:p>
            <a:r>
              <a:rPr lang="en-GB" sz="1050" dirty="0"/>
              <a:t>Entry2=&lt;no&gt; | {</a:t>
            </a:r>
            <a:r>
              <a:rPr lang="en-GB" sz="1050" dirty="0" err="1"/>
              <a:t>slidenumber</a:t>
            </a:r>
            <a:r>
              <a:rPr lang="en-GB" sz="1050" dirty="0"/>
              <a:t>}</a:t>
            </a:r>
          </a:p>
          <a:p>
            <a:r>
              <a:rPr lang="en-GB" sz="1050" dirty="0"/>
              <a:t>&lt;/tags&gt;</a:t>
            </a:r>
          </a:p>
        </p:txBody>
      </p:sp>
      <p:graphicFrame>
        <p:nvGraphicFramePr>
          <p:cNvPr id="7" name="tblTOC">
            <a:extLst>
              <a:ext uri="{FF2B5EF4-FFF2-40B4-BE49-F238E27FC236}">
                <a16:creationId xmlns:a16="http://schemas.microsoft.com/office/drawing/2014/main" id="{3E73165C-8440-40F3-B530-F882EC857511}"/>
              </a:ext>
            </a:extLst>
          </p:cNvPr>
          <p:cNvGraphicFramePr>
            <a:graphicFrameLocks noGrp="1"/>
          </p:cNvGraphicFramePr>
          <p:nvPr userDrawn="1">
            <p:extLst>
              <p:ext uri="{D42A27DB-BD31-4B8C-83A1-F6EECF244321}">
                <p14:modId xmlns:p14="http://schemas.microsoft.com/office/powerpoint/2010/main" val="1880212083"/>
              </p:ext>
            </p:extLst>
          </p:nvPr>
        </p:nvGraphicFramePr>
        <p:xfrm>
          <a:off x="365125" y="1203325"/>
          <a:ext cx="8413748" cy="1008062"/>
        </p:xfrm>
        <a:graphic>
          <a:graphicData uri="http://schemas.openxmlformats.org/drawingml/2006/table">
            <a:tbl>
              <a:tblPr firstRow="1" bandRow="1">
                <a:tableStyleId>{2D5ABB26-0587-4C30-8999-92F81FD0307C}</a:tableStyleId>
              </a:tblPr>
              <a:tblGrid>
                <a:gridCol w="7447235">
                  <a:extLst>
                    <a:ext uri="{9D8B030D-6E8A-4147-A177-3AD203B41FA5}">
                      <a16:colId xmlns:a16="http://schemas.microsoft.com/office/drawing/2014/main" val="4268181363"/>
                    </a:ext>
                  </a:extLst>
                </a:gridCol>
                <a:gridCol w="966513">
                  <a:extLst>
                    <a:ext uri="{9D8B030D-6E8A-4147-A177-3AD203B41FA5}">
                      <a16:colId xmlns:a16="http://schemas.microsoft.com/office/drawing/2014/main" val="1499760850"/>
                    </a:ext>
                  </a:extLst>
                </a:gridCol>
              </a:tblGrid>
              <a:tr h="504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2"/>
                          </a:solidFill>
                          <a:effectLst/>
                          <a:uLnTx/>
                          <a:uFillTx/>
                          <a:latin typeface="+mn-lt"/>
                          <a:ea typeface="+mn-ea"/>
                          <a:cs typeface="+mn-cs"/>
                        </a:rPr>
                        <a:t>&lt;title&gt;</a:t>
                      </a:r>
                    </a:p>
                  </a:txBody>
                  <a:tcPr marL="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dirty="0"/>
                        <a:t>&lt;no&gt;</a:t>
                      </a:r>
                      <a:endParaRPr lang="en-US" sz="1400" dirty="0"/>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4799857"/>
                  </a:ext>
                </a:extLst>
              </a:tr>
              <a:tr h="504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txBody>
                  <a:tcPr marL="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400"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Colours"/>
          <p:cNvSpPr txBox="1"/>
          <p:nvPr userDrawn="1"/>
        </p:nvSpPr>
        <p:spPr>
          <a:xfrm>
            <a:off x="4283968" y="3075806"/>
            <a:ext cx="3384376" cy="1869743"/>
          </a:xfrm>
          <a:prstGeom prst="rect">
            <a:avLst/>
          </a:prstGeom>
          <a:noFill/>
        </p:spPr>
        <p:txBody>
          <a:bodyPr wrap="square" rtlCol="0">
            <a:spAutoFit/>
          </a:bodyPr>
          <a:lstStyle/>
          <a:p>
            <a:r>
              <a:rPr lang="en-GB" sz="1050" dirty="0"/>
              <a:t>The [x] numbers on the Divider Slide section title textbox names are the IDs for the Theme Colours …</a:t>
            </a:r>
          </a:p>
          <a:p>
            <a:endParaRPr lang="en-GB" sz="1050" dirty="0"/>
          </a:p>
          <a:p>
            <a:r>
              <a:rPr lang="en-GB" sz="1050" dirty="0"/>
              <a:t>16 = Background 2 (column 3)</a:t>
            </a:r>
          </a:p>
          <a:p>
            <a:r>
              <a:rPr lang="en-GB" sz="1050" dirty="0"/>
              <a:t>15 = Text 2 (column</a:t>
            </a:r>
            <a:r>
              <a:rPr lang="en-GB" sz="1050" baseline="0" dirty="0"/>
              <a:t> 4)</a:t>
            </a:r>
          </a:p>
          <a:p>
            <a:r>
              <a:rPr lang="en-GB" sz="1050" baseline="0" dirty="0"/>
              <a:t>5 = Accent 1 (column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6 = Accent 2 (column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7 = Accent 3 (column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8 = Accent 4 (column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9 = Accent 5 (column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10 = Accent 6 (column 10)</a:t>
            </a:r>
          </a:p>
        </p:txBody>
      </p:sp>
    </p:spTree>
    <p:extLst>
      <p:ext uri="{BB962C8B-B14F-4D97-AF65-F5344CB8AC3E}">
        <p14:creationId xmlns:p14="http://schemas.microsoft.com/office/powerpoint/2010/main" val="79507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846FA30-1325-4C98-946E-11F497CFBE4A}"/>
              </a:ext>
            </a:extLst>
          </p:cNvPr>
          <p:cNvSpPr/>
          <p:nvPr userDrawn="1"/>
        </p:nvSpPr>
        <p:spPr>
          <a:xfrm>
            <a:off x="3347567" y="-1785"/>
            <a:ext cx="5793032" cy="5145285"/>
          </a:xfrm>
          <a:custGeom>
            <a:avLst/>
            <a:gdLst>
              <a:gd name="connsiteX0" fmla="*/ 5143337 w 5793032"/>
              <a:gd name="connsiteY0" fmla="*/ 0 h 5145285"/>
              <a:gd name="connsiteX1" fmla="*/ 5793032 w 5793032"/>
              <a:gd name="connsiteY1" fmla="*/ 0 h 5145285"/>
              <a:gd name="connsiteX2" fmla="*/ 5793032 w 5793032"/>
              <a:gd name="connsiteY2" fmla="*/ 5145285 h 5145285"/>
              <a:gd name="connsiteX3" fmla="*/ 3553361 w 5793032"/>
              <a:gd name="connsiteY3" fmla="*/ 5145285 h 5145285"/>
              <a:gd name="connsiteX4" fmla="*/ 3803456 w 5793032"/>
              <a:gd name="connsiteY4" fmla="*/ 4335978 h 5145285"/>
              <a:gd name="connsiteX5" fmla="*/ 0 w 5793032"/>
              <a:gd name="connsiteY5" fmla="*/ 1430439 h 5145285"/>
              <a:gd name="connsiteX6" fmla="*/ 4701307 w 5793032"/>
              <a:gd name="connsiteY6" fmla="*/ 1430472 h 5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3032" h="5145285">
                <a:moveTo>
                  <a:pt x="5143337" y="0"/>
                </a:moveTo>
                <a:lnTo>
                  <a:pt x="5793032" y="0"/>
                </a:lnTo>
                <a:lnTo>
                  <a:pt x="5793032" y="5145285"/>
                </a:lnTo>
                <a:lnTo>
                  <a:pt x="3553361" y="5145285"/>
                </a:lnTo>
                <a:lnTo>
                  <a:pt x="3803456" y="4335978"/>
                </a:lnTo>
                <a:lnTo>
                  <a:pt x="0" y="1430439"/>
                </a:lnTo>
                <a:lnTo>
                  <a:pt x="4701307" y="1430472"/>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5" name="Picture 4">
            <a:extLst>
              <a:ext uri="{FF2B5EF4-FFF2-40B4-BE49-F238E27FC236}">
                <a16:creationId xmlns:a16="http://schemas.microsoft.com/office/drawing/2014/main" id="{E1042EF3-4014-45F0-A80B-CA144DEF8F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Text Placeholder 7">
            <a:extLst>
              <a:ext uri="{FF2B5EF4-FFF2-40B4-BE49-F238E27FC236}">
                <a16:creationId xmlns:a16="http://schemas.microsoft.com/office/drawing/2014/main" id="{79760BC7-30ED-42E1-B7A3-21A1A35AF123}"/>
              </a:ext>
            </a:extLst>
          </p:cNvPr>
          <p:cNvSpPr>
            <a:spLocks noGrp="1"/>
          </p:cNvSpPr>
          <p:nvPr>
            <p:ph type="body" sz="quarter" idx="10" hasCustomPrompt="1"/>
          </p:nvPr>
        </p:nvSpPr>
        <p:spPr>
          <a:xfrm>
            <a:off x="1238250" y="1364984"/>
            <a:ext cx="6667502" cy="2165782"/>
          </a:xfrm>
        </p:spPr>
        <p:txBody>
          <a:bodyPr anchor="ctr">
            <a:normAutofit/>
          </a:bodyPr>
          <a:lstStyle>
            <a:lvl1pPr algn="ctr">
              <a:spcBef>
                <a:spcPts val="0"/>
              </a:spcBef>
              <a:spcAft>
                <a:spcPts val="0"/>
              </a:spcAft>
              <a:defRPr sz="3600" b="1">
                <a:solidFill>
                  <a:schemeClr val="bg1"/>
                </a:solidFill>
              </a:defRPr>
            </a:lvl1pPr>
            <a:lvl2pPr marL="0" indent="0">
              <a:buNone/>
              <a:defRPr/>
            </a:lvl2pPr>
          </a:lstStyle>
          <a:p>
            <a:pPr lvl="0"/>
            <a:r>
              <a:rPr lang="en-US" dirty="0"/>
              <a:t>Insert title here </a:t>
            </a:r>
          </a:p>
          <a:p>
            <a:pPr lvl="0"/>
            <a:r>
              <a:rPr lang="en-US" dirty="0"/>
              <a:t>Can span two lines</a:t>
            </a:r>
          </a:p>
        </p:txBody>
      </p:sp>
    </p:spTree>
    <p:extLst>
      <p:ext uri="{BB962C8B-B14F-4D97-AF65-F5344CB8AC3E}">
        <p14:creationId xmlns:p14="http://schemas.microsoft.com/office/powerpoint/2010/main" val="195808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TOC Source]">
    <p:bg>
      <p:bgPr>
        <a:solidFill>
          <a:schemeClr val="bg2"/>
        </a:solidFill>
        <a:effectLst/>
      </p:bgPr>
    </p:bg>
    <p:spTree>
      <p:nvGrpSpPr>
        <p:cNvPr id="1" name=""/>
        <p:cNvGrpSpPr/>
        <p:nvPr/>
      </p:nvGrpSpPr>
      <p:grpSpPr>
        <a:xfrm>
          <a:off x="0" y="0"/>
          <a:ext cx="0" cy="0"/>
          <a:chOff x="0" y="0"/>
          <a:chExt cx="0" cy="0"/>
        </a:xfrm>
      </p:grpSpPr>
      <p:sp>
        <p:nvSpPr>
          <p:cNvPr id="19" name="shpDivider">
            <a:extLst>
              <a:ext uri="{FF2B5EF4-FFF2-40B4-BE49-F238E27FC236}">
                <a16:creationId xmlns:a16="http://schemas.microsoft.com/office/drawing/2014/main" id="{252222A9-9904-4377-8973-4B050E96CAD7}"/>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bg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plcSectionTitle[16]">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8076" y="1833563"/>
            <a:ext cx="3702050" cy="2393950"/>
          </a:xfrm>
        </p:spPr>
        <p:txBody>
          <a:bodyPr>
            <a:normAutofit/>
          </a:bodyPr>
          <a:lstStyle>
            <a:lvl1pPr>
              <a:spcBef>
                <a:spcPts val="0"/>
              </a:spcBef>
              <a:spcAft>
                <a:spcPts val="0"/>
              </a:spcAft>
              <a:defRPr sz="2400">
                <a:solidFill>
                  <a:schemeClr val="bg1"/>
                </a:solidFill>
              </a:defRPr>
            </a:lvl1pPr>
            <a:lvl2pPr marL="0" indent="0">
              <a:buNone/>
              <a:defRPr/>
            </a:lvl2pPr>
          </a:lstStyle>
          <a:p>
            <a:pPr lvl="0"/>
            <a:r>
              <a:rPr lang="en-US" dirty="0"/>
              <a:t>Divider slide title goes </a:t>
            </a:r>
            <a:br>
              <a:rPr lang="en-US" dirty="0"/>
            </a:br>
            <a:r>
              <a:rPr lang="en-US" dirty="0"/>
              <a:t>here can span four </a:t>
            </a:r>
            <a:br>
              <a:rPr lang="en-US" dirty="0"/>
            </a:br>
            <a:r>
              <a:rPr lang="en-US" dirty="0"/>
              <a:t>lines if necessary. </a:t>
            </a:r>
            <a:br>
              <a:rPr lang="en-US" dirty="0"/>
            </a:br>
            <a:endParaRPr lang="en-US" dirty="0"/>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4572000" y="0"/>
            <a:ext cx="4572000" cy="5143500"/>
          </a:xfrm>
          <a:solidFill>
            <a:schemeClr val="bg1">
              <a:lumMod val="50000"/>
            </a:schemeClr>
          </a:solidFill>
        </p:spPr>
        <p:txBody>
          <a:bodyPr tIns="540000" anchor="ctr"/>
          <a:lstStyle>
            <a:lvl1pPr algn="ctr">
              <a:defRPr>
                <a:solidFill>
                  <a:schemeClr val="bg1"/>
                </a:solidFill>
              </a:defRPr>
            </a:lvl1pPr>
          </a:lstStyle>
          <a:p>
            <a:endParaRPr lang="en-GB" dirty="0"/>
          </a:p>
        </p:txBody>
      </p:sp>
    </p:spTree>
    <p:extLst>
      <p:ext uri="{BB962C8B-B14F-4D97-AF65-F5344CB8AC3E}">
        <p14:creationId xmlns:p14="http://schemas.microsoft.com/office/powerpoint/2010/main" val="225478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grey) [TOC Source]">
    <p:bg>
      <p:bgPr>
        <a:solidFill>
          <a:schemeClr val="tx2"/>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2B974E0-6AF5-4ADC-B03C-6ECB10395BE6}"/>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plcSectionTitle[15]">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8076" y="1833563"/>
            <a:ext cx="3702050" cy="2393950"/>
          </a:xfrm>
        </p:spPr>
        <p:txBody>
          <a:bodyPr>
            <a:normAutofit/>
          </a:bodyPr>
          <a:lstStyle>
            <a:lvl1pPr>
              <a:spcBef>
                <a:spcPts val="0"/>
              </a:spcBef>
              <a:spcAft>
                <a:spcPts val="0"/>
              </a:spcAft>
              <a:defRPr sz="2400">
                <a:solidFill>
                  <a:schemeClr val="bg1"/>
                </a:solidFill>
              </a:defRPr>
            </a:lvl1pPr>
            <a:lvl2pPr marL="0" indent="0">
              <a:buNone/>
              <a:defRPr/>
            </a:lvl2pPr>
          </a:lstStyle>
          <a:p>
            <a:pPr lvl="0"/>
            <a:r>
              <a:rPr lang="en-US" dirty="0"/>
              <a:t>Divider slide title goes </a:t>
            </a:r>
            <a:br>
              <a:rPr lang="en-US" dirty="0"/>
            </a:br>
            <a:r>
              <a:rPr lang="en-US" dirty="0"/>
              <a:t>here can span four </a:t>
            </a:r>
            <a:br>
              <a:rPr lang="en-US" dirty="0"/>
            </a:br>
            <a:r>
              <a:rPr lang="en-US" dirty="0"/>
              <a:t>lines if necessary. </a:t>
            </a:r>
            <a:br>
              <a:rPr lang="en-US" dirty="0"/>
            </a:br>
            <a:endParaRPr lang="en-US" dirty="0"/>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4572000" y="0"/>
            <a:ext cx="4572000" cy="5143500"/>
          </a:xfrm>
          <a:solidFill>
            <a:schemeClr val="bg1">
              <a:lumMod val="50000"/>
            </a:schemeClr>
          </a:solidFill>
        </p:spPr>
        <p:txBody>
          <a:bodyPr tIns="540000" anchor="ctr"/>
          <a:lstStyle>
            <a:lvl1pPr algn="ctr">
              <a:defRPr>
                <a:solidFill>
                  <a:schemeClr val="bg1"/>
                </a:solidFill>
              </a:defRPr>
            </a:lvl1pPr>
          </a:lstStyle>
          <a:p>
            <a:endParaRPr lang="en-GB" dirty="0"/>
          </a:p>
        </p:txBody>
      </p:sp>
    </p:spTree>
    <p:extLst>
      <p:ext uri="{BB962C8B-B14F-4D97-AF65-F5344CB8AC3E}">
        <p14:creationId xmlns:p14="http://schemas.microsoft.com/office/powerpoint/2010/main" val="99137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pink) [TOC Source]">
    <p:bg>
      <p:bgPr>
        <a:solidFill>
          <a:schemeClr val="accent3"/>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305A8AB-B78D-4A4F-BBA0-02349F10B57F}"/>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3">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plcSectionTitle[7]">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8076" y="1833563"/>
            <a:ext cx="3702050" cy="2393950"/>
          </a:xfrm>
        </p:spPr>
        <p:txBody>
          <a:bodyPr>
            <a:normAutofit/>
          </a:bodyPr>
          <a:lstStyle>
            <a:lvl1pPr>
              <a:spcBef>
                <a:spcPts val="0"/>
              </a:spcBef>
              <a:spcAft>
                <a:spcPts val="0"/>
              </a:spcAft>
              <a:defRPr sz="2400">
                <a:solidFill>
                  <a:schemeClr val="bg1"/>
                </a:solidFill>
              </a:defRPr>
            </a:lvl1pPr>
            <a:lvl2pPr marL="0" indent="0">
              <a:buNone/>
              <a:defRPr/>
            </a:lvl2pPr>
          </a:lstStyle>
          <a:p>
            <a:pPr lvl="0"/>
            <a:r>
              <a:rPr lang="en-US" dirty="0"/>
              <a:t>Divider slide title goes </a:t>
            </a:r>
            <a:br>
              <a:rPr lang="en-US" dirty="0"/>
            </a:br>
            <a:r>
              <a:rPr lang="en-US" dirty="0"/>
              <a:t>here can span four </a:t>
            </a:r>
            <a:br>
              <a:rPr lang="en-US" dirty="0"/>
            </a:br>
            <a:r>
              <a:rPr lang="en-US" dirty="0"/>
              <a:t>lines if necessary. </a:t>
            </a:r>
            <a:br>
              <a:rPr lang="en-US" dirty="0"/>
            </a:br>
            <a:endParaRPr lang="en-US" dirty="0"/>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4572000" y="0"/>
            <a:ext cx="4572000" cy="5143500"/>
          </a:xfrm>
          <a:solidFill>
            <a:schemeClr val="bg1">
              <a:lumMod val="50000"/>
            </a:schemeClr>
          </a:solidFill>
        </p:spPr>
        <p:txBody>
          <a:bodyPr tIns="540000" anchor="ctr"/>
          <a:lstStyle>
            <a:lvl1pPr algn="ctr">
              <a:defRPr>
                <a:solidFill>
                  <a:schemeClr val="bg1"/>
                </a:solidFill>
              </a:defRPr>
            </a:lvl1pPr>
          </a:lstStyle>
          <a:p>
            <a:endParaRPr lang="en-GB" dirty="0"/>
          </a:p>
        </p:txBody>
      </p:sp>
    </p:spTree>
    <p:extLst>
      <p:ext uri="{BB962C8B-B14F-4D97-AF65-F5344CB8AC3E}">
        <p14:creationId xmlns:p14="http://schemas.microsoft.com/office/powerpoint/2010/main" val="243355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yellow) [TOC Source]">
    <p:bg>
      <p:bgPr>
        <a:solidFill>
          <a:schemeClr val="accent6"/>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516AA345-A8AD-4DD2-92A7-FB7D44573431}"/>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6">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plcSectionTitle[10]">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8076" y="1833563"/>
            <a:ext cx="3702050" cy="2393950"/>
          </a:xfrm>
        </p:spPr>
        <p:txBody>
          <a:bodyPr>
            <a:normAutofit/>
          </a:bodyPr>
          <a:lstStyle>
            <a:lvl1pPr>
              <a:spcBef>
                <a:spcPts val="0"/>
              </a:spcBef>
              <a:spcAft>
                <a:spcPts val="0"/>
              </a:spcAft>
              <a:defRPr sz="2400">
                <a:solidFill>
                  <a:schemeClr val="bg1"/>
                </a:solidFill>
              </a:defRPr>
            </a:lvl1pPr>
            <a:lvl2pPr marL="0" indent="0">
              <a:buNone/>
              <a:defRPr/>
            </a:lvl2pPr>
          </a:lstStyle>
          <a:p>
            <a:pPr lvl="0"/>
            <a:r>
              <a:rPr lang="en-US" dirty="0"/>
              <a:t>Divider slide title goes </a:t>
            </a:r>
            <a:br>
              <a:rPr lang="en-US" dirty="0"/>
            </a:br>
            <a:r>
              <a:rPr lang="en-US" dirty="0"/>
              <a:t>here can span four </a:t>
            </a:r>
            <a:br>
              <a:rPr lang="en-US" dirty="0"/>
            </a:br>
            <a:r>
              <a:rPr lang="en-US" dirty="0"/>
              <a:t>lines if necessary. </a:t>
            </a:r>
            <a:br>
              <a:rPr lang="en-US" dirty="0"/>
            </a:br>
            <a:endParaRPr lang="en-US" dirty="0"/>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4572000" y="0"/>
            <a:ext cx="4572000" cy="5143500"/>
          </a:xfrm>
          <a:solidFill>
            <a:schemeClr val="bg1">
              <a:lumMod val="50000"/>
            </a:schemeClr>
          </a:solidFill>
        </p:spPr>
        <p:txBody>
          <a:bodyPr tIns="540000" anchor="ctr"/>
          <a:lstStyle>
            <a:lvl1pPr algn="ctr">
              <a:defRPr>
                <a:solidFill>
                  <a:schemeClr val="bg1"/>
                </a:solidFill>
              </a:defRPr>
            </a:lvl1pPr>
          </a:lstStyle>
          <a:p>
            <a:endParaRPr lang="en-GB" dirty="0"/>
          </a:p>
        </p:txBody>
      </p:sp>
    </p:spTree>
    <p:extLst>
      <p:ext uri="{BB962C8B-B14F-4D97-AF65-F5344CB8AC3E}">
        <p14:creationId xmlns:p14="http://schemas.microsoft.com/office/powerpoint/2010/main" val="258772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000"/>
            </a:lvl1p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365125" y="1203325"/>
            <a:ext cx="8413750" cy="3024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BA7DDD0C-F7B3-44FD-8FF2-ED85422D685B}" type="slidenum">
              <a:rPr lang="en-GB" smtClean="0"/>
              <a:pPr/>
              <a:t>‹#›</a:t>
            </a:fld>
            <a:endParaRPr lang="en-GB" dirty="0"/>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r>
              <a:rPr lang="en-GB"/>
              <a:t>COVID19 EN E&amp;FP </a:t>
            </a:r>
            <a:endParaRPr lang="en-GB" dirty="0"/>
          </a:p>
        </p:txBody>
      </p:sp>
    </p:spTree>
    <p:extLst>
      <p:ext uri="{BB962C8B-B14F-4D97-AF65-F5344CB8AC3E}">
        <p14:creationId xmlns:p14="http://schemas.microsoft.com/office/powerpoint/2010/main" val="28297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000"/>
            </a:lvl1p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EBA4DAB3-B493-4998-91F8-87C264C83B5C}"/>
              </a:ext>
            </a:extLst>
          </p:cNvPr>
          <p:cNvSpPr>
            <a:spLocks noGrp="1"/>
          </p:cNvSpPr>
          <p:nvPr>
            <p:ph type="sldNum" sz="quarter" idx="10"/>
          </p:nvPr>
        </p:nvSpPr>
        <p:spPr/>
        <p:txBody>
          <a:bodyPr/>
          <a:lstStyle/>
          <a:p>
            <a:fld id="{BA7DDD0C-F7B3-44FD-8FF2-ED85422D685B}" type="slidenum">
              <a:rPr lang="en-GB" smtClean="0"/>
              <a:pPr/>
              <a:t>‹#›</a:t>
            </a:fld>
            <a:endParaRPr lang="en-GB" dirty="0"/>
          </a:p>
        </p:txBody>
      </p:sp>
      <p:sp>
        <p:nvSpPr>
          <p:cNvPr id="4" name="Footer Placeholder 3">
            <a:extLst>
              <a:ext uri="{FF2B5EF4-FFF2-40B4-BE49-F238E27FC236}">
                <a16:creationId xmlns:a16="http://schemas.microsoft.com/office/drawing/2014/main" id="{546A24BF-089A-4C42-86AE-5DA645AE8418}"/>
              </a:ext>
            </a:extLst>
          </p:cNvPr>
          <p:cNvSpPr>
            <a:spLocks noGrp="1"/>
          </p:cNvSpPr>
          <p:nvPr>
            <p:ph type="ftr" sz="quarter" idx="11"/>
          </p:nvPr>
        </p:nvSpPr>
        <p:spPr/>
        <p:txBody>
          <a:bodyPr/>
          <a:lstStyle/>
          <a:p>
            <a:r>
              <a:rPr lang="en-GB"/>
              <a:t>COVID19 EN E&amp;FP </a:t>
            </a:r>
            <a:endParaRPr lang="en-GB" dirty="0"/>
          </a:p>
        </p:txBody>
      </p:sp>
    </p:spTree>
    <p:extLst>
      <p:ext uri="{BB962C8B-B14F-4D97-AF65-F5344CB8AC3E}">
        <p14:creationId xmlns:p14="http://schemas.microsoft.com/office/powerpoint/2010/main" val="41520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975CCF6-A42E-48EF-9E0F-054032E73219}"/>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2" name="Title 1">
            <a:extLst>
              <a:ext uri="{FF2B5EF4-FFF2-40B4-BE49-F238E27FC236}">
                <a16:creationId xmlns:a16="http://schemas.microsoft.com/office/drawing/2014/main" id="{24F6CC2F-8ADE-4ED0-BA06-5147A1F2E307}"/>
              </a:ext>
            </a:extLst>
          </p:cNvPr>
          <p:cNvSpPr>
            <a:spLocks noGrp="1"/>
          </p:cNvSpPr>
          <p:nvPr>
            <p:ph type="title"/>
          </p:nvPr>
        </p:nvSpPr>
        <p:spPr>
          <a:xfrm>
            <a:off x="365125" y="435117"/>
            <a:ext cx="8413750" cy="552457"/>
          </a:xfrm>
        </p:spPr>
        <p:txBody>
          <a:bodyPr/>
          <a:lstStyle>
            <a:lvl1pPr>
              <a:defRPr sz="2000"/>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01EE2930-091E-4862-8CF1-7F3FB7CDDAD1}"/>
              </a:ext>
            </a:extLst>
          </p:cNvPr>
          <p:cNvSpPr>
            <a:spLocks noGrp="1"/>
          </p:cNvSpPr>
          <p:nvPr>
            <p:ph type="body" sz="quarter" idx="11"/>
          </p:nvPr>
        </p:nvSpPr>
        <p:spPr>
          <a:xfrm>
            <a:off x="4786475" y="1203325"/>
            <a:ext cx="3992400" cy="30241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78D0C1D8-6A4B-4DAE-996E-41E2B621901B}"/>
              </a:ext>
            </a:extLst>
          </p:cNvPr>
          <p:cNvSpPr>
            <a:spLocks noGrp="1"/>
          </p:cNvSpPr>
          <p:nvPr>
            <p:ph type="body" sz="quarter" idx="12"/>
          </p:nvPr>
        </p:nvSpPr>
        <p:spPr>
          <a:xfrm>
            <a:off x="365126" y="1203325"/>
            <a:ext cx="3992400" cy="30241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BED88410-D031-47CD-8DA5-41EFDA7146E6}"/>
              </a:ext>
            </a:extLst>
          </p:cNvPr>
          <p:cNvSpPr>
            <a:spLocks noGrp="1"/>
          </p:cNvSpPr>
          <p:nvPr>
            <p:ph type="sldNum" sz="quarter" idx="13"/>
          </p:nvPr>
        </p:nvSpPr>
        <p:spPr/>
        <p:txBody>
          <a:bodyPr/>
          <a:lstStyle/>
          <a:p>
            <a:fld id="{BA7DDD0C-F7B3-44FD-8FF2-ED85422D685B}" type="slidenum">
              <a:rPr lang="en-GB" smtClean="0"/>
              <a:pPr/>
              <a:t>‹#›</a:t>
            </a:fld>
            <a:endParaRPr lang="en-GB" dirty="0"/>
          </a:p>
        </p:txBody>
      </p:sp>
      <p:sp>
        <p:nvSpPr>
          <p:cNvPr id="4" name="Footer Placeholder 3">
            <a:extLst>
              <a:ext uri="{FF2B5EF4-FFF2-40B4-BE49-F238E27FC236}">
                <a16:creationId xmlns:a16="http://schemas.microsoft.com/office/drawing/2014/main" id="{16A59023-DB21-4DAE-A1ED-7D5F59485FDA}"/>
              </a:ext>
            </a:extLst>
          </p:cNvPr>
          <p:cNvSpPr>
            <a:spLocks noGrp="1"/>
          </p:cNvSpPr>
          <p:nvPr>
            <p:ph type="ftr" sz="quarter" idx="14"/>
          </p:nvPr>
        </p:nvSpPr>
        <p:spPr/>
        <p:txBody>
          <a:bodyPr/>
          <a:lstStyle/>
          <a:p>
            <a:r>
              <a:rPr lang="en-GB"/>
              <a:t>COVID19 EN E&amp;FP </a:t>
            </a:r>
            <a:endParaRPr lang="en-GB" dirty="0"/>
          </a:p>
        </p:txBody>
      </p:sp>
    </p:spTree>
    <p:extLst>
      <p:ext uri="{BB962C8B-B14F-4D97-AF65-F5344CB8AC3E}">
        <p14:creationId xmlns:p14="http://schemas.microsoft.com/office/powerpoint/2010/main" val="89106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E141F-1F8A-4278-B18D-F060F20C48E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2" name="Title Placeholder 1">
            <a:extLst>
              <a:ext uri="{FF2B5EF4-FFF2-40B4-BE49-F238E27FC236}">
                <a16:creationId xmlns:a16="http://schemas.microsoft.com/office/drawing/2014/main" id="{4B3369B1-8063-4C72-85A7-3B78B591E242}"/>
              </a:ext>
            </a:extLst>
          </p:cNvPr>
          <p:cNvSpPr>
            <a:spLocks noGrp="1"/>
          </p:cNvSpPr>
          <p:nvPr>
            <p:ph type="title"/>
          </p:nvPr>
        </p:nvSpPr>
        <p:spPr>
          <a:xfrm>
            <a:off x="365125" y="435117"/>
            <a:ext cx="8413749" cy="552457"/>
          </a:xfrm>
          <a:prstGeom prst="rect">
            <a:avLst/>
          </a:prstGeom>
        </p:spPr>
        <p:txBody>
          <a:bodyPr vert="horz" lIns="0" tIns="0" rIns="0" bIns="0" rtlCol="0" anchor="t">
            <a:normAutofit/>
          </a:bodyPr>
          <a:lstStyle/>
          <a:p>
            <a:r>
              <a:rPr lang="en-US" dirty="0"/>
              <a:t>CLICK TO EDIT MASTER TITLE STYLE</a:t>
            </a:r>
            <a:br>
              <a:rPr lang="en-US" dirty="0"/>
            </a:br>
            <a:endParaRPr lang="en-GB" dirty="0"/>
          </a:p>
        </p:txBody>
      </p:sp>
      <p:sp>
        <p:nvSpPr>
          <p:cNvPr id="8" name="Text Placeholder 7">
            <a:extLst>
              <a:ext uri="{FF2B5EF4-FFF2-40B4-BE49-F238E27FC236}">
                <a16:creationId xmlns:a16="http://schemas.microsoft.com/office/drawing/2014/main" id="{77ECFEB7-B49E-4A6C-A617-658E110842AF}"/>
              </a:ext>
            </a:extLst>
          </p:cNvPr>
          <p:cNvSpPr>
            <a:spLocks noGrp="1"/>
          </p:cNvSpPr>
          <p:nvPr>
            <p:ph type="body" idx="1"/>
          </p:nvPr>
        </p:nvSpPr>
        <p:spPr>
          <a:xfrm>
            <a:off x="365124" y="1203325"/>
            <a:ext cx="8413749" cy="302418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64A486B7-65E2-4E01-AB6F-54EE2276A7F9}"/>
              </a:ext>
            </a:extLst>
          </p:cNvPr>
          <p:cNvSpPr>
            <a:spLocks noGrp="1"/>
          </p:cNvSpPr>
          <p:nvPr>
            <p:ph type="sldNum" sz="quarter" idx="4"/>
          </p:nvPr>
        </p:nvSpPr>
        <p:spPr>
          <a:xfrm>
            <a:off x="8606828" y="4598987"/>
            <a:ext cx="170617" cy="131127"/>
          </a:xfrm>
          <a:prstGeom prst="rect">
            <a:avLst/>
          </a:prstGeom>
        </p:spPr>
        <p:txBody>
          <a:bodyPr vert="horz" lIns="0" tIns="0" rIns="0" bIns="0" rtlCol="0" anchor="ctr"/>
          <a:lstStyle>
            <a:lvl1pPr algn="r">
              <a:defRPr sz="900">
                <a:solidFill>
                  <a:schemeClr val="tx2"/>
                </a:solidFill>
              </a:defRPr>
            </a:lvl1pPr>
          </a:lstStyle>
          <a:p>
            <a:fld id="{BA7DDD0C-F7B3-44FD-8FF2-ED85422D685B}" type="slidenum">
              <a:rPr lang="en-GB" smtClean="0"/>
              <a:pPr/>
              <a:t>‹#›</a:t>
            </a:fld>
            <a:endParaRPr lang="en-GB" dirty="0"/>
          </a:p>
        </p:txBody>
      </p:sp>
      <p:sp>
        <p:nvSpPr>
          <p:cNvPr id="4" name="Footer Placeholder 3">
            <a:extLst>
              <a:ext uri="{FF2B5EF4-FFF2-40B4-BE49-F238E27FC236}">
                <a16:creationId xmlns:a16="http://schemas.microsoft.com/office/drawing/2014/main" id="{9DAB1987-6E12-455A-A1D9-026A7574FA09}"/>
              </a:ext>
            </a:extLst>
          </p:cNvPr>
          <p:cNvSpPr>
            <a:spLocks noGrp="1"/>
          </p:cNvSpPr>
          <p:nvPr>
            <p:ph type="ftr" sz="quarter" idx="3"/>
          </p:nvPr>
        </p:nvSpPr>
        <p:spPr>
          <a:xfrm>
            <a:off x="5692775" y="4731990"/>
            <a:ext cx="3086100" cy="131127"/>
          </a:xfrm>
          <a:prstGeom prst="rect">
            <a:avLst/>
          </a:prstGeom>
        </p:spPr>
        <p:txBody>
          <a:bodyPr vert="horz" lIns="0" tIns="0" rIns="0" bIns="0" rtlCol="0" anchor="ctr">
            <a:normAutofit/>
          </a:bodyPr>
          <a:lstStyle>
            <a:lvl1pPr algn="r">
              <a:defRPr sz="900">
                <a:solidFill>
                  <a:schemeClr val="tx2"/>
                </a:solidFill>
              </a:defRPr>
            </a:lvl1pPr>
          </a:lstStyle>
          <a:p>
            <a:r>
              <a:rPr lang="en-GB"/>
              <a:t>COVID19 EN E&amp;FP </a:t>
            </a:r>
            <a:endParaRPr lang="en-GB" dirty="0"/>
          </a:p>
        </p:txBody>
      </p:sp>
    </p:spTree>
    <p:extLst>
      <p:ext uri="{BB962C8B-B14F-4D97-AF65-F5344CB8AC3E}">
        <p14:creationId xmlns:p14="http://schemas.microsoft.com/office/powerpoint/2010/main" val="3971074139"/>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32" r:id="rId6"/>
    <p:sldLayoutId id="2147483733" r:id="rId7"/>
    <p:sldLayoutId id="2147483739" r:id="rId8"/>
    <p:sldLayoutId id="2147483734" r:id="rId9"/>
    <p:sldLayoutId id="2147483735" r:id="rId10"/>
    <p:sldLayoutId id="2147483736" r:id="rId11"/>
    <p:sldLayoutId id="2147483741" r:id="rId12"/>
    <p:sldLayoutId id="2147483737" r:id="rId13"/>
    <p:sldLayoutId id="2147483740" r:id="rId14"/>
    <p:sldLayoutId id="2147483738" r:id="rId15"/>
    <p:sldLayoutId id="2147483742" r:id="rId16"/>
    <p:sldLayoutId id="214748374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lang="en-GB" sz="2000" b="1" kern="1200" cap="all" baseline="0" dirty="0">
          <a:solidFill>
            <a:schemeClr val="bg2"/>
          </a:solidFill>
          <a:effectLst/>
          <a:latin typeface="+mj-lt"/>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63" userDrawn="1">
          <p15:clr>
            <a:srgbClr val="F26B43"/>
          </p15:clr>
        </p15:guide>
        <p15:guide id="2" pos="2880">
          <p15:clr>
            <a:srgbClr val="F26B43"/>
          </p15:clr>
        </p15:guide>
        <p15:guide id="0" pos="230" userDrawn="1">
          <p15:clr>
            <a:srgbClr val="F26B43"/>
          </p15:clr>
        </p15:guide>
        <p15:guide id="10" orient="horz" pos="758" userDrawn="1">
          <p15:clr>
            <a:srgbClr val="F26B43"/>
          </p15:clr>
        </p15:guide>
        <p15:guide id="11" pos="55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etf.europa.eu/e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openspace.etf.europa.eu/etf-open-spa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gCover">
            <a:extLst>
              <a:ext uri="{FF2B5EF4-FFF2-40B4-BE49-F238E27FC236}">
                <a16:creationId xmlns:a16="http://schemas.microsoft.com/office/drawing/2014/main" id="{BA62D9CD-1A94-4B3C-8A87-1A0EFEAB7B64}"/>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1934" r="11934"/>
          <a:stretch>
            <a:fillRect/>
          </a:stretch>
        </p:blipFill>
        <p:spPr/>
      </p:pic>
      <p:sp>
        <p:nvSpPr>
          <p:cNvPr id="3" name="txtTitle">
            <a:extLst>
              <a:ext uri="{FF2B5EF4-FFF2-40B4-BE49-F238E27FC236}">
                <a16:creationId xmlns:a16="http://schemas.microsoft.com/office/drawing/2014/main" id="{986D56D2-2FE5-43F5-9068-4C7B845A71E5}"/>
              </a:ext>
            </a:extLst>
          </p:cNvPr>
          <p:cNvSpPr>
            <a:spLocks noGrp="1"/>
          </p:cNvSpPr>
          <p:nvPr>
            <p:ph type="body" sz="quarter" idx="10"/>
          </p:nvPr>
        </p:nvSpPr>
        <p:spPr/>
        <p:txBody>
          <a:bodyPr>
            <a:normAutofit lnSpcReduction="10000"/>
          </a:bodyPr>
          <a:lstStyle/>
          <a:p>
            <a:r>
              <a:rPr lang="es-ES" dirty="0"/>
              <a:t>COVID19 EN E&amp;FP EN LOS PAISES PARTNERS DE LA ETF</a:t>
            </a:r>
            <a:endParaRPr lang="en-GB" dirty="0"/>
          </a:p>
        </p:txBody>
      </p:sp>
      <p:sp>
        <p:nvSpPr>
          <p:cNvPr id="4" name="txtName">
            <a:extLst>
              <a:ext uri="{FF2B5EF4-FFF2-40B4-BE49-F238E27FC236}">
                <a16:creationId xmlns:a16="http://schemas.microsoft.com/office/drawing/2014/main" id="{B08443B9-FA99-48E6-97FA-923DEB539299}"/>
              </a:ext>
            </a:extLst>
          </p:cNvPr>
          <p:cNvSpPr>
            <a:spLocks noGrp="1"/>
          </p:cNvSpPr>
          <p:nvPr>
            <p:ph type="body" sz="quarter" idx="11"/>
          </p:nvPr>
        </p:nvSpPr>
        <p:spPr>
          <a:xfrm>
            <a:off x="348463" y="3602038"/>
            <a:ext cx="4222750" cy="259200"/>
          </a:xfrm>
        </p:spPr>
        <p:txBody>
          <a:bodyPr/>
          <a:lstStyle/>
          <a:p>
            <a:r>
              <a:rPr lang="en-GB"/>
              <a:t>XAVIER MATHEU</a:t>
            </a:r>
            <a:endParaRPr lang="en-GB" dirty="0"/>
          </a:p>
        </p:txBody>
      </p:sp>
      <p:sp>
        <p:nvSpPr>
          <p:cNvPr id="5" name="txtDetail">
            <a:extLst>
              <a:ext uri="{FF2B5EF4-FFF2-40B4-BE49-F238E27FC236}">
                <a16:creationId xmlns:a16="http://schemas.microsoft.com/office/drawing/2014/main" id="{B08443B9-FA99-48E6-97FA-923DEB539299}"/>
              </a:ext>
            </a:extLst>
          </p:cNvPr>
          <p:cNvSpPr txBox="1">
            <a:spLocks/>
          </p:cNvSpPr>
          <p:nvPr/>
        </p:nvSpPr>
        <p:spPr>
          <a:xfrm>
            <a:off x="348463" y="3861238"/>
            <a:ext cx="4222750" cy="257472"/>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b="0" kern="1200" cap="none" baseline="0">
                <a:solidFill>
                  <a:schemeClr val="bg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WEBINAR| 21/05/2020 | MONTEVIDEO </a:t>
            </a:r>
            <a:endParaRPr lang="en-GB" dirty="0"/>
          </a:p>
        </p:txBody>
      </p:sp>
    </p:spTree>
    <p:custDataLst>
      <p:tags r:id="rId1"/>
    </p:custDataLst>
    <p:extLst>
      <p:ext uri="{BB962C8B-B14F-4D97-AF65-F5344CB8AC3E}">
        <p14:creationId xmlns:p14="http://schemas.microsoft.com/office/powerpoint/2010/main" val="29879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cSectionTitle[16]">
            <a:extLst>
              <a:ext uri="{FF2B5EF4-FFF2-40B4-BE49-F238E27FC236}">
                <a16:creationId xmlns:a16="http://schemas.microsoft.com/office/drawing/2014/main" id="{205F92CA-EC46-455F-AD9E-FBE036AEE6A3}"/>
              </a:ext>
            </a:extLst>
          </p:cNvPr>
          <p:cNvSpPr>
            <a:spLocks noGrp="1"/>
          </p:cNvSpPr>
          <p:nvPr>
            <p:ph type="body" sz="quarter" idx="10"/>
          </p:nvPr>
        </p:nvSpPr>
        <p:spPr>
          <a:xfrm>
            <a:off x="368076" y="1833563"/>
            <a:ext cx="3702050" cy="1386259"/>
          </a:xfrm>
        </p:spPr>
        <p:txBody>
          <a:bodyPr/>
          <a:lstStyle/>
          <a:p>
            <a:r>
              <a:rPr lang="en-GB" dirty="0"/>
              <a:t>B.	QUE ESTA EN JUEGO EN ESTE MOMENTO</a:t>
            </a:r>
            <a:r>
              <a:rPr lang="en-GB" b="1" dirty="0">
                <a:ln w="22225">
                  <a:solidFill>
                    <a:schemeClr val="accent2"/>
                  </a:solidFill>
                  <a:prstDash val="solid"/>
                </a:ln>
              </a:rPr>
              <a:t>?</a:t>
            </a:r>
            <a:endParaRPr lang="en-GB" dirty="0"/>
          </a:p>
        </p:txBody>
      </p:sp>
      <p:sp>
        <p:nvSpPr>
          <p:cNvPr id="11" name="imgDivider">
            <a:extLst>
              <a:ext uri="{FF2B5EF4-FFF2-40B4-BE49-F238E27FC236}">
                <a16:creationId xmlns:a16="http://schemas.microsoft.com/office/drawing/2014/main" id="{7C730234-87C5-47A8-A26F-A3511697621C}"/>
              </a:ext>
            </a:extLst>
          </p:cNvPr>
          <p:cNvSpPr>
            <a:spLocks noGrp="1"/>
          </p:cNvSpPr>
          <p:nvPr>
            <p:ph type="pic" sz="quarter" idx="11"/>
          </p:nvPr>
        </p:nvSpPr>
        <p:spPr/>
      </p:sp>
      <p:sp>
        <p:nvSpPr>
          <p:cNvPr id="6" name="Footer Placeholder 5">
            <a:extLst>
              <a:ext uri="{FF2B5EF4-FFF2-40B4-BE49-F238E27FC236}">
                <a16:creationId xmlns:a16="http://schemas.microsoft.com/office/drawing/2014/main" id="{1D1BC3E6-9CD8-4C6B-BB11-0E22162505B4}"/>
              </a:ext>
            </a:extLst>
          </p:cNvPr>
          <p:cNvSpPr>
            <a:spLocks noGrp="1"/>
          </p:cNvSpPr>
          <p:nvPr>
            <p:ph type="ftr" sz="quarter" idx="4294967295"/>
          </p:nvPr>
        </p:nvSpPr>
        <p:spPr>
          <a:xfrm>
            <a:off x="6057900" y="4732338"/>
            <a:ext cx="3086100" cy="130175"/>
          </a:xfrm>
        </p:spPr>
        <p:txBody>
          <a:bodyPr>
            <a:normAutofit lnSpcReduction="10000"/>
          </a:bodyPr>
          <a:lstStyle/>
          <a:p>
            <a:r>
              <a:rPr lang="en-GB"/>
              <a:t>COVID19 EN E&amp;FP </a:t>
            </a:r>
            <a:endParaRPr lang="en-GB" dirty="0"/>
          </a:p>
        </p:txBody>
      </p:sp>
      <p:sp>
        <p:nvSpPr>
          <p:cNvPr id="12" name="Rectangle 11">
            <a:extLst>
              <a:ext uri="{FF2B5EF4-FFF2-40B4-BE49-F238E27FC236}">
                <a16:creationId xmlns:a16="http://schemas.microsoft.com/office/drawing/2014/main" id="{47CBACBB-99F7-4720-BE62-3EBBAFA6F5BD}"/>
              </a:ext>
            </a:extLst>
          </p:cNvPr>
          <p:cNvSpPr/>
          <p:nvPr/>
        </p:nvSpPr>
        <p:spPr>
          <a:xfrm rot="18119019">
            <a:off x="5160560" y="1380113"/>
            <a:ext cx="2772097" cy="2585323"/>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TRANSFORMACION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3" name="Rectangle 12">
            <a:extLst>
              <a:ext uri="{FF2B5EF4-FFF2-40B4-BE49-F238E27FC236}">
                <a16:creationId xmlns:a16="http://schemas.microsoft.com/office/drawing/2014/main" id="{8F1CC4D0-A176-4F3D-8448-EF0B2B5EBA0D}"/>
              </a:ext>
            </a:extLst>
          </p:cNvPr>
          <p:cNvSpPr/>
          <p:nvPr/>
        </p:nvSpPr>
        <p:spPr>
          <a:xfrm rot="1077377">
            <a:off x="5706088" y="434662"/>
            <a:ext cx="337784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EQUIDAD</a:t>
            </a:r>
          </a:p>
        </p:txBody>
      </p:sp>
      <p:sp>
        <p:nvSpPr>
          <p:cNvPr id="14" name="Rectangle 13">
            <a:extLst>
              <a:ext uri="{FF2B5EF4-FFF2-40B4-BE49-F238E27FC236}">
                <a16:creationId xmlns:a16="http://schemas.microsoft.com/office/drawing/2014/main" id="{B3EE4DC0-EFD5-4F44-85B3-A3BE082B027C}"/>
              </a:ext>
            </a:extLst>
          </p:cNvPr>
          <p:cNvSpPr/>
          <p:nvPr/>
        </p:nvSpPr>
        <p:spPr>
          <a:xfrm>
            <a:off x="4393003" y="3943470"/>
            <a:ext cx="483978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RESISTENCIA</a:t>
            </a:r>
          </a:p>
        </p:txBody>
      </p:sp>
      <p:pic>
        <p:nvPicPr>
          <p:cNvPr id="2050" name="Picture 2" descr="Lanzamiento de dados rojos — Vídeo de stock © soraphotography ...">
            <a:extLst>
              <a:ext uri="{FF2B5EF4-FFF2-40B4-BE49-F238E27FC236}">
                <a16:creationId xmlns:a16="http://schemas.microsoft.com/office/drawing/2014/main" id="{47962A95-DEF5-410F-B4F4-A0EAF4C08F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379" y="3685671"/>
            <a:ext cx="1487444" cy="8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cSectionTitle[10]">
            <a:extLst>
              <a:ext uri="{FF2B5EF4-FFF2-40B4-BE49-F238E27FC236}">
                <a16:creationId xmlns:a16="http://schemas.microsoft.com/office/drawing/2014/main" id="{0B3020FA-2082-4CF5-803C-15B7D0B0C50F}"/>
              </a:ext>
            </a:extLst>
          </p:cNvPr>
          <p:cNvSpPr>
            <a:spLocks noGrp="1"/>
          </p:cNvSpPr>
          <p:nvPr>
            <p:ph type="body" sz="quarter" idx="10"/>
          </p:nvPr>
        </p:nvSpPr>
        <p:spPr/>
        <p:txBody>
          <a:bodyPr/>
          <a:lstStyle/>
          <a:p>
            <a:r>
              <a:rPr lang="it-IT" dirty="0"/>
              <a:t>OPORTUNIDADES</a:t>
            </a:r>
            <a:endParaRPr lang="en-GB" dirty="0"/>
          </a:p>
        </p:txBody>
      </p:sp>
      <p:pic>
        <p:nvPicPr>
          <p:cNvPr id="9" name="Picture Placeholder 8" descr="A group of people in a room&#10;&#10;Description automatically generated">
            <a:extLst>
              <a:ext uri="{FF2B5EF4-FFF2-40B4-BE49-F238E27FC236}">
                <a16:creationId xmlns:a16="http://schemas.microsoft.com/office/drawing/2014/main" id="{111FFAA8-CB07-435C-AA74-188203C93007}"/>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0370" r="20370"/>
          <a:stretch>
            <a:fillRect/>
          </a:stretch>
        </p:blipFill>
        <p:spPr/>
      </p:pic>
    </p:spTree>
    <p:extLst>
      <p:ext uri="{BB962C8B-B14F-4D97-AF65-F5344CB8AC3E}">
        <p14:creationId xmlns:p14="http://schemas.microsoft.com/office/powerpoint/2010/main" val="293461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a:extLst>
              <a:ext uri="{FF2B5EF4-FFF2-40B4-BE49-F238E27FC236}">
                <a16:creationId xmlns:a16="http://schemas.microsoft.com/office/drawing/2014/main" id="{72BBC65D-C2D5-464B-AE3A-CD6BC4936130}"/>
              </a:ext>
            </a:extLst>
          </p:cNvPr>
          <p:cNvSpPr>
            <a:spLocks noGrp="1"/>
          </p:cNvSpPr>
          <p:nvPr>
            <p:ph type="title"/>
          </p:nvPr>
        </p:nvSpPr>
        <p:spPr>
          <a:xfrm>
            <a:off x="2051720" y="1532747"/>
            <a:ext cx="4811201" cy="1523291"/>
          </a:xfrm>
        </p:spPr>
        <p:txBody>
          <a:bodyPr vert="horz" lIns="91440" tIns="45720" rIns="91440" bIns="45720" rtlCol="0" anchor="b">
            <a:normAutofit fontScale="90000"/>
          </a:bodyPr>
          <a:lstStyle/>
          <a:p>
            <a:pPr algn="ctr"/>
            <a:r>
              <a:rPr lang="en-US" sz="6000" kern="1200" dirty="0">
                <a:solidFill>
                  <a:srgbClr val="FFFFFF"/>
                </a:solidFill>
                <a:latin typeface="+mj-lt"/>
                <a:ea typeface="+mj-ea"/>
                <a:cs typeface="+mj-cs"/>
              </a:rPr>
              <a:t>CUESTIONES CRITICAS</a:t>
            </a:r>
          </a:p>
        </p:txBody>
      </p:sp>
      <p:sp>
        <p:nvSpPr>
          <p:cNvPr id="2" name="Footer Placeholder 1">
            <a:extLst>
              <a:ext uri="{FF2B5EF4-FFF2-40B4-BE49-F238E27FC236}">
                <a16:creationId xmlns:a16="http://schemas.microsoft.com/office/drawing/2014/main" id="{D51B6B16-E2C9-4CF2-953A-200EA29141ED}"/>
              </a:ext>
            </a:extLst>
          </p:cNvPr>
          <p:cNvSpPr>
            <a:spLocks noGrp="1"/>
          </p:cNvSpPr>
          <p:nvPr>
            <p:ph type="ftr" sz="quarter" idx="11"/>
          </p:nvPr>
        </p:nvSpPr>
        <p:spPr/>
        <p:txBody>
          <a:bodyPr>
            <a:normAutofit lnSpcReduction="10000"/>
          </a:bodyPr>
          <a:lstStyle/>
          <a:p>
            <a:r>
              <a:rPr lang="en-GB"/>
              <a:t>COVID19 EN E&amp;FP </a:t>
            </a:r>
            <a:endParaRPr lang="en-GB" dirty="0"/>
          </a:p>
        </p:txBody>
      </p:sp>
    </p:spTree>
    <p:extLst>
      <p:ext uri="{BB962C8B-B14F-4D97-AF65-F5344CB8AC3E}">
        <p14:creationId xmlns:p14="http://schemas.microsoft.com/office/powerpoint/2010/main" val="336267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54C994D-791F-485A-9EB0-C965192A698F}"/>
              </a:ext>
            </a:extLst>
          </p:cNvPr>
          <p:cNvSpPr>
            <a:spLocks noGrp="1"/>
          </p:cNvSpPr>
          <p:nvPr>
            <p:ph type="body" sz="quarter" idx="10"/>
          </p:nvPr>
        </p:nvSpPr>
        <p:spPr>
          <a:xfrm>
            <a:off x="321150" y="2897540"/>
            <a:ext cx="4799601" cy="538162"/>
          </a:xfrm>
        </p:spPr>
        <p:txBody>
          <a:bodyPr>
            <a:normAutofit fontScale="70000" lnSpcReduction="20000"/>
          </a:bodyPr>
          <a:lstStyle/>
          <a:p>
            <a:r>
              <a:rPr lang="en-GB" dirty="0">
                <a:hlinkClick r:id="rId3"/>
              </a:rPr>
              <a:t>https://www.etf.europa.eu/en</a:t>
            </a:r>
            <a:endParaRPr lang="en-GB" dirty="0">
              <a:hlinkClick r:id="rId4"/>
            </a:endParaRPr>
          </a:p>
          <a:p>
            <a:r>
              <a:rPr lang="en-GB" dirty="0">
                <a:hlinkClick r:id="rId4"/>
              </a:rPr>
              <a:t>https://openspace.etf.europa.eu/etf-open-space</a:t>
            </a:r>
            <a:endParaRPr lang="it-IT" dirty="0"/>
          </a:p>
          <a:p>
            <a:endParaRPr lang="en-GB" dirty="0"/>
          </a:p>
        </p:txBody>
      </p:sp>
      <p:pic>
        <p:nvPicPr>
          <p:cNvPr id="8" name="Picture 7">
            <a:extLst>
              <a:ext uri="{FF2B5EF4-FFF2-40B4-BE49-F238E27FC236}">
                <a16:creationId xmlns:a16="http://schemas.microsoft.com/office/drawing/2014/main" id="{38F50E3D-2048-4E78-913A-78DBBAD83AA4}"/>
              </a:ext>
            </a:extLst>
          </p:cNvPr>
          <p:cNvPicPr>
            <a:picLocks noChangeAspect="1"/>
          </p:cNvPicPr>
          <p:nvPr/>
        </p:nvPicPr>
        <p:blipFill>
          <a:blip r:embed="rId5"/>
          <a:stretch>
            <a:fillRect/>
          </a:stretch>
        </p:blipFill>
        <p:spPr>
          <a:xfrm>
            <a:off x="324379" y="3602038"/>
            <a:ext cx="1943366" cy="604939"/>
          </a:xfrm>
          <a:prstGeom prst="rect">
            <a:avLst/>
          </a:prstGeom>
        </p:spPr>
      </p:pic>
      <p:sp>
        <p:nvSpPr>
          <p:cNvPr id="6" name="Text Placeholder 5">
            <a:extLst>
              <a:ext uri="{FF2B5EF4-FFF2-40B4-BE49-F238E27FC236}">
                <a16:creationId xmlns:a16="http://schemas.microsoft.com/office/drawing/2014/main" id="{18C9670A-3136-4319-BB86-DF83B53D432C}"/>
              </a:ext>
            </a:extLst>
          </p:cNvPr>
          <p:cNvSpPr>
            <a:spLocks noGrp="1"/>
          </p:cNvSpPr>
          <p:nvPr>
            <p:ph type="body" sz="quarter" idx="11"/>
          </p:nvPr>
        </p:nvSpPr>
        <p:spPr/>
        <p:txBody>
          <a:bodyPr/>
          <a:lstStyle/>
          <a:p>
            <a:endParaRPr lang="en-GB" dirty="0"/>
          </a:p>
        </p:txBody>
      </p:sp>
      <p:sp>
        <p:nvSpPr>
          <p:cNvPr id="4" name="Footer Placeholder 3">
            <a:extLst>
              <a:ext uri="{FF2B5EF4-FFF2-40B4-BE49-F238E27FC236}">
                <a16:creationId xmlns:a16="http://schemas.microsoft.com/office/drawing/2014/main" id="{33AB2968-F0FA-4829-BEB6-2654E8FDA6D1}"/>
              </a:ext>
            </a:extLst>
          </p:cNvPr>
          <p:cNvSpPr>
            <a:spLocks noGrp="1"/>
          </p:cNvSpPr>
          <p:nvPr>
            <p:ph type="ftr" sz="quarter" idx="4294967295"/>
          </p:nvPr>
        </p:nvSpPr>
        <p:spPr>
          <a:xfrm>
            <a:off x="6057900" y="4732338"/>
            <a:ext cx="3086100" cy="130175"/>
          </a:xfrm>
        </p:spPr>
        <p:txBody>
          <a:bodyPr>
            <a:normAutofit lnSpcReduction="10000"/>
          </a:bodyPr>
          <a:lstStyle/>
          <a:p>
            <a:r>
              <a:rPr lang="en-GB"/>
              <a:t>COVID19 EN E&amp;FP </a:t>
            </a:r>
            <a:endParaRPr lang="en-GB" dirty="0"/>
          </a:p>
        </p:txBody>
      </p:sp>
      <p:pic>
        <p:nvPicPr>
          <p:cNvPr id="7" name="Picture 2" descr="El mapa mundi que aprendiste no es real: éste es el que necesitas ...">
            <a:extLst>
              <a:ext uri="{FF2B5EF4-FFF2-40B4-BE49-F238E27FC236}">
                <a16:creationId xmlns:a16="http://schemas.microsoft.com/office/drawing/2014/main" id="{46CC9D7A-F616-47AD-BB0B-5039B381C654}"/>
              </a:ext>
            </a:extLst>
          </p:cNvPr>
          <p:cNvPicPr>
            <a:picLocks noGrp="1" noChangeAspect="1" noChangeArrowheads="1"/>
          </p:cNvPicPr>
          <p:nvPr>
            <p:ph type="pic" sz="quarter" idx="12"/>
          </p:nvPr>
        </p:nvPicPr>
        <p:blipFill>
          <a:blip r:embed="rId6" cstate="print">
            <a:extLst>
              <a:ext uri="{28A0092B-C50C-407E-A947-70E740481C1C}">
                <a14:useLocalDpi xmlns:a14="http://schemas.microsoft.com/office/drawing/2010/main" val="0"/>
              </a:ext>
            </a:extLst>
          </a:blip>
          <a:srcRect t="6181" b="6181"/>
          <a:stretch>
            <a:fillRect/>
          </a:stretch>
        </p:blipFill>
        <p:spPr bwMode="auto">
          <a:xfrm>
            <a:off x="4595297" y="604512"/>
            <a:ext cx="4489432" cy="393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0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136E8-242D-4BD5-B17D-20C2BDFD76B9}"/>
              </a:ext>
            </a:extLst>
          </p:cNvPr>
          <p:cNvSpPr>
            <a:spLocks noGrp="1"/>
          </p:cNvSpPr>
          <p:nvPr>
            <p:ph type="body" sz="quarter" idx="10"/>
          </p:nvPr>
        </p:nvSpPr>
        <p:spPr/>
        <p:txBody>
          <a:bodyPr/>
          <a:lstStyle/>
          <a:p>
            <a:r>
              <a:rPr lang="it-IT" dirty="0"/>
              <a:t>QUE ES Y QUE HACE LA FUNDACION EUROPEA DE FORMACION (ETF)</a:t>
            </a:r>
            <a:endParaRPr lang="en-GB" dirty="0"/>
          </a:p>
        </p:txBody>
      </p:sp>
    </p:spTree>
    <p:extLst>
      <p:ext uri="{BB962C8B-B14F-4D97-AF65-F5344CB8AC3E}">
        <p14:creationId xmlns:p14="http://schemas.microsoft.com/office/powerpoint/2010/main" val="196812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652CC3-868B-43E4-9EDE-856FF84F239B}"/>
              </a:ext>
            </a:extLst>
          </p:cNvPr>
          <p:cNvSpPr>
            <a:spLocks noGrp="1"/>
          </p:cNvSpPr>
          <p:nvPr>
            <p:ph type="body" sz="quarter" idx="10"/>
          </p:nvPr>
        </p:nvSpPr>
        <p:spPr/>
        <p:txBody>
          <a:bodyPr/>
          <a:lstStyle/>
          <a:p>
            <a:r>
              <a:rPr lang="it-IT" dirty="0"/>
              <a:t>IMPACTO DE LA COVID19 EN LA E&amp;FP</a:t>
            </a:r>
            <a:endParaRPr lang="en-GB" dirty="0"/>
          </a:p>
        </p:txBody>
      </p:sp>
    </p:spTree>
    <p:extLst>
      <p:ext uri="{BB962C8B-B14F-4D97-AF65-F5344CB8AC3E}">
        <p14:creationId xmlns:p14="http://schemas.microsoft.com/office/powerpoint/2010/main" val="332179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cSectionTitle[16]">
            <a:extLst>
              <a:ext uri="{FF2B5EF4-FFF2-40B4-BE49-F238E27FC236}">
                <a16:creationId xmlns:a16="http://schemas.microsoft.com/office/drawing/2014/main" id="{11D490CE-01E4-4BFD-8C2D-F14F3D91FA02}"/>
              </a:ext>
            </a:extLst>
          </p:cNvPr>
          <p:cNvSpPr>
            <a:spLocks noGrp="1"/>
          </p:cNvSpPr>
          <p:nvPr>
            <p:ph type="body" sz="quarter" idx="10"/>
          </p:nvPr>
        </p:nvSpPr>
        <p:spPr/>
        <p:txBody>
          <a:bodyPr/>
          <a:lstStyle/>
          <a:p>
            <a:r>
              <a:rPr lang="it-IT" dirty="0"/>
              <a:t>RETOS EN LA E&amp;FP, SIMILARES EN LA UE Y LOS PAISES VECINOS</a:t>
            </a:r>
            <a:endParaRPr lang="en-GB" dirty="0"/>
          </a:p>
        </p:txBody>
      </p:sp>
      <p:pic>
        <p:nvPicPr>
          <p:cNvPr id="5" name="Picture Placeholder 4" descr="A castle like building with a mountain in the background&#10;&#10;Description automatically generated">
            <a:extLst>
              <a:ext uri="{FF2B5EF4-FFF2-40B4-BE49-F238E27FC236}">
                <a16:creationId xmlns:a16="http://schemas.microsoft.com/office/drawing/2014/main" id="{0A6914D2-737E-4AC6-A83F-8C97F37E5505}"/>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0042" r="20042"/>
          <a:stretch>
            <a:fillRect/>
          </a:stretch>
        </p:blipFill>
        <p:spPr/>
      </p:pic>
    </p:spTree>
    <p:extLst>
      <p:ext uri="{BB962C8B-B14F-4D97-AF65-F5344CB8AC3E}">
        <p14:creationId xmlns:p14="http://schemas.microsoft.com/office/powerpoint/2010/main" val="153364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cSectionTitle[7]">
            <a:extLst>
              <a:ext uri="{FF2B5EF4-FFF2-40B4-BE49-F238E27FC236}">
                <a16:creationId xmlns:a16="http://schemas.microsoft.com/office/drawing/2014/main" id="{C8565BDE-3DA4-47E5-A2E3-CA773DFD8851}"/>
              </a:ext>
            </a:extLst>
          </p:cNvPr>
          <p:cNvSpPr>
            <a:spLocks noGrp="1"/>
          </p:cNvSpPr>
          <p:nvPr>
            <p:ph type="body" sz="quarter" idx="10"/>
          </p:nvPr>
        </p:nvSpPr>
        <p:spPr/>
        <p:txBody>
          <a:bodyPr/>
          <a:lstStyle/>
          <a:p>
            <a:r>
              <a:rPr lang="it-IT" dirty="0"/>
              <a:t>DIFERENCIAS EN LA VELOCIDAD DE REACCION Y CUANDO LA FP HA SIDO CONSIDERADA</a:t>
            </a:r>
            <a:endParaRPr lang="en-GB" dirty="0"/>
          </a:p>
        </p:txBody>
      </p:sp>
      <p:pic>
        <p:nvPicPr>
          <p:cNvPr id="7" name="Picture Placeholder 6" descr="A person sitting at a desk with a computer on a table&#10;&#10;Description automatically generated">
            <a:extLst>
              <a:ext uri="{FF2B5EF4-FFF2-40B4-BE49-F238E27FC236}">
                <a16:creationId xmlns:a16="http://schemas.microsoft.com/office/drawing/2014/main" id="{44AD3BED-0170-47D2-AAF8-C462EA160A6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0370" r="20370"/>
          <a:stretch>
            <a:fillRect/>
          </a:stretch>
        </p:blipFill>
        <p:spPr/>
      </p:pic>
    </p:spTree>
    <p:extLst>
      <p:ext uri="{BB962C8B-B14F-4D97-AF65-F5344CB8AC3E}">
        <p14:creationId xmlns:p14="http://schemas.microsoft.com/office/powerpoint/2010/main" val="77897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cSectionTitle[10]">
            <a:extLst>
              <a:ext uri="{FF2B5EF4-FFF2-40B4-BE49-F238E27FC236}">
                <a16:creationId xmlns:a16="http://schemas.microsoft.com/office/drawing/2014/main" id="{C65B2843-7778-47ED-A772-8199F9A3C48F}"/>
              </a:ext>
            </a:extLst>
          </p:cNvPr>
          <p:cNvSpPr>
            <a:spLocks noGrp="1"/>
          </p:cNvSpPr>
          <p:nvPr>
            <p:ph type="body" sz="quarter" idx="10"/>
          </p:nvPr>
        </p:nvSpPr>
        <p:spPr/>
        <p:txBody>
          <a:bodyPr/>
          <a:lstStyle/>
          <a:p>
            <a:r>
              <a:rPr lang="it-IT" dirty="0"/>
              <a:t>FASES DE REACCION ACCION</a:t>
            </a:r>
            <a:endParaRPr lang="en-GB" dirty="0"/>
          </a:p>
        </p:txBody>
      </p:sp>
      <p:pic>
        <p:nvPicPr>
          <p:cNvPr id="7" name="Picture Placeholder 6" descr="A picture containing text, map&#10;&#10;Description automatically generated">
            <a:extLst>
              <a:ext uri="{FF2B5EF4-FFF2-40B4-BE49-F238E27FC236}">
                <a16:creationId xmlns:a16="http://schemas.microsoft.com/office/drawing/2014/main" id="{7A510DC1-C60E-487A-AC85-6857F352D96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288" r="25288"/>
          <a:stretch>
            <a:fillRect/>
          </a:stretch>
        </p:blipFill>
        <p:spPr>
          <a:xfrm>
            <a:off x="4572000" y="0"/>
            <a:ext cx="4572000" cy="5143500"/>
          </a:xfrm>
        </p:spPr>
      </p:pic>
    </p:spTree>
    <p:extLst>
      <p:ext uri="{BB962C8B-B14F-4D97-AF65-F5344CB8AC3E}">
        <p14:creationId xmlns:p14="http://schemas.microsoft.com/office/powerpoint/2010/main" val="3551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DF5E-1EF1-4D2C-8691-AE14AF5A93D5}"/>
              </a:ext>
            </a:extLst>
          </p:cNvPr>
          <p:cNvSpPr>
            <a:spLocks noGrp="1"/>
          </p:cNvSpPr>
          <p:nvPr>
            <p:ph type="title"/>
          </p:nvPr>
        </p:nvSpPr>
        <p:spPr/>
        <p:txBody>
          <a:bodyPr/>
          <a:lstStyle/>
          <a:p>
            <a:r>
              <a:rPr lang="it-IT" dirty="0"/>
              <a:t>PROBLEMAS COMUNES</a:t>
            </a:r>
            <a:endParaRPr lang="en-GB" dirty="0"/>
          </a:p>
        </p:txBody>
      </p:sp>
      <p:sp>
        <p:nvSpPr>
          <p:cNvPr id="3" name="Text Placeholder 2">
            <a:extLst>
              <a:ext uri="{FF2B5EF4-FFF2-40B4-BE49-F238E27FC236}">
                <a16:creationId xmlns:a16="http://schemas.microsoft.com/office/drawing/2014/main" id="{AAB8AA9F-8585-4DA6-BA1D-AF0DE299F7C2}"/>
              </a:ext>
            </a:extLst>
          </p:cNvPr>
          <p:cNvSpPr>
            <a:spLocks noGrp="1"/>
          </p:cNvSpPr>
          <p:nvPr>
            <p:ph type="body" sz="quarter" idx="10"/>
          </p:nvPr>
        </p:nvSpPr>
        <p:spPr/>
        <p:txBody>
          <a:bodyPr>
            <a:normAutofit fontScale="85000" lnSpcReduction="10000"/>
          </a:bodyPr>
          <a:lstStyle/>
          <a:p>
            <a:r>
              <a:rPr lang="es-ES" dirty="0"/>
              <a:t>La conclusión clave de la reacción a la crisis de COVID-19 es darse cuenta de que la transformación no se trata tanto de  “mudar a aprendizaje en línea" sino de cambiar a aprendizaje a lo largo de la vida y garantizar que el aprendizaje sea accesible para todos.</a:t>
            </a:r>
            <a:endParaRPr lang="en-GB" dirty="0"/>
          </a:p>
        </p:txBody>
      </p:sp>
      <p:sp>
        <p:nvSpPr>
          <p:cNvPr id="4" name="Text Placeholder 3">
            <a:extLst>
              <a:ext uri="{FF2B5EF4-FFF2-40B4-BE49-F238E27FC236}">
                <a16:creationId xmlns:a16="http://schemas.microsoft.com/office/drawing/2014/main" id="{EFA9166D-3653-4BEA-8D23-D44F859C3D80}"/>
              </a:ext>
            </a:extLst>
          </p:cNvPr>
          <p:cNvSpPr>
            <a:spLocks noGrp="1"/>
          </p:cNvSpPr>
          <p:nvPr>
            <p:ph type="body" sz="quarter" idx="11"/>
          </p:nvPr>
        </p:nvSpPr>
        <p:spPr/>
        <p:txBody>
          <a:bodyPr/>
          <a:lstStyle/>
          <a:p>
            <a:r>
              <a:rPr lang="it-IT" dirty="0"/>
              <a:t>HABILIDADES Y COMPETENCIAS DE LOS PROFESORES Y FORMADORES</a:t>
            </a:r>
          </a:p>
          <a:p>
            <a:endParaRPr lang="it-IT" dirty="0"/>
          </a:p>
          <a:p>
            <a:r>
              <a:rPr lang="it-IT" dirty="0"/>
              <a:t>EQUIDAD</a:t>
            </a:r>
          </a:p>
          <a:p>
            <a:endParaRPr lang="it-IT" dirty="0"/>
          </a:p>
          <a:p>
            <a:r>
              <a:rPr lang="it-IT" dirty="0"/>
              <a:t>FORMACION PRACTICA EN EMPRESAS</a:t>
            </a:r>
            <a:endParaRPr lang="en-GB" dirty="0"/>
          </a:p>
        </p:txBody>
      </p:sp>
      <p:sp>
        <p:nvSpPr>
          <p:cNvPr id="6" name="Footer Placeholder 5">
            <a:extLst>
              <a:ext uri="{FF2B5EF4-FFF2-40B4-BE49-F238E27FC236}">
                <a16:creationId xmlns:a16="http://schemas.microsoft.com/office/drawing/2014/main" id="{37579917-949B-4BC3-8FBD-502E7425DC67}"/>
              </a:ext>
            </a:extLst>
          </p:cNvPr>
          <p:cNvSpPr>
            <a:spLocks noGrp="1"/>
          </p:cNvSpPr>
          <p:nvPr>
            <p:ph type="ftr" sz="quarter" idx="13"/>
          </p:nvPr>
        </p:nvSpPr>
        <p:spPr/>
        <p:txBody>
          <a:bodyPr>
            <a:normAutofit lnSpcReduction="10000"/>
          </a:bodyPr>
          <a:lstStyle/>
          <a:p>
            <a:r>
              <a:rPr lang="en-GB" dirty="0"/>
              <a:t>COVID19 EN E&amp;FP </a:t>
            </a:r>
          </a:p>
        </p:txBody>
      </p:sp>
    </p:spTree>
    <p:extLst>
      <p:ext uri="{BB962C8B-B14F-4D97-AF65-F5344CB8AC3E}">
        <p14:creationId xmlns:p14="http://schemas.microsoft.com/office/powerpoint/2010/main" val="350093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20AD-88D5-4EF5-A8FC-207DE3B59202}"/>
              </a:ext>
            </a:extLst>
          </p:cNvPr>
          <p:cNvSpPr>
            <a:spLocks noGrp="1"/>
          </p:cNvSpPr>
          <p:nvPr>
            <p:ph type="title"/>
          </p:nvPr>
        </p:nvSpPr>
        <p:spPr/>
        <p:txBody>
          <a:bodyPr/>
          <a:lstStyle/>
          <a:p>
            <a:r>
              <a:rPr lang="it-IT" dirty="0" err="1"/>
              <a:t>soluciones</a:t>
            </a:r>
            <a:endParaRPr lang="en-GB" dirty="0"/>
          </a:p>
        </p:txBody>
      </p:sp>
      <p:pic>
        <p:nvPicPr>
          <p:cNvPr id="8" name="Picture Placeholder 7" descr="A person cooking in a kitchen preparing food&#10;&#10;Description automatically generated">
            <a:extLst>
              <a:ext uri="{FF2B5EF4-FFF2-40B4-BE49-F238E27FC236}">
                <a16:creationId xmlns:a16="http://schemas.microsoft.com/office/drawing/2014/main" id="{9B7B6C96-BFD0-4D5C-A6FB-2387E2F50F8A}"/>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2570" b="12570"/>
          <a:stretch>
            <a:fillRect/>
          </a:stretch>
        </p:blipFill>
        <p:spPr/>
      </p:pic>
      <p:sp>
        <p:nvSpPr>
          <p:cNvPr id="4" name="Footer Placeholder 3">
            <a:extLst>
              <a:ext uri="{FF2B5EF4-FFF2-40B4-BE49-F238E27FC236}">
                <a16:creationId xmlns:a16="http://schemas.microsoft.com/office/drawing/2014/main" id="{A3889751-25BA-41AD-8390-A4E864013826}"/>
              </a:ext>
            </a:extLst>
          </p:cNvPr>
          <p:cNvSpPr>
            <a:spLocks noGrp="1"/>
          </p:cNvSpPr>
          <p:nvPr>
            <p:ph type="ftr" sz="quarter" idx="13"/>
          </p:nvPr>
        </p:nvSpPr>
        <p:spPr/>
        <p:txBody>
          <a:bodyPr>
            <a:normAutofit lnSpcReduction="10000"/>
          </a:bodyPr>
          <a:lstStyle/>
          <a:p>
            <a:r>
              <a:rPr lang="en-GB"/>
              <a:t>COVID19 EN E&amp;FP </a:t>
            </a:r>
            <a:endParaRPr lang="en-GB" dirty="0"/>
          </a:p>
        </p:txBody>
      </p:sp>
      <p:sp>
        <p:nvSpPr>
          <p:cNvPr id="6" name="Text Placeholder 5">
            <a:extLst>
              <a:ext uri="{FF2B5EF4-FFF2-40B4-BE49-F238E27FC236}">
                <a16:creationId xmlns:a16="http://schemas.microsoft.com/office/drawing/2014/main" id="{ADB0E67A-9CD5-4171-94FF-52BFC112DB17}"/>
              </a:ext>
            </a:extLst>
          </p:cNvPr>
          <p:cNvSpPr>
            <a:spLocks noGrp="1"/>
          </p:cNvSpPr>
          <p:nvPr>
            <p:ph type="body" sz="quarter" idx="15"/>
          </p:nvPr>
        </p:nvSpPr>
        <p:spPr/>
        <p:txBody>
          <a:bodyPr/>
          <a:lstStyle/>
          <a:p>
            <a:r>
              <a:rPr lang="it-IT" dirty="0"/>
              <a:t>1 ESTAR PREPARADOS Y HACER SEGUIMIENTO</a:t>
            </a:r>
          </a:p>
          <a:p>
            <a:endParaRPr lang="it-IT" dirty="0"/>
          </a:p>
          <a:p>
            <a:r>
              <a:rPr lang="it-IT" dirty="0"/>
              <a:t>2 USAR PLATAFORMAS PRE-EXISTENTES</a:t>
            </a:r>
          </a:p>
          <a:p>
            <a:endParaRPr lang="it-IT" dirty="0"/>
          </a:p>
          <a:p>
            <a:r>
              <a:rPr lang="it-IT" dirty="0"/>
              <a:t>3 COOPERAR CON EL SECTOR PRIVADO</a:t>
            </a:r>
          </a:p>
          <a:p>
            <a:endParaRPr lang="it-IT" dirty="0"/>
          </a:p>
          <a:p>
            <a:r>
              <a:rPr lang="it-IT" dirty="0"/>
              <a:t>4 FORMACION CON BASE PRACTICA</a:t>
            </a:r>
            <a:endParaRPr lang="en-GB" dirty="0"/>
          </a:p>
        </p:txBody>
      </p:sp>
    </p:spTree>
    <p:extLst>
      <p:ext uri="{BB962C8B-B14F-4D97-AF65-F5344CB8AC3E}">
        <p14:creationId xmlns:p14="http://schemas.microsoft.com/office/powerpoint/2010/main" val="194619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cSectionTitle[15]">
            <a:extLst>
              <a:ext uri="{FF2B5EF4-FFF2-40B4-BE49-F238E27FC236}">
                <a16:creationId xmlns:a16="http://schemas.microsoft.com/office/drawing/2014/main" id="{89391499-ED20-4ED5-928A-E6AFA0324EFF}"/>
              </a:ext>
            </a:extLst>
          </p:cNvPr>
          <p:cNvSpPr>
            <a:spLocks noGrp="1"/>
          </p:cNvSpPr>
          <p:nvPr>
            <p:ph type="body" sz="quarter" idx="10"/>
          </p:nvPr>
        </p:nvSpPr>
        <p:spPr>
          <a:xfrm>
            <a:off x="368076" y="1203598"/>
            <a:ext cx="3702050" cy="3023915"/>
          </a:xfrm>
        </p:spPr>
        <p:txBody>
          <a:bodyPr>
            <a:normAutofit lnSpcReduction="10000"/>
          </a:bodyPr>
          <a:lstStyle/>
          <a:p>
            <a:r>
              <a:rPr lang="it-IT" dirty="0"/>
              <a:t>RETOS:</a:t>
            </a:r>
          </a:p>
          <a:p>
            <a:endParaRPr lang="it-IT" dirty="0"/>
          </a:p>
          <a:p>
            <a:r>
              <a:rPr lang="it-IT" dirty="0"/>
              <a:t>EVALUACION FINAL DE CURSO</a:t>
            </a:r>
          </a:p>
          <a:p>
            <a:endParaRPr lang="it-IT" dirty="0"/>
          </a:p>
          <a:p>
            <a:r>
              <a:rPr lang="it-IT" dirty="0"/>
              <a:t>NUEVO AÑO ESCOLAR</a:t>
            </a:r>
          </a:p>
          <a:p>
            <a:endParaRPr lang="it-IT" dirty="0"/>
          </a:p>
          <a:p>
            <a:r>
              <a:rPr lang="it-IT" dirty="0"/>
              <a:t>CAPITALIZAR BUENAS PRACTICAS </a:t>
            </a:r>
          </a:p>
          <a:p>
            <a:endParaRPr lang="en-GB" dirty="0"/>
          </a:p>
        </p:txBody>
      </p:sp>
      <p:pic>
        <p:nvPicPr>
          <p:cNvPr id="5" name="Picture Placeholder 4" descr="A picture containing refrigerator&#10;&#10;Description automatically generated">
            <a:extLst>
              <a:ext uri="{FF2B5EF4-FFF2-40B4-BE49-F238E27FC236}">
                <a16:creationId xmlns:a16="http://schemas.microsoft.com/office/drawing/2014/main" id="{314096C2-22F4-4DDB-9C9A-3CFC5DC8C6EF}"/>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0422" r="20422"/>
          <a:stretch>
            <a:fillRect/>
          </a:stretch>
        </p:blipFill>
        <p:spPr/>
      </p:pic>
    </p:spTree>
    <p:extLst>
      <p:ext uri="{BB962C8B-B14F-4D97-AF65-F5344CB8AC3E}">
        <p14:creationId xmlns:p14="http://schemas.microsoft.com/office/powerpoint/2010/main" val="169774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b5e03d6ff2dac033996b556dbe18189b89c2ec"/>
</p:tagLst>
</file>

<file path=ppt/tags/tag2.xml><?xml version="1.0" encoding="utf-8"?>
<p:tagLst xmlns:a="http://schemas.openxmlformats.org/drawingml/2006/main" xmlns:r="http://schemas.openxmlformats.org/officeDocument/2006/relationships" xmlns:p="http://schemas.openxmlformats.org/presentationml/2006/main">
  <p:tag name="ORIGINALMAINDECK" val="\\etf.europa.eu\sysvol\etf.europa.eu\ETF Templates\Templates\PowerPoint\Decks\ETF Corporate Template.pptx"/>
  <p:tag name="ORIGINALDECKSLIDEID" val="ETF Corporate Template.pptx?256"/>
  <p:tag name="UPDATED" val="18 Sep 18 at 12:00"/>
  <p:tag name="FIELD3" val="Event / Date / Location | txtDetail"/>
  <p:tag name="FIELD2" val="Name Surname | txtName"/>
  <p:tag name="FIELD1" val="Presentation Title | txtTitle"/>
  <p:tag name="DEFAULT" val="Yes"/>
  <p:tag name="KEYWORDS" val="Cover | Image"/>
  <p:tag name="CATEGORY" val="Covers"/>
  <p:tag name="TITLE" val="Cover (image)"/>
  <p:tag name="VERIFYSHAPECOUNT" val="4"/>
  <p:tag name="VERIFYSHAPEPOSITION1" val="0|257.9414|405|462.0586"/>
  <p:tag name="VERIFYSHAPECONTENT2" val="txtTitle|Insert title here can span three lines if necessary Lorem ipsum dolor sit amet"/>
  <p:tag name="VERIFYSHAPEPOSITION2" val="228.1528|27.43803|42.37496|331.25"/>
  <p:tag name="VERIFYSHAPECONTENT3" val="txtName|Name Surname"/>
  <p:tag name="VERIFYSHAPEPOSITION3" val="283.625|27.43803|20.40945|332.5"/>
  <p:tag name="VERIFYSHAPECONTENT4" val="txtDetail|Event | Date | Location "/>
  <p:tag name="VERIFYSHAPEPOSITION4" val="304.0345|27.43803|20.27339|332.5"/>
</p:tagLst>
</file>

<file path=ppt/theme/theme1.xml><?xml version="1.0" encoding="utf-8"?>
<a:theme xmlns:a="http://schemas.openxmlformats.org/drawingml/2006/main" name="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4EC5030EB214A86DBC146CA81E563" ma:contentTypeVersion="38" ma:contentTypeDescription="Create a new document." ma:contentTypeScope="" ma:versionID="2d75ac9bd13761f2494c31702471eb1c">
  <xsd:schema xmlns:xsd="http://www.w3.org/2001/XMLSchema" xmlns:xs="http://www.w3.org/2001/XMLSchema" xmlns:p="http://schemas.microsoft.com/office/2006/metadata/properties" xmlns:ns2="b24f4573-e1bc-403b-bbdd-fe6427823d12" xmlns:ns3="0cfba320-8ff6-492a-9486-22da21eb3322" targetNamespace="http://schemas.microsoft.com/office/2006/metadata/properties" ma:root="true" ma:fieldsID="dbc9f122ec86ae99d462a819c6b6abb4" ns2:_="" ns3:_="">
    <xsd:import namespace="b24f4573-e1bc-403b-bbdd-fe6427823d12"/>
    <xsd:import namespace="0cfba320-8ff6-492a-9486-22da21eb3322"/>
    <xsd:element name="properties">
      <xsd:complexType>
        <xsd:sequence>
          <xsd:element name="documentManagement">
            <xsd:complexType>
              <xsd:all>
                <xsd:element ref="ns2:Release_x0020_date_x0020__x002f__x0020_Publishing_x0020_date" minOccurs="0"/>
                <xsd:element ref="ns3:ETF_x0020_Dept_x0020__x0026__x0020_Organisational_x0020_function" minOccurs="0"/>
                <xsd:element ref="ns3:OPS_x0020_tags" minOccurs="0"/>
                <xsd:element ref="ns3:Subjects_x0020__x0028_Keywords_x0029_" minOccurs="0"/>
                <xsd:element ref="ns2:WP_x0020_project_x0020_number" minOccurs="0"/>
                <xsd:element ref="ns3:Countries" minOccurs="0"/>
                <xsd:element ref="ns2:Types" minOccurs="0"/>
                <xsd:element ref="ns2:Core_x0020_Theme" minOccurs="0"/>
                <xsd:element ref="ns2:Core_x0020_function" minOccurs="0"/>
                <xsd:element ref="ns2:Issued_x0020_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f4573-e1bc-403b-bbdd-fe6427823d12" elementFormDefault="qualified">
    <xsd:import namespace="http://schemas.microsoft.com/office/2006/documentManagement/types"/>
    <xsd:import namespace="http://schemas.microsoft.com/office/infopath/2007/PartnerControls"/>
    <xsd:element name="Release_x0020_date_x0020__x002f__x0020_Publishing_x0020_date" ma:index="2" nillable="true" ma:displayName="Release date" ma:default="[today]" ma:format="DateOnly" ma:internalName="Release_x0020_date_x0020__x002f__x0020_Publishing_x0020_date">
      <xsd:simpleType>
        <xsd:restriction base="dms:DateTime"/>
      </xsd:simpleType>
    </xsd:element>
    <xsd:element name="WP_x0020_project_x0020_number" ma:index="6" nillable="true" ma:displayName="Reference Number" ma:internalName="WP_x0020_project_x0020_number">
      <xsd:simpleType>
        <xsd:restriction base="dms:Text">
          <xsd:maxLength value="25"/>
        </xsd:restriction>
      </xsd:simpleType>
    </xsd:element>
    <xsd:element name="Types" ma:index="8" nillable="true" ma:displayName="Types" ma:internalName="Types">
      <xsd:complexType>
        <xsd:complexContent>
          <xsd:extension base="dms:MultiChoice">
            <xsd:sequence>
              <xsd:element name="Value" maxOccurs="unbounded" minOccurs="0" nillable="true">
                <xsd:simpleType>
                  <xsd:restriction base="dms:Choice">
                    <xsd:enumeration value="Action plan"/>
                    <xsd:enumeration value="Agenda"/>
                    <xsd:enumeration value="Agreement"/>
                    <xsd:enumeration value="Annual accounts"/>
                    <xsd:enumeration value="Annual activity report"/>
                    <xsd:enumeration value="Article"/>
                    <xsd:enumeration value="Audit report"/>
                    <xsd:enumeration value="Budget"/>
                    <xsd:enumeration value="Budget discharge"/>
                    <xsd:enumeration value="Checklist"/>
                    <xsd:enumeration value="Communication"/>
                    <xsd:enumeration value="Contract"/>
                    <xsd:enumeration value="Correspondence"/>
                    <xsd:enumeration value="Decision"/>
                    <xsd:enumeration value="Decision, Director"/>
                    <xsd:enumeration value="Decision, GB"/>
                    <xsd:enumeration value="Delegation"/>
                    <xsd:enumeration value="EC request"/>
                    <xsd:enumeration value="Exception"/>
                    <xsd:enumeration value="Feasibility study"/>
                    <xsd:enumeration value="Financial statements"/>
                    <xsd:enumeration value="Form"/>
                    <xsd:enumeration value="Glossary"/>
                    <xsd:enumeration value="Guidelines"/>
                    <xsd:enumeration value="Implementing rule"/>
                    <xsd:enumeration value="Information sheet"/>
                    <xsd:enumeration value="Job description"/>
                    <xsd:enumeration value="Job vacancy"/>
                    <xsd:enumeration value="Manual / handbook"/>
                    <xsd:enumeration value="Media release"/>
                    <xsd:enumeration value="Memo"/>
                    <xsd:enumeration value="Mid-term perspective"/>
                    <xsd:enumeration value="Minutes"/>
                    <xsd:enumeration value="Mission report"/>
                    <xsd:enumeration value="Non-compliance"/>
                    <xsd:enumeration value="Other act"/>
                    <xsd:enumeration value="Periodical"/>
                    <xsd:enumeration value="Policy"/>
                    <xsd:enumeration value="Position paper"/>
                    <xsd:enumeration value="Presentation"/>
                    <xsd:enumeration value="Press clipping"/>
                    <xsd:enumeration value="Procedure"/>
                    <xsd:enumeration value="Process"/>
                    <xsd:enumeration value="Procurement plan"/>
                    <xsd:enumeration value="Project plan"/>
                    <xsd:enumeration value="Proposal"/>
                    <xsd:enumeration value="Publication"/>
                    <xsd:enumeration value="Quarterly report"/>
                    <xsd:enumeration value="Regulation"/>
                    <xsd:enumeration value="Regulatory document"/>
                    <xsd:enumeration value="Report"/>
                    <xsd:enumeration value="Rule"/>
                    <xsd:enumeration value="Service levele agreement"/>
                    <xsd:enumeration value="Specifications"/>
                    <xsd:enumeration value="Statement"/>
                    <xsd:enumeration value="Strategy paper"/>
                    <xsd:enumeration value="Template"/>
                    <xsd:enumeration value="Terms of reference"/>
                    <xsd:enumeration value="Work programme"/>
                    <xsd:enumeration value="Working paper"/>
                  </xsd:restriction>
                </xsd:simpleType>
              </xsd:element>
            </xsd:sequence>
          </xsd:extension>
        </xsd:complexContent>
      </xsd:complexType>
    </xsd:element>
    <xsd:element name="Core_x0020_Theme" ma:index="9" nillable="true" ma:displayName="Core Theme" ma:format="Dropdown" ma:internalName="Core_x0020_Theme">
      <xsd:simpleType>
        <xsd:restriction base="dms:Choice">
          <xsd:enumeration value="Enterprises and human capital development: education and business partnerships"/>
          <xsd:enumeration value="LM needs and employability"/>
          <xsd:enumeration value="VET system development and provision"/>
        </xsd:restriction>
      </xsd:simpleType>
    </xsd:element>
    <xsd:element name="Core_x0020_function" ma:index="10" nillable="true" ma:displayName="Core function" ma:format="Dropdown" ma:internalName="Core_x0020_function">
      <xsd:simpleType>
        <xsd:restriction base="dms:Choice">
          <xsd:enumeration value="Capacity building"/>
          <xsd:enumeration value="Dissemination and networking"/>
          <xsd:enumeration value="Policy analysis"/>
          <xsd:enumeration value="Support to the European Commission"/>
        </xsd:restriction>
      </xsd:simpleType>
    </xsd:element>
    <xsd:element name="Issued_x0020_by" ma:index="11" nillable="true" ma:displayName="Issued by" ma:format="Dropdown" ma:internalName="Issued_x0020_by">
      <xsd:simpleType>
        <xsd:restriction base="dms:Choice">
          <xsd:enumeration value="ETF director"/>
          <xsd:enumeration value="ETF governing board"/>
          <xsd:enumeration value="ETF management team"/>
          <xsd:enumeration value="European Commission"/>
          <xsd:enumeration value="European Council"/>
          <xsd:enumeration value="European Parliament"/>
          <xsd:enumeration value="National Government"/>
          <xsd:enumeration value="No choice"/>
        </xsd:restriction>
      </xsd:simpleType>
    </xsd:element>
  </xsd:schema>
  <xsd:schema xmlns:xsd="http://www.w3.org/2001/XMLSchema" xmlns:xs="http://www.w3.org/2001/XMLSchema" xmlns:dms="http://schemas.microsoft.com/office/2006/documentManagement/types" xmlns:pc="http://schemas.microsoft.com/office/infopath/2007/PartnerControls" targetNamespace="0cfba320-8ff6-492a-9486-22da21eb3322" elementFormDefault="qualified">
    <xsd:import namespace="http://schemas.microsoft.com/office/2006/documentManagement/types"/>
    <xsd:import namespace="http://schemas.microsoft.com/office/infopath/2007/PartnerControls"/>
    <xsd:element name="ETF_x0020_Dept_x0020__x0026__x0020_Organisational_x0020_function" ma:index="3" nillable="true" ma:displayName="ETF Dept &amp; Organisational function" ma:list="{e79a5420-ba3e-4bae-894b-7c7934d732fb}" ma:internalName="ETF_x0020_Dept_x0020__x0026__x0020_Organisational_x0020_function" ma:showField="Title">
      <xsd:simpleType>
        <xsd:restriction base="dms:Lookup"/>
      </xsd:simpleType>
    </xsd:element>
    <xsd:element name="OPS_x0020_tags" ma:index="4" nillable="true" ma:displayName="OPS tags" ma:list="{ef0261bb-7101-4570-baf6-ae2433e35ecb}" ma:internalName="OPS_x0020_tags" ma:showField="Title">
      <xsd:complexType>
        <xsd:complexContent>
          <xsd:extension base="dms:MultiChoiceLookup">
            <xsd:sequence>
              <xsd:element name="Value" type="dms:Lookup" maxOccurs="unbounded" minOccurs="0" nillable="true"/>
            </xsd:sequence>
          </xsd:extension>
        </xsd:complexContent>
      </xsd:complexType>
    </xsd:element>
    <xsd:element name="Subjects_x0020__x0028_Keywords_x0029_" ma:index="5" nillable="true" ma:displayName="Subjects (Keywords)" ma:list="{bd88c386-817f-4464-998a-342319683bef}" ma:internalName="Subjects_x0020__x0028_Keywords_x0029_" ma:showField="Title">
      <xsd:complexType>
        <xsd:complexContent>
          <xsd:extension base="dms:MultiChoiceLookup">
            <xsd:sequence>
              <xsd:element name="Value" type="dms:Lookup" maxOccurs="unbounded" minOccurs="0" nillable="true"/>
            </xsd:sequence>
          </xsd:extension>
        </xsd:complexContent>
      </xsd:complexType>
    </xsd:element>
    <xsd:element name="Countries" ma:index="7" nillable="true" ma:displayName="Countries" ma:list="{098e6cc4-0186-4ac3-9c55-f97fcba62ee8}" ma:internalName="Countries"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PS_x0020_tags xmlns="0cfba320-8ff6-492a-9486-22da21eb3322"/>
    <Types xmlns="b24f4573-e1bc-403b-bbdd-fe6427823d12">
      <Value>Presentation</Value>
    </Types>
    <WP_x0020_project_x0020_number xmlns="b24f4573-e1bc-403b-bbdd-fe6427823d12" xsi:nil="true"/>
    <Release_x0020_date_x0020__x002f__x0020_Publishing_x0020_date xmlns="b24f4573-e1bc-403b-bbdd-fe6427823d12">2016-03-31T22:00:00+00:00</Release_x0020_date_x0020__x002f__x0020_Publishing_x0020_date>
    <Issued_x0020_by xmlns="b24f4573-e1bc-403b-bbdd-fe6427823d12" xsi:nil="true"/>
    <Core_x0020_Theme xmlns="b24f4573-e1bc-403b-bbdd-fe6427823d12" xsi:nil="true"/>
    <ETF_x0020_Dept_x0020__x0026__x0020_Organisational_x0020_function xmlns="0cfba320-8ff6-492a-9486-22da21eb3322" xsi:nil="true"/>
    <Countries xmlns="0cfba320-8ff6-492a-9486-22da21eb3322"/>
    <Subjects_x0020__x0028_Keywords_x0029_ xmlns="0cfba320-8ff6-492a-9486-22da21eb3322">
      <Value>17</Value>
      <Value>27</Value>
      <Value>10</Value>
      <Value>9</Value>
    </Subjects_x0020__x0028_Keywords_x0029_>
    <Core_x0020_function xmlns="b24f4573-e1bc-403b-bbdd-fe6427823d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7F160D-270E-4B58-805E-87C9D40EF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f4573-e1bc-403b-bbdd-fe6427823d12"/>
    <ds:schemaRef ds:uri="0cfba320-8ff6-492a-9486-22da21eb3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EA3865-AB0B-4AE0-9B01-243498219D6D}">
  <ds:schemaRefs>
    <ds:schemaRef ds:uri="http://schemas.microsoft.com/office/infopath/2007/PartnerControls"/>
    <ds:schemaRef ds:uri="http://schemas.microsoft.com/office/2006/metadata/properties"/>
    <ds:schemaRef ds:uri="0cfba320-8ff6-492a-9486-22da21eb3322"/>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b24f4573-e1bc-403b-bbdd-fe6427823d12"/>
    <ds:schemaRef ds:uri="http://www.w3.org/XML/1998/namespace"/>
  </ds:schemaRefs>
</ds:datastoreItem>
</file>

<file path=customXml/itemProps3.xml><?xml version="1.0" encoding="utf-8"?>
<ds:datastoreItem xmlns:ds="http://schemas.openxmlformats.org/officeDocument/2006/customXml" ds:itemID="{A0200E0E-B4DC-44DD-9E9C-E1F00EC678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TotalTime>
  <Words>273</Words>
  <Application>Microsoft Office PowerPoint</Application>
  <PresentationFormat>On-screen Show (16:9)</PresentationFormat>
  <Paragraphs>154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Montreal</vt:lpstr>
      <vt:lpstr>ETF Template - Blue</vt:lpstr>
      <vt:lpstr>PowerPoint Presentation</vt:lpstr>
      <vt:lpstr>PowerPoint Presentation</vt:lpstr>
      <vt:lpstr>PowerPoint Presentation</vt:lpstr>
      <vt:lpstr>PowerPoint Presentation</vt:lpstr>
      <vt:lpstr>PowerPoint Presentation</vt:lpstr>
      <vt:lpstr>PowerPoint Presentation</vt:lpstr>
      <vt:lpstr>PROBLEMAS COMUNES</vt:lpstr>
      <vt:lpstr>soluciones</vt:lpstr>
      <vt:lpstr>PowerPoint Presentation</vt:lpstr>
      <vt:lpstr>PowerPoint Presentation</vt:lpstr>
      <vt:lpstr>PowerPoint Presentation</vt:lpstr>
      <vt:lpstr>CUESTIONES CRITICAS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Xavier Matheu de Cortada</dc:creator>
  <cp:lastModifiedBy>Xavier Matheu de Cortada</cp:lastModifiedBy>
  <cp:revision>20</cp:revision>
  <dcterms:created xsi:type="dcterms:W3CDTF">2020-05-20T11:06:24Z</dcterms:created>
  <dcterms:modified xsi:type="dcterms:W3CDTF">2020-05-21T09:55:57Z</dcterms:modified>
</cp:coreProperties>
</file>