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7"/>
  </p:notesMasterIdLst>
  <p:handoutMasterIdLst>
    <p:handoutMasterId r:id="rId8"/>
  </p:handoutMasterIdLst>
  <p:sldIdLst>
    <p:sldId id="256" r:id="rId2"/>
    <p:sldId id="263" r:id="rId3"/>
    <p:sldId id="270" r:id="rId4"/>
    <p:sldId id="271" r:id="rId5"/>
    <p:sldId id="262" r:id="rId6"/>
  </p:sldIdLst>
  <p:sldSz cx="12192000" cy="6858000"/>
  <p:notesSz cx="6858000" cy="9144000"/>
  <p:defaultTextStyle>
    <a:defPPr>
      <a:defRPr lang="fr-FR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D748"/>
    <a:srgbClr val="B8D24C"/>
    <a:srgbClr val="222750"/>
    <a:srgbClr val="009B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665"/>
  </p:normalViewPr>
  <p:slideViewPr>
    <p:cSldViewPr snapToGrid="0" snapToObjects="1">
      <p:cViewPr varScale="1">
        <p:scale>
          <a:sx n="53" d="100"/>
          <a:sy n="53" d="100"/>
        </p:scale>
        <p:origin x="6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 snapToObjects="1">
      <p:cViewPr varScale="1">
        <p:scale>
          <a:sx n="59" d="100"/>
          <a:sy n="59" d="100"/>
        </p:scale>
        <p:origin x="19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0F9BA-AA9A-41EB-9D9C-548744C7AFB7}" type="datetimeFigureOut">
              <a:rPr lang="fr-FR" smtClean="0"/>
              <a:t>19/05/2020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4F017-5490-489D-AD32-BDC5741873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0634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48BDB-7A28-1546-9391-C4B47804E1D5}" type="datetimeFigureOut">
              <a:rPr lang="fr-FR" smtClean="0"/>
              <a:t>19/05/2020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E30B2-007B-3C4A-937D-4DCE48B299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49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08"/>
            <a:ext cx="12194153" cy="6856791"/>
          </a:xfrm>
          <a:prstGeom prst="rect">
            <a:avLst/>
          </a:prstGeom>
        </p:spPr>
      </p:pic>
      <p:sp>
        <p:nvSpPr>
          <p:cNvPr id="15" name="Ellipse 14"/>
          <p:cNvSpPr/>
          <p:nvPr userDrawn="1"/>
        </p:nvSpPr>
        <p:spPr>
          <a:xfrm>
            <a:off x="2070308" y="-317916"/>
            <a:ext cx="7493416" cy="701716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 userDrawn="1"/>
        </p:nvSpPr>
        <p:spPr>
          <a:xfrm>
            <a:off x="-497769" y="-565566"/>
            <a:ext cx="2936748" cy="259632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86124" y="3068210"/>
            <a:ext cx="5700713" cy="968012"/>
          </a:xfrm>
        </p:spPr>
        <p:txBody>
          <a:bodyPr lIns="0" tIns="0" rIns="0" bIns="0" anchor="b" anchorCtr="0">
            <a:normAutofit/>
          </a:bodyPr>
          <a:lstStyle>
            <a:lvl1pPr algn="ctr">
              <a:defRPr sz="28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/>
              <a:t>CLICK AND MODIFY </a:t>
            </a:r>
            <a:br>
              <a:rPr lang="fr-FR" dirty="0"/>
            </a:br>
            <a:r>
              <a:rPr lang="fr-FR"/>
              <a:t>THE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6124" y="4168347"/>
            <a:ext cx="5700713" cy="835888"/>
          </a:xfrm>
        </p:spPr>
        <p:txBody>
          <a:bodyPr>
            <a:normAutofit/>
          </a:bodyPr>
          <a:lstStyle>
            <a:lvl1pPr marL="0" indent="0" algn="ctr">
              <a:buNone/>
              <a:defRPr sz="160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3581400" y="3954100"/>
            <a:ext cx="5292969" cy="517891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59" y="271466"/>
            <a:ext cx="2497288" cy="25022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ctrTitle" hasCustomPrompt="1"/>
          </p:nvPr>
        </p:nvSpPr>
        <p:spPr>
          <a:xfrm>
            <a:off x="1957388" y="2777340"/>
            <a:ext cx="9401175" cy="834483"/>
          </a:xfrm>
        </p:spPr>
        <p:txBody>
          <a:bodyPr anchor="b">
            <a:normAutofit/>
          </a:bodyPr>
          <a:lstStyle>
            <a:lvl1pPr algn="l">
              <a:defRPr sz="3200" b="1" i="0" cap="all" baseline="0">
                <a:solidFill>
                  <a:srgbClr val="2227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>
          <a:xfrm>
            <a:off x="1957388" y="3626111"/>
            <a:ext cx="9401175" cy="755650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rgbClr val="22275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122" y="6011056"/>
            <a:ext cx="1568838" cy="94906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88" y="1766887"/>
            <a:ext cx="1008000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30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grand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29" y="-323158"/>
            <a:ext cx="1715505" cy="171890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010">
            <a:off x="-14194" y="585398"/>
            <a:ext cx="12209334" cy="840603"/>
          </a:xfrm>
          <a:prstGeom prst="rect">
            <a:avLst/>
          </a:prstGeom>
        </p:spPr>
      </p:pic>
      <p:sp>
        <p:nvSpPr>
          <p:cNvPr id="10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14445" y="1408670"/>
            <a:ext cx="11258443" cy="5288692"/>
          </a:xfrm>
        </p:spPr>
        <p:txBody>
          <a:bodyPr/>
          <a:lstStyle>
            <a:lvl1pPr>
              <a:defRPr sz="1800" b="1" i="0">
                <a:solidFill>
                  <a:srgbClr val="222750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4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b="0" i="0">
                <a:latin typeface="Helvetica" charset="0"/>
                <a:ea typeface="Helvetica" charset="0"/>
                <a:cs typeface="Helvetica" charset="0"/>
              </a:defRPr>
            </a:lvl4pPr>
            <a:lvl5pPr>
              <a:defRPr b="0" i="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fr-FR"/>
              <a:t>Larger content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1357314" y="69345"/>
            <a:ext cx="9442492" cy="43588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 i="0" cap="all" baseline="0">
                <a:solidFill>
                  <a:srgbClr val="2227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/>
              <a:t>TITLE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1357314" y="517591"/>
            <a:ext cx="9442492" cy="43113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solidFill>
                  <a:srgbClr val="2227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/>
              <a:t>Click to change the style of the mask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52" y="81702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3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grandContenu-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29" y="-323158"/>
            <a:ext cx="1715505" cy="171890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52" y="81702"/>
            <a:ext cx="900000" cy="900000"/>
          </a:xfrm>
          <a:prstGeom prst="rect">
            <a:avLst/>
          </a:prstGeom>
        </p:spPr>
      </p:pic>
      <p:sp>
        <p:nvSpPr>
          <p:cNvPr id="10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14445" y="1408669"/>
            <a:ext cx="11258443" cy="5276335"/>
          </a:xfrm>
        </p:spPr>
        <p:txBody>
          <a:bodyPr/>
          <a:lstStyle>
            <a:lvl1pPr>
              <a:defRPr sz="1800" b="1" i="0">
                <a:solidFill>
                  <a:srgbClr val="222750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4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b="0" i="0">
                <a:latin typeface="Helvetica" charset="0"/>
                <a:ea typeface="Helvetica" charset="0"/>
                <a:cs typeface="Helvetica" charset="0"/>
              </a:defRPr>
            </a:lvl4pPr>
            <a:lvl5pPr>
              <a:defRPr b="0" i="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fr-FR"/>
              <a:t>Larger content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1357314" y="69345"/>
            <a:ext cx="9442492" cy="43588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 i="0" cap="all" baseline="0">
                <a:solidFill>
                  <a:srgbClr val="2227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/>
              <a:t>TITLE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1357314" y="517591"/>
            <a:ext cx="9442492" cy="43113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solidFill>
                  <a:srgbClr val="2227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/>
              <a:t>Click to change the style of the mask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557">
            <a:off x="-49428" y="590156"/>
            <a:ext cx="12308012" cy="84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20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grandContenu-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29" y="-323158"/>
            <a:ext cx="1715505" cy="171890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010">
            <a:off x="-14194" y="585398"/>
            <a:ext cx="12209334" cy="840603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52" y="81702"/>
            <a:ext cx="900000" cy="900000"/>
          </a:xfrm>
          <a:prstGeom prst="rect">
            <a:avLst/>
          </a:prstGeom>
        </p:spPr>
      </p:pic>
      <p:sp>
        <p:nvSpPr>
          <p:cNvPr id="9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1357314" y="69345"/>
            <a:ext cx="9442492" cy="43588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 i="0" cap="all" baseline="0">
                <a:solidFill>
                  <a:srgbClr val="2227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1357314" y="517591"/>
            <a:ext cx="9442492" cy="43113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solidFill>
                  <a:srgbClr val="2227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6026046" y="1408670"/>
            <a:ext cx="5861154" cy="5325762"/>
          </a:xfrm>
        </p:spPr>
        <p:txBody>
          <a:bodyPr/>
          <a:lstStyle>
            <a:lvl1pPr>
              <a:defRPr sz="1800" b="1" i="0" baseline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600" b="0" i="0">
                <a:solidFill>
                  <a:srgbClr val="222750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400" b="0" i="0">
                <a:solidFill>
                  <a:srgbClr val="222750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b="0" i="0">
                <a:latin typeface="Helvetica" charset="0"/>
                <a:ea typeface="Helvetica" charset="0"/>
                <a:cs typeface="Helvetica" charset="0"/>
              </a:defRPr>
            </a:lvl4pPr>
            <a:lvl5pPr>
              <a:defRPr b="0" i="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fr-FR" dirty="0"/>
              <a:t>INFORMATIONS 2</a:t>
            </a:r>
          </a:p>
          <a:p>
            <a:pPr lvl="0"/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2" hasCustomPrompt="1"/>
          </p:nvPr>
        </p:nvSpPr>
        <p:spPr>
          <a:xfrm>
            <a:off x="234564" y="1408670"/>
            <a:ext cx="5476688" cy="5325762"/>
          </a:xfrm>
        </p:spPr>
        <p:txBody>
          <a:bodyPr/>
          <a:lstStyle>
            <a:lvl1pPr>
              <a:defRPr sz="1800" b="1" i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4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b="0" i="0">
                <a:latin typeface="Helvetica" charset="0"/>
                <a:ea typeface="Helvetica" charset="0"/>
                <a:cs typeface="Helvetica" charset="0"/>
              </a:defRPr>
            </a:lvl4pPr>
            <a:lvl5pPr>
              <a:defRPr b="0" i="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fr-FR" dirty="0"/>
              <a:t>INFORMATIONS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507252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grandContenu-bleu-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29" y="-323158"/>
            <a:ext cx="1715505" cy="1718909"/>
          </a:xfrm>
          <a:prstGeom prst="rect">
            <a:avLst/>
          </a:prstGeom>
        </p:spPr>
      </p:pic>
      <p:sp>
        <p:nvSpPr>
          <p:cNvPr id="9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1357314" y="69345"/>
            <a:ext cx="9442492" cy="43588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 i="0" cap="all" baseline="0">
                <a:solidFill>
                  <a:srgbClr val="2227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1357314" y="517591"/>
            <a:ext cx="9442492" cy="43113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solidFill>
                  <a:srgbClr val="2227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6026046" y="1408670"/>
            <a:ext cx="5861154" cy="5325762"/>
          </a:xfrm>
        </p:spPr>
        <p:txBody>
          <a:bodyPr/>
          <a:lstStyle>
            <a:lvl1pPr>
              <a:defRPr sz="1800" b="1" i="0" baseline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600" b="0" i="0">
                <a:solidFill>
                  <a:srgbClr val="222750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400" b="0" i="0">
                <a:solidFill>
                  <a:srgbClr val="222750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b="0" i="0">
                <a:latin typeface="Helvetica" charset="0"/>
                <a:ea typeface="Helvetica" charset="0"/>
                <a:cs typeface="Helvetica" charset="0"/>
              </a:defRPr>
            </a:lvl4pPr>
            <a:lvl5pPr>
              <a:defRPr b="0" i="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fr-FR" dirty="0"/>
              <a:t>INFORMATIONS 2</a:t>
            </a:r>
          </a:p>
          <a:p>
            <a:pPr lvl="0"/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sz="half" idx="12" hasCustomPrompt="1"/>
          </p:nvPr>
        </p:nvSpPr>
        <p:spPr>
          <a:xfrm>
            <a:off x="234564" y="1408670"/>
            <a:ext cx="5476688" cy="5325762"/>
          </a:xfrm>
        </p:spPr>
        <p:txBody>
          <a:bodyPr/>
          <a:lstStyle>
            <a:lvl1pPr>
              <a:defRPr sz="1800" b="1" i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4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b="0" i="0">
                <a:latin typeface="Helvetica" charset="0"/>
                <a:ea typeface="Helvetica" charset="0"/>
                <a:cs typeface="Helvetica" charset="0"/>
              </a:defRPr>
            </a:lvl4pPr>
            <a:lvl5pPr>
              <a:defRPr b="0" i="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fr-FR" dirty="0"/>
              <a:t>INFORMATIONS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557">
            <a:off x="-49428" y="590156"/>
            <a:ext cx="12308012" cy="84739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52" y="81702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47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>
            <a:off x="3183500" y="3886200"/>
            <a:ext cx="5829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0" i="0" kern="120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THANK YOU FOR YOUR ATTENTION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5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rPr lang="fr-FR"/>
              <a:t>Click and modify the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rPr lang="fr-FR"/>
              <a:t>Click to change the style of the mask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B2398-0ACE-AC45-95E3-D3404168FA51}" type="datetimeFigureOut">
              <a:rPr lang="fr-FR" smtClean="0"/>
              <a:t>19/05/2020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EE658-B2C9-454A-9836-B460EA6516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103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6" r:id="rId2"/>
    <p:sldLayoutId id="2147483689" r:id="rId3"/>
    <p:sldLayoutId id="2147483693" r:id="rId4"/>
    <p:sldLayoutId id="2147483694" r:id="rId5"/>
    <p:sldLayoutId id="2147483695" r:id="rId6"/>
    <p:sldLayoutId id="214748368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ETF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New ideas for final examination</a:t>
            </a:r>
          </a:p>
          <a:p>
            <a:r>
              <a:rPr lang="en-US"/>
              <a:t>13 May 2020</a:t>
            </a:r>
          </a:p>
          <a:p>
            <a:r>
              <a:rPr lang="en-US"/>
              <a:t>Dominique Faivre Pierret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A holistic view of educational tools and resources</a:t>
            </a:r>
          </a:p>
          <a:p>
            <a:pPr lvl="1"/>
            <a:r>
              <a:rPr lang="en-GB" dirty="0"/>
              <a:t>Generalist tools (Moodle, </a:t>
            </a:r>
            <a:r>
              <a:rPr lang="en-GB" dirty="0" err="1"/>
              <a:t>Ypareo</a:t>
            </a:r>
            <a:r>
              <a:rPr lang="en-GB" dirty="0"/>
              <a:t> or </a:t>
            </a:r>
            <a:r>
              <a:rPr lang="en-GB" dirty="0" err="1"/>
              <a:t>Netoffice</a:t>
            </a:r>
            <a:r>
              <a:rPr lang="en-GB" b="1" dirty="0"/>
              <a:t>)</a:t>
            </a:r>
            <a:endParaRPr lang="en-GB" dirty="0"/>
          </a:p>
          <a:p>
            <a:pPr lvl="1"/>
            <a:r>
              <a:rPr lang="en-GB" dirty="0"/>
              <a:t>Tools dedicated to automobile  maintenance and technology (</a:t>
            </a:r>
            <a:r>
              <a:rPr lang="en-GB" dirty="0" err="1"/>
              <a:t>Electude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Guides, tutorials and training modules on their use (including 80 awareness and self-training videos focused on the basics of using computer tools</a:t>
            </a:r>
            <a:br>
              <a:rPr lang="en-GB" dirty="0"/>
            </a:br>
            <a:endParaRPr lang="en-GB" dirty="0"/>
          </a:p>
          <a:p>
            <a:r>
              <a:rPr lang="en-GB" dirty="0"/>
              <a:t>A collaborative tool</a:t>
            </a:r>
          </a:p>
          <a:p>
            <a:pPr lvl="1"/>
            <a:r>
              <a:rPr lang="en-GB" dirty="0"/>
              <a:t>forums</a:t>
            </a:r>
          </a:p>
          <a:p>
            <a:pPr lvl="1"/>
            <a:r>
              <a:rPr lang="en-GB" dirty="0"/>
              <a:t>testimonies</a:t>
            </a:r>
          </a:p>
          <a:p>
            <a:pPr lvl="1"/>
            <a:endParaRPr lang="en-GB" dirty="0"/>
          </a:p>
          <a:p>
            <a:r>
              <a:rPr lang="en-GB" dirty="0"/>
              <a:t>Webinars</a:t>
            </a:r>
          </a:p>
          <a:p>
            <a:pPr lvl="1"/>
            <a:r>
              <a:rPr lang="en-GB" dirty="0"/>
              <a:t>Communicate remotely / assess remotely / design attractive educational resources with simple tools / Facilitate a virtual class / make courses attractive / keep learners engaged and motivate </a:t>
            </a:r>
          </a:p>
          <a:p>
            <a:pPr lvl="1"/>
            <a:endParaRPr lang="en-GB" dirty="0"/>
          </a:p>
          <a:p>
            <a:r>
              <a:rPr lang="en-GB" dirty="0"/>
              <a:t>Distance training trainer </a:t>
            </a:r>
          </a:p>
          <a:p>
            <a:pPr lvl="1"/>
            <a:r>
              <a:rPr lang="en-GB" dirty="0"/>
              <a:t>the technical prerequisites necessary for face-to-face training</a:t>
            </a:r>
          </a:p>
          <a:p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Pedagogical continuity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Collaborative platform</a:t>
            </a:r>
          </a:p>
        </p:txBody>
      </p:sp>
    </p:spTree>
    <p:extLst>
      <p:ext uri="{BB962C8B-B14F-4D97-AF65-F5344CB8AC3E}">
        <p14:creationId xmlns:p14="http://schemas.microsoft.com/office/powerpoint/2010/main" val="159050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414445" y="1408670"/>
            <a:ext cx="11258443" cy="5288692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  <a:p>
            <a:pPr>
              <a:lnSpc>
                <a:spcPct val="130000"/>
              </a:lnSpc>
            </a:pPr>
            <a:r>
              <a:rPr lang="en-GB" dirty="0"/>
              <a:t>The Sectoral Qualifications (</a:t>
            </a:r>
            <a:r>
              <a:rPr lang="en-GB" i="1" dirty="0"/>
              <a:t>CQP: professional qualification certificate </a:t>
            </a:r>
            <a:r>
              <a:rPr lang="en-GB" dirty="0"/>
              <a:t>) </a:t>
            </a:r>
            <a:br>
              <a:rPr lang="en-GB" dirty="0"/>
            </a:br>
            <a:r>
              <a:rPr lang="en-GB" dirty="0"/>
              <a:t>are designed in  blocks of competences.</a:t>
            </a:r>
            <a:br>
              <a:rPr lang="en-GB" dirty="0"/>
            </a:br>
            <a:endParaRPr lang="en-GB" dirty="0"/>
          </a:p>
          <a:p>
            <a:pPr lvl="1"/>
            <a:r>
              <a:rPr lang="en-GB" dirty="0"/>
              <a:t>Each block of competences can be certified in France.</a:t>
            </a:r>
            <a:br>
              <a:rPr lang="en-GB" dirty="0"/>
            </a:br>
            <a:endParaRPr lang="en-GB" dirty="0"/>
          </a:p>
          <a:p>
            <a:pPr lvl="1"/>
            <a:r>
              <a:rPr lang="en-GB" dirty="0"/>
              <a:t>Three methods of evaluation :</a:t>
            </a:r>
          </a:p>
          <a:p>
            <a:pPr lvl="2"/>
            <a:r>
              <a:rPr lang="en-GB" dirty="0"/>
              <a:t>case study</a:t>
            </a:r>
          </a:p>
          <a:p>
            <a:pPr lvl="2"/>
            <a:r>
              <a:rPr lang="en-GB" dirty="0"/>
              <a:t>Placing in work the situation</a:t>
            </a:r>
          </a:p>
          <a:p>
            <a:pPr lvl="2"/>
            <a:r>
              <a:rPr lang="en-GB" dirty="0"/>
              <a:t>interview (Storytelling) to explain an  activities</a:t>
            </a:r>
          </a:p>
          <a:p>
            <a:endParaRPr lang="en-GB" dirty="0"/>
          </a:p>
          <a:p>
            <a:pPr lvl="1"/>
            <a:r>
              <a:rPr lang="en-GB" b="1" dirty="0"/>
              <a:t>Before </a:t>
            </a:r>
            <a:r>
              <a:rPr lang="en-GB" b="1" dirty="0" err="1"/>
              <a:t>Covid</a:t>
            </a:r>
            <a:r>
              <a:rPr lang="en-GB" b="1" dirty="0"/>
              <a:t> 19</a:t>
            </a:r>
            <a:r>
              <a:rPr lang="en-GB" dirty="0"/>
              <a:t>, a person who had acquired at least </a:t>
            </a:r>
            <a:r>
              <a:rPr lang="en-GB" b="1" dirty="0"/>
              <a:t>50 % of the blocks</a:t>
            </a:r>
            <a:r>
              <a:rPr lang="en-GB" dirty="0"/>
              <a:t> could appear in front of </a:t>
            </a:r>
            <a:r>
              <a:rPr lang="en-GB" b="1" dirty="0"/>
              <a:t>a jury </a:t>
            </a:r>
            <a:r>
              <a:rPr lang="en-GB" sz="1400" dirty="0"/>
              <a:t>(consisting on a trainer, an employers’ representative and a representative of a trade union). 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But now there are difficulties in organising the initial set up:</a:t>
            </a:r>
          </a:p>
          <a:p>
            <a:pPr lvl="1"/>
            <a:r>
              <a:rPr lang="en-GB" dirty="0"/>
              <a:t>Challenging  training calendars</a:t>
            </a:r>
          </a:p>
          <a:p>
            <a:pPr lvl="1"/>
            <a:r>
              <a:rPr lang="en-GB" dirty="0"/>
              <a:t>Health risks</a:t>
            </a:r>
          </a:p>
          <a:p>
            <a:pPr lvl="1"/>
            <a:r>
              <a:rPr lang="en-GB" dirty="0"/>
              <a:t>Unavailability of employers due to the recovery of activities</a:t>
            </a:r>
          </a:p>
          <a:p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final juries</a:t>
            </a:r>
          </a:p>
        </p:txBody>
      </p:sp>
    </p:spTree>
    <p:extLst>
      <p:ext uri="{BB962C8B-B14F-4D97-AF65-F5344CB8AC3E}">
        <p14:creationId xmlns:p14="http://schemas.microsoft.com/office/powerpoint/2010/main" val="3298335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6B666AA-4C98-40A6-9375-61D18DBF54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Branch joint agreement signed at the end of April</a:t>
            </a:r>
          </a:p>
          <a:p>
            <a:endParaRPr lang="en-GB" dirty="0"/>
          </a:p>
          <a:p>
            <a:r>
              <a:rPr lang="en-GB" dirty="0"/>
              <a:t>So until mid-July:</a:t>
            </a:r>
          </a:p>
          <a:p>
            <a:endParaRPr lang="en-GB" dirty="0"/>
          </a:p>
          <a:p>
            <a:pPr lvl="1"/>
            <a:r>
              <a:rPr lang="en-GB" dirty="0"/>
              <a:t>Sectoral qualifications (CQP) are awarded to persons who have acquired at least 80 % of the blocks of competences.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For persons having acquired between 50 % and 80 % of the blocks,</a:t>
            </a:r>
          </a:p>
          <a:p>
            <a:pPr lvl="2"/>
            <a:r>
              <a:rPr lang="en-GB" dirty="0"/>
              <a:t>the VET training centres will be able to supplement their training and organise additional evaluations.</a:t>
            </a:r>
          </a:p>
          <a:p>
            <a:pPr lvl="2"/>
            <a:r>
              <a:rPr lang="en-GB" dirty="0"/>
              <a:t>If a student fails, he can register for face-to-face jury in the 2nd half of 2020.</a:t>
            </a:r>
          </a:p>
          <a:p>
            <a:endParaRPr lang="en-GB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67234E-0567-424A-8D6F-3F830DEECB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57314" y="160785"/>
            <a:ext cx="9442492" cy="435889"/>
          </a:xfrm>
        </p:spPr>
        <p:txBody>
          <a:bodyPr/>
          <a:lstStyle/>
          <a:p>
            <a:r>
              <a:rPr lang="fr-FR" dirty="0" err="1"/>
              <a:t>Adjustments</a:t>
            </a:r>
            <a:r>
              <a:rPr lang="fr-FR" dirty="0"/>
              <a:t> of final </a:t>
            </a:r>
            <a:r>
              <a:rPr lang="fr-FR" dirty="0" err="1"/>
              <a:t>Juries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344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30727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BS-ANFA-1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FFC000"/>
      </a:accent1>
      <a:accent2>
        <a:srgbClr val="90ACF0"/>
      </a:accent2>
      <a:accent3>
        <a:srgbClr val="00B0F0"/>
      </a:accent3>
      <a:accent4>
        <a:srgbClr val="9F51ED"/>
      </a:accent4>
      <a:accent5>
        <a:srgbClr val="E01671"/>
      </a:accent5>
      <a:accent6>
        <a:srgbClr val="EE81BD"/>
      </a:accent6>
      <a:hlink>
        <a:srgbClr val="0070C0"/>
      </a:hlink>
      <a:folHlink>
        <a:srgbClr val="8C8C8C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3304</TotalTime>
  <Words>111</Words>
  <Application>Microsoft Office PowerPoint</Application>
  <PresentationFormat>Widescreen</PresentationFormat>
  <Paragraphs>47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Helvetica</vt:lpstr>
      <vt:lpstr>Thème Office</vt:lpstr>
      <vt:lpstr>ETF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Didier Gelibert</cp:lastModifiedBy>
  <cp:revision>66</cp:revision>
  <dcterms:created xsi:type="dcterms:W3CDTF">2020-03-21T23:32:28Z</dcterms:created>
  <dcterms:modified xsi:type="dcterms:W3CDTF">2020-05-19T08:48:40Z</dcterms:modified>
</cp:coreProperties>
</file>