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5" r:id="rId4"/>
    <p:sldId id="266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748"/>
    <a:srgbClr val="B8D24C"/>
    <a:srgbClr val="222750"/>
    <a:srgbClr val="009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5"/>
  </p:normalViewPr>
  <p:slideViewPr>
    <p:cSldViewPr snapToGrid="0" snapToObjects="1">
      <p:cViewPr varScale="1">
        <p:scale>
          <a:sx n="81" d="100"/>
          <a:sy n="81" d="100"/>
        </p:scale>
        <p:origin x="5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19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F9BA-AA9A-41EB-9D9C-548744C7AFB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F017-5490-489D-AD32-BDC574187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634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48BDB-7A28-1546-9391-C4B47804E1D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E30B2-007B-3C4A-937D-4DCE48B299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9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8"/>
            <a:ext cx="12194153" cy="6856791"/>
          </a:xfrm>
          <a:prstGeom prst="rect">
            <a:avLst/>
          </a:prstGeom>
        </p:spPr>
      </p:pic>
      <p:sp>
        <p:nvSpPr>
          <p:cNvPr id="15" name="Ellipse 14"/>
          <p:cNvSpPr/>
          <p:nvPr userDrawn="1"/>
        </p:nvSpPr>
        <p:spPr>
          <a:xfrm>
            <a:off x="2070308" y="-317916"/>
            <a:ext cx="7493416" cy="70171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-497769" y="-565566"/>
            <a:ext cx="2936748" cy="2596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6124" y="3068210"/>
            <a:ext cx="5700713" cy="968012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24" y="4168347"/>
            <a:ext cx="5700713" cy="835888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581400" y="3954100"/>
            <a:ext cx="5292969" cy="51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9" y="271466"/>
            <a:ext cx="2497288" cy="2502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957388" y="2777340"/>
            <a:ext cx="9401175" cy="834483"/>
          </a:xfrm>
        </p:spPr>
        <p:txBody>
          <a:bodyPr anchor="b">
            <a:normAutofit/>
          </a:bodyPr>
          <a:lstStyle>
            <a:lvl1pPr algn="l">
              <a:defRPr sz="32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957388" y="3626111"/>
            <a:ext cx="9401175" cy="75565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22" y="6011056"/>
            <a:ext cx="1568838" cy="9490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1766887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nd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10">
            <a:off x="-14194" y="585398"/>
            <a:ext cx="12209334" cy="840603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14445" y="1408670"/>
            <a:ext cx="11258443" cy="5288692"/>
          </a:xfrm>
        </p:spPr>
        <p:txBody>
          <a:bodyPr/>
          <a:lstStyle>
            <a:lvl1pPr>
              <a:defRPr sz="1800" b="1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Contenu plus grand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ndContenu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14445" y="1408669"/>
            <a:ext cx="11258443" cy="5276335"/>
          </a:xfrm>
        </p:spPr>
        <p:txBody>
          <a:bodyPr/>
          <a:lstStyle>
            <a:lvl1pPr>
              <a:defRPr sz="1800" b="1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Contenu plus grand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7">
            <a:off x="-49428" y="590156"/>
            <a:ext cx="12308012" cy="84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2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ndContenu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10">
            <a:off x="-14194" y="585398"/>
            <a:ext cx="12209334" cy="8406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26046" y="1408670"/>
            <a:ext cx="5861154" cy="5325762"/>
          </a:xfrm>
        </p:spPr>
        <p:txBody>
          <a:bodyPr/>
          <a:lstStyle>
            <a:lvl1pPr>
              <a:defRPr sz="1800" b="1" i="0" baseline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2</a:t>
            </a:r>
          </a:p>
          <a:p>
            <a:pPr lvl="0"/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234564" y="1408670"/>
            <a:ext cx="5476688" cy="5325762"/>
          </a:xfrm>
        </p:spPr>
        <p:txBody>
          <a:bodyPr/>
          <a:lstStyle>
            <a:lvl1pPr>
              <a:defRPr sz="1800" b="1" i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0725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ndContenu-bleu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26046" y="1408670"/>
            <a:ext cx="5861154" cy="5325762"/>
          </a:xfrm>
        </p:spPr>
        <p:txBody>
          <a:bodyPr/>
          <a:lstStyle>
            <a:lvl1pPr>
              <a:defRPr sz="1800" b="1" i="0" baseline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2</a:t>
            </a:r>
          </a:p>
          <a:p>
            <a:pPr lvl="0"/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234564" y="1408670"/>
            <a:ext cx="5476688" cy="5325762"/>
          </a:xfrm>
        </p:spPr>
        <p:txBody>
          <a:bodyPr/>
          <a:lstStyle>
            <a:lvl1pPr>
              <a:defRPr sz="1800" b="1" i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7">
            <a:off x="-49428" y="590156"/>
            <a:ext cx="12308012" cy="84739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183500" y="3886200"/>
            <a:ext cx="582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0" i="0" kern="12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MERCI DE VOTRE ATTENTION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2398-0ACE-AC45-95E3-D3404168FA51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E658-B2C9-454A-9836-B460EA651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9" r:id="rId3"/>
    <p:sldLayoutId id="2147483693" r:id="rId4"/>
    <p:sldLayoutId id="2147483694" r:id="rId5"/>
    <p:sldLayoutId id="2147483695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ETF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ideas for final exams</a:t>
            </a:r>
          </a:p>
          <a:p>
            <a:r>
              <a:rPr lang="en-US" dirty="0"/>
              <a:t>13 </a:t>
            </a:r>
            <a:r>
              <a:rPr lang="en-US" dirty="0" err="1"/>
              <a:t>mai</a:t>
            </a:r>
            <a:r>
              <a:rPr lang="en-US" dirty="0"/>
              <a:t> 2020</a:t>
            </a:r>
          </a:p>
          <a:p>
            <a:r>
              <a:rPr lang="en-US" dirty="0"/>
              <a:t>Dominique Faivre </a:t>
            </a:r>
            <a:r>
              <a:rPr lang="en-US" dirty="0" err="1"/>
              <a:t>Pierret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une vision globale des outils et ressources pédagogiques </a:t>
            </a:r>
          </a:p>
          <a:p>
            <a:pPr lvl="1"/>
            <a:r>
              <a:rPr lang="fr-FR" dirty="0"/>
              <a:t>Outils généralistes (Moodle, </a:t>
            </a:r>
            <a:r>
              <a:rPr lang="fr-FR" dirty="0" err="1"/>
              <a:t>Ypareo</a:t>
            </a:r>
            <a:r>
              <a:rPr lang="fr-FR" dirty="0"/>
              <a:t> ou </a:t>
            </a:r>
            <a:r>
              <a:rPr lang="fr-FR" dirty="0" err="1"/>
              <a:t>Netoffice</a:t>
            </a:r>
            <a:r>
              <a:rPr lang="fr-FR" b="1" dirty="0"/>
              <a:t>)</a:t>
            </a:r>
            <a:endParaRPr lang="fr-FR" dirty="0"/>
          </a:p>
          <a:p>
            <a:pPr lvl="1"/>
            <a:r>
              <a:rPr lang="fr-FR" dirty="0"/>
              <a:t>Outils dédiés à la maintenance et la technologie auto (</a:t>
            </a:r>
            <a:r>
              <a:rPr lang="fr-FR" dirty="0" err="1"/>
              <a:t>Electude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Guides, tutos et modules de formations sur leur utilisation (</a:t>
            </a:r>
            <a:r>
              <a:rPr lang="fr-FR" sz="1400" dirty="0"/>
              <a:t>dont 80 vidéos de sensibilisation et d’auto-formation consacrées aux fondamentaux d’usage des outils informatiques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r>
              <a:rPr lang="fr-FR" dirty="0"/>
              <a:t>Un outil collaboratif </a:t>
            </a:r>
          </a:p>
          <a:p>
            <a:pPr lvl="1"/>
            <a:r>
              <a:rPr lang="fr-FR" dirty="0"/>
              <a:t>des forums</a:t>
            </a:r>
          </a:p>
          <a:p>
            <a:pPr lvl="1"/>
            <a:r>
              <a:rPr lang="fr-FR" dirty="0"/>
              <a:t>des témoignages</a:t>
            </a:r>
          </a:p>
          <a:p>
            <a:pPr lvl="1"/>
            <a:endParaRPr lang="fr-FR" dirty="0"/>
          </a:p>
          <a:p>
            <a:r>
              <a:rPr lang="fr-FR" dirty="0"/>
              <a:t>Des webinaires </a:t>
            </a:r>
          </a:p>
          <a:p>
            <a:pPr lvl="1"/>
            <a:r>
              <a:rPr lang="fr-FR" dirty="0"/>
              <a:t>Communiquer à distance / évaluer à distance / concevoir des ressources pédagogiques attrayantes avec des outils simples / Animer une classe virtuelle / rendre des cours attractifs / maintenir les apprenants engagés et motivés</a:t>
            </a:r>
          </a:p>
          <a:p>
            <a:pPr lvl="1"/>
            <a:endParaRPr lang="fr-FR" dirty="0"/>
          </a:p>
          <a:p>
            <a:r>
              <a:rPr lang="fr-FR" dirty="0"/>
              <a:t>Des formations de formateurs distancielles. </a:t>
            </a:r>
          </a:p>
          <a:p>
            <a:pPr lvl="1"/>
            <a:r>
              <a:rPr lang="fr-FR" dirty="0"/>
              <a:t>les prérequis techniques nécessaires à une formation en présentiel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Continuité pédagogique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Plateforme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9050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Les CQP sont construits en bloc de compétences. </a:t>
            </a:r>
          </a:p>
          <a:p>
            <a:pPr lvl="1"/>
            <a:r>
              <a:rPr lang="fr-FR" dirty="0"/>
              <a:t>Chaque bloc de compétences a, en France, valeur certificative. </a:t>
            </a:r>
          </a:p>
          <a:p>
            <a:pPr lvl="1"/>
            <a:r>
              <a:rPr lang="fr-FR" dirty="0"/>
              <a:t>3 modalités d'évaluation :</a:t>
            </a:r>
          </a:p>
          <a:p>
            <a:pPr lvl="2"/>
            <a:r>
              <a:rPr lang="fr-FR" dirty="0"/>
              <a:t>l'étude de cas</a:t>
            </a:r>
          </a:p>
          <a:p>
            <a:pPr lvl="2"/>
            <a:r>
              <a:rPr lang="fr-FR" dirty="0"/>
              <a:t>la mise en situation </a:t>
            </a:r>
          </a:p>
          <a:p>
            <a:pPr lvl="2"/>
            <a:r>
              <a:rPr lang="fr-FR" dirty="0"/>
              <a:t>l'entretien de narration d'activité. </a:t>
            </a:r>
          </a:p>
          <a:p>
            <a:endParaRPr lang="fr-FR" dirty="0"/>
          </a:p>
          <a:p>
            <a:pPr lvl="1"/>
            <a:r>
              <a:rPr lang="fr-FR" b="1" dirty="0"/>
              <a:t>Avant le </a:t>
            </a:r>
            <a:r>
              <a:rPr lang="fr-FR" b="1" dirty="0" err="1"/>
              <a:t>Covid</a:t>
            </a:r>
            <a:r>
              <a:rPr lang="fr-FR" b="1" dirty="0"/>
              <a:t> 19</a:t>
            </a:r>
            <a:r>
              <a:rPr lang="fr-FR" dirty="0"/>
              <a:t>, dès qu’une personne a acquis au moins </a:t>
            </a:r>
            <a:r>
              <a:rPr lang="fr-FR" b="1" dirty="0"/>
              <a:t>50 % des blocs</a:t>
            </a:r>
            <a:r>
              <a:rPr lang="fr-FR" dirty="0"/>
              <a:t>, elle peut.se présenter devant </a:t>
            </a:r>
            <a:r>
              <a:rPr lang="fr-FR" b="1" dirty="0"/>
              <a:t>un jury </a:t>
            </a:r>
            <a:r>
              <a:rPr lang="fr-FR" sz="1400" dirty="0"/>
              <a:t>(composé d'un formateur, d'un représentant patronal et d'un représentant d’une organisation syndicale).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Mais difficultés pour maintenir les jurys initialement prévus :</a:t>
            </a:r>
          </a:p>
          <a:p>
            <a:pPr lvl="1"/>
            <a:r>
              <a:rPr lang="fr-FR" dirty="0"/>
              <a:t>Remise en cause des calendriers de formation</a:t>
            </a:r>
          </a:p>
          <a:p>
            <a:pPr lvl="1"/>
            <a:r>
              <a:rPr lang="fr-FR" dirty="0"/>
              <a:t>Risques sanitaires</a:t>
            </a:r>
          </a:p>
          <a:p>
            <a:pPr lvl="1"/>
            <a:r>
              <a:rPr lang="fr-FR" dirty="0"/>
              <a:t>Indisponibilité des professionnels avec la reprise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jurys finaux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A9806A-242C-4FF0-88EF-3ADF12136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4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B666AA-4C98-40A6-9375-61D18DBF54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Accord de branche signé fin avril  </a:t>
            </a:r>
          </a:p>
          <a:p>
            <a:endParaRPr lang="fr-FR" dirty="0"/>
          </a:p>
          <a:p>
            <a:r>
              <a:rPr lang="fr-FR" dirty="0"/>
              <a:t>Ainsi, jusqu’ à mi-juillet : </a:t>
            </a:r>
          </a:p>
          <a:p>
            <a:endParaRPr lang="fr-FR" dirty="0"/>
          </a:p>
          <a:p>
            <a:pPr lvl="1"/>
            <a:r>
              <a:rPr lang="fr-FR" dirty="0"/>
              <a:t>CQP accordés aux personnes ayant acquis au moins 80% des blocs de compétences.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Pour les personnes ayant acquis entre 50 % et 80 % des blocs, </a:t>
            </a:r>
          </a:p>
          <a:p>
            <a:pPr lvl="2"/>
            <a:r>
              <a:rPr lang="fr-FR" dirty="0"/>
              <a:t>les centres pourront compléter leur formation et organiser des évaluations complémentaires. </a:t>
            </a:r>
          </a:p>
          <a:p>
            <a:pPr lvl="2"/>
            <a:r>
              <a:rPr lang="fr-FR" dirty="0"/>
              <a:t>En cas d'échec, possibilité de s’inscrire à des jurys organisés en présentiel au 2e semestre 2020.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67234E-0567-424A-8D6F-3F830DEEC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Aménagements des jurys finaux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3EDFF8-F78B-4234-B063-A81795C1E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7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072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BS-ANFA-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FC000"/>
      </a:accent1>
      <a:accent2>
        <a:srgbClr val="90ACF0"/>
      </a:accent2>
      <a:accent3>
        <a:srgbClr val="00B0F0"/>
      </a:accent3>
      <a:accent4>
        <a:srgbClr val="9F51ED"/>
      </a:accent4>
      <a:accent5>
        <a:srgbClr val="E01671"/>
      </a:accent5>
      <a:accent6>
        <a:srgbClr val="EE81BD"/>
      </a:accent6>
      <a:hlink>
        <a:srgbClr val="0070C0"/>
      </a:hlink>
      <a:folHlink>
        <a:srgbClr val="8C8C8C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308</Words>
  <Application>Microsoft Office PowerPoint</Application>
  <PresentationFormat>Grand écran</PresentationFormat>
  <Paragraphs>48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Thème Office</vt:lpstr>
      <vt:lpstr>ETF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Dominique FAIVRE-PIERRET</cp:lastModifiedBy>
  <cp:revision>51</cp:revision>
  <dcterms:created xsi:type="dcterms:W3CDTF">2020-03-21T23:32:28Z</dcterms:created>
  <dcterms:modified xsi:type="dcterms:W3CDTF">2020-05-12T13:12:17Z</dcterms:modified>
</cp:coreProperties>
</file>