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79" r:id="rId2"/>
    <p:sldId id="256" r:id="rId3"/>
    <p:sldId id="257" r:id="rId4"/>
    <p:sldId id="258" r:id="rId5"/>
    <p:sldId id="259" r:id="rId6"/>
    <p:sldId id="280" r:id="rId7"/>
    <p:sldId id="267" r:id="rId8"/>
    <p:sldId id="262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7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0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258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1038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77871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1165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1852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3260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5208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6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434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5949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5198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8745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11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0738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0865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2022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A5CCA-639C-4C40-AA64-BF89F37E43C0}" type="datetimeFigureOut">
              <a:rPr lang="ru-RU" smtClean="0"/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03B237-2FC9-44FC-9C7C-E0932927B4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27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освіти і науки України</a:t>
            </a:r>
            <a:b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професійної освіти</a:t>
            </a:r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uk-UA" sz="4400" dirty="0" smtClean="0"/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 стандарти професійної освіти на основі компетентнісного підходу</a:t>
            </a:r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4730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1131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Макет ДСПТО</a:t>
            </a:r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08993"/>
            <a:ext cx="8596668" cy="4432370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итульна сторінка;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сторінка погоджень;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клад робочої групи;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ДСПТО;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загальнопрофесійний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загальнопрофесійних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компетентностей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освітньо-кваліфікаційна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випускника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компетентностей;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644635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9777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Титульна сторінка</a:t>
            </a:r>
            <a:endParaRPr lang="uk-UA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65031"/>
            <a:ext cx="8596668" cy="4476331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15000"/>
              </a:lnSpc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Міністерство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освіти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науки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Міністерство соціальної політики України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Затверджено 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Наказ Міністерства освіти і науки України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від „___”_________201_ р. №___________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Державний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стандарт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ru-RU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професійно-технічної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освіти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ДСПТО 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позначення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стандарту)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Професія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Код: 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Кваліфікації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Видання офіційне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</a:t>
            </a:r>
            <a:r>
              <a:rPr lang="uk-UA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</a:t>
            </a: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uk-UA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(рік)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7974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1662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Аркуш погодження</a:t>
            </a: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5453" y="2160588"/>
            <a:ext cx="5281132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969108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 робочої групи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майстри виробничого навчання,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 (організацій) - замовників робітничих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кадрів, професійних (галузевих) об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єднань;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редставники регіональних рад професійно-технічної освіти;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регіональних служб зайнятості незайнятого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 консультанти;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ецензенти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ітературний редактор;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ехнічний редактор;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ерівники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6574542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агальні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щодо реалізації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ДСПТО визначають: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 ДСПТО;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ОКХ, що базуються на вимогах ПС;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имоги до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типових навчальних планів та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имоги до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навчання;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 результатів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навчання;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присвоєння освітньо-кваліфікаційного рівня та видачі відповідного документа про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освіту.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553142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Типова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загальнопрофесійного блоку</a:t>
            </a: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269014"/>
              </p:ext>
            </p:extLst>
          </p:nvPr>
        </p:nvGraphicFramePr>
        <p:xfrm>
          <a:off x="677863" y="2160588"/>
          <a:ext cx="8596311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114">
                  <a:extLst>
                    <a:ext uri="{9D8B030D-6E8A-4147-A177-3AD203B41FA5}">
                      <a16:colId xmlns:a16="http://schemas.microsoft.com/office/drawing/2014/main" val="659055862"/>
                    </a:ext>
                  </a:extLst>
                </a:gridCol>
                <a:gridCol w="3613638">
                  <a:extLst>
                    <a:ext uri="{9D8B030D-6E8A-4147-A177-3AD203B41FA5}">
                      <a16:colId xmlns:a16="http://schemas.microsoft.com/office/drawing/2014/main" val="607227727"/>
                    </a:ext>
                  </a:extLst>
                </a:gridCol>
                <a:gridCol w="4262559">
                  <a:extLst>
                    <a:ext uri="{9D8B030D-6E8A-4147-A177-3AD203B41FA5}">
                      <a16:colId xmlns:a16="http://schemas.microsoft.com/office/drawing/2014/main" val="28196609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Загальнопрофесійні та ключові компетентності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загальнопрофесійних та ключових компетентностей</a:t>
                      </a:r>
                    </a:p>
                    <a:p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238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Автономність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	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Здатність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самостійно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приймати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рішення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	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Здатність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діяти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нестандартних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ситуаціях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	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Здатність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планувати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трудову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діяльність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	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Уміння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організувати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робоче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місце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56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615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3.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533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9267152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світньо-кваліфікаційна характеристика</a:t>
            </a:r>
            <a:b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кваліфікацією _____________________</a:t>
            </a: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1.	Професія </a:t>
            </a:r>
            <a:r>
              <a:rPr lang="uk-UA" dirty="0" smtClean="0"/>
              <a:t>________________</a:t>
            </a:r>
            <a:endParaRPr lang="uk-UA" dirty="0"/>
          </a:p>
          <a:p>
            <a:r>
              <a:rPr lang="uk-UA" dirty="0"/>
              <a:t>2.	Кваліфікація</a:t>
            </a:r>
            <a:r>
              <a:rPr lang="uk-UA" dirty="0" smtClean="0"/>
              <a:t>________________________</a:t>
            </a:r>
            <a:endParaRPr lang="uk-UA" dirty="0"/>
          </a:p>
          <a:p>
            <a:r>
              <a:rPr lang="uk-UA" dirty="0"/>
              <a:t>3.	Рівень кваліфікації відповідно до НРК </a:t>
            </a:r>
            <a:r>
              <a:rPr lang="uk-UA" dirty="0" smtClean="0"/>
              <a:t>________</a:t>
            </a:r>
            <a:endParaRPr lang="uk-UA" dirty="0"/>
          </a:p>
          <a:p>
            <a:r>
              <a:rPr lang="uk-UA" dirty="0"/>
              <a:t>4.	</a:t>
            </a:r>
            <a:r>
              <a:rPr lang="uk-UA" dirty="0" smtClean="0"/>
              <a:t>Вимоги до вступника:</a:t>
            </a:r>
          </a:p>
          <a:p>
            <a:endParaRPr lang="uk-UA" dirty="0" smtClean="0"/>
          </a:p>
          <a:p>
            <a:r>
              <a:rPr lang="uk-UA" dirty="0" smtClean="0"/>
              <a:t>5.     Професійні </a:t>
            </a:r>
            <a:r>
              <a:rPr lang="uk-UA" dirty="0"/>
              <a:t>компетентності: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4321477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Типовий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</a:t>
            </a:r>
            <a:b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7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кваліфікацією</a:t>
            </a: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_____________________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Професія</a:t>
            </a:r>
            <a:r>
              <a:rPr lang="ru-RU" dirty="0"/>
              <a:t> </a:t>
            </a:r>
            <a:r>
              <a:rPr lang="ru-RU" dirty="0" smtClean="0"/>
              <a:t>________________(</a:t>
            </a:r>
            <a:r>
              <a:rPr lang="ru-RU" dirty="0"/>
              <a:t>код, </a:t>
            </a:r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професії</a:t>
            </a:r>
            <a:r>
              <a:rPr lang="ru-RU" dirty="0"/>
              <a:t>)</a:t>
            </a:r>
          </a:p>
          <a:p>
            <a:r>
              <a:rPr lang="ru-RU" dirty="0" err="1"/>
              <a:t>Кваліфікація</a:t>
            </a:r>
            <a:r>
              <a:rPr lang="ru-RU" dirty="0" smtClean="0"/>
              <a:t>__________________________</a:t>
            </a:r>
            <a:endParaRPr lang="ru-RU" dirty="0"/>
          </a:p>
          <a:p>
            <a:r>
              <a:rPr lang="ru-RU" dirty="0" smtClean="0"/>
              <a:t>Строк </a:t>
            </a:r>
            <a:r>
              <a:rPr lang="ru-RU" dirty="0" err="1"/>
              <a:t>навчання</a:t>
            </a:r>
            <a:r>
              <a:rPr lang="ru-RU" dirty="0"/>
              <a:t> _________</a:t>
            </a:r>
          </a:p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989613"/>
              </p:ext>
            </p:extLst>
          </p:nvPr>
        </p:nvGraphicFramePr>
        <p:xfrm>
          <a:off x="835269" y="3575526"/>
          <a:ext cx="7965831" cy="2368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5979">
                  <a:extLst>
                    <a:ext uri="{9D8B030D-6E8A-4147-A177-3AD203B41FA5}">
                      <a16:colId xmlns:a16="http://schemas.microsoft.com/office/drawing/2014/main" val="2428447088"/>
                    </a:ext>
                  </a:extLst>
                </a:gridCol>
                <a:gridCol w="5434185">
                  <a:extLst>
                    <a:ext uri="{9D8B030D-6E8A-4147-A177-3AD203B41FA5}">
                      <a16:colId xmlns:a16="http://schemas.microsoft.com/office/drawing/2014/main" val="3205169160"/>
                    </a:ext>
                  </a:extLst>
                </a:gridCol>
                <a:gridCol w="1665667">
                  <a:extLst>
                    <a:ext uri="{9D8B030D-6E8A-4147-A177-3AD203B41FA5}">
                      <a16:colId xmlns:a16="http://schemas.microsoft.com/office/drawing/2014/main" val="2853286582"/>
                    </a:ext>
                  </a:extLst>
                </a:gridCol>
              </a:tblGrid>
              <a:tr h="7893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№ з/п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Професійні </a:t>
                      </a:r>
                      <a:r>
                        <a:rPr lang="uk-UA" sz="1200" dirty="0" smtClean="0">
                          <a:effectLst/>
                        </a:rPr>
                        <a:t>компетентності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</a:rPr>
                        <a:t>Опис професійних компетентностей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988412"/>
                  </a:ext>
                </a:extLst>
              </a:tr>
              <a:tr h="394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9264890"/>
                  </a:ext>
                </a:extLst>
              </a:tr>
              <a:tr h="394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181642"/>
                  </a:ext>
                </a:extLst>
              </a:tr>
              <a:tr h="394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4850403"/>
                  </a:ext>
                </a:extLst>
              </a:tr>
              <a:tr h="394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6490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473305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 результатів навчання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__________________________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468149"/>
              </p:ext>
            </p:extLst>
          </p:nvPr>
        </p:nvGraphicFramePr>
        <p:xfrm>
          <a:off x="1151792" y="3182814"/>
          <a:ext cx="7772400" cy="2858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4950">
                  <a:extLst>
                    <a:ext uri="{9D8B030D-6E8A-4147-A177-3AD203B41FA5}">
                      <a16:colId xmlns:a16="http://schemas.microsoft.com/office/drawing/2014/main" val="169882178"/>
                    </a:ext>
                  </a:extLst>
                </a:gridCol>
                <a:gridCol w="1912602">
                  <a:extLst>
                    <a:ext uri="{9D8B030D-6E8A-4147-A177-3AD203B41FA5}">
                      <a16:colId xmlns:a16="http://schemas.microsoft.com/office/drawing/2014/main" val="2516378327"/>
                    </a:ext>
                  </a:extLst>
                </a:gridCol>
                <a:gridCol w="3505890">
                  <a:extLst>
                    <a:ext uri="{9D8B030D-6E8A-4147-A177-3AD203B41FA5}">
                      <a16:colId xmlns:a16="http://schemas.microsoft.com/office/drawing/2014/main" val="3640987419"/>
                    </a:ext>
                  </a:extLst>
                </a:gridCol>
                <a:gridCol w="1508958">
                  <a:extLst>
                    <a:ext uri="{9D8B030D-6E8A-4147-A177-3AD203B41FA5}">
                      <a16:colId xmlns:a16="http://schemas.microsoft.com/office/drawing/2014/main" val="3662606102"/>
                    </a:ext>
                  </a:extLst>
                </a:gridCol>
              </a:tblGrid>
              <a:tr h="6392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№ з/п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Компетентність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smtClean="0">
                          <a:effectLst/>
                        </a:rPr>
                        <a:t>Зміст компетентності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Знає – не знає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Уміє – не вміє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6368440"/>
                  </a:ext>
                </a:extLst>
              </a:tr>
              <a:tr h="13148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uk-UA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uk-UA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uk-UA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5693337"/>
                  </a:ext>
                </a:extLst>
              </a:tr>
              <a:tr h="30149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0047755"/>
                  </a:ext>
                </a:extLst>
              </a:tr>
              <a:tr h="30149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5711826"/>
                  </a:ext>
                </a:extLst>
              </a:tr>
              <a:tr h="30149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4428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3030784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4378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 ЯКІСНОГО ДСПТО – ДО ЯКОСТІ ПІДГОТОВКИ РОБІТНИЧИХ КАДРІВ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5787" y="1720394"/>
            <a:ext cx="1828571" cy="1932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C:\Documents and Settings\555\Рабочий стол\фото для Л.Л\будівельник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2702" y="5064728"/>
            <a:ext cx="2000233" cy="13078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3" descr="C:\Documents and Settings\555\Рабочий стол\фото для Л.Л\кондитер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8156" y="1806123"/>
            <a:ext cx="2000233" cy="1500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Documents and Settings\555\Рабочий стол\фото для Л.Л\токар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59765" y="1885646"/>
            <a:ext cx="2000232" cy="13411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815" y="4304056"/>
            <a:ext cx="2068513" cy="206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765" y="4331044"/>
            <a:ext cx="2384425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47966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71717" y="1021976"/>
            <a:ext cx="10748682" cy="706364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ктуальність модернізації ДСПТО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5741" y="2298200"/>
            <a:ext cx="9144000" cy="3403076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0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динамічних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ринкових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актуалізується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потреба в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якісному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трудовому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потенціалі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здатному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успішно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конкурувати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ринку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задовольняти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роботодавців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в свою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модернізації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професійно-технічної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перегляду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професійно-технічної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професій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оновлення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нормативно-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бази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8360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183842" cy="1320800"/>
          </a:xfrm>
        </p:spPr>
        <p:txBody>
          <a:bodyPr>
            <a:noAutofit/>
          </a:bodyPr>
          <a:lstStyle/>
          <a:p>
            <a:pPr algn="ctr">
              <a:lnSpc>
                <a:spcPct val="95000"/>
              </a:lnSpc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ормативно-правове забезпечення</a:t>
            </a:r>
            <a:b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ДСПТО на основі компетентнісного підходу  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ДСПТО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компетентнісного 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базується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Конституції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та нормативно-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актах, 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професійний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», 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зайнятість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», 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роботодавців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права і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гарантії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», постанова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23 листопада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2011 р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№1341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рамки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кваліфікацій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», постанова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31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травня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2017 р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№ 373 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грудня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2016 р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№ 1077 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рамки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кваліфікацій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2016-2020 роки»,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квітня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2017 р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№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275-р 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середньострокового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пріоритетних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Уряду до 2020 року та плану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пріоритетних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Уряду на 2017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241041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ета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ДСПТО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компетентнісного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7176" y="1470212"/>
            <a:ext cx="9031955" cy="4858870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реалізація єдиної державної політики у сфері професійно-технічної освіти;</a:t>
            </a:r>
          </a:p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забезпечення у всіх регіонах і в різних галузях економіки еквівалентності професійно-технічної освіти й визнання кваліфікацій та документів про професійно-технічну освіту;</a:t>
            </a:r>
          </a:p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формування єдиного освітнього простору в Україні;</a:t>
            </a:r>
          </a:p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усунення відмінностей у змісті підготовки конкурентоспроможних на ринку праці кваліфікованих робітників/молодших спеціалістів та в термінології, що використовується у професійно-технічній освіті;</a:t>
            </a:r>
          </a:p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забезпечення належної підготовки кваліфікованих робітників/молодших спеціалістів усіх кваліфікаційних рівнів, формування активної життєвої позиції особистості, здатної орієнтуватися в сучасних соціально-економічних змінах;</a:t>
            </a:r>
          </a:p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створення нормативної бази для функціонування Національної системи кваліфікацій та Національної рамки кваліфікацій;</a:t>
            </a:r>
          </a:p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упровадження у навчально-виробничий процес професійно-технічних навчальних закладів (далі – ПТНЗ) навчальних планів і програм на основі компетентнісного підходу.</a:t>
            </a:r>
          </a:p>
          <a:p>
            <a:pPr marL="265176" lvl="0" indent="-265176">
              <a:lnSpc>
                <a:spcPct val="10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endParaRPr lang="uk-UA" sz="2200" dirty="0" smtClean="0">
              <a:solidFill>
                <a:prstClr val="black"/>
              </a:solidFill>
              <a:latin typeface="Verdana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00669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ДСПТО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52282"/>
            <a:ext cx="9327278" cy="4589081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ru-RU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професійно-технічної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компетентностей;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7879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озроблення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ДСПТО</a:t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компетентнісного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055573"/>
          </a:xfrm>
        </p:spPr>
        <p:txBody>
          <a:bodyPr>
            <a:normAutofit fontScale="40000" lnSpcReduction="20000"/>
          </a:bodyPr>
          <a:lstStyle/>
          <a:p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системності,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забезпечує формування змісту професійної освіти з конкретної професії як системи взаємопов'язаних структурних компонентів ДСПТО;</a:t>
            </a:r>
          </a:p>
          <a:p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гнучкості,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дозволяє адаптувати зміст компетентностей відповідно до вимог ринку праці, запитів роботодавців, потреб особистості;</a:t>
            </a:r>
          </a:p>
          <a:p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прозорості,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 з яким забезпечується чіткий й зрозумілий опис кінцевих результатів навчання, вимог, понять, термінів;</a:t>
            </a:r>
          </a:p>
          <a:p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безперервності,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 з яким забезпечується наступність в оволодінні новими знаннями, уміннями, компетентностями впродовж професійної діяльності;</a:t>
            </a:r>
          </a:p>
          <a:p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індивідуалізації,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передбачає організацію навчального процесу з урахуванням особистісних (індивідуальних) потреб;</a:t>
            </a:r>
          </a:p>
          <a:p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орієнтації на кінцевий результат,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визначає відповідність кінцевих навчальних результатів запланованим.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80616408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uk-UA" sz="36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ерміни і поняття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72988"/>
            <a:ext cx="9174878" cy="5444335"/>
          </a:xfrm>
        </p:spPr>
        <p:txBody>
          <a:bodyPr>
            <a:normAutofit fontScale="32500" lnSpcReduction="20000"/>
          </a:bodyPr>
          <a:lstStyle/>
          <a:p>
            <a:pPr indent="450215" algn="just">
              <a:tabLst>
                <a:tab pos="270510" algn="l"/>
              </a:tabLst>
            </a:pPr>
            <a:r>
              <a:rPr lang="uk-UA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державний стандарт професійно-технічної освіти з конкретної професії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це документ, у якому визначені державні вимоги до результатів навчання професійно-технічної освіти, рівня професійної кваліфікації випускників професійно-технічних навчальних закладів та освітнього рівня вступників до зазначених навчальних закладів</a:t>
            </a:r>
            <a:r>
              <a:rPr lang="uk-UA" sz="4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450215" algn="just">
              <a:tabLst>
                <a:tab pos="270510" algn="l"/>
              </a:tabLst>
            </a:pPr>
            <a:r>
              <a:rPr lang="uk-UA" sz="4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професія </a:t>
            </a:r>
            <a:r>
              <a:rPr lang="uk-UA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uk-UA" sz="4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виконувати подібні роботи, які вимагають від особи певної </a:t>
            </a:r>
            <a:r>
              <a:rPr lang="uk-UA" sz="4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кваліфікації;</a:t>
            </a:r>
          </a:p>
          <a:p>
            <a:pPr indent="450215" algn="just">
              <a:tabLst>
                <a:tab pos="270510" algn="l"/>
              </a:tabLst>
            </a:pPr>
            <a:r>
              <a:rPr lang="ru-RU" sz="42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професійний</a:t>
            </a:r>
            <a:r>
              <a:rPr lang="ru-RU" sz="4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затверджені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установленому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порядку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вимоги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до компетентностей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працівників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слугують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основою для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професійних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кваліфікацій</a:t>
            </a:r>
            <a:r>
              <a:rPr lang="ru-RU" sz="4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42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tabLst>
                <a:tab pos="270510" algn="l"/>
              </a:tabLst>
            </a:pPr>
            <a:r>
              <a:rPr lang="uk-UA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кваліфікація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офіційний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результат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оцінювання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визнання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уповноважени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орган</a:t>
            </a:r>
            <a:r>
              <a:rPr lang="uk-UA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ом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компетентностей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результатів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навчання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яки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особа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досягла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відповідності до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450215" algn="just">
              <a:tabLst>
                <a:tab pos="270510" algn="l"/>
              </a:tabLst>
            </a:pPr>
            <a:r>
              <a:rPr lang="uk-UA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Національна рамка кваліфікацій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системний і структурований за компетентностями опис кваліфікаційних рівнів</a:t>
            </a:r>
            <a:r>
              <a:rPr lang="uk-UA" sz="4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4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tabLst>
                <a:tab pos="270510" algn="l"/>
              </a:tabLst>
            </a:pPr>
            <a:r>
              <a:rPr lang="uk-UA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кваліфікаційний рівень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структурна одиниця Національної рамки кваліфікацій, що визначається певною сукупністю компетентностей, типових для кваліфікації даного рівня;</a:t>
            </a:r>
            <a:endParaRPr lang="ru-RU" sz="4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tabLst>
                <a:tab pos="270510" algn="l"/>
              </a:tabLst>
            </a:pPr>
            <a:r>
              <a:rPr lang="uk-UA" sz="42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загальнопрофесійні</a:t>
            </a:r>
            <a:r>
              <a:rPr lang="uk-UA" sz="4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компетентності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знання, уміння, розуміння, інші компетенції, що є загальними для певної професії незалежно від кваліфікації.</a:t>
            </a:r>
          </a:p>
          <a:p>
            <a:pPr indent="450215" algn="just">
              <a:spcAft>
                <a:spcPts val="0"/>
              </a:spcAft>
              <a:tabLst>
                <a:tab pos="270510" algn="l"/>
              </a:tabLst>
            </a:pPr>
            <a:r>
              <a:rPr lang="uk-UA" sz="4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професійні компетентності </a:t>
            </a:r>
            <a:r>
              <a:rPr lang="uk-UA" sz="4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результат набуття робітником компетенцій, які дають йому змогу виконувати трудові функції, швидко </a:t>
            </a:r>
            <a:r>
              <a:rPr lang="uk-UA" sz="4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адаптовуватися</a:t>
            </a:r>
            <a:r>
              <a:rPr lang="uk-UA" sz="4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змін у професійній діяльності;</a:t>
            </a:r>
            <a:endParaRPr lang="ru-RU" sz="4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270510" algn="l"/>
              </a:tabLst>
            </a:pPr>
            <a:r>
              <a:rPr lang="uk-UA" sz="4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ключові компетентності </a:t>
            </a:r>
            <a:r>
              <a:rPr lang="uk-UA" sz="4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загальні здібності й уміння (психологічні, когнітивні, соціально-особистісні, інформаційні, комунікативні), що дають змогу особі розуміти ситуацію, досягати успіху в особистому і професійному житті, набувати соціальної самостійності та забезпечують ефективну професійну й міжособистісну взаємодію;</a:t>
            </a:r>
          </a:p>
          <a:p>
            <a:pPr indent="450215" algn="just">
              <a:tabLst>
                <a:tab pos="270510" algn="l"/>
              </a:tabLst>
            </a:pPr>
            <a:r>
              <a:rPr lang="ru-RU" sz="42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результати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навчання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компетентності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набуває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та/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здатна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продемонструвати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особа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після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завершення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навчання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450215" algn="just">
              <a:spcAft>
                <a:spcPts val="0"/>
              </a:spcAft>
              <a:tabLst>
                <a:tab pos="270510" algn="l"/>
              </a:tabLst>
            </a:pPr>
            <a:endParaRPr lang="ru-RU" sz="4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4104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4000" b="1" dirty="0" smtClean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труктура ДСПТО </a:t>
            </a:r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31577"/>
            <a:ext cx="8596668" cy="4409786"/>
          </a:xfrm>
        </p:spPr>
        <p:txBody>
          <a:bodyPr>
            <a:normAutofit fontScale="70000" lnSpcReduction="20000"/>
          </a:bodyPr>
          <a:lstStyle/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ДСПТО містить: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титульну сторінку;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сторінку погоджень;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інформацію про робочу групу з розроблення ДСПТО;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загальні положення щодо реалізації ДСПТО, що визначають: складові 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ДСПТО 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урахуванням основних вимог професійних стандартів та 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ОКХ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типових навчальних планів та програм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результатів навчання, параметри оцінювання результатів навчання, вимоги щодо присвоєння освітньо-кваліфікаційного рівня та видачі відповідного документа про освіту; 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типову програму загальнопрофесійного навчального блоку та зміст загальнопрофесійних і ключових компетентностей;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освітньо-кваліфікаційну характеристику 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випускника 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кожної кваліфікації, що включає назву професії, назву кваліфікації, вимоги до вступника, вимоги до результатів навчання;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типові навчальні програми для кожної кваліфікації та зміст професійних компетентностей;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типовий навчальний план для кожної кваліфікації, що включає розподіл навчального навантаження між загально-професійною, </a:t>
            </a:r>
            <a:r>
              <a:rPr lang="uk-UA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професійно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-теоретичною та </a:t>
            </a:r>
            <a:r>
              <a:rPr lang="uk-UA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професійно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-практичною підготовкою, консультації, кваліфікаційну атестацію;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перелік основних засобів навчання для здобуття кожної кваліфікації.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51986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розроблення ДСПТО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ивчення пропозицій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розроблення ДСПТО з конкретних професій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оніторинг розроблених професійних стандартів;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изначення переліку професій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розроблення ДСПТО;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складу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 груп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їх затвердження;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координування діяльності робочих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груп;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ДСПТО; 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експертної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 проектів ДСПТО;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громадське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 та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доопрацювання проектів ДСПТО;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огодження та затвердження ДСПТО.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0692246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802</TotalTime>
  <Words>1349</Words>
  <Application>Microsoft Office PowerPoint</Application>
  <PresentationFormat>Widescreen</PresentationFormat>
  <Paragraphs>171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Verdana</vt:lpstr>
      <vt:lpstr>Wingdings 2</vt:lpstr>
      <vt:lpstr>Wingdings 3</vt:lpstr>
      <vt:lpstr>Аспект</vt:lpstr>
      <vt:lpstr>Міністерство освіти і науки України Департамент професійної освіти</vt:lpstr>
      <vt:lpstr>Актуальність модернізації ДСПТО</vt:lpstr>
      <vt:lpstr>Нормативно-правове забезпечення створення ДСПТО на основі компетентнісного підходу  </vt:lpstr>
      <vt:lpstr>Мета розроблення ДСПТО на основі компетентнісного підходу        </vt:lpstr>
      <vt:lpstr>Об’єкти ДСПТО </vt:lpstr>
      <vt:lpstr>Принципи розроблення ДСПТО на основі компетентнісного підходу</vt:lpstr>
      <vt:lpstr>Терміни і поняття</vt:lpstr>
      <vt:lpstr>Структура ДСПТО  </vt:lpstr>
      <vt:lpstr>Порядок розроблення ДСПТО</vt:lpstr>
      <vt:lpstr>Макет ДСПТО</vt:lpstr>
      <vt:lpstr>Титульна сторінка</vt:lpstr>
      <vt:lpstr>Аркуш погодження</vt:lpstr>
      <vt:lpstr>Склад робочої групи</vt:lpstr>
      <vt:lpstr>Загальні положення</vt:lpstr>
      <vt:lpstr>Типова програма  загальнопрофесійного блоку</vt:lpstr>
      <vt:lpstr>Освітньо-кваліфікаційна характеристика за кваліфікацією _____________________</vt:lpstr>
      <vt:lpstr>Типовий навчальний план за кваліфікацією _____________________ </vt:lpstr>
      <vt:lpstr>Оцінювання результатів навчання</vt:lpstr>
      <vt:lpstr>ВІД ЯКІСНОГО ДСПТО – ДО ЯКОСТІ ПІДГОТОВКИ РОБІТНИЧИХ КАДРІВ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Актуальність модернізації ДСПТО з конкретних професій</dc:title>
  <dc:creator>юрий</dc:creator>
  <cp:lastModifiedBy>Arjen Deij</cp:lastModifiedBy>
  <cp:revision>62</cp:revision>
  <dcterms:created xsi:type="dcterms:W3CDTF">2013-10-17T07:31:28Z</dcterms:created>
  <dcterms:modified xsi:type="dcterms:W3CDTF">2020-03-09T12:36:26Z</dcterms:modified>
</cp:coreProperties>
</file>