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69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AB4920-A0AA-4B54-8358-38D826F22F2B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770A88-5642-433D-9AF3-8FF1BAC38775}">
      <dgm:prSet phldrT="[Text]" custT="1"/>
      <dgm:spPr/>
      <dgm:t>
        <a:bodyPr/>
        <a:lstStyle/>
        <a:p>
          <a:r>
            <a:rPr lang="en-GB" sz="2800" dirty="0" err="1" smtClean="0"/>
            <a:t>Функциональный</a:t>
          </a:r>
          <a:r>
            <a:rPr lang="en-GB" sz="2800" dirty="0" smtClean="0"/>
            <a:t> </a:t>
          </a:r>
          <a:r>
            <a:rPr lang="en-GB" sz="2800" dirty="0" err="1" smtClean="0"/>
            <a:t>анализ</a:t>
          </a:r>
          <a:r>
            <a:rPr lang="en-GB" sz="2800" dirty="0" smtClean="0"/>
            <a:t> п</a:t>
          </a:r>
          <a:r>
            <a:rPr lang="ru-RU" sz="2800" dirty="0" smtClean="0"/>
            <a:t>рофессиональной деятельности</a:t>
          </a:r>
          <a:endParaRPr lang="en-US" sz="2800" dirty="0"/>
        </a:p>
      </dgm:t>
    </dgm:pt>
    <dgm:pt modelId="{99FD7D40-6467-4739-8596-4CF3E041D84C}" type="parTrans" cxnId="{11348B60-A0C6-413F-8795-C889F21B5942}">
      <dgm:prSet/>
      <dgm:spPr/>
      <dgm:t>
        <a:bodyPr/>
        <a:lstStyle/>
        <a:p>
          <a:endParaRPr lang="en-US"/>
        </a:p>
      </dgm:t>
    </dgm:pt>
    <dgm:pt modelId="{7F91BC14-A8A7-45F0-8301-96DD55564C43}" type="sibTrans" cxnId="{11348B60-A0C6-413F-8795-C889F21B5942}">
      <dgm:prSet/>
      <dgm:spPr/>
      <dgm:t>
        <a:bodyPr/>
        <a:lstStyle/>
        <a:p>
          <a:endParaRPr lang="en-US"/>
        </a:p>
      </dgm:t>
    </dgm:pt>
    <dgm:pt modelId="{9EF662D5-8230-4ACB-A4A8-66FD0D927B84}">
      <dgm:prSet phldrT="[Text]" custT="1"/>
      <dgm:spPr/>
      <dgm:t>
        <a:bodyPr/>
        <a:lstStyle/>
        <a:p>
          <a:r>
            <a:rPr lang="ru-RU" sz="2800" dirty="0" smtClean="0"/>
            <a:t>Разработка профессиональных стандартов</a:t>
          </a:r>
          <a:endParaRPr lang="en-US" sz="2800" dirty="0"/>
        </a:p>
      </dgm:t>
    </dgm:pt>
    <dgm:pt modelId="{F7F12E87-8587-4B5D-B986-A4855D7B65FE}" type="parTrans" cxnId="{D8643C6A-56BD-41A1-965F-12A7C46BBCE5}">
      <dgm:prSet/>
      <dgm:spPr/>
      <dgm:t>
        <a:bodyPr/>
        <a:lstStyle/>
        <a:p>
          <a:endParaRPr lang="en-US"/>
        </a:p>
      </dgm:t>
    </dgm:pt>
    <dgm:pt modelId="{8C9496E2-22CE-47F6-9DDB-6BC1A0C324BD}" type="sibTrans" cxnId="{D8643C6A-56BD-41A1-965F-12A7C46BBCE5}">
      <dgm:prSet/>
      <dgm:spPr/>
      <dgm:t>
        <a:bodyPr/>
        <a:lstStyle/>
        <a:p>
          <a:endParaRPr lang="en-US"/>
        </a:p>
      </dgm:t>
    </dgm:pt>
    <dgm:pt modelId="{BBD5A7E8-63A3-4B60-B405-05C78E5BEF87}">
      <dgm:prSet/>
      <dgm:spPr/>
      <dgm:t>
        <a:bodyPr/>
        <a:lstStyle/>
        <a:p>
          <a:r>
            <a:rPr lang="ru-RU" dirty="0" smtClean="0"/>
            <a:t>Разработка </a:t>
          </a:r>
          <a:r>
            <a:rPr lang="lt-LT" dirty="0" smtClean="0"/>
            <a:t>стандартов</a:t>
          </a:r>
          <a:r>
            <a:rPr lang="ru-RU" dirty="0" smtClean="0"/>
            <a:t> профессионального образования, основанных на компетентностях</a:t>
          </a:r>
          <a:endParaRPr lang="en-US" dirty="0"/>
        </a:p>
      </dgm:t>
    </dgm:pt>
    <dgm:pt modelId="{F69B08F5-98A1-4ABC-880B-F655534E8632}" type="parTrans" cxnId="{694A6449-3809-4659-BBEA-7CC5443BB4A4}">
      <dgm:prSet/>
      <dgm:spPr/>
      <dgm:t>
        <a:bodyPr/>
        <a:lstStyle/>
        <a:p>
          <a:endParaRPr lang="en-US"/>
        </a:p>
      </dgm:t>
    </dgm:pt>
    <dgm:pt modelId="{A5D0599B-865B-4C45-8CFF-613BD967050B}" type="sibTrans" cxnId="{694A6449-3809-4659-BBEA-7CC5443BB4A4}">
      <dgm:prSet/>
      <dgm:spPr/>
      <dgm:t>
        <a:bodyPr/>
        <a:lstStyle/>
        <a:p>
          <a:endParaRPr lang="en-US"/>
        </a:p>
      </dgm:t>
    </dgm:pt>
    <dgm:pt modelId="{F1B0B977-C846-4C9D-B455-0FB98ECBBBF4}" type="pres">
      <dgm:prSet presAssocID="{BFAB4920-A0AA-4B54-8358-38D826F22F2B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722EAD-D2DC-4362-B488-BDD7B960A2FE}" type="pres">
      <dgm:prSet presAssocID="{A0770A88-5642-433D-9AF3-8FF1BAC38775}" presName="node" presStyleLbl="node1" presStyleIdx="0" presStyleCnt="3" custScaleX="181559" custLinFactNeighborX="-23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455B53-3EA6-4171-9EE5-003D62D37310}" type="pres">
      <dgm:prSet presAssocID="{7F91BC14-A8A7-45F0-8301-96DD55564C43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A6391D1-B583-49C6-9F17-C135C363BA82}" type="pres">
      <dgm:prSet presAssocID="{7F91BC14-A8A7-45F0-8301-96DD55564C43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AD4C92D9-E3B5-4671-9A61-EFBBEEFA9E18}" type="pres">
      <dgm:prSet presAssocID="{9EF662D5-8230-4ACB-A4A8-66FD0D927B84}" presName="node" presStyleLbl="node1" presStyleIdx="1" presStyleCnt="3" custScaleX="184279" custLinFactNeighborX="-1583" custLinFactNeighborY="97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1AF5D-D1F8-44DB-8A47-CB2243FE69BF}" type="pres">
      <dgm:prSet presAssocID="{8C9496E2-22CE-47F6-9DDB-6BC1A0C324BD}" presName="sibTrans" presStyleLbl="sibTrans2D1" presStyleIdx="1" presStyleCnt="2"/>
      <dgm:spPr/>
      <dgm:t>
        <a:bodyPr/>
        <a:lstStyle/>
        <a:p>
          <a:endParaRPr lang="en-US"/>
        </a:p>
      </dgm:t>
    </dgm:pt>
    <dgm:pt modelId="{CDB23442-4206-40F1-80C6-7C5838E2C46D}" type="pres">
      <dgm:prSet presAssocID="{8C9496E2-22CE-47F6-9DDB-6BC1A0C324BD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5EAEF11-DC53-45B2-8339-42255EC5C15B}" type="pres">
      <dgm:prSet presAssocID="{BBD5A7E8-63A3-4B60-B405-05C78E5BEF87}" presName="node" presStyleLbl="node1" presStyleIdx="2" presStyleCnt="3" custScaleX="1854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0C9532-6377-449F-8CE2-A51B98833EE1}" type="presOf" srcId="{7F91BC14-A8A7-45F0-8301-96DD55564C43}" destId="{95455B53-3EA6-4171-9EE5-003D62D37310}" srcOrd="0" destOrd="0" presId="urn:microsoft.com/office/officeart/2005/8/layout/process2"/>
    <dgm:cxn modelId="{761F879E-EA41-40F4-A590-67D16AB47EC8}" type="presOf" srcId="{7F91BC14-A8A7-45F0-8301-96DD55564C43}" destId="{DA6391D1-B583-49C6-9F17-C135C363BA82}" srcOrd="1" destOrd="0" presId="urn:microsoft.com/office/officeart/2005/8/layout/process2"/>
    <dgm:cxn modelId="{190979CF-C964-4F85-A12F-2D6B2F9CEE54}" type="presOf" srcId="{BFAB4920-A0AA-4B54-8358-38D826F22F2B}" destId="{F1B0B977-C846-4C9D-B455-0FB98ECBBBF4}" srcOrd="0" destOrd="0" presId="urn:microsoft.com/office/officeart/2005/8/layout/process2"/>
    <dgm:cxn modelId="{0FA1CDA0-603A-4852-A62C-9097458E2530}" type="presOf" srcId="{9EF662D5-8230-4ACB-A4A8-66FD0D927B84}" destId="{AD4C92D9-E3B5-4671-9A61-EFBBEEFA9E18}" srcOrd="0" destOrd="0" presId="urn:microsoft.com/office/officeart/2005/8/layout/process2"/>
    <dgm:cxn modelId="{1861CA56-62AD-4EAE-9AB0-BD5F10C45FAF}" type="presOf" srcId="{8C9496E2-22CE-47F6-9DDB-6BC1A0C324BD}" destId="{CDB23442-4206-40F1-80C6-7C5838E2C46D}" srcOrd="1" destOrd="0" presId="urn:microsoft.com/office/officeart/2005/8/layout/process2"/>
    <dgm:cxn modelId="{CD0A9D64-E725-4C54-9ACC-61967F7C9A86}" type="presOf" srcId="{BBD5A7E8-63A3-4B60-B405-05C78E5BEF87}" destId="{35EAEF11-DC53-45B2-8339-42255EC5C15B}" srcOrd="0" destOrd="0" presId="urn:microsoft.com/office/officeart/2005/8/layout/process2"/>
    <dgm:cxn modelId="{59F0E83D-DB59-4CB9-BDBE-15E2CA2B5FDC}" type="presOf" srcId="{A0770A88-5642-433D-9AF3-8FF1BAC38775}" destId="{09722EAD-D2DC-4362-B488-BDD7B960A2FE}" srcOrd="0" destOrd="0" presId="urn:microsoft.com/office/officeart/2005/8/layout/process2"/>
    <dgm:cxn modelId="{694A6449-3809-4659-BBEA-7CC5443BB4A4}" srcId="{BFAB4920-A0AA-4B54-8358-38D826F22F2B}" destId="{BBD5A7E8-63A3-4B60-B405-05C78E5BEF87}" srcOrd="2" destOrd="0" parTransId="{F69B08F5-98A1-4ABC-880B-F655534E8632}" sibTransId="{A5D0599B-865B-4C45-8CFF-613BD967050B}"/>
    <dgm:cxn modelId="{D8643C6A-56BD-41A1-965F-12A7C46BBCE5}" srcId="{BFAB4920-A0AA-4B54-8358-38D826F22F2B}" destId="{9EF662D5-8230-4ACB-A4A8-66FD0D927B84}" srcOrd="1" destOrd="0" parTransId="{F7F12E87-8587-4B5D-B986-A4855D7B65FE}" sibTransId="{8C9496E2-22CE-47F6-9DDB-6BC1A0C324BD}"/>
    <dgm:cxn modelId="{A31681A3-A837-4101-8EA7-F376E1032821}" type="presOf" srcId="{8C9496E2-22CE-47F6-9DDB-6BC1A0C324BD}" destId="{EE11AF5D-D1F8-44DB-8A47-CB2243FE69BF}" srcOrd="0" destOrd="0" presId="urn:microsoft.com/office/officeart/2005/8/layout/process2"/>
    <dgm:cxn modelId="{11348B60-A0C6-413F-8795-C889F21B5942}" srcId="{BFAB4920-A0AA-4B54-8358-38D826F22F2B}" destId="{A0770A88-5642-433D-9AF3-8FF1BAC38775}" srcOrd="0" destOrd="0" parTransId="{99FD7D40-6467-4739-8596-4CF3E041D84C}" sibTransId="{7F91BC14-A8A7-45F0-8301-96DD55564C43}"/>
    <dgm:cxn modelId="{885EFEA3-4EB6-41A3-9053-936CAA72C08A}" type="presParOf" srcId="{F1B0B977-C846-4C9D-B455-0FB98ECBBBF4}" destId="{09722EAD-D2DC-4362-B488-BDD7B960A2FE}" srcOrd="0" destOrd="0" presId="urn:microsoft.com/office/officeart/2005/8/layout/process2"/>
    <dgm:cxn modelId="{DE8E0313-5F72-4C59-B4AC-0D140238A8D0}" type="presParOf" srcId="{F1B0B977-C846-4C9D-B455-0FB98ECBBBF4}" destId="{95455B53-3EA6-4171-9EE5-003D62D37310}" srcOrd="1" destOrd="0" presId="urn:microsoft.com/office/officeart/2005/8/layout/process2"/>
    <dgm:cxn modelId="{AD0DA44A-E48E-44B0-9DCE-7FE060A2860F}" type="presParOf" srcId="{95455B53-3EA6-4171-9EE5-003D62D37310}" destId="{DA6391D1-B583-49C6-9F17-C135C363BA82}" srcOrd="0" destOrd="0" presId="urn:microsoft.com/office/officeart/2005/8/layout/process2"/>
    <dgm:cxn modelId="{7EBA318C-A1AA-4E68-901A-A8C141866CED}" type="presParOf" srcId="{F1B0B977-C846-4C9D-B455-0FB98ECBBBF4}" destId="{AD4C92D9-E3B5-4671-9A61-EFBBEEFA9E18}" srcOrd="2" destOrd="0" presId="urn:microsoft.com/office/officeart/2005/8/layout/process2"/>
    <dgm:cxn modelId="{9EFF905A-3843-40F5-A7EC-28D9CDD72BE9}" type="presParOf" srcId="{F1B0B977-C846-4C9D-B455-0FB98ECBBBF4}" destId="{EE11AF5D-D1F8-44DB-8A47-CB2243FE69BF}" srcOrd="3" destOrd="0" presId="urn:microsoft.com/office/officeart/2005/8/layout/process2"/>
    <dgm:cxn modelId="{F57E9632-F5CE-4C95-8CB9-E999745E2600}" type="presParOf" srcId="{EE11AF5D-D1F8-44DB-8A47-CB2243FE69BF}" destId="{CDB23442-4206-40F1-80C6-7C5838E2C46D}" srcOrd="0" destOrd="0" presId="urn:microsoft.com/office/officeart/2005/8/layout/process2"/>
    <dgm:cxn modelId="{592F5B70-09AB-49CA-A325-8F06CDE574FD}" type="presParOf" srcId="{F1B0B977-C846-4C9D-B455-0FB98ECBBBF4}" destId="{35EAEF11-DC53-45B2-8339-42255EC5C15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AF1688-80C8-4B96-99D5-388BDEA8D13B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84A20C-3451-4229-826D-93208C12A851}">
      <dgm:prSet phldrT="[Text]"/>
      <dgm:spPr/>
      <dgm:t>
        <a:bodyPr/>
        <a:lstStyle/>
        <a:p>
          <a:r>
            <a:rPr lang="ru-RU" b="1" dirty="0" smtClean="0"/>
            <a:t>Методика разработки профессиональных </a:t>
          </a:r>
          <a:r>
            <a:rPr lang="lt-LT" b="1" dirty="0" smtClean="0"/>
            <a:t>стандартов</a:t>
          </a:r>
          <a:r>
            <a:rPr lang="ru-RU" b="1" dirty="0" smtClean="0"/>
            <a:t>  </a:t>
          </a:r>
          <a:endParaRPr lang="en-US" b="1" dirty="0"/>
        </a:p>
      </dgm:t>
    </dgm:pt>
    <dgm:pt modelId="{918833D1-A940-46F8-A9F1-E3D5BB5280B5}" type="parTrans" cxnId="{01E4813A-048F-405A-AA60-491AEFABC481}">
      <dgm:prSet/>
      <dgm:spPr/>
      <dgm:t>
        <a:bodyPr/>
        <a:lstStyle/>
        <a:p>
          <a:endParaRPr lang="en-US"/>
        </a:p>
      </dgm:t>
    </dgm:pt>
    <dgm:pt modelId="{528E381C-ECBC-47BD-B9FB-0304FB21CE12}" type="sibTrans" cxnId="{01E4813A-048F-405A-AA60-491AEFABC481}">
      <dgm:prSet/>
      <dgm:spPr/>
      <dgm:t>
        <a:bodyPr/>
        <a:lstStyle/>
        <a:p>
          <a:endParaRPr lang="en-US"/>
        </a:p>
      </dgm:t>
    </dgm:pt>
    <dgm:pt modelId="{71815DF2-F35D-4CA4-90E5-18C77EF977BB}">
      <dgm:prSet phldrT="[Text]"/>
      <dgm:spPr/>
      <dgm:t>
        <a:bodyPr/>
        <a:lstStyle/>
        <a:p>
          <a:r>
            <a:rPr lang="ru-RU" dirty="0" smtClean="0"/>
            <a:t>Исследование профессиональной деятельности.</a:t>
          </a:r>
          <a:endParaRPr lang="en-US" dirty="0"/>
        </a:p>
      </dgm:t>
    </dgm:pt>
    <dgm:pt modelId="{A7B880DD-B9CB-416B-999C-E0596D685749}" type="parTrans" cxnId="{068D95F7-A2CA-42CE-AE29-FD7330E8EE4D}">
      <dgm:prSet/>
      <dgm:spPr/>
      <dgm:t>
        <a:bodyPr/>
        <a:lstStyle/>
        <a:p>
          <a:endParaRPr lang="en-US"/>
        </a:p>
      </dgm:t>
    </dgm:pt>
    <dgm:pt modelId="{F7A24C33-6980-48EF-93FF-8275767993A6}" type="sibTrans" cxnId="{068D95F7-A2CA-42CE-AE29-FD7330E8EE4D}">
      <dgm:prSet/>
      <dgm:spPr/>
      <dgm:t>
        <a:bodyPr/>
        <a:lstStyle/>
        <a:p>
          <a:endParaRPr lang="en-US"/>
        </a:p>
      </dgm:t>
    </dgm:pt>
    <dgm:pt modelId="{66094217-1A64-4EA3-8BC2-2595A79A675C}">
      <dgm:prSet phldrT="[Text]"/>
      <dgm:spPr/>
      <dgm:t>
        <a:bodyPr/>
        <a:lstStyle/>
        <a:p>
          <a:r>
            <a:rPr lang="ru-RU" b="1" dirty="0" smtClean="0"/>
            <a:t>Методика разработки стандартов  (модульного) профессионального образования </a:t>
          </a:r>
          <a:endParaRPr lang="en-US" b="1" dirty="0"/>
        </a:p>
      </dgm:t>
    </dgm:pt>
    <dgm:pt modelId="{B598681A-A3AA-4124-A3FA-82B46C8A0332}" type="parTrans" cxnId="{9C4CE700-CE76-439F-B94C-994E694F899A}">
      <dgm:prSet/>
      <dgm:spPr/>
      <dgm:t>
        <a:bodyPr/>
        <a:lstStyle/>
        <a:p>
          <a:endParaRPr lang="en-US"/>
        </a:p>
      </dgm:t>
    </dgm:pt>
    <dgm:pt modelId="{8A938945-F7E2-4078-831D-2746E25643BF}" type="sibTrans" cxnId="{9C4CE700-CE76-439F-B94C-994E694F899A}">
      <dgm:prSet/>
      <dgm:spPr/>
      <dgm:t>
        <a:bodyPr/>
        <a:lstStyle/>
        <a:p>
          <a:endParaRPr lang="en-US"/>
        </a:p>
      </dgm:t>
    </dgm:pt>
    <dgm:pt modelId="{E5E5C8FF-D727-4780-AD5D-8904832EE4EE}">
      <dgm:prSet phldrT="[Text]"/>
      <dgm:spPr/>
      <dgm:t>
        <a:bodyPr/>
        <a:lstStyle/>
        <a:p>
          <a:r>
            <a:rPr lang="ru-RU" dirty="0" smtClean="0"/>
            <a:t>Разработка модулей обучения, используя информацию о компетентностях и результатах обучения, указанных в профессиональных стандартах.</a:t>
          </a:r>
          <a:endParaRPr lang="en-US" dirty="0"/>
        </a:p>
      </dgm:t>
    </dgm:pt>
    <dgm:pt modelId="{94EC4469-14F2-4C77-BCF6-93FBFAC4BD56}" type="parTrans" cxnId="{AC03D1D1-35B3-4C95-B425-6E26715206D6}">
      <dgm:prSet/>
      <dgm:spPr/>
      <dgm:t>
        <a:bodyPr/>
        <a:lstStyle/>
        <a:p>
          <a:endParaRPr lang="en-US"/>
        </a:p>
      </dgm:t>
    </dgm:pt>
    <dgm:pt modelId="{76B7E2E3-F84E-4639-9ADC-88A464D0E9BB}" type="sibTrans" cxnId="{AC03D1D1-35B3-4C95-B425-6E26715206D6}">
      <dgm:prSet/>
      <dgm:spPr/>
      <dgm:t>
        <a:bodyPr/>
        <a:lstStyle/>
        <a:p>
          <a:endParaRPr lang="en-US"/>
        </a:p>
      </dgm:t>
    </dgm:pt>
    <dgm:pt modelId="{892343B7-A42F-4CD8-B326-22192E15179B}">
      <dgm:prSet phldrT="[Text]"/>
      <dgm:spPr/>
      <dgm:t>
        <a:bodyPr/>
        <a:lstStyle/>
        <a:p>
          <a:r>
            <a:rPr lang="ru-RU" dirty="0" smtClean="0"/>
            <a:t>Определение и разработка содержания компетентностей  и квалификации.</a:t>
          </a:r>
          <a:endParaRPr lang="en-US" dirty="0"/>
        </a:p>
      </dgm:t>
    </dgm:pt>
    <dgm:pt modelId="{FBDF9B74-8726-4D5F-A626-FACE3D08E02F}" type="parTrans" cxnId="{290A4F45-21EB-44CB-B2C8-7AAAFBBE7036}">
      <dgm:prSet/>
      <dgm:spPr/>
    </dgm:pt>
    <dgm:pt modelId="{1B9A1986-FEDA-4C64-9AAC-EC92A5B1F593}" type="sibTrans" cxnId="{290A4F45-21EB-44CB-B2C8-7AAAFBBE7036}">
      <dgm:prSet/>
      <dgm:spPr/>
    </dgm:pt>
    <dgm:pt modelId="{4AF49CFC-5C12-4D0C-A59B-600738F96EF9}" type="pres">
      <dgm:prSet presAssocID="{92AF1688-80C8-4B96-99D5-388BDEA8D13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F37C50-6A4B-45CD-8126-EBB8AD0FD2E5}" type="pres">
      <dgm:prSet presAssocID="{8584A20C-3451-4229-826D-93208C12A851}" presName="linNode" presStyleCnt="0"/>
      <dgm:spPr/>
    </dgm:pt>
    <dgm:pt modelId="{E21FE14E-7776-440D-99C7-6B794D310968}" type="pres">
      <dgm:prSet presAssocID="{8584A20C-3451-4229-826D-93208C12A85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803204-1199-45BB-BBF1-E1B39D2EB6ED}" type="pres">
      <dgm:prSet presAssocID="{8584A20C-3451-4229-826D-93208C12A85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2C029-F59C-415B-B432-8A7C2E233B51}" type="pres">
      <dgm:prSet presAssocID="{528E381C-ECBC-47BD-B9FB-0304FB21CE12}" presName="spacing" presStyleCnt="0"/>
      <dgm:spPr/>
    </dgm:pt>
    <dgm:pt modelId="{E09C8F68-177E-4EC8-9B25-4E3C54DC54F7}" type="pres">
      <dgm:prSet presAssocID="{66094217-1A64-4EA3-8BC2-2595A79A675C}" presName="linNode" presStyleCnt="0"/>
      <dgm:spPr/>
    </dgm:pt>
    <dgm:pt modelId="{A602D403-5AA3-44D8-AC72-17353C7E7FA9}" type="pres">
      <dgm:prSet presAssocID="{66094217-1A64-4EA3-8BC2-2595A79A675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385E80-47D2-44EB-A58A-F9622146712E}" type="pres">
      <dgm:prSet presAssocID="{66094217-1A64-4EA3-8BC2-2595A79A675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67059B-D0F6-44A5-B104-07234A5D8B07}" type="presOf" srcId="{8584A20C-3451-4229-826D-93208C12A851}" destId="{E21FE14E-7776-440D-99C7-6B794D310968}" srcOrd="0" destOrd="0" presId="urn:microsoft.com/office/officeart/2005/8/layout/vList6"/>
    <dgm:cxn modelId="{290A4F45-21EB-44CB-B2C8-7AAAFBBE7036}" srcId="{8584A20C-3451-4229-826D-93208C12A851}" destId="{892343B7-A42F-4CD8-B326-22192E15179B}" srcOrd="1" destOrd="0" parTransId="{FBDF9B74-8726-4D5F-A626-FACE3D08E02F}" sibTransId="{1B9A1986-FEDA-4C64-9AAC-EC92A5B1F593}"/>
    <dgm:cxn modelId="{9C4CE700-CE76-439F-B94C-994E694F899A}" srcId="{92AF1688-80C8-4B96-99D5-388BDEA8D13B}" destId="{66094217-1A64-4EA3-8BC2-2595A79A675C}" srcOrd="1" destOrd="0" parTransId="{B598681A-A3AA-4124-A3FA-82B46C8A0332}" sibTransId="{8A938945-F7E2-4078-831D-2746E25643BF}"/>
    <dgm:cxn modelId="{01E4813A-048F-405A-AA60-491AEFABC481}" srcId="{92AF1688-80C8-4B96-99D5-388BDEA8D13B}" destId="{8584A20C-3451-4229-826D-93208C12A851}" srcOrd="0" destOrd="0" parTransId="{918833D1-A940-46F8-A9F1-E3D5BB5280B5}" sibTransId="{528E381C-ECBC-47BD-B9FB-0304FB21CE12}"/>
    <dgm:cxn modelId="{68306121-23E2-4A82-A0FE-C817A938C077}" type="presOf" srcId="{892343B7-A42F-4CD8-B326-22192E15179B}" destId="{B4803204-1199-45BB-BBF1-E1B39D2EB6ED}" srcOrd="0" destOrd="1" presId="urn:microsoft.com/office/officeart/2005/8/layout/vList6"/>
    <dgm:cxn modelId="{D73D99FC-6273-4479-A7D9-7569A4038569}" type="presOf" srcId="{E5E5C8FF-D727-4780-AD5D-8904832EE4EE}" destId="{06385E80-47D2-44EB-A58A-F9622146712E}" srcOrd="0" destOrd="0" presId="urn:microsoft.com/office/officeart/2005/8/layout/vList6"/>
    <dgm:cxn modelId="{AC03D1D1-35B3-4C95-B425-6E26715206D6}" srcId="{66094217-1A64-4EA3-8BC2-2595A79A675C}" destId="{E5E5C8FF-D727-4780-AD5D-8904832EE4EE}" srcOrd="0" destOrd="0" parTransId="{94EC4469-14F2-4C77-BCF6-93FBFAC4BD56}" sibTransId="{76B7E2E3-F84E-4639-9ADC-88A464D0E9BB}"/>
    <dgm:cxn modelId="{1C84388C-55DB-44BA-B394-1742DEED5AD2}" type="presOf" srcId="{66094217-1A64-4EA3-8BC2-2595A79A675C}" destId="{A602D403-5AA3-44D8-AC72-17353C7E7FA9}" srcOrd="0" destOrd="0" presId="urn:microsoft.com/office/officeart/2005/8/layout/vList6"/>
    <dgm:cxn modelId="{F927439B-E45D-461E-9652-92FB4263686D}" type="presOf" srcId="{71815DF2-F35D-4CA4-90E5-18C77EF977BB}" destId="{B4803204-1199-45BB-BBF1-E1B39D2EB6ED}" srcOrd="0" destOrd="0" presId="urn:microsoft.com/office/officeart/2005/8/layout/vList6"/>
    <dgm:cxn modelId="{068D95F7-A2CA-42CE-AE29-FD7330E8EE4D}" srcId="{8584A20C-3451-4229-826D-93208C12A851}" destId="{71815DF2-F35D-4CA4-90E5-18C77EF977BB}" srcOrd="0" destOrd="0" parTransId="{A7B880DD-B9CB-416B-999C-E0596D685749}" sibTransId="{F7A24C33-6980-48EF-93FF-8275767993A6}"/>
    <dgm:cxn modelId="{C4A35E40-D8EE-4621-B979-D6B58CFB0692}" type="presOf" srcId="{92AF1688-80C8-4B96-99D5-388BDEA8D13B}" destId="{4AF49CFC-5C12-4D0C-A59B-600738F96EF9}" srcOrd="0" destOrd="0" presId="urn:microsoft.com/office/officeart/2005/8/layout/vList6"/>
    <dgm:cxn modelId="{6009B37E-F94F-4907-ADD1-2DE60DB32671}" type="presParOf" srcId="{4AF49CFC-5C12-4D0C-A59B-600738F96EF9}" destId="{83F37C50-6A4B-45CD-8126-EBB8AD0FD2E5}" srcOrd="0" destOrd="0" presId="urn:microsoft.com/office/officeart/2005/8/layout/vList6"/>
    <dgm:cxn modelId="{019DD3AF-06D5-4E6C-9C87-2D731D6BDEF8}" type="presParOf" srcId="{83F37C50-6A4B-45CD-8126-EBB8AD0FD2E5}" destId="{E21FE14E-7776-440D-99C7-6B794D310968}" srcOrd="0" destOrd="0" presId="urn:microsoft.com/office/officeart/2005/8/layout/vList6"/>
    <dgm:cxn modelId="{8805D13E-4A86-413C-A4EA-15C6ADF993CD}" type="presParOf" srcId="{83F37C50-6A4B-45CD-8126-EBB8AD0FD2E5}" destId="{B4803204-1199-45BB-BBF1-E1B39D2EB6ED}" srcOrd="1" destOrd="0" presId="urn:microsoft.com/office/officeart/2005/8/layout/vList6"/>
    <dgm:cxn modelId="{5B612DD9-001A-43B0-9A5A-B77410121930}" type="presParOf" srcId="{4AF49CFC-5C12-4D0C-A59B-600738F96EF9}" destId="{23E2C029-F59C-415B-B432-8A7C2E233B51}" srcOrd="1" destOrd="0" presId="urn:microsoft.com/office/officeart/2005/8/layout/vList6"/>
    <dgm:cxn modelId="{8D3B22F7-B3E9-4C96-BF2D-391FAA7B338E}" type="presParOf" srcId="{4AF49CFC-5C12-4D0C-A59B-600738F96EF9}" destId="{E09C8F68-177E-4EC8-9B25-4E3C54DC54F7}" srcOrd="2" destOrd="0" presId="urn:microsoft.com/office/officeart/2005/8/layout/vList6"/>
    <dgm:cxn modelId="{88AA6AC0-1EDD-413C-956F-B54E5FCBF933}" type="presParOf" srcId="{E09C8F68-177E-4EC8-9B25-4E3C54DC54F7}" destId="{A602D403-5AA3-44D8-AC72-17353C7E7FA9}" srcOrd="0" destOrd="0" presId="urn:microsoft.com/office/officeart/2005/8/layout/vList6"/>
    <dgm:cxn modelId="{DFCB8042-518B-4745-AC6E-99DB77A32CE9}" type="presParOf" srcId="{E09C8F68-177E-4EC8-9B25-4E3C54DC54F7}" destId="{06385E80-47D2-44EB-A58A-F9622146712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722EAD-D2DC-4362-B488-BDD7B960A2FE}">
      <dsp:nvSpPr>
        <dsp:cNvPr id="0" name=""/>
        <dsp:cNvSpPr/>
      </dsp:nvSpPr>
      <dsp:spPr>
        <a:xfrm>
          <a:off x="0" y="2209"/>
          <a:ext cx="8209268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err="1" smtClean="0"/>
            <a:t>Функциональный</a:t>
          </a:r>
          <a:r>
            <a:rPr lang="en-GB" sz="2800" kern="1200" dirty="0" smtClean="0"/>
            <a:t> </a:t>
          </a:r>
          <a:r>
            <a:rPr lang="en-GB" sz="2800" kern="1200" dirty="0" err="1" smtClean="0"/>
            <a:t>анализ</a:t>
          </a:r>
          <a:r>
            <a:rPr lang="en-GB" sz="2800" kern="1200" dirty="0" smtClean="0"/>
            <a:t> п</a:t>
          </a:r>
          <a:r>
            <a:rPr lang="ru-RU" sz="2800" kern="1200" dirty="0" smtClean="0"/>
            <a:t>рофессиональной деятельности</a:t>
          </a:r>
          <a:endParaRPr lang="en-US" sz="2800" kern="1200" dirty="0"/>
        </a:p>
      </dsp:txBody>
      <dsp:txXfrm>
        <a:off x="33108" y="35317"/>
        <a:ext cx="8143052" cy="1064169"/>
      </dsp:txXfrm>
    </dsp:sp>
    <dsp:sp modelId="{95455B53-3EA6-4171-9EE5-003D62D37310}">
      <dsp:nvSpPr>
        <dsp:cNvPr id="0" name=""/>
        <dsp:cNvSpPr/>
      </dsp:nvSpPr>
      <dsp:spPr>
        <a:xfrm rot="5380040">
          <a:off x="3877024" y="1188510"/>
          <a:ext cx="465384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-5400000">
        <a:off x="3956709" y="1210156"/>
        <a:ext cx="305203" cy="325769"/>
      </dsp:txXfrm>
    </dsp:sp>
    <dsp:sp modelId="{AD4C92D9-E3B5-4671-9A61-EFBBEEFA9E18}">
      <dsp:nvSpPr>
        <dsp:cNvPr id="0" name=""/>
        <dsp:cNvSpPr/>
      </dsp:nvSpPr>
      <dsp:spPr>
        <a:xfrm>
          <a:off x="-51327" y="1753098"/>
          <a:ext cx="8332254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Разработка профессиональных стандартов</a:t>
          </a:r>
          <a:endParaRPr lang="en-US" sz="2800" kern="1200" dirty="0"/>
        </a:p>
      </dsp:txBody>
      <dsp:txXfrm>
        <a:off x="-18219" y="1786206"/>
        <a:ext cx="8266038" cy="1064169"/>
      </dsp:txXfrm>
    </dsp:sp>
    <dsp:sp modelId="{EE11AF5D-D1F8-44DB-8A47-CB2243FE69BF}">
      <dsp:nvSpPr>
        <dsp:cNvPr id="0" name=""/>
        <dsp:cNvSpPr/>
      </dsp:nvSpPr>
      <dsp:spPr>
        <a:xfrm rot="5400000">
          <a:off x="3923593" y="2884088"/>
          <a:ext cx="382412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-5400000">
        <a:off x="3962198" y="2947218"/>
        <a:ext cx="305203" cy="267688"/>
      </dsp:txXfrm>
    </dsp:sp>
    <dsp:sp modelId="{35EAEF11-DC53-45B2-8339-42255EC5C15B}">
      <dsp:nvSpPr>
        <dsp:cNvPr id="0" name=""/>
        <dsp:cNvSpPr/>
      </dsp:nvSpPr>
      <dsp:spPr>
        <a:xfrm>
          <a:off x="-77258" y="3393367"/>
          <a:ext cx="8384116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Разработка </a:t>
          </a:r>
          <a:r>
            <a:rPr lang="lt-LT" sz="2800" kern="1200" dirty="0" smtClean="0"/>
            <a:t>стандартов</a:t>
          </a:r>
          <a:r>
            <a:rPr lang="ru-RU" sz="2800" kern="1200" dirty="0" smtClean="0"/>
            <a:t> профессионального образования, основанных на компетентностях</a:t>
          </a:r>
          <a:endParaRPr lang="en-US" sz="2800" kern="1200" dirty="0"/>
        </a:p>
      </dsp:txBody>
      <dsp:txXfrm>
        <a:off x="-44150" y="3426475"/>
        <a:ext cx="8317900" cy="10641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03204-1199-45BB-BBF1-E1B39D2EB6ED}">
      <dsp:nvSpPr>
        <dsp:cNvPr id="0" name=""/>
        <dsp:cNvSpPr/>
      </dsp:nvSpPr>
      <dsp:spPr>
        <a:xfrm>
          <a:off x="3291839" y="552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Исследование профессиональной деятельности.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Определение и разработка содержания компетентностей  и квалификации.</a:t>
          </a:r>
          <a:endParaRPr lang="en-US" sz="2100" kern="1200" dirty="0"/>
        </a:p>
      </dsp:txBody>
      <dsp:txXfrm>
        <a:off x="3291839" y="269889"/>
        <a:ext cx="4129750" cy="1616020"/>
      </dsp:txXfrm>
    </dsp:sp>
    <dsp:sp modelId="{E21FE14E-7776-440D-99C7-6B794D310968}">
      <dsp:nvSpPr>
        <dsp:cNvPr id="0" name=""/>
        <dsp:cNvSpPr/>
      </dsp:nvSpPr>
      <dsp:spPr>
        <a:xfrm>
          <a:off x="0" y="552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Методика разработки профессиональных </a:t>
          </a:r>
          <a:r>
            <a:rPr lang="lt-LT" sz="2300" b="1" kern="1200" dirty="0" smtClean="0"/>
            <a:t>стандартов</a:t>
          </a:r>
          <a:r>
            <a:rPr lang="ru-RU" sz="2300" b="1" kern="1200" dirty="0" smtClean="0"/>
            <a:t>  </a:t>
          </a:r>
          <a:endParaRPr lang="en-US" sz="2300" b="1" kern="1200" dirty="0"/>
        </a:p>
      </dsp:txBody>
      <dsp:txXfrm>
        <a:off x="105183" y="105735"/>
        <a:ext cx="3081474" cy="1944328"/>
      </dsp:txXfrm>
    </dsp:sp>
    <dsp:sp modelId="{06385E80-47D2-44EB-A58A-F9622146712E}">
      <dsp:nvSpPr>
        <dsp:cNvPr id="0" name=""/>
        <dsp:cNvSpPr/>
      </dsp:nvSpPr>
      <dsp:spPr>
        <a:xfrm>
          <a:off x="3291839" y="2370716"/>
          <a:ext cx="4937760" cy="215469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Разработка модулей обучения, используя информацию о компетентностях и результатах обучения, указанных в профессиональных стандартах.</a:t>
          </a:r>
          <a:endParaRPr lang="en-US" sz="2100" kern="1200" dirty="0"/>
        </a:p>
      </dsp:txBody>
      <dsp:txXfrm>
        <a:off x="3291839" y="2640053"/>
        <a:ext cx="4129750" cy="1616020"/>
      </dsp:txXfrm>
    </dsp:sp>
    <dsp:sp modelId="{A602D403-5AA3-44D8-AC72-17353C7E7FA9}">
      <dsp:nvSpPr>
        <dsp:cNvPr id="0" name=""/>
        <dsp:cNvSpPr/>
      </dsp:nvSpPr>
      <dsp:spPr>
        <a:xfrm>
          <a:off x="0" y="2370716"/>
          <a:ext cx="3291840" cy="2154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/>
            <a:t>Методика разработки стандартов  (модульного) профессионального образования </a:t>
          </a:r>
          <a:endParaRPr lang="en-US" sz="2300" b="1" kern="1200" dirty="0"/>
        </a:p>
      </dsp:txBody>
      <dsp:txXfrm>
        <a:off x="105183" y="2475899"/>
        <a:ext cx="3081474" cy="1944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90287-258F-4E0C-970A-9BE3C8BA916F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AB2DD-4523-4547-8DC1-F9986213B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pmturinys.kpmpc.lt/public-app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ЗАМЕЧАНИЯ И ПРЕДЛОЖЕНИЯ ПО ПОВОДУ ПРОЕКТОВ </a:t>
            </a:r>
            <a:r>
              <a:rPr lang="lt-LT" sz="3600" b="1" dirty="0"/>
              <a:t>МЕТОДИК ПО РАЗРАБОТКЕ ПРОФЕССИОНАЛЬНЫХ СТАНДА</a:t>
            </a:r>
            <a:r>
              <a:rPr lang="ru-RU" sz="3600" b="1" dirty="0"/>
              <a:t>Р</a:t>
            </a:r>
            <a:r>
              <a:rPr lang="lt-LT" sz="3600" b="1" dirty="0"/>
              <a:t>ТОВ И СТАНДАРТОВ</a:t>
            </a:r>
            <a:r>
              <a:rPr lang="ru-RU" sz="3600" b="1" dirty="0"/>
              <a:t> ПРОФЕССИОНАЛЬНОГО ОБРАЗОВАНИЯ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/>
          <a:p>
            <a:r>
              <a:rPr lang="ru-RU" dirty="0" smtClean="0"/>
              <a:t>Видмантас Тутлис</a:t>
            </a:r>
          </a:p>
          <a:p>
            <a:r>
              <a:rPr lang="ru-RU" dirty="0" smtClean="0"/>
              <a:t>Киев</a:t>
            </a:r>
            <a:r>
              <a:rPr lang="ru-RU" smtClean="0"/>
              <a:t>, 11-ое </a:t>
            </a:r>
            <a:r>
              <a:rPr lang="ru-RU" dirty="0" smtClean="0"/>
              <a:t>июля 2017 г.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объема и сферы разработки профессиональных стандартов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Разработка стандартов на отдельные профессиональные деятельности, отбор которых основываеться на потребностях рынка труда и экономичесского развития страны или региона</a:t>
            </a:r>
            <a:r>
              <a:rPr lang="lt-LT" dirty="0" smtClean="0"/>
              <a:t>.</a:t>
            </a:r>
          </a:p>
          <a:p>
            <a:r>
              <a:rPr lang="ru-RU" dirty="0" smtClean="0"/>
              <a:t>Разработка стандартов, которые определяют квалификации всей отрасли экономики или определенной части отрасли</a:t>
            </a:r>
            <a:r>
              <a:rPr lang="lt-LT" dirty="0" smtClean="0"/>
              <a:t>.</a:t>
            </a:r>
            <a:r>
              <a:rPr lang="ru-RU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Разработка отраслевых профессиональных стандартов в Литве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Координируется Центром Развития Квалификаций и Профессионального Образования</a:t>
            </a:r>
          </a:p>
          <a:p>
            <a:r>
              <a:rPr lang="ru-RU" dirty="0" smtClean="0"/>
              <a:t>Разрабатываются экспертными группами, которым руководит отраслевые  или межотраслевые организации работодателей и которые включают представителей работодателей, учебных заведений, профессиональных организаций.</a:t>
            </a:r>
          </a:p>
          <a:p>
            <a:r>
              <a:rPr lang="ru-RU" dirty="0" smtClean="0"/>
              <a:t>Обеспечение качества стандарта осущесвляется отраслевыми профессиональными советами.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Методологичесские проблемы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Определение межотраслевых квалификаций.</a:t>
            </a:r>
          </a:p>
          <a:p>
            <a:r>
              <a:rPr lang="ru-RU" dirty="0" smtClean="0"/>
              <a:t>Комбинирование компетентностей и единиц квалификаций , приравненных к разным уровням по НРК.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Образцы отраслевых профессиональных стандартов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http://pmturinys.kpmpc.lt/public-app.html#/home</a:t>
            </a:r>
            <a:endParaRPr lang="lt-LT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Институциональные проблемы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Оценка компетентности и признания профессиональных квалификаций в высших уровнях НРК (6-8) – отраслевые структуры во многих отраслях пока не готовы принимать такие обязательства.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Содержание методики по разработке и внедрении стандартов профессионального образования </a:t>
            </a:r>
            <a:r>
              <a:rPr lang="ru-RU" sz="2800" b="1" dirty="0" smtClean="0"/>
              <a:t>(3) 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Организация и процедуры разработки образовательных стандартов.  </a:t>
            </a:r>
            <a:endParaRPr lang="en-US" dirty="0"/>
          </a:p>
          <a:p>
            <a:pPr lvl="0"/>
            <a:r>
              <a:rPr lang="ru-RU" dirty="0"/>
              <a:t>Общественное обсуждение и оценка качества подготовленного проекта стандарта профессионального образования – методичессие рекомендации, процедуры и инструменты.</a:t>
            </a:r>
            <a:endParaRPr lang="en-US" dirty="0"/>
          </a:p>
          <a:p>
            <a:pPr lvl="0"/>
            <a:r>
              <a:rPr lang="ru-RU" dirty="0"/>
              <a:t>Утверждение стандартов профессионального образования: процедуры и ответственность институций.</a:t>
            </a:r>
            <a:endParaRPr lang="en-US" dirty="0"/>
          </a:p>
          <a:p>
            <a:r>
              <a:rPr lang="ru-RU" dirty="0"/>
              <a:t>Обновление и поддержка стандартов профессионального образования – реагирование на изменения профессиональных стандартов и процессов </a:t>
            </a:r>
            <a:r>
              <a:rPr lang="ru-RU" dirty="0" smtClean="0"/>
              <a:t>обучения.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Л</a:t>
            </a:r>
            <a:r>
              <a:rPr lang="lt-LT" sz="3200" b="1" dirty="0" smtClean="0"/>
              <a:t>огика </a:t>
            </a:r>
            <a:r>
              <a:rPr lang="lt-LT" sz="3200" b="1" dirty="0"/>
              <a:t>разработки  профессиональных стандартов и стандартов</a:t>
            </a:r>
            <a:r>
              <a:rPr lang="ru-RU" sz="3200" b="1" dirty="0"/>
              <a:t> профессионального образования, основанных на компетентностях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152400" y="1828800"/>
          <a:ext cx="11100131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944043" imgH="2325684" progId="Word.Document.12">
                  <p:embed/>
                </p:oleObj>
              </mc:Choice>
              <mc:Fallback>
                <p:oleObj name="Document" r:id="rId3" imgW="5944043" imgH="2325684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2400" y="1828800"/>
                        <a:ext cx="11100131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 </a:t>
            </a:r>
            <a:r>
              <a:rPr lang="ru-RU" b="1" dirty="0"/>
              <a:t>и сомнения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Как содержание профессиональных стандартов, в особенности указанные компетентности, знания, навыки учитываются в разработке </a:t>
            </a:r>
            <a:r>
              <a:rPr lang="lt-LT" dirty="0"/>
              <a:t>стандартов</a:t>
            </a:r>
            <a:r>
              <a:rPr lang="ru-RU" dirty="0"/>
              <a:t> профессионального образования?</a:t>
            </a:r>
            <a:endParaRPr lang="en-US" dirty="0"/>
          </a:p>
          <a:p>
            <a:pPr lvl="0"/>
            <a:r>
              <a:rPr lang="lt-LT" dirty="0"/>
              <a:t>Подрозумевается</a:t>
            </a:r>
            <a:r>
              <a:rPr lang="ru-RU" dirty="0"/>
              <a:t>-ли здесь паралельное сосуществование профессиональных стандартов и </a:t>
            </a:r>
            <a:r>
              <a:rPr lang="lt-LT" dirty="0"/>
              <a:t> стандартов</a:t>
            </a:r>
            <a:r>
              <a:rPr lang="ru-RU" dirty="0"/>
              <a:t> профессионального образования без соответствия содержания этих инструментов?</a:t>
            </a:r>
            <a:r>
              <a:rPr lang="lt-LT" dirty="0"/>
              <a:t> Е</a:t>
            </a:r>
            <a:r>
              <a:rPr lang="ru-RU" dirty="0"/>
              <a:t>сли да, как это соотноситься с логикой национальной системы квалификации и со стремлением увеличить прозрачность этой системы?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Предлагаемая логика </a:t>
            </a:r>
            <a:r>
              <a:rPr lang="lt-LT" sz="3200" b="1" dirty="0"/>
              <a:t>разработк</a:t>
            </a:r>
            <a:r>
              <a:rPr lang="ru-RU" sz="3200" b="1" dirty="0"/>
              <a:t>и</a:t>
            </a:r>
            <a:r>
              <a:rPr lang="lt-LT" sz="3200" b="1" dirty="0"/>
              <a:t> профессиональных станда</a:t>
            </a:r>
            <a:r>
              <a:rPr lang="ru-RU" sz="3200" b="1" dirty="0"/>
              <a:t>р</a:t>
            </a:r>
            <a:r>
              <a:rPr lang="lt-LT" sz="3200" b="1" dirty="0"/>
              <a:t>тов и стандартов</a:t>
            </a:r>
            <a:r>
              <a:rPr lang="ru-RU" sz="3200" b="1" dirty="0"/>
              <a:t> профессионального образования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Фокус методик </a:t>
            </a:r>
            <a:r>
              <a:rPr lang="ru-RU" sz="3200" b="1" dirty="0"/>
              <a:t>разработки </a:t>
            </a:r>
            <a:r>
              <a:rPr lang="ru-RU" sz="3200" b="1" dirty="0" smtClean="0"/>
              <a:t>профессиональных </a:t>
            </a:r>
            <a:r>
              <a:rPr lang="lt-LT" sz="3200" b="1" dirty="0" smtClean="0"/>
              <a:t>стандартов</a:t>
            </a:r>
            <a:r>
              <a:rPr lang="ru-RU" sz="3200" b="1" dirty="0" smtClean="0"/>
              <a:t> и стандартов </a:t>
            </a:r>
            <a:r>
              <a:rPr lang="ru-RU" sz="3200" b="1" dirty="0"/>
              <a:t>профессионального образования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Содержание методики для разработки и внедрения профессиональных </a:t>
            </a:r>
            <a:r>
              <a:rPr lang="ru-RU" sz="2800" b="1" dirty="0" smtClean="0"/>
              <a:t>стандартов (1)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Введение</a:t>
            </a:r>
            <a:r>
              <a:rPr lang="ru-RU" dirty="0" smtClean="0"/>
              <a:t>.</a:t>
            </a:r>
          </a:p>
          <a:p>
            <a:pPr lvl="0"/>
            <a:r>
              <a:rPr lang="ru-RU" dirty="0"/>
              <a:t>Методологичесские подходы разработки профессиональных стандартов. </a:t>
            </a:r>
            <a:endParaRPr lang="en-US" dirty="0"/>
          </a:p>
          <a:p>
            <a:pPr lvl="0"/>
            <a:r>
              <a:rPr lang="ru-RU" dirty="0"/>
              <a:t>Общественное обсуждение проекта профессионального стандарта: изложение и объяснения процедур, форматов и инструментов для обсуждения, собирание информации.</a:t>
            </a:r>
            <a:endParaRPr lang="en-US" dirty="0"/>
          </a:p>
          <a:p>
            <a:pPr lvl="0"/>
            <a:r>
              <a:rPr lang="ru-RU" dirty="0"/>
              <a:t>Процедуры утверждения профессиональных стандартов.</a:t>
            </a:r>
            <a:endParaRPr lang="en-US" dirty="0"/>
          </a:p>
          <a:p>
            <a:pPr lvl="0"/>
            <a:r>
              <a:rPr lang="ru-RU" dirty="0"/>
              <a:t>Обновление и поддержка профессиональных стандартов.</a:t>
            </a:r>
            <a:endParaRPr lang="en-US" dirty="0"/>
          </a:p>
          <a:p>
            <a:r>
              <a:rPr lang="ru-RU" dirty="0"/>
              <a:t>Использование профессиональных стандартов в оценке компетентности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Методологичесские подходы разработки профессиональных стандартов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ru-RU" sz="3000" dirty="0"/>
              <a:t>Исследование профессиональной деятельности для разработки профессиональных стандартов: представление основных этапов исследования, используемых инструментов, организация исследования и квалификационные требования для экспертов, требования и меры для обработки </a:t>
            </a:r>
            <a:r>
              <a:rPr lang="ru-RU" sz="3000" dirty="0" smtClean="0"/>
              <a:t>данных.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3000" dirty="0"/>
              <a:t>Формирование компетентностей и квалификаций.</a:t>
            </a:r>
            <a:endParaRPr lang="en-US" sz="30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Содержание методики по разработке и внедрении стандартов профессионального образования </a:t>
            </a:r>
            <a:r>
              <a:rPr lang="ru-RU" sz="2800" b="1" dirty="0" smtClean="0"/>
              <a:t>(1) 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Введение.</a:t>
            </a:r>
          </a:p>
          <a:p>
            <a:pPr lvl="0"/>
            <a:r>
              <a:rPr lang="ru-RU" dirty="0"/>
              <a:t>Структура и содержание стандарта профессионального образования.</a:t>
            </a:r>
            <a:endParaRPr lang="en-US" dirty="0"/>
          </a:p>
          <a:p>
            <a:pPr lvl="0"/>
            <a:r>
              <a:rPr lang="ru-RU" dirty="0"/>
              <a:t>Объяснение взаимосвязи между профессиональным стандартом и стандартом профессионального образования.</a:t>
            </a:r>
            <a:endParaRPr lang="en-US" dirty="0"/>
          </a:p>
          <a:p>
            <a:pPr lvl="0"/>
            <a:r>
              <a:rPr lang="ru-RU" dirty="0"/>
              <a:t>Суть модульной структуры программы образования.</a:t>
            </a:r>
            <a:endParaRPr lang="en-US" dirty="0"/>
          </a:p>
          <a:p>
            <a:pPr lvl="0"/>
            <a:r>
              <a:rPr lang="ru-RU" dirty="0"/>
              <a:t>Подготовка содержания модуля, используя информацию из профессионального стандарта.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Содержание методики по разработке и внедрении стандартов профессионального образования </a:t>
            </a:r>
            <a:r>
              <a:rPr lang="ru-RU" sz="2800" b="1" dirty="0" smtClean="0"/>
              <a:t>(2) 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/>
              <a:t>Определение параметров процесса обучения в модуле: объем и продолжительность обучения, определение пропорций объема теоретичесского и практичесского обучения,  распределение времени обучения по модулям.</a:t>
            </a:r>
            <a:endParaRPr lang="en-US" dirty="0"/>
          </a:p>
          <a:p>
            <a:pPr lvl="0"/>
            <a:r>
              <a:rPr lang="ru-RU" dirty="0"/>
              <a:t>Определение рессурсов, нужных для процесса обучения  - материальных, информационных и других.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583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Office Theme</vt:lpstr>
      <vt:lpstr>Document</vt:lpstr>
      <vt:lpstr>ЗАМЕЧАНИЯ И ПРЕДЛОЖЕНИЯ ПО ПОВОДУ ПРОЕКТОВ МЕТОДИК ПО РАЗРАБОТКЕ ПРОФЕССИОНАЛЬНЫХ СТАНДАРТОВ И СТАНДАРТОВ ПРОФЕССИОНАЛЬНОГО ОБРАЗОВАНИЯ </vt:lpstr>
      <vt:lpstr>Логика разработки  профессиональных стандартов и стандартов профессионального образования, основанных на компетентностях</vt:lpstr>
      <vt:lpstr>Вопросы и сомнения</vt:lpstr>
      <vt:lpstr>Предлагаемая логика разработки профессиональных стандартов и стандартов профессионального образования</vt:lpstr>
      <vt:lpstr>Фокус методик разработки профессиональных стандартов и стандартов профессионального образования</vt:lpstr>
      <vt:lpstr>Содержание методики для разработки и внедрения профессиональных стандартов (1) </vt:lpstr>
      <vt:lpstr>Методологичесские подходы разработки профессиональных стандартов</vt:lpstr>
      <vt:lpstr>Содержание методики по разработке и внедрении стандартов профессионального образования (1)   </vt:lpstr>
      <vt:lpstr>Содержание методики по разработке и внедрении стандартов профессионального образования (2)   </vt:lpstr>
      <vt:lpstr>Определение объема и сферы разработки профессиональных стандартов  </vt:lpstr>
      <vt:lpstr>Разработка отраслевых профессиональных стандартов в Литве </vt:lpstr>
      <vt:lpstr>Методологичесские проблемы</vt:lpstr>
      <vt:lpstr>Образцы отраслевых профессиональных стандартов</vt:lpstr>
      <vt:lpstr>Институциональные проблемы</vt:lpstr>
      <vt:lpstr>Содержание методики по разработке и внедрении стандартов профессионального образования (3)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ЗАМЕЧАНИЯ И ПРЕДЛОЖЕНИЯ ПО ПОВОДУ ПРОЕКТОВ МЕТОДИК ПО РАЗРАБОТКЕ ПРОФЕССИОНАЛЬНЫХ СТАНДАРТОВ И СТАНДАРТОВ ПРОФЕССИОНАЛЬНОГО ОБРАЗОВАНИЯ</dc:title>
  <dc:creator>Samsung</dc:creator>
  <cp:lastModifiedBy>Arjen Deij</cp:lastModifiedBy>
  <cp:revision>7</cp:revision>
  <dcterms:created xsi:type="dcterms:W3CDTF">2017-07-08T16:24:08Z</dcterms:created>
  <dcterms:modified xsi:type="dcterms:W3CDTF">2020-03-09T12:38:57Z</dcterms:modified>
</cp:coreProperties>
</file>