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  <p:sldMasterId id="2147483736" r:id="rId5"/>
    <p:sldMasterId id="2147483744" r:id="rId6"/>
    <p:sldMasterId id="2147483752" r:id="rId7"/>
  </p:sldMasterIdLst>
  <p:notesMasterIdLst>
    <p:notesMasterId r:id="rId25"/>
  </p:notesMasterIdLst>
  <p:handoutMasterIdLst>
    <p:handoutMasterId r:id="rId26"/>
  </p:handoutMasterIdLst>
  <p:sldIdLst>
    <p:sldId id="343" r:id="rId8"/>
    <p:sldId id="344" r:id="rId9"/>
    <p:sldId id="394" r:id="rId10"/>
    <p:sldId id="445" r:id="rId11"/>
    <p:sldId id="436" r:id="rId12"/>
    <p:sldId id="463" r:id="rId13"/>
    <p:sldId id="461" r:id="rId14"/>
    <p:sldId id="462" r:id="rId15"/>
    <p:sldId id="447" r:id="rId16"/>
    <p:sldId id="458" r:id="rId17"/>
    <p:sldId id="459" r:id="rId18"/>
    <p:sldId id="355" r:id="rId19"/>
    <p:sldId id="464" r:id="rId20"/>
    <p:sldId id="465" r:id="rId21"/>
    <p:sldId id="467" r:id="rId22"/>
    <p:sldId id="466" r:id="rId23"/>
    <p:sldId id="444" r:id="rId24"/>
  </p:sldIdLst>
  <p:sldSz cx="9144000" cy="5143500" type="screen16x9"/>
  <p:notesSz cx="10234613" cy="70993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75F8C5-EB1E-4BEA-91DF-4718C3933275}">
          <p14:sldIdLst>
            <p14:sldId id="343"/>
            <p14:sldId id="344"/>
            <p14:sldId id="394"/>
            <p14:sldId id="445"/>
            <p14:sldId id="436"/>
            <p14:sldId id="463"/>
            <p14:sldId id="461"/>
            <p14:sldId id="462"/>
            <p14:sldId id="447"/>
            <p14:sldId id="458"/>
            <p14:sldId id="459"/>
            <p14:sldId id="355"/>
            <p14:sldId id="464"/>
            <p14:sldId id="465"/>
            <p14:sldId id="467"/>
            <p14:sldId id="466"/>
            <p14:sldId id="444"/>
          </p14:sldIdLst>
        </p14:section>
        <p14:section name="Раздел без заголовка" id="{CBE95513-1B20-4B01-80A7-6B26B6A3C18B}">
          <p14:sldIdLst/>
        </p14:section>
      </p14:sectionLst>
    </p:ex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563" userDrawn="1">
          <p15:clr>
            <a:srgbClr val="A4A3A4"/>
          </p15:clr>
        </p15:guide>
        <p15:guide id="8" orient="horz" pos="6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  <p15:guide id="3" orient="horz" pos="2236">
          <p15:clr>
            <a:srgbClr val="A4A3A4"/>
          </p15:clr>
        </p15:guide>
        <p15:guide id="4" pos="322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E00"/>
    <a:srgbClr val="AECB53"/>
    <a:srgbClr val="FEF6F9"/>
    <a:srgbClr val="FFFFFF"/>
    <a:srgbClr val="464800"/>
    <a:srgbClr val="834D7D"/>
    <a:srgbClr val="985990"/>
    <a:srgbClr val="E2CCDF"/>
    <a:srgbClr val="F9B962"/>
    <a:srgbClr val="DCD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8187" autoAdjust="0"/>
  </p:normalViewPr>
  <p:slideViewPr>
    <p:cSldViewPr>
      <p:cViewPr varScale="1">
        <p:scale>
          <a:sx n="70" d="100"/>
          <a:sy n="70" d="100"/>
        </p:scale>
        <p:origin x="1116" y="72"/>
      </p:cViewPr>
      <p:guideLst>
        <p:guide orient="horz" pos="140"/>
        <p:guide pos="2880"/>
        <p:guide orient="horz" pos="186"/>
        <p:guide orient="horz" pos="563"/>
        <p:guide orient="horz" pos="6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930" y="96"/>
      </p:cViewPr>
      <p:guideLst>
        <p:guide orient="horz" pos="3224"/>
        <p:guide pos="2237"/>
        <p:guide orient="horz" pos="2236"/>
        <p:guide pos="32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09/03/2020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09/03/2020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1138" y="531813"/>
            <a:ext cx="47323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38" tIns="47169" rIns="94338" bIns="4716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3" y="3372169"/>
            <a:ext cx="8187690" cy="3194684"/>
          </a:xfrm>
          <a:prstGeom prst="rect">
            <a:avLst/>
          </a:prstGeom>
        </p:spPr>
        <p:txBody>
          <a:bodyPr vert="horz" lIns="94338" tIns="47169" rIns="94338" bIns="471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Вимоги, які висуваються до органів з присвоєння кваліфікації для їх визнання (акредитації), розрізняються в залежності від того, чи є орган з присвоєння кваліфікацій розробником кваліфікаційного документу (критеріїв оцінювання) та процедур/ схеми сертифікації, чи є лише авторизованим центром/суб’єктом оцінювання (екзаменаційним центром). 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Водночас, такі вимоги корелюють один з одним. Наприклад, у випадку делегування органом з присвоєння кваліфікацій повноважень з адміністрування процесу сертифікації/ проведення оцінювання іншому органу (навчальному закладу, сертифікаційному центру).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921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Питання: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Необхідність конкретизації акредитаційних вимог (напр., вимоги до складу екзаменаційної комісії, вимоги до кваліфікації оцінювачів (напр., оцінювач має бути сертифікованим/ призначеним зовнішнім органом, тощо) – або, можливість забезпечити сертифікацію згідно відповідним вимогам НАК/законодавства?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Визначення кваліфікаційних центрів на основі акредитації чи публічного конкурсу? (Естонія)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Елементи забезпечення якості, як вимоги НАК (регулювання шляхом акредитації):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Вимоги до процесу оцінювання та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валідації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Вимоги до стандартів оцінювання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Обов’язки самого центру оцінювання – за що відповідає сам центр оцінювання, що він розробляє самостійно?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960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Хто  ініціює створення КЦ?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800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488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8977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7520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0781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Пропозиції</a:t>
            </a:r>
            <a:endParaRPr lang="ru-UA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UA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Пропозиції щодо моделі організації зовнішнього оцінювання на основі кваліфікаційних центрів 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Результати дослідження дозволяють запропонувати такі моделі функціонування кваліфікаційних центрів: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І.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uk-UA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Кваліфікаційний центр – орган присвоєння кваліфікації, володар схеми сертифікації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а) Повноваження з оцінювання делегуються кваліфікаційним центром (КЦ) 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акредитованим/ визначеним ним центрам оцінювання/навчальним закладам/сертифікаційним органам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або 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екзаменаційним комісіям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ухвалення рішення залишається за КЦ (напр.,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CQP France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Естонія – професійний комітет, Англія, ОСП УАЯ, ЗНО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За цією моделлю </a:t>
            </a:r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оцінювання </a:t>
            </a:r>
            <a:r>
              <a:rPr lang="uk-UA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відокремлено</a:t>
            </a:r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від присвоєння кваліфікації.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б) Оцінювання та визнання/присвоєння кваліфікації від імені КЦ здійснюють екзаменаційні/кваліфікаційні комісії, призначені/визначені КЦ (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Німеччина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УАМ, атестація зварників, моряки-офіцери, визнання неформального навчання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ІІ.</a:t>
            </a:r>
            <a:r>
              <a:rPr lang="uk-UA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Кваліфікаційний центр – авторизований центр/ суб’єкт оцінювання (екзаменаційний центр)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с) КЦ не є розробником  кваліфікаційного документу (критеріїв оцінювання) та процедур оцінювання (володарем схеми сертифікації), а лише авторизованим центром/суб’єктом оцінювання (екзаменаційним центром). 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КЦ здійснює оцінювання, визнання та присвоєння кваліфікацій за єдиною для всіх схемою сертифікації (яка належить національному органу/ агентству/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відомоству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/галузевій раді/професійному комітету)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NVQs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Туреччина, Естонія – акредитовані навчальні заклади, Португалія, моряки – практична підготовка рядового складу, ДТЕК, навчальні заклади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Приклад об’єднання обох варіантів – Естонія.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7.4.2. Забезпечення зв’язку з ринком праці 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Вирішення питання володаря кваліфікації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питання розроблення стандарту та процедур оцінювання/сертифікації.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відсутності професійного органу (галузевої/ професійної ради), відповідального за розроблення стандарту та процедур оцінювання/сертифікації, – можлива координація роботи НАК шляхом створення відповідних професійних комісій.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(наприклад, в Естонії у випадку необхідності відповідні професійні комісії створює кваліфікаційне агентство. В Україні - приклад ФРУ: за відсутності </a:t>
            </a:r>
            <a:r>
              <a:rPr lang="uk-UA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прфоесійного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органу/галузевої ради для розроблення стандарту «</a:t>
            </a:r>
            <a:r>
              <a:rPr lang="uk-UA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Кухаря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було створено професійну робочу групу із залученням представників заінтересованих сторін під егідою ФРУ). 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Системне залучення до процесу сертифікації роботодавців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інших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стейкхолдерів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різних рівнях: представництво в НАК – участь в акредитації, встановлення вимог до КЦ та процедур сертифікації/оцінювання; в КЦ – участь в ухваленні рішення (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валідації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екзаменаційній комісії – участь в оцінюванні.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7.4.3. </a:t>
            </a:r>
            <a:r>
              <a:rPr lang="uk-UA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Забезпеченя</a:t>
            </a:r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визнання неформального навчання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Включення положень щодо визнання результатів неформального навчання в стандарт оцінювання та процедуру сертифікації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Зовнішнє оцінювання (сертифікація) в кваліфікаційних центрах найбільше підходить для визнання результатів неформального/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інформального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навчання. Зовнішнє оцінювання відбувається відносно єдиних кваліфікаційних стандартів, які застосовуються як до формальної освіти, так і до сертифікації в кваліфікаційному центрі/центрі оцінювання, забезпечуючи таким чином рівноцінність формального і неформального навчання. Процедури сертифікації (організації зовнішнього оцінювання) найбільшою мірою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відповіднють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європейським рекомендаціям щодо визнання результатів неформального/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інформального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навчання, оскільки оцінювання результатів навчання осіб здійснюється незалежно від способу їх набуття, шляхом демонстрації набутих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компетентностей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7.4.4. Стандарти оцінювання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Досягнуто загального розуміння, що для розроблення стандартів і програм професійної освіти повинна дотримуватися єдина логіка: аналіз ринку праці - професійний стандарт - стандарт оцінювання (кваліфікаційний стандарт) - стандарт професійної освіти - навчальна програма. Використання стандартів, відповідно до яких відбувається оцінювання результатів навчання особи, визнається важливим аспектом забезпечення якості процесу сертифікації (див. розділ 3.2.1.).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Результати дослідження дозволяють запропонувати такі елементи стандарту оцінювання: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 щодо допуску до оцінювання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Можливість визнання неформального навчання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 процедур сертифікації/оцінювання 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(етапи оцінювання, організація роботи екзаменаційної комісії тощо)</a:t>
            </a:r>
            <a:endParaRPr lang="ru-UA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 до складу комісії (що проводить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оцінювананя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та/або ухвалює рішення про присвоєння кваліфікації)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 до оцінювачів (екзаменаторів)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Критерії оцінювання (опис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компетентностей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Шкала оцінювання успішності 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Методи оцінювання (методологія)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Рекомендації семінару ЄФО «Нові методологічні підходи до розроблення професійних, освітніх стандартів та стандартів оцінювання, що базуються на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компетентностях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», 11 липня 2017 року, м. Київ.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930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@</a:t>
            </a:r>
            <a:r>
              <a:rPr lang="uk-UA" dirty="0" err="1"/>
              <a:t>Ар’єн</a:t>
            </a:r>
            <a:r>
              <a:rPr lang="uk-UA" dirty="0"/>
              <a:t> </a:t>
            </a:r>
            <a:r>
              <a:rPr lang="uk-UA" dirty="0" err="1"/>
              <a:t>Дей</a:t>
            </a:r>
            <a:endParaRPr lang="en-US" dirty="0"/>
          </a:p>
          <a:p>
            <a:r>
              <a:rPr lang="uk-UA" dirty="0"/>
              <a:t>Зв’язок між ПС і професійною кваліфікацією, кваліфікацією і процесом навчання, кваліфікацією і процесом сертифікації (присвоєнням кваліфікації)</a:t>
            </a:r>
          </a:p>
          <a:p>
            <a:r>
              <a:rPr lang="uk-UA" dirty="0"/>
              <a:t>Присвоєння кваліфікації: оцінювання і забезпечення якості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22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Стандарт оцінювання – оцінка </a:t>
            </a:r>
            <a:r>
              <a:rPr lang="uk-UA" dirty="0" err="1"/>
              <a:t>компетентностей</a:t>
            </a:r>
            <a:r>
              <a:rPr lang="uk-UA" dirty="0"/>
              <a:t> та присвоєння кваліфікацій</a:t>
            </a:r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278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Таке визначення чітко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підкреслює процес сертифікації 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 роль кваліфікаційного центру як органу, уповноваженого (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competent body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на присвоєння кваліфікацій, тобто як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органу з присвоєння кваліфікацій (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awarding body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Також, термін «кваліфікація» в законі «Про освіту» (стаття 1) визначається як «визнана уповноваженим суб’єктом та засвідчена відповідним документом стандартизована сукупність здобутих особою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компетентностей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(результатів навчання)», підкреслюючи роль уповноваженого суб’єкта у видачі документа, який формально визнає результати навчання (компетентності) особи відповідно до певного стандарту.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218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залежності від того, яким чином організована національна система кваліфікацій, орган з присвоєння кваліфікації може бути як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компетентним органом, який є розробником кваліфікаційного документу (критеріїв оцінювання) та процедур/схеми сертифікації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(наприклад, Естонія, Франція, Англія), так і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авторизованим центром/суб’єктом оцінювання, який здійснює оцінювання/сертифікацію за встановленими іншим компетентним </a:t>
            </a:r>
            <a:r>
              <a:rPr lang="uk-UA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органом процедурою та/або кваліфікаційним стандартом </a:t>
            </a:r>
            <a:r>
              <a:rPr lang="uk-UA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(Туреччина, Португалія, Естонія (навчальні заклади).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Професійні кваліфікації присвоюються, визнаються і підтверджуються суб’єктами, уповноваженими на це законодавством, зокрема суб’єктами освітньої діяльності (ст. 34 ЗУ Про освіту)</a:t>
            </a:r>
            <a:endParaRPr lang="uk-UA" sz="12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626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41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Розроблення ЗУ «Про НСК»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143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447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Хто ініціює створення КЦ?</a:t>
            </a:r>
            <a:endParaRPr lang="ru-U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48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43608" y="3939902"/>
            <a:ext cx="6858000" cy="487520"/>
          </a:xfrm>
        </p:spPr>
        <p:txBody>
          <a:bodyPr>
            <a:normAutofit fontScale="62500" lnSpcReduction="20000"/>
          </a:bodyPr>
          <a:lstStyle/>
          <a:p>
            <a:r>
              <a:rPr lang="uk-UA" sz="2100" dirty="0">
                <a:solidFill>
                  <a:schemeClr val="accent1"/>
                </a:solidFill>
              </a:rPr>
              <a:t>АНАТОЛІЙ ГАРМАШ </a:t>
            </a:r>
          </a:p>
          <a:p>
            <a:r>
              <a:rPr lang="uk-UA" sz="2000" dirty="0" err="1">
                <a:solidFill>
                  <a:schemeClr val="accent1"/>
                </a:solidFill>
              </a:rPr>
              <a:t>турин</a:t>
            </a:r>
            <a:r>
              <a:rPr lang="uk-UA" sz="2000" dirty="0">
                <a:solidFill>
                  <a:schemeClr val="accent1"/>
                </a:solidFill>
              </a:rPr>
              <a:t>, 26-28/02/2019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95536" y="1491630"/>
            <a:ext cx="6670232" cy="190206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en-US" sz="2400" cap="none" dirty="0">
                <a:effectLst/>
              </a:rPr>
              <a:t>Незалежне оцінювання результатів навчання: створення кваліфікаційних центрів і визнання неформального навчання</a:t>
            </a:r>
            <a:r>
              <a:rPr lang="uk-UA" altLang="en-US" sz="1800" dirty="0">
                <a:solidFill>
                  <a:srgbClr val="17375E"/>
                </a:solidFill>
              </a:rPr>
              <a:t/>
            </a:r>
            <a:br>
              <a:rPr lang="uk-UA" altLang="en-US" sz="1800" dirty="0">
                <a:solidFill>
                  <a:srgbClr val="17375E"/>
                </a:solidFill>
              </a:rPr>
            </a:br>
            <a:r>
              <a:rPr lang="en-GB" sz="1800" cap="none" dirty="0">
                <a:effectLst/>
              </a:rPr>
              <a:t/>
            </a:r>
            <a:br>
              <a:rPr lang="en-GB" sz="1800" cap="none" dirty="0">
                <a:effectLst/>
              </a:rPr>
            </a:br>
            <a:r>
              <a:rPr lang="en-GB" sz="1800" cap="none" dirty="0">
                <a:effectLst/>
              </a:rPr>
              <a:t/>
            </a:r>
            <a:br>
              <a:rPr lang="en-GB" sz="1800" cap="none" dirty="0">
                <a:effectLst/>
              </a:rPr>
            </a:br>
            <a:endParaRPr lang="en-GB" sz="9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640960" cy="345638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Вимоги до органів з присвоєння кваліфікацій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Наявність необхідних засобів (інструментів оцінювання) та можливостей для  організації сертифікації/присвоєння кваліфікації </a:t>
            </a:r>
            <a:r>
              <a:rPr lang="uk-UA" b="0" i="1" dirty="0">
                <a:solidFill>
                  <a:srgbClr val="002060"/>
                </a:solidFill>
              </a:rPr>
              <a:t>(Естонія, Туреччина)</a:t>
            </a:r>
            <a:endParaRPr lang="ru-UA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Відповідність вимогам щодо розроблення та присвоєння кваліфікацій/сертифікації (зокрема, відповідність національним професійним стандартам) </a:t>
            </a:r>
            <a:r>
              <a:rPr lang="uk-UA" b="0" i="1" dirty="0">
                <a:solidFill>
                  <a:srgbClr val="002060"/>
                </a:solidFill>
              </a:rPr>
              <a:t>(Англія)</a:t>
            </a:r>
            <a:endParaRPr lang="ru-UA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Діяльність органу з присвоєння кваліфікації включає розвиток відповідної професійної діяльності </a:t>
            </a:r>
            <a:r>
              <a:rPr lang="uk-UA" b="0" i="1" dirty="0">
                <a:solidFill>
                  <a:srgbClr val="002060"/>
                </a:solidFill>
              </a:rPr>
              <a:t>(Естонія)</a:t>
            </a:r>
            <a:endParaRPr lang="ru-UA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Достатня кількість працівників з необхідною освітою/ кваліфікацією, професійною підготовкою та досвідом для присвоєння кваліфікацій </a:t>
            </a:r>
            <a:r>
              <a:rPr lang="uk-UA" b="0" i="1" dirty="0">
                <a:solidFill>
                  <a:srgbClr val="002060"/>
                </a:solidFill>
              </a:rPr>
              <a:t>(Естонія, Туреччина)</a:t>
            </a:r>
            <a:endParaRPr lang="ru-UA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Створення професійного кваліфікаційного комітету </a:t>
            </a:r>
            <a:r>
              <a:rPr lang="uk-UA" b="0" i="1" dirty="0">
                <a:solidFill>
                  <a:srgbClr val="002060"/>
                </a:solidFill>
              </a:rPr>
              <a:t>(Естонія)</a:t>
            </a:r>
            <a:endParaRPr lang="ru-UA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Можливість діяти незалежно, </a:t>
            </a:r>
            <a:r>
              <a:rPr lang="uk-UA" b="0" dirty="0" err="1">
                <a:solidFill>
                  <a:srgbClr val="002060"/>
                </a:solidFill>
              </a:rPr>
              <a:t>професійно</a:t>
            </a:r>
            <a:r>
              <a:rPr lang="uk-UA" b="0" dirty="0">
                <a:solidFill>
                  <a:srgbClr val="002060"/>
                </a:solidFill>
              </a:rPr>
              <a:t>, неупереджено та без дискримінації будь кого </a:t>
            </a:r>
            <a:r>
              <a:rPr lang="uk-UA" b="0" i="1" dirty="0">
                <a:solidFill>
                  <a:srgbClr val="002060"/>
                </a:solidFill>
              </a:rPr>
              <a:t>(Естонія)</a:t>
            </a:r>
            <a:endParaRPr lang="ru-UA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Акредитація кваліфікаційних центрів (2)</a:t>
            </a:r>
          </a:p>
        </p:txBody>
      </p:sp>
    </p:spTree>
    <p:extLst>
      <p:ext uri="{BB962C8B-B14F-4D97-AF65-F5344CB8AC3E}">
        <p14:creationId xmlns:p14="http://schemas.microsoft.com/office/powerpoint/2010/main" val="168971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4"/>
            <a:ext cx="8640960" cy="3731141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dirty="0"/>
              <a:t>Вимоги до екзаменаційних центрів (центрів оцінювання)</a:t>
            </a:r>
            <a:endParaRPr lang="ru-UA" sz="4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Мати статус юридичної особи (Португалія)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Можливість організації оцінювання відповідно до вимог (у тому числі законодавства) щодо порядку проведення екзаменаційної сесії/оцінювання та вимог кваліфікаційного (Англія, Франція, Туреччина)</a:t>
            </a:r>
            <a:endParaRPr lang="ru-UA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Наявність ліцензії на здійснення навчальної діяльності/ статусу визнаного (ліцензованого/ атестованого/акредитованого) навчального закладу (Португалія, Франція </a:t>
            </a:r>
            <a:r>
              <a:rPr lang="en-US" sz="3700" b="0" dirty="0">
                <a:solidFill>
                  <a:srgbClr val="002060"/>
                </a:solidFill>
              </a:rPr>
              <a:t>CQP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ru-UA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Можливість забезпечення відповідного інформування та реєстрації кандидатів (Франція, Туреччина)</a:t>
            </a:r>
            <a:endParaRPr lang="ru-UA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Наявність акредитації за стандартом </a:t>
            </a:r>
            <a:r>
              <a:rPr lang="en-US" sz="3700" b="0" dirty="0">
                <a:solidFill>
                  <a:srgbClr val="002060"/>
                </a:solidFill>
              </a:rPr>
              <a:t>ISO EN</a:t>
            </a:r>
            <a:r>
              <a:rPr lang="uk-UA" sz="3700" b="0" dirty="0">
                <a:solidFill>
                  <a:srgbClr val="002060"/>
                </a:solidFill>
              </a:rPr>
              <a:t> 17024 щодо органів сертифікації персоналу (Туреччина)</a:t>
            </a:r>
            <a:endParaRPr lang="ru-UA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Наявність відповідних процедур внутрішнього забезпечення якості (Туреччина, Англія)</a:t>
            </a:r>
            <a:endParaRPr lang="ru-UA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Наявність необхідних ресурсів для проведення екзамену (обладнання, приміщення, фінансове та кадрове забезпечення тощо) (Франція, Туреччина, Португалія)</a:t>
            </a:r>
            <a:endParaRPr lang="ru-UA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Забезпечення об’єктивності та неупередженості оцінювання/ процесу сертифікації, відокремлення процесу оцінювання від професійного навчання (Туреччина)</a:t>
            </a:r>
            <a:endParaRPr lang="ru-UA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Територіальна доступність з огляду на потенційних кандидатів (Португалія)</a:t>
            </a:r>
            <a:endParaRPr lang="ru-UA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Можливість забезпечення моніторингу професійної інтеграції осіб, яким присвоєно кваліфікацію (Франція)</a:t>
            </a:r>
            <a:endParaRPr lang="ru-UA" sz="3700" b="0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Акредитація кваліфікаційних центрів (3)</a:t>
            </a:r>
          </a:p>
        </p:txBody>
      </p:sp>
    </p:spTree>
    <p:extLst>
      <p:ext uri="{BB962C8B-B14F-4D97-AF65-F5344CB8AC3E}">
        <p14:creationId xmlns:p14="http://schemas.microsoft.com/office/powerpoint/2010/main" val="265554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528392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Підходи до зовнішнього оцінювання в Україні</a:t>
            </a:r>
            <a:endParaRPr lang="ru-UA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Зовнішнє незалежне оцінювання результатів навчання на рівні повної загальної середньої освіти</a:t>
            </a:r>
          </a:p>
          <a:p>
            <a:pPr lvl="0"/>
            <a:r>
              <a:rPr lang="uk-UA" sz="1200" b="0" i="1" dirty="0">
                <a:solidFill>
                  <a:srgbClr val="002060"/>
                </a:solidFill>
              </a:rPr>
              <a:t>      сертифікація вчителів? </a:t>
            </a:r>
            <a:endParaRPr lang="ru-UA" sz="12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Професійна атестація (сертифікація) за «регульованими» професіями</a:t>
            </a:r>
          </a:p>
          <a:p>
            <a:pPr marL="176213" lvl="0" indent="-176213"/>
            <a:r>
              <a:rPr lang="uk-UA" sz="1200" b="0" i="1" dirty="0">
                <a:solidFill>
                  <a:srgbClr val="002060"/>
                </a:solidFill>
              </a:rPr>
              <a:t>      оцінювання результатів навчання рядового та командного складу морських суден, професійна атестація за професією                   «Менеджер (управитель) житлового будинку (групи будинків)», незалежна кваліфікаційна атестація/ атестація зварників</a:t>
            </a:r>
            <a:endParaRPr lang="ru-UA" sz="12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Сертифікація (присвоєння кваліфікацій) професійними (фаховими) асоціаціями</a:t>
            </a:r>
          </a:p>
          <a:p>
            <a:pPr marL="176213"/>
            <a:r>
              <a:rPr lang="uk-UA" sz="1200" b="0" i="1" dirty="0">
                <a:solidFill>
                  <a:srgbClr val="002060"/>
                </a:solidFill>
              </a:rPr>
              <a:t>сертифікація у сфері маркетингу (Українська асоціація маркетингу), у сфері якості і менеджменту (Орган  сертифікації персоналу Української асоціації якості)</a:t>
            </a:r>
            <a:endParaRPr lang="ru-UA" sz="1200" b="0" i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Корпоративне оцінювання на підприємствах</a:t>
            </a:r>
          </a:p>
          <a:p>
            <a:pPr lvl="0"/>
            <a:r>
              <a:rPr lang="uk-UA" sz="1200" b="0" i="1" dirty="0">
                <a:solidFill>
                  <a:srgbClr val="002060"/>
                </a:solidFill>
              </a:rPr>
              <a:t>      корпорація ДТЕК</a:t>
            </a:r>
            <a:endParaRPr lang="ru-UA" sz="12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Визнання результатів неформального/ </a:t>
            </a:r>
            <a:r>
              <a:rPr lang="uk-UA" sz="1500" b="0" dirty="0" err="1">
                <a:solidFill>
                  <a:srgbClr val="002060"/>
                </a:solidFill>
              </a:rPr>
              <a:t>інформального</a:t>
            </a:r>
            <a:r>
              <a:rPr lang="uk-UA" sz="1500" b="0" dirty="0">
                <a:solidFill>
                  <a:srgbClr val="002060"/>
                </a:solidFill>
              </a:rPr>
              <a:t> навчання </a:t>
            </a:r>
          </a:p>
          <a:p>
            <a:r>
              <a:rPr lang="uk-UA" sz="1200" b="0" i="1" dirty="0">
                <a:solidFill>
                  <a:srgbClr val="002060"/>
                </a:solidFill>
              </a:rPr>
              <a:t>      Одеський центр професійно-технічної освіти Державної служби зайнятості</a:t>
            </a:r>
            <a:endParaRPr lang="ru-UA" sz="1200" b="0" i="1" dirty="0">
              <a:solidFill>
                <a:srgbClr val="002060"/>
              </a:solidFill>
            </a:endParaRPr>
          </a:p>
          <a:p>
            <a:endParaRPr lang="uk-UA" sz="1400" b="0" i="1" dirty="0">
              <a:solidFill>
                <a:srgbClr val="002060"/>
              </a:solidFill>
            </a:endParaRPr>
          </a:p>
          <a:p>
            <a:endParaRPr lang="ru-RU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Перехід до системи незалежного оцінювання </a:t>
            </a:r>
          </a:p>
        </p:txBody>
      </p:sp>
    </p:spTree>
    <p:extLst>
      <p:ext uri="{BB962C8B-B14F-4D97-AF65-F5344CB8AC3E}">
        <p14:creationId xmlns:p14="http://schemas.microsoft.com/office/powerpoint/2010/main" val="328068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528393"/>
          </a:xfrm>
        </p:spPr>
        <p:txBody>
          <a:bodyPr>
            <a:normAutofit fontScale="85000" lnSpcReduction="20000"/>
          </a:bodyPr>
          <a:lstStyle/>
          <a:p>
            <a:r>
              <a:rPr lang="uk-UA" dirty="0">
                <a:solidFill>
                  <a:srgbClr val="002060"/>
                </a:solidFill>
              </a:rPr>
              <a:t>Нові типи документів (наказ </a:t>
            </a:r>
            <a:r>
              <a:rPr lang="uk-UA" dirty="0" err="1">
                <a:solidFill>
                  <a:srgbClr val="002060"/>
                </a:solidFill>
              </a:rPr>
              <a:t>Мінсоцполітики</a:t>
            </a:r>
            <a:r>
              <a:rPr lang="uk-UA" dirty="0">
                <a:solidFill>
                  <a:srgbClr val="002060"/>
                </a:solidFill>
              </a:rPr>
              <a:t>):</a:t>
            </a:r>
          </a:p>
          <a:p>
            <a:pPr marL="179388" lvl="1" indent="0">
              <a:buNone/>
            </a:pPr>
            <a:r>
              <a:rPr lang="uk-UA" b="0" dirty="0">
                <a:solidFill>
                  <a:srgbClr val="002060"/>
                </a:solidFill>
              </a:rPr>
              <a:t>Свідоцтво - на присвоєння (підвищення) робітничої кваліфікації</a:t>
            </a:r>
          </a:p>
          <a:p>
            <a:pPr marL="179388" lvl="1" indent="0">
              <a:buNone/>
            </a:pPr>
            <a:r>
              <a:rPr lang="uk-UA" b="0" dirty="0">
                <a:solidFill>
                  <a:srgbClr val="002060"/>
                </a:solidFill>
              </a:rPr>
              <a:t>Сертифікат - на окремі види роботи</a:t>
            </a:r>
          </a:p>
          <a:p>
            <a:pPr marL="0" lvl="1" indent="0">
              <a:buNone/>
            </a:pPr>
            <a:r>
              <a:rPr lang="uk-UA" sz="1600" b="1" dirty="0">
                <a:solidFill>
                  <a:srgbClr val="002060"/>
                </a:solidFill>
              </a:rPr>
              <a:t>Суб'єкти підтвердження (центри оцінювання):</a:t>
            </a:r>
          </a:p>
          <a:p>
            <a:pPr lvl="2"/>
            <a:r>
              <a:rPr lang="uk-UA" sz="1400" dirty="0">
                <a:solidFill>
                  <a:srgbClr val="002060"/>
                </a:solidFill>
              </a:rPr>
              <a:t>Підприємства, установи, організації незалежно від форми власності</a:t>
            </a:r>
          </a:p>
          <a:p>
            <a:pPr lvl="2"/>
            <a:r>
              <a:rPr lang="uk-UA" sz="1400" dirty="0">
                <a:solidFill>
                  <a:srgbClr val="002060"/>
                </a:solidFill>
              </a:rPr>
              <a:t>Мають відповідати вимогам, установленими </a:t>
            </a:r>
            <a:r>
              <a:rPr lang="uk-UA" sz="1400" dirty="0" err="1">
                <a:solidFill>
                  <a:srgbClr val="002060"/>
                </a:solidFill>
              </a:rPr>
              <a:t>Мінсоцполітики</a:t>
            </a:r>
            <a:r>
              <a:rPr lang="uk-UA" sz="1400" dirty="0">
                <a:solidFill>
                  <a:srgbClr val="002060"/>
                </a:solidFill>
              </a:rPr>
              <a:t> та Міністерством освіти і науки</a:t>
            </a:r>
          </a:p>
          <a:p>
            <a:pPr lvl="2"/>
            <a:r>
              <a:rPr lang="uk-UA" sz="1400" dirty="0">
                <a:solidFill>
                  <a:srgbClr val="002060"/>
                </a:solidFill>
              </a:rPr>
              <a:t>Розробляють:</a:t>
            </a:r>
          </a:p>
          <a:p>
            <a:pPr marL="449263" lvl="1" indent="0">
              <a:lnSpc>
                <a:spcPct val="110000"/>
              </a:lnSpc>
              <a:buNone/>
            </a:pPr>
            <a:r>
              <a:rPr lang="uk-UA" b="0" dirty="0"/>
              <a:t>- к</a:t>
            </a:r>
            <a:r>
              <a:rPr lang="uk-UA" dirty="0">
                <a:solidFill>
                  <a:srgbClr val="002060"/>
                </a:solidFill>
              </a:rPr>
              <a:t>ритерії оцінювання (стандарт, якому повинні відповідати результати навчання кандидата)</a:t>
            </a:r>
          </a:p>
          <a:p>
            <a:pPr marL="449263" lvl="1" indent="0">
              <a:lnSpc>
                <a:spcPct val="110000"/>
              </a:lnSpc>
              <a:buNone/>
            </a:pPr>
            <a:r>
              <a:rPr lang="uk-UA" dirty="0">
                <a:solidFill>
                  <a:srgbClr val="002060"/>
                </a:solidFill>
              </a:rPr>
              <a:t>- засоби оцінювання</a:t>
            </a:r>
          </a:p>
          <a:p>
            <a:pPr marL="449263" lvl="1" indent="0">
              <a:lnSpc>
                <a:spcPct val="110000"/>
              </a:lnSpc>
              <a:buNone/>
            </a:pPr>
            <a:r>
              <a:rPr lang="uk-UA" dirty="0">
                <a:solidFill>
                  <a:srgbClr val="002060"/>
                </a:solidFill>
              </a:rPr>
              <a:t>- анкета </a:t>
            </a:r>
            <a:r>
              <a:rPr lang="uk-UA" dirty="0" err="1">
                <a:solidFill>
                  <a:srgbClr val="002060"/>
                </a:solidFill>
              </a:rPr>
              <a:t>самооцінювання</a:t>
            </a:r>
            <a:endParaRPr lang="uk-UA" dirty="0">
              <a:solidFill>
                <a:srgbClr val="002060"/>
              </a:solidFill>
            </a:endParaRPr>
          </a:p>
          <a:p>
            <a:pPr marL="360363" lvl="2" indent="0">
              <a:lnSpc>
                <a:spcPct val="110000"/>
              </a:lnSpc>
              <a:buNone/>
            </a:pPr>
            <a:r>
              <a:rPr lang="uk-UA" sz="1400" i="1" dirty="0">
                <a:solidFill>
                  <a:srgbClr val="002060"/>
                </a:solidFill>
              </a:rPr>
              <a:t>відповідно до вимог </a:t>
            </a:r>
            <a:r>
              <a:rPr lang="uk-UA" sz="1400" i="1" dirty="0" err="1">
                <a:solidFill>
                  <a:srgbClr val="002060"/>
                </a:solidFill>
              </a:rPr>
              <a:t>Профстандатів</a:t>
            </a:r>
            <a:r>
              <a:rPr lang="uk-UA" sz="1400" i="1" dirty="0">
                <a:solidFill>
                  <a:srgbClr val="002060"/>
                </a:solidFill>
              </a:rPr>
              <a:t> / </a:t>
            </a:r>
            <a:r>
              <a:rPr lang="uk-UA" sz="1400" i="1" dirty="0" err="1">
                <a:solidFill>
                  <a:srgbClr val="002060"/>
                </a:solidFill>
              </a:rPr>
              <a:t>кваліфхарактеристик</a:t>
            </a:r>
            <a:endParaRPr lang="uk-UA" sz="1400" i="1" dirty="0">
              <a:solidFill>
                <a:srgbClr val="002060"/>
              </a:solidFill>
            </a:endParaRPr>
          </a:p>
          <a:p>
            <a:pPr marL="360363" lvl="2" indent="0">
              <a:lnSpc>
                <a:spcPct val="110000"/>
              </a:lnSpc>
              <a:buNone/>
            </a:pPr>
            <a:r>
              <a:rPr lang="uk-UA" sz="1400" i="1" dirty="0">
                <a:solidFill>
                  <a:srgbClr val="002060"/>
                </a:solidFill>
              </a:rPr>
              <a:t>погодження СПО роботодавців, СПО профспілок, </a:t>
            </a:r>
            <a:r>
              <a:rPr lang="uk-UA" sz="1400" i="1" dirty="0" err="1">
                <a:solidFill>
                  <a:srgbClr val="002060"/>
                </a:solidFill>
              </a:rPr>
              <a:t>Мінсоцполітики</a:t>
            </a:r>
            <a:r>
              <a:rPr lang="uk-UA" sz="1400" i="1" dirty="0">
                <a:solidFill>
                  <a:srgbClr val="002060"/>
                </a:solidFill>
              </a:rPr>
              <a:t>, Міносвіти</a:t>
            </a:r>
          </a:p>
          <a:p>
            <a:endParaRPr lang="uk-UA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Визнання неформального навчання</a:t>
            </a:r>
          </a:p>
        </p:txBody>
      </p:sp>
    </p:spTree>
    <p:extLst>
      <p:ext uri="{BB962C8B-B14F-4D97-AF65-F5344CB8AC3E}">
        <p14:creationId xmlns:p14="http://schemas.microsoft.com/office/powerpoint/2010/main" val="2549680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/>
          </a:bodyPr>
          <a:lstStyle/>
          <a:p>
            <a:r>
              <a:rPr lang="uk-UA" sz="1400" dirty="0">
                <a:solidFill>
                  <a:srgbClr val="002060"/>
                </a:solidFill>
              </a:rPr>
              <a:t>Значення: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Вперше з'являється можливість офіційно підтвердити результатів навчання, набуті поза системою формальної освіти (</a:t>
            </a:r>
            <a:r>
              <a:rPr lang="uk-UA" sz="1400" b="0" i="1" dirty="0">
                <a:solidFill>
                  <a:srgbClr val="002060"/>
                </a:solidFill>
              </a:rPr>
              <a:t>кваліфікація як стандарт оцінювання, а не як результат програми навчання)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Часткова кваліфікація визнається </a:t>
            </a:r>
            <a:r>
              <a:rPr lang="uk-UA" sz="1400" b="0" i="1" dirty="0">
                <a:solidFill>
                  <a:srgbClr val="002060"/>
                </a:solidFill>
              </a:rPr>
              <a:t>(Сертифікат на вид роботи)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Передбачаються рівні кваліфікацій </a:t>
            </a:r>
            <a:r>
              <a:rPr lang="uk-UA" sz="1400" b="0" i="1" dirty="0">
                <a:solidFill>
                  <a:srgbClr val="002060"/>
                </a:solidFill>
              </a:rPr>
              <a:t>(проект Стандарту «Зварника» - 12 часткових кваліфікацій за 3 рівнями на 4 види роботи / спеціалізації)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Передбачено зовнішнє забезпечення якості таких кваліфікацій </a:t>
            </a:r>
            <a:r>
              <a:rPr lang="uk-UA" sz="1400" b="0" i="1" dirty="0">
                <a:solidFill>
                  <a:srgbClr val="002060"/>
                </a:solidFill>
              </a:rPr>
              <a:t>(вимоги до кваліфікацій, суб’єктів підтвердження / центрів оцінювання, оцінювачів)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Активна участь соціальних партнерів у розробці кваліфікацій </a:t>
            </a:r>
            <a:r>
              <a:rPr lang="uk-UA" sz="1400" b="0" i="1" dirty="0">
                <a:solidFill>
                  <a:srgbClr val="002060"/>
                </a:solidFill>
              </a:rPr>
              <a:t>(кваліфікації на основі професійного стандарту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Визнання неформального навчання</a:t>
            </a:r>
          </a:p>
        </p:txBody>
      </p:sp>
    </p:spTree>
    <p:extLst>
      <p:ext uri="{BB962C8B-B14F-4D97-AF65-F5344CB8AC3E}">
        <p14:creationId xmlns:p14="http://schemas.microsoft.com/office/powerpoint/2010/main" val="200998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/>
          </a:bodyPr>
          <a:lstStyle/>
          <a:p>
            <a:r>
              <a:rPr lang="uk-UA" sz="1500" b="0" dirty="0">
                <a:solidFill>
                  <a:srgbClr val="002060"/>
                </a:solidFill>
              </a:rPr>
              <a:t>Організація роботи з підтвердження кваліфікації - здійснюється Державною службою зайнятості та її територіальними органами, лише за робітничими професіями.</a:t>
            </a:r>
          </a:p>
          <a:p>
            <a:r>
              <a:rPr lang="uk-UA" sz="1500" b="0" dirty="0">
                <a:solidFill>
                  <a:srgbClr val="002060"/>
                </a:solidFill>
              </a:rPr>
              <a:t>Станом на 2019 рік присвоєння кваліфікацій здійснюється лише за </a:t>
            </a:r>
            <a:r>
              <a:rPr lang="uk-UA" sz="1500" b="0" i="1" u="sng" dirty="0">
                <a:solidFill>
                  <a:srgbClr val="002060"/>
                </a:solidFill>
              </a:rPr>
              <a:t>однією професією (кухар)</a:t>
            </a:r>
            <a:r>
              <a:rPr lang="uk-UA" sz="1500" b="0" dirty="0">
                <a:solidFill>
                  <a:srgbClr val="002060"/>
                </a:solidFill>
              </a:rPr>
              <a:t> в </a:t>
            </a:r>
            <a:r>
              <a:rPr lang="uk-UA" sz="1500" b="0" i="1" u="sng" dirty="0">
                <a:solidFill>
                  <a:srgbClr val="002060"/>
                </a:solidFill>
              </a:rPr>
              <a:t>трьох суб’єктах оцінювання </a:t>
            </a:r>
            <a:r>
              <a:rPr lang="uk-UA" sz="1500" b="0" dirty="0">
                <a:solidFill>
                  <a:srgbClr val="002060"/>
                </a:solidFill>
              </a:rPr>
              <a:t>(усього з 2016 року оцінювання пройшло 159 осіб (на кінець 2018 року), з них 2 особи отримали сертифікат на вид роботи).</a:t>
            </a:r>
            <a:endParaRPr lang="ru-UA" sz="1500" b="0" dirty="0">
              <a:solidFill>
                <a:srgbClr val="002060"/>
              </a:solidFill>
            </a:endParaRPr>
          </a:p>
          <a:p>
            <a:r>
              <a:rPr lang="uk-UA" sz="1500" b="0" dirty="0">
                <a:solidFill>
                  <a:srgbClr val="002060"/>
                </a:solidFill>
              </a:rPr>
              <a:t>Особи, яким присвоєно кваліфікацію за процедурою визнання результатів неформального/ </a:t>
            </a:r>
            <a:r>
              <a:rPr lang="uk-UA" sz="1500" b="0" dirty="0" err="1">
                <a:solidFill>
                  <a:srgbClr val="002060"/>
                </a:solidFill>
              </a:rPr>
              <a:t>інформального</a:t>
            </a:r>
            <a:r>
              <a:rPr lang="uk-UA" sz="1500" b="0" dirty="0">
                <a:solidFill>
                  <a:srgbClr val="002060"/>
                </a:solidFill>
              </a:rPr>
              <a:t> навчання, отримують документ окремого типу. Таким чином, </a:t>
            </a:r>
            <a:r>
              <a:rPr lang="uk-UA" sz="1500" b="0" i="1" dirty="0">
                <a:solidFill>
                  <a:srgbClr val="002060"/>
                </a:solidFill>
              </a:rPr>
              <a:t>існує ситуація, за якою одна і та сама кваліфікація присвоюється на основі різних стандартів і має різний статус в національній системі кваліфікацій</a:t>
            </a:r>
            <a:r>
              <a:rPr lang="uk-UA" sz="1500" i="1" dirty="0"/>
              <a:t>. </a:t>
            </a:r>
            <a:endParaRPr lang="uk-UA" sz="1500" b="0" i="1" dirty="0">
              <a:solidFill>
                <a:srgbClr val="002060"/>
              </a:solidFill>
            </a:endParaRPr>
          </a:p>
          <a:p>
            <a:endParaRPr lang="ru-UA" sz="1400" b="0" dirty="0">
              <a:solidFill>
                <a:srgbClr val="002060"/>
              </a:solidFill>
            </a:endParaRPr>
          </a:p>
          <a:p>
            <a:endParaRPr lang="uk-UA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Визнання неформального навчання: стан на сьогодні</a:t>
            </a:r>
          </a:p>
        </p:txBody>
      </p:sp>
    </p:spTree>
    <p:extLst>
      <p:ext uri="{BB962C8B-B14F-4D97-AF65-F5344CB8AC3E}">
        <p14:creationId xmlns:p14="http://schemas.microsoft.com/office/powerpoint/2010/main" val="116853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 lnSpcReduction="1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Визнання суб’єктів підтвердження результатів неформального навчання як кваліфікаційних центрів </a:t>
            </a:r>
            <a:r>
              <a:rPr lang="uk-UA" sz="1500" b="0" i="1" dirty="0">
                <a:solidFill>
                  <a:srgbClr val="002060"/>
                </a:solidFill>
              </a:rPr>
              <a:t>- передача повноважень від </a:t>
            </a:r>
            <a:r>
              <a:rPr lang="uk-UA" sz="1500" b="0" i="1" dirty="0" err="1">
                <a:solidFill>
                  <a:srgbClr val="002060"/>
                </a:solidFill>
              </a:rPr>
              <a:t>Мінсоцполітики</a:t>
            </a:r>
            <a:r>
              <a:rPr lang="uk-UA" sz="1500" b="0" i="1" dirty="0">
                <a:solidFill>
                  <a:srgbClr val="002060"/>
                </a:solidFill>
              </a:rPr>
              <a:t>, ДСЗ до НАК</a:t>
            </a:r>
            <a:endParaRPr lang="ru-UA" sz="1500" b="0" i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Забезпечення визнання результатів неформального навчання як вимога до кваліфікаційних центрів – </a:t>
            </a:r>
            <a:r>
              <a:rPr lang="uk-UA" sz="1500" b="0" i="1" dirty="0">
                <a:solidFill>
                  <a:srgbClr val="002060"/>
                </a:solidFill>
              </a:rPr>
              <a:t>передбачити як один із способів оцінювання процедурою сертифікації/ стандартом оцінювання</a:t>
            </a:r>
            <a:endParaRPr lang="ru-UA" sz="15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Оцінювання відносно єдиних кваліфікаційних стандартів, які застосовуються як до формальної освіти, так і до сертифікації в кваліфікаційному центрі/центрі оцінювання</a:t>
            </a:r>
            <a:r>
              <a:rPr lang="uk-UA" sz="1500" b="0" i="1" dirty="0">
                <a:solidFill>
                  <a:srgbClr val="002060"/>
                </a:solidFill>
              </a:rPr>
              <a:t> – забезпечення рівноцінності формального і неформального навчання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Забезпечення консультування щодо подальшого навчання та супровід кандидата за результатами зовнішнього оцінювання (часткової сертифікації) </a:t>
            </a:r>
            <a:endParaRPr lang="ru-UA" sz="1500" b="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Забезпечення партнерських зв’язків КЦ з навчальними закладами в регіоні – </a:t>
            </a:r>
            <a:r>
              <a:rPr lang="uk-UA" sz="1500" b="0" i="1" dirty="0">
                <a:solidFill>
                  <a:srgbClr val="002060"/>
                </a:solidFill>
              </a:rPr>
              <a:t>можливість поєднання зовнішнього оцінювання і професійного навчання за результатами такого оцінювання (часткової сертифікації) (приклад Португалії) </a:t>
            </a:r>
            <a:r>
              <a:rPr lang="uk-UA" i="1" dirty="0"/>
              <a:t> </a:t>
            </a:r>
            <a:endParaRPr lang="ru-UA" i="1" dirty="0"/>
          </a:p>
          <a:p>
            <a:endParaRPr lang="ru-UA" sz="1400" b="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Визнання неформального навчання: Ключові питання</a:t>
            </a:r>
          </a:p>
        </p:txBody>
      </p:sp>
    </p:spTree>
    <p:extLst>
      <p:ext uri="{BB962C8B-B14F-4D97-AF65-F5344CB8AC3E}">
        <p14:creationId xmlns:p14="http://schemas.microsoft.com/office/powerpoint/2010/main" val="324502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640960" cy="365913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uk-UA" sz="1800" b="0" dirty="0">
                <a:solidFill>
                  <a:srgbClr val="002060"/>
                </a:solidFill>
              </a:rPr>
              <a:t>Напрями роботи </a:t>
            </a:r>
            <a:r>
              <a:rPr lang="ru-RU" sz="1800" b="0" dirty="0">
                <a:solidFill>
                  <a:srgbClr val="002060"/>
                </a:solidFill>
              </a:rPr>
              <a:t>НАК</a:t>
            </a:r>
            <a:r>
              <a:rPr lang="uk-UA" sz="1800" b="0" dirty="0">
                <a:solidFill>
                  <a:srgbClr val="002060"/>
                </a:solidFill>
              </a:rPr>
              <a:t>:</a:t>
            </a:r>
            <a:endParaRPr lang="ru-UA" sz="1800" b="0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а) підготовка проекту методичних рекомендацій з розроблення стандартів оцінювання результатів навчання </a:t>
            </a:r>
            <a:r>
              <a:rPr lang="uk-UA" sz="1800" b="0" i="1" dirty="0">
                <a:solidFill>
                  <a:srgbClr val="002060"/>
                </a:solidFill>
              </a:rPr>
              <a:t>(п. 16, 17 плану Заходів із впровадження НРК)</a:t>
            </a:r>
            <a:endParaRPr lang="ru-UA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б) визначення вимог до процедур присвоєння кваліфікацій (сертифікації), визнання результатів неформального та </a:t>
            </a:r>
            <a:r>
              <a:rPr lang="uk-UA" sz="1800" b="0" dirty="0" err="1">
                <a:solidFill>
                  <a:srgbClr val="002060"/>
                </a:solidFill>
              </a:rPr>
              <a:t>інформального</a:t>
            </a:r>
            <a:r>
              <a:rPr lang="uk-UA" sz="1800" b="0" dirty="0">
                <a:solidFill>
                  <a:srgbClr val="002060"/>
                </a:solidFill>
              </a:rPr>
              <a:t> навчання </a:t>
            </a:r>
            <a:r>
              <a:rPr lang="uk-UA" sz="1800" b="0" i="1" dirty="0">
                <a:solidFill>
                  <a:srgbClr val="002060"/>
                </a:solidFill>
              </a:rPr>
              <a:t>(ст. 34, 38 ЗУ «Про освіту»)</a:t>
            </a:r>
            <a:endParaRPr lang="ru-UA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в) визначення порядку утворення та діяльності суб’єктів, що здійснюють оцінювання і  визнання результатів навчання та присвоєння професійних кваліфікацій </a:t>
            </a:r>
            <a:r>
              <a:rPr lang="uk-UA" sz="1800" b="0" i="1" dirty="0">
                <a:solidFill>
                  <a:srgbClr val="002060"/>
                </a:solidFill>
              </a:rPr>
              <a:t>(вимоги щодо визнання/ акредитації кваліфікаційних центрів)</a:t>
            </a:r>
            <a:r>
              <a:rPr lang="uk-UA" sz="1800" b="0" dirty="0">
                <a:solidFill>
                  <a:srgbClr val="002060"/>
                </a:solidFill>
              </a:rPr>
              <a:t> </a:t>
            </a:r>
            <a:r>
              <a:rPr lang="uk-UA" sz="1800" b="0" i="1" dirty="0">
                <a:solidFill>
                  <a:srgbClr val="002060"/>
                </a:solidFill>
              </a:rPr>
              <a:t>(ст. 34 ЗУ «Про освіту»)</a:t>
            </a:r>
            <a:endParaRPr lang="ru-UA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г) організація навчання оцінювачів (осіб, які здійснюватимуть оцінювання), у тому числі розроблення програм підготовки оцінювачів</a:t>
            </a:r>
            <a:endParaRPr lang="ru-UA" sz="1800" b="0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д) визначення Порядку включення кваліфікацій різних типів до Реєстру кваліфікацій </a:t>
            </a:r>
            <a:r>
              <a:rPr lang="uk-UA" sz="1800" b="0" i="1" dirty="0">
                <a:solidFill>
                  <a:srgbClr val="002060"/>
                </a:solidFill>
              </a:rPr>
              <a:t>(п. 9 плану Заходів із впровадження НРК)</a:t>
            </a:r>
            <a:endParaRPr lang="ru-UA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е) підтримка створення та функціонування веб-сайту Національної системи кваліфікацій та Реєстру кваліфікацій </a:t>
            </a:r>
            <a:r>
              <a:rPr lang="uk-UA" sz="1800" b="0" i="1" dirty="0">
                <a:solidFill>
                  <a:srgbClr val="002060"/>
                </a:solidFill>
              </a:rPr>
              <a:t>(ст. 38 ЗУ «Про освіту»)</a:t>
            </a:r>
            <a:endParaRPr lang="ru-UA" sz="1800" b="0" i="1" dirty="0">
              <a:solidFill>
                <a:srgbClr val="002060"/>
              </a:solidFill>
            </a:endParaRPr>
          </a:p>
          <a:p>
            <a:endParaRPr lang="en-US" b="0" dirty="0"/>
          </a:p>
          <a:p>
            <a:endParaRPr lang="uk-UA" b="0" dirty="0"/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Висновки і рекомендації</a:t>
            </a:r>
          </a:p>
        </p:txBody>
      </p:sp>
    </p:spTree>
    <p:extLst>
      <p:ext uri="{BB962C8B-B14F-4D97-AF65-F5344CB8AC3E}">
        <p14:creationId xmlns:p14="http://schemas.microsoft.com/office/powerpoint/2010/main" val="210944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C1D9B5-72F9-4E88-8E0B-E2CF931AE8B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93262" y="446177"/>
            <a:ext cx="2143550" cy="97772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  <a:t>ПРОФЕСІЙНІ СТАНДАРТИ</a:t>
            </a:r>
            <a:endParaRPr lang="en-US" sz="1400" b="1" dirty="0">
              <a:solidFill>
                <a:schemeClr val="bg1"/>
              </a:solidFill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35700" y="438151"/>
            <a:ext cx="2440756" cy="993778"/>
          </a:xfrm>
          <a:prstGeom prst="roundRect">
            <a:avLst/>
          </a:prstGeom>
          <a:solidFill>
            <a:srgbClr val="92D05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ДЕЦЕНТРАЛІЗОВАНІ НАВЧАЛЬНІ ПРОГРАМИ</a:t>
            </a:r>
            <a:endParaRPr lang="en-US" sz="14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987825" y="1966433"/>
            <a:ext cx="2016224" cy="968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accent5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СТАНДАРТИ ОЦІНЮВАННЯ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27584" y="3035300"/>
            <a:ext cx="2122035" cy="1082675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ВИЗНАННЯ РЕЗУЛЬТАТІВ НЕФОРМАЛЬНОГО ТА СПОНТАННОГО НАВЧАННЯ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 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5700" y="1941509"/>
            <a:ext cx="2330648" cy="993777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ОЦІНКА ВИПУСКНИКІВ ПОН</a:t>
            </a:r>
            <a:endParaRPr lang="ru-RU" sz="1400" b="1" dirty="0">
              <a:solidFill>
                <a:schemeClr val="bg2">
                  <a:lumMod val="50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015322" y="3144958"/>
            <a:ext cx="2440756" cy="1053851"/>
          </a:xfrm>
          <a:prstGeom prst="roundRect">
            <a:avLst/>
          </a:prstGeom>
          <a:solidFill>
            <a:srgbClr val="E2CC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НЕЗАЛЕЖНІ КВАЛІФІКАЦІЙНІ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ЦЕНТРИ</a:t>
            </a:r>
            <a:endParaRPr lang="en-US" sz="1400" b="1" dirty="0">
              <a:solidFill>
                <a:srgbClr val="967CD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227389" y="423864"/>
            <a:ext cx="2064692" cy="10080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ОСВІТНІ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СТАНДАРТИ</a:t>
            </a:r>
            <a:endParaRPr lang="en-US" sz="14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3" name="Left Arrow 22"/>
          <p:cNvSpPr/>
          <p:nvPr/>
        </p:nvSpPr>
        <p:spPr>
          <a:xfrm>
            <a:off x="2500313" y="466725"/>
            <a:ext cx="663575" cy="360363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2555875" y="1058863"/>
            <a:ext cx="608013" cy="39370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5502275" y="715963"/>
            <a:ext cx="688975" cy="539750"/>
          </a:xfrm>
          <a:prstGeom prst="rightArrow">
            <a:avLst/>
          </a:prstGeom>
          <a:solidFill>
            <a:srgbClr val="92D05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5303193" y="2193130"/>
            <a:ext cx="688975" cy="541337"/>
          </a:xfrm>
          <a:prstGeom prst="righ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Left Arrow 29"/>
          <p:cNvSpPr/>
          <p:nvPr/>
        </p:nvSpPr>
        <p:spPr>
          <a:xfrm rot="19416546">
            <a:off x="3246397" y="3137931"/>
            <a:ext cx="868362" cy="563563"/>
          </a:xfrm>
          <a:prstGeom prst="lef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510034">
            <a:off x="1307580" y="1770858"/>
            <a:ext cx="1603375" cy="539750"/>
          </a:xfrm>
          <a:prstGeom prst="rightArrow">
            <a:avLst/>
          </a:prstGeom>
          <a:solidFill>
            <a:schemeClr val="bg2">
              <a:lumMod val="75000"/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F03F6C4-58A9-4257-976C-8D2EFB997E31}"/>
              </a:ext>
            </a:extLst>
          </p:cNvPr>
          <p:cNvSpPr/>
          <p:nvPr/>
        </p:nvSpPr>
        <p:spPr>
          <a:xfrm>
            <a:off x="8032511" y="4231265"/>
            <a:ext cx="10868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@</a:t>
            </a:r>
            <a:r>
              <a:rPr lang="en-GB" sz="1000" dirty="0"/>
              <a:t>Arjen Deij</a:t>
            </a:r>
            <a:endParaRPr lang="en-US" sz="1000" dirty="0"/>
          </a:p>
        </p:txBody>
      </p:sp>
      <p:sp>
        <p:nvSpPr>
          <p:cNvPr id="17" name="Oval 14">
            <a:extLst>
              <a:ext uri="{FF2B5EF4-FFF2-40B4-BE49-F238E27FC236}">
                <a16:creationId xmlns:a16="http://schemas.microsoft.com/office/drawing/2014/main" id="{61CCD5D8-20F9-4FF3-B75B-98F3DE65E977}"/>
              </a:ext>
            </a:extLst>
          </p:cNvPr>
          <p:cNvSpPr/>
          <p:nvPr/>
        </p:nvSpPr>
        <p:spPr>
          <a:xfrm rot="16388156">
            <a:off x="5068185" y="-1953732"/>
            <a:ext cx="1644388" cy="5839505"/>
          </a:xfrm>
          <a:prstGeom prst="ellipse">
            <a:avLst/>
          </a:prstGeom>
          <a:noFill/>
          <a:ln w="920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C1D9B5-72F9-4E88-8E0B-E2CF931AE8B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3180" y="446177"/>
            <a:ext cx="2122036" cy="97772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  <a:t>ПРОФЕСІЙНІ СТАНДАРТИ</a:t>
            </a:r>
            <a:endParaRPr lang="en-US" sz="1400" b="1" dirty="0">
              <a:solidFill>
                <a:schemeClr val="bg1"/>
              </a:solidFill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35700" y="438151"/>
            <a:ext cx="2440756" cy="993778"/>
          </a:xfrm>
          <a:prstGeom prst="roundRect">
            <a:avLst/>
          </a:prstGeom>
          <a:solidFill>
            <a:srgbClr val="92D05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ДЕЦЕНТРАЛІЗОВАНІ НАВЧАЛЬНІ ПРОГРАМИ</a:t>
            </a:r>
            <a:endParaRPr lang="en-US" sz="14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987825" y="1966433"/>
            <a:ext cx="2016224" cy="968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accent5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СТАНДАРТИ ОЦІНЮВАННЯ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27584" y="3035300"/>
            <a:ext cx="2122035" cy="1082675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ВИЗНАННЯ РЕЗУЛЬТАТІВ НЕФОРМАЛЬНОГО ТА СПОНТАННОГО НАВЧАННЯ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 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5700" y="1941509"/>
            <a:ext cx="2330648" cy="993777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ОЦІНКА ВИПУСКНИКІВ ПОН</a:t>
            </a:r>
            <a:endParaRPr lang="ru-RU" sz="1400" b="1" dirty="0">
              <a:solidFill>
                <a:schemeClr val="bg2">
                  <a:lumMod val="50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997029" y="3133724"/>
            <a:ext cx="2440756" cy="1053851"/>
          </a:xfrm>
          <a:prstGeom prst="roundRect">
            <a:avLst/>
          </a:prstGeom>
          <a:solidFill>
            <a:srgbClr val="E2CC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НЕЗАЛЕЖНІ КВАЛІФІКАЦІЙНІ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ЦЕНТРИ</a:t>
            </a:r>
            <a:endParaRPr lang="en-US" sz="1400" b="1" dirty="0">
              <a:solidFill>
                <a:srgbClr val="967CD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227389" y="423864"/>
            <a:ext cx="2064692" cy="10080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ОСВІТНІ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СТАНДАРТИ</a:t>
            </a:r>
            <a:endParaRPr lang="en-US" sz="14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3" name="Left Arrow 22"/>
          <p:cNvSpPr/>
          <p:nvPr/>
        </p:nvSpPr>
        <p:spPr>
          <a:xfrm>
            <a:off x="2500313" y="466725"/>
            <a:ext cx="663575" cy="360363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2555875" y="1058863"/>
            <a:ext cx="608013" cy="39370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5502275" y="715963"/>
            <a:ext cx="688975" cy="539750"/>
          </a:xfrm>
          <a:prstGeom prst="rightArrow">
            <a:avLst/>
          </a:prstGeom>
          <a:solidFill>
            <a:srgbClr val="92D05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5303193" y="2193130"/>
            <a:ext cx="688975" cy="541337"/>
          </a:xfrm>
          <a:prstGeom prst="righ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Left Arrow 29"/>
          <p:cNvSpPr/>
          <p:nvPr/>
        </p:nvSpPr>
        <p:spPr>
          <a:xfrm rot="19416546">
            <a:off x="3246397" y="3137931"/>
            <a:ext cx="868362" cy="563563"/>
          </a:xfrm>
          <a:prstGeom prst="lef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510034">
            <a:off x="1307580" y="1770858"/>
            <a:ext cx="1603375" cy="539750"/>
          </a:xfrm>
          <a:prstGeom prst="rightArrow">
            <a:avLst/>
          </a:prstGeom>
          <a:solidFill>
            <a:schemeClr val="bg2">
              <a:lumMod val="75000"/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1">
            <a:extLst>
              <a:ext uri="{FF2B5EF4-FFF2-40B4-BE49-F238E27FC236}">
                <a16:creationId xmlns:a16="http://schemas.microsoft.com/office/drawing/2014/main" id="{FB44E9FE-8961-4C96-88A4-80CD25C8F8E0}"/>
              </a:ext>
            </a:extLst>
          </p:cNvPr>
          <p:cNvSpPr/>
          <p:nvPr/>
        </p:nvSpPr>
        <p:spPr>
          <a:xfrm rot="21219203">
            <a:off x="644477" y="1645299"/>
            <a:ext cx="8343727" cy="2850279"/>
          </a:xfrm>
          <a:prstGeom prst="ellipse">
            <a:avLst/>
          </a:prstGeom>
          <a:noFill/>
          <a:ln w="825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0C27F5F-AC4F-4606-B01D-7C1A9694FC66}"/>
              </a:ext>
            </a:extLst>
          </p:cNvPr>
          <p:cNvSpPr/>
          <p:nvPr/>
        </p:nvSpPr>
        <p:spPr>
          <a:xfrm>
            <a:off x="8032511" y="4231265"/>
            <a:ext cx="10868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@</a:t>
            </a:r>
            <a:r>
              <a:rPr lang="en-GB" sz="1000" dirty="0"/>
              <a:t>Arjen Deij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3705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89"/>
            <a:ext cx="8494503" cy="3587125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Кваліфікаційний центр </a:t>
            </a:r>
            <a:r>
              <a:rPr lang="uk-UA" sz="1300" b="0" i="1" dirty="0">
                <a:solidFill>
                  <a:srgbClr val="002060"/>
                </a:solidFill>
              </a:rPr>
              <a:t>– це </a:t>
            </a:r>
            <a:r>
              <a:rPr lang="uk-UA" sz="1300" i="1" dirty="0">
                <a:solidFill>
                  <a:srgbClr val="002060"/>
                </a:solidFill>
              </a:rPr>
              <a:t>суб’єкт, уповноважений </a:t>
            </a:r>
            <a:r>
              <a:rPr lang="uk-UA" sz="1300" b="0" i="1" dirty="0">
                <a:solidFill>
                  <a:srgbClr val="002060"/>
                </a:solidFill>
              </a:rPr>
              <a:t>на </a:t>
            </a:r>
            <a:r>
              <a:rPr lang="uk-UA" sz="1300" i="1" dirty="0">
                <a:solidFill>
                  <a:srgbClr val="002060"/>
                </a:solidFill>
              </a:rPr>
              <a:t>оцінювання</a:t>
            </a:r>
            <a:r>
              <a:rPr lang="uk-UA" sz="1300" b="0" i="1" dirty="0">
                <a:solidFill>
                  <a:srgbClr val="002060"/>
                </a:solidFill>
              </a:rPr>
              <a:t> і </a:t>
            </a:r>
            <a:r>
              <a:rPr lang="uk-UA" sz="1300" i="1" dirty="0">
                <a:solidFill>
                  <a:srgbClr val="002060"/>
                </a:solidFill>
              </a:rPr>
              <a:t>визнання</a:t>
            </a:r>
            <a:r>
              <a:rPr lang="uk-UA" sz="1300" b="0" i="1" dirty="0">
                <a:solidFill>
                  <a:srgbClr val="002060"/>
                </a:solidFill>
              </a:rPr>
              <a:t> результатів навчання осіб (зокрема, здобутих шляхом неформальної чи </a:t>
            </a:r>
            <a:r>
              <a:rPr lang="uk-UA" sz="1300" b="0" i="1" dirty="0" err="1">
                <a:solidFill>
                  <a:srgbClr val="002060"/>
                </a:solidFill>
              </a:rPr>
              <a:t>інформальної</a:t>
            </a:r>
            <a:r>
              <a:rPr lang="uk-UA" sz="1300" b="0" i="1" dirty="0">
                <a:solidFill>
                  <a:srgbClr val="002060"/>
                </a:solidFill>
              </a:rPr>
              <a:t> освіти), </a:t>
            </a:r>
            <a:r>
              <a:rPr lang="uk-UA" sz="1300" i="1" dirty="0">
                <a:solidFill>
                  <a:srgbClr val="002060"/>
                </a:solidFill>
              </a:rPr>
              <a:t>присвоєння</a:t>
            </a:r>
            <a:r>
              <a:rPr lang="uk-UA" sz="1300" b="0" i="1" dirty="0">
                <a:solidFill>
                  <a:srgbClr val="002060"/>
                </a:solidFill>
              </a:rPr>
              <a:t> та/або підтвердження відповідних професійних кваліфікацій (стаття 34 ЗУ «Про освіту»).</a:t>
            </a:r>
          </a:p>
          <a:p>
            <a:pPr marL="179388"/>
            <a:r>
              <a:rPr lang="uk-UA" dirty="0"/>
              <a:t>(а) оцінювання </a:t>
            </a:r>
            <a:r>
              <a:rPr lang="uk-UA" b="0" dirty="0"/>
              <a:t>(</a:t>
            </a:r>
            <a:r>
              <a:rPr lang="uk-UA" b="0" i="1" dirty="0" err="1"/>
              <a:t>assessment</a:t>
            </a:r>
            <a:r>
              <a:rPr lang="uk-UA" b="0" dirty="0"/>
              <a:t>)</a:t>
            </a:r>
            <a:endParaRPr lang="en-US" b="0" dirty="0"/>
          </a:p>
          <a:p>
            <a:pPr marL="179388"/>
            <a:r>
              <a:rPr lang="uk-UA" sz="1200" b="0" i="1" dirty="0">
                <a:solidFill>
                  <a:srgbClr val="002060"/>
                </a:solidFill>
              </a:rPr>
              <a:t>визначення, до якої міри результати навчання, які набула особа (знання, уміння, компетентності), відповідають встановленим критеріям</a:t>
            </a:r>
          </a:p>
          <a:p>
            <a:pPr marL="179388"/>
            <a:r>
              <a:rPr lang="uk-UA" dirty="0"/>
              <a:t>(б) визнання </a:t>
            </a:r>
            <a:r>
              <a:rPr lang="uk-UA" b="0" dirty="0"/>
              <a:t>(</a:t>
            </a:r>
            <a:r>
              <a:rPr lang="uk-UA" b="0" dirty="0" err="1"/>
              <a:t>validation</a:t>
            </a:r>
            <a:r>
              <a:rPr lang="uk-UA" b="0" dirty="0"/>
              <a:t>) результатів навчання (знань, умінь/навичок, </a:t>
            </a:r>
            <a:r>
              <a:rPr lang="uk-UA" b="0" dirty="0" err="1"/>
              <a:t>компетентностей</a:t>
            </a:r>
            <a:r>
              <a:rPr lang="uk-UA" b="0" dirty="0"/>
              <a:t>) осіб.</a:t>
            </a:r>
            <a:r>
              <a:rPr lang="uk-UA" dirty="0"/>
              <a:t> </a:t>
            </a:r>
            <a:endParaRPr lang="en-US" dirty="0"/>
          </a:p>
          <a:p>
            <a:pPr marL="179388"/>
            <a:r>
              <a:rPr lang="uk-UA" sz="1200" b="0" i="1" dirty="0">
                <a:solidFill>
                  <a:srgbClr val="002060"/>
                </a:solidFill>
              </a:rPr>
              <a:t>підтвердження того, що набуті особою результати навчання відповідають результатам навчання за певною кваліфікацією або її частиною (ухвалення рішення про присвоєння кваліфікації)</a:t>
            </a:r>
          </a:p>
          <a:p>
            <a:pPr marL="179388"/>
            <a:r>
              <a:rPr lang="uk-UA" dirty="0"/>
              <a:t>(в) присвоєння </a:t>
            </a:r>
            <a:r>
              <a:rPr lang="uk-UA" b="0" dirty="0"/>
              <a:t>(</a:t>
            </a:r>
            <a:r>
              <a:rPr lang="uk-UA" b="0" i="1" dirty="0" err="1"/>
              <a:t>awarding</a:t>
            </a:r>
            <a:r>
              <a:rPr lang="uk-UA" b="0" i="1" dirty="0"/>
              <a:t>/ </a:t>
            </a:r>
            <a:r>
              <a:rPr lang="uk-UA" b="0" i="1" dirty="0" err="1"/>
              <a:t>recognition</a:t>
            </a:r>
            <a:r>
              <a:rPr lang="uk-UA" b="0" dirty="0"/>
              <a:t>) професійних кваліфікацій </a:t>
            </a:r>
            <a:endParaRPr lang="uk-UA" sz="1300" b="0" i="1" dirty="0">
              <a:solidFill>
                <a:srgbClr val="002060"/>
              </a:solidFill>
            </a:endParaRPr>
          </a:p>
          <a:p>
            <a:pPr marL="179388"/>
            <a:r>
              <a:rPr lang="uk-UA" sz="1200" b="0" i="1" dirty="0">
                <a:solidFill>
                  <a:srgbClr val="002060"/>
                </a:solidFill>
              </a:rPr>
              <a:t>надання офіційного статусу набутим результатам навчання, офіційне присвоєння кваліфікації або її частини (видача офіційного документу)</a:t>
            </a: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Концепція кваліфікаційного центру (1)  </a:t>
            </a:r>
          </a:p>
        </p:txBody>
      </p:sp>
    </p:spTree>
    <p:extLst>
      <p:ext uri="{BB962C8B-B14F-4D97-AF65-F5344CB8AC3E}">
        <p14:creationId xmlns:p14="http://schemas.microsoft.com/office/powerpoint/2010/main" val="264568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5"/>
            <a:ext cx="8494503" cy="35283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Кваліфікаційний центр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uk-UA" sz="400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0" dirty="0">
                <a:solidFill>
                  <a:srgbClr val="002060"/>
                </a:solidFill>
              </a:rPr>
              <a:t>орган з присвоєння кваліфікації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0" dirty="0">
                <a:solidFill>
                  <a:srgbClr val="002060"/>
                </a:solidFill>
              </a:rPr>
              <a:t>розробник  кваліфікаційного документу (критеріїв оцінювання) та процедур/схеми сертифікації </a:t>
            </a:r>
            <a:endParaRPr lang="uk-UA" sz="1300" b="0" i="1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uk-UA" b="0" dirty="0">
                <a:solidFill>
                  <a:srgbClr val="002060"/>
                </a:solidFill>
              </a:rPr>
              <a:t>- може бути тим самим суб’єктом, який проводить оцінювання та визнання</a:t>
            </a: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300" b="0" i="1" dirty="0">
                <a:solidFill>
                  <a:srgbClr val="002060"/>
                </a:solidFill>
              </a:rPr>
              <a:t>оцінювання та визнання/присвоєння кваліфікації від імені КЦ здійснюють екзаменаційні/кваліфікаційні комісії, призначені/визначені КЦ (Німеччина, УАМ, атестація зварників, моряки-офіцери, визнання неформального навчання</a:t>
            </a:r>
            <a:endParaRPr lang="ru-UA" sz="1300" b="0" i="1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uk-UA" b="0" dirty="0">
                <a:solidFill>
                  <a:srgbClr val="002060"/>
                </a:solidFill>
              </a:rPr>
              <a:t>- оцінювання може здійснюватися із залученням інших органів </a:t>
            </a: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300" b="0" i="1" dirty="0">
                <a:solidFill>
                  <a:srgbClr val="002060"/>
                </a:solidFill>
              </a:rPr>
              <a:t>навчальний заклад (провайдер кваліфікації) або сертифікаційний центр можуть бути екзаменаційним центром (суб’єктом/центром оцінювання) кваліфікаційного центру за умови відповідності певним вимогам (</a:t>
            </a:r>
            <a:r>
              <a:rPr lang="en-US" sz="1300" b="0" i="1" dirty="0">
                <a:solidFill>
                  <a:srgbClr val="002060"/>
                </a:solidFill>
              </a:rPr>
              <a:t>CQP France</a:t>
            </a:r>
            <a:r>
              <a:rPr lang="uk-UA" sz="1300" b="0" i="1" dirty="0">
                <a:solidFill>
                  <a:srgbClr val="002060"/>
                </a:solidFill>
              </a:rPr>
              <a:t>, Англія, ОСП УАЯ, ЗНО)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UA" b="0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0" dirty="0">
                <a:solidFill>
                  <a:srgbClr val="002060"/>
                </a:solidFill>
              </a:rPr>
              <a:t>авторизований центр/ суб’єкт оцінювання, який здійснює оцінювання/сертифікацію за встановленими іншим компетентним органом процедурою та/або кваліфікаційним стандартом </a:t>
            </a:r>
            <a:r>
              <a:rPr lang="uk-UA" sz="1300" b="0" i="1" dirty="0">
                <a:solidFill>
                  <a:srgbClr val="002060"/>
                </a:solidFill>
              </a:rPr>
              <a:t>(Туреччина, Португалія, Естонія (навчальні заклади), ДТЕК)</a:t>
            </a:r>
            <a:endParaRPr lang="ru-UA" sz="1300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Концепція кваліфікаційного центру (2)</a:t>
            </a:r>
          </a:p>
        </p:txBody>
      </p:sp>
    </p:spTree>
    <p:extLst>
      <p:ext uri="{BB962C8B-B14F-4D97-AF65-F5344CB8AC3E}">
        <p14:creationId xmlns:p14="http://schemas.microsoft.com/office/powerpoint/2010/main" val="71457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Суб’єкти, які набувають статус органу присвоєння кваліфікації:</a:t>
            </a:r>
            <a:endParaRPr lang="ru-UA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Юридична особа, або її структурний підрозділ, або державна установа (відомство) </a:t>
            </a:r>
            <a:r>
              <a:rPr lang="uk-UA" sz="1300" b="0" i="1" dirty="0">
                <a:solidFill>
                  <a:srgbClr val="002060"/>
                </a:solidFill>
              </a:rPr>
              <a:t>(професійні асоціації, навчальні заклади (Естонія)</a:t>
            </a:r>
            <a:endParaRPr lang="ru-UA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Неприбуткові організації </a:t>
            </a:r>
            <a:r>
              <a:rPr lang="uk-UA" sz="1300" b="0" i="1" dirty="0">
                <a:solidFill>
                  <a:srgbClr val="002060"/>
                </a:solidFill>
              </a:rPr>
              <a:t>(професійні організації, торгово-промислові палати, центри післядипломної підготовки при університетах, професійні спілки, організації роботодавців (Туреччина)</a:t>
            </a:r>
            <a:endParaRPr lang="ru-UA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Приватні організації/компанії, галузеві (міжгалузеві) ради </a:t>
            </a:r>
            <a:r>
              <a:rPr lang="uk-UA" sz="1300" b="0" i="1" dirty="0">
                <a:solidFill>
                  <a:srgbClr val="002060"/>
                </a:solidFill>
              </a:rPr>
              <a:t>(Англія)</a:t>
            </a:r>
            <a:endParaRPr lang="ru-UA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Торговельно-промислова палата</a:t>
            </a:r>
            <a:r>
              <a:rPr lang="uk-UA" sz="1300" b="0" dirty="0">
                <a:solidFill>
                  <a:srgbClr val="002060"/>
                </a:solidFill>
              </a:rPr>
              <a:t>; реміснича палата; сільськогосподарська палата; палати юристів, патентних адвокатів і нотаріусів; палати аудиторів і падати податкових консультантів; палати лікарів, стоматологів, ветеринарів і фармацевтів; тощо </a:t>
            </a:r>
            <a:r>
              <a:rPr lang="uk-UA" sz="1300" b="0" i="1" dirty="0">
                <a:solidFill>
                  <a:srgbClr val="002060"/>
                </a:solidFill>
              </a:rPr>
              <a:t>(Німеччина)</a:t>
            </a:r>
            <a:endParaRPr lang="ru-UA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Загальноосвітні або професійні навчальні заклади </a:t>
            </a:r>
            <a:r>
              <a:rPr lang="uk-UA" sz="1300" b="0" dirty="0">
                <a:solidFill>
                  <a:srgbClr val="002060"/>
                </a:solidFill>
              </a:rPr>
              <a:t>або їх об’єднання; центри професійного навчання при ДСЗ; приватні компанії; </a:t>
            </a:r>
            <a:r>
              <a:rPr lang="uk-UA" sz="1300" dirty="0">
                <a:solidFill>
                  <a:srgbClr val="002060"/>
                </a:solidFill>
              </a:rPr>
              <a:t>організації роботодавців, професійні спілки </a:t>
            </a:r>
            <a:r>
              <a:rPr lang="uk-UA" sz="1300" b="0" dirty="0">
                <a:solidFill>
                  <a:srgbClr val="002060"/>
                </a:solidFill>
              </a:rPr>
              <a:t>з широким територіальним або галузевим охопленням </a:t>
            </a:r>
            <a:r>
              <a:rPr lang="uk-UA" sz="1300" b="0" i="1" dirty="0">
                <a:solidFill>
                  <a:srgbClr val="002060"/>
                </a:solidFill>
              </a:rPr>
              <a:t>(Португалія)</a:t>
            </a:r>
          </a:p>
          <a:p>
            <a:r>
              <a:rPr lang="uk-UA" dirty="0"/>
              <a:t>Суб’єкти, які набувають статус центра оцінювання (екзаменаційного центру):</a:t>
            </a:r>
            <a:endParaRPr lang="ru-UA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навчальні заклади, центри професійного навчання, роботодавці </a:t>
            </a:r>
            <a:r>
              <a:rPr lang="uk-UA" sz="1300" b="0" i="1" dirty="0">
                <a:solidFill>
                  <a:srgbClr val="002060"/>
                </a:solidFill>
              </a:rPr>
              <a:t>(Франція, Англія)</a:t>
            </a:r>
            <a:endParaRPr lang="ru-UA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UA" sz="1300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Концепція кваліфікаційного центру (3)</a:t>
            </a:r>
          </a:p>
        </p:txBody>
      </p:sp>
    </p:spTree>
    <p:extLst>
      <p:ext uri="{BB962C8B-B14F-4D97-AF65-F5344CB8AC3E}">
        <p14:creationId xmlns:p14="http://schemas.microsoft.com/office/powerpoint/2010/main" val="301432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3"/>
            <a:ext cx="8494503" cy="3659132"/>
          </a:xfrm>
        </p:spPr>
        <p:txBody>
          <a:bodyPr>
            <a:normAutofit fontScale="77500" lnSpcReduction="2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Розроблення процедур та організація процесу сертифікації/ проведення оцінювання (іспитів) (Естонія, Німеччина, Франція, Туреччина)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Розроблення стандартів оцінювання </a:t>
            </a:r>
            <a:r>
              <a:rPr lang="uk-UA" sz="1700" b="0" dirty="0" err="1">
                <a:solidFill>
                  <a:srgbClr val="002060"/>
                </a:solidFill>
              </a:rPr>
              <a:t>компетентностей</a:t>
            </a:r>
            <a:r>
              <a:rPr lang="uk-UA" sz="1700" b="0" dirty="0">
                <a:solidFill>
                  <a:srgbClr val="002060"/>
                </a:solidFill>
              </a:rPr>
              <a:t>/ кваліфікаційного стандарту (Англія, Франція </a:t>
            </a:r>
            <a:r>
              <a:rPr lang="en-US" sz="1700" b="0" dirty="0">
                <a:solidFill>
                  <a:srgbClr val="002060"/>
                </a:solidFill>
              </a:rPr>
              <a:t>CQP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Підготовка керівництв/інструкцій, екзаменаційних матеріалів та інших документів, необхідних для проведення сертифікації (Естонія, Франція, Німеччина)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Формування/ визначення складу екзаменаційних комісій (Франція, Німеччина)</a:t>
            </a:r>
            <a:endParaRPr lang="ru-RU" sz="1800" b="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Визначення розміру плати за проходження оцінювання (процедури сертифікації) (Естонія)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Організація прийому документів від заявника та ухвалення рішення щодо допуску до оцінювання (Німеччина, Естонія)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Ухвалення рішення про присвоєння кваліфікації (сертифікацію) (Туреччина, Естонія)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Видача документу про присвоєну кваліфікацію (Естонія, Німеччина)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Забезпечує ведення відповідної документації, що стосується оцінювання та сертифікації, реєстрацію/ передачу/ оприлюднення даних про присвоєння особі кваліфікації /виданий сертифікат (Естонія, Німеччина)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UA" sz="1700" b="0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Основні завдання кваліфікаційного центру (1)</a:t>
            </a:r>
          </a:p>
        </p:txBody>
      </p:sp>
    </p:spTree>
    <p:extLst>
      <p:ext uri="{BB962C8B-B14F-4D97-AF65-F5344CB8AC3E}">
        <p14:creationId xmlns:p14="http://schemas.microsoft.com/office/powerpoint/2010/main" val="68169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744416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Забезпечення доступності інформації про кваліфікацію та процес сертифікації (Естонія)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Надання відповідних консультацій щодо визнання результатів навчання, у тому числі неформального навчання, та процедур оцінювання кандидатам й іншим заінтересованим сторонам (Португалія)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Сприяння поширенню інформації про можливості визнання результатів неформального навчання (Португалія)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Співпраця із навчальними закладами/центрами та іншими заінтересованими суб’єктами з питань відповідності програм навчання кваліфікаційним вимогам (стандарту оцінювання); оцінка відповідності програми навчання навчального закладу/центру кваліфікаційним вимогам (Естонія)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Співпраця з іншими заінтересованими суб’єктами з питань присвоєння кваліфікацій (визнання результатів навчання, у тому числі неформального навчання) (навчальні заклади/центри, сертифікаційні органи, підприємства тощо) (Португалія)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Визначення центрів оцінювання/ екзаменаційних центрів (організацій, які здійснюють оцінювання результатів навчання від імені органу з присвоєння кваліфікації) (Англія)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Моніторинг (контроль) роботи партнерських організацій (екзаменаційні центри/центри оцінювання/ провайдери кваліфікацій) (Франція, Англія)</a:t>
            </a:r>
            <a:endParaRPr lang="ru-UA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Забезпечення моніторингу працевлаштування/ професійної інтеграції осіб, яким присвоєно кваліфікацію (з метою забезпечення відповідності кваліфікації, що пропонується, вимогам/потребам ринку праці (Франція)</a:t>
            </a:r>
            <a:endParaRPr lang="ru-UA" sz="1700" b="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Основні завдання кваліфікаційного центру (2)</a:t>
            </a:r>
          </a:p>
        </p:txBody>
      </p:sp>
    </p:spTree>
    <p:extLst>
      <p:ext uri="{BB962C8B-B14F-4D97-AF65-F5344CB8AC3E}">
        <p14:creationId xmlns:p14="http://schemas.microsoft.com/office/powerpoint/2010/main" val="401481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640960" cy="345638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b="0" dirty="0">
                <a:solidFill>
                  <a:srgbClr val="002060"/>
                </a:solidFill>
              </a:rPr>
              <a:t>Можливі шляхи визнання органів з присвоєння кваліфікацій:</a:t>
            </a:r>
            <a:endParaRPr lang="ru-UA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Публічний конкурс, організований Кваліфікаційним агентством </a:t>
            </a:r>
            <a:r>
              <a:rPr lang="uk-UA" b="0" i="1" dirty="0">
                <a:solidFill>
                  <a:srgbClr val="002060"/>
                </a:solidFill>
              </a:rPr>
              <a:t>(Естонія, Португалія)</a:t>
            </a:r>
            <a:endParaRPr lang="ru-UA" b="0" i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За законом </a:t>
            </a:r>
            <a:r>
              <a:rPr lang="uk-UA" b="0" i="1" dirty="0">
                <a:solidFill>
                  <a:srgbClr val="002060"/>
                </a:solidFill>
              </a:rPr>
              <a:t>(Німеччина)</a:t>
            </a:r>
            <a:endParaRPr lang="ru-UA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Акредитація/ авторизація Кваліфікаційним агентством </a:t>
            </a:r>
            <a:r>
              <a:rPr lang="uk-UA" b="0" i="1" dirty="0">
                <a:solidFill>
                  <a:srgbClr val="002060"/>
                </a:solidFill>
              </a:rPr>
              <a:t>(Туреччина, Англія)</a:t>
            </a:r>
            <a:endParaRPr lang="ru-UA" b="0" dirty="0">
              <a:solidFill>
                <a:srgbClr val="002060"/>
              </a:solidFill>
            </a:endParaRPr>
          </a:p>
          <a:p>
            <a:endParaRPr lang="uk-UA" sz="1400" b="0" i="1" dirty="0">
              <a:solidFill>
                <a:srgbClr val="002060"/>
              </a:solidFill>
            </a:endParaRPr>
          </a:p>
          <a:p>
            <a:r>
              <a:rPr lang="uk-UA" sz="1400" b="0" i="1" dirty="0">
                <a:solidFill>
                  <a:srgbClr val="002060"/>
                </a:solidFill>
              </a:rPr>
              <a:t>Процес акредитації зазвичай охоплює основні аспекти забезпечення якості </a:t>
            </a:r>
            <a:r>
              <a:rPr lang="uk-UA" sz="1400" i="1" dirty="0">
                <a:solidFill>
                  <a:srgbClr val="002060"/>
                </a:solidFill>
              </a:rPr>
              <a:t>оцінювання</a:t>
            </a:r>
            <a:r>
              <a:rPr lang="uk-UA" sz="1400" b="0" i="1" dirty="0">
                <a:solidFill>
                  <a:srgbClr val="002060"/>
                </a:solidFill>
              </a:rPr>
              <a:t> (</a:t>
            </a:r>
            <a:r>
              <a:rPr lang="uk-UA" sz="1400" b="0" i="1" dirty="0" err="1">
                <a:solidFill>
                  <a:srgbClr val="002060"/>
                </a:solidFill>
              </a:rPr>
              <a:t>assessment</a:t>
            </a:r>
            <a:r>
              <a:rPr lang="uk-UA" sz="1400" b="0" i="1" dirty="0">
                <a:solidFill>
                  <a:srgbClr val="002060"/>
                </a:solidFill>
              </a:rPr>
              <a:t>) та </a:t>
            </a:r>
            <a:r>
              <a:rPr lang="uk-UA" sz="1400" i="1" dirty="0">
                <a:solidFill>
                  <a:srgbClr val="002060"/>
                </a:solidFill>
              </a:rPr>
              <a:t>визнання</a:t>
            </a:r>
            <a:r>
              <a:rPr lang="uk-UA" sz="1400" b="0" i="1" dirty="0">
                <a:solidFill>
                  <a:srgbClr val="002060"/>
                </a:solidFill>
              </a:rPr>
              <a:t> (</a:t>
            </a:r>
            <a:r>
              <a:rPr lang="uk-UA" sz="1400" b="0" i="1" dirty="0" err="1">
                <a:solidFill>
                  <a:srgbClr val="002060"/>
                </a:solidFill>
              </a:rPr>
              <a:t>validation</a:t>
            </a:r>
            <a:r>
              <a:rPr lang="uk-UA" sz="1400" b="0" i="1" dirty="0">
                <a:solidFill>
                  <a:srgbClr val="002060"/>
                </a:solidFill>
              </a:rPr>
              <a:t>) (напр., методи та критерії оцінювання, склад екзаменаційної комісії, кваліфікація оцінювачів тощо)</a:t>
            </a:r>
          </a:p>
          <a:p>
            <a:endParaRPr lang="ru-RU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Акредитація кваліфікаційних центрів (1) </a:t>
            </a:r>
          </a:p>
        </p:txBody>
      </p:sp>
    </p:spTree>
    <p:extLst>
      <p:ext uri="{BB962C8B-B14F-4D97-AF65-F5344CB8AC3E}">
        <p14:creationId xmlns:p14="http://schemas.microsoft.com/office/powerpoint/2010/main" val="390510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ommunication Document" ma:contentTypeID="0x01010018C77CAB493C4CC28C851D171ACDEB5D0700474F1F8F8A54F64DBDEF178D4B392FA8" ma:contentTypeVersion="13" ma:contentTypeDescription="Create a new Communication document" ma:contentTypeScope="" ma:versionID="29c2035221d9cdabf0061364ba7a539c">
  <xsd:schema xmlns:xsd="http://www.w3.org/2001/XMLSchema" xmlns:xs="http://www.w3.org/2001/XMLSchema" xmlns:p="http://schemas.microsoft.com/office/2006/metadata/properties" xmlns:ns1="df6b2545-d15d-4d63-86ca-644416e434f8" xmlns:ns2="1404a0f7-7811-4ba3-8101-734d0e502789" targetNamespace="http://schemas.microsoft.com/office/2006/metadata/properties" ma:root="true" ma:fieldsID="bc4ae92c0fbd23f56bc66bb29918a1df" ns1:_="" ns2:_="">
    <xsd:import namespace="df6b2545-d15d-4d63-86ca-644416e434f8"/>
    <xsd:import namespace="1404a0f7-7811-4ba3-8101-734d0e502789"/>
    <xsd:element name="properties">
      <xsd:complexType>
        <xsd:sequence>
          <xsd:element name="documentManagement">
            <xsd:complexType>
              <xsd:all>
                <xsd:element ref="ns1:Communication_x0020_Document_x0020_Type"/>
                <xsd:element ref="ns2:CommunicationSubArea"/>
                <xsd:element ref="ns2:ReferenceYear"/>
                <xsd:element ref="ns2:ReferenceNumber" minOccurs="0"/>
                <xsd:element ref="ns2:Origin"/>
                <xsd:element ref="ns2:Status"/>
                <xsd:element ref="ns2:Authors" minOccurs="0"/>
                <xsd:element ref="ns2:ETFLanguage" minOccurs="0"/>
                <xsd:element ref="ns1:Communication_x0020_Keywords" minOccurs="0"/>
                <xsd:element ref="ns1:General_x0020_Keywor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Communication_x0020_Document_x0020_Type" ma:index="0" ma:displayName="Communication Document Type" ma:format="Dropdown" ma:internalName="Communication_x0020_Document_x0020_Type" ma:readOnly="false">
      <xsd:simpleType>
        <xsd:restriction base="dms:Choice">
          <xsd:enumeration value="Annual activity report"/>
          <xsd:enumeration value="Article"/>
          <xsd:enumeration value="Briefing note"/>
          <xsd:enumeration value="Corporate publication"/>
          <xsd:enumeration value="Country fiche"/>
          <xsd:enumeration value="Country report"/>
          <xsd:enumeration value="Flagship"/>
          <xsd:enumeration value="Leaflet"/>
          <xsd:enumeration value="Periodical"/>
          <xsd:enumeration value="Policy briefing"/>
          <xsd:enumeration value="Report"/>
          <xsd:enumeration value="Single programming document"/>
          <xsd:enumeration value="Spotlight"/>
          <xsd:enumeration value="Terms of reference"/>
          <xsd:enumeration value="Work programme"/>
          <xsd:enumeration value="Working paper"/>
        </xsd:restriction>
      </xsd:simpleType>
    </xsd:element>
    <xsd:element name="Communication_x0020_Keywords" ma:index="10" nillable="true" ma:displayName="Communication Keywords" ma:internalName="Communication_x0020_Keyword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act Database"/>
                    <xsd:enumeration value="Events"/>
                    <xsd:enumeration value="External Communication"/>
                    <xsd:enumeration value="Internal Communication"/>
                    <xsd:enumeration value="Intranet"/>
                    <xsd:enumeration value="Publications and reports"/>
                    <xsd:enumeration value="Translations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1" nillable="true" ma:displayName="General Keywords" ma:internalName="General_x0020_Keyword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4a0f7-7811-4ba3-8101-734d0e502789" elementFormDefault="qualified">
    <xsd:import namespace="http://schemas.microsoft.com/office/2006/documentManagement/types"/>
    <xsd:import namespace="http://schemas.microsoft.com/office/infopath/2007/PartnerControls"/>
    <xsd:element name="CommunicationSubArea" ma:index="1" ma:displayName="Communication Sub Area" ma:format="Dropdown" ma:internalName="CommunicationSubArea">
      <xsd:simpleType>
        <xsd:restriction base="dms:Choice">
          <xsd:enumeration value="Digital communication platforms"/>
          <xsd:enumeration value="Events management"/>
          <xsd:enumeration value="External news, content, audio-visual, social media"/>
          <xsd:enumeration value="Internal news, content, staff meetings, social media"/>
          <xsd:enumeration value="Project communication support"/>
          <xsd:enumeration value="Publication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ReferenceNumber" ma:index="5" nillable="true" ma:displayName="Reference Number" ma:internalName="ReferenceNumber">
      <xsd:simpleType>
        <xsd:restriction base="dms:Text"/>
      </xsd:simpleType>
    </xsd:element>
    <xsd:element name="Origin" ma:index="6" ma:displayName="Origin" ma:internalName="Origin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7" ma:displayName="Status" ma:internalName="Status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Authors" ma:index="8" nillable="true" ma:displayName="Authors" ma:internalName="Authors">
      <xsd:simpleType>
        <xsd:restriction base="dms:Text"/>
      </xsd:simpleType>
    </xsd:element>
    <xsd:element name="ETFLanguage" ma:index="9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unicationSubArea xmlns="1404a0f7-7811-4ba3-8101-734d0e502789">Management and coordination</CommunicationSubArea>
    <ReferenceYear xmlns="1404a0f7-7811-4ba3-8101-734d0e502789">2017</ReferenceYear>
    <ReferenceNumber xmlns="1404a0f7-7811-4ba3-8101-734d0e502789" xsi:nil="true"/>
    <Communication_x0020_Document_x0020_Type xmlns="df6b2545-d15d-4d63-86ca-644416e434f8">Corporate publication</Communication_x0020_Document_x0020_Type>
    <Communication_x0020_Keywords xmlns="df6b2545-d15d-4d63-86ca-644416e434f8">
      <Value>Events</Value>
      <Value>External Communication</Value>
      <Value>Internal Communication</Value>
    </Communication_x0020_Keywords>
    <Authors xmlns="1404a0f7-7811-4ba3-8101-734d0e502789" xsi:nil="true"/>
    <ETFLanguage xmlns="1404a0f7-7811-4ba3-8101-734d0e502789">English</ETFLanguage>
    <Origin xmlns="1404a0f7-7811-4ba3-8101-734d0e502789">ETF</Origin>
    <Status xmlns="1404a0f7-7811-4ba3-8101-734d0e502789">Final</Status>
    <General_x0020_Keywords xmlns="df6b2545-d15d-4d63-86ca-644416e434f8">
      <Value>Communication</Value>
      <Value>Corporate</Value>
    </General_x0020_Keywords>
  </documentManagement>
</p:properties>
</file>

<file path=customXml/itemProps1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2F4BD4-C2A9-4A9D-AB41-A2A66C875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1404a0f7-7811-4ba3-8101-734d0e50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EA3865-AB0B-4AE0-9B01-243498219D6D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terms/"/>
    <ds:schemaRef ds:uri="df6b2545-d15d-4d63-86ca-644416e434f8"/>
    <ds:schemaRef ds:uri="http://schemas.microsoft.com/office/infopath/2007/PartnerControls"/>
    <ds:schemaRef ds:uri="1404a0f7-7811-4ba3-8101-734d0e502789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3121</TotalTime>
  <Words>2994</Words>
  <Application>Microsoft Office PowerPoint</Application>
  <PresentationFormat>On-screen Show (16:9)</PresentationFormat>
  <Paragraphs>239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Abadi MT Condensed Extra Bold</vt:lpstr>
      <vt:lpstr>Arial</vt:lpstr>
      <vt:lpstr>Calibri</vt:lpstr>
      <vt:lpstr>MontrealTS-Medium</vt:lpstr>
      <vt:lpstr>ETF Template - Blue</vt:lpstr>
      <vt:lpstr>ETF Template - Pink</vt:lpstr>
      <vt:lpstr>ETF Template - Green</vt:lpstr>
      <vt:lpstr>ETF Template - Orange</vt:lpstr>
      <vt:lpstr>Незалежне оцінювання результатів навчання: створення кваліфікаційних центрів і визнання неформального навчання   </vt:lpstr>
      <vt:lpstr>PowerPoint Presentation</vt:lpstr>
      <vt:lpstr>PowerPoint Presentation</vt:lpstr>
      <vt:lpstr>Концепція кваліфікаційного центру (1)  </vt:lpstr>
      <vt:lpstr>Концепція кваліфікаційного центру (2)</vt:lpstr>
      <vt:lpstr>Концепція кваліфікаційного центру (3)</vt:lpstr>
      <vt:lpstr>Основні завдання кваліфікаційного центру (1)</vt:lpstr>
      <vt:lpstr>Основні завдання кваліфікаційного центру (2)</vt:lpstr>
      <vt:lpstr>Акредитація кваліфікаційних центрів (1) </vt:lpstr>
      <vt:lpstr>Акредитація кваліфікаційних центрів (2)</vt:lpstr>
      <vt:lpstr>Акредитація кваліфікаційних центрів (3)</vt:lpstr>
      <vt:lpstr>Перехід до системи незалежного оцінювання </vt:lpstr>
      <vt:lpstr>Визнання неформального навчання</vt:lpstr>
      <vt:lpstr>Визнання неформального навчання</vt:lpstr>
      <vt:lpstr>Визнання неформального навчання: стан на сьогодні</vt:lpstr>
      <vt:lpstr>Визнання неформального навчання: Ключові питання</vt:lpstr>
      <vt:lpstr>Висновки і рекомендації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Arjen Deij</cp:lastModifiedBy>
  <cp:revision>396</cp:revision>
  <cp:lastPrinted>2018-09-30T16:51:23Z</cp:lastPrinted>
  <dcterms:created xsi:type="dcterms:W3CDTF">2017-04-21T16:00:31Z</dcterms:created>
  <dcterms:modified xsi:type="dcterms:W3CDTF">2020-03-09T13:58:16Z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0x01010018C77CAB493C4CC28C851D171ACDEB5D0700474F1F8F8A54F64DBDEF178D4B392FA8</vt:lpwstr>
  </property>
  <property fmtid="{D5CDD505-2E9C-101B-9397-08002B2CF9AE}" pid="3" name="Area">
    <vt:lpwstr>Communication</vt:lpwstr>
  </property>
</Properties>
</file>