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19"/>
  </p:notesMasterIdLst>
  <p:handoutMasterIdLst>
    <p:handoutMasterId r:id="rId20"/>
  </p:handoutMasterIdLst>
  <p:sldIdLst>
    <p:sldId id="343" r:id="rId8"/>
    <p:sldId id="393" r:id="rId9"/>
    <p:sldId id="444" r:id="rId10"/>
    <p:sldId id="445" r:id="rId11"/>
    <p:sldId id="446" r:id="rId12"/>
    <p:sldId id="447" r:id="rId13"/>
    <p:sldId id="448" r:id="rId14"/>
    <p:sldId id="449" r:id="rId15"/>
    <p:sldId id="432" r:id="rId16"/>
    <p:sldId id="440" r:id="rId17"/>
    <p:sldId id="455" r:id="rId18"/>
  </p:sldIdLst>
  <p:sldSz cx="9144000" cy="5143500" type="screen16x9"/>
  <p:notesSz cx="10234613" cy="70993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</p14:sldIdLst>
        </p14:section>
        <p14:section name="Раздел без заголовка" id="{CBE95513-1B20-4B01-80A7-6B26B6A3C18B}">
          <p14:sldIdLst>
            <p14:sldId id="393"/>
            <p14:sldId id="444"/>
            <p14:sldId id="445"/>
            <p14:sldId id="446"/>
            <p14:sldId id="447"/>
            <p14:sldId id="448"/>
            <p14:sldId id="449"/>
            <p14:sldId id="432"/>
            <p14:sldId id="440"/>
            <p14:sldId id="455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8187" autoAdjust="0"/>
  </p:normalViewPr>
  <p:slideViewPr>
    <p:cSldViewPr>
      <p:cViewPr varScale="1">
        <p:scale>
          <a:sx n="132" d="100"/>
          <a:sy n="132" d="100"/>
        </p:scale>
        <p:origin x="936" y="126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25/11/2019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30.11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3.71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6 0,'-3'0,"0"0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6.40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0,'2'0,"2"0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6.73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17,'3'-3,"2"0,1-2,0-1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7.02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5.11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14 0,'-2'0,"-3"0,-2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5.80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15 0,'-3'0,"-2"0,-1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5.97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6.57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148 1,'-5'0,"-3"0,-11 0,-7 0,-18 0,-1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6.98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35 6,'-3'0,"-5"0,-4-2,1-1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17.36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20 1,'-2'0,"-4"0,0 2,1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2.59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1-25T15:30:23.12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25/11/2019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Які використовуються механізми забезпечення якості?</a:t>
            </a:r>
          </a:p>
          <a:p>
            <a:r>
              <a:rPr lang="uk-UA" dirty="0"/>
              <a:t>Стандартизація: приклади використання різних типів кваліфікаційних стандартів (визнання неформального навчання, ВНЗ)</a:t>
            </a:r>
            <a:endParaRPr lang="en-US" dirty="0"/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Забезпечення довіри до кваліфікації значною мірою залежить від того, як організовано і здійснюється процес, який призводить до присвоєння кваліфікації (процес сертифікації).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Зв’язок оцінювання з кваліфікацією (кваліфікаційним стандартом) і процесом, який призводить до присвоєння кваліфікації, починаючи з оцінювання.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079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468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Різні кваліфікації в залежності від набору одиниць ПС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98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3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Порівняльний аналіз здійснювався на основі вивчення наявних документованих процедур, критеріїв, методів оцінювання, та інших вимог, визначених органом, що присвоює кваліфікацію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456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37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‹№›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‹№›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natol_garm@ukr.ne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facebook.com/anatolii.garmas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7.xml"/><Relationship Id="rId18" Type="http://schemas.openxmlformats.org/officeDocument/2006/relationships/image" Target="../media/image10.png"/><Relationship Id="rId26" Type="http://schemas.openxmlformats.org/officeDocument/2006/relationships/image" Target="../media/image14.png"/><Relationship Id="rId3" Type="http://schemas.openxmlformats.org/officeDocument/2006/relationships/customXml" Target="../ink/ink2.xml"/><Relationship Id="rId21" Type="http://schemas.openxmlformats.org/officeDocument/2006/relationships/customXml" Target="../ink/ink11.xml"/><Relationship Id="rId7" Type="http://schemas.openxmlformats.org/officeDocument/2006/relationships/customXml" Target="../ink/ink4.xml"/><Relationship Id="rId12" Type="http://schemas.openxmlformats.org/officeDocument/2006/relationships/image" Target="../media/image7.png"/><Relationship Id="rId17" Type="http://schemas.openxmlformats.org/officeDocument/2006/relationships/customXml" Target="../ink/ink9.xml"/><Relationship Id="rId25" Type="http://schemas.openxmlformats.org/officeDocument/2006/relationships/customXml" Target="../ink/ink13.xml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11" Type="http://schemas.openxmlformats.org/officeDocument/2006/relationships/customXml" Target="../ink/ink6.xml"/><Relationship Id="rId24" Type="http://schemas.openxmlformats.org/officeDocument/2006/relationships/image" Target="../media/image13.png"/><Relationship Id="rId5" Type="http://schemas.openxmlformats.org/officeDocument/2006/relationships/customXml" Target="../ink/ink3.xml"/><Relationship Id="rId15" Type="http://schemas.openxmlformats.org/officeDocument/2006/relationships/customXml" Target="../ink/ink8.xml"/><Relationship Id="rId23" Type="http://schemas.openxmlformats.org/officeDocument/2006/relationships/customXml" Target="../ink/ink12.xml"/><Relationship Id="rId10" Type="http://schemas.openxmlformats.org/officeDocument/2006/relationships/image" Target="../media/image6.png"/><Relationship Id="rId19" Type="http://schemas.openxmlformats.org/officeDocument/2006/relationships/customXml" Target="../ink/ink10.xml"/><Relationship Id="rId4" Type="http://schemas.openxmlformats.org/officeDocument/2006/relationships/image" Target="../media/image3.png"/><Relationship Id="rId9" Type="http://schemas.openxmlformats.org/officeDocument/2006/relationships/customXml" Target="../ink/ink5.xml"/><Relationship Id="rId14" Type="http://schemas.openxmlformats.org/officeDocument/2006/relationships/image" Target="../media/image8.png"/><Relationship Id="rId22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939902"/>
            <a:ext cx="6858000" cy="487520"/>
          </a:xfrm>
        </p:spPr>
        <p:txBody>
          <a:bodyPr>
            <a:normAutofit fontScale="62500" lnSpcReduction="20000"/>
          </a:bodyPr>
          <a:lstStyle/>
          <a:p>
            <a:r>
              <a:rPr lang="uk-UA" sz="2100" dirty="0">
                <a:solidFill>
                  <a:schemeClr val="accent1"/>
                </a:solidFill>
              </a:rPr>
              <a:t>АНАТОЛІЙ ГАРМАШ </a:t>
            </a:r>
          </a:p>
          <a:p>
            <a:r>
              <a:rPr lang="uk-UA" sz="2000" dirty="0">
                <a:solidFill>
                  <a:schemeClr val="accent1"/>
                </a:solidFill>
              </a:rPr>
              <a:t>Київ, 28/11/2019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536" y="1491630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400" cap="none" dirty="0">
                <a:effectLst/>
              </a:rPr>
              <a:t>Методичні підходи з розроблення </a:t>
            </a:r>
            <a:br>
              <a:rPr lang="uk-UA" altLang="en-US" sz="2400" cap="none" dirty="0">
                <a:effectLst/>
              </a:rPr>
            </a:br>
            <a:r>
              <a:rPr lang="uk-UA" altLang="en-US" sz="2400" cap="none" dirty="0">
                <a:effectLst/>
              </a:rPr>
              <a:t>стандартів оцінювання</a:t>
            </a:r>
            <a:br>
              <a:rPr lang="en-GB" sz="1800" cap="none" dirty="0">
                <a:effectLst/>
              </a:rPr>
            </a:b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456384"/>
          </a:xfrm>
        </p:spPr>
        <p:txBody>
          <a:bodyPr>
            <a:normAutofit/>
          </a:bodyPr>
          <a:lstStyle/>
          <a:p>
            <a:pPr marL="0" lvl="2" indent="7938">
              <a:buNone/>
            </a:pPr>
            <a:r>
              <a:rPr lang="uk-UA" sz="1600" b="1" dirty="0">
                <a:solidFill>
                  <a:schemeClr val="bg2"/>
                </a:solidFill>
              </a:rPr>
              <a:t>10. Пов’язані кваліфікації </a:t>
            </a:r>
            <a:endParaRPr lang="en-GB" sz="1600" b="1" dirty="0">
              <a:solidFill>
                <a:schemeClr val="bg2"/>
              </a:solidFill>
            </a:endParaRPr>
          </a:p>
          <a:p>
            <a:r>
              <a:rPr lang="uk-UA" sz="1300" b="0" dirty="0">
                <a:solidFill>
                  <a:schemeClr val="tx2"/>
                </a:solidFill>
              </a:rPr>
              <a:t>Наводиться інформація щодо одиниць стандарту оцінювання, які можуть сертифікуватися (трудові функції/ види роботи, професійні компетентності) </a:t>
            </a:r>
          </a:p>
          <a:p>
            <a:pPr lvl="0"/>
            <a:r>
              <a:rPr lang="uk-UA" dirty="0"/>
              <a:t>11. Глосарій термінів стандарту оцінювання</a:t>
            </a:r>
            <a:endParaRPr lang="ru-UA" dirty="0"/>
          </a:p>
          <a:p>
            <a:r>
              <a:rPr lang="uk-UA" sz="1300" b="0" dirty="0">
                <a:solidFill>
                  <a:schemeClr val="tx2"/>
                </a:solidFill>
              </a:rPr>
              <a:t>Наводиться пояснення термінів (методів оцінювання), які використовуються у стандарті оцінювання</a:t>
            </a:r>
            <a:endParaRPr lang="ru-UA" sz="1300" b="0" dirty="0">
              <a:solidFill>
                <a:schemeClr val="tx2"/>
              </a:solidFill>
            </a:endParaRPr>
          </a:p>
          <a:p>
            <a:endParaRPr lang="uk-UA" dirty="0"/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Зміст стандарту оцінювання (5)</a:t>
            </a:r>
          </a:p>
        </p:txBody>
      </p:sp>
    </p:spTree>
    <p:extLst>
      <p:ext uri="{BB962C8B-B14F-4D97-AF65-F5344CB8AC3E}">
        <p14:creationId xmlns:p14="http://schemas.microsoft.com/office/powerpoint/2010/main" val="189183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3" y="1131590"/>
            <a:ext cx="8494503" cy="3587125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 algn="ctr"/>
            <a:endParaRPr lang="en-US" sz="2400" dirty="0"/>
          </a:p>
          <a:p>
            <a:pPr lvl="0" algn="ctr"/>
            <a:r>
              <a:rPr lang="uk-UA" sz="2400" dirty="0"/>
              <a:t>Дякую за увагу!</a:t>
            </a:r>
            <a:endParaRPr lang="en-US" sz="2400" dirty="0"/>
          </a:p>
          <a:p>
            <a:pPr lvl="0" algn="ctr"/>
            <a:endParaRPr lang="en-US" sz="600" b="0" dirty="0"/>
          </a:p>
          <a:p>
            <a:pPr marL="3657509" lvl="8" indent="0">
              <a:buNone/>
            </a:pPr>
            <a:endParaRPr lang="en-US" sz="1500" dirty="0">
              <a:solidFill>
                <a:schemeClr val="accent5">
                  <a:lumMod val="75000"/>
                </a:schemeClr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657509" lvl="8" indent="0">
              <a:buNone/>
            </a:pPr>
            <a:r>
              <a:rPr lang="en-US" sz="15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anatol_garm@ukr.net</a:t>
            </a:r>
            <a:r>
              <a:rPr lang="en-US" sz="15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3657509" lvl="8" indent="0">
              <a:buNone/>
            </a:pPr>
            <a:r>
              <a:rPr lang="en-GB" sz="1500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https://www.facebook.com/anatolii.garmash</a:t>
            </a:r>
            <a:endParaRPr lang="en-GB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8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914378"/>
              <a:t>11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9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497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744416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Кваліфікаційні стандарти </a:t>
            </a:r>
            <a:endParaRPr lang="uk-UA" b="0" i="1" dirty="0">
              <a:solidFill>
                <a:srgbClr val="002060"/>
              </a:solidFill>
            </a:endParaRPr>
          </a:p>
          <a:p>
            <a:r>
              <a:rPr lang="uk-UA" dirty="0"/>
              <a:t>а) стандарти оцінювання </a:t>
            </a:r>
            <a:r>
              <a:rPr lang="uk-UA" b="0" i="1" dirty="0">
                <a:solidFill>
                  <a:srgbClr val="002060"/>
                </a:solidFill>
              </a:rPr>
              <a:t>– визначають вимоги до оцінювання, можуть визначати критерії оцінювання, критерії успішності, методи оцінювання, вимоги до складу та організації роботи екзаменаційної комісії, уповноваженої присвоювати кваліфікацію тощо;</a:t>
            </a:r>
            <a:endParaRPr lang="ru-UA" b="0" i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</a:pPr>
            <a:r>
              <a:rPr lang="uk-UA" dirty="0"/>
              <a:t>б) професійні стандарти – </a:t>
            </a:r>
            <a:r>
              <a:rPr lang="uk-UA" b="0" i="1" dirty="0">
                <a:solidFill>
                  <a:srgbClr val="002060"/>
                </a:solidFill>
              </a:rPr>
              <a:t>визначають вимоги ринку праці до професії, можуть визначати завдання та обов’язки/види роботи, які має виконувати володар кваліфікації, а також компетентності, необхідні для їх виконання. Професійні стандарти слугують основою для розроблення двох інших типів стандартів;</a:t>
            </a:r>
            <a:endParaRPr lang="ru-UA" b="0" i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</a:pPr>
            <a:r>
              <a:rPr lang="uk-UA" dirty="0"/>
              <a:t>с) освітні стандарти – </a:t>
            </a:r>
            <a:r>
              <a:rPr lang="uk-UA" b="0" i="1" dirty="0">
                <a:solidFill>
                  <a:srgbClr val="002060"/>
                </a:solidFill>
              </a:rPr>
              <a:t>визначають вимоги до результатів та процесу навчання, можуть визначати очікувані результати навчання за програмою навчання.</a:t>
            </a:r>
            <a:endParaRPr lang="ru-UA" b="0" i="1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ru-UA" dirty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Забезпечення якості оцінювання </a:t>
            </a:r>
          </a:p>
        </p:txBody>
      </p:sp>
    </p:spTree>
    <p:extLst>
      <p:ext uri="{BB962C8B-B14F-4D97-AF65-F5344CB8AC3E}">
        <p14:creationId xmlns:p14="http://schemas.microsoft.com/office/powerpoint/2010/main" val="144941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456384"/>
          </a:xfrm>
        </p:spPr>
        <p:txBody>
          <a:bodyPr>
            <a:normAutofit/>
          </a:bodyPr>
          <a:lstStyle/>
          <a:p>
            <a:r>
              <a:rPr lang="uk-UA" b="0" dirty="0"/>
              <a:t>Стандарт оцінювання використовується з метою:</a:t>
            </a:r>
            <a:endParaRPr lang="en-GB" b="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встановлення єдиних вимог до процесу (процедури) оцінювання і визнання результатів навчання особи, які мають дотримуватися усіма суб’єктами, що здійснюють діяльність з оцінювання і визнання результатів навчання з метою присвоєння професійних кваліфікацій</a:t>
            </a:r>
            <a:endParaRPr lang="en-GB" b="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забезпечення надійності, об’єктивності та валідності різноманітних практик оцінювання, що використовуються при сертифікації</a:t>
            </a:r>
            <a:endParaRPr lang="en-GB" b="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розроблення контрольно-оціночних матеріалів (інструментів оцінювання) для проведення кваліфікаційного оцінювання (атестації)</a:t>
            </a:r>
            <a:endParaRPr lang="en-GB" b="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організації кваліфікаційного оцінювання</a:t>
            </a:r>
            <a:endParaRPr lang="ru-UA" b="0" dirty="0">
              <a:solidFill>
                <a:schemeClr val="tx2"/>
              </a:solidFill>
            </a:endParaRPr>
          </a:p>
          <a:p>
            <a:endParaRPr lang="ru-UA" sz="1200" dirty="0"/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стандарт оцінювання</a:t>
            </a:r>
          </a:p>
        </p:txBody>
      </p:sp>
    </p:spTree>
    <p:extLst>
      <p:ext uri="{BB962C8B-B14F-4D97-AF65-F5344CB8AC3E}">
        <p14:creationId xmlns:p14="http://schemas.microsoft.com/office/powerpoint/2010/main" val="126741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5D6C07-F387-43C9-B93B-571ECADF3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32" y="987574"/>
            <a:ext cx="8686656" cy="3672408"/>
          </a:xfrm>
        </p:spPr>
        <p:txBody>
          <a:bodyPr>
            <a:normAutofit fontScale="85000" lnSpcReduction="10000"/>
          </a:bodyPr>
          <a:lstStyle/>
          <a:p>
            <a:r>
              <a:rPr lang="uk-UA" sz="1900" dirty="0"/>
              <a:t>Основою для розробки стандарту оцінювання виступає професійний стандарт    </a:t>
            </a:r>
          </a:p>
          <a:p>
            <a:r>
              <a:rPr lang="uk-UA" b="0" dirty="0">
                <a:solidFill>
                  <a:schemeClr val="tx2"/>
                </a:solidFill>
              </a:rPr>
              <a:t>Стандарт оцінювання має відображати лише ті кваліфікації, які було узгоджено для включення в професійному стандарті. Він не може включати зміст, не передбачений професійними стандартами.</a:t>
            </a:r>
            <a:endParaRPr lang="en-GB" b="0" dirty="0">
              <a:solidFill>
                <a:schemeClr val="tx2"/>
              </a:solidFill>
            </a:endParaRPr>
          </a:p>
          <a:p>
            <a:r>
              <a:rPr lang="uk-UA" sz="1900" dirty="0"/>
              <a:t>Стандарт оцінювання розробляється на професійну кваліфікацію</a:t>
            </a:r>
          </a:p>
          <a:p>
            <a:r>
              <a:rPr lang="uk-UA" b="0" dirty="0">
                <a:solidFill>
                  <a:schemeClr val="tx2"/>
                </a:solidFill>
              </a:rPr>
              <a:t>Найменша одиниця стандарту оцінювання, що може сертифікуватися та включатися до Реєстру кваліфікацій, – професійна компетентність</a:t>
            </a:r>
            <a:r>
              <a:rPr lang="en-US" b="0" dirty="0">
                <a:solidFill>
                  <a:schemeClr val="tx2"/>
                </a:solidFill>
              </a:rPr>
              <a:t> (</a:t>
            </a:r>
            <a:r>
              <a:rPr lang="uk-UA" b="0" dirty="0">
                <a:solidFill>
                  <a:schemeClr val="tx2"/>
                </a:solidFill>
              </a:rPr>
              <a:t>або трудова функція/ вид роботи)</a:t>
            </a:r>
            <a:endParaRPr lang="en-GB" b="0" dirty="0">
              <a:solidFill>
                <a:schemeClr val="tx2"/>
              </a:solidFill>
            </a:endParaRPr>
          </a:p>
          <a:p>
            <a:r>
              <a:rPr lang="uk-UA" sz="1900" dirty="0"/>
              <a:t>Професійна кваліфікація </a:t>
            </a:r>
            <a:endParaRPr lang="en-GB" sz="19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формується шляхом вибору відповідних одиниць професійних стандартів (трудових функцій)</a:t>
            </a:r>
            <a:endParaRPr lang="en-GB" b="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для кожної з обраних одиниць професійних стандартів обираються відповідні компетентності та необхідні знання, уміння й навички.</a:t>
            </a:r>
            <a:endParaRPr lang="en-GB" b="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chemeClr val="tx2"/>
                </a:solidFill>
              </a:rPr>
              <a:t>методи і критерії оцінювання визначаються для кожної окремої професійної компетентності</a:t>
            </a:r>
            <a:endParaRPr lang="en-GB" b="0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004B4-7BC3-4813-905B-6BDFF771E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3C5D29C-AF8B-4EBC-9B58-88616671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/>
              <a:t>Розроблення</a:t>
            </a:r>
            <a:r>
              <a:rPr lang="uk-UA" dirty="0"/>
              <a:t> </a:t>
            </a:r>
            <a:r>
              <a:rPr lang="uk-UA" sz="2000" dirty="0"/>
              <a:t>стандартів оцінювання</a:t>
            </a:r>
            <a:endParaRPr lang="en-GB" sz="2000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FD67AB4-F1F7-492F-BE01-9E16EE410419}"/>
                  </a:ext>
                </a:extLst>
              </p14:cNvPr>
              <p14:cNvContentPartPr/>
              <p14:nvPr/>
            </p14:nvContentPartPr>
            <p14:xfrm>
              <a:off x="1112400" y="2717360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FD67AB4-F1F7-492F-BE01-9E16EE41041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94400" y="2609720"/>
                <a:ext cx="36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092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2E95CD-23C5-4D1D-9BA4-65D33A1F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77991B-6C86-4648-9B60-CE8623338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/>
              <a:t>Професійна</a:t>
            </a:r>
            <a:r>
              <a:rPr lang="uk-UA" dirty="0"/>
              <a:t> </a:t>
            </a:r>
            <a:r>
              <a:rPr lang="uk-UA" sz="2000" dirty="0"/>
              <a:t>кваліфікація</a:t>
            </a:r>
            <a:endParaRPr lang="en-GB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3479C-C9B0-4973-A367-4375BAD85A5C}"/>
              </a:ext>
            </a:extLst>
          </p:cNvPr>
          <p:cNvSpPr/>
          <p:nvPr/>
        </p:nvSpPr>
        <p:spPr>
          <a:xfrm>
            <a:off x="561256" y="1082831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Одиниця ПС 1 </a:t>
            </a:r>
            <a:endParaRPr lang="en-GB" sz="11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FD767CA-4902-4428-8751-E279B950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200" y="1085805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Одиниця ПС 2 </a:t>
            </a:r>
            <a:endParaRPr lang="en-GB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6CEE03-B32A-4FE4-90DF-F65BA0083452}"/>
              </a:ext>
            </a:extLst>
          </p:cNvPr>
          <p:cNvSpPr/>
          <p:nvPr/>
        </p:nvSpPr>
        <p:spPr>
          <a:xfrm>
            <a:off x="3491880" y="1092320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Одиниця ПС </a:t>
            </a:r>
            <a:r>
              <a:rPr lang="en-US" sz="1100" dirty="0"/>
              <a:t>“X”</a:t>
            </a:r>
            <a:endParaRPr lang="en-GB" sz="11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0CC39D-F856-4863-8800-620E536E7A9A}"/>
              </a:ext>
            </a:extLst>
          </p:cNvPr>
          <p:cNvSpPr/>
          <p:nvPr/>
        </p:nvSpPr>
        <p:spPr>
          <a:xfrm>
            <a:off x="1086824" y="1781821"/>
            <a:ext cx="6156752" cy="2088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 </a:t>
            </a:r>
          </a:p>
          <a:p>
            <a:pPr algn="ctr"/>
            <a:endParaRPr lang="uk-UA" dirty="0"/>
          </a:p>
          <a:p>
            <a:pPr algn="ctr"/>
            <a:endParaRPr lang="uk-UA" dirty="0"/>
          </a:p>
          <a:p>
            <a:pPr algn="ctr"/>
            <a:endParaRPr lang="uk-UA" dirty="0"/>
          </a:p>
          <a:p>
            <a:pPr algn="ctr"/>
            <a:endParaRPr lang="uk-UA" dirty="0"/>
          </a:p>
          <a:p>
            <a:pPr algn="ctr"/>
            <a:endParaRPr lang="uk-UA" dirty="0"/>
          </a:p>
          <a:p>
            <a:pPr algn="ctr"/>
            <a:endParaRPr lang="uk-UA" dirty="0"/>
          </a:p>
          <a:p>
            <a:pPr algn="ctr"/>
            <a:r>
              <a:rPr lang="uk-UA" dirty="0"/>
              <a:t>Стандарт оцінювання</a:t>
            </a:r>
          </a:p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7DF88-A0FB-4D6A-B88D-650407D3B15C}"/>
              </a:ext>
            </a:extLst>
          </p:cNvPr>
          <p:cNvSpPr/>
          <p:nvPr/>
        </p:nvSpPr>
        <p:spPr>
          <a:xfrm>
            <a:off x="4952050" y="1085805"/>
            <a:ext cx="9144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Одиниця ПС </a:t>
            </a:r>
            <a:r>
              <a:rPr lang="en-US" sz="1100" dirty="0"/>
              <a:t>“Y”</a:t>
            </a:r>
            <a:r>
              <a:rPr lang="uk-UA" sz="1100" dirty="0"/>
              <a:t> </a:t>
            </a:r>
            <a:endParaRPr lang="en-GB" sz="11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A3EC00-8D69-4E83-A753-10EB3F69AAFE}"/>
              </a:ext>
            </a:extLst>
          </p:cNvPr>
          <p:cNvSpPr/>
          <p:nvPr/>
        </p:nvSpPr>
        <p:spPr>
          <a:xfrm>
            <a:off x="1270131" y="2043502"/>
            <a:ext cx="1298562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50" dirty="0"/>
              <a:t>Компетентність 1 </a:t>
            </a:r>
            <a:endParaRPr lang="en-GB" sz="105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FCFDE2-2BFE-4054-8096-90AF4DA0E7F1}"/>
              </a:ext>
            </a:extLst>
          </p:cNvPr>
          <p:cNvSpPr/>
          <p:nvPr/>
        </p:nvSpPr>
        <p:spPr>
          <a:xfrm>
            <a:off x="2701002" y="2043502"/>
            <a:ext cx="1327078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Компетентність 2 </a:t>
            </a:r>
            <a:endParaRPr lang="en-GB" sz="11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779334-1B64-47F1-BEE4-7FD0DABD0CD7}"/>
              </a:ext>
            </a:extLst>
          </p:cNvPr>
          <p:cNvSpPr/>
          <p:nvPr/>
        </p:nvSpPr>
        <p:spPr>
          <a:xfrm>
            <a:off x="4211960" y="2043502"/>
            <a:ext cx="1333982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Компетентність 3 </a:t>
            </a:r>
            <a:endParaRPr lang="en-GB" sz="1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941A62-1538-4DDB-8720-47D3215D26AC}"/>
              </a:ext>
            </a:extLst>
          </p:cNvPr>
          <p:cNvSpPr/>
          <p:nvPr/>
        </p:nvSpPr>
        <p:spPr>
          <a:xfrm>
            <a:off x="5694403" y="2043502"/>
            <a:ext cx="1307482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Компетентність 4 </a:t>
            </a:r>
            <a:endParaRPr lang="en-GB" sz="11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44E20A-36B3-4B3A-AE5D-514505F7BF8A}"/>
              </a:ext>
            </a:extLst>
          </p:cNvPr>
          <p:cNvSpPr/>
          <p:nvPr/>
        </p:nvSpPr>
        <p:spPr>
          <a:xfrm>
            <a:off x="1420692" y="2871369"/>
            <a:ext cx="1031528" cy="5760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Критерії оцінювання</a:t>
            </a:r>
            <a:endParaRPr lang="en-GB" sz="11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6A92ED-48E7-497E-94CC-C71A31968E57}"/>
              </a:ext>
            </a:extLst>
          </p:cNvPr>
          <p:cNvSpPr/>
          <p:nvPr/>
        </p:nvSpPr>
        <p:spPr>
          <a:xfrm>
            <a:off x="2863035" y="2871369"/>
            <a:ext cx="1031528" cy="5760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Критерії оцінювання</a:t>
            </a:r>
            <a:endParaRPr lang="en-GB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781BAB-B33A-4813-BCC9-227A27D7ED56}"/>
              </a:ext>
            </a:extLst>
          </p:cNvPr>
          <p:cNvSpPr/>
          <p:nvPr/>
        </p:nvSpPr>
        <p:spPr>
          <a:xfrm>
            <a:off x="4406280" y="2871369"/>
            <a:ext cx="1031528" cy="5760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Критерії оцінювання</a:t>
            </a:r>
            <a:endParaRPr lang="en-GB" sz="11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E8174F-CB69-4FC5-8956-19BB414D82C4}"/>
              </a:ext>
            </a:extLst>
          </p:cNvPr>
          <p:cNvSpPr/>
          <p:nvPr/>
        </p:nvSpPr>
        <p:spPr>
          <a:xfrm>
            <a:off x="5836840" y="2871369"/>
            <a:ext cx="1031528" cy="5760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/>
              <a:t>Критерії оцінювання</a:t>
            </a:r>
            <a:endParaRPr lang="en-GB" sz="1100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74B91203-E5EC-4DB6-8278-756601A78BEA}"/>
                  </a:ext>
                </a:extLst>
              </p14:cNvPr>
              <p14:cNvContentPartPr/>
              <p14:nvPr/>
            </p14:nvContentPartPr>
            <p14:xfrm>
              <a:off x="1914840" y="3174560"/>
              <a:ext cx="5400" cy="3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74B91203-E5EC-4DB6-8278-756601A78BE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6840" y="3066560"/>
                <a:ext cx="41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FF9D90FA-A431-469F-A834-D78013E1BB2B}"/>
                  </a:ext>
                </a:extLst>
              </p14:cNvPr>
              <p14:cNvContentPartPr/>
              <p14:nvPr/>
            </p14:nvContentPartPr>
            <p14:xfrm>
              <a:off x="2077200" y="3083120"/>
              <a:ext cx="5400" cy="3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FF9D90FA-A431-469F-A834-D78013E1BB2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59560" y="2975120"/>
                <a:ext cx="41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AC61C8BF-8BB0-4915-A47C-77225B960554}"/>
                  </a:ext>
                </a:extLst>
              </p14:cNvPr>
              <p14:cNvContentPartPr/>
              <p14:nvPr/>
            </p14:nvContentPartPr>
            <p14:xfrm>
              <a:off x="2067120" y="3083120"/>
              <a:ext cx="360" cy="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AC61C8BF-8BB0-4915-A47C-77225B96055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49480" y="2975120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909642F7-CA55-4DF0-A753-3E368E1CDD47}"/>
                  </a:ext>
                </a:extLst>
              </p14:cNvPr>
              <p14:cNvContentPartPr/>
              <p14:nvPr/>
            </p14:nvContentPartPr>
            <p14:xfrm>
              <a:off x="2430720" y="2945960"/>
              <a:ext cx="53280" cy="36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909642F7-CA55-4DF0-A753-3E368E1CDD4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413080" y="2838320"/>
                <a:ext cx="889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1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A9679632-91B1-49D5-A6D5-E5105E756D1C}"/>
                  </a:ext>
                </a:extLst>
              </p14:cNvPr>
              <p14:cNvContentPartPr/>
              <p14:nvPr/>
            </p14:nvContentPartPr>
            <p14:xfrm>
              <a:off x="2227680" y="2435840"/>
              <a:ext cx="12600" cy="216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A9679632-91B1-49D5-A6D5-E5105E756D1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210040" y="2328200"/>
                <a:ext cx="4824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F96FEE4A-76E9-4106-BA93-FEE0D2A1AB6B}"/>
                  </a:ext>
                </a:extLst>
              </p14:cNvPr>
              <p14:cNvContentPartPr/>
              <p14:nvPr/>
            </p14:nvContentPartPr>
            <p14:xfrm>
              <a:off x="2004120" y="1040840"/>
              <a:ext cx="7200" cy="21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F96FEE4A-76E9-4106-BA93-FEE0D2A1AB6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986480" y="933200"/>
                <a:ext cx="4284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86F0A08C-1B91-4569-970C-139A1219B1A7}"/>
                  </a:ext>
                </a:extLst>
              </p14:cNvPr>
              <p14:cNvContentPartPr/>
              <p14:nvPr/>
            </p14:nvContentPartPr>
            <p14:xfrm>
              <a:off x="1630440" y="2966480"/>
              <a:ext cx="360" cy="36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86F0A08C-1B91-4569-970C-139A1219B1A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612440" y="2858480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7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482ECC6A-A999-41A7-BFDC-D57E7C4770D5}"/>
                  </a:ext>
                </a:extLst>
              </p14:cNvPr>
              <p14:cNvContentPartPr/>
              <p14:nvPr/>
            </p14:nvContentPartPr>
            <p14:xfrm>
              <a:off x="2133360" y="3210200"/>
              <a:ext cx="360" cy="36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482ECC6A-A999-41A7-BFDC-D57E7C4770D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115360" y="3102200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9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86EAC210-9077-43CD-B8B2-0CA0F8AE270D}"/>
                  </a:ext>
                </a:extLst>
              </p14:cNvPr>
              <p14:cNvContentPartPr/>
              <p14:nvPr/>
            </p14:nvContentPartPr>
            <p14:xfrm>
              <a:off x="2634120" y="1406960"/>
              <a:ext cx="2160" cy="36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86EAC210-9077-43CD-B8B2-0CA0F8AE270D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616120" y="1298960"/>
                <a:ext cx="378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1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6074BF77-3E75-4D50-A1B4-6D943A0B0461}"/>
                  </a:ext>
                </a:extLst>
              </p14:cNvPr>
              <p14:cNvContentPartPr/>
              <p14:nvPr/>
            </p14:nvContentPartPr>
            <p14:xfrm>
              <a:off x="4129920" y="2275640"/>
              <a:ext cx="2160" cy="36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6074BF77-3E75-4D50-A1B4-6D943A0B046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111920" y="2167640"/>
                <a:ext cx="378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3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8FF17A2C-5BFA-4B62-8B29-E31C7DAC168A}"/>
                  </a:ext>
                </a:extLst>
              </p14:cNvPr>
              <p14:cNvContentPartPr/>
              <p14:nvPr/>
            </p14:nvContentPartPr>
            <p14:xfrm>
              <a:off x="4419360" y="2122280"/>
              <a:ext cx="7200" cy="612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8FF17A2C-5BFA-4B62-8B29-E31C7DAC168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401360" y="2014280"/>
                <a:ext cx="4284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5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A3DE2E67-1CA5-4F0F-AB0A-701947761426}"/>
                  </a:ext>
                </a:extLst>
              </p14:cNvPr>
              <p14:cNvContentPartPr/>
              <p14:nvPr/>
            </p14:nvContentPartPr>
            <p14:xfrm>
              <a:off x="4165200" y="1528640"/>
              <a:ext cx="360" cy="36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A3DE2E67-1CA5-4F0F-AB0A-70194776142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147200" y="1420640"/>
                <a:ext cx="36000" cy="21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9A0EFEE-7D54-4674-A9CD-0B841052427C}"/>
              </a:ext>
            </a:extLst>
          </p:cNvPr>
          <p:cNvCxnSpPr/>
          <p:nvPr/>
        </p:nvCxnSpPr>
        <p:spPr>
          <a:xfrm>
            <a:off x="1835696" y="1923678"/>
            <a:ext cx="45365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0B0C33-C0AE-4F55-B196-F91978B312E5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2534400" y="1661869"/>
            <a:ext cx="0" cy="2618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0B13417-1E71-4E8D-879B-4EEB2D15E138}"/>
              </a:ext>
            </a:extLst>
          </p:cNvPr>
          <p:cNvCxnSpPr>
            <a:cxnSpLocks/>
          </p:cNvCxnSpPr>
          <p:nvPr/>
        </p:nvCxnSpPr>
        <p:spPr>
          <a:xfrm>
            <a:off x="1835696" y="1925709"/>
            <a:ext cx="0" cy="1177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1A0BBC0-09C4-43CB-B424-00862B3EA2D8}"/>
              </a:ext>
            </a:extLst>
          </p:cNvPr>
          <p:cNvCxnSpPr>
            <a:cxnSpLocks/>
          </p:cNvCxnSpPr>
          <p:nvPr/>
        </p:nvCxnSpPr>
        <p:spPr>
          <a:xfrm>
            <a:off x="3381978" y="1926140"/>
            <a:ext cx="0" cy="1177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AFDCDB4-79D4-400D-BF7E-C489DD90F6A5}"/>
              </a:ext>
            </a:extLst>
          </p:cNvPr>
          <p:cNvCxnSpPr>
            <a:cxnSpLocks/>
          </p:cNvCxnSpPr>
          <p:nvPr/>
        </p:nvCxnSpPr>
        <p:spPr>
          <a:xfrm>
            <a:off x="4861241" y="1930601"/>
            <a:ext cx="0" cy="1177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58A5BFB-761C-452A-B077-801BCAE91EE6}"/>
              </a:ext>
            </a:extLst>
          </p:cNvPr>
          <p:cNvCxnSpPr>
            <a:cxnSpLocks/>
          </p:cNvCxnSpPr>
          <p:nvPr/>
        </p:nvCxnSpPr>
        <p:spPr>
          <a:xfrm>
            <a:off x="6372200" y="1930601"/>
            <a:ext cx="0" cy="1177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CFF9E21-C71C-4812-95C7-FACD321BA13B}"/>
              </a:ext>
            </a:extLst>
          </p:cNvPr>
          <p:cNvCxnSpPr>
            <a:cxnSpLocks/>
          </p:cNvCxnSpPr>
          <p:nvPr/>
        </p:nvCxnSpPr>
        <p:spPr>
          <a:xfrm>
            <a:off x="1834414" y="2331534"/>
            <a:ext cx="0" cy="5398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D4130E1-D586-4438-8A54-114D4C494263}"/>
              </a:ext>
            </a:extLst>
          </p:cNvPr>
          <p:cNvCxnSpPr>
            <a:cxnSpLocks/>
          </p:cNvCxnSpPr>
          <p:nvPr/>
        </p:nvCxnSpPr>
        <p:spPr>
          <a:xfrm>
            <a:off x="3389617" y="2331534"/>
            <a:ext cx="0" cy="5398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5AAC967-C67F-45A8-ACB9-6D12991208BD}"/>
              </a:ext>
            </a:extLst>
          </p:cNvPr>
          <p:cNvCxnSpPr>
            <a:cxnSpLocks/>
          </p:cNvCxnSpPr>
          <p:nvPr/>
        </p:nvCxnSpPr>
        <p:spPr>
          <a:xfrm>
            <a:off x="4861241" y="2331534"/>
            <a:ext cx="0" cy="5398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816ACA0-6D04-4C5D-BBC9-AD6072342B13}"/>
              </a:ext>
            </a:extLst>
          </p:cNvPr>
          <p:cNvCxnSpPr>
            <a:cxnSpLocks/>
          </p:cNvCxnSpPr>
          <p:nvPr/>
        </p:nvCxnSpPr>
        <p:spPr>
          <a:xfrm>
            <a:off x="6381264" y="2331534"/>
            <a:ext cx="0" cy="5398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C242C6D-4591-49F8-8BF7-9218F0174915}"/>
              </a:ext>
            </a:extLst>
          </p:cNvPr>
          <p:cNvSpPr txBox="1"/>
          <p:nvPr/>
        </p:nvSpPr>
        <p:spPr>
          <a:xfrm>
            <a:off x="7092282" y="1076430"/>
            <a:ext cx="1800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Модуль/ часткова кваліфікація (рівень НРК, обсяг)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36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613595-8248-48A8-8826-9DD7172A9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32" y="1131590"/>
            <a:ext cx="8494503" cy="352839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1900" dirty="0"/>
              <a:t>Загальна інформація про кваліфікацію </a:t>
            </a:r>
            <a:r>
              <a:rPr lang="uk-UA" sz="1500" b="0" dirty="0">
                <a:solidFill>
                  <a:schemeClr val="tx2"/>
                </a:solidFill>
              </a:rPr>
              <a:t>(назва ПК, реєстраційний номер в Реєстрі кваліфікацій, рівень НРК, обсяг, ПС…) 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900" dirty="0"/>
              <a:t>Допуск до оцінювання/ попередні вимоги </a:t>
            </a:r>
            <a:r>
              <a:rPr lang="uk-UA" sz="1900" b="0" dirty="0"/>
              <a:t>щодо допуску особи до оцінювання (сертифікації) </a:t>
            </a:r>
          </a:p>
          <a:p>
            <a:pPr marL="463550" lvl="1" indent="-285750"/>
            <a:r>
              <a:rPr lang="uk-UA" b="0" dirty="0"/>
              <a:t>наявність мінімального рівня освіти – завершення формальної освітньої програми певного рівня (напр., загальна середня освіта, наявність документа про професійно-технічну або вищу освіту тощо);</a:t>
            </a:r>
            <a:endParaRPr lang="en-GB" b="0" dirty="0"/>
          </a:p>
          <a:p>
            <a:pPr marL="463550" lvl="1" indent="-285750"/>
            <a:r>
              <a:rPr lang="uk-UA" b="0" dirty="0"/>
              <a:t>наявність певної попередньої кваліфікації, у тому числі часткових кваліфікацій, передбачених професійним стандартом;</a:t>
            </a:r>
            <a:endParaRPr lang="en-GB" b="0" dirty="0"/>
          </a:p>
          <a:p>
            <a:pPr marL="463550" lvl="1" indent="-285750"/>
            <a:r>
              <a:rPr lang="uk-UA" b="0" dirty="0"/>
              <a:t>завершення певної програми навчання (напр., вимоги до якої обумовлено органом присвоєння кваліфікації, проходження схваленої підготовки за програмами згідно стандартів професійної освіти, проходження курсів підвищення кваліфікації, тощо) </a:t>
            </a:r>
            <a:endParaRPr lang="en-GB" b="0" dirty="0"/>
          </a:p>
          <a:p>
            <a:pPr marL="463550" lvl="1" indent="-285750"/>
            <a:r>
              <a:rPr lang="uk-UA" b="0" dirty="0"/>
              <a:t>досвід роботи, який підтверджується портфоліо (також зазначається, яку саме інформацію має містити портфоліо, зокрема, наявність підтверджуючих документів, напр., послужна книжка моряка, рекомендації роботодавця, третіх осіб, проходження стажування тощо); </a:t>
            </a:r>
            <a:endParaRPr lang="en-GB" b="0" dirty="0"/>
          </a:p>
          <a:p>
            <a:pPr marL="463550" lvl="1" indent="-285750"/>
            <a:r>
              <a:rPr lang="uk-UA" b="0" dirty="0"/>
              <a:t>будь-які вимоги або результати роботи, які підтримують методи оцінювання (напр., використання портфоліо, проектної роботи для підтримки демонстрації практичних навичок (умінь) під час оцінювання)</a:t>
            </a:r>
            <a:endParaRPr lang="en-GB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AAE809-68FE-4944-895C-45A6534B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087722-F73E-4354-81E8-E6F03138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/>
              <a:t>Зміст стандарту оцінювання (1)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9928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613595-8248-48A8-8826-9DD7172A9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32" y="1131590"/>
            <a:ext cx="8494503" cy="3456384"/>
          </a:xfrm>
        </p:spPr>
        <p:txBody>
          <a:bodyPr>
            <a:normAutofit lnSpcReduction="10000"/>
          </a:bodyPr>
          <a:lstStyle/>
          <a:p>
            <a:r>
              <a:rPr lang="uk-UA" dirty="0"/>
              <a:t>3. Методи оцінювання (кваліфікаційної атестації)</a:t>
            </a:r>
            <a:endParaRPr lang="en-GB" dirty="0"/>
          </a:p>
          <a:p>
            <a:pPr marL="463550" lvl="1" indent="-285750"/>
            <a:r>
              <a:rPr lang="uk-UA" sz="1300" b="0" dirty="0">
                <a:solidFill>
                  <a:schemeClr val="tx2"/>
                </a:solidFill>
              </a:rPr>
              <a:t>завершення формальної освітньої програми первинної професійної підготовки </a:t>
            </a:r>
            <a:endParaRPr lang="en-GB" sz="1300" b="0" dirty="0">
              <a:solidFill>
                <a:schemeClr val="tx2"/>
              </a:solidFill>
            </a:endParaRPr>
          </a:p>
          <a:p>
            <a:pPr marL="463550" lvl="1" indent="-285750"/>
            <a:r>
              <a:rPr lang="uk-UA" sz="1300" b="0" dirty="0">
                <a:solidFill>
                  <a:schemeClr val="tx2"/>
                </a:solidFill>
              </a:rPr>
              <a:t>завершення формальної освітньої програми професійної перепідготовки або підвищення кваліфікації (безперервного професійного навчання) </a:t>
            </a:r>
          </a:p>
          <a:p>
            <a:pPr marL="463550" lvl="1" indent="-285750"/>
            <a:r>
              <a:rPr lang="uk-UA" sz="1300" b="0" dirty="0">
                <a:solidFill>
                  <a:schemeClr val="tx2"/>
                </a:solidFill>
              </a:rPr>
              <a:t>підтвердження неформального чи </a:t>
            </a:r>
            <a:r>
              <a:rPr lang="uk-UA" sz="1300" b="0" dirty="0" err="1">
                <a:solidFill>
                  <a:schemeClr val="tx2"/>
                </a:solidFill>
              </a:rPr>
              <a:t>інформального</a:t>
            </a:r>
            <a:r>
              <a:rPr lang="uk-UA" sz="1300" b="0" dirty="0">
                <a:solidFill>
                  <a:schemeClr val="tx2"/>
                </a:solidFill>
              </a:rPr>
              <a:t> навчання (завершення неформальної програми безперервного професійного навчання)</a:t>
            </a:r>
            <a:endParaRPr lang="en-GB" sz="1300" b="0" dirty="0">
              <a:solidFill>
                <a:schemeClr val="tx2"/>
              </a:solidFill>
            </a:endParaRPr>
          </a:p>
          <a:p>
            <a:pPr marL="463550" lvl="1" indent="-285750"/>
            <a:r>
              <a:rPr lang="uk-UA" sz="1300" b="0" dirty="0">
                <a:solidFill>
                  <a:schemeClr val="tx2"/>
                </a:solidFill>
              </a:rPr>
              <a:t>накопичення здобутих часткових кваліфікацій (за сукупністю сертифікатів компетентності)</a:t>
            </a:r>
          </a:p>
          <a:p>
            <a:pPr marL="0" lvl="1" indent="0">
              <a:buNone/>
            </a:pPr>
            <a:r>
              <a:rPr lang="uk-UA" sz="1600" b="1" dirty="0">
                <a:solidFill>
                  <a:schemeClr val="bg2"/>
                </a:solidFill>
              </a:rPr>
              <a:t>4. Організація оцінювання </a:t>
            </a:r>
          </a:p>
          <a:p>
            <a:pPr lvl="2"/>
            <a:r>
              <a:rPr lang="uk-UA" sz="1400" dirty="0"/>
              <a:t>Етапи проведення оцінювання </a:t>
            </a:r>
            <a:r>
              <a:rPr lang="uk-UA" sz="1300" dirty="0"/>
              <a:t>(оцінка поданих документів, професійний іспит, демонстрація практичних умінь)</a:t>
            </a:r>
            <a:endParaRPr lang="en-GB" sz="1300" dirty="0"/>
          </a:p>
          <a:p>
            <a:pPr lvl="2"/>
            <a:r>
              <a:rPr lang="uk-UA" sz="1400" dirty="0"/>
              <a:t>Опис методів оцінювання </a:t>
            </a:r>
            <a:r>
              <a:rPr lang="uk-UA" sz="1400" dirty="0" err="1"/>
              <a:t>компетентностей</a:t>
            </a:r>
            <a:r>
              <a:rPr lang="uk-UA" sz="1400" dirty="0"/>
              <a:t> </a:t>
            </a:r>
            <a:r>
              <a:rPr lang="uk-UA" sz="1300" dirty="0"/>
              <a:t>(зазначаються вимоги/ ключові параметри для організації випробування)</a:t>
            </a:r>
            <a:endParaRPr lang="en-GB" sz="1300" dirty="0"/>
          </a:p>
          <a:p>
            <a:pPr marL="0" lvl="1" indent="0">
              <a:buNone/>
            </a:pPr>
            <a:endParaRPr lang="uk-UA" sz="1600" b="1" dirty="0">
              <a:solidFill>
                <a:schemeClr val="bg2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AAE809-68FE-4944-895C-45A6534B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087722-F73E-4354-81E8-E6F03138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/>
              <a:t>Зміст стандарту оцінювання (2)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7976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613595-8248-48A8-8826-9DD7172A9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32" y="1131590"/>
            <a:ext cx="8494503" cy="3456384"/>
          </a:xfrm>
        </p:spPr>
        <p:txBody>
          <a:bodyPr>
            <a:normAutofit lnSpcReduction="10000"/>
          </a:bodyPr>
          <a:lstStyle/>
          <a:p>
            <a:pPr lvl="0"/>
            <a:r>
              <a:rPr lang="uk-UA" dirty="0"/>
              <a:t>5. Критерії оцінювання </a:t>
            </a:r>
            <a:endParaRPr lang="ru-UA" sz="1200" dirty="0"/>
          </a:p>
          <a:p>
            <a:pPr lvl="2"/>
            <a:r>
              <a:rPr lang="uk-UA" sz="1400" dirty="0"/>
              <a:t>Критерії оцінювання професійних </a:t>
            </a:r>
            <a:r>
              <a:rPr lang="uk-UA" sz="1400" dirty="0" err="1"/>
              <a:t>компетентностей</a:t>
            </a:r>
            <a:endParaRPr lang="en-US" sz="1400" dirty="0"/>
          </a:p>
          <a:p>
            <a:pPr lvl="2"/>
            <a:r>
              <a:rPr lang="uk-UA" sz="1400" dirty="0"/>
              <a:t>Критерії оцінювання наскрізних (загальних) </a:t>
            </a:r>
            <a:r>
              <a:rPr lang="uk-UA" sz="1400" dirty="0" err="1"/>
              <a:t>компетентностей</a:t>
            </a:r>
            <a:endParaRPr lang="ru-UA" sz="1400" dirty="0"/>
          </a:p>
          <a:p>
            <a:pPr>
              <a:lnSpc>
                <a:spcPct val="120000"/>
              </a:lnSpc>
            </a:pPr>
            <a:r>
              <a:rPr lang="uk-UA" sz="1600" b="1" dirty="0">
                <a:solidFill>
                  <a:schemeClr val="bg2"/>
                </a:solidFill>
              </a:rPr>
              <a:t>6. </a:t>
            </a:r>
            <a:r>
              <a:rPr lang="uk-UA" dirty="0"/>
              <a:t>Оцінка успішності </a:t>
            </a:r>
            <a:r>
              <a:rPr lang="uk-UA" b="0" dirty="0"/>
              <a:t>(за кожним методом оцінювання)</a:t>
            </a:r>
          </a:p>
          <a:p>
            <a:pPr marL="349250" lvl="1" indent="-171450">
              <a:lnSpc>
                <a:spcPct val="120000"/>
              </a:lnSpc>
            </a:pPr>
            <a:r>
              <a:rPr lang="uk-UA" dirty="0"/>
              <a:t>без визначення оцінки/ балів: досягнення компетентності оцінюється за критеріями оцінювання відповідно до визначеного рівня, при відповідності або перевищенні якого результат вважається достатнім (зараховується) (результат оцінюється за двобальною шкалою – «так» або «ні»)</a:t>
            </a:r>
          </a:p>
          <a:p>
            <a:pPr marL="349250" lvl="1" indent="-171450">
              <a:lnSpc>
                <a:spcPct val="120000"/>
              </a:lnSpc>
            </a:pPr>
            <a:r>
              <a:rPr lang="uk-UA" dirty="0"/>
              <a:t>за шкалою оцінювання (напр., за шкалою 1-12 балів) з встановленням порогового тестового балу «склав/ не склав»</a:t>
            </a:r>
            <a:endParaRPr lang="en-GB" dirty="0"/>
          </a:p>
          <a:p>
            <a:pPr marL="349250" lvl="1" indent="-171450">
              <a:lnSpc>
                <a:spcPct val="120000"/>
              </a:lnSpc>
            </a:pPr>
            <a:r>
              <a:rPr lang="uk-UA" dirty="0"/>
              <a:t>застосовуються вагові коефіцієнти</a:t>
            </a:r>
            <a:endParaRPr lang="en-GB" dirty="0"/>
          </a:p>
          <a:p>
            <a:pPr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endParaRPr lang="uk-UA" sz="1600" b="1" dirty="0">
              <a:solidFill>
                <a:schemeClr val="bg2"/>
              </a:solidFill>
            </a:endParaRPr>
          </a:p>
          <a:p>
            <a:pPr marL="0" lvl="1" indent="0">
              <a:buNone/>
            </a:pPr>
            <a:endParaRPr lang="uk-UA" sz="1600" b="1" dirty="0">
              <a:solidFill>
                <a:schemeClr val="bg2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AAE809-68FE-4944-895C-45A6534B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087722-F73E-4354-81E8-E6F03138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/>
              <a:t>Зміст стандарту оцінювання (3)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9000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4563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uk-UA" dirty="0"/>
              <a:t>7. Вимоги до умов проведення оцінювання</a:t>
            </a:r>
          </a:p>
          <a:p>
            <a:pPr marL="520700" lvl="1" indent="-342900"/>
            <a:r>
              <a:rPr lang="uk-UA" sz="1300" b="0" dirty="0">
                <a:solidFill>
                  <a:schemeClr val="tx2"/>
                </a:solidFill>
              </a:rPr>
              <a:t>Приміщення, де проводиться оцінювання</a:t>
            </a:r>
            <a:endParaRPr lang="ru-UA" sz="1300" b="0" dirty="0">
              <a:solidFill>
                <a:schemeClr val="tx2"/>
              </a:solidFill>
            </a:endParaRPr>
          </a:p>
          <a:p>
            <a:pPr marL="520700" lvl="1" indent="-342900"/>
            <a:r>
              <a:rPr lang="uk-UA" sz="1300" b="0" dirty="0">
                <a:solidFill>
                  <a:schemeClr val="tx2"/>
                </a:solidFill>
              </a:rPr>
              <a:t>Предмети і засоби праці </a:t>
            </a:r>
            <a:r>
              <a:rPr lang="uk-UA" sz="1200" b="0" dirty="0">
                <a:solidFill>
                  <a:schemeClr val="tx2"/>
                </a:solidFill>
              </a:rPr>
              <a:t>(</a:t>
            </a:r>
            <a:r>
              <a:rPr lang="uk-UA" sz="1200" dirty="0"/>
              <a:t>р</a:t>
            </a:r>
            <a:r>
              <a:rPr lang="uk-UA" sz="1200" b="0" dirty="0">
                <a:solidFill>
                  <a:schemeClr val="tx2"/>
                </a:solidFill>
              </a:rPr>
              <a:t>обоче місце, обладнання, устаткування, інструменти, матеріали, засоби індивідуального захисту, тощо) (інформація наводиться з відповідного професійного стандарту)</a:t>
            </a:r>
            <a:endParaRPr lang="ru-UA" sz="1200" b="0" dirty="0">
              <a:solidFill>
                <a:schemeClr val="tx2"/>
              </a:solidFill>
            </a:endParaRPr>
          </a:p>
          <a:p>
            <a:pPr lvl="0"/>
            <a:r>
              <a:rPr lang="uk-UA" dirty="0"/>
              <a:t>8. Умови роботи та вимоги до складу кваліфікаційної комісії</a:t>
            </a:r>
            <a:endParaRPr lang="ru-UA" dirty="0"/>
          </a:p>
          <a:p>
            <a:r>
              <a:rPr lang="uk-UA" sz="1300" b="0" dirty="0">
                <a:solidFill>
                  <a:schemeClr val="tx2"/>
                </a:solidFill>
              </a:rPr>
              <a:t>Зазначаються рекомендації для роботи комісії та, за потреби, вимоги до її складу та оцінювачів</a:t>
            </a:r>
            <a:endParaRPr lang="ru-UA" sz="1300" b="0" dirty="0">
              <a:solidFill>
                <a:schemeClr val="tx2"/>
              </a:solidFill>
            </a:endParaRPr>
          </a:p>
          <a:p>
            <a:r>
              <a:rPr lang="uk-UA" dirty="0"/>
              <a:t>9. Нормативні посилання</a:t>
            </a:r>
            <a:endParaRPr lang="ru-UA" dirty="0"/>
          </a:p>
          <a:p>
            <a:r>
              <a:rPr lang="uk-UA" sz="1300" b="0" dirty="0">
                <a:solidFill>
                  <a:schemeClr val="tx2"/>
                </a:solidFill>
              </a:rPr>
              <a:t>Наводиться перелік нормативно-правих документів (стандартів), на яких базується стандарт оцінювання (згідно яких проводиться оцінювання)</a:t>
            </a:r>
            <a:endParaRPr lang="ru-UA" sz="1300" b="0" dirty="0">
              <a:solidFill>
                <a:schemeClr val="tx2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br>
              <a:rPr lang="uk-UA" sz="2000" dirty="0">
                <a:effectLst/>
              </a:rPr>
            </a:br>
            <a:r>
              <a:rPr lang="uk-UA" sz="2000" dirty="0"/>
              <a:t>Зміст стандарту оцінювання (4)</a:t>
            </a:r>
          </a:p>
        </p:txBody>
      </p:sp>
    </p:spTree>
    <p:extLst>
      <p:ext uri="{BB962C8B-B14F-4D97-AF65-F5344CB8AC3E}">
        <p14:creationId xmlns:p14="http://schemas.microsoft.com/office/powerpoint/2010/main" val="405636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EA3865-AB0B-4AE0-9B01-243498219D6D}">
  <ds:schemaRefs>
    <ds:schemaRef ds:uri="http://purl.org/dc/elements/1.1/"/>
    <ds:schemaRef ds:uri="http://schemas.microsoft.com/office/2006/metadata/properties"/>
    <ds:schemaRef ds:uri="df6b2545-d15d-4d63-86ca-644416e434f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1404a0f7-7811-4ba3-8101-734d0e50278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3184</TotalTime>
  <Words>1013</Words>
  <Application>Microsoft Office PowerPoint</Application>
  <PresentationFormat>Екран (16:9)</PresentationFormat>
  <Paragraphs>117</Paragraphs>
  <Slides>11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Методичні підходи з розроблення  стандартів оцінювання  </vt:lpstr>
      <vt:lpstr>Забезпечення якості оцінювання </vt:lpstr>
      <vt:lpstr>стандарт оцінювання</vt:lpstr>
      <vt:lpstr>Розроблення стандартів оцінювання</vt:lpstr>
      <vt:lpstr>Професійна кваліфікація</vt:lpstr>
      <vt:lpstr>Зміст стандарту оцінювання (1)</vt:lpstr>
      <vt:lpstr>Зміст стандарту оцінювання (2)</vt:lpstr>
      <vt:lpstr>Зміст стандарту оцінювання (3)</vt:lpstr>
      <vt:lpstr> Зміст стандарту оцінювання (4)</vt:lpstr>
      <vt:lpstr>Зміст стандарту оцінювання (5)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Anatolii Garmash</cp:lastModifiedBy>
  <cp:revision>396</cp:revision>
  <cp:lastPrinted>2018-12-15T13:58:13Z</cp:lastPrinted>
  <dcterms:created xsi:type="dcterms:W3CDTF">2017-04-21T16:00:31Z</dcterms:created>
  <dcterms:modified xsi:type="dcterms:W3CDTF">2019-11-25T19:28:30Z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