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5"/>
    <p:sldMasterId id="2147483736" r:id="rId6"/>
    <p:sldMasterId id="2147483744" r:id="rId7"/>
    <p:sldMasterId id="2147483752" r:id="rId8"/>
  </p:sldMasterIdLst>
  <p:notesMasterIdLst>
    <p:notesMasterId r:id="rId16"/>
  </p:notesMasterIdLst>
  <p:handoutMasterIdLst>
    <p:handoutMasterId r:id="rId17"/>
  </p:handoutMasterIdLst>
  <p:sldIdLst>
    <p:sldId id="343" r:id="rId9"/>
    <p:sldId id="432" r:id="rId10"/>
    <p:sldId id="461" r:id="rId11"/>
    <p:sldId id="462" r:id="rId12"/>
    <p:sldId id="463" r:id="rId13"/>
    <p:sldId id="464" r:id="rId14"/>
    <p:sldId id="465" r:id="rId15"/>
  </p:sldIdLst>
  <p:sldSz cx="9144000" cy="5143500" type="screen16x9"/>
  <p:notesSz cx="9925050" cy="6797675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432"/>
            <p14:sldId id="461"/>
            <p14:sldId id="462"/>
            <p14:sldId id="463"/>
            <p14:sldId id="464"/>
            <p14:sldId id="465"/>
          </p14:sldIdLst>
        </p14:section>
        <p14:section name="Раздел без заголовка" id="{CBE95513-1B20-4B01-80A7-6B26B6A3C18B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77" userDrawn="1">
          <p15:clr>
            <a:srgbClr val="A4A3A4"/>
          </p15:clr>
        </p15:guide>
        <p15:guide id="8" orient="horz" pos="6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 userDrawn="1">
          <p15:clr>
            <a:srgbClr val="A4A3A4"/>
          </p15:clr>
        </p15:guide>
        <p15:guide id="2" pos="2169" userDrawn="1">
          <p15:clr>
            <a:srgbClr val="A4A3A4"/>
          </p15:clr>
        </p15:guide>
        <p15:guide id="3" orient="horz" pos="2141" userDrawn="1">
          <p15:clr>
            <a:srgbClr val="A4A3A4"/>
          </p15:clr>
        </p15:guide>
        <p15:guide id="4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6F9"/>
    <a:srgbClr val="9FD6E5"/>
    <a:srgbClr val="989E00"/>
    <a:srgbClr val="AECB53"/>
    <a:srgbClr val="FFFFFF"/>
    <a:srgbClr val="464800"/>
    <a:srgbClr val="834D7D"/>
    <a:srgbClr val="985990"/>
    <a:srgbClr val="E2CCDF"/>
    <a:srgbClr val="F9B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661" autoAdjust="0"/>
  </p:normalViewPr>
  <p:slideViewPr>
    <p:cSldViewPr>
      <p:cViewPr varScale="1">
        <p:scale>
          <a:sx n="71" d="100"/>
          <a:sy n="71" d="100"/>
        </p:scale>
        <p:origin x="1296" y="66"/>
      </p:cViewPr>
      <p:guideLst>
        <p:guide orient="horz" pos="140"/>
        <p:guide pos="2880"/>
        <p:guide orient="horz" pos="186"/>
        <p:guide orient="horz" pos="577"/>
        <p:guide orient="horz" pos="62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087"/>
        <p:guide pos="2169"/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03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03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03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13/03/2020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5575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8" tIns="45504" rIns="91008" bIns="4550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506" y="3228897"/>
            <a:ext cx="7940040" cy="3058953"/>
          </a:xfrm>
          <a:prstGeom prst="rect">
            <a:avLst/>
          </a:prstGeom>
        </p:spPr>
        <p:txBody>
          <a:bodyPr vert="horz" lIns="91008" tIns="45504" rIns="91008" bIns="4550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03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win/win/win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 smtClean="0"/>
              <a:t>Picture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27584" y="3651870"/>
            <a:ext cx="7074024" cy="1274142"/>
          </a:xfrm>
        </p:spPr>
        <p:txBody>
          <a:bodyPr>
            <a:normAutofit/>
          </a:bodyPr>
          <a:lstStyle/>
          <a:p>
            <a:r>
              <a:rPr lang="uk-UA" sz="1400" b="1" dirty="0" smtClean="0">
                <a:solidFill>
                  <a:srgbClr val="002060"/>
                </a:solidFill>
              </a:rPr>
              <a:t>                                                      </a:t>
            </a:r>
            <a:endParaRPr lang="uk-UA" b="1" dirty="0" smtClean="0">
              <a:solidFill>
                <a:srgbClr val="002060"/>
              </a:solidFill>
            </a:endParaRPr>
          </a:p>
          <a:p>
            <a:endParaRPr lang="uk-UA" sz="2000" b="1" dirty="0" smtClean="0">
              <a:solidFill>
                <a:srgbClr val="002060"/>
              </a:solidFill>
            </a:endParaRPr>
          </a:p>
          <a:p>
            <a:r>
              <a:rPr lang="uk-UA" sz="2000" b="1" dirty="0" smtClean="0">
                <a:solidFill>
                  <a:srgbClr val="002060"/>
                </a:solidFill>
              </a:rPr>
              <a:t>Україна :                     </a:t>
            </a:r>
            <a:r>
              <a:rPr lang="uk-UA" sz="1400" b="1" dirty="0" smtClean="0">
                <a:solidFill>
                  <a:srgbClr val="002060"/>
                </a:solidFill>
              </a:rPr>
              <a:t>червень – Жовтень 2019 року </a:t>
            </a:r>
            <a:endParaRPr lang="uk-UA" sz="1400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5720" y="1285867"/>
            <a:ext cx="6670232" cy="207170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>
                <a:effectLst/>
              </a:rPr>
              <a:t/>
            </a:r>
            <a:br>
              <a:rPr lang="uk-UA" altLang="en-US" sz="2800" cap="none" dirty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>
                <a:effectLst/>
              </a:rPr>
              <a:t/>
            </a:r>
            <a:br>
              <a:rPr lang="uk-UA" altLang="en-US" sz="2800" cap="none" dirty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684213" y="1059583"/>
            <a:ext cx="640806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smtClean="0"/>
              <a:t>                                                                      Додаток</a:t>
            </a:r>
            <a:r>
              <a:rPr lang="ru-RU" sz="2000" dirty="0" smtClean="0"/>
              <a:t> 5</a:t>
            </a:r>
          </a:p>
          <a:p>
            <a:r>
              <a:rPr lang="ru-RU" sz="2000" dirty="0" err="1" smtClean="0"/>
              <a:t>Тренінг</a:t>
            </a:r>
            <a:r>
              <a:rPr lang="ru-RU" sz="2000" dirty="0" smtClean="0"/>
              <a:t> «</a:t>
            </a:r>
            <a:r>
              <a:rPr lang="ru-RU" sz="2000" dirty="0" err="1" smtClean="0"/>
              <a:t>Навчання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тренерів</a:t>
            </a:r>
            <a:r>
              <a:rPr lang="ru-RU" sz="2000" dirty="0" smtClean="0"/>
              <a:t> з </a:t>
            </a:r>
            <a:r>
              <a:rPr lang="ru-RU" sz="2000" dirty="0" err="1" smtClean="0"/>
              <a:t>розроблення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професійних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стандартів</a:t>
            </a:r>
            <a:r>
              <a:rPr lang="ru-RU" sz="2000" dirty="0" smtClean="0"/>
              <a:t>»</a:t>
            </a:r>
          </a:p>
          <a:p>
            <a:endParaRPr lang="ru-RU" sz="2000" dirty="0" smtClean="0"/>
          </a:p>
          <a:p>
            <a:r>
              <a:rPr lang="ru-RU" sz="2000" dirty="0" err="1" smtClean="0"/>
              <a:t>Тематичний</a:t>
            </a:r>
            <a:r>
              <a:rPr lang="ru-RU" sz="2000" dirty="0" smtClean="0"/>
              <a:t> блок 3</a:t>
            </a:r>
            <a:r>
              <a:rPr lang="ru-RU" sz="2000" dirty="0"/>
              <a:t>. </a:t>
            </a:r>
            <a:r>
              <a:rPr lang="ru-RU" sz="2000" dirty="0" err="1"/>
              <a:t>Громадське</a:t>
            </a:r>
            <a:r>
              <a:rPr lang="ru-RU" sz="2000" dirty="0"/>
              <a:t> </a:t>
            </a:r>
            <a:r>
              <a:rPr lang="ru-RU" sz="2000" dirty="0" err="1"/>
              <a:t>обговорення</a:t>
            </a:r>
            <a:r>
              <a:rPr lang="ru-RU" sz="2000" dirty="0"/>
              <a:t>, </a:t>
            </a:r>
            <a:r>
              <a:rPr lang="ru-RU" sz="2000" dirty="0" err="1"/>
              <a:t>перевірка</a:t>
            </a:r>
            <a:r>
              <a:rPr lang="ru-RU" sz="2000" dirty="0"/>
              <a:t>, </a:t>
            </a:r>
            <a:r>
              <a:rPr lang="ru-RU" sz="2000" dirty="0" err="1"/>
              <a:t>доопрацювання</a:t>
            </a:r>
            <a:r>
              <a:rPr lang="ru-RU" sz="2000" dirty="0"/>
              <a:t> проекту ПС та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затвердження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/>
          </a:bodyPr>
          <a:lstStyle/>
          <a:p>
            <a:r>
              <a:rPr lang="uk-UA" dirty="0"/>
              <a:t>Підготовлений робочою групою проект </a:t>
            </a:r>
            <a:r>
              <a:rPr lang="uk-UA" dirty="0" smtClean="0"/>
              <a:t>ПС підлягає </a:t>
            </a:r>
            <a:r>
              <a:rPr lang="uk-UA" dirty="0"/>
              <a:t>громадському обговоренню, яке організовує та проводить розробник.</a:t>
            </a:r>
          </a:p>
          <a:p>
            <a:r>
              <a:rPr lang="uk-UA" dirty="0"/>
              <a:t>До такого обговорення можуть залучатися роботодавці, їх організації та об’єднання, профспілки, їх організації та об’єднання, професійні громадські організації та об’єднання, органи державної влади, наукові установи, галузеві (міжгалузеві) ради, інші заінтересовані суб’єкти.</a:t>
            </a:r>
          </a:p>
          <a:p>
            <a:r>
              <a:rPr lang="uk-UA" dirty="0"/>
              <a:t>Строк проведення громадського обговорення становить не менш як один місяць з дня оприлюднення проекту </a:t>
            </a:r>
            <a:r>
              <a:rPr lang="uk-UA" dirty="0" smtClean="0"/>
              <a:t>ПС (п.15).</a:t>
            </a:r>
            <a:endParaRPr lang="uk-UA" dirty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3.1. </a:t>
            </a:r>
            <a:r>
              <a:rPr lang="ru-RU" sz="2000" dirty="0" err="1" smtClean="0"/>
              <a:t>Громадське</a:t>
            </a:r>
            <a:r>
              <a:rPr lang="ru-RU" sz="2000" dirty="0" smtClean="0"/>
              <a:t> </a:t>
            </a:r>
            <a:r>
              <a:rPr lang="ru-RU" sz="2000" dirty="0" err="1" smtClean="0"/>
              <a:t>обговорення</a:t>
            </a:r>
            <a:r>
              <a:rPr lang="ru-RU" sz="2000" dirty="0" smtClean="0"/>
              <a:t> проекту ПС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9037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Етапами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оприлюднення</a:t>
            </a:r>
            <a:r>
              <a:rPr lang="ru-RU" dirty="0"/>
              <a:t> на </a:t>
            </a:r>
            <a:r>
              <a:rPr lang="ru-RU" dirty="0" err="1"/>
              <a:t>офіційному</a:t>
            </a:r>
            <a:r>
              <a:rPr lang="ru-RU" dirty="0"/>
              <a:t> веб-</a:t>
            </a:r>
            <a:r>
              <a:rPr lang="ru-RU" dirty="0" err="1"/>
              <a:t>сайті</a:t>
            </a:r>
            <a:r>
              <a:rPr lang="ru-RU" dirty="0"/>
              <a:t> </a:t>
            </a:r>
            <a:r>
              <a:rPr lang="ru-RU" dirty="0" err="1"/>
              <a:t>розробника</a:t>
            </a:r>
            <a:r>
              <a:rPr lang="ru-RU" dirty="0"/>
              <a:t>:</a:t>
            </a:r>
          </a:p>
          <a:p>
            <a:r>
              <a:rPr lang="ru-RU" dirty="0" smtClean="0"/>
              <a:t>Проекту ПС;</a:t>
            </a:r>
            <a:endParaRPr lang="ru-RU" dirty="0"/>
          </a:p>
          <a:p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громадське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розробника</a:t>
            </a:r>
            <a:r>
              <a:rPr lang="ru-RU" dirty="0"/>
              <a:t> та </a:t>
            </a:r>
            <a:r>
              <a:rPr lang="ru-RU" dirty="0" err="1"/>
              <a:t>контактні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особи, яка є </a:t>
            </a:r>
            <a:r>
              <a:rPr lang="ru-RU" dirty="0" err="1"/>
              <a:t>відповідальною</a:t>
            </a:r>
            <a:r>
              <a:rPr lang="ru-RU" dirty="0"/>
              <a:t> за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smtClean="0"/>
              <a:t>проекту ПС;</a:t>
            </a:r>
            <a:endParaRPr lang="ru-RU" dirty="0"/>
          </a:p>
          <a:p>
            <a:r>
              <a:rPr lang="ru-RU" dirty="0" err="1"/>
              <a:t>повідомлення</a:t>
            </a:r>
            <a:r>
              <a:rPr lang="ru-RU" dirty="0"/>
              <a:t> про строк і форму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і </a:t>
            </a:r>
            <a:r>
              <a:rPr lang="ru-RU" dirty="0" err="1"/>
              <a:t>зауважень</a:t>
            </a:r>
            <a:r>
              <a:rPr lang="ru-RU" dirty="0"/>
              <a:t> та про строк і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надсилання</a:t>
            </a:r>
            <a:r>
              <a:rPr lang="ru-RU" dirty="0"/>
              <a:t> </a:t>
            </a:r>
            <a:r>
              <a:rPr lang="ru-RU" dirty="0" err="1"/>
              <a:t>розробником</a:t>
            </a:r>
            <a:r>
              <a:rPr lang="ru-RU" dirty="0"/>
              <a:t> проекту </a:t>
            </a:r>
            <a:r>
              <a:rPr lang="ru-RU" dirty="0" smtClean="0"/>
              <a:t>ПС </a:t>
            </a:r>
            <a:r>
              <a:rPr lang="ru-RU" dirty="0" err="1" smtClean="0"/>
              <a:t>заінтересованим</a:t>
            </a:r>
            <a:r>
              <a:rPr lang="ru-RU" dirty="0" smtClean="0"/>
              <a:t> </a:t>
            </a:r>
            <a:r>
              <a:rPr lang="ru-RU" dirty="0" err="1"/>
              <a:t>суб’єктам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опрацювання</a:t>
            </a:r>
            <a:r>
              <a:rPr lang="ru-RU" dirty="0"/>
              <a:t>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висловлених</a:t>
            </a:r>
            <a:r>
              <a:rPr lang="ru-RU" dirty="0"/>
              <a:t> до проекту </a:t>
            </a:r>
            <a:r>
              <a:rPr lang="ru-RU" dirty="0" smtClean="0"/>
              <a:t>ПС </a:t>
            </a:r>
            <a:r>
              <a:rPr lang="ru-RU" dirty="0" err="1" smtClean="0"/>
              <a:t>пропозицій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зауважень</a:t>
            </a:r>
            <a:r>
              <a:rPr lang="ru-RU" dirty="0"/>
              <a:t>);</a:t>
            </a:r>
          </a:p>
          <a:p>
            <a:r>
              <a:rPr lang="ru-RU" dirty="0"/>
              <a:t>4) </a:t>
            </a:r>
            <a:r>
              <a:rPr lang="ru-RU" dirty="0" err="1"/>
              <a:t>узагальнення</a:t>
            </a:r>
            <a:r>
              <a:rPr lang="ru-RU" dirty="0"/>
              <a:t> та </a:t>
            </a:r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 smtClean="0"/>
              <a:t>обговорення</a:t>
            </a:r>
            <a:r>
              <a:rPr lang="ru-RU" dirty="0" smtClean="0"/>
              <a:t> (п.16).</a:t>
            </a:r>
            <a:endParaRPr lang="ru-RU" dirty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3.1. </a:t>
            </a:r>
            <a:r>
              <a:rPr lang="ru-RU" sz="2000" dirty="0" err="1" smtClean="0"/>
              <a:t>Громадське</a:t>
            </a:r>
            <a:r>
              <a:rPr lang="ru-RU" sz="2000" dirty="0" smtClean="0"/>
              <a:t> </a:t>
            </a:r>
            <a:r>
              <a:rPr lang="ru-RU" sz="2000" dirty="0" err="1" smtClean="0"/>
              <a:t>обговорення</a:t>
            </a:r>
            <a:r>
              <a:rPr lang="ru-RU" sz="2000" dirty="0" smtClean="0"/>
              <a:t> проекту ПС. </a:t>
            </a:r>
            <a:r>
              <a:rPr lang="ru-RU" sz="2000" dirty="0" err="1" smtClean="0"/>
              <a:t>Продовження</a:t>
            </a:r>
            <a:r>
              <a:rPr lang="ru-RU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866294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потреби </a:t>
            </a:r>
            <a:r>
              <a:rPr lang="ru-RU" dirty="0" err="1"/>
              <a:t>розробник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форм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(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форуми</a:t>
            </a:r>
            <a:r>
              <a:rPr lang="ru-RU" dirty="0"/>
              <a:t>, </a:t>
            </a:r>
            <a:r>
              <a:rPr lang="ru-RU" dirty="0" err="1"/>
              <a:t>засідання</a:t>
            </a:r>
            <a:r>
              <a:rPr lang="ru-RU" dirty="0"/>
              <a:t> за круглим столом, </a:t>
            </a:r>
            <a:r>
              <a:rPr lang="ru-RU" dirty="0" err="1"/>
              <a:t>зустрічі</a:t>
            </a:r>
            <a:r>
              <a:rPr lang="ru-RU" dirty="0"/>
              <a:t>, </a:t>
            </a:r>
            <a:r>
              <a:rPr lang="ru-RU" dirty="0" err="1"/>
              <a:t>інтернет-конференції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) (п.17).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Робоча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аналізує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за результатами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(</a:t>
            </a:r>
            <a:r>
              <a:rPr lang="ru-RU" dirty="0" err="1"/>
              <a:t>зауваження</a:t>
            </a:r>
            <a:r>
              <a:rPr lang="ru-RU" dirty="0"/>
              <a:t>) та в </a:t>
            </a:r>
            <a:r>
              <a:rPr lang="ru-RU" dirty="0" err="1"/>
              <a:t>разі</a:t>
            </a:r>
            <a:r>
              <a:rPr lang="ru-RU" dirty="0"/>
              <a:t> потреби вносить </a:t>
            </a:r>
            <a:r>
              <a:rPr lang="ru-RU" dirty="0" err="1"/>
              <a:t>зміни</a:t>
            </a:r>
            <a:r>
              <a:rPr lang="ru-RU" dirty="0"/>
              <a:t> до </a:t>
            </a:r>
            <a:r>
              <a:rPr lang="ru-RU" dirty="0" smtClean="0"/>
              <a:t>проекту ПС.</a:t>
            </a:r>
            <a:endParaRPr lang="ru-RU" dirty="0"/>
          </a:p>
          <a:p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(</a:t>
            </a:r>
            <a:r>
              <a:rPr lang="ru-RU" dirty="0" err="1"/>
              <a:t>зауважень</a:t>
            </a:r>
            <a:r>
              <a:rPr lang="ru-RU" dirty="0"/>
              <a:t>) </a:t>
            </a:r>
            <a:r>
              <a:rPr lang="ru-RU" dirty="0" err="1"/>
              <a:t>оформляються</a:t>
            </a:r>
            <a:r>
              <a:rPr lang="ru-RU" dirty="0"/>
              <a:t> протоколом </a:t>
            </a:r>
            <a:r>
              <a:rPr lang="ru-RU" dirty="0" smtClean="0"/>
              <a:t>(п.18).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оновлений</a:t>
            </a:r>
            <a:r>
              <a:rPr lang="ru-RU" dirty="0"/>
              <a:t> проект </a:t>
            </a:r>
            <a:r>
              <a:rPr lang="ru-RU" dirty="0" smtClean="0"/>
              <a:t>ПС </a:t>
            </a:r>
            <a:r>
              <a:rPr lang="ru-RU" dirty="0" err="1" smtClean="0"/>
              <a:t>оприлюднюється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офіційному</a:t>
            </a:r>
            <a:r>
              <a:rPr lang="ru-RU" dirty="0"/>
              <a:t> веб-</a:t>
            </a:r>
            <a:r>
              <a:rPr lang="ru-RU" dirty="0" err="1"/>
              <a:t>сайті</a:t>
            </a:r>
            <a:r>
              <a:rPr lang="ru-RU" dirty="0"/>
              <a:t> </a:t>
            </a:r>
            <a:r>
              <a:rPr lang="ru-RU" dirty="0" err="1" smtClean="0"/>
              <a:t>розробника</a:t>
            </a:r>
            <a:r>
              <a:rPr lang="ru-RU" dirty="0"/>
              <a:t> (п. </a:t>
            </a:r>
            <a:r>
              <a:rPr lang="ru-RU" dirty="0" smtClean="0"/>
              <a:t>19).</a:t>
            </a:r>
            <a:endParaRPr lang="ru-RU" dirty="0"/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схвалений</a:t>
            </a:r>
            <a:r>
              <a:rPr lang="ru-RU" dirty="0"/>
              <a:t>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проект </a:t>
            </a:r>
            <a:r>
              <a:rPr lang="ru-RU" dirty="0" smtClean="0"/>
              <a:t>ПС </a:t>
            </a:r>
            <a:r>
              <a:rPr lang="ru-RU" dirty="0" err="1" smtClean="0"/>
              <a:t>подається</a:t>
            </a:r>
            <a:r>
              <a:rPr lang="ru-RU" dirty="0" smtClean="0"/>
              <a:t> </a:t>
            </a:r>
            <a:r>
              <a:rPr lang="ru-RU" dirty="0" err="1"/>
              <a:t>розробником</a:t>
            </a:r>
            <a:r>
              <a:rPr lang="ru-RU" dirty="0"/>
              <a:t> </a:t>
            </a:r>
            <a:r>
              <a:rPr lang="ru-RU" dirty="0" err="1"/>
              <a:t>суб’єкту</a:t>
            </a:r>
            <a:r>
              <a:rPr lang="ru-RU" dirty="0"/>
              <a:t> </a:t>
            </a:r>
            <a:r>
              <a:rPr lang="ru-RU" dirty="0" err="1" smtClean="0"/>
              <a:t>перевірки</a:t>
            </a:r>
            <a:r>
              <a:rPr lang="ru-RU" dirty="0" smtClean="0"/>
              <a:t> (п.20).</a:t>
            </a:r>
            <a:endParaRPr lang="ru-RU" dirty="0"/>
          </a:p>
          <a:p>
            <a:endParaRPr lang="ru-RU" dirty="0" smtClean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3.1. </a:t>
            </a:r>
            <a:r>
              <a:rPr lang="ru-RU" sz="2000" dirty="0" err="1" smtClean="0"/>
              <a:t>Громадське</a:t>
            </a:r>
            <a:r>
              <a:rPr lang="ru-RU" sz="2000" dirty="0" smtClean="0"/>
              <a:t> </a:t>
            </a:r>
            <a:r>
              <a:rPr lang="ru-RU" sz="2000" dirty="0" err="1" smtClean="0"/>
              <a:t>обговорення</a:t>
            </a:r>
            <a:r>
              <a:rPr lang="ru-RU" sz="2000" dirty="0" smtClean="0"/>
              <a:t> проекту ПС. </a:t>
            </a:r>
            <a:r>
              <a:rPr lang="ru-RU" sz="2000" dirty="0" err="1" smtClean="0"/>
              <a:t>Продовження</a:t>
            </a:r>
            <a:r>
              <a:rPr lang="ru-RU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1144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розробник</a:t>
            </a:r>
            <a:r>
              <a:rPr lang="ru-RU" dirty="0"/>
              <a:t>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 smtClean="0"/>
              <a:t>підготовлені</a:t>
            </a:r>
            <a:r>
              <a:rPr lang="ru-RU" dirty="0" smtClean="0"/>
              <a:t>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у </a:t>
            </a:r>
            <a:r>
              <a:rPr lang="ru-RU" dirty="0" err="1"/>
              <a:t>паперовому</a:t>
            </a:r>
            <a:r>
              <a:rPr lang="ru-RU" dirty="0"/>
              <a:t> та </a:t>
            </a:r>
            <a:r>
              <a:rPr lang="ru-RU" dirty="0" err="1"/>
              <a:t>електронному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Проект ПС;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довідку</a:t>
            </a:r>
            <a:r>
              <a:rPr lang="ru-RU" dirty="0"/>
              <a:t> про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проекту </a:t>
            </a:r>
            <a:r>
              <a:rPr lang="ru-RU" dirty="0" smtClean="0"/>
              <a:t>ПС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і </a:t>
            </a:r>
            <a:r>
              <a:rPr lang="ru-RU" dirty="0" err="1"/>
              <a:t>зауважень</a:t>
            </a:r>
            <a:r>
              <a:rPr lang="ru-RU" dirty="0"/>
              <a:t> та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урахування</a:t>
            </a:r>
            <a:r>
              <a:rPr lang="ru-RU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пояснювальну</a:t>
            </a:r>
            <a:r>
              <a:rPr lang="ru-RU" dirty="0"/>
              <a:t> записку про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smtClean="0"/>
              <a:t>проекту ПС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</a:t>
            </a:r>
            <a:r>
              <a:rPr lang="ru-RU" dirty="0" err="1"/>
              <a:t>функціонального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 складу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і посад </a:t>
            </a:r>
            <a:r>
              <a:rPr lang="ru-RU" dirty="0" err="1" smtClean="0"/>
              <a:t>експертів</a:t>
            </a:r>
            <a:r>
              <a:rPr lang="ru-RU" dirty="0" smtClean="0"/>
              <a:t> (п.21);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розробником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зазначеному</a:t>
            </a:r>
            <a:r>
              <a:rPr lang="ru-RU" dirty="0"/>
              <a:t> у </a:t>
            </a:r>
            <a:r>
              <a:rPr lang="ru-RU" dirty="0" err="1"/>
              <a:t>пункті</a:t>
            </a:r>
            <a:r>
              <a:rPr lang="ru-RU" dirty="0"/>
              <a:t> 21цього Порядку </a:t>
            </a:r>
            <a:r>
              <a:rPr lang="ru-RU" dirty="0" err="1"/>
              <a:t>переліку</a:t>
            </a:r>
            <a:r>
              <a:rPr lang="ru-RU" dirty="0"/>
              <a:t>, та </a:t>
            </a:r>
            <a:r>
              <a:rPr lang="ru-RU" dirty="0" err="1"/>
              <a:t>вимогам</a:t>
            </a:r>
            <a:r>
              <a:rPr lang="ru-RU" dirty="0"/>
              <a:t> 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розробнику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причини </a:t>
            </a:r>
            <a:r>
              <a:rPr lang="ru-RU" dirty="0" err="1"/>
              <a:t>повернення</a:t>
            </a:r>
            <a:r>
              <a:rPr lang="ru-RU" dirty="0"/>
              <a:t> та </a:t>
            </a:r>
            <a:r>
              <a:rPr lang="ru-RU" dirty="0" err="1"/>
              <a:t>пропонує</a:t>
            </a:r>
            <a:r>
              <a:rPr lang="ru-RU" dirty="0"/>
              <a:t> привести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 smtClean="0"/>
              <a:t>вимогами</a:t>
            </a:r>
            <a:r>
              <a:rPr lang="ru-RU" dirty="0" smtClean="0"/>
              <a:t> (п.22);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/>
              <a:t>Перевірка</a:t>
            </a:r>
            <a:r>
              <a:rPr lang="ru-RU" dirty="0"/>
              <a:t> проекту </a:t>
            </a:r>
            <a:r>
              <a:rPr lang="ru-RU" dirty="0" smtClean="0"/>
              <a:t>ПС проводиться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у строк,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десяти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(п.23).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3.2. </a:t>
            </a:r>
            <a:r>
              <a:rPr lang="ru-RU" sz="2000" dirty="0" err="1" smtClean="0"/>
              <a:t>Перевірка</a:t>
            </a:r>
            <a:r>
              <a:rPr lang="ru-RU" sz="2000" dirty="0" smtClean="0"/>
              <a:t> проекту ПС </a:t>
            </a:r>
            <a:r>
              <a:rPr lang="ru-RU" sz="2000" dirty="0" err="1" smtClean="0"/>
              <a:t>суб’єктом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перевірки</a:t>
            </a:r>
            <a:r>
              <a:rPr lang="ru-RU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2406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За результатами </a:t>
            </a:r>
            <a:r>
              <a:rPr lang="ru-RU" sz="1800" dirty="0" err="1"/>
              <a:t>перевірки</a:t>
            </a:r>
            <a:r>
              <a:rPr lang="ru-RU" sz="1800" dirty="0"/>
              <a:t> </a:t>
            </a:r>
            <a:r>
              <a:rPr lang="ru-RU" sz="1800" dirty="0" err="1"/>
              <a:t>суб’єкт</a:t>
            </a:r>
            <a:r>
              <a:rPr lang="ru-RU" sz="1800" dirty="0"/>
              <a:t> </a:t>
            </a:r>
            <a:r>
              <a:rPr lang="ru-RU" sz="1800" dirty="0" err="1"/>
              <a:t>перевірки</a:t>
            </a:r>
            <a:r>
              <a:rPr lang="ru-RU" sz="1800" dirty="0"/>
              <a:t> у строк, </a:t>
            </a:r>
            <a:r>
              <a:rPr lang="ru-RU" sz="1800" dirty="0" err="1"/>
              <a:t>що</a:t>
            </a:r>
            <a:r>
              <a:rPr lang="ru-RU" sz="1800" dirty="0"/>
              <a:t> не </a:t>
            </a:r>
            <a:r>
              <a:rPr lang="ru-RU" sz="1800" dirty="0" err="1"/>
              <a:t>перевищує</a:t>
            </a:r>
            <a:r>
              <a:rPr lang="ru-RU" sz="1800" dirty="0"/>
              <a:t> </a:t>
            </a:r>
            <a:r>
              <a:rPr lang="ru-RU" sz="1800" dirty="0" err="1"/>
              <a:t>трьох</a:t>
            </a:r>
            <a:r>
              <a:rPr lang="ru-RU" sz="1800" dirty="0"/>
              <a:t> </a:t>
            </a:r>
            <a:r>
              <a:rPr lang="ru-RU" sz="1800" dirty="0" err="1"/>
              <a:t>робочих</a:t>
            </a:r>
            <a:r>
              <a:rPr lang="ru-RU" sz="1800" dirty="0"/>
              <a:t> </a:t>
            </a:r>
            <a:r>
              <a:rPr lang="ru-RU" sz="1800" dirty="0" err="1"/>
              <a:t>днів</a:t>
            </a:r>
            <a:r>
              <a:rPr lang="ru-RU" sz="1800" dirty="0"/>
              <a:t> з </a:t>
            </a:r>
            <a:r>
              <a:rPr lang="ru-RU" sz="1800" dirty="0" err="1"/>
              <a:t>дати</a:t>
            </a:r>
            <a:r>
              <a:rPr lang="ru-RU" sz="1800" dirty="0"/>
              <a:t> </a:t>
            </a:r>
            <a:r>
              <a:rPr lang="ru-RU" sz="1800" dirty="0" err="1"/>
              <a:t>завершення</a:t>
            </a:r>
            <a:r>
              <a:rPr lang="ru-RU" sz="1800" dirty="0"/>
              <a:t> </a:t>
            </a:r>
            <a:r>
              <a:rPr lang="ru-RU" sz="1800" dirty="0" err="1"/>
              <a:t>перевірки</a:t>
            </a:r>
            <a:r>
              <a:rPr lang="ru-RU" sz="1800" dirty="0"/>
              <a:t>, </a:t>
            </a:r>
            <a:r>
              <a:rPr lang="ru-RU" sz="1800" dirty="0" err="1"/>
              <a:t>готує</a:t>
            </a:r>
            <a:r>
              <a:rPr lang="ru-RU" sz="1800" dirty="0"/>
              <a:t> </a:t>
            </a:r>
            <a:r>
              <a:rPr lang="ru-RU" sz="1800" dirty="0" err="1"/>
              <a:t>висновок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дотримання</a:t>
            </a:r>
            <a:r>
              <a:rPr lang="ru-RU" sz="1800" dirty="0"/>
              <a:t> </a:t>
            </a:r>
            <a:r>
              <a:rPr lang="ru-RU" sz="1800" dirty="0" err="1"/>
              <a:t>вимог</a:t>
            </a:r>
            <a:r>
              <a:rPr lang="ru-RU" sz="1800" dirty="0"/>
              <a:t> </a:t>
            </a:r>
            <a:r>
              <a:rPr lang="ru-RU" sz="1800" dirty="0" err="1"/>
              <a:t>цього</a:t>
            </a:r>
            <a:r>
              <a:rPr lang="ru-RU" sz="1800" dirty="0"/>
              <a:t> Порядку </a:t>
            </a:r>
            <a:r>
              <a:rPr lang="ru-RU" sz="1800" dirty="0" err="1"/>
              <a:t>під</a:t>
            </a:r>
            <a:r>
              <a:rPr lang="ru-RU" sz="1800" dirty="0"/>
              <a:t> час </a:t>
            </a:r>
            <a:r>
              <a:rPr lang="ru-RU" sz="1800" dirty="0" err="1"/>
              <a:t>підготовки</a:t>
            </a:r>
            <a:r>
              <a:rPr lang="ru-RU" sz="1800" dirty="0"/>
              <a:t> проекту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і </a:t>
            </a:r>
            <a:r>
              <a:rPr lang="ru-RU" sz="1800" dirty="0" err="1"/>
              <a:t>відповідності</a:t>
            </a:r>
            <a:r>
              <a:rPr lang="ru-RU" sz="1800" dirty="0"/>
              <a:t> </a:t>
            </a:r>
            <a:r>
              <a:rPr lang="ru-RU" sz="1800" dirty="0" err="1"/>
              <a:t>зазначеного</a:t>
            </a:r>
            <a:r>
              <a:rPr lang="ru-RU" sz="1800" dirty="0"/>
              <a:t> проекту </a:t>
            </a:r>
            <a:r>
              <a:rPr lang="ru-RU" sz="1800" dirty="0" err="1"/>
              <a:t>вимогам</a:t>
            </a:r>
            <a:r>
              <a:rPr lang="ru-RU" sz="1800" dirty="0"/>
              <a:t> Методики </a:t>
            </a:r>
            <a:r>
              <a:rPr lang="ru-RU" sz="1800" dirty="0" err="1"/>
              <a:t>або</a:t>
            </a:r>
            <a:r>
              <a:rPr lang="ru-RU" sz="1800" dirty="0"/>
              <a:t> про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відхилення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необхідність</a:t>
            </a:r>
            <a:r>
              <a:rPr lang="ru-RU" sz="1800" dirty="0"/>
              <a:t> </a:t>
            </a:r>
            <a:r>
              <a:rPr lang="ru-RU" sz="1800" dirty="0" err="1" smtClean="0"/>
              <a:t>доопрацювання</a:t>
            </a:r>
            <a:r>
              <a:rPr lang="ru-RU" sz="1800" dirty="0" smtClean="0"/>
              <a:t> (п.24).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err="1" smtClean="0"/>
              <a:t>Висновок</a:t>
            </a:r>
            <a:r>
              <a:rPr lang="ru-RU" sz="1800" dirty="0" smtClean="0"/>
              <a:t> </a:t>
            </a:r>
            <a:r>
              <a:rPr lang="ru-RU" sz="1800" dirty="0"/>
              <a:t>про </a:t>
            </a:r>
            <a:r>
              <a:rPr lang="ru-RU" sz="1800" dirty="0" err="1"/>
              <a:t>відхилення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необхідність</a:t>
            </a:r>
            <a:r>
              <a:rPr lang="ru-RU" sz="1800" dirty="0"/>
              <a:t> </a:t>
            </a:r>
            <a:r>
              <a:rPr lang="ru-RU" sz="1800" dirty="0" err="1"/>
              <a:t>доопрацювання</a:t>
            </a:r>
            <a:r>
              <a:rPr lang="ru-RU" sz="1800" dirty="0"/>
              <a:t> проекту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</a:t>
            </a:r>
            <a:r>
              <a:rPr lang="ru-RU" sz="1800" dirty="0" err="1"/>
              <a:t>суб’єкт</a:t>
            </a:r>
            <a:r>
              <a:rPr lang="ru-RU" sz="1800" dirty="0"/>
              <a:t> </a:t>
            </a:r>
            <a:r>
              <a:rPr lang="ru-RU" sz="1800" dirty="0" err="1"/>
              <a:t>перевірки</a:t>
            </a:r>
            <a:r>
              <a:rPr lang="ru-RU" sz="1800" dirty="0"/>
              <a:t> </a:t>
            </a:r>
            <a:r>
              <a:rPr lang="ru-RU" sz="1800" dirty="0" err="1"/>
              <a:t>надсилає</a:t>
            </a:r>
            <a:r>
              <a:rPr lang="ru-RU" sz="1800" dirty="0"/>
              <a:t> </a:t>
            </a:r>
            <a:r>
              <a:rPr lang="ru-RU" sz="1800" dirty="0" err="1"/>
              <a:t>розробнику</a:t>
            </a:r>
            <a:r>
              <a:rPr lang="ru-RU" sz="1800" dirty="0"/>
              <a:t> з </a:t>
            </a:r>
            <a:r>
              <a:rPr lang="ru-RU" sz="1800" dirty="0" err="1"/>
              <a:t>обґрунтуванням</a:t>
            </a:r>
            <a:r>
              <a:rPr lang="ru-RU" sz="1800" dirty="0"/>
              <a:t> </a:t>
            </a:r>
            <a:r>
              <a:rPr lang="ru-RU" sz="1800" dirty="0" err="1"/>
              <a:t>підстав</a:t>
            </a:r>
            <a:r>
              <a:rPr lang="ru-RU" sz="1800" dirty="0"/>
              <a:t> </a:t>
            </a:r>
            <a:r>
              <a:rPr lang="ru-RU" sz="1800" dirty="0" err="1"/>
              <a:t>відхилення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обґрунтуванням</a:t>
            </a:r>
            <a:r>
              <a:rPr lang="ru-RU" sz="1800" dirty="0"/>
              <a:t> </a:t>
            </a:r>
            <a:r>
              <a:rPr lang="ru-RU" sz="1800" dirty="0" err="1"/>
              <a:t>необхідності</a:t>
            </a:r>
            <a:r>
              <a:rPr lang="ru-RU" sz="1800" dirty="0"/>
              <a:t> </a:t>
            </a:r>
            <a:r>
              <a:rPr lang="ru-RU" sz="1800" dirty="0" err="1" smtClean="0"/>
              <a:t>доопрацювання</a:t>
            </a:r>
            <a:r>
              <a:rPr lang="ru-RU" sz="1800" dirty="0" smtClean="0"/>
              <a:t> (п.25).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/>
              <a:t>У </a:t>
            </a:r>
            <a:r>
              <a:rPr lang="ru-RU" sz="1800" dirty="0" err="1"/>
              <a:t>разі</a:t>
            </a:r>
            <a:r>
              <a:rPr lang="ru-RU" sz="1800" dirty="0"/>
              <a:t> коли </a:t>
            </a:r>
            <a:r>
              <a:rPr lang="ru-RU" sz="1800" dirty="0" err="1"/>
              <a:t>розробник</a:t>
            </a:r>
            <a:r>
              <a:rPr lang="ru-RU" sz="1800" dirty="0"/>
              <a:t> не є членом </a:t>
            </a:r>
            <a:r>
              <a:rPr lang="ru-RU" sz="1800" dirty="0" err="1"/>
              <a:t>Спільного</a:t>
            </a:r>
            <a:r>
              <a:rPr lang="ru-RU" sz="1800" dirty="0"/>
              <a:t> </a:t>
            </a:r>
            <a:r>
              <a:rPr lang="ru-RU" sz="1800" dirty="0" err="1"/>
              <a:t>представницького</a:t>
            </a:r>
            <a:r>
              <a:rPr lang="ru-RU" sz="1800" dirty="0"/>
              <a:t> органу </a:t>
            </a:r>
            <a:r>
              <a:rPr lang="ru-RU" sz="1800" dirty="0" err="1"/>
              <a:t>сторони</a:t>
            </a:r>
            <a:r>
              <a:rPr lang="ru-RU" sz="1800" dirty="0"/>
              <a:t> </a:t>
            </a:r>
            <a:r>
              <a:rPr lang="ru-RU" sz="1800" dirty="0" err="1"/>
              <a:t>роботодавців</a:t>
            </a:r>
            <a:r>
              <a:rPr lang="ru-RU" sz="1800" dirty="0"/>
              <a:t> на </a:t>
            </a:r>
            <a:r>
              <a:rPr lang="ru-RU" sz="1800" dirty="0" err="1"/>
              <a:t>національному</a:t>
            </a:r>
            <a:r>
              <a:rPr lang="ru-RU" sz="1800" dirty="0"/>
              <a:t> </a:t>
            </a:r>
            <a:r>
              <a:rPr lang="ru-RU" sz="1800" dirty="0" err="1"/>
              <a:t>рівні</a:t>
            </a:r>
            <a:r>
              <a:rPr lang="ru-RU" sz="1800" dirty="0"/>
              <a:t>, </a:t>
            </a:r>
            <a:r>
              <a:rPr lang="ru-RU" sz="1800" dirty="0" err="1"/>
              <a:t>Спільний</a:t>
            </a:r>
            <a:r>
              <a:rPr lang="ru-RU" sz="1800" dirty="0"/>
              <a:t> </a:t>
            </a:r>
            <a:r>
              <a:rPr lang="ru-RU" sz="1800" dirty="0" err="1"/>
              <a:t>представницький</a:t>
            </a:r>
            <a:r>
              <a:rPr lang="ru-RU" sz="1800" dirty="0"/>
              <a:t> орган </a:t>
            </a:r>
            <a:r>
              <a:rPr lang="ru-RU" sz="1800" dirty="0" err="1"/>
              <a:t>сторони</a:t>
            </a:r>
            <a:r>
              <a:rPr lang="ru-RU" sz="1800" dirty="0"/>
              <a:t> </a:t>
            </a:r>
            <a:r>
              <a:rPr lang="ru-RU" sz="1800" dirty="0" err="1"/>
              <a:t>роботодавців</a:t>
            </a:r>
            <a:r>
              <a:rPr lang="ru-RU" sz="1800" dirty="0"/>
              <a:t> на </a:t>
            </a:r>
            <a:r>
              <a:rPr lang="ru-RU" sz="1800" dirty="0" err="1"/>
              <a:t>національному</a:t>
            </a:r>
            <a:r>
              <a:rPr lang="ru-RU" sz="1800" dirty="0"/>
              <a:t> </a:t>
            </a:r>
            <a:r>
              <a:rPr lang="ru-RU" sz="1800" dirty="0" err="1"/>
              <a:t>рівні</a:t>
            </a:r>
            <a:r>
              <a:rPr lang="ru-RU" sz="1800" dirty="0"/>
              <a:t> </a:t>
            </a:r>
            <a:r>
              <a:rPr lang="ru-RU" sz="1800" dirty="0" err="1"/>
              <a:t>може</a:t>
            </a:r>
            <a:r>
              <a:rPr lang="ru-RU" sz="1800" dirty="0"/>
              <a:t> </a:t>
            </a:r>
            <a:r>
              <a:rPr lang="ru-RU" sz="1800" dirty="0" err="1"/>
              <a:t>залучатися</a:t>
            </a:r>
            <a:r>
              <a:rPr lang="ru-RU" sz="1800" dirty="0"/>
              <a:t> за </a:t>
            </a:r>
            <a:r>
              <a:rPr lang="ru-RU" sz="1800" dirty="0" err="1"/>
              <a:t>згодою</a:t>
            </a:r>
            <a:r>
              <a:rPr lang="ru-RU" sz="1800" dirty="0"/>
              <a:t> на кожному </a:t>
            </a:r>
            <a:r>
              <a:rPr lang="ru-RU" sz="1800" dirty="0" err="1"/>
              <a:t>етапі</a:t>
            </a:r>
            <a:r>
              <a:rPr lang="ru-RU" sz="1800" dirty="0"/>
              <a:t> </a:t>
            </a:r>
            <a:r>
              <a:rPr lang="ru-RU" sz="1800" dirty="0" err="1"/>
              <a:t>розроблення</a:t>
            </a:r>
            <a:r>
              <a:rPr lang="ru-RU" sz="1800" dirty="0"/>
              <a:t> та </a:t>
            </a:r>
            <a:r>
              <a:rPr lang="ru-RU" sz="1800" dirty="0" err="1"/>
              <a:t>погодження</a:t>
            </a:r>
            <a:r>
              <a:rPr lang="ru-RU" sz="1800" dirty="0"/>
              <a:t>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</a:t>
            </a:r>
            <a:r>
              <a:rPr lang="ru-RU" sz="1800" dirty="0" err="1"/>
              <a:t>іншими</a:t>
            </a:r>
            <a:r>
              <a:rPr lang="ru-RU" sz="1800" dirty="0"/>
              <a:t> </a:t>
            </a:r>
            <a:r>
              <a:rPr lang="ru-RU" sz="1800" dirty="0" err="1" smtClean="0"/>
              <a:t>розробниками</a:t>
            </a:r>
            <a:r>
              <a:rPr lang="ru-RU" sz="1800" dirty="0" smtClean="0"/>
              <a:t> (п.26).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 err="1"/>
              <a:t>Висновок</a:t>
            </a:r>
            <a:r>
              <a:rPr lang="ru-RU" sz="1800" dirty="0"/>
              <a:t> про </a:t>
            </a:r>
            <a:r>
              <a:rPr lang="ru-RU" sz="1800" dirty="0" err="1"/>
              <a:t>дотримання</a:t>
            </a:r>
            <a:r>
              <a:rPr lang="ru-RU" sz="1800" dirty="0"/>
              <a:t> </a:t>
            </a:r>
            <a:r>
              <a:rPr lang="ru-RU" sz="1800" dirty="0" err="1"/>
              <a:t>вимог</a:t>
            </a:r>
            <a:r>
              <a:rPr lang="ru-RU" sz="1800" dirty="0"/>
              <a:t> </a:t>
            </a:r>
            <a:r>
              <a:rPr lang="ru-RU" sz="1800" dirty="0" err="1"/>
              <a:t>цього</a:t>
            </a:r>
            <a:r>
              <a:rPr lang="ru-RU" sz="1800" dirty="0"/>
              <a:t> Порядку </a:t>
            </a:r>
            <a:r>
              <a:rPr lang="ru-RU" sz="1800" dirty="0" err="1"/>
              <a:t>під</a:t>
            </a:r>
            <a:r>
              <a:rPr lang="ru-RU" sz="1800" dirty="0"/>
              <a:t> час </a:t>
            </a:r>
            <a:r>
              <a:rPr lang="ru-RU" sz="1800" dirty="0" err="1"/>
              <a:t>підготовки</a:t>
            </a:r>
            <a:r>
              <a:rPr lang="ru-RU" sz="1800" dirty="0"/>
              <a:t> проекту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і </a:t>
            </a:r>
            <a:r>
              <a:rPr lang="ru-RU" sz="1800" dirty="0" err="1"/>
              <a:t>відповідність</a:t>
            </a:r>
            <a:r>
              <a:rPr lang="ru-RU" sz="1800" dirty="0"/>
              <a:t> </a:t>
            </a:r>
            <a:r>
              <a:rPr lang="ru-RU" sz="1800" dirty="0" err="1"/>
              <a:t>зазначеного</a:t>
            </a:r>
            <a:r>
              <a:rPr lang="ru-RU" sz="1800" dirty="0"/>
              <a:t> проекту </a:t>
            </a:r>
            <a:r>
              <a:rPr lang="ru-RU" sz="1800" dirty="0" err="1"/>
              <a:t>Методиці</a:t>
            </a:r>
            <a:r>
              <a:rPr lang="ru-RU" sz="1800" dirty="0"/>
              <a:t> разом </a:t>
            </a:r>
            <a:r>
              <a:rPr lang="ru-RU" sz="1800" dirty="0" err="1"/>
              <a:t>із</a:t>
            </a:r>
            <a:r>
              <a:rPr lang="ru-RU" sz="1800" dirty="0"/>
              <a:t> документами, </a:t>
            </a:r>
            <a:r>
              <a:rPr lang="ru-RU" sz="1800" dirty="0" err="1"/>
              <a:t>зазначеними</a:t>
            </a:r>
            <a:r>
              <a:rPr lang="ru-RU" sz="1800" dirty="0"/>
              <a:t> у </a:t>
            </a:r>
            <a:r>
              <a:rPr lang="ru-RU" sz="1800" dirty="0" err="1"/>
              <a:t>пункті</a:t>
            </a:r>
            <a:r>
              <a:rPr lang="ru-RU" sz="1800" dirty="0"/>
              <a:t> 21 </a:t>
            </a:r>
            <a:r>
              <a:rPr lang="ru-RU" sz="1800" dirty="0" err="1"/>
              <a:t>цього</a:t>
            </a:r>
            <a:r>
              <a:rPr lang="ru-RU" sz="1800" dirty="0"/>
              <a:t> Порядку, </a:t>
            </a:r>
            <a:r>
              <a:rPr lang="ru-RU" sz="1800" dirty="0" err="1"/>
              <a:t>суб’єкт</a:t>
            </a:r>
            <a:r>
              <a:rPr lang="ru-RU" sz="1800" dirty="0"/>
              <a:t> </a:t>
            </a:r>
            <a:r>
              <a:rPr lang="ru-RU" sz="1800" dirty="0" err="1"/>
              <a:t>перевірки</a:t>
            </a:r>
            <a:r>
              <a:rPr lang="ru-RU" sz="1800" dirty="0"/>
              <a:t> не </a:t>
            </a:r>
            <a:r>
              <a:rPr lang="ru-RU" sz="1800" dirty="0" err="1"/>
              <a:t>пізніше</a:t>
            </a:r>
            <a:r>
              <a:rPr lang="ru-RU" sz="1800" dirty="0"/>
              <a:t> </a:t>
            </a:r>
            <a:r>
              <a:rPr lang="ru-RU" sz="1800" dirty="0" err="1"/>
              <a:t>ніж</a:t>
            </a:r>
            <a:r>
              <a:rPr lang="ru-RU" sz="1800" dirty="0"/>
              <a:t> через три </a:t>
            </a:r>
            <a:r>
              <a:rPr lang="ru-RU" sz="1800" dirty="0" err="1"/>
              <a:t>робочі</a:t>
            </a:r>
            <a:r>
              <a:rPr lang="ru-RU" sz="1800" dirty="0"/>
              <a:t> </a:t>
            </a:r>
            <a:r>
              <a:rPr lang="ru-RU" sz="1800" dirty="0" err="1"/>
              <a:t>дні</a:t>
            </a:r>
            <a:r>
              <a:rPr lang="ru-RU" sz="1800" dirty="0"/>
              <a:t> </a:t>
            </a:r>
            <a:r>
              <a:rPr lang="ru-RU" sz="1800" dirty="0" err="1"/>
              <a:t>після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підписання</a:t>
            </a:r>
            <a:r>
              <a:rPr lang="ru-RU" sz="1800" dirty="0"/>
              <a:t> </a:t>
            </a:r>
            <a:r>
              <a:rPr lang="ru-RU" sz="1800" dirty="0" err="1"/>
              <a:t>подає</a:t>
            </a:r>
            <a:r>
              <a:rPr lang="ru-RU" sz="1800" dirty="0"/>
              <a:t> </a:t>
            </a:r>
            <a:r>
              <a:rPr lang="ru-RU" sz="1800" dirty="0" err="1"/>
              <a:t>Мінсоцполітики</a:t>
            </a:r>
            <a:r>
              <a:rPr lang="ru-RU" sz="1800" dirty="0"/>
              <a:t> для </a:t>
            </a:r>
            <a:r>
              <a:rPr lang="ru-RU" sz="1800" dirty="0" err="1" smtClean="0"/>
              <a:t>затвердження</a:t>
            </a:r>
            <a:r>
              <a:rPr lang="ru-RU" sz="1800" dirty="0" smtClean="0"/>
              <a:t> (п.27).</a:t>
            </a:r>
            <a:endParaRPr lang="ru-RU" sz="1800" dirty="0"/>
          </a:p>
          <a:p>
            <a:r>
              <a:rPr lang="ru-RU" sz="1800" dirty="0" smtClean="0"/>
              <a:t> 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3.2. </a:t>
            </a:r>
            <a:r>
              <a:rPr lang="ru-RU" sz="2000" dirty="0" err="1" smtClean="0"/>
              <a:t>Перевірка</a:t>
            </a:r>
            <a:r>
              <a:rPr lang="ru-RU" sz="2000" dirty="0" smtClean="0"/>
              <a:t> проекту ПС </a:t>
            </a:r>
            <a:r>
              <a:rPr lang="ru-RU" sz="2000" dirty="0" err="1" smtClean="0"/>
              <a:t>суб’єктом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перевірки</a:t>
            </a:r>
            <a:r>
              <a:rPr lang="ru-RU" sz="2000" dirty="0" smtClean="0"/>
              <a:t>. </a:t>
            </a:r>
            <a:r>
              <a:rPr lang="ru-RU" sz="2000" dirty="0" err="1" smtClean="0"/>
              <a:t>Продовження</a:t>
            </a:r>
            <a:r>
              <a:rPr lang="ru-RU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603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/>
              <a:t>Професійний стандарт </a:t>
            </a:r>
            <a:r>
              <a:rPr lang="ru-RU" sz="1800" dirty="0" err="1"/>
              <a:t>протягом</a:t>
            </a:r>
            <a:r>
              <a:rPr lang="ru-RU" sz="1800" dirty="0"/>
              <a:t> </a:t>
            </a:r>
            <a:r>
              <a:rPr lang="ru-RU" sz="1800" dirty="0" err="1"/>
              <a:t>п’яти</a:t>
            </a:r>
            <a:r>
              <a:rPr lang="ru-RU" sz="1800" dirty="0"/>
              <a:t> </a:t>
            </a:r>
            <a:r>
              <a:rPr lang="ru-RU" sz="1800" dirty="0" err="1"/>
              <a:t>робочих</a:t>
            </a:r>
            <a:r>
              <a:rPr lang="ru-RU" sz="1800" dirty="0"/>
              <a:t> </a:t>
            </a:r>
            <a:r>
              <a:rPr lang="ru-RU" sz="1800" dirty="0" err="1"/>
              <a:t>днів</a:t>
            </a:r>
            <a:r>
              <a:rPr lang="ru-RU" sz="1800" dirty="0"/>
              <a:t> </a:t>
            </a:r>
            <a:r>
              <a:rPr lang="ru-RU" sz="1800" dirty="0" err="1"/>
              <a:t>після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затвердження</a:t>
            </a:r>
            <a:r>
              <a:rPr lang="ru-RU" sz="1800" dirty="0"/>
              <a:t> вноситься </a:t>
            </a:r>
            <a:r>
              <a:rPr lang="ru-RU" sz="1800" dirty="0" err="1"/>
              <a:t>Мінсоцполітики</a:t>
            </a:r>
            <a:r>
              <a:rPr lang="ru-RU" sz="1800" dirty="0"/>
              <a:t> до </a:t>
            </a:r>
            <a:r>
              <a:rPr lang="ru-RU" sz="1800" dirty="0" err="1"/>
              <a:t>Реєстру</a:t>
            </a:r>
            <a:r>
              <a:rPr lang="ru-RU" sz="1800" dirty="0"/>
              <a:t> </a:t>
            </a:r>
            <a:r>
              <a:rPr lang="ru-RU" sz="1800" dirty="0" err="1"/>
              <a:t>професійних</a:t>
            </a:r>
            <a:r>
              <a:rPr lang="ru-RU" sz="1800" dirty="0"/>
              <a:t> </a:t>
            </a:r>
            <a:r>
              <a:rPr lang="ru-RU" sz="1800" dirty="0" err="1"/>
              <a:t>стандартів</a:t>
            </a:r>
            <a:r>
              <a:rPr lang="ru-RU" sz="1800" dirty="0"/>
              <a:t>, </a:t>
            </a:r>
            <a:r>
              <a:rPr lang="ru-RU" sz="1800" dirty="0" err="1"/>
              <a:t>який</a:t>
            </a:r>
            <a:r>
              <a:rPr lang="ru-RU" sz="1800" dirty="0"/>
              <a:t> </a:t>
            </a:r>
            <a:r>
              <a:rPr lang="ru-RU" sz="1800" dirty="0" err="1"/>
              <a:t>ведеться</a:t>
            </a:r>
            <a:r>
              <a:rPr lang="ru-RU" sz="1800" dirty="0"/>
              <a:t> </a:t>
            </a:r>
            <a:r>
              <a:rPr lang="ru-RU" sz="1800" dirty="0" err="1" smtClean="0"/>
              <a:t>Мінсоцполітики</a:t>
            </a:r>
            <a:r>
              <a:rPr lang="ru-RU" sz="1800" dirty="0" smtClean="0"/>
              <a:t> (п.28).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/>
              <a:t>Професійний стандарт </a:t>
            </a:r>
            <a:r>
              <a:rPr lang="ru-RU" sz="1800" dirty="0" err="1"/>
              <a:t>вважається</a:t>
            </a:r>
            <a:r>
              <a:rPr lang="ru-RU" sz="1800" dirty="0"/>
              <a:t> таким, </a:t>
            </a:r>
            <a:r>
              <a:rPr lang="ru-RU" sz="1800" dirty="0" err="1"/>
              <a:t>що</a:t>
            </a:r>
            <a:r>
              <a:rPr lang="ru-RU" sz="1800" dirty="0"/>
              <a:t> введений в </a:t>
            </a:r>
            <a:r>
              <a:rPr lang="ru-RU" sz="1800" dirty="0" err="1"/>
              <a:t>дію</a:t>
            </a:r>
            <a:r>
              <a:rPr lang="ru-RU" sz="1800" dirty="0"/>
              <a:t>, з моменту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внесення</a:t>
            </a:r>
            <a:r>
              <a:rPr lang="ru-RU" sz="1800" dirty="0"/>
              <a:t> до </a:t>
            </a:r>
            <a:r>
              <a:rPr lang="ru-RU" sz="1800" dirty="0" err="1"/>
              <a:t>Реєстру</a:t>
            </a:r>
            <a:r>
              <a:rPr lang="ru-RU" sz="1800" dirty="0"/>
              <a:t> </a:t>
            </a:r>
            <a:r>
              <a:rPr lang="ru-RU" sz="1800" dirty="0" err="1"/>
              <a:t>професійних</a:t>
            </a:r>
            <a:r>
              <a:rPr lang="ru-RU" sz="1800" dirty="0"/>
              <a:t> </a:t>
            </a:r>
            <a:r>
              <a:rPr lang="ru-RU" sz="1800" dirty="0" err="1" smtClean="0"/>
              <a:t>стандартів</a:t>
            </a:r>
            <a:r>
              <a:rPr lang="ru-RU" sz="1800" dirty="0" smtClean="0"/>
              <a:t> (п.29).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 err="1"/>
              <a:t>Інформація</a:t>
            </a:r>
            <a:r>
              <a:rPr lang="ru-RU" sz="1800" dirty="0"/>
              <a:t> про </a:t>
            </a:r>
            <a:r>
              <a:rPr lang="ru-RU" sz="1800" dirty="0" err="1"/>
              <a:t>затвердження</a:t>
            </a:r>
            <a:r>
              <a:rPr lang="ru-RU" sz="1800" dirty="0"/>
              <a:t>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</a:t>
            </a:r>
            <a:r>
              <a:rPr lang="ru-RU" sz="1800" dirty="0" err="1"/>
              <a:t>оприлюднюється</a:t>
            </a:r>
            <a:r>
              <a:rPr lang="ru-RU" sz="1800" dirty="0"/>
              <a:t> на </a:t>
            </a:r>
            <a:r>
              <a:rPr lang="ru-RU" sz="1800" dirty="0" err="1"/>
              <a:t>офіційних</a:t>
            </a:r>
            <a:r>
              <a:rPr lang="ru-RU" sz="1800" dirty="0"/>
              <a:t> веб-сайтах </a:t>
            </a:r>
            <a:r>
              <a:rPr lang="ru-RU" sz="1800" dirty="0" err="1"/>
              <a:t>Мінсоцполітики</a:t>
            </a:r>
            <a:r>
              <a:rPr lang="ru-RU" sz="1800" dirty="0"/>
              <a:t> та </a:t>
            </a:r>
            <a:r>
              <a:rPr lang="ru-RU" sz="1800" dirty="0" err="1"/>
              <a:t>суб’єкта</a:t>
            </a:r>
            <a:r>
              <a:rPr lang="ru-RU" sz="1800" dirty="0"/>
              <a:t> </a:t>
            </a:r>
            <a:r>
              <a:rPr lang="ru-RU" sz="1800" dirty="0" err="1" smtClean="0"/>
              <a:t>перевірки</a:t>
            </a:r>
            <a:r>
              <a:rPr lang="ru-RU" sz="1800" dirty="0" smtClean="0"/>
              <a:t> (п.30).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Професійний </a:t>
            </a:r>
            <a:r>
              <a:rPr lang="ru-RU" sz="1800" dirty="0"/>
              <a:t>стандарт </a:t>
            </a:r>
            <a:r>
              <a:rPr lang="ru-RU" sz="1800" dirty="0" err="1"/>
              <a:t>підлягає</a:t>
            </a:r>
            <a:r>
              <a:rPr lang="ru-RU" sz="1800" dirty="0"/>
              <a:t> </a:t>
            </a:r>
            <a:r>
              <a:rPr lang="ru-RU" sz="1800" dirty="0" err="1"/>
              <a:t>періодичному</a:t>
            </a:r>
            <a:r>
              <a:rPr lang="ru-RU" sz="1800" dirty="0"/>
              <a:t> перегляду з </a:t>
            </a:r>
            <a:r>
              <a:rPr lang="ru-RU" sz="1800" dirty="0" err="1"/>
              <a:t>урахуваннями</a:t>
            </a:r>
            <a:r>
              <a:rPr lang="ru-RU" sz="1800" dirty="0"/>
              <a:t> </a:t>
            </a:r>
            <a:r>
              <a:rPr lang="ru-RU" sz="1800" dirty="0" err="1"/>
              <a:t>особливостей</a:t>
            </a:r>
            <a:r>
              <a:rPr lang="ru-RU" sz="1800" dirty="0"/>
              <a:t> </a:t>
            </a:r>
            <a:r>
              <a:rPr lang="ru-RU" sz="1800" dirty="0" err="1"/>
              <a:t>галузі</a:t>
            </a:r>
            <a:r>
              <a:rPr lang="ru-RU" sz="1800" dirty="0"/>
              <a:t>, але не </a:t>
            </a:r>
            <a:r>
              <a:rPr lang="ru-RU" sz="1800" dirty="0" err="1"/>
              <a:t>менше</a:t>
            </a:r>
            <a:r>
              <a:rPr lang="ru-RU" sz="1800" dirty="0"/>
              <a:t> </a:t>
            </a:r>
            <a:r>
              <a:rPr lang="ru-RU" sz="1800" dirty="0" err="1"/>
              <a:t>ніж</a:t>
            </a:r>
            <a:r>
              <a:rPr lang="ru-RU" sz="1800" dirty="0"/>
              <a:t> один раз на </a:t>
            </a:r>
            <a:r>
              <a:rPr lang="ru-RU" sz="1800" dirty="0" err="1"/>
              <a:t>п’ять</a:t>
            </a:r>
            <a:r>
              <a:rPr lang="ru-RU" sz="1800" dirty="0"/>
              <a:t> </a:t>
            </a:r>
            <a:r>
              <a:rPr lang="ru-RU" sz="1800" dirty="0" err="1" smtClean="0"/>
              <a:t>років</a:t>
            </a:r>
            <a:r>
              <a:rPr lang="ru-RU" sz="1800" dirty="0" smtClean="0"/>
              <a:t> (п.31).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dirty="0"/>
              <a:t>Перегляд </a:t>
            </a:r>
            <a:r>
              <a:rPr lang="ru-RU" sz="1800" dirty="0" err="1"/>
              <a:t>професійного</a:t>
            </a:r>
            <a:r>
              <a:rPr lang="ru-RU" sz="1800" dirty="0"/>
              <a:t> стандарту проводиться за такою самою процедурою, яку </a:t>
            </a:r>
            <a:r>
              <a:rPr lang="ru-RU" sz="1800" dirty="0" err="1"/>
              <a:t>встановлено</a:t>
            </a:r>
            <a:r>
              <a:rPr lang="ru-RU" sz="1800" dirty="0"/>
              <a:t> </a:t>
            </a:r>
            <a:r>
              <a:rPr lang="ru-RU" sz="1800" dirty="0" err="1"/>
              <a:t>цим</a:t>
            </a:r>
            <a:r>
              <a:rPr lang="ru-RU" sz="1800" dirty="0"/>
              <a:t> Порядком для </a:t>
            </a:r>
            <a:r>
              <a:rPr lang="ru-RU" sz="1800" dirty="0" err="1"/>
              <a:t>розроблення</a:t>
            </a:r>
            <a:r>
              <a:rPr lang="ru-RU" sz="1800" dirty="0"/>
              <a:t> </a:t>
            </a:r>
            <a:r>
              <a:rPr lang="ru-RU" sz="1800" dirty="0" err="1"/>
              <a:t>професійного</a:t>
            </a:r>
            <a:r>
              <a:rPr lang="ru-RU" sz="1800" dirty="0"/>
              <a:t> </a:t>
            </a:r>
            <a:r>
              <a:rPr lang="ru-RU" sz="1800" dirty="0" smtClean="0"/>
              <a:t>стандарту (п.32).</a:t>
            </a:r>
            <a:endParaRPr lang="ru-RU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800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uk-UA" dirty="0" smtClean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3.3. </a:t>
            </a:r>
            <a:r>
              <a:rPr lang="ru-RU" sz="2000" dirty="0" err="1" smtClean="0"/>
              <a:t>затвердження</a:t>
            </a:r>
            <a:r>
              <a:rPr lang="ru-RU" sz="2000" dirty="0" smtClean="0"/>
              <a:t> та перегляд ПС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50664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inance and procurement Document" ma:contentTypeID="0x01010018C77CAB493C4CC28C851D171ACDEB5D001D48CF0F6F663F49A552E90E6B50A94E00C59EC6A3A9A2F74E817557DFC71BBFBA" ma:contentTypeVersion="16" ma:contentTypeDescription="" ma:contentTypeScope="" ma:versionID="a3291a319e8e73455b12bf56b0675a5c">
  <xsd:schema xmlns:xsd="http://www.w3.org/2001/XMLSchema" xmlns:xs="http://www.w3.org/2001/XMLSchema" xmlns:p="http://schemas.microsoft.com/office/2006/metadata/properties" xmlns:ns1="df6b2545-d15d-4d63-86ca-644416e434f8" xmlns:ns2="bd52c674-9eb6-4ff1-85cb-4fb748e524c9" targetNamespace="http://schemas.microsoft.com/office/2006/metadata/properties" ma:root="true" ma:fieldsID="dd3a2a12cece4f8e836aeee301405ec1" ns1:_="" ns2:_="">
    <xsd:import namespace="df6b2545-d15d-4d63-86ca-644416e434f8"/>
    <xsd:import namespace="bd52c674-9eb6-4ff1-85cb-4fb748e524c9"/>
    <xsd:element name="properties">
      <xsd:complexType>
        <xsd:sequence>
          <xsd:element name="documentManagement">
            <xsd:complexType>
              <xsd:all>
                <xsd:element ref="ns1:Finance_x0020_and_x0020_procurement_x0020_Document_x0020_Type"/>
                <xsd:element ref="ns2:OperationsSubArea"/>
                <xsd:element ref="ns2:ReferenceYear"/>
                <xsd:element ref="ns2:Authors" minOccurs="0"/>
                <xsd:element ref="ns2:ETFLanguage" minOccurs="0"/>
                <xsd:element ref="ns2:ReferenceNumber" minOccurs="0"/>
                <xsd:element ref="ns2:Operations_x0020_Keywords" minOccurs="0"/>
                <xsd:element ref="ns1:Countries" minOccurs="0"/>
                <xsd:element ref="ns1:General_x0020_Keywords" minOccurs="0"/>
                <xsd:element ref="ns2:Status" minOccurs="0"/>
                <xsd:element ref="ns2:Origin" minOccurs="0"/>
                <xsd:element ref="ns1:_dlc_DocId" minOccurs="0"/>
                <xsd:element ref="ns1:_dlc_DocIdUrl" minOccurs="0"/>
                <xsd:element ref="ns1:_dlc_DocIdPersistId" minOccurs="0"/>
                <xsd:element ref="ns1:IPubSourceDocPublicationStatus" minOccurs="0"/>
                <xsd:element ref="ns1:Intrane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Finance_x0020_and_x0020_procurement_x0020_Document_x0020_Type" ma:index="0" ma:displayName="Finance and procurement Document Type" ma:format="Dropdown" ma:internalName="Finance_x0020_and_x0020_procurement_x0020_Document_x0020_Type" ma:readOnly="false">
      <xsd:simpleType>
        <xsd:restriction base="dms:Choice">
          <xsd:enumeration value="Approvals"/>
          <xsd:enumeration value="Budget"/>
          <xsd:enumeration value="Checklist"/>
          <xsd:enumeration value="Contract"/>
          <xsd:enumeration value="Deliverable"/>
          <xsd:enumeration value="Exception"/>
          <xsd:enumeration value="Invoice"/>
          <xsd:enumeration value="Note to the file"/>
          <xsd:enumeration value="Order form"/>
          <xsd:enumeration value="Terms of reference"/>
        </xsd:restriction>
      </xsd:simpleType>
    </xsd:element>
    <xsd:element name="Countries" ma:index="9" nillable="true" ma:displayName="Countries" ma:list="{9194351c-4b7d-432a-9a74-6cfaf37d5a5a}" ma:internalName="Countries0" ma:showField="Title" ma:web="df6b2545-d15d-4d63-86ca-644416e434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eneral_x0020_Keywords" ma:index="10" nillable="true" ma:displayName="General Keywords" ma:hidden="true" ma:internalName="General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  <xsd:element name="_dlc_DocId" ma:index="1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PubSourceDocPublicationStatus" ma:index="22" nillable="true" ma:displayName="Publication Status" ma:format="Dropdown" ma:hidden="true" ma:internalName="IPubSourceDocPublicationStatus" ma:readOnly="false">
      <xsd:simpleType>
        <xsd:restriction base="dms:Choice">
          <xsd:enumeration value="Published"/>
          <xsd:enumeration value="Unpublished"/>
        </xsd:restriction>
      </xsd:simpleType>
    </xsd:element>
    <xsd:element name="Intranet" ma:index="23" nillable="true" ma:displayName="Intranet" ma:default="0" ma:internalName="Intrane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2c674-9eb6-4ff1-85cb-4fb748e524c9" elementFormDefault="qualified">
    <xsd:import namespace="http://schemas.microsoft.com/office/2006/documentManagement/types"/>
    <xsd:import namespace="http://schemas.microsoft.com/office/infopath/2007/PartnerControls"/>
    <xsd:element name="OperationsSubArea" ma:index="1" ma:displayName="Operations Sub Area" ma:format="Dropdown" ma:internalName="OperationsSubArea">
      <xsd:simpleType>
        <xsd:restriction base="dms:Choice">
          <xsd:enumeration value="Support to the EU policy and external assistance"/>
          <xsd:enumeration value="Policy analysis and system wide progress monitoring"/>
          <xsd:enumeration value="VET governance"/>
          <xsd:enumeration value="Qualifications and qualification system"/>
          <xsd:enumeration value="VET provision and quality"/>
          <xsd:enumeration value="Employment, employability and mobility"/>
          <xsd:enumeration value="Entrepreneurial learning and enterprise skills"/>
          <xsd:enumeration value="Country desks"/>
          <xsd:enumeration value="GEMM"/>
          <xsd:enumeration value="Statistics"/>
          <xsd:enumeration value="Knowledge management"/>
          <xsd:enumeration value="Capacity building"/>
          <xsd:enumeration value="Expertise development"/>
          <xsd:enumeration value="Regional activitie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default="2020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Authors" ma:index="5" nillable="true" ma:displayName="Authors" ma:internalName="Authors">
      <xsd:simpleType>
        <xsd:restriction base="dms:Text"/>
      </xsd:simpleType>
    </xsd:element>
    <xsd:element name="ETFLanguage" ma:index="6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  <xsd:element name="ReferenceNumber" ma:index="7" nillable="true" ma:displayName="Reference Number" ma:internalName="ReferenceNumber">
      <xsd:simpleType>
        <xsd:restriction base="dms:Text"/>
      </xsd:simpleType>
    </xsd:element>
    <xsd:element name="Operations_x0020_Keywords" ma:index="8" nillable="true" ma:displayName="Operations Keywords" ma:internalName="Operations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apacity building"/>
                    <xsd:enumeration value="Centres of Vocational Excellence – COVEs"/>
                    <xsd:enumeration value="Dissemination"/>
                    <xsd:enumeration value="Donors cooperation"/>
                    <xsd:enumeration value="Expertise development"/>
                    <xsd:enumeration value="Indicators"/>
                    <xsd:enumeration value="Knowledge management"/>
                    <xsd:enumeration value="Microdata"/>
                    <xsd:enumeration value="Policy advice"/>
                    <xsd:enumeration value="Programming"/>
                    <xsd:enumeration value="Quality for Events"/>
                    <xsd:enumeration value="Regional activities"/>
                    <xsd:enumeration value="Statistics"/>
                  </xsd:restriction>
                </xsd:simpleType>
              </xsd:element>
            </xsd:sequence>
          </xsd:extension>
        </xsd:complexContent>
      </xsd:complexType>
    </xsd:element>
    <xsd:element name="Status" ma:index="11" nillable="true" ma:displayName="Status" ma:hidden="true" ma:internalName="Status" ma:readOnly="false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Origin" ma:index="18" nillable="true" ma:displayName="Origin" ma:hidden="true" ma:internalName="Origin" ma:readOnly="false">
      <xsd:simpleType>
        <xsd:restriction base="dms:Choice">
          <xsd:enumeration value="ETF"/>
          <xsd:enumeration value="External"/>
          <xsd:enumeration value="Commissi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eneral_x0020_Keywords xmlns="df6b2545-d15d-4d63-86ca-644416e434f8">
      <Value>Communication</Value>
      <Value>Corporate</Value>
    </General_x0020_Keywords>
    <ReferenceYear xmlns="bd52c674-9eb6-4ff1-85cb-4fb748e524c9">2019</ReferenceYear>
    <ReferenceNumber xmlns="bd52c674-9eb6-4ff1-85cb-4fb748e524c9">ETF.94026</ReferenceNumber>
    <Authors xmlns="bd52c674-9eb6-4ff1-85cb-4fb748e524c9">Serhii Melnyk</Authors>
    <ETFLanguage xmlns="bd52c674-9eb6-4ff1-85cb-4fb748e524c9">Local language</ETFLanguage>
    <Origin xmlns="bd52c674-9eb6-4ff1-85cb-4fb748e524c9">ETF</Origin>
    <Status xmlns="bd52c674-9eb6-4ff1-85cb-4fb748e524c9">Final</Status>
    <Intranet xmlns="df6b2545-d15d-4d63-86ca-644416e434f8">false</Intranet>
    <Operations_x0020_Keywords xmlns="bd52c674-9eb6-4ff1-85cb-4fb748e524c9">
      <Value>Capacity building</Value>
    </Operations_x0020_Keywords>
    <Countries xmlns="df6b2545-d15d-4d63-86ca-644416e434f8">
      <Value>27</Value>
    </Countries>
    <IPubSourceDocPublicationStatus xmlns="df6b2545-d15d-4d63-86ca-644416e434f8" xsi:nil="true"/>
    <OperationsSubArea xmlns="bd52c674-9eb6-4ff1-85cb-4fb748e524c9">Qualifications and qualification system</OperationsSubArea>
    <_dlc_DocId xmlns="df6b2545-d15d-4d63-86ca-644416e434f8">ETFDMS-2141349068-3315</_dlc_DocId>
    <_dlc_DocIdUrl xmlns="df6b2545-d15d-4d63-86ca-644416e434f8">
      <Url>https://sharing.etf.europa.eu/sites/dms/ops/_layouts/15/DocIdRedir.aspx?ID=ETFDMS-2141349068-3315</Url>
      <Description>ETFDMS-2141349068-3315</Description>
    </_dlc_DocIdUrl>
    <Finance_x0020_and_x0020_procurement_x0020_Document_x0020_Type xmlns="df6b2545-d15d-4d63-86ca-644416e434f8">Deliverable</Finance_x0020_and_x0020_procurement_x0020_Document_x0020_Type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FB97C3-BCBE-48C4-93E0-3A271D3020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bd52c674-9eb6-4ff1-85cb-4fb748e524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EA3865-AB0B-4AE0-9B01-243498219D6D}">
  <ds:schemaRefs>
    <ds:schemaRef ds:uri="http://purl.org/dc/elements/1.1/"/>
    <ds:schemaRef ds:uri="http://purl.org/dc/dcmitype/"/>
    <ds:schemaRef ds:uri="bd52c674-9eb6-4ff1-85cb-4fb748e524c9"/>
    <ds:schemaRef ds:uri="http://schemas.openxmlformats.org/package/2006/metadata/core-properties"/>
    <ds:schemaRef ds:uri="http://purl.org/dc/terms/"/>
    <ds:schemaRef ds:uri="df6b2545-d15d-4d63-86ca-644416e434f8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D68E6E6-982F-4522-99E4-00AB4A658D8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3784</TotalTime>
  <Words>777</Words>
  <Application>Microsoft Office PowerPoint</Application>
  <PresentationFormat>On-screen Show (16:9)</PresentationFormat>
  <Paragraphs>64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        </vt:lpstr>
      <vt:lpstr>3.1. Громадське обговорення проекту ПС</vt:lpstr>
      <vt:lpstr>3.1. Громадське обговорення проекту ПС. Продовження.</vt:lpstr>
      <vt:lpstr>3.1. Громадське обговорення проекту ПС. Продовження.</vt:lpstr>
      <vt:lpstr>3.2. Перевірка проекту ПС суб’єктом перевірки.</vt:lpstr>
      <vt:lpstr>3.2. Перевірка проекту ПС суб’єктом перевірки. Продовження.</vt:lpstr>
      <vt:lpstr>3.3. затвердження та перегляд ПС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QUAL_UKR_PPT_Training for developers occupational standards_3_UKR</dc:title>
  <dc:creator>Arjen Deij</dc:creator>
  <cp:lastModifiedBy>Inna Dergunova</cp:lastModifiedBy>
  <cp:revision>370</cp:revision>
  <cp:lastPrinted>2019-06-11T12:52:19Z</cp:lastPrinted>
  <dcterms:created xsi:type="dcterms:W3CDTF">2017-04-21T16:00:31Z</dcterms:created>
  <dcterms:modified xsi:type="dcterms:W3CDTF">2020-03-13T14:12:33Z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0x01010018C77CAB493C4CC28C851D171ACDEB5D001D48CF0F6F663F49A552E90E6B50A94E00C59EC6A3A9A2F74E817557DFC71BBFBA</vt:lpwstr>
  </property>
  <property fmtid="{D5CDD505-2E9C-101B-9397-08002B2CF9AE}" pid="3" name="Area">
    <vt:lpwstr>Communication</vt:lpwstr>
  </property>
  <property fmtid="{D5CDD505-2E9C-101B-9397-08002B2CF9AE}" pid="4" name="_dlc_DocIdItemGuid">
    <vt:lpwstr>97d1c25d-ed5c-40d8-9104-ad9c360393ff</vt:lpwstr>
  </property>
  <property fmtid="{D5CDD505-2E9C-101B-9397-08002B2CF9AE}" pid="5" name="Regions">
    <vt:lpwstr>;#Not Applicable;#</vt:lpwstr>
  </property>
</Properties>
</file>