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43" r:id="rId2"/>
    <p:sldId id="446" r:id="rId3"/>
    <p:sldId id="448" r:id="rId4"/>
    <p:sldId id="447" r:id="rId5"/>
    <p:sldId id="452" r:id="rId6"/>
    <p:sldId id="451" r:id="rId7"/>
    <p:sldId id="450" r:id="rId8"/>
    <p:sldId id="453" r:id="rId9"/>
    <p:sldId id="454" r:id="rId10"/>
    <p:sldId id="45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880" autoAdjust="0"/>
  </p:normalViewPr>
  <p:slideViewPr>
    <p:cSldViewPr snapToGrid="0">
      <p:cViewPr varScale="1">
        <p:scale>
          <a:sx n="76" d="100"/>
          <a:sy n="76" d="100"/>
        </p:scale>
        <p:origin x="624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B5CA2-26B3-4090-8BAA-5FFE68F2E795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846C2-D1D2-4089-8513-73EEF170E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93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Таке визначення чітко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підкреслює процес сертифікації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 роль кваліфікаційного центру як органу, уповноваженого (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competent body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на присвоєння кваліфікацій, тобто як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органу з присвоєння кваліфікацій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awarding body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28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Основний процес сертифікації відповідно до стандарту оцінювання, підтримка процесу сертифікації, пов’язані додаткові функції КЦ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3846C2-D1D2-4089-8513-73EEF170EBB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822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Надання статусу КЦ (дозволу на діяльність), покращення якості – шляхом повторної оцінки (акредитація) як моніторинг діяльності КЦ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089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В основі зовнішнього забезпечення якості – внутрішня. </a:t>
            </a:r>
          </a:p>
          <a:p>
            <a:endParaRPr lang="uk-UA" dirty="0"/>
          </a:p>
          <a:p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Самооцінювання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(внутрішній аудит якості) є невід’ємною складовою системи внутрішнього забезпечення якості кваліфікаційного центру, процесів внутрішньої оцінки і моніторингу.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Самооцінювання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здійснюється з метою  оцінки та визначення ефективності процесів і процедур забезпечення якості сертифікації, удосконалення діяльності з оцінювання та визнання результатів навчання.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Зовнішня оцінка здійснюється НАК з метою забезпечення відповідності процесу сертифікації в кваліфікаційному центрі встановленим вимогам щодо присвоєння кваліфікації (вимогам стандартів оцінювання), та довіри до якості і визнання кваліфікацій, присвоєних в такому кваліфікаційному центрі. Зовнішня оцінка, таким чином, підтримує результати внутрішньої оцінки, посилюючи довіру до незалежного оцінювання в кваліфікаційних центрах в цілому, як на національному, так і  міжнародному рівні.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018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Критерії акредитації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кваліфікаційних центрів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основні вимоги, на відповідність яким оцінюється компетентність і спроможність суб’єкту оцінювання та визнання результатів навчання з метою його акредитації як кваліфікаційного центру.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982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НАК здійснює моніторинг діяльності акредитованих ним кваліфікаційних центрів для забезпечення того, що кваліфікаційний центр продовжує бути компетентним і відповідати вимогам відповідного стандарту оцінювання, критеріям акредитації та іншим встановленим вимогам. Моніторинг кваліфікаційних центрів включає нагляд та повторну оцінку, а також, за необхідності, позачергову оцінку, або оцінку для розширення сфери акредитації.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НАК обирає, в який спосіб здійснювати моніторинг: шляхом комбінації проведення нагляду та повторної оцінки (чергової акредитації), або здійснювати лише повторну оцінку.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6279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9C38AD-272E-49C6-9EDF-AC09A3477B4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37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310757" y="297787"/>
            <a:ext cx="11558059" cy="4412291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2400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 sz="2400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 sz="2400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692514" y="623788"/>
            <a:ext cx="2240508" cy="966216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32" y="4934935"/>
            <a:ext cx="9144000" cy="842048"/>
          </a:xfrm>
        </p:spPr>
        <p:txBody>
          <a:bodyPr>
            <a:normAutofit/>
          </a:bodyPr>
          <a:lstStyle>
            <a:lvl1pPr marL="0" indent="0" algn="l" defTabSz="1219170" rtl="0" eaLnBrk="1" latinLnBrk="0" hangingPunct="1">
              <a:spcAft>
                <a:spcPts val="0"/>
              </a:spcAft>
              <a:buNone/>
              <a:defRPr lang="en-GB" sz="2133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32" y="2293830"/>
            <a:ext cx="7488833" cy="2536089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48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9499275" y="1316766"/>
            <a:ext cx="1597564" cy="3413545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04465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pos="4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310756" y="437861"/>
            <a:ext cx="11553600" cy="5871459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310756" y="297787"/>
            <a:ext cx="11553600" cy="590549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310756" y="5977175"/>
            <a:ext cx="11554888" cy="590549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790784" y="5083229"/>
            <a:ext cx="9144000" cy="842048"/>
          </a:xfrm>
        </p:spPr>
        <p:txBody>
          <a:bodyPr anchor="ctr">
            <a:normAutofit/>
          </a:bodyPr>
          <a:lstStyle>
            <a:lvl1pPr marL="0" indent="0" algn="l" defTabSz="1219170" rtl="0" eaLnBrk="1" latinLnBrk="0" hangingPunct="1">
              <a:lnSpc>
                <a:spcPct val="100000"/>
              </a:lnSpc>
              <a:spcBef>
                <a:spcPts val="512"/>
              </a:spcBef>
              <a:spcAft>
                <a:spcPts val="800"/>
              </a:spcAft>
              <a:buFont typeface="Arial" panose="020B0604020202020204" pitchFamily="34" charset="0"/>
              <a:buNone/>
              <a:defRPr lang="en-GB" sz="2667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790784" y="2370030"/>
            <a:ext cx="7488833" cy="2536089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48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9209694" y="2482377"/>
            <a:ext cx="2501685" cy="4100033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 sz="2400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 sz="2400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8279616" y="6567725"/>
            <a:ext cx="3912384" cy="290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692514" y="623788"/>
            <a:ext cx="2240508" cy="966216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60476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0443" y="1826686"/>
            <a:ext cx="11326004" cy="4097865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70443" y="93502"/>
            <a:ext cx="11326005" cy="1189252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11354364" y="4833850"/>
            <a:ext cx="522123" cy="1166901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311876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310760" y="690335"/>
            <a:ext cx="11558057" cy="590549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310760" y="297787"/>
            <a:ext cx="11558057" cy="590549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0443" y="1826684"/>
            <a:ext cx="5562600" cy="4097867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33848" y="1826684"/>
            <a:ext cx="5562600" cy="4097867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370443" y="156025"/>
            <a:ext cx="11326005" cy="1189252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310760" y="6000751"/>
            <a:ext cx="11558057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62" y="6173090"/>
            <a:ext cx="957149" cy="410889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11518922" y="4878920"/>
            <a:ext cx="370417" cy="1136651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18185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0443" y="1826684"/>
            <a:ext cx="5562600" cy="4097867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6172035" y="1946662"/>
            <a:ext cx="5704584" cy="3718308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0443" y="156025"/>
            <a:ext cx="11326005" cy="1189252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5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4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62" y="6173090"/>
            <a:ext cx="957149" cy="410889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310760" y="6000751"/>
            <a:ext cx="11558057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39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443" y="1826685"/>
            <a:ext cx="11318203" cy="4097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08312" y="6291621"/>
            <a:ext cx="2113485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4630" y="6291621"/>
            <a:ext cx="528021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62" y="6173090"/>
            <a:ext cx="957149" cy="410889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310760" y="6000751"/>
            <a:ext cx="11558057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310760" y="690335"/>
            <a:ext cx="11558057" cy="590549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310760" y="297787"/>
            <a:ext cx="11558057" cy="590549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70443" y="156025"/>
            <a:ext cx="11326005" cy="11892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04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lang="en-GB" sz="3467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512"/>
        </a:spcBef>
        <a:spcAft>
          <a:spcPts val="800"/>
        </a:spcAft>
        <a:buFont typeface="Arial" panose="020B0604020202020204" pitchFamily="34" charset="0"/>
        <a:buNone/>
        <a:defRPr sz="2133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237061" indent="-237061" algn="l" defTabSz="1219170" rtl="0" eaLnBrk="1" latinLnBrk="0" hangingPunct="1">
        <a:lnSpc>
          <a:spcPct val="100000"/>
        </a:lnSpc>
        <a:spcBef>
          <a:spcPts val="512"/>
        </a:spcBef>
        <a:spcAft>
          <a:spcPts val="800"/>
        </a:spcAft>
        <a:buClr>
          <a:schemeClr val="bg2"/>
        </a:buClr>
        <a:buFont typeface="Arial" panose="020B0604020202020204" pitchFamily="34" charset="0"/>
        <a:buChar char="•"/>
        <a:defRPr lang="en-US" sz="1867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482588" indent="-245527" algn="l" defTabSz="1219170" rtl="0" eaLnBrk="1" latinLnBrk="0" hangingPunct="1">
        <a:lnSpc>
          <a:spcPct val="100000"/>
        </a:lnSpc>
        <a:spcBef>
          <a:spcPts val="512"/>
        </a:spcBef>
        <a:spcAft>
          <a:spcPts val="800"/>
        </a:spcAft>
        <a:buClr>
          <a:schemeClr val="bg2"/>
        </a:buClr>
        <a:buFont typeface="Arial" panose="020B0604020202020204" pitchFamily="34" charset="0"/>
        <a:buChar char="•"/>
        <a:defRPr lang="en-US" sz="16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719649" indent="-237061" algn="l" defTabSz="1219170" rtl="0" eaLnBrk="1" latinLnBrk="0" hangingPunct="1">
        <a:lnSpc>
          <a:spcPct val="100000"/>
        </a:lnSpc>
        <a:spcBef>
          <a:spcPts val="512"/>
        </a:spcBef>
        <a:spcAft>
          <a:spcPts val="800"/>
        </a:spcAft>
        <a:buClr>
          <a:schemeClr val="bg2"/>
        </a:buClr>
        <a:buFont typeface="Arial" panose="020B0604020202020204" pitchFamily="34" charset="0"/>
        <a:buChar char="•"/>
        <a:defRPr lang="en-US" sz="1467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956709" indent="-237061" algn="l" defTabSz="1219170" rtl="0" eaLnBrk="1" latinLnBrk="0" hangingPunct="1">
        <a:lnSpc>
          <a:spcPct val="100000"/>
        </a:lnSpc>
        <a:spcBef>
          <a:spcPts val="512"/>
        </a:spcBef>
        <a:spcAft>
          <a:spcPts val="800"/>
        </a:spcAft>
        <a:buClr>
          <a:schemeClr val="bg2"/>
        </a:buClr>
        <a:buFont typeface="Arial" panose="020B0604020202020204" pitchFamily="34" charset="0"/>
        <a:buChar char="•"/>
        <a:defRPr lang="en-GB" sz="1467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natol_garm@ukr.ne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facebook.com/anatolii.garmas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91477" y="5253203"/>
            <a:ext cx="9144000" cy="650027"/>
          </a:xfrm>
        </p:spPr>
        <p:txBody>
          <a:bodyPr>
            <a:normAutofit fontScale="70000" lnSpcReduction="20000"/>
          </a:bodyPr>
          <a:lstStyle/>
          <a:p>
            <a:r>
              <a:rPr lang="uk-UA" sz="2800" dirty="0">
                <a:solidFill>
                  <a:schemeClr val="accent1"/>
                </a:solidFill>
              </a:rPr>
              <a:t>АНАТОЛІЙ ГАРМАШ </a:t>
            </a:r>
          </a:p>
          <a:p>
            <a:r>
              <a:rPr lang="uk-UA" sz="2667" dirty="0" err="1">
                <a:solidFill>
                  <a:schemeClr val="accent1"/>
                </a:solidFill>
              </a:rPr>
              <a:t>київ</a:t>
            </a:r>
            <a:r>
              <a:rPr lang="uk-UA" sz="2667" dirty="0">
                <a:solidFill>
                  <a:schemeClr val="accent1"/>
                </a:solidFill>
              </a:rPr>
              <a:t>, 28/11/2019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27381" y="1988841"/>
            <a:ext cx="8893643" cy="253608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3200" dirty="0"/>
              <a:t>Методичні підходи до акредитації кваліфікаційних центрів </a:t>
            </a:r>
            <a:br>
              <a:rPr lang="uk-UA" sz="3200" dirty="0"/>
            </a:br>
            <a:r>
              <a:rPr lang="uk-UA" sz="3200" dirty="0"/>
              <a:t>на основі досвіду країн ЄС</a:t>
            </a:r>
            <a:br>
              <a:rPr lang="uk-UA" altLang="en-US" sz="2400" dirty="0">
                <a:solidFill>
                  <a:srgbClr val="17375E"/>
                </a:solidFill>
              </a:rPr>
            </a:br>
            <a:br>
              <a:rPr lang="en-GB" sz="2400" cap="none" dirty="0">
                <a:effectLst/>
              </a:rPr>
            </a:br>
            <a:br>
              <a:rPr lang="en-GB" sz="2400" cap="none" dirty="0">
                <a:effectLst/>
              </a:rPr>
            </a:br>
            <a:endParaRPr lang="en-GB" sz="12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350" y="1508786"/>
            <a:ext cx="11326004" cy="4782833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 algn="ctr"/>
            <a:endParaRPr lang="en-US" sz="3200" dirty="0"/>
          </a:p>
          <a:p>
            <a:pPr lvl="0" algn="ctr"/>
            <a:r>
              <a:rPr lang="uk-UA" sz="3200" dirty="0"/>
              <a:t>Дякую за увагу!</a:t>
            </a:r>
            <a:endParaRPr lang="en-US" sz="3200" dirty="0"/>
          </a:p>
          <a:p>
            <a:pPr lvl="0" algn="ctr"/>
            <a:endParaRPr lang="en-US" sz="800" b="0" dirty="0"/>
          </a:p>
          <a:p>
            <a:pPr marL="4876678" lvl="8" indent="0">
              <a:buNone/>
            </a:pPr>
            <a:endParaRPr lang="en-US" sz="2000" b="0" dirty="0">
              <a:solidFill>
                <a:schemeClr val="accent5">
                  <a:lumMod val="75000"/>
                </a:schemeClr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876678" lvl="8" indent="0">
              <a:buNone/>
            </a:pPr>
            <a:r>
              <a:rPr lang="en-US" sz="2000" b="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anatol_garm@ukr.net</a:t>
            </a:r>
            <a:r>
              <a:rPr lang="en-US" sz="2000" b="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4876678" lvl="8" indent="0">
              <a:buNone/>
            </a:pPr>
            <a:r>
              <a:rPr lang="en-GB" sz="2000" b="0" dirty="0">
                <a:solidFill>
                  <a:schemeClr val="accent5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https://www.facebook.com/anatolii.garmash</a:t>
            </a:r>
            <a:endParaRPr lang="en-GB" sz="2000" b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1219170"/>
              <a:t>10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360" y="164638"/>
            <a:ext cx="11713301" cy="1022105"/>
          </a:xfrm>
        </p:spPr>
        <p:txBody>
          <a:bodyPr>
            <a:noAutofit/>
          </a:bodyPr>
          <a:lstStyle/>
          <a:p>
            <a:r>
              <a:rPr lang="uk-UA" sz="2667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497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350" y="1508786"/>
            <a:ext cx="11326004" cy="4782833"/>
          </a:xfrm>
        </p:spPr>
        <p:txBody>
          <a:bodyPr>
            <a:normAutofit/>
          </a:bodyPr>
          <a:lstStyle/>
          <a:p>
            <a:r>
              <a:rPr lang="uk-UA" dirty="0"/>
              <a:t>Кваліфікаційний центр </a:t>
            </a:r>
            <a:r>
              <a:rPr lang="uk-UA" sz="1733" b="0" i="1" dirty="0">
                <a:solidFill>
                  <a:srgbClr val="002060"/>
                </a:solidFill>
              </a:rPr>
              <a:t>– це </a:t>
            </a:r>
            <a:r>
              <a:rPr lang="uk-UA" sz="1733" i="1" dirty="0">
                <a:solidFill>
                  <a:srgbClr val="002060"/>
                </a:solidFill>
              </a:rPr>
              <a:t>суб’єкт, уповноважений </a:t>
            </a:r>
            <a:r>
              <a:rPr lang="uk-UA" sz="1733" b="0" i="1" dirty="0">
                <a:solidFill>
                  <a:srgbClr val="002060"/>
                </a:solidFill>
              </a:rPr>
              <a:t>на </a:t>
            </a:r>
            <a:r>
              <a:rPr lang="uk-UA" sz="1733" i="1" dirty="0">
                <a:solidFill>
                  <a:srgbClr val="002060"/>
                </a:solidFill>
              </a:rPr>
              <a:t>оцінювання</a:t>
            </a:r>
            <a:r>
              <a:rPr lang="uk-UA" sz="1733" b="0" i="1" dirty="0">
                <a:solidFill>
                  <a:srgbClr val="002060"/>
                </a:solidFill>
              </a:rPr>
              <a:t> і </a:t>
            </a:r>
            <a:r>
              <a:rPr lang="uk-UA" sz="1733" i="1" dirty="0">
                <a:solidFill>
                  <a:srgbClr val="002060"/>
                </a:solidFill>
              </a:rPr>
              <a:t>визнання</a:t>
            </a:r>
            <a:r>
              <a:rPr lang="uk-UA" sz="1733" b="0" i="1" dirty="0">
                <a:solidFill>
                  <a:srgbClr val="002060"/>
                </a:solidFill>
              </a:rPr>
              <a:t> результатів навчання осіб (зокрема, здобутих шляхом неформальної чи </a:t>
            </a:r>
            <a:r>
              <a:rPr lang="uk-UA" sz="1733" b="0" i="1" dirty="0" err="1">
                <a:solidFill>
                  <a:srgbClr val="002060"/>
                </a:solidFill>
              </a:rPr>
              <a:t>інформальної</a:t>
            </a:r>
            <a:r>
              <a:rPr lang="uk-UA" sz="1733" b="0" i="1" dirty="0">
                <a:solidFill>
                  <a:srgbClr val="002060"/>
                </a:solidFill>
              </a:rPr>
              <a:t> освіти), </a:t>
            </a:r>
            <a:r>
              <a:rPr lang="uk-UA" sz="1733" i="1" dirty="0">
                <a:solidFill>
                  <a:srgbClr val="002060"/>
                </a:solidFill>
              </a:rPr>
              <a:t>присвоєння</a:t>
            </a:r>
            <a:r>
              <a:rPr lang="uk-UA" sz="1733" b="0" i="1" dirty="0">
                <a:solidFill>
                  <a:srgbClr val="002060"/>
                </a:solidFill>
              </a:rPr>
              <a:t> та/або підтвердження відповідних професійних кваліфікацій (стаття 34 ЗУ «Про освіту»).</a:t>
            </a:r>
          </a:p>
          <a:p>
            <a:pPr marL="239178"/>
            <a:r>
              <a:rPr lang="uk-UA" dirty="0"/>
              <a:t>(а) оцінювання </a:t>
            </a:r>
            <a:r>
              <a:rPr lang="uk-UA" b="0" dirty="0"/>
              <a:t>(</a:t>
            </a:r>
            <a:r>
              <a:rPr lang="uk-UA" b="0" i="1" dirty="0" err="1"/>
              <a:t>assessment</a:t>
            </a:r>
            <a:r>
              <a:rPr lang="uk-UA" b="0" dirty="0"/>
              <a:t>)</a:t>
            </a:r>
            <a:endParaRPr lang="en-US" b="0" dirty="0"/>
          </a:p>
          <a:p>
            <a:pPr marL="239178"/>
            <a:r>
              <a:rPr lang="uk-UA" dirty="0"/>
              <a:t>(б) визнання </a:t>
            </a:r>
            <a:r>
              <a:rPr lang="uk-UA" b="0" dirty="0"/>
              <a:t>(</a:t>
            </a:r>
            <a:r>
              <a:rPr lang="uk-UA" b="0" dirty="0" err="1"/>
              <a:t>validation</a:t>
            </a:r>
            <a:r>
              <a:rPr lang="uk-UA" b="0" dirty="0"/>
              <a:t>) результатів навчання (знань, умінь/навичок, </a:t>
            </a:r>
            <a:r>
              <a:rPr lang="uk-UA" b="0" dirty="0" err="1"/>
              <a:t>компетентностей</a:t>
            </a:r>
            <a:r>
              <a:rPr lang="uk-UA" b="0" dirty="0"/>
              <a:t>) осіб.</a:t>
            </a:r>
            <a:r>
              <a:rPr lang="uk-UA" dirty="0"/>
              <a:t> </a:t>
            </a:r>
            <a:endParaRPr lang="en-US" dirty="0"/>
          </a:p>
          <a:p>
            <a:pPr marL="239178"/>
            <a:r>
              <a:rPr lang="uk-UA" dirty="0"/>
              <a:t>(в) присвоєння </a:t>
            </a:r>
            <a:r>
              <a:rPr lang="uk-UA" b="0" dirty="0"/>
              <a:t>(</a:t>
            </a:r>
            <a:r>
              <a:rPr lang="uk-UA" b="0" i="1" dirty="0" err="1"/>
              <a:t>awarding</a:t>
            </a:r>
            <a:r>
              <a:rPr lang="uk-UA" b="0" dirty="0"/>
              <a:t>) професійних кваліфікацій </a:t>
            </a:r>
            <a:endParaRPr lang="uk-UA" sz="1733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1219170"/>
              <a:t>2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360" y="164638"/>
            <a:ext cx="11713301" cy="1022105"/>
          </a:xfrm>
        </p:spPr>
        <p:txBody>
          <a:bodyPr>
            <a:noAutofit/>
          </a:bodyPr>
          <a:lstStyle/>
          <a:p>
            <a:r>
              <a:rPr lang="uk-UA" sz="2667" dirty="0"/>
              <a:t>Концепція кваліфікаційного центру   </a:t>
            </a:r>
          </a:p>
        </p:txBody>
      </p:sp>
    </p:spTree>
    <p:extLst>
      <p:ext uri="{BB962C8B-B14F-4D97-AF65-F5344CB8AC3E}">
        <p14:creationId xmlns:p14="http://schemas.microsoft.com/office/powerpoint/2010/main" val="375729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1CCF46-160C-4426-B7AD-1355E1FE5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Як планувати та досягати якість?		         </a:t>
            </a:r>
            <a:r>
              <a:rPr lang="uk-UA" sz="3200" b="0" dirty="0"/>
              <a:t>планування процесу сертифікації належної якості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FD8D5B-24E3-4CEA-BBB7-F1550361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406AB4-22D1-4ABB-99CF-8A54ADA954A2}" type="slidenum">
              <a:rPr kumimoji="0" lang="en-GB" sz="1067" b="0" i="0" u="none" strike="noStrike" kern="1200" cap="none" spc="0" normalizeH="0" baseline="0" noProof="0" smtClean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067" b="0" i="0" u="none" strike="noStrike" kern="1200" cap="none" spc="0" normalizeH="0" baseline="0" noProof="0" dirty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61B0BF-0F50-4C7B-A3C0-9F9C56C8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667" dirty="0"/>
              <a:t>якість процесу сертифікації</a:t>
            </a:r>
            <a:endParaRPr lang="en-GB" sz="2667" dirty="0"/>
          </a:p>
        </p:txBody>
      </p:sp>
    </p:spTree>
    <p:extLst>
      <p:ext uri="{BB962C8B-B14F-4D97-AF65-F5344CB8AC3E}">
        <p14:creationId xmlns:p14="http://schemas.microsoft.com/office/powerpoint/2010/main" val="140020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8C18EA1-7197-4082-97D2-A14CFD6B5A2E}"/>
              </a:ext>
            </a:extLst>
          </p:cNvPr>
          <p:cNvSpPr/>
          <p:nvPr/>
        </p:nvSpPr>
        <p:spPr>
          <a:xfrm>
            <a:off x="563973" y="5922101"/>
            <a:ext cx="8760717" cy="4531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/>
              <a:t>Підтримка процесу сертифікації</a:t>
            </a:r>
            <a:endParaRPr lang="en-GB" b="1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9EEDD3-9F92-4496-BD98-07F7FD0EF96C}"/>
              </a:ext>
            </a:extLst>
          </p:cNvPr>
          <p:cNvSpPr/>
          <p:nvPr/>
        </p:nvSpPr>
        <p:spPr>
          <a:xfrm>
            <a:off x="563973" y="3031614"/>
            <a:ext cx="8760717" cy="1435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/>
              <a:t>Процес сертифікації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FD8D5B-24E3-4CEA-BBB7-F1550361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61B0BF-0F50-4C7B-A3C0-9F9C56C8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667" dirty="0"/>
              <a:t>Основні процеси на підтримку якості сертифікації</a:t>
            </a:r>
            <a:endParaRPr lang="en-GB" sz="2667" dirty="0"/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8E93962E-EE3C-40CE-A608-4EF8262CBF1F}"/>
              </a:ext>
            </a:extLst>
          </p:cNvPr>
          <p:cNvSpPr/>
          <p:nvPr/>
        </p:nvSpPr>
        <p:spPr>
          <a:xfrm>
            <a:off x="703593" y="3528477"/>
            <a:ext cx="3701405" cy="81036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Оцінювання</a:t>
            </a:r>
            <a:endParaRPr lang="en-GB" dirty="0"/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8164CD0C-94FA-4CC6-A8E9-32084EC01FB8}"/>
              </a:ext>
            </a:extLst>
          </p:cNvPr>
          <p:cNvSpPr/>
          <p:nvPr/>
        </p:nvSpPr>
        <p:spPr>
          <a:xfrm>
            <a:off x="4258928" y="3508664"/>
            <a:ext cx="2573461" cy="8103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Визнання</a:t>
            </a:r>
            <a:r>
              <a:rPr lang="uk-UA" dirty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3CD677E-4240-4A4F-BB81-EED0E8788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6319" y="3501891"/>
            <a:ext cx="2381818" cy="8103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uk-UA" sz="1800" b="0" dirty="0"/>
              <a:t>Присвоєння</a:t>
            </a:r>
            <a:endParaRPr lang="en-GB" sz="1800" b="0" dirty="0"/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C0689A4A-272B-4144-BEF7-5DFBD4763EB2}"/>
              </a:ext>
            </a:extLst>
          </p:cNvPr>
          <p:cNvSpPr/>
          <p:nvPr/>
        </p:nvSpPr>
        <p:spPr>
          <a:xfrm rot="16200000">
            <a:off x="6512747" y="4073284"/>
            <a:ext cx="1360099" cy="2242479"/>
          </a:xfrm>
          <a:prstGeom prst="homePlate">
            <a:avLst>
              <a:gd name="adj" fmla="val 4257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uk-UA" dirty="0"/>
              <a:t>Інформування/ комунікація </a:t>
            </a:r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09BBD21-861B-4917-8852-785C1578FE9E}"/>
              </a:ext>
            </a:extLst>
          </p:cNvPr>
          <p:cNvSpPr/>
          <p:nvPr/>
        </p:nvSpPr>
        <p:spPr>
          <a:xfrm>
            <a:off x="563973" y="1311356"/>
            <a:ext cx="8760717" cy="3510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/>
              <a:t>Управління та адміністрування на підтримку процесу сертифікації </a:t>
            </a:r>
            <a:endParaRPr lang="en-GB" b="1" dirty="0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3E36672C-0AEF-4821-A5F8-25C1899865F3}"/>
              </a:ext>
            </a:extLst>
          </p:cNvPr>
          <p:cNvSpPr/>
          <p:nvPr/>
        </p:nvSpPr>
        <p:spPr>
          <a:xfrm rot="5400000">
            <a:off x="1077699" y="1482186"/>
            <a:ext cx="1154523" cy="1739561"/>
          </a:xfrm>
          <a:prstGeom prst="homePlate">
            <a:avLst>
              <a:gd name="adj" fmla="val 31984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dirty="0"/>
              <a:t>Управління персоналом</a:t>
            </a:r>
            <a:endParaRPr lang="en-GB" dirty="0"/>
          </a:p>
        </p:txBody>
      </p:sp>
      <p:sp>
        <p:nvSpPr>
          <p:cNvPr id="19" name="Arrow: Pentagon 18">
            <a:extLst>
              <a:ext uri="{FF2B5EF4-FFF2-40B4-BE49-F238E27FC236}">
                <a16:creationId xmlns:a16="http://schemas.microsoft.com/office/drawing/2014/main" id="{787A5F8B-614D-4D2F-A7AF-29B797C6CCD0}"/>
              </a:ext>
            </a:extLst>
          </p:cNvPr>
          <p:cNvSpPr/>
          <p:nvPr/>
        </p:nvSpPr>
        <p:spPr>
          <a:xfrm rot="5400000">
            <a:off x="5372903" y="1467861"/>
            <a:ext cx="1159886" cy="1844164"/>
          </a:xfrm>
          <a:prstGeom prst="homePlate">
            <a:avLst>
              <a:gd name="adj" fmla="val 3540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dirty="0"/>
              <a:t>Маркетинг/</a:t>
            </a:r>
            <a:r>
              <a:rPr lang="en-US" dirty="0"/>
              <a:t> </a:t>
            </a:r>
            <a:r>
              <a:rPr lang="uk-UA" dirty="0"/>
              <a:t>бізнес-планування</a:t>
            </a:r>
            <a:endParaRPr lang="en-GB" dirty="0"/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BF5CA36C-56D8-4029-A330-BD1196B1D135}"/>
              </a:ext>
            </a:extLst>
          </p:cNvPr>
          <p:cNvSpPr/>
          <p:nvPr/>
        </p:nvSpPr>
        <p:spPr>
          <a:xfrm rot="5400000">
            <a:off x="7631012" y="1279256"/>
            <a:ext cx="1159888" cy="2250745"/>
          </a:xfrm>
          <a:prstGeom prst="homePlate">
            <a:avLst>
              <a:gd name="adj" fmla="val 36434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600" dirty="0"/>
              <a:t>Співпраця з партнерськими/  підрядними організаціями</a:t>
            </a:r>
            <a:endParaRPr lang="en-GB" sz="1600" dirty="0"/>
          </a:p>
        </p:txBody>
      </p:sp>
      <p:sp>
        <p:nvSpPr>
          <p:cNvPr id="21" name="Arrow: Pentagon 20">
            <a:extLst>
              <a:ext uri="{FF2B5EF4-FFF2-40B4-BE49-F238E27FC236}">
                <a16:creationId xmlns:a16="http://schemas.microsoft.com/office/drawing/2014/main" id="{6702C541-FC43-4507-A9D7-51F6F1E0E994}"/>
              </a:ext>
            </a:extLst>
          </p:cNvPr>
          <p:cNvSpPr/>
          <p:nvPr/>
        </p:nvSpPr>
        <p:spPr>
          <a:xfrm rot="5400000">
            <a:off x="3200491" y="1450442"/>
            <a:ext cx="1154523" cy="1844163"/>
          </a:xfrm>
          <a:prstGeom prst="homePlate">
            <a:avLst>
              <a:gd name="adj" fmla="val 3342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dirty="0"/>
              <a:t>Фінансовий менеджмент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7853B7-9AC0-4A4B-922B-3E5EAEFCE0A1}"/>
              </a:ext>
            </a:extLst>
          </p:cNvPr>
          <p:cNvSpPr txBox="1"/>
          <p:nvPr/>
        </p:nvSpPr>
        <p:spPr>
          <a:xfrm>
            <a:off x="9421574" y="3470407"/>
            <a:ext cx="2597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Діяльність відповідно стандарту оцінювання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1E2CDE-683A-4425-908C-AF6A31C06713}"/>
              </a:ext>
            </a:extLst>
          </p:cNvPr>
          <p:cNvSpPr txBox="1"/>
          <p:nvPr/>
        </p:nvSpPr>
        <p:spPr>
          <a:xfrm>
            <a:off x="9447993" y="4580158"/>
            <a:ext cx="1976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Відповідність очікуванням заінтересованих сторін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E7F999-1D93-45A7-8173-93B72910E4A2}"/>
              </a:ext>
            </a:extLst>
          </p:cNvPr>
          <p:cNvSpPr txBox="1"/>
          <p:nvPr/>
        </p:nvSpPr>
        <p:spPr>
          <a:xfrm>
            <a:off x="9458361" y="1782957"/>
            <a:ext cx="2250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Оптимальне використання ресурсів</a:t>
            </a:r>
            <a:endParaRPr lang="en-GB" dirty="0"/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92F1BFD8-DAC9-4E2B-A287-C7A90A30DE66}"/>
              </a:ext>
            </a:extLst>
          </p:cNvPr>
          <p:cNvSpPr/>
          <p:nvPr/>
        </p:nvSpPr>
        <p:spPr>
          <a:xfrm rot="16200000">
            <a:off x="1299317" y="4207050"/>
            <a:ext cx="1331698" cy="1974948"/>
          </a:xfrm>
          <a:prstGeom prst="homePlate">
            <a:avLst>
              <a:gd name="adj" fmla="val 3873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uk-UA" dirty="0"/>
              <a:t>Контрольно-оціночні матеріали</a:t>
            </a:r>
            <a:endParaRPr lang="en-GB" dirty="0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40F22306-7791-4AFD-B3B2-0398EC7550D7}"/>
              </a:ext>
            </a:extLst>
          </p:cNvPr>
          <p:cNvSpPr/>
          <p:nvPr/>
        </p:nvSpPr>
        <p:spPr>
          <a:xfrm rot="16200000">
            <a:off x="3522323" y="4253115"/>
            <a:ext cx="1357856" cy="1856659"/>
          </a:xfrm>
          <a:prstGeom prst="homePlate">
            <a:avLst>
              <a:gd name="adj" fmla="val 4326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uk-UA" dirty="0"/>
          </a:p>
          <a:p>
            <a:pPr algn="ctr"/>
            <a:r>
              <a:rPr lang="uk-UA" dirty="0"/>
              <a:t>Підтримка кандидатів</a:t>
            </a:r>
          </a:p>
          <a:p>
            <a:pPr algn="ctr"/>
            <a:endParaRPr lang="uk-UA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1CCF46-160C-4426-B7AD-1355E1FE5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Як забезпечувати та покращувати якість? 		        </a:t>
            </a:r>
            <a:r>
              <a:rPr lang="uk-UA" sz="3200" b="0" dirty="0"/>
              <a:t>забезпечення та покращення якості оцінювання та визнання результатів навчання</a:t>
            </a:r>
            <a:endParaRPr lang="en-GB" sz="3200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FD8D5B-24E3-4CEA-BBB7-F1550361A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406AB4-22D1-4ABB-99CF-8A54ADA954A2}" type="slidenum">
              <a:rPr kumimoji="0" lang="en-GB" sz="1067" b="0" i="0" u="none" strike="noStrike" kern="1200" cap="none" spc="0" normalizeH="0" baseline="0" noProof="0" smtClean="0">
                <a:ln>
                  <a:noFill/>
                </a:ln>
                <a:solidFill>
                  <a:srgbClr val="4555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067" b="0" i="0" u="none" strike="noStrike" kern="1200" cap="none" spc="0" normalizeH="0" baseline="0" noProof="0" dirty="0">
              <a:ln>
                <a:noFill/>
              </a:ln>
              <a:solidFill>
                <a:srgbClr val="4555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61B0BF-0F50-4C7B-A3C0-9F9C56C8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667" dirty="0"/>
              <a:t>забезпечення якості процесу сертифікації</a:t>
            </a:r>
            <a:endParaRPr lang="en-GB" sz="2667" dirty="0"/>
          </a:p>
        </p:txBody>
      </p:sp>
    </p:spTree>
    <p:extLst>
      <p:ext uri="{BB962C8B-B14F-4D97-AF65-F5344CB8AC3E}">
        <p14:creationId xmlns:p14="http://schemas.microsoft.com/office/powerpoint/2010/main" val="130153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350" y="1508786"/>
            <a:ext cx="11326004" cy="4782833"/>
          </a:xfrm>
        </p:spPr>
        <p:txBody>
          <a:bodyPr>
            <a:normAutofit fontScale="92500" lnSpcReduction="20000"/>
          </a:bodyPr>
          <a:lstStyle/>
          <a:p>
            <a:r>
              <a:rPr lang="uk-UA" sz="3000" b="0" dirty="0"/>
              <a:t>Забезпечення відповідності встановленим вимогам стандарту якості шляхом: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dirty="0"/>
              <a:t>Оцінка діяльності та результатів на предмет відповідності вимогам стандарту 				           </a:t>
            </a:r>
            <a:r>
              <a:rPr lang="uk-UA" sz="3000" b="0" i="1" dirty="0"/>
              <a:t>перевірка дотримання відповідних стандартів оцінювання</a:t>
            </a:r>
            <a:r>
              <a:rPr lang="uk-UA" sz="3000" dirty="0"/>
              <a:t> </a:t>
            </a:r>
          </a:p>
          <a:p>
            <a:endParaRPr lang="uk-UA" sz="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dirty="0"/>
              <a:t>Постійне покращення процесу (послуги) та відповідних стандартів якості (цикл якості)			     	    </a:t>
            </a:r>
            <a:r>
              <a:rPr lang="uk-UA" sz="3000" b="0" i="1" dirty="0"/>
              <a:t>оцінка відповідності потребам/ очікуванням заінтересованих сторін</a:t>
            </a:r>
          </a:p>
          <a:p>
            <a:r>
              <a:rPr lang="uk-UA" sz="3200" b="0" dirty="0"/>
              <a:t> </a:t>
            </a: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1219170"/>
              <a:t>6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360" y="164638"/>
            <a:ext cx="11713301" cy="1022105"/>
          </a:xfrm>
        </p:spPr>
        <p:txBody>
          <a:bodyPr>
            <a:noAutofit/>
          </a:bodyPr>
          <a:lstStyle/>
          <a:p>
            <a:r>
              <a:rPr lang="uk-UA" sz="2667" dirty="0"/>
              <a:t>Забезпечення і покращення якості сертифікації</a:t>
            </a:r>
          </a:p>
        </p:txBody>
      </p:sp>
    </p:spTree>
    <p:extLst>
      <p:ext uri="{BB962C8B-B14F-4D97-AF65-F5344CB8AC3E}">
        <p14:creationId xmlns:p14="http://schemas.microsoft.com/office/powerpoint/2010/main" val="361778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350" y="1508786"/>
            <a:ext cx="11326004" cy="478283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err="1"/>
              <a:t>Самооцінювання</a:t>
            </a:r>
            <a:r>
              <a:rPr lang="uk-UA" sz="2800" dirty="0"/>
              <a:t> (внутрішній аудит якості, внутрішнє забезпечення якості)</a:t>
            </a:r>
          </a:p>
          <a:p>
            <a:r>
              <a:rPr lang="uk-UA" b="0" dirty="0"/>
              <a:t>Результат: </a:t>
            </a:r>
            <a:r>
              <a:rPr lang="uk-UA" dirty="0"/>
              <a:t>коригувальні дії (план заходів) з удосконалення існуючої практики оцінювання і сертифікації</a:t>
            </a:r>
          </a:p>
          <a:p>
            <a:endParaRPr lang="uk-UA" sz="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/>
              <a:t>Зовнішня оцінка (акредитація і моніторинг, зовнішнє забезпечення якості)</a:t>
            </a:r>
            <a:endParaRPr lang="uk-UA" sz="2800" b="0" dirty="0"/>
          </a:p>
          <a:p>
            <a:r>
              <a:rPr lang="uk-UA" b="0" dirty="0"/>
              <a:t>Результат: </a:t>
            </a:r>
            <a:r>
              <a:rPr lang="uk-UA" dirty="0"/>
              <a:t>отримання статусу кваліфікаційного центру, акредитація/ розширення сфери акредитації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1219170"/>
              <a:t>7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360" y="164638"/>
            <a:ext cx="11713301" cy="1022105"/>
          </a:xfrm>
        </p:spPr>
        <p:txBody>
          <a:bodyPr>
            <a:noAutofit/>
          </a:bodyPr>
          <a:lstStyle/>
          <a:p>
            <a:r>
              <a:rPr lang="uk-UA" sz="2667" dirty="0"/>
              <a:t>Формальні механізми Забезпечення якості</a:t>
            </a:r>
          </a:p>
        </p:txBody>
      </p:sp>
    </p:spTree>
    <p:extLst>
      <p:ext uri="{BB962C8B-B14F-4D97-AF65-F5344CB8AC3E}">
        <p14:creationId xmlns:p14="http://schemas.microsoft.com/office/powerpoint/2010/main" val="3967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350" y="1508786"/>
            <a:ext cx="11326004" cy="4782833"/>
          </a:xfrm>
        </p:spPr>
        <p:txBody>
          <a:bodyPr>
            <a:normAutofit/>
          </a:bodyPr>
          <a:lstStyle/>
          <a:p>
            <a:r>
              <a:rPr lang="uk-UA" b="0" dirty="0"/>
              <a:t>Критерії акредитації/ стандарти якості розподілені за такими принципами (категоріями досконалості):</a:t>
            </a:r>
            <a:endParaRPr lang="en-GB" b="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dirty="0"/>
              <a:t>Управління та організаційна ефективність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dirty="0"/>
              <a:t>Забезпечення якості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dirty="0"/>
              <a:t>Адміністрування та підтримка 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dirty="0"/>
              <a:t>Розроблення контрольно-оціночних матеріалів (інструментів оцінювання)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dirty="0"/>
              <a:t>Оцінювання і визнання результатів навчання</a:t>
            </a:r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1219170"/>
              <a:t>8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360" y="164638"/>
            <a:ext cx="11713301" cy="1022105"/>
          </a:xfrm>
        </p:spPr>
        <p:txBody>
          <a:bodyPr>
            <a:noAutofit/>
          </a:bodyPr>
          <a:lstStyle/>
          <a:p>
            <a:r>
              <a:rPr lang="uk-UA" sz="2667" dirty="0"/>
              <a:t>Критерії акредитації кваліфікаційних центрів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DBF395-04CE-49C3-A0AE-E3E577D239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785" y="3269700"/>
            <a:ext cx="10693311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05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9350" y="1381059"/>
            <a:ext cx="11326004" cy="486208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Акредитація</a:t>
            </a:r>
            <a:r>
              <a:rPr lang="uk-UA" b="0" dirty="0"/>
              <a:t> здійснюється на основі: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i="1" dirty="0"/>
              <a:t>звіту про </a:t>
            </a:r>
            <a:r>
              <a:rPr lang="uk-UA" i="1" dirty="0" err="1"/>
              <a:t>самооцінювання</a:t>
            </a:r>
            <a:r>
              <a:rPr lang="uk-UA" dirty="0"/>
              <a:t>: </a:t>
            </a:r>
            <a:r>
              <a:rPr lang="uk-UA" b="0" dirty="0"/>
              <a:t>підготовлений суб’єктом оцінювання і визнання результатів навчання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i="1" dirty="0"/>
              <a:t>зовнішньої оцінки (акредитаційна експертиза)</a:t>
            </a:r>
            <a:r>
              <a:rPr lang="uk-UA" dirty="0"/>
              <a:t>: </a:t>
            </a:r>
            <a:r>
              <a:rPr lang="en-US" b="0" dirty="0"/>
              <a:t>(1)</a:t>
            </a:r>
            <a:r>
              <a:rPr lang="en-US" dirty="0"/>
              <a:t> </a:t>
            </a:r>
            <a:r>
              <a:rPr lang="uk-UA" b="0" dirty="0"/>
              <a:t>аналіз звіту про </a:t>
            </a:r>
            <a:r>
              <a:rPr lang="uk-UA" b="0" dirty="0" err="1"/>
              <a:t>самооцінювання</a:t>
            </a:r>
            <a:r>
              <a:rPr lang="uk-UA" b="0" dirty="0"/>
              <a:t>, </a:t>
            </a:r>
            <a:r>
              <a:rPr lang="en-US" b="0" dirty="0"/>
              <a:t>(2) </a:t>
            </a:r>
            <a:r>
              <a:rPr lang="uk-UA" b="0" dirty="0"/>
              <a:t>перевірка результатів оцінки звіту із </a:t>
            </a:r>
            <a:r>
              <a:rPr lang="uk-UA" b="0" dirty="0" err="1"/>
              <a:t>самооцінювання</a:t>
            </a:r>
            <a:r>
              <a:rPr lang="uk-UA" b="0" dirty="0"/>
              <a:t> на місці (</a:t>
            </a:r>
            <a:r>
              <a:rPr lang="uk-UA" b="0" i="1" dirty="0"/>
              <a:t>аудит</a:t>
            </a:r>
            <a:r>
              <a:rPr lang="uk-UA" b="0" dirty="0"/>
              <a:t>), </a:t>
            </a:r>
            <a:r>
              <a:rPr lang="en-US" b="0" dirty="0"/>
              <a:t>(3) </a:t>
            </a:r>
            <a:r>
              <a:rPr lang="uk-UA" b="0" dirty="0"/>
              <a:t>аналіз отриманих даних і вирішення </a:t>
            </a:r>
            <a:r>
              <a:rPr lang="uk-UA" b="0" dirty="0" err="1"/>
              <a:t>невідповідностей</a:t>
            </a:r>
            <a:endParaRPr lang="uk-UA" b="0" dirty="0"/>
          </a:p>
          <a:p>
            <a:pPr lvl="0"/>
            <a:endParaRPr lang="uk-UA" sz="600" b="0" dirty="0"/>
          </a:p>
          <a:p>
            <a:pPr lvl="0"/>
            <a:r>
              <a:rPr lang="uk-UA" dirty="0"/>
              <a:t>Моніторинг</a:t>
            </a:r>
            <a:r>
              <a:rPr lang="uk-UA" b="0" dirty="0"/>
              <a:t> акредитованих кваліфікаційних центрів 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i="1" dirty="0"/>
              <a:t>Нагляд</a:t>
            </a:r>
            <a:r>
              <a:rPr lang="uk-UA" dirty="0"/>
              <a:t>: </a:t>
            </a:r>
            <a:r>
              <a:rPr lang="uk-UA" b="0" dirty="0"/>
              <a:t>проведення заходів з оцінки на місці (аудит)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i="1" dirty="0"/>
              <a:t>Повторна зовнішня оцінка (чергова акредитація)</a:t>
            </a:r>
            <a:r>
              <a:rPr lang="uk-UA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i="1" dirty="0"/>
              <a:t>Проведення позачергових оцінок </a:t>
            </a:r>
            <a:r>
              <a:rPr lang="uk-UA" b="0" dirty="0"/>
              <a:t>(за необхідності)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i="1" dirty="0"/>
              <a:t>Розширення сфери акредитації </a:t>
            </a:r>
            <a:endParaRPr lang="en-GB" i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uk-UA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E406AB4-22D1-4ABB-99CF-8A54ADA954A2}" type="slidenum">
              <a:rPr lang="en-GB">
                <a:solidFill>
                  <a:srgbClr val="455560"/>
                </a:solidFill>
                <a:latin typeface="Arial"/>
              </a:rPr>
              <a:pPr defTabSz="1219170"/>
              <a:t>9</a:t>
            </a:fld>
            <a:endParaRPr lang="en-GB" dirty="0">
              <a:solidFill>
                <a:srgbClr val="455560"/>
              </a:solidFill>
              <a:latin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5360" y="164638"/>
            <a:ext cx="11713301" cy="1022105"/>
          </a:xfrm>
        </p:spPr>
        <p:txBody>
          <a:bodyPr>
            <a:noAutofit/>
          </a:bodyPr>
          <a:lstStyle/>
          <a:p>
            <a:r>
              <a:rPr lang="uk-UA" sz="2667" dirty="0"/>
              <a:t>акредитація і моніторинг кваліфікаційних центрів  </a:t>
            </a:r>
          </a:p>
        </p:txBody>
      </p:sp>
    </p:spTree>
    <p:extLst>
      <p:ext uri="{BB962C8B-B14F-4D97-AF65-F5344CB8AC3E}">
        <p14:creationId xmlns:p14="http://schemas.microsoft.com/office/powerpoint/2010/main" val="216148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775</Words>
  <Application>Microsoft Office PowerPoint</Application>
  <PresentationFormat>Widescreen</PresentationFormat>
  <Paragraphs>98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MontrealTS-Medium</vt:lpstr>
      <vt:lpstr>ETF Template - Blue</vt:lpstr>
      <vt:lpstr>Методичні підходи до акредитації кваліфікаційних центрів  на основі досвіду країн ЄС   </vt:lpstr>
      <vt:lpstr>Концепція кваліфікаційного центру   </vt:lpstr>
      <vt:lpstr>якість процесу сертифікації</vt:lpstr>
      <vt:lpstr>Основні процеси на підтримку якості сертифікації</vt:lpstr>
      <vt:lpstr>забезпечення якості процесу сертифікації</vt:lpstr>
      <vt:lpstr>Забезпечення і покращення якості сертифікації</vt:lpstr>
      <vt:lpstr>Формальні механізми Забезпечення якості</vt:lpstr>
      <vt:lpstr>Критерії акредитації кваліфікаційних центрів</vt:lpstr>
      <vt:lpstr>акредитація і моніторинг кваліфікаційних центрів 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Акредитація Кваліфікаційних центрів</dc:title>
  <dc:creator>Anatolii Garmash</dc:creator>
  <cp:lastModifiedBy>Anatolii Garmash</cp:lastModifiedBy>
  <cp:revision>86</cp:revision>
  <dcterms:created xsi:type="dcterms:W3CDTF">2019-11-24T10:09:49Z</dcterms:created>
  <dcterms:modified xsi:type="dcterms:W3CDTF">2019-11-27T10:50:46Z</dcterms:modified>
</cp:coreProperties>
</file>