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9" r:id="rId4"/>
    <p:sldId id="261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296833" y="304800"/>
            <a:ext cx="15879233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812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924051" y="985839"/>
            <a:ext cx="9652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924051" y="3427413"/>
            <a:ext cx="965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66735A-DF8F-4DE2-9F05-A8C69B95A8B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127393"/>
      </p:ext>
    </p:extLst>
  </p:cSld>
  <p:clrMapOvr>
    <a:masterClrMapping/>
  </p:clrMapOvr>
  <p:transition spd="slow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E0EF96-C820-4583-83E9-F6B5E6352211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938879"/>
      </p:ext>
    </p:extLst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1884" y="301625"/>
            <a:ext cx="2436283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826684" y="301625"/>
            <a:ext cx="7112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BE2024-4A42-4020-985E-A69E2D6F225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53423"/>
      </p:ext>
    </p:extLst>
  </p:cSld>
  <p:clrMapOvr>
    <a:masterClrMapping/>
  </p:clrMapOvr>
  <p:transition spd="slow"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826684" y="1827213"/>
            <a:ext cx="9751483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C5C9E0-1FD5-4970-BBC5-BB4C0DF9BDE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330440"/>
      </p:ext>
    </p:extLst>
  </p:cSld>
  <p:clrMapOvr>
    <a:masterClrMapping/>
  </p:clrMapOvr>
  <p:transition spd="slow">
    <p:wheel spokes="8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296833" y="304800"/>
            <a:ext cx="15879233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44083 w 64000"/>
                <a:gd name="T28" fmla="*/ -29639 h 64000"/>
                <a:gd name="T29" fmla="*/ 44083 w 64000"/>
                <a:gd name="T30" fmla="*/ 29639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994 w 64000"/>
                <a:gd name="T28" fmla="*/ -25761 h 64000"/>
                <a:gd name="T29" fmla="*/ 50994 w 64000"/>
                <a:gd name="T30" fmla="*/ 25761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812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924051" y="985839"/>
            <a:ext cx="9652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924051" y="3427413"/>
            <a:ext cx="9652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66735A-DF8F-4DE2-9F05-A8C69B95A8B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5713"/>
      </p:ext>
    </p:extLst>
  </p:cSld>
  <p:clrMapOvr>
    <a:masterClrMapping/>
  </p:clrMapOvr>
  <p:transition spd="slow">
    <p:wheel spokes="8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97328A-C9EB-4234-833D-FE8F0BB18F69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494151"/>
      </p:ext>
    </p:extLst>
  </p:cSld>
  <p:clrMapOvr>
    <a:masterClrMapping/>
  </p:clrMapOvr>
  <p:transition spd="slow">
    <p:wheel spokes="8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6EB73-8F07-4D35-8371-B0293C151A9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195920"/>
      </p:ext>
    </p:extLst>
  </p:cSld>
  <p:clrMapOvr>
    <a:masterClrMapping/>
  </p:clrMapOvr>
  <p:transition spd="slow">
    <p:wheel spokes="8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F6E17B-D1B8-4CA7-8B1F-60A9F68107F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462452"/>
      </p:ext>
    </p:extLst>
  </p:cSld>
  <p:clrMapOvr>
    <a:masterClrMapping/>
  </p:clrMapOvr>
  <p:transition spd="slow">
    <p:wheel spokes="8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DE3673-E7F1-4CA8-B5EB-7F2AD0B8BE8C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128571"/>
      </p:ext>
    </p:extLst>
  </p:cSld>
  <p:clrMapOvr>
    <a:masterClrMapping/>
  </p:clrMapOvr>
  <p:transition spd="slow">
    <p:wheel spokes="8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A2A348-77D1-4844-8894-608BCC76040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095573"/>
      </p:ext>
    </p:extLst>
  </p:cSld>
  <p:clrMapOvr>
    <a:masterClrMapping/>
  </p:clrMapOvr>
  <p:transition spd="slow">
    <p:wheel spokes="8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666894-2A4C-41A6-9449-D341BF34214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128716"/>
      </p:ext>
    </p:extLst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97328A-C9EB-4234-833D-FE8F0BB18F69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219963"/>
      </p:ext>
    </p:extLst>
  </p:cSld>
  <p:clrMapOvr>
    <a:masterClrMapping/>
  </p:clrMapOvr>
  <p:transition spd="slow">
    <p:wheel spokes="8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B5CFB5-3EE6-4DFE-A0A1-FB4A2978C05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196026"/>
      </p:ext>
    </p:extLst>
  </p:cSld>
  <p:clrMapOvr>
    <a:masterClrMapping/>
  </p:clrMapOvr>
  <p:transition spd="slow">
    <p:wheel spokes="8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F00ABA-9C72-4C46-BDF9-798952FFFC1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499643"/>
      </p:ext>
    </p:extLst>
  </p:cSld>
  <p:clrMapOvr>
    <a:masterClrMapping/>
  </p:clrMapOvr>
  <p:transition spd="slow">
    <p:wheel spokes="8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E0EF96-C820-4583-83E9-F6B5E6352211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463258"/>
      </p:ext>
    </p:extLst>
  </p:cSld>
  <p:clrMapOvr>
    <a:masterClrMapping/>
  </p:clrMapOvr>
  <p:transition spd="slow">
    <p:wheel spokes="8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1884" y="301625"/>
            <a:ext cx="2436283" cy="56403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826684" y="301625"/>
            <a:ext cx="7112000" cy="56403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BE2024-4A42-4020-985E-A69E2D6F225D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737479"/>
      </p:ext>
    </p:extLst>
  </p:cSld>
  <p:clrMapOvr>
    <a:masterClrMapping/>
  </p:clrMapOvr>
  <p:transition spd="slow">
    <p:wheel spokes="8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826684" y="1827213"/>
            <a:ext cx="9751483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C5C9E0-1FD5-4970-BBC5-BB4C0DF9BDE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040702"/>
      </p:ext>
    </p:extLst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6EB73-8F07-4D35-8371-B0293C151A90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58037"/>
      </p:ext>
    </p:extLst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F6E17B-D1B8-4CA7-8B1F-60A9F68107F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239883"/>
      </p:ext>
    </p:extLst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DE3673-E7F1-4CA8-B5EB-7F2AD0B8BE8C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277706"/>
      </p:ext>
    </p:extLst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A2A348-77D1-4844-8894-608BCC76040A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671553"/>
      </p:ext>
    </p:extLst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666894-2A4C-41A6-9449-D341BF342143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382354"/>
      </p:ext>
    </p:extLst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B5CFB5-3EE6-4DFE-A0A1-FB4A2978C056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76163"/>
      </p:ext>
    </p:extLst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F00ABA-9C72-4C46-BDF9-798952FFFC1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971171"/>
      </p:ext>
    </p:extLst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318000" y="0"/>
            <a:ext cx="159004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826684" y="301625"/>
            <a:ext cx="975148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6684" y="1827213"/>
            <a:ext cx="975148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02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02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02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48E4C9-C241-4ACD-A86B-B9E7B0E3BA5C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17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>
    <p:wheel spokes="8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318000" y="0"/>
            <a:ext cx="159004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826684" y="301625"/>
            <a:ext cx="975148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6684" y="1827213"/>
            <a:ext cx="975148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02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02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802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48E4C9-C241-4ACD-A86B-B9E7B0E3BA5C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99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slow">
    <p:wheel spokes="8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24114" y="6046788"/>
            <a:ext cx="7704137" cy="3603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1600" b="1" dirty="0" smtClean="0">
                <a:solidFill>
                  <a:srgbClr val="FF0000"/>
                </a:solidFill>
                <a:latin typeface="+mj-lt"/>
              </a:rPr>
              <a:t>Турин + столицы 9 стран – партнёров –    11 декабря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altLang="ru-RU" sz="1600" b="1" dirty="0">
                <a:solidFill>
                  <a:srgbClr val="FF0000"/>
                </a:solidFill>
                <a:latin typeface="Arial" charset="0"/>
              </a:rPr>
              <a:t>2017 года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2351088" y="260351"/>
            <a:ext cx="77771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600" b="1" dirty="0">
                <a:solidFill>
                  <a:srgbClr val="333366"/>
                </a:solidFill>
                <a:latin typeface="Arial" panose="020B0604020202020204" pitchFamily="34" charset="0"/>
              </a:rPr>
              <a:t>Европейский фонд </a:t>
            </a:r>
            <a:r>
              <a:rPr lang="ru-RU" altLang="ru-RU" sz="1600" b="1" dirty="0" smtClean="0">
                <a:solidFill>
                  <a:srgbClr val="333366"/>
                </a:solidFill>
                <a:latin typeface="Arial" panose="020B0604020202020204" pitchFamily="34" charset="0"/>
              </a:rPr>
              <a:t>образования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1600" b="1" dirty="0" smtClean="0">
                <a:solidFill>
                  <a:srgbClr val="333366"/>
                </a:solidFill>
                <a:latin typeface="Arial" panose="020B0604020202020204" pitchFamily="34" charset="0"/>
              </a:rPr>
              <a:t>Министерство образования и науки Украины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927350" y="1266092"/>
            <a:ext cx="7456488" cy="3747234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1800" b="1" dirty="0">
                <a:solidFill>
                  <a:srgbClr val="FFC000"/>
                </a:solidFill>
              </a:rPr>
              <a:t>ЕВРОПЕЙСКИЙ ФОНД ОБРАЗОВАНИЯ (ЕФО)</a:t>
            </a:r>
            <a:br>
              <a:rPr lang="ru-RU" altLang="ru-RU" sz="1800" b="1" dirty="0">
                <a:solidFill>
                  <a:srgbClr val="FFC000"/>
                </a:solidFill>
              </a:rPr>
            </a:br>
            <a:r>
              <a:rPr lang="ru-RU" altLang="ru-RU" sz="1800" b="1" dirty="0">
                <a:solidFill>
                  <a:srgbClr val="FFC000"/>
                </a:solidFill>
              </a:rPr>
              <a:t/>
            </a:r>
            <a:br>
              <a:rPr lang="ru-RU" altLang="ru-RU" sz="1800" b="1" dirty="0">
                <a:solidFill>
                  <a:srgbClr val="FFC000"/>
                </a:solidFill>
              </a:rPr>
            </a:br>
            <a:r>
              <a:rPr lang="ru-RU" altLang="ru-RU" sz="1800" b="1" dirty="0" smtClean="0">
                <a:solidFill>
                  <a:srgbClr val="FFC000"/>
                </a:solidFill>
              </a:rPr>
              <a:t>Интерактивный семинар «Профессиональные стандарты, профессиональные квалификации и независимые центры оценивания» </a:t>
            </a:r>
            <a:r>
              <a:rPr lang="ru-RU" altLang="ru-RU" sz="1800" b="1" dirty="0">
                <a:solidFill>
                  <a:srgbClr val="FFC000"/>
                </a:solidFill>
              </a:rPr>
              <a:t/>
            </a:r>
            <a:br>
              <a:rPr lang="ru-RU" altLang="ru-RU" sz="1800" b="1" dirty="0">
                <a:solidFill>
                  <a:srgbClr val="FFC000"/>
                </a:solidFill>
              </a:rPr>
            </a:br>
            <a:r>
              <a:rPr lang="ru-RU" altLang="ru-RU" sz="1800" b="1" dirty="0">
                <a:solidFill>
                  <a:srgbClr val="FFC000"/>
                </a:solidFill>
              </a:rPr>
              <a:t/>
            </a:r>
            <a:br>
              <a:rPr lang="ru-RU" altLang="ru-RU" sz="1800" b="1" dirty="0">
                <a:solidFill>
                  <a:srgbClr val="FFC000"/>
                </a:solidFill>
              </a:rPr>
            </a:br>
            <a:r>
              <a:rPr lang="ru-RU" altLang="ru-RU" sz="2000" b="1" dirty="0">
                <a:solidFill>
                  <a:srgbClr val="006600"/>
                </a:solidFill>
              </a:rPr>
              <a:t/>
            </a:r>
            <a:br>
              <a:rPr lang="ru-RU" altLang="ru-RU" sz="2000" b="1" dirty="0">
                <a:solidFill>
                  <a:srgbClr val="006600"/>
                </a:solidFill>
              </a:rPr>
            </a:br>
            <a:r>
              <a:rPr lang="ru-RU" altLang="ru-RU" sz="1800" b="1" dirty="0">
                <a:solidFill>
                  <a:srgbClr val="00B0F0"/>
                </a:solidFill>
              </a:rPr>
              <a:t>                               С.</a:t>
            </a:r>
            <a:r>
              <a:rPr lang="en-US" altLang="ru-RU" sz="1800" b="1" dirty="0">
                <a:solidFill>
                  <a:srgbClr val="00B0F0"/>
                </a:solidFill>
              </a:rPr>
              <a:t> </a:t>
            </a:r>
            <a:r>
              <a:rPr lang="ru-RU" altLang="ru-RU" sz="1800" b="1" dirty="0">
                <a:solidFill>
                  <a:srgbClr val="00B0F0"/>
                </a:solidFill>
              </a:rPr>
              <a:t>В. Мельник, национальный эксперт ЕФО в Украине</a:t>
            </a:r>
            <a:br>
              <a:rPr lang="ru-RU" altLang="ru-RU" sz="1800" b="1" dirty="0">
                <a:solidFill>
                  <a:srgbClr val="00B0F0"/>
                </a:solidFill>
              </a:rPr>
            </a:br>
            <a:r>
              <a:rPr lang="ru-RU" altLang="ru-RU" sz="1800" b="1" dirty="0">
                <a:solidFill>
                  <a:srgbClr val="00B0F0"/>
                </a:solidFill>
              </a:rPr>
              <a:t/>
            </a:r>
            <a:br>
              <a:rPr lang="ru-RU" altLang="ru-RU" sz="1800" b="1" dirty="0">
                <a:solidFill>
                  <a:srgbClr val="00B0F0"/>
                </a:solidFill>
              </a:rPr>
            </a:br>
            <a:r>
              <a:rPr lang="ru-RU" altLang="ru-RU" sz="1800" b="1" dirty="0" smtClean="0">
                <a:solidFill>
                  <a:srgbClr val="00B0F0"/>
                </a:solidFill>
              </a:rPr>
              <a:t>Законодательно - институциональное обеспечение и пути формирования и функционирования квалификационных центров</a:t>
            </a:r>
            <a:endParaRPr lang="ru-RU" altLang="ru-RU" sz="2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8119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7351" y="549275"/>
            <a:ext cx="7313613" cy="750888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/>
              <a:t> 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Законодательное и институциональное обеспечение создания квалификационных центров (КЦ)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2888" y="1470025"/>
            <a:ext cx="7529513" cy="5041900"/>
          </a:xfr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altLang="ru-RU" sz="1800" b="1" dirty="0" smtClean="0">
                <a:solidFill>
                  <a:srgbClr val="006600"/>
                </a:solidFill>
                <a:latin typeface="Arial"/>
                <a:ea typeface="+mj-ea"/>
                <a:cs typeface="+mj-cs"/>
              </a:rPr>
              <a:t> </a:t>
            </a:r>
            <a:r>
              <a:rPr lang="ru-RU" altLang="ru-RU" sz="1800" b="1" dirty="0">
                <a:solidFill>
                  <a:srgbClr val="006600"/>
                </a:solidFill>
                <a:latin typeface="Arial"/>
                <a:ea typeface="+mj-ea"/>
                <a:cs typeface="+mj-cs"/>
              </a:rPr>
              <a:t>Схема </a:t>
            </a:r>
            <a:r>
              <a:rPr lang="ru-RU" altLang="ru-RU" sz="1800" b="1" dirty="0" smtClean="0">
                <a:solidFill>
                  <a:srgbClr val="006600"/>
                </a:solidFill>
                <a:latin typeface="Arial"/>
                <a:ea typeface="+mj-ea"/>
                <a:cs typeface="+mj-cs"/>
              </a:rPr>
              <a:t>формирования сети КЦ</a:t>
            </a:r>
            <a:endParaRPr lang="ru-RU" altLang="ru-RU" sz="1800" b="1" dirty="0">
              <a:solidFill>
                <a:srgbClr val="006600"/>
              </a:solidFill>
              <a:latin typeface="Arial"/>
              <a:ea typeface="+mj-ea"/>
              <a:cs typeface="+mj-cs"/>
            </a:endParaRPr>
          </a:p>
          <a:p>
            <a:pPr marL="0" indent="0" eaLnBrk="1" hangingPunct="1">
              <a:buNone/>
              <a:defRPr/>
            </a:pPr>
            <a:r>
              <a:rPr lang="ru-RU" sz="1600" dirty="0" smtClean="0">
                <a:latin typeface="+mj-lt"/>
              </a:rPr>
              <a:t>(Закон Украины «Об образовании», принятый 5.09.2017, статьи 34 п. 9-10; 38 п.2)</a:t>
            </a:r>
            <a:endParaRPr lang="ru-RU" sz="1600" dirty="0">
              <a:latin typeface="+mj-lt"/>
            </a:endParaRPr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06AD82A-89AF-4635-9B6A-0139D7B75064}" type="slidenum">
              <a:rPr lang="ru-RU" altLang="ru-RU" sz="12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ru-RU" altLang="ru-RU" sz="1200">
              <a:solidFill>
                <a:srgbClr val="0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82888" y="2519363"/>
            <a:ext cx="2233612" cy="1781176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На национальном уровне Межведомственная рабочая группа (МРГ) формирует, а Национальное </a:t>
            </a:r>
            <a:r>
              <a:rPr lang="ru-RU" sz="1100" dirty="0" err="1" smtClean="0">
                <a:solidFill>
                  <a:srgbClr val="333366"/>
                </a:solidFill>
                <a:latin typeface="Verdana"/>
              </a:rPr>
              <a:t>агенство</a:t>
            </a: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 квалификаций (НАК)утверждает перечень профессиональных квалификаций, по которым может проходить оценивание в КЦ</a:t>
            </a:r>
            <a:endParaRPr lang="ru-RU" sz="1100" dirty="0">
              <a:solidFill>
                <a:srgbClr val="333366"/>
              </a:solidFill>
              <a:latin typeface="Verdan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68925" y="2271562"/>
            <a:ext cx="2232025" cy="2157564"/>
          </a:xfrm>
          <a:prstGeom prst="rect">
            <a:avLst/>
          </a:prstGeom>
          <a:solidFill>
            <a:srgbClr val="00B0F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По регулируемым профессиям, с учётом новой нормативной базы по признанию результатов неформального обучения и до появления сети КЦ – функции оценивания закреплены за провайдерами образовательных услуг и существующими Центрами оценивания (более 25 групп профессий)</a:t>
            </a:r>
            <a:endParaRPr lang="ru-RU" sz="1100" dirty="0">
              <a:solidFill>
                <a:srgbClr val="333366"/>
              </a:solidFill>
              <a:latin typeface="Verdan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67664" y="2373939"/>
            <a:ext cx="2232025" cy="1446550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>
                <a:solidFill>
                  <a:srgbClr val="333366"/>
                </a:solidFill>
              </a:rPr>
              <a:t>Заинтересованная структура проходит процедуру соответствия её представительства по соответствующей группе профессиональных квалификаций на национальном уровне</a:t>
            </a:r>
            <a:endParaRPr lang="ru-RU" sz="1100" dirty="0">
              <a:solidFill>
                <a:srgbClr val="333366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06701" y="4694944"/>
            <a:ext cx="2232025" cy="1200329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dirty="0" smtClean="0">
                <a:solidFill>
                  <a:srgbClr val="333366"/>
                </a:solidFill>
                <a:latin typeface="Verdana"/>
              </a:rPr>
              <a:t>Результаты деятельности  КЦ контролирует НАК, а присуждённые квалификации вносятся в Национальный Реестр квалификаций</a:t>
            </a:r>
            <a:endParaRPr lang="ru-RU" sz="1200" dirty="0">
              <a:solidFill>
                <a:srgbClr val="333366"/>
              </a:solidFill>
              <a:latin typeface="Verdana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78451" y="4549775"/>
            <a:ext cx="2232025" cy="15128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400" dirty="0">
              <a:solidFill>
                <a:srgbClr val="333366"/>
              </a:solidFill>
              <a:latin typeface="Verdana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77189" y="4538664"/>
            <a:ext cx="2232025" cy="1709736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 smtClean="0">
                <a:solidFill>
                  <a:srgbClr val="333366"/>
                </a:solidFill>
              </a:rPr>
              <a:t>Для соответствия критериям аккредитации будущему КЦ необходимо иметь сертифицированных оценщиков профессиональных квалификаций и стандарты оценивания соответствующих результатов обучения</a:t>
            </a:r>
            <a:endParaRPr lang="ru-RU" sz="1100" dirty="0">
              <a:solidFill>
                <a:srgbClr val="333366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5038726" y="3192464"/>
            <a:ext cx="328613" cy="18097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7610476" y="3117851"/>
            <a:ext cx="360363" cy="18097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8904289" y="4005263"/>
            <a:ext cx="179387" cy="539750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0" name="Стрелка влево 19"/>
          <p:cNvSpPr/>
          <p:nvPr/>
        </p:nvSpPr>
        <p:spPr>
          <a:xfrm>
            <a:off x="7610476" y="5262564"/>
            <a:ext cx="360363" cy="179387"/>
          </a:xfrm>
          <a:prstGeom prst="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1" name="Стрелка влево 20"/>
          <p:cNvSpPr/>
          <p:nvPr/>
        </p:nvSpPr>
        <p:spPr>
          <a:xfrm>
            <a:off x="5019676" y="5172076"/>
            <a:ext cx="358775" cy="180975"/>
          </a:xfrm>
          <a:prstGeom prst="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FFFFFF"/>
              </a:solidFill>
              <a:latin typeface="Verdana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806701" y="2349500"/>
            <a:ext cx="912813" cy="0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13"/>
          <p:cNvSpPr/>
          <p:nvPr/>
        </p:nvSpPr>
        <p:spPr>
          <a:xfrm>
            <a:off x="5378451" y="4546519"/>
            <a:ext cx="2232025" cy="1512888"/>
          </a:xfrm>
          <a:prstGeom prst="rect">
            <a:avLst/>
          </a:prstGeom>
          <a:solidFill>
            <a:srgbClr val="FFC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dirty="0">
                <a:solidFill>
                  <a:srgbClr val="333366"/>
                </a:solidFill>
              </a:rPr>
              <a:t>Заинтересованная структура проходит процедуру аккредитации в НАК по разработанной процедуре и критериям</a:t>
            </a:r>
          </a:p>
        </p:txBody>
      </p:sp>
    </p:spTree>
    <p:extLst>
      <p:ext uri="{BB962C8B-B14F-4D97-AF65-F5344CB8AC3E}">
        <p14:creationId xmlns:p14="http://schemas.microsoft.com/office/powerpoint/2010/main" val="32402768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7351" y="549275"/>
            <a:ext cx="7313613" cy="750888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Плановые мероприятия по формированию сети КЦ</a:t>
            </a:r>
            <a:endParaRPr lang="ru-RU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0320" y="1300163"/>
            <a:ext cx="8027469" cy="5211761"/>
          </a:xfr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altLang="ru-RU" sz="1800" b="1" dirty="0" smtClean="0">
                <a:solidFill>
                  <a:srgbClr val="006600"/>
                </a:solidFill>
                <a:latin typeface="Arial"/>
                <a:ea typeface="+mj-ea"/>
                <a:cs typeface="+mj-cs"/>
              </a:rPr>
              <a:t> Реализация в 2018 году мероприятий, связанных с созданием сети КЦ </a:t>
            </a:r>
            <a:r>
              <a:rPr lang="ru-RU" sz="1400" dirty="0" smtClean="0">
                <a:latin typeface="+mj-lt"/>
              </a:rPr>
              <a:t>(Распоряжение правительства от 14.12.2016, №1077 – р « Об утверждении Плана мероприятий по внедрению Национальной рамки квалификаций на 2016 – 2020 годы)</a:t>
            </a:r>
            <a:endParaRPr lang="ru-RU" sz="1400" dirty="0">
              <a:latin typeface="+mj-lt"/>
            </a:endParaRPr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fld id="{006AD82A-89AF-4635-9B6A-0139D7B75064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Wingdings" panose="05000000000000000000" pitchFamily="2" charset="2"/>
                <a:buNone/>
                <a:tabLst/>
                <a:defRPr/>
              </a:pPr>
              <a:t>3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97174" y="2519363"/>
            <a:ext cx="2219325" cy="1648822"/>
          </a:xfrm>
          <a:prstGeom prst="rect">
            <a:avLst/>
          </a:prstGeom>
          <a:solidFill>
            <a:schemeClr val="accent3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План состоит </a:t>
            </a:r>
            <a:r>
              <a:rPr lang="ru-RU" sz="1100" dirty="0" err="1">
                <a:solidFill>
                  <a:srgbClr val="333366"/>
                </a:solidFill>
                <a:latin typeface="Verdana"/>
              </a:rPr>
              <a:t>и</a:t>
            </a: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з 7 разделов, 25 направлений и 45 мероприятий. За 2017 год выполнено или выполнено частично около 40 %.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В 1 кв.2018 года он будет </a:t>
            </a:r>
            <a:r>
              <a:rPr lang="ru-RU" sz="1100" dirty="0" err="1" smtClean="0">
                <a:solidFill>
                  <a:srgbClr val="333366"/>
                </a:solidFill>
                <a:latin typeface="Verdana"/>
              </a:rPr>
              <a:t>переутверждён</a:t>
            </a: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 с многочисленными изменениями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68925" y="2519362"/>
            <a:ext cx="2232025" cy="19097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1 .01.2018 года создаётся (норма Закона) НАК, работающее на постоянной основе, состоящее с 15 представителей 5 ключевых </a:t>
            </a:r>
            <a:r>
              <a:rPr kumimoji="0" lang="ru-RU" sz="11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стейкхолдеров</a:t>
            </a: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, в 1 кв. принимаются 3 Методики по разработке ПС, ОС и стандартов оценивания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967664" y="2373942"/>
            <a:ext cx="2232025" cy="144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В 1 полугодии создаётся Национальный Реестр квалификаций и сайт НСК, формируются на партнёрских подходах Отраслевые (Профессиональные) советы по квалификациям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806701" y="4233284"/>
            <a:ext cx="2232025" cy="2123658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Распространение полученных результатов на другие ВЭД, профессиональные сообщества, определение и устранение ошибок и просчётов, формирование координационно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– </a:t>
            </a:r>
            <a:r>
              <a:rPr kumimoji="0" lang="ru-RU" sz="1100" b="0" i="0" u="none" strike="noStrike" kern="1200" cap="none" spc="0" normalizeH="0" noProof="0" dirty="0" err="1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провайдерских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образовательных и информационных услуг для потенциальных КЦ. 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78451" y="4549775"/>
            <a:ext cx="2232025" cy="15128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77189" y="3974510"/>
            <a:ext cx="2232025" cy="25374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 1 кв. проводится обучение разработчиков 3 видов стандартов, оценщиков профессиональных квалификаций, разработка до конца года стандартов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на не менее 30 полных квалификаций. Разрабатываются  и принимаются НАК ключевые процедурные документы по аккредитации КЦ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5038726" y="3192464"/>
            <a:ext cx="328613" cy="18097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7610476" y="3117851"/>
            <a:ext cx="360363" cy="180975"/>
          </a:xfrm>
          <a:prstGeom prst="righ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8893743" y="3820492"/>
            <a:ext cx="125129" cy="154017"/>
          </a:xfrm>
          <a:prstGeom prst="down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0" name="Стрелка влево 19"/>
          <p:cNvSpPr/>
          <p:nvPr/>
        </p:nvSpPr>
        <p:spPr>
          <a:xfrm>
            <a:off x="7610476" y="5262564"/>
            <a:ext cx="360363" cy="179387"/>
          </a:xfrm>
          <a:prstGeom prst="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1" name="Стрелка влево 20"/>
          <p:cNvSpPr/>
          <p:nvPr/>
        </p:nvSpPr>
        <p:spPr>
          <a:xfrm>
            <a:off x="5019676" y="5172076"/>
            <a:ext cx="358775" cy="180975"/>
          </a:xfrm>
          <a:prstGeom prst="left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2" name="Прямоугольник 13"/>
          <p:cNvSpPr/>
          <p:nvPr/>
        </p:nvSpPr>
        <p:spPr>
          <a:xfrm>
            <a:off x="5378451" y="4546519"/>
            <a:ext cx="2232025" cy="1965404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Со 2</a:t>
            </a:r>
            <a:r>
              <a:rPr kumimoji="0" lang="ru-RU" sz="1100" b="0" i="0" u="none" strike="noStrike" kern="1200" cap="none" spc="0" normalizeH="0" noProof="0" dirty="0" smtClean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полугодия начинается процедура формирования сети КЦ. </a:t>
            </a:r>
            <a:r>
              <a:rPr lang="ru-RU" sz="1100" dirty="0" smtClean="0">
                <a:solidFill>
                  <a:srgbClr val="333366"/>
                </a:solidFill>
                <a:latin typeface="Verdana"/>
              </a:rPr>
              <a:t>Как вариант, планируется начинать с наиболее подготовленных партнёров  ВЭД (образование, чёрная металлургия, электроэнергетика,	 морской транспорт, строительство, лесное хозяйство)</a:t>
            </a: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78562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Затмение">
  <a:themeElements>
    <a:clrScheme name="Затмение 2">
      <a:dk1>
        <a:srgbClr val="000000"/>
      </a:dk1>
      <a:lt1>
        <a:srgbClr val="FFFFFF"/>
      </a:lt1>
      <a:dk2>
        <a:srgbClr val="333366"/>
      </a:dk2>
      <a:lt2>
        <a:srgbClr val="5F5F5F"/>
      </a:lt2>
      <a:accent1>
        <a:srgbClr val="CC99FF"/>
      </a:accent1>
      <a:accent2>
        <a:srgbClr val="99CCCC"/>
      </a:accent2>
      <a:accent3>
        <a:srgbClr val="FFFFFF"/>
      </a:accent3>
      <a:accent4>
        <a:srgbClr val="000000"/>
      </a:accent4>
      <a:accent5>
        <a:srgbClr val="E2CAFF"/>
      </a:accent5>
      <a:accent6>
        <a:srgbClr val="8AB9B9"/>
      </a:accent6>
      <a:hlink>
        <a:srgbClr val="666699"/>
      </a:hlink>
      <a:folHlink>
        <a:srgbClr val="660066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Затмение">
  <a:themeElements>
    <a:clrScheme name="Затмение 2">
      <a:dk1>
        <a:srgbClr val="000000"/>
      </a:dk1>
      <a:lt1>
        <a:srgbClr val="FFFFFF"/>
      </a:lt1>
      <a:dk2>
        <a:srgbClr val="333366"/>
      </a:dk2>
      <a:lt2>
        <a:srgbClr val="5F5F5F"/>
      </a:lt2>
      <a:accent1>
        <a:srgbClr val="CC99FF"/>
      </a:accent1>
      <a:accent2>
        <a:srgbClr val="99CCCC"/>
      </a:accent2>
      <a:accent3>
        <a:srgbClr val="FFFFFF"/>
      </a:accent3>
      <a:accent4>
        <a:srgbClr val="000000"/>
      </a:accent4>
      <a:accent5>
        <a:srgbClr val="E2CAFF"/>
      </a:accent5>
      <a:accent6>
        <a:srgbClr val="8AB9B9"/>
      </a:accent6>
      <a:hlink>
        <a:srgbClr val="666699"/>
      </a:hlink>
      <a:folHlink>
        <a:srgbClr val="660066"/>
      </a:folHlink>
    </a:clrScheme>
    <a:fontScheme name="Затме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тмение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тмение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тмение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472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Verdana</vt:lpstr>
      <vt:lpstr>Wingdings</vt:lpstr>
      <vt:lpstr>Затмение</vt:lpstr>
      <vt:lpstr>1_Затмение</vt:lpstr>
      <vt:lpstr>ЕВРОПЕЙСКИЙ ФОНД ОБРАЗОВАНИЯ (ЕФО)  Интерактивный семинар «Профессиональные стандарты, профессиональные квалификации и независимые центры оценивания»                                   С. В. Мельник, национальный эксперт ЕФО в Украине  Законодательно - институциональное обеспечение и пути формирования и функционирования квалификационных центров</vt:lpstr>
      <vt:lpstr> Законодательное и институциональное обеспечение создания квалификационных центров (КЦ)</vt:lpstr>
      <vt:lpstr> Плановые мероприятия по формированию сети КЦ</vt:lpstr>
    </vt:vector>
  </TitlesOfParts>
  <Company>Інститут модернізації змісту освіти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Sergii</dc:creator>
  <cp:lastModifiedBy>Arjen Deij</cp:lastModifiedBy>
  <cp:revision>14</cp:revision>
  <dcterms:created xsi:type="dcterms:W3CDTF">2017-11-29T12:00:45Z</dcterms:created>
  <dcterms:modified xsi:type="dcterms:W3CDTF">2020-03-09T12:08:36Z</dcterms:modified>
</cp:coreProperties>
</file>