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2" r:id="rId1"/>
    <p:sldMasterId id="2147483669" r:id="rId2"/>
    <p:sldMasterId id="2147483676" r:id="rId3"/>
  </p:sldMasterIdLst>
  <p:notesMasterIdLst>
    <p:notesMasterId r:id="rId17"/>
  </p:notesMasterIdLst>
  <p:handoutMasterIdLst>
    <p:handoutMasterId r:id="rId18"/>
  </p:handoutMasterIdLst>
  <p:sldIdLst>
    <p:sldId id="295" r:id="rId4"/>
    <p:sldId id="296" r:id="rId5"/>
    <p:sldId id="298" r:id="rId6"/>
    <p:sldId id="337" r:id="rId7"/>
    <p:sldId id="338" r:id="rId8"/>
    <p:sldId id="346" r:id="rId9"/>
    <p:sldId id="339" r:id="rId10"/>
    <p:sldId id="347" r:id="rId11"/>
    <p:sldId id="349" r:id="rId12"/>
    <p:sldId id="350" r:id="rId13"/>
    <p:sldId id="351" r:id="rId14"/>
    <p:sldId id="352" r:id="rId15"/>
    <p:sldId id="325" r:id="rId16"/>
  </p:sldIdLst>
  <p:sldSz cx="9144000" cy="5143500" type="screen16x9"/>
  <p:notesSz cx="6735763" cy="9866313"/>
  <p:embeddedFontLst>
    <p:embeddedFont>
      <p:font typeface="Montreal-DemiBold"/>
      <p:regular r:id="rId19"/>
    </p:embeddedFont>
    <p:embeddedFont>
      <p:font typeface="Calibri" pitchFamily="34" charset="0"/>
      <p:regular r:id="rId20"/>
      <p:bold r:id="rId21"/>
      <p:italic r:id="rId22"/>
      <p:boldItalic r:id="rId23"/>
    </p:embeddedFont>
  </p:embeddedFontLst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65">
          <p15:clr>
            <a:srgbClr val="A4A3A4"/>
          </p15:clr>
        </p15:guide>
        <p15:guide id="2" orient="horz" pos="804" userDrawn="1">
          <p15:clr>
            <a:srgbClr val="A4A3A4"/>
          </p15:clr>
        </p15:guide>
        <p15:guide id="3" orient="horz" pos="2674">
          <p15:clr>
            <a:srgbClr val="A4A3A4"/>
          </p15:clr>
        </p15:guide>
        <p15:guide id="4" orient="horz" pos="123">
          <p15:clr>
            <a:srgbClr val="A4A3A4"/>
          </p15:clr>
        </p15:guide>
        <p15:guide id="5" pos="2880">
          <p15:clr>
            <a:srgbClr val="A4A3A4"/>
          </p15:clr>
        </p15:guide>
        <p15:guide id="6" pos="5759">
          <p15:clr>
            <a:srgbClr val="A4A3A4"/>
          </p15:clr>
        </p15:guide>
        <p15:guide id="7" pos="204">
          <p15:clr>
            <a:srgbClr val="A4A3A4"/>
          </p15:clr>
        </p15:guide>
        <p15:guide id="8" pos="5511">
          <p15:clr>
            <a:srgbClr val="A4A3A4"/>
          </p15:clr>
        </p15:guide>
        <p15:guide id="9" pos="560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BED6"/>
    <a:srgbClr val="455560"/>
    <a:srgbClr val="C9D22C"/>
    <a:srgbClr val="96BF3D"/>
    <a:srgbClr val="F7EC2E"/>
    <a:srgbClr val="FEBC11"/>
    <a:srgbClr val="F58233"/>
    <a:srgbClr val="C81524"/>
    <a:srgbClr val="732368"/>
    <a:srgbClr val="99D1E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5" autoAdjust="0"/>
    <p:restoredTop sz="92639" autoAdjust="0"/>
  </p:normalViewPr>
  <p:slideViewPr>
    <p:cSldViewPr>
      <p:cViewPr>
        <p:scale>
          <a:sx n="90" d="100"/>
          <a:sy n="90" d="100"/>
        </p:scale>
        <p:origin x="-1014" y="-96"/>
      </p:cViewPr>
      <p:guideLst>
        <p:guide orient="horz" pos="1665"/>
        <p:guide orient="horz" pos="804"/>
        <p:guide orient="horz" pos="2674"/>
        <p:guide orient="horz" pos="123"/>
        <p:guide pos="2880"/>
        <p:guide pos="5759"/>
        <p:guide pos="204"/>
        <p:guide pos="5511"/>
        <p:guide pos="560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1" d="100"/>
          <a:sy n="61" d="100"/>
        </p:scale>
        <p:origin x="-2922" y="-96"/>
      </p:cViewPr>
      <p:guideLst>
        <p:guide orient="horz" pos="3108"/>
        <p:guide pos="212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903835C8-BB37-4429-9A1B-ACF14AE7E7D6}" type="datetimeFigureOut">
              <a:rPr lang="en-GB" smtClean="0"/>
              <a:pPr/>
              <a:t>20/05/2018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1284"/>
            <a:ext cx="2918830" cy="493316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5" y="9371284"/>
            <a:ext cx="2918830" cy="493316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F7985194-D133-4B33-AAB3-837EB8B59E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92079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8F6D398E-25CB-40CF-A09E-EE5459CE508C}" type="datetimeFigureOut">
              <a:rPr lang="en-GB" smtClean="0"/>
              <a:pPr/>
              <a:t>20/05/2018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754" tIns="45377" rIns="90754" bIns="4537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4"/>
            <a:ext cx="2918830" cy="493316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5" y="9371284"/>
            <a:ext cx="2918830" cy="493316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019C38AD-272E-49C6-9EDF-AC09A3477B4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67691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52939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239186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41274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41274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Green Title Slide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40680" y="209464"/>
            <a:ext cx="8665200" cy="424128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12" name="Freeform 8"/>
          <p:cNvSpPr>
            <a:spLocks/>
          </p:cNvSpPr>
          <p:nvPr userDrawn="1"/>
        </p:nvSpPr>
        <p:spPr bwMode="auto">
          <a:xfrm>
            <a:off x="6052235" y="4432346"/>
            <a:ext cx="79615" cy="90130"/>
          </a:xfrm>
          <a:custGeom>
            <a:avLst/>
            <a:gdLst>
              <a:gd name="T0" fmla="*/ 5 w 35"/>
              <a:gd name="T1" fmla="*/ 0 h 40"/>
              <a:gd name="T2" fmla="*/ 2 w 35"/>
              <a:gd name="T3" fmla="*/ 16 h 40"/>
              <a:gd name="T4" fmla="*/ 1 w 35"/>
              <a:gd name="T5" fmla="*/ 38 h 40"/>
              <a:gd name="T6" fmla="*/ 0 w 35"/>
              <a:gd name="T7" fmla="*/ 40 h 40"/>
              <a:gd name="T8" fmla="*/ 35 w 35"/>
              <a:gd name="T9" fmla="*/ 40 h 40"/>
              <a:gd name="T10" fmla="*/ 19 w 35"/>
              <a:gd name="T11" fmla="*/ 13 h 40"/>
              <a:gd name="T12" fmla="*/ 5 w 35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40">
                <a:moveTo>
                  <a:pt x="5" y="0"/>
                </a:moveTo>
                <a:cubicBezTo>
                  <a:pt x="5" y="0"/>
                  <a:pt x="3" y="13"/>
                  <a:pt x="2" y="16"/>
                </a:cubicBezTo>
                <a:cubicBezTo>
                  <a:pt x="2" y="19"/>
                  <a:pt x="1" y="38"/>
                  <a:pt x="1" y="38"/>
                </a:cubicBezTo>
                <a:cubicBezTo>
                  <a:pt x="0" y="40"/>
                  <a:pt x="0" y="40"/>
                  <a:pt x="0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0" y="31"/>
                  <a:pt x="23" y="18"/>
                  <a:pt x="19" y="13"/>
                </a:cubicBezTo>
                <a:cubicBezTo>
                  <a:pt x="15" y="8"/>
                  <a:pt x="5" y="0"/>
                  <a:pt x="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12"/>
          <p:cNvSpPr>
            <a:spLocks/>
          </p:cNvSpPr>
          <p:nvPr userDrawn="1"/>
        </p:nvSpPr>
        <p:spPr bwMode="auto">
          <a:xfrm>
            <a:off x="6052235" y="4432346"/>
            <a:ext cx="79615" cy="90130"/>
          </a:xfrm>
          <a:custGeom>
            <a:avLst/>
            <a:gdLst>
              <a:gd name="T0" fmla="*/ 5 w 35"/>
              <a:gd name="T1" fmla="*/ 0 h 40"/>
              <a:gd name="T2" fmla="*/ 2 w 35"/>
              <a:gd name="T3" fmla="*/ 16 h 40"/>
              <a:gd name="T4" fmla="*/ 1 w 35"/>
              <a:gd name="T5" fmla="*/ 38 h 40"/>
              <a:gd name="T6" fmla="*/ 0 w 35"/>
              <a:gd name="T7" fmla="*/ 40 h 40"/>
              <a:gd name="T8" fmla="*/ 35 w 35"/>
              <a:gd name="T9" fmla="*/ 40 h 40"/>
              <a:gd name="T10" fmla="*/ 19 w 35"/>
              <a:gd name="T11" fmla="*/ 13 h 40"/>
              <a:gd name="T12" fmla="*/ 5 w 35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40">
                <a:moveTo>
                  <a:pt x="5" y="0"/>
                </a:moveTo>
                <a:cubicBezTo>
                  <a:pt x="5" y="0"/>
                  <a:pt x="3" y="13"/>
                  <a:pt x="2" y="16"/>
                </a:cubicBezTo>
                <a:cubicBezTo>
                  <a:pt x="2" y="19"/>
                  <a:pt x="1" y="38"/>
                  <a:pt x="1" y="38"/>
                </a:cubicBezTo>
                <a:cubicBezTo>
                  <a:pt x="0" y="40"/>
                  <a:pt x="0" y="40"/>
                  <a:pt x="0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0" y="31"/>
                  <a:pt x="23" y="18"/>
                  <a:pt x="19" y="13"/>
                </a:cubicBezTo>
                <a:cubicBezTo>
                  <a:pt x="15" y="8"/>
                  <a:pt x="5" y="0"/>
                  <a:pt x="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10"/>
          <p:cNvSpPr>
            <a:spLocks/>
          </p:cNvSpPr>
          <p:nvPr userDrawn="1"/>
        </p:nvSpPr>
        <p:spPr bwMode="auto">
          <a:xfrm>
            <a:off x="243205" y="1289174"/>
            <a:ext cx="4321175" cy="850528"/>
          </a:xfrm>
          <a:custGeom>
            <a:avLst/>
            <a:gdLst>
              <a:gd name="T0" fmla="*/ 2031 w 2079"/>
              <a:gd name="T1" fmla="*/ 0 h 407"/>
              <a:gd name="T2" fmla="*/ 439 w 2079"/>
              <a:gd name="T3" fmla="*/ 0 h 407"/>
              <a:gd name="T4" fmla="*/ 48 w 2079"/>
              <a:gd name="T5" fmla="*/ 0 h 407"/>
              <a:gd name="T6" fmla="*/ 0 w 2079"/>
              <a:gd name="T7" fmla="*/ 0 h 407"/>
              <a:gd name="T8" fmla="*/ 0 w 2079"/>
              <a:gd name="T9" fmla="*/ 48 h 407"/>
              <a:gd name="T10" fmla="*/ 0 w 2079"/>
              <a:gd name="T11" fmla="*/ 25 h 407"/>
              <a:gd name="T12" fmla="*/ 0 w 2079"/>
              <a:gd name="T13" fmla="*/ 359 h 407"/>
              <a:gd name="T14" fmla="*/ 48 w 2079"/>
              <a:gd name="T15" fmla="*/ 407 h 407"/>
              <a:gd name="T16" fmla="*/ 2031 w 2079"/>
              <a:gd name="T17" fmla="*/ 407 h 407"/>
              <a:gd name="T18" fmla="*/ 2079 w 2079"/>
              <a:gd name="T19" fmla="*/ 359 h 407"/>
              <a:gd name="T20" fmla="*/ 2079 w 2079"/>
              <a:gd name="T21" fmla="*/ 48 h 407"/>
              <a:gd name="T22" fmla="*/ 2031 w 2079"/>
              <a:gd name="T23" fmla="*/ 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79" h="407">
                <a:moveTo>
                  <a:pt x="2031" y="0"/>
                </a:moveTo>
                <a:cubicBezTo>
                  <a:pt x="439" y="0"/>
                  <a:pt x="439" y="0"/>
                  <a:pt x="439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359"/>
                  <a:pt x="0" y="359"/>
                  <a:pt x="0" y="359"/>
                </a:cubicBezTo>
                <a:cubicBezTo>
                  <a:pt x="0" y="385"/>
                  <a:pt x="22" y="407"/>
                  <a:pt x="48" y="407"/>
                </a:cubicBezTo>
                <a:cubicBezTo>
                  <a:pt x="2031" y="407"/>
                  <a:pt x="2031" y="407"/>
                  <a:pt x="2031" y="407"/>
                </a:cubicBezTo>
                <a:cubicBezTo>
                  <a:pt x="2057" y="407"/>
                  <a:pt x="2079" y="385"/>
                  <a:pt x="2079" y="359"/>
                </a:cubicBezTo>
                <a:cubicBezTo>
                  <a:pt x="2079" y="48"/>
                  <a:pt x="2079" y="48"/>
                  <a:pt x="2079" y="48"/>
                </a:cubicBezTo>
                <a:cubicBezTo>
                  <a:pt x="2079" y="22"/>
                  <a:pt x="2057" y="0"/>
                  <a:pt x="2031" y="0"/>
                </a:cubicBezTo>
                <a:close/>
              </a:path>
            </a:pathLst>
          </a:custGeom>
          <a:gradFill>
            <a:gsLst>
              <a:gs pos="78000">
                <a:srgbClr val="96BF3D"/>
              </a:gs>
              <a:gs pos="0">
                <a:srgbClr val="C9D22C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ctr">
            <a:noAutofit/>
          </a:bodyPr>
          <a:lstStyle>
            <a:lvl1pPr algn="l">
              <a:lnSpc>
                <a:spcPts val="30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81023"/>
            <a:ext cx="4751721" cy="650767"/>
          </a:xfrm>
        </p:spPr>
        <p:txBody>
          <a:bodyPr>
            <a:noAutofit/>
          </a:bodyPr>
          <a:lstStyle>
            <a:lvl1pPr>
              <a:defRPr sz="1600" b="0" cap="all" baseline="0">
                <a:solidFill>
                  <a:schemeClr val="accent2"/>
                </a:solidFill>
                <a:latin typeface="Montreal-DemiBold" pitchFamily="2" charset="0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299953" y="2958463"/>
            <a:ext cx="4751721" cy="360362"/>
          </a:xfrm>
        </p:spPr>
        <p:txBody>
          <a:bodyPr>
            <a:noAutofit/>
          </a:bodyPr>
          <a:lstStyle>
            <a:lvl1pPr>
              <a:defRPr sz="1600" b="1" cap="all" baseline="0">
                <a:solidFill>
                  <a:srgbClr val="732368"/>
                </a:solidFill>
              </a:defRPr>
            </a:lvl1pPr>
            <a:lvl2pPr>
              <a:defRPr sz="1600">
                <a:solidFill>
                  <a:schemeClr val="accent2"/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GB" dirty="0"/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464"/>
          <a:stretch/>
        </p:blipFill>
        <p:spPr>
          <a:xfrm>
            <a:off x="342984" y="339502"/>
            <a:ext cx="1285449" cy="908575"/>
          </a:xfrm>
          <a:prstGeom prst="rect">
            <a:avLst/>
          </a:prstGeom>
        </p:spPr>
      </p:pic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48" name="AutoShape 4"/>
          <p:cNvSpPr>
            <a:spLocks noChangeAspect="1" noChangeArrowheads="1" noTextEdit="1"/>
          </p:cNvSpPr>
          <p:nvPr userDrawn="1"/>
        </p:nvSpPr>
        <p:spPr bwMode="auto">
          <a:xfrm>
            <a:off x="6660232" y="2178131"/>
            <a:ext cx="1689224" cy="255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56" name="AutoShape 12"/>
          <p:cNvSpPr>
            <a:spLocks noChangeAspect="1" noChangeArrowheads="1" noTextEdit="1"/>
          </p:cNvSpPr>
          <p:nvPr userDrawn="1"/>
        </p:nvSpPr>
        <p:spPr bwMode="auto">
          <a:xfrm>
            <a:off x="6732588" y="2409825"/>
            <a:ext cx="1584325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2" name="Picture 41" descr="purple people green title slid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32240" y="2521138"/>
            <a:ext cx="1554054" cy="2354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272045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9525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39816" y="1279525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4625462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4735640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9934535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yellow title slide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40680" y="209464"/>
            <a:ext cx="8664218" cy="424080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12" name="Freeform 8"/>
          <p:cNvSpPr>
            <a:spLocks/>
          </p:cNvSpPr>
          <p:nvPr userDrawn="1"/>
        </p:nvSpPr>
        <p:spPr bwMode="auto">
          <a:xfrm>
            <a:off x="6052235" y="4432346"/>
            <a:ext cx="79615" cy="90130"/>
          </a:xfrm>
          <a:custGeom>
            <a:avLst/>
            <a:gdLst>
              <a:gd name="T0" fmla="*/ 5 w 35"/>
              <a:gd name="T1" fmla="*/ 0 h 40"/>
              <a:gd name="T2" fmla="*/ 2 w 35"/>
              <a:gd name="T3" fmla="*/ 16 h 40"/>
              <a:gd name="T4" fmla="*/ 1 w 35"/>
              <a:gd name="T5" fmla="*/ 38 h 40"/>
              <a:gd name="T6" fmla="*/ 0 w 35"/>
              <a:gd name="T7" fmla="*/ 40 h 40"/>
              <a:gd name="T8" fmla="*/ 35 w 35"/>
              <a:gd name="T9" fmla="*/ 40 h 40"/>
              <a:gd name="T10" fmla="*/ 19 w 35"/>
              <a:gd name="T11" fmla="*/ 13 h 40"/>
              <a:gd name="T12" fmla="*/ 5 w 35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40">
                <a:moveTo>
                  <a:pt x="5" y="0"/>
                </a:moveTo>
                <a:cubicBezTo>
                  <a:pt x="5" y="0"/>
                  <a:pt x="3" y="13"/>
                  <a:pt x="2" y="16"/>
                </a:cubicBezTo>
                <a:cubicBezTo>
                  <a:pt x="2" y="19"/>
                  <a:pt x="1" y="38"/>
                  <a:pt x="1" y="38"/>
                </a:cubicBezTo>
                <a:cubicBezTo>
                  <a:pt x="0" y="40"/>
                  <a:pt x="0" y="40"/>
                  <a:pt x="0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0" y="31"/>
                  <a:pt x="23" y="18"/>
                  <a:pt x="19" y="13"/>
                </a:cubicBezTo>
                <a:cubicBezTo>
                  <a:pt x="15" y="8"/>
                  <a:pt x="5" y="0"/>
                  <a:pt x="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12"/>
          <p:cNvSpPr>
            <a:spLocks/>
          </p:cNvSpPr>
          <p:nvPr userDrawn="1"/>
        </p:nvSpPr>
        <p:spPr bwMode="auto">
          <a:xfrm>
            <a:off x="6052235" y="4432346"/>
            <a:ext cx="79615" cy="90130"/>
          </a:xfrm>
          <a:custGeom>
            <a:avLst/>
            <a:gdLst>
              <a:gd name="T0" fmla="*/ 5 w 35"/>
              <a:gd name="T1" fmla="*/ 0 h 40"/>
              <a:gd name="T2" fmla="*/ 2 w 35"/>
              <a:gd name="T3" fmla="*/ 16 h 40"/>
              <a:gd name="T4" fmla="*/ 1 w 35"/>
              <a:gd name="T5" fmla="*/ 38 h 40"/>
              <a:gd name="T6" fmla="*/ 0 w 35"/>
              <a:gd name="T7" fmla="*/ 40 h 40"/>
              <a:gd name="T8" fmla="*/ 35 w 35"/>
              <a:gd name="T9" fmla="*/ 40 h 40"/>
              <a:gd name="T10" fmla="*/ 19 w 35"/>
              <a:gd name="T11" fmla="*/ 13 h 40"/>
              <a:gd name="T12" fmla="*/ 5 w 35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40">
                <a:moveTo>
                  <a:pt x="5" y="0"/>
                </a:moveTo>
                <a:cubicBezTo>
                  <a:pt x="5" y="0"/>
                  <a:pt x="3" y="13"/>
                  <a:pt x="2" y="16"/>
                </a:cubicBezTo>
                <a:cubicBezTo>
                  <a:pt x="2" y="19"/>
                  <a:pt x="1" y="38"/>
                  <a:pt x="1" y="38"/>
                </a:cubicBezTo>
                <a:cubicBezTo>
                  <a:pt x="0" y="40"/>
                  <a:pt x="0" y="40"/>
                  <a:pt x="0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0" y="31"/>
                  <a:pt x="23" y="18"/>
                  <a:pt x="19" y="13"/>
                </a:cubicBezTo>
                <a:cubicBezTo>
                  <a:pt x="15" y="8"/>
                  <a:pt x="5" y="0"/>
                  <a:pt x="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10"/>
          <p:cNvSpPr>
            <a:spLocks/>
          </p:cNvSpPr>
          <p:nvPr userDrawn="1"/>
        </p:nvSpPr>
        <p:spPr bwMode="auto">
          <a:xfrm>
            <a:off x="243205" y="1289174"/>
            <a:ext cx="4321175" cy="850528"/>
          </a:xfrm>
          <a:custGeom>
            <a:avLst/>
            <a:gdLst>
              <a:gd name="T0" fmla="*/ 2031 w 2079"/>
              <a:gd name="T1" fmla="*/ 0 h 407"/>
              <a:gd name="T2" fmla="*/ 439 w 2079"/>
              <a:gd name="T3" fmla="*/ 0 h 407"/>
              <a:gd name="T4" fmla="*/ 48 w 2079"/>
              <a:gd name="T5" fmla="*/ 0 h 407"/>
              <a:gd name="T6" fmla="*/ 0 w 2079"/>
              <a:gd name="T7" fmla="*/ 0 h 407"/>
              <a:gd name="T8" fmla="*/ 0 w 2079"/>
              <a:gd name="T9" fmla="*/ 48 h 407"/>
              <a:gd name="T10" fmla="*/ 0 w 2079"/>
              <a:gd name="T11" fmla="*/ 25 h 407"/>
              <a:gd name="T12" fmla="*/ 0 w 2079"/>
              <a:gd name="T13" fmla="*/ 359 h 407"/>
              <a:gd name="T14" fmla="*/ 48 w 2079"/>
              <a:gd name="T15" fmla="*/ 407 h 407"/>
              <a:gd name="T16" fmla="*/ 2031 w 2079"/>
              <a:gd name="T17" fmla="*/ 407 h 407"/>
              <a:gd name="T18" fmla="*/ 2079 w 2079"/>
              <a:gd name="T19" fmla="*/ 359 h 407"/>
              <a:gd name="T20" fmla="*/ 2079 w 2079"/>
              <a:gd name="T21" fmla="*/ 48 h 407"/>
              <a:gd name="T22" fmla="*/ 2031 w 2079"/>
              <a:gd name="T23" fmla="*/ 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79" h="407">
                <a:moveTo>
                  <a:pt x="2031" y="0"/>
                </a:moveTo>
                <a:cubicBezTo>
                  <a:pt x="439" y="0"/>
                  <a:pt x="439" y="0"/>
                  <a:pt x="439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359"/>
                  <a:pt x="0" y="359"/>
                  <a:pt x="0" y="359"/>
                </a:cubicBezTo>
                <a:cubicBezTo>
                  <a:pt x="0" y="385"/>
                  <a:pt x="22" y="407"/>
                  <a:pt x="48" y="407"/>
                </a:cubicBezTo>
                <a:cubicBezTo>
                  <a:pt x="2031" y="407"/>
                  <a:pt x="2031" y="407"/>
                  <a:pt x="2031" y="407"/>
                </a:cubicBezTo>
                <a:cubicBezTo>
                  <a:pt x="2057" y="407"/>
                  <a:pt x="2079" y="385"/>
                  <a:pt x="2079" y="359"/>
                </a:cubicBezTo>
                <a:cubicBezTo>
                  <a:pt x="2079" y="48"/>
                  <a:pt x="2079" y="48"/>
                  <a:pt x="2079" y="48"/>
                </a:cubicBezTo>
                <a:cubicBezTo>
                  <a:pt x="2079" y="22"/>
                  <a:pt x="2057" y="0"/>
                  <a:pt x="2031" y="0"/>
                </a:cubicBezTo>
                <a:close/>
              </a:path>
            </a:pathLst>
          </a:custGeom>
          <a:gradFill>
            <a:gsLst>
              <a:gs pos="78000">
                <a:srgbClr val="FEBC11"/>
              </a:gs>
              <a:gs pos="0">
                <a:srgbClr val="F7EC2E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81023"/>
            <a:ext cx="4751721" cy="650767"/>
          </a:xfrm>
        </p:spPr>
        <p:txBody>
          <a:bodyPr>
            <a:noAutofit/>
          </a:bodyPr>
          <a:lstStyle>
            <a:lvl1pPr>
              <a:defRPr sz="1600" b="0" cap="all" baseline="0">
                <a:solidFill>
                  <a:schemeClr val="accent6"/>
                </a:solidFill>
                <a:latin typeface="Montreal-DemiBold" pitchFamily="2" charset="0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299953" y="2958463"/>
            <a:ext cx="4751721" cy="360362"/>
          </a:xfr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2"/>
                </a:solidFill>
              </a:defRPr>
            </a:lvl1pPr>
            <a:lvl2pPr>
              <a:defRPr sz="1600">
                <a:solidFill>
                  <a:schemeClr val="accent2"/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GB" dirty="0"/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464"/>
          <a:stretch/>
        </p:blipFill>
        <p:spPr>
          <a:xfrm>
            <a:off x="342984" y="339502"/>
            <a:ext cx="1285449" cy="908575"/>
          </a:xfrm>
          <a:prstGeom prst="rect">
            <a:avLst/>
          </a:prstGeom>
        </p:spPr>
      </p:pic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48" name="AutoShape 4"/>
          <p:cNvSpPr>
            <a:spLocks noChangeAspect="1" noChangeArrowheads="1" noTextEdit="1"/>
          </p:cNvSpPr>
          <p:nvPr userDrawn="1"/>
        </p:nvSpPr>
        <p:spPr bwMode="auto">
          <a:xfrm>
            <a:off x="6660232" y="2178131"/>
            <a:ext cx="1689224" cy="255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56" name="AutoShape 12"/>
          <p:cNvSpPr>
            <a:spLocks noChangeAspect="1" noChangeArrowheads="1" noTextEdit="1"/>
          </p:cNvSpPr>
          <p:nvPr userDrawn="1"/>
        </p:nvSpPr>
        <p:spPr bwMode="auto">
          <a:xfrm>
            <a:off x="6732588" y="2409825"/>
            <a:ext cx="1584325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ctr">
            <a:noAutofit/>
          </a:bodyPr>
          <a:lstStyle>
            <a:lvl1pPr algn="l">
              <a:lnSpc>
                <a:spcPts val="30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28" name="Picture 27" descr="yellow-divider-slide-green-peopl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377533" y="2318932"/>
            <a:ext cx="1728192" cy="26009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272045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ivid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 descr="Divider slide - yellow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0680" y="209464"/>
            <a:ext cx="8634797" cy="422640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GB" sz="2800" kern="1200" cap="all" baseline="0" dirty="0">
                <a:solidFill>
                  <a:schemeClr val="accent6"/>
                </a:solidFill>
                <a:latin typeface="Montreal-DemiBold" pitchFamily="2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30223"/>
            <a:ext cx="5208151" cy="938799"/>
          </a:xfrm>
        </p:spPr>
        <p:txBody>
          <a:bodyPr>
            <a:noAutofit/>
          </a:bodyPr>
          <a:lstStyle>
            <a:lvl1pPr>
              <a:defRPr lang="en-US" sz="1600" b="1" kern="1200" cap="all" baseline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28"/>
          <p:cNvSpPr>
            <a:spLocks/>
          </p:cNvSpPr>
          <p:nvPr userDrawn="1"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FEBC11"/>
              </a:gs>
              <a:gs pos="0">
                <a:srgbClr val="F7EC2E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50"/>
          <p:cNvGrpSpPr/>
          <p:nvPr userDrawn="1"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13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="" xmlns:p14="http://schemas.microsoft.com/office/powerpoint/2010/main" val="269504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81113"/>
            <a:ext cx="8424863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9143724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9525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39816" y="1279525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4625462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4735640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9934535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ivid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 descr="Green divider slide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0680" y="209464"/>
            <a:ext cx="8664218" cy="424080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GB" sz="2800" kern="1200" cap="all" baseline="0" dirty="0">
                <a:solidFill>
                  <a:srgbClr val="96BF3D"/>
                </a:solidFill>
                <a:latin typeface="Montreal-DemiBold" pitchFamily="2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30223"/>
            <a:ext cx="5208151" cy="938799"/>
          </a:xfrm>
        </p:spPr>
        <p:txBody>
          <a:bodyPr>
            <a:noAutofit/>
          </a:bodyPr>
          <a:lstStyle>
            <a:lvl1pPr>
              <a:defRPr lang="en-US" sz="1600" b="1" kern="1200" cap="all" baseline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28"/>
          <p:cNvSpPr>
            <a:spLocks/>
          </p:cNvSpPr>
          <p:nvPr userDrawn="1"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96BF3D"/>
              </a:gs>
              <a:gs pos="0">
                <a:srgbClr val="C9D22C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63" name="Group 50"/>
          <p:cNvGrpSpPr/>
          <p:nvPr userDrawn="1"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64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="" xmlns:p14="http://schemas.microsoft.com/office/powerpoint/2010/main" val="269504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81113"/>
            <a:ext cx="8424863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9143724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9525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39816" y="1279525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4625462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4735640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9934535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81113"/>
            <a:ext cx="8424863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9143724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Orange title slide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40680" y="209464"/>
            <a:ext cx="8664218" cy="424080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12" name="Freeform 8"/>
          <p:cNvSpPr>
            <a:spLocks/>
          </p:cNvSpPr>
          <p:nvPr userDrawn="1"/>
        </p:nvSpPr>
        <p:spPr bwMode="auto">
          <a:xfrm>
            <a:off x="6052235" y="4432346"/>
            <a:ext cx="79615" cy="90130"/>
          </a:xfrm>
          <a:custGeom>
            <a:avLst/>
            <a:gdLst>
              <a:gd name="T0" fmla="*/ 5 w 35"/>
              <a:gd name="T1" fmla="*/ 0 h 40"/>
              <a:gd name="T2" fmla="*/ 2 w 35"/>
              <a:gd name="T3" fmla="*/ 16 h 40"/>
              <a:gd name="T4" fmla="*/ 1 w 35"/>
              <a:gd name="T5" fmla="*/ 38 h 40"/>
              <a:gd name="T6" fmla="*/ 0 w 35"/>
              <a:gd name="T7" fmla="*/ 40 h 40"/>
              <a:gd name="T8" fmla="*/ 35 w 35"/>
              <a:gd name="T9" fmla="*/ 40 h 40"/>
              <a:gd name="T10" fmla="*/ 19 w 35"/>
              <a:gd name="T11" fmla="*/ 13 h 40"/>
              <a:gd name="T12" fmla="*/ 5 w 35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40">
                <a:moveTo>
                  <a:pt x="5" y="0"/>
                </a:moveTo>
                <a:cubicBezTo>
                  <a:pt x="5" y="0"/>
                  <a:pt x="3" y="13"/>
                  <a:pt x="2" y="16"/>
                </a:cubicBezTo>
                <a:cubicBezTo>
                  <a:pt x="2" y="19"/>
                  <a:pt x="1" y="38"/>
                  <a:pt x="1" y="38"/>
                </a:cubicBezTo>
                <a:cubicBezTo>
                  <a:pt x="0" y="40"/>
                  <a:pt x="0" y="40"/>
                  <a:pt x="0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0" y="31"/>
                  <a:pt x="23" y="18"/>
                  <a:pt x="19" y="13"/>
                </a:cubicBezTo>
                <a:cubicBezTo>
                  <a:pt x="15" y="8"/>
                  <a:pt x="5" y="0"/>
                  <a:pt x="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12"/>
          <p:cNvSpPr>
            <a:spLocks/>
          </p:cNvSpPr>
          <p:nvPr userDrawn="1"/>
        </p:nvSpPr>
        <p:spPr bwMode="auto">
          <a:xfrm>
            <a:off x="6052235" y="4432346"/>
            <a:ext cx="79615" cy="90130"/>
          </a:xfrm>
          <a:custGeom>
            <a:avLst/>
            <a:gdLst>
              <a:gd name="T0" fmla="*/ 5 w 35"/>
              <a:gd name="T1" fmla="*/ 0 h 40"/>
              <a:gd name="T2" fmla="*/ 2 w 35"/>
              <a:gd name="T3" fmla="*/ 16 h 40"/>
              <a:gd name="T4" fmla="*/ 1 w 35"/>
              <a:gd name="T5" fmla="*/ 38 h 40"/>
              <a:gd name="T6" fmla="*/ 0 w 35"/>
              <a:gd name="T7" fmla="*/ 40 h 40"/>
              <a:gd name="T8" fmla="*/ 35 w 35"/>
              <a:gd name="T9" fmla="*/ 40 h 40"/>
              <a:gd name="T10" fmla="*/ 19 w 35"/>
              <a:gd name="T11" fmla="*/ 13 h 40"/>
              <a:gd name="T12" fmla="*/ 5 w 35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40">
                <a:moveTo>
                  <a:pt x="5" y="0"/>
                </a:moveTo>
                <a:cubicBezTo>
                  <a:pt x="5" y="0"/>
                  <a:pt x="3" y="13"/>
                  <a:pt x="2" y="16"/>
                </a:cubicBezTo>
                <a:cubicBezTo>
                  <a:pt x="2" y="19"/>
                  <a:pt x="1" y="38"/>
                  <a:pt x="1" y="38"/>
                </a:cubicBezTo>
                <a:cubicBezTo>
                  <a:pt x="0" y="40"/>
                  <a:pt x="0" y="40"/>
                  <a:pt x="0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0" y="31"/>
                  <a:pt x="23" y="18"/>
                  <a:pt x="19" y="13"/>
                </a:cubicBezTo>
                <a:cubicBezTo>
                  <a:pt x="15" y="8"/>
                  <a:pt x="5" y="0"/>
                  <a:pt x="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10"/>
          <p:cNvSpPr>
            <a:spLocks/>
          </p:cNvSpPr>
          <p:nvPr userDrawn="1"/>
        </p:nvSpPr>
        <p:spPr bwMode="auto">
          <a:xfrm>
            <a:off x="243205" y="1289174"/>
            <a:ext cx="4321175" cy="850528"/>
          </a:xfrm>
          <a:custGeom>
            <a:avLst/>
            <a:gdLst>
              <a:gd name="T0" fmla="*/ 2031 w 2079"/>
              <a:gd name="T1" fmla="*/ 0 h 407"/>
              <a:gd name="T2" fmla="*/ 439 w 2079"/>
              <a:gd name="T3" fmla="*/ 0 h 407"/>
              <a:gd name="T4" fmla="*/ 48 w 2079"/>
              <a:gd name="T5" fmla="*/ 0 h 407"/>
              <a:gd name="T6" fmla="*/ 0 w 2079"/>
              <a:gd name="T7" fmla="*/ 0 h 407"/>
              <a:gd name="T8" fmla="*/ 0 w 2079"/>
              <a:gd name="T9" fmla="*/ 48 h 407"/>
              <a:gd name="T10" fmla="*/ 0 w 2079"/>
              <a:gd name="T11" fmla="*/ 25 h 407"/>
              <a:gd name="T12" fmla="*/ 0 w 2079"/>
              <a:gd name="T13" fmla="*/ 359 h 407"/>
              <a:gd name="T14" fmla="*/ 48 w 2079"/>
              <a:gd name="T15" fmla="*/ 407 h 407"/>
              <a:gd name="T16" fmla="*/ 2031 w 2079"/>
              <a:gd name="T17" fmla="*/ 407 h 407"/>
              <a:gd name="T18" fmla="*/ 2079 w 2079"/>
              <a:gd name="T19" fmla="*/ 359 h 407"/>
              <a:gd name="T20" fmla="*/ 2079 w 2079"/>
              <a:gd name="T21" fmla="*/ 48 h 407"/>
              <a:gd name="T22" fmla="*/ 2031 w 2079"/>
              <a:gd name="T23" fmla="*/ 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79" h="407">
                <a:moveTo>
                  <a:pt x="2031" y="0"/>
                </a:moveTo>
                <a:cubicBezTo>
                  <a:pt x="439" y="0"/>
                  <a:pt x="439" y="0"/>
                  <a:pt x="439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359"/>
                  <a:pt x="0" y="359"/>
                  <a:pt x="0" y="359"/>
                </a:cubicBezTo>
                <a:cubicBezTo>
                  <a:pt x="0" y="385"/>
                  <a:pt x="22" y="407"/>
                  <a:pt x="48" y="407"/>
                </a:cubicBezTo>
                <a:cubicBezTo>
                  <a:pt x="2031" y="407"/>
                  <a:pt x="2031" y="407"/>
                  <a:pt x="2031" y="407"/>
                </a:cubicBezTo>
                <a:cubicBezTo>
                  <a:pt x="2057" y="407"/>
                  <a:pt x="2079" y="385"/>
                  <a:pt x="2079" y="359"/>
                </a:cubicBezTo>
                <a:cubicBezTo>
                  <a:pt x="2079" y="48"/>
                  <a:pt x="2079" y="48"/>
                  <a:pt x="2079" y="48"/>
                </a:cubicBezTo>
                <a:cubicBezTo>
                  <a:pt x="2079" y="22"/>
                  <a:pt x="2057" y="0"/>
                  <a:pt x="2031" y="0"/>
                </a:cubicBezTo>
                <a:close/>
              </a:path>
            </a:pathLst>
          </a:custGeom>
          <a:gradFill>
            <a:gsLst>
              <a:gs pos="78000">
                <a:srgbClr val="C81524"/>
              </a:gs>
              <a:gs pos="0">
                <a:srgbClr val="F58233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81023"/>
            <a:ext cx="4751721" cy="650767"/>
          </a:xfrm>
        </p:spPr>
        <p:txBody>
          <a:bodyPr>
            <a:noAutofit/>
          </a:bodyPr>
          <a:lstStyle>
            <a:lvl1pPr>
              <a:defRPr sz="1600" b="0" cap="all" baseline="0">
                <a:solidFill>
                  <a:schemeClr val="accent6"/>
                </a:solidFill>
                <a:latin typeface="Montreal-DemiBold" pitchFamily="2" charset="0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299953" y="2958463"/>
            <a:ext cx="4751721" cy="360362"/>
          </a:xfr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4"/>
                </a:solidFill>
              </a:defRPr>
            </a:lvl1pPr>
            <a:lvl2pPr>
              <a:defRPr sz="1600">
                <a:solidFill>
                  <a:schemeClr val="accent2"/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GB" dirty="0"/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464"/>
          <a:stretch/>
        </p:blipFill>
        <p:spPr>
          <a:xfrm>
            <a:off x="342984" y="339502"/>
            <a:ext cx="1285449" cy="908575"/>
          </a:xfrm>
          <a:prstGeom prst="rect">
            <a:avLst/>
          </a:prstGeom>
        </p:spPr>
      </p:pic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48" name="AutoShape 4"/>
          <p:cNvSpPr>
            <a:spLocks noChangeAspect="1" noChangeArrowheads="1" noTextEdit="1"/>
          </p:cNvSpPr>
          <p:nvPr userDrawn="1"/>
        </p:nvSpPr>
        <p:spPr bwMode="auto">
          <a:xfrm>
            <a:off x="6660232" y="2178131"/>
            <a:ext cx="1689224" cy="255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56" name="AutoShape 12"/>
          <p:cNvSpPr>
            <a:spLocks noChangeAspect="1" noChangeArrowheads="1" noTextEdit="1"/>
          </p:cNvSpPr>
          <p:nvPr userDrawn="1"/>
        </p:nvSpPr>
        <p:spPr bwMode="auto">
          <a:xfrm>
            <a:off x="6732588" y="2409825"/>
            <a:ext cx="1584325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ctr">
            <a:noAutofit/>
          </a:bodyPr>
          <a:lstStyle>
            <a:lvl1pPr algn="l">
              <a:lnSpc>
                <a:spcPts val="30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27" name="Picture 26" descr="orange-people-title-slid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516216" y="2211710"/>
            <a:ext cx="1716320" cy="25202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272045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ivid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range divider slide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0680" y="209464"/>
            <a:ext cx="8664218" cy="424080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GB" sz="2800" kern="1200" cap="all" baseline="0" dirty="0">
                <a:solidFill>
                  <a:schemeClr val="accent6"/>
                </a:solidFill>
                <a:latin typeface="Montreal-DemiBold" pitchFamily="2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30223"/>
            <a:ext cx="5208151" cy="938799"/>
          </a:xfrm>
        </p:spPr>
        <p:txBody>
          <a:bodyPr>
            <a:noAutofit/>
          </a:bodyPr>
          <a:lstStyle>
            <a:lvl1pPr>
              <a:defRPr lang="en-US" sz="1600" b="1" kern="1200" cap="all" baseline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28"/>
          <p:cNvSpPr>
            <a:spLocks/>
          </p:cNvSpPr>
          <p:nvPr userDrawn="1"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C81524"/>
              </a:gs>
              <a:gs pos="0">
                <a:srgbClr val="F58233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2" name="Group 50"/>
          <p:cNvGrpSpPr/>
          <p:nvPr userDrawn="1"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13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="" xmlns:p14="http://schemas.microsoft.com/office/powerpoint/2010/main" val="269504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/>
          <p:cNvSpPr>
            <a:spLocks/>
          </p:cNvSpPr>
          <p:nvPr userDrawn="1"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96BF3D"/>
              </a:gs>
              <a:gs pos="0">
                <a:srgbClr val="C9D22C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530" y="206722"/>
            <a:ext cx="8429934" cy="996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530" y="1275606"/>
            <a:ext cx="8429934" cy="2957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4" name="Group 50"/>
          <p:cNvGrpSpPr/>
          <p:nvPr userDrawn="1"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5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="" xmlns:p14="http://schemas.microsoft.com/office/powerpoint/2010/main" val="11437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rgbClr val="96BF3D"/>
          </a:solidFill>
          <a:latin typeface="Montreal-Demi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kern="1200" cap="all" baseline="0" dirty="0" smtClean="0">
          <a:solidFill>
            <a:schemeClr val="accent2"/>
          </a:solidFill>
          <a:latin typeface="+mn-lt"/>
          <a:ea typeface="+mn-ea"/>
          <a:cs typeface="+mn-cs"/>
        </a:defRPr>
      </a:lvl1pPr>
      <a:lvl2pPr marL="355600" indent="-173038" algn="l" defTabSz="914400" rtl="0" eaLnBrk="1" latinLnBrk="0" hangingPunct="1">
        <a:spcBef>
          <a:spcPct val="20000"/>
        </a:spcBef>
        <a:spcAft>
          <a:spcPts val="600"/>
        </a:spcAft>
        <a:buClr>
          <a:srgbClr val="732368"/>
        </a:buClr>
        <a:buFont typeface="Wingdings" pitchFamily="2" charset="2"/>
        <a:buChar char="§"/>
        <a:tabLst>
          <a:tab pos="355600" algn="l"/>
        </a:tabLst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2563" algn="l" defTabSz="914400" rtl="0" eaLnBrk="1" latinLnBrk="0" hangingPunct="1">
        <a:spcBef>
          <a:spcPct val="20000"/>
        </a:spcBef>
        <a:spcAft>
          <a:spcPts val="600"/>
        </a:spcAft>
        <a:buClr>
          <a:srgbClr val="732368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720725" indent="-182563" algn="l" defTabSz="914400" rtl="0" eaLnBrk="1" latinLnBrk="0" hangingPunct="1">
        <a:spcBef>
          <a:spcPct val="20000"/>
        </a:spcBef>
        <a:spcAft>
          <a:spcPts val="600"/>
        </a:spcAft>
        <a:buClr>
          <a:srgbClr val="732368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892175" indent="-171450" algn="l" defTabSz="914400" rtl="0" eaLnBrk="1" latinLnBrk="0" hangingPunct="1">
        <a:spcBef>
          <a:spcPct val="20000"/>
        </a:spcBef>
        <a:spcAft>
          <a:spcPts val="600"/>
        </a:spcAft>
        <a:buClr>
          <a:srgbClr val="732368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/>
          <p:cNvSpPr>
            <a:spLocks/>
          </p:cNvSpPr>
          <p:nvPr userDrawn="1"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C81524"/>
              </a:gs>
              <a:gs pos="0">
                <a:srgbClr val="F58233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530" y="206722"/>
            <a:ext cx="8429934" cy="996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530" y="1275606"/>
            <a:ext cx="8429934" cy="2957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4" name="Group 50"/>
          <p:cNvGrpSpPr/>
          <p:nvPr userDrawn="1"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5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="" xmlns:p14="http://schemas.microsoft.com/office/powerpoint/2010/main" val="11437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0" r:id="rId2"/>
    <p:sldLayoutId id="2147483671" r:id="rId3"/>
    <p:sldLayoutId id="2147483673" r:id="rId4"/>
    <p:sldLayoutId id="2147483674" r:id="rId5"/>
    <p:sldLayoutId id="2147483675" r:id="rId6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accent6"/>
          </a:solidFill>
          <a:latin typeface="Montreal-Demi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kern="1200" cap="all" baseline="0" dirty="0" smtClean="0">
          <a:solidFill>
            <a:schemeClr val="accent6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355600" indent="-173038" algn="l" defTabSz="9144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Font typeface="Wingdings" pitchFamily="2" charset="2"/>
        <a:buChar char="§"/>
        <a:tabLst>
          <a:tab pos="355600" algn="l"/>
        </a:tabLst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720725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892175" indent="-171450" algn="l" defTabSz="9144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/>
          <p:cNvSpPr>
            <a:spLocks/>
          </p:cNvSpPr>
          <p:nvPr userDrawn="1"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FEBC11"/>
              </a:gs>
              <a:gs pos="0">
                <a:srgbClr val="F7EC2E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530" y="206722"/>
            <a:ext cx="8429934" cy="996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530" y="1275606"/>
            <a:ext cx="8429934" cy="2957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4" name="Group 50"/>
          <p:cNvGrpSpPr/>
          <p:nvPr userDrawn="1"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5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="" xmlns:p14="http://schemas.microsoft.com/office/powerpoint/2010/main" val="11437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accent6"/>
          </a:solidFill>
          <a:latin typeface="Montreal-Demi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kern="1200" cap="all" baseline="0" dirty="0" smtClean="0">
          <a:solidFill>
            <a:schemeClr val="accent6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355600" indent="-173038" algn="l" defTabSz="9144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Font typeface="Wingdings" pitchFamily="2" charset="2"/>
        <a:buChar char="§"/>
        <a:tabLst>
          <a:tab pos="355600" algn="l"/>
        </a:tabLst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720725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892175" indent="-171450" algn="l" defTabSz="9144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travail-emploi.gouv.f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2000" b="1" dirty="0" smtClean="0"/>
              <a:t>РЕЗУЛЬТАТИ  ЕКСПЕРТНОГО ОПИТУВАННЯ</a:t>
            </a:r>
            <a:endParaRPr lang="en-GB" sz="200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299953" y="2139702"/>
            <a:ext cx="5496183" cy="1008112"/>
          </a:xfrm>
        </p:spPr>
        <p:txBody>
          <a:bodyPr/>
          <a:lstStyle/>
          <a:p>
            <a:r>
              <a:rPr lang="uk-UA" sz="2000" b="1" dirty="0" smtClean="0">
                <a:solidFill>
                  <a:srgbClr val="96BF3D"/>
                </a:solidFill>
              </a:rPr>
              <a:t>Презентація проекту професійного стандарту на професію </a:t>
            </a:r>
            <a:r>
              <a:rPr lang="uk-UA" sz="2000" b="1" dirty="0" err="1" smtClean="0">
                <a:solidFill>
                  <a:srgbClr val="96BF3D"/>
                </a:solidFill>
              </a:rPr>
              <a:t>“Кухар”</a:t>
            </a:r>
            <a:endParaRPr lang="en-GB" sz="2000" b="1" dirty="0">
              <a:solidFill>
                <a:srgbClr val="96BF3D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323528" y="4011910"/>
            <a:ext cx="4751721" cy="360362"/>
          </a:xfrm>
        </p:spPr>
        <p:txBody>
          <a:bodyPr/>
          <a:lstStyle/>
          <a:p>
            <a:r>
              <a:rPr lang="uk-UA" dirty="0" smtClean="0"/>
              <a:t>24.05.2018</a:t>
            </a:r>
            <a:endParaRPr lang="en-GB" dirty="0"/>
          </a:p>
        </p:txBody>
      </p:sp>
      <p:sp>
        <p:nvSpPr>
          <p:cNvPr id="5" name="Text Placeholder 19"/>
          <p:cNvSpPr txBox="1">
            <a:spLocks/>
          </p:cNvSpPr>
          <p:nvPr/>
        </p:nvSpPr>
        <p:spPr>
          <a:xfrm>
            <a:off x="323528" y="3435846"/>
            <a:ext cx="4896544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1600" b="0" i="0" u="none" strike="noStrike" kern="1200" cap="all" spc="0" normalizeH="0" baseline="0" noProof="0" dirty="0" err="1" smtClean="0">
                <a:ln>
                  <a:noFill/>
                </a:ln>
                <a:solidFill>
                  <a:srgbClr val="96BF3D"/>
                </a:solidFill>
                <a:effectLst/>
                <a:uLnTx/>
                <a:uFillTx/>
                <a:latin typeface="Montreal-DemiBold" pitchFamily="2" charset="0"/>
                <a:ea typeface="+mn-ea"/>
                <a:cs typeface="+mn-cs"/>
              </a:rPr>
              <a:t>С.в</a:t>
            </a:r>
            <a:r>
              <a:rPr kumimoji="0" lang="uk-UA" sz="1600" b="0" i="0" u="none" strike="noStrike" kern="1200" cap="all" spc="0" normalizeH="0" baseline="0" noProof="0" dirty="0" smtClean="0">
                <a:ln>
                  <a:noFill/>
                </a:ln>
                <a:solidFill>
                  <a:srgbClr val="96BF3D"/>
                </a:solidFill>
                <a:effectLst/>
                <a:uLnTx/>
                <a:uFillTx/>
                <a:latin typeface="Montreal-DemiBold" pitchFamily="2" charset="0"/>
                <a:ea typeface="+mn-ea"/>
                <a:cs typeface="+mn-cs"/>
              </a:rPr>
              <a:t>. Мельник, НАЦІОНАЛЬНИЙ ЕКСПЕРТ </a:t>
            </a:r>
            <a:r>
              <a:rPr kumimoji="0" lang="uk-UA" sz="1600" b="0" i="0" u="none" strike="noStrike" kern="1200" cap="all" spc="0" normalizeH="0" baseline="0" noProof="0" dirty="0" err="1" smtClean="0">
                <a:ln>
                  <a:noFill/>
                </a:ln>
                <a:solidFill>
                  <a:srgbClr val="96BF3D"/>
                </a:solidFill>
                <a:effectLst/>
                <a:uLnTx/>
                <a:uFillTx/>
                <a:latin typeface="Montreal-DemiBold" pitchFamily="2" charset="0"/>
                <a:ea typeface="+mn-ea"/>
                <a:cs typeface="+mn-cs"/>
              </a:rPr>
              <a:t>єфо</a:t>
            </a:r>
            <a:endParaRPr kumimoji="0" lang="en-GB" sz="1600" b="0" i="0" u="none" strike="noStrike" kern="1200" cap="all" spc="0" normalizeH="0" baseline="0" noProof="0" dirty="0">
              <a:ln>
                <a:noFill/>
              </a:ln>
              <a:solidFill>
                <a:srgbClr val="96BF3D"/>
              </a:solidFill>
              <a:effectLst/>
              <a:uLnTx/>
              <a:uFillTx/>
              <a:latin typeface="Montreal-DemiBold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41274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512" y="0"/>
            <a:ext cx="8449326" cy="863143"/>
          </a:xfrm>
        </p:spPr>
        <p:txBody>
          <a:bodyPr anchor="t">
            <a:normAutofit/>
          </a:bodyPr>
          <a:lstStyle/>
          <a:p>
            <a:r>
              <a:rPr lang="uk-UA" sz="2500" b="1" dirty="0"/>
              <a:t>3</a:t>
            </a:r>
            <a:r>
              <a:rPr lang="uk-UA" sz="2500" b="1" dirty="0" smtClean="0"/>
              <a:t>. Зауваження та пропозиції до проекту</a:t>
            </a:r>
            <a:br>
              <a:rPr lang="uk-UA" sz="2500" b="1" dirty="0" smtClean="0"/>
            </a:br>
            <a:r>
              <a:rPr lang="uk-UA" sz="2500" b="1" dirty="0" err="1" smtClean="0"/>
              <a:t>ПС</a:t>
            </a:r>
            <a:r>
              <a:rPr lang="uk-UA" sz="2500" b="1" dirty="0" smtClean="0"/>
              <a:t> (</a:t>
            </a:r>
            <a:r>
              <a:rPr lang="uk-UA" sz="2500" b="1" dirty="0" err="1" smtClean="0"/>
              <a:t>тов”</a:t>
            </a:r>
            <a:r>
              <a:rPr lang="uk-UA" sz="2500" b="1" dirty="0" smtClean="0"/>
              <a:t> Мережа козирна </a:t>
            </a:r>
            <a:r>
              <a:rPr lang="uk-UA" sz="2500" b="1" dirty="0" err="1" smtClean="0"/>
              <a:t>карта”</a:t>
            </a:r>
            <a:r>
              <a:rPr lang="uk-UA" sz="2500" b="1" dirty="0" smtClean="0"/>
              <a:t>)</a:t>
            </a:r>
            <a:endParaRPr lang="en-GB" sz="2500" b="1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39552" y="123478"/>
            <a:ext cx="8424863" cy="6349826"/>
          </a:xfrm>
        </p:spPr>
        <p:txBody>
          <a:bodyPr/>
          <a:lstStyle/>
          <a:p>
            <a:r>
              <a:rPr lang="uk-UA" dirty="0" smtClean="0"/>
              <a:t>  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uk-UA" dirty="0" smtClean="0"/>
          </a:p>
          <a:p>
            <a:pPr lvl="1"/>
            <a:endParaRPr lang="uk-UA" dirty="0" smtClean="0"/>
          </a:p>
          <a:p>
            <a:pPr lvl="1"/>
            <a:endParaRPr lang="uk-UA" dirty="0" smtClean="0"/>
          </a:p>
          <a:p>
            <a:pPr lvl="1"/>
            <a:endParaRPr lang="en-US" dirty="0" smtClean="0"/>
          </a:p>
          <a:p>
            <a:pPr lvl="1"/>
            <a:endParaRPr lang="uk-UA" dirty="0" smtClean="0"/>
          </a:p>
          <a:p>
            <a:pPr lvl="1"/>
            <a:endParaRPr lang="uk-UA" dirty="0" smtClean="0"/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-34769284" y="1276350"/>
            <a:ext cx="10819364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23" name="Таблиця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11262055"/>
              </p:ext>
            </p:extLst>
          </p:nvPr>
        </p:nvGraphicFramePr>
        <p:xfrm>
          <a:off x="251520" y="915566"/>
          <a:ext cx="8496943" cy="36576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985">
                  <a:extLst>
                    <a:ext uri="{9D8B030D-6E8A-4147-A177-3AD203B41FA5}">
                      <a16:colId xmlns="" xmlns:a16="http://schemas.microsoft.com/office/drawing/2014/main" val="2875383187"/>
                    </a:ext>
                  </a:extLst>
                </a:gridCol>
                <a:gridCol w="2906933">
                  <a:extLst>
                    <a:ext uri="{9D8B030D-6E8A-4147-A177-3AD203B41FA5}">
                      <a16:colId xmlns="" xmlns:a16="http://schemas.microsoft.com/office/drawing/2014/main" val="24647041"/>
                    </a:ext>
                  </a:extLst>
                </a:gridCol>
                <a:gridCol w="2448789">
                  <a:extLst>
                    <a:ext uri="{9D8B030D-6E8A-4147-A177-3AD203B41FA5}">
                      <a16:colId xmlns="" xmlns:a16="http://schemas.microsoft.com/office/drawing/2014/main" val="979750726"/>
                    </a:ext>
                  </a:extLst>
                </a:gridCol>
                <a:gridCol w="2124236">
                  <a:extLst>
                    <a:ext uri="{9D8B030D-6E8A-4147-A177-3AD203B41FA5}">
                      <a16:colId xmlns="" xmlns:a16="http://schemas.microsoft.com/office/drawing/2014/main" val="3320189715"/>
                    </a:ext>
                  </a:extLst>
                </a:gridCol>
              </a:tblGrid>
              <a:tr h="68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Розділу чи сторінки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Пропозиція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 проекті ПС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Пояснення та коментарі </a:t>
                      </a:r>
                      <a:endParaRPr lang="uk-UA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34012427"/>
                  </a:ext>
                </a:extLst>
              </a:tr>
              <a:tr h="1717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1.13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У </a:t>
                      </a:r>
                      <a:r>
                        <a:rPr lang="uk-UA" sz="1400" dirty="0" err="1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ПС</a:t>
                      </a:r>
                      <a:r>
                        <a:rPr lang="uk-UA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не прописані вимоги до стажу роботи. Це помилка, чи роботодавець сам повинен</a:t>
                      </a:r>
                      <a:r>
                        <a:rPr lang="uk-UA" sz="1400" baseline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визначати відповідний період у робочих інструкціях?</a:t>
                      </a:r>
                      <a:endParaRPr lang="uk-UA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Потребує обговорення.</a:t>
                      </a:r>
                    </a:p>
                    <a:p>
                      <a:r>
                        <a:rPr lang="uk-UA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Ключова вимога – наявність підтверджених та оцінених часткових та повної кваліфікації,  професійних </a:t>
                      </a:r>
                      <a:r>
                        <a:rPr lang="uk-UA" sz="1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компетентностей</a:t>
                      </a:r>
                      <a:r>
                        <a:rPr lang="uk-UA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uk-UA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7984897"/>
                  </a:ext>
                </a:extLst>
              </a:tr>
              <a:tr h="11232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С.</a:t>
                      </a:r>
                      <a:r>
                        <a:rPr lang="uk-UA" sz="1600" baseline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79</a:t>
                      </a:r>
                      <a:endParaRPr lang="uk-UA" sz="16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У навичках“Шеф-кухара</a:t>
                      </a:r>
                      <a:r>
                        <a:rPr lang="uk-UA" sz="1400" dirty="0" err="1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”</a:t>
                      </a:r>
                      <a:r>
                        <a:rPr lang="uk-UA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не прописані управлінські навички,</a:t>
                      </a:r>
                      <a:r>
                        <a:rPr lang="uk-UA" sz="1400" baseline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талант, креативні здібності тощо</a:t>
                      </a:r>
                      <a:endParaRPr lang="uk-UA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Враховано </a:t>
                      </a:r>
                      <a:r>
                        <a:rPr lang="uk-UA" sz="1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часково</a:t>
                      </a:r>
                      <a:r>
                        <a:rPr lang="uk-UA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шляхом доповнення професійної компетентності  І.1.</a:t>
                      </a:r>
                      <a:endParaRPr lang="uk-UA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77929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512" y="0"/>
            <a:ext cx="8449326" cy="863143"/>
          </a:xfrm>
        </p:spPr>
        <p:txBody>
          <a:bodyPr anchor="t">
            <a:normAutofit/>
          </a:bodyPr>
          <a:lstStyle/>
          <a:p>
            <a:r>
              <a:rPr lang="uk-UA" sz="2000" b="1" dirty="0"/>
              <a:t>3</a:t>
            </a:r>
            <a:r>
              <a:rPr lang="uk-UA" sz="2000" b="1" dirty="0" smtClean="0"/>
              <a:t>. Зауваження та пропозиції до проекту</a:t>
            </a:r>
            <a:br>
              <a:rPr lang="uk-UA" sz="2000" b="1" dirty="0" smtClean="0"/>
            </a:br>
            <a:r>
              <a:rPr lang="uk-UA" sz="2000" b="1" dirty="0" err="1" smtClean="0"/>
              <a:t>ПС</a:t>
            </a:r>
            <a:r>
              <a:rPr lang="uk-UA" sz="2000" b="1" dirty="0" smtClean="0"/>
              <a:t> (</a:t>
            </a:r>
            <a:r>
              <a:rPr lang="uk-UA" sz="2000" b="1" dirty="0" err="1" smtClean="0"/>
              <a:t>тов”</a:t>
            </a:r>
            <a:r>
              <a:rPr lang="uk-UA" sz="2000" b="1" dirty="0" smtClean="0"/>
              <a:t> Мережа козирна </a:t>
            </a:r>
            <a:r>
              <a:rPr lang="uk-UA" sz="2000" b="1" dirty="0" err="1" smtClean="0"/>
              <a:t>карта”</a:t>
            </a:r>
            <a:r>
              <a:rPr lang="uk-UA" sz="2000" b="1" dirty="0" smtClean="0"/>
              <a:t>)</a:t>
            </a:r>
            <a:endParaRPr lang="en-GB" sz="2000" b="1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51520" y="123478"/>
            <a:ext cx="8424863" cy="6349826"/>
          </a:xfrm>
        </p:spPr>
        <p:txBody>
          <a:bodyPr/>
          <a:lstStyle/>
          <a:p>
            <a:r>
              <a:rPr lang="uk-UA" dirty="0" smtClean="0"/>
              <a:t>  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uk-UA" dirty="0" smtClean="0"/>
          </a:p>
          <a:p>
            <a:pPr lvl="1"/>
            <a:endParaRPr lang="uk-UA" dirty="0" smtClean="0"/>
          </a:p>
          <a:p>
            <a:pPr lvl="1"/>
            <a:endParaRPr lang="uk-UA" dirty="0" smtClean="0"/>
          </a:p>
          <a:p>
            <a:pPr lvl="1"/>
            <a:endParaRPr lang="en-US" dirty="0" smtClean="0"/>
          </a:p>
          <a:p>
            <a:pPr lvl="1"/>
            <a:endParaRPr lang="uk-UA" dirty="0" smtClean="0"/>
          </a:p>
          <a:p>
            <a:pPr lvl="1"/>
            <a:endParaRPr lang="uk-UA" dirty="0" smtClean="0"/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-34769284" y="1276350"/>
            <a:ext cx="10819364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23" name="Таблиця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11262055"/>
              </p:ext>
            </p:extLst>
          </p:nvPr>
        </p:nvGraphicFramePr>
        <p:xfrm>
          <a:off x="251520" y="699542"/>
          <a:ext cx="8496943" cy="3764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985">
                  <a:extLst>
                    <a:ext uri="{9D8B030D-6E8A-4147-A177-3AD203B41FA5}">
                      <a16:colId xmlns="" xmlns:a16="http://schemas.microsoft.com/office/drawing/2014/main" val="2875383187"/>
                    </a:ext>
                  </a:extLst>
                </a:gridCol>
                <a:gridCol w="2906933">
                  <a:extLst>
                    <a:ext uri="{9D8B030D-6E8A-4147-A177-3AD203B41FA5}">
                      <a16:colId xmlns="" xmlns:a16="http://schemas.microsoft.com/office/drawing/2014/main" val="24647041"/>
                    </a:ext>
                  </a:extLst>
                </a:gridCol>
                <a:gridCol w="2448789">
                  <a:extLst>
                    <a:ext uri="{9D8B030D-6E8A-4147-A177-3AD203B41FA5}">
                      <a16:colId xmlns="" xmlns:a16="http://schemas.microsoft.com/office/drawing/2014/main" val="979750726"/>
                    </a:ext>
                  </a:extLst>
                </a:gridCol>
                <a:gridCol w="2124236">
                  <a:extLst>
                    <a:ext uri="{9D8B030D-6E8A-4147-A177-3AD203B41FA5}">
                      <a16:colId xmlns="" xmlns:a16="http://schemas.microsoft.com/office/drawing/2014/main" val="3320189715"/>
                    </a:ext>
                  </a:extLst>
                </a:gridCol>
              </a:tblGrid>
              <a:tr h="750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Розділу чи сторінки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Пропозиція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 проекті ПС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Пояснення та коментарі </a:t>
                      </a:r>
                      <a:endParaRPr lang="uk-UA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34012427"/>
                  </a:ext>
                </a:extLst>
              </a:tr>
              <a:tr h="1398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С.80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Не виписані вимоги до знань та умінь щодо участі  кухарів у  обміні досвідом,</a:t>
                      </a:r>
                      <a:r>
                        <a:rPr lang="uk-UA" sz="1400" baseline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міжнародних та вітчизняних заходах  (виставки, майстер-класи) тощо.</a:t>
                      </a:r>
                      <a:endParaRPr lang="uk-UA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Враховано. Включено  знання та уміння відповідного спрямування до професійної компетентності І1.</a:t>
                      </a:r>
                      <a:endParaRPr lang="uk-UA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7984897"/>
                  </a:ext>
                </a:extLst>
              </a:tr>
              <a:tr h="16158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С.82</a:t>
                      </a:r>
                      <a:endParaRPr lang="uk-UA" sz="16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Шеф-кухар не приймає на роботу та не підбирає собі персонал</a:t>
                      </a:r>
                      <a:endParaRPr lang="uk-UA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Враховано частково.</a:t>
                      </a:r>
                    </a:p>
                    <a:p>
                      <a:r>
                        <a:rPr lang="uk-UA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Включена його участь у підборі персоналу       ( І3.). Але уповноваженим є на це перший керівник закладу.</a:t>
                      </a:r>
                      <a:endParaRPr lang="uk-UA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77929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67544" y="51470"/>
            <a:ext cx="8429934" cy="348803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4</a:t>
            </a:r>
            <a:r>
              <a:rPr lang="uk-UA" b="1" dirty="0" smtClean="0"/>
              <a:t>. Подальші дії</a:t>
            </a:r>
            <a:endParaRPr lang="en-GB" sz="2000" b="1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23528" y="409389"/>
            <a:ext cx="8501385" cy="3888432"/>
          </a:xfrm>
        </p:spPr>
        <p:txBody>
          <a:bodyPr>
            <a:noAutofit/>
          </a:bodyPr>
          <a:lstStyle/>
          <a:p>
            <a:pPr marL="182562" lvl="1" indent="0">
              <a:buNone/>
            </a:pPr>
            <a:r>
              <a:rPr lang="uk-UA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4.1. Визначення головного </a:t>
            </a:r>
            <a:r>
              <a:rPr lang="uk-UA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стейкґолдера</a:t>
            </a:r>
            <a:r>
              <a:rPr lang="uk-UA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із доопрацювання та ініціатора проходження процедури погодження та затвердження ПС. Серед кандидатур пропоную розглянути:</a:t>
            </a:r>
          </a:p>
          <a:p>
            <a:pPr lvl="1"/>
            <a:r>
              <a:rPr lang="uk-UA" sz="1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Федерацію роботодавців України</a:t>
            </a:r>
          </a:p>
          <a:p>
            <a:pPr lvl="1"/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 «Мережа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Козирна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карта»</a:t>
            </a:r>
          </a:p>
          <a:p>
            <a:pPr lvl="1"/>
            <a:r>
              <a:rPr lang="uk-UA" sz="1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 ?????</a:t>
            </a:r>
          </a:p>
          <a:p>
            <a:pPr marL="182562" lvl="1" indent="0">
              <a:buNone/>
            </a:pPr>
            <a:r>
              <a:rPr lang="uk-UA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4.2. Доопрацювання та проходження процедур відповідно до Порядку про розроблення та затвердження професійних стандартів (затверджене </a:t>
            </a:r>
            <a:r>
              <a:rPr lang="uk-UA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постановою Кабінету Міністрів України від 31.05.2017 № 373 (Офіційний вісник України від 16.06.2017 р., № 47, ст. 1457</a:t>
            </a:r>
            <a:r>
              <a:rPr lang="uk-UA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)).</a:t>
            </a:r>
          </a:p>
          <a:p>
            <a:pPr marL="182562" lvl="1" indent="0">
              <a:buNone/>
            </a:pPr>
            <a:r>
              <a:rPr lang="uk-UA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1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.3</a:t>
            </a:r>
            <a:r>
              <a:rPr lang="uk-UA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Участь у розробленні  відповідних: проекту стандарти освіта та (в подальшому) проекту стандарту оцінювання результатів навчання.</a:t>
            </a:r>
            <a:endParaRPr lang="uk-UA" sz="1800" b="1" dirty="0" smtClean="0">
              <a:solidFill>
                <a:srgbClr val="4555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 smtClean="0">
              <a:solidFill>
                <a:srgbClr val="4555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 smtClean="0">
              <a:solidFill>
                <a:srgbClr val="C9D22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uk-U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uk-UA" b="1" dirty="0" smtClean="0">
              <a:solidFill>
                <a:srgbClr val="4555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7929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8530" y="206723"/>
            <a:ext cx="8429934" cy="708844"/>
          </a:xfrm>
        </p:spPr>
        <p:txBody>
          <a:bodyPr anchor="t">
            <a:normAutofit/>
          </a:bodyPr>
          <a:lstStyle/>
          <a:p>
            <a:pPr algn="ctr"/>
            <a:r>
              <a:rPr lang="uk-UA" sz="3600" b="1" dirty="0" smtClean="0"/>
              <a:t>Дякую за увагу!</a:t>
            </a:r>
            <a:endParaRPr lang="en-GB" sz="36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944839"/>
            <a:ext cx="3672408" cy="34862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123785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93338" y="195486"/>
            <a:ext cx="8496944" cy="432048"/>
          </a:xfrm>
        </p:spPr>
        <p:txBody>
          <a:bodyPr anchor="t">
            <a:normAutofit fontScale="90000"/>
          </a:bodyPr>
          <a:lstStyle/>
          <a:p>
            <a:r>
              <a:rPr lang="uk-UA" sz="2500" dirty="0" smtClean="0"/>
              <a:t>1. </a:t>
            </a:r>
            <a:r>
              <a:rPr lang="uk-UA" sz="2500" b="1" dirty="0" smtClean="0"/>
              <a:t>Загальна інформація</a:t>
            </a:r>
            <a:endParaRPr lang="en-GB" sz="2500" b="1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93338" y="583039"/>
            <a:ext cx="8208912" cy="396043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uk-UA" sz="1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розробленні ПС були використані матеріали:</a:t>
            </a:r>
          </a:p>
          <a:p>
            <a:pPr>
              <a:spcBef>
                <a:spcPts val="0"/>
              </a:spcBef>
            </a:pPr>
            <a:r>
              <a:rPr lang="uk-UA" sz="1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spcBef>
                <a:spcPts val="0"/>
              </a:spcBef>
            </a:pP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розроблення професійних стандартів (затверджена Наказом Міністерства соціальної політики України 22 січня 2018 року № 74).</a:t>
            </a:r>
          </a:p>
          <a:p>
            <a:pPr lvl="1">
              <a:spcBef>
                <a:spcPts val="0"/>
              </a:spcBef>
            </a:pP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професійної (професійно-технічної) освіти  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П(</a:t>
            </a:r>
            <a:r>
              <a:rPr lang="uk-UA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)О 5122. І.56.10-2017  (проект).</a:t>
            </a:r>
          </a:p>
          <a:p>
            <a:pPr lvl="1">
              <a:spcBef>
                <a:spcPts val="0"/>
              </a:spcBef>
            </a:pP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Довідник кваліфікаційних характеристик професій працівників. Випуск 65 « Торгівля та громадське харчування», Краматорськ, Центр продуктивності, 2006, с. 135 </a:t>
            </a:r>
            <a:endParaRPr lang="uk-U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роботи, видів діяльності і компетентності за професійною назвою 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Кухар”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uk-UA" dirty="0" smtClean="0">
                <a:solidFill>
                  <a:schemeClr val="tx1"/>
                </a:solidFill>
              </a:rPr>
              <a:t>(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PBAT REAC TP-00358 від 3 лютого 2016 року). Міністерство 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питань зайнятості Франції. Веб-сайт: :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travail-emploi.gouv.fr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>
              <a:spcBef>
                <a:spcPts val="0"/>
              </a:spcBef>
            </a:pP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Постанова 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міністерства економіки та праці за погодженням із Федеральним міністерством освіти  Німеччини (від 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лютого 2003 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року) «Про 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професійне навчання 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кухарів». </a:t>
            </a:r>
          </a:p>
          <a:p>
            <a:pPr lvl="1">
              <a:spcBef>
                <a:spcPts val="0"/>
              </a:spcBef>
            </a:pP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професійного стандарту Литви на професію 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«Кухар».</a:t>
            </a:r>
          </a:p>
          <a:p>
            <a:pPr lvl="1">
              <a:spcBef>
                <a:spcPts val="0"/>
              </a:spcBef>
            </a:pP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Європейські рамки </a:t>
            </a:r>
            <a:r>
              <a:rPr lang="uk-UA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компетентностей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тощо.</a:t>
            </a:r>
            <a:endParaRPr lang="uk-U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endParaRPr lang="uk-UA" dirty="0">
              <a:solidFill>
                <a:srgbClr val="45556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79297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23528" y="1"/>
            <a:ext cx="8064896" cy="627534"/>
          </a:xfrm>
        </p:spPr>
        <p:txBody>
          <a:bodyPr/>
          <a:lstStyle/>
          <a:p>
            <a:r>
              <a:rPr lang="uk-UA" sz="1600" dirty="0"/>
              <a:t>1. </a:t>
            </a:r>
            <a:r>
              <a:rPr lang="uk-UA" sz="1600" b="1" dirty="0"/>
              <a:t>Загальна </a:t>
            </a:r>
            <a:r>
              <a:rPr lang="uk-UA" sz="1600" b="1" dirty="0" smtClean="0"/>
              <a:t>інформація (продовження)</a:t>
            </a:r>
            <a:endParaRPr lang="en-GB" sz="16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23528" y="555526"/>
            <a:ext cx="6576303" cy="3888432"/>
          </a:xfrm>
        </p:spPr>
        <p:txBody>
          <a:bodyPr/>
          <a:lstStyle/>
          <a:p>
            <a:r>
              <a:rPr lang="uk-UA" sz="1400" cap="none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Макет проекту ПС складається із 7 розділів, розміщених на 81 сторінці. У ньому виділено </a:t>
            </a:r>
            <a:r>
              <a:rPr lang="uk-UA" sz="1400" cap="none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трудових </a:t>
            </a:r>
            <a:r>
              <a:rPr lang="uk-UA" sz="1400" cap="none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функцій, яким притаманні 45 професійні компетентності. </a:t>
            </a:r>
          </a:p>
          <a:p>
            <a:pPr lvl="0"/>
            <a:r>
              <a:rPr lang="uk-UA" sz="1400" cap="none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Орієнтовно, при розробленні ПС були використані положення проекту ДСПТО, підготовленого робочою групою (85%), французького (5%), литовського (</a:t>
            </a:r>
            <a:r>
              <a:rPr lang="uk-UA" sz="1400" cap="none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sz="1400" cap="none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 та німецького (5%) аналогів. </a:t>
            </a:r>
          </a:p>
          <a:p>
            <a:pPr lvl="0"/>
            <a:r>
              <a:rPr lang="uk-UA" sz="1400" cap="none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Трудові функції та орієнтовні рівні НРК*:</a:t>
            </a:r>
          </a:p>
          <a:p>
            <a:pPr lvl="0"/>
            <a:r>
              <a:rPr lang="uk-UA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12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Дотримуватися вимог, норм та положень з охорони праці, виробничої та пожежної безпеки, виробничої санітарії. 2 рівень НРК.</a:t>
            </a:r>
            <a:endParaRPr lang="ru-RU" sz="1400" cap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Б. Застосовувати у поточній роботі загальні та базові знання, уміння та навички. 3 рівень НРК.</a:t>
            </a:r>
            <a:endParaRPr lang="ru-RU" sz="1400" cap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 Виконувати прості роботи з обробки сировини та виготовлення  напівфабрикатів. 2 рівень НРК.</a:t>
            </a:r>
            <a:endParaRPr lang="ru-RU" sz="1400" cap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Виконувати прості роботи нескладного приготування страв, виготовляти прісне тісто та напівфабрикати з нього. 2 рівень НРК.</a:t>
            </a:r>
            <a:endParaRPr lang="ru-RU" sz="1400" cap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Д. Виконувати роботи середньої складності з обробки сировини та виготовлення  напівфабрикатів, готування супів та     соусів. 3 рівень НРК.</a:t>
            </a:r>
            <a:endParaRPr lang="ru-RU" sz="1400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23785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23528" y="195263"/>
            <a:ext cx="8064896" cy="432271"/>
          </a:xfrm>
        </p:spPr>
        <p:txBody>
          <a:bodyPr/>
          <a:lstStyle/>
          <a:p>
            <a:r>
              <a:rPr lang="uk-UA" sz="2300" dirty="0"/>
              <a:t>1. </a:t>
            </a:r>
            <a:r>
              <a:rPr lang="uk-UA" sz="2300" b="1" dirty="0"/>
              <a:t>Загальна </a:t>
            </a:r>
            <a:r>
              <a:rPr lang="uk-UA" sz="2300" b="1" dirty="0" smtClean="0"/>
              <a:t>інформація (продовження)</a:t>
            </a:r>
            <a:endParaRPr lang="en-GB" sz="23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99953" y="555526"/>
            <a:ext cx="6504295" cy="3888431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Виконувати роботи середньої складності з приготування гарячих страв  та гарнірів. 3 рівень НРК.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Є. Виконувати роботи середньої складності з виготовлення холодних та солодких страв і напоїв,  тіста та виробів з       нього. 3 рівень НРК.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Ж. Виконувати робіт підвищеної складності з приготування страв за фірмовими та сучасними рецептурами. 4 рівень НРК.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З.  Виконувати особливо складні роботи  з приготування та оздоблення страв за сучасними технологіями. 4 рівень НРК.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І. Приймати участь  у розвитку діяльності з приготування їжі та підвищенні кваліфікації кухарів. 5 рівень НРК.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25984586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23528" y="195263"/>
            <a:ext cx="8064896" cy="432271"/>
          </a:xfrm>
        </p:spPr>
        <p:txBody>
          <a:bodyPr/>
          <a:lstStyle/>
          <a:p>
            <a:r>
              <a:rPr lang="uk-UA" sz="2300" dirty="0"/>
              <a:t>1. </a:t>
            </a:r>
            <a:r>
              <a:rPr lang="uk-UA" sz="2300" b="1" dirty="0"/>
              <a:t>Загальна </a:t>
            </a:r>
            <a:r>
              <a:rPr lang="uk-UA" sz="2300" b="1" dirty="0" smtClean="0"/>
              <a:t>інформація (продовження)</a:t>
            </a:r>
            <a:endParaRPr lang="en-GB" sz="23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23528" y="555526"/>
            <a:ext cx="6504295" cy="3888431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uk-UA" sz="20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цьому проекті макету ПС виділяється:</a:t>
            </a:r>
          </a:p>
          <a:p>
            <a:pPr>
              <a:spcBef>
                <a:spcPts val="300"/>
              </a:spcBef>
            </a:pPr>
            <a:r>
              <a:rPr lang="uk-UA" sz="1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повна кваліфікація – «Кухар» (Трудові функції А, Б, В, Г, Д, Е, Є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>
              <a:spcBef>
                <a:spcPts val="300"/>
              </a:spcBef>
            </a:pP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300"/>
              </a:spcBef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часткова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кваліфікація, розміщена всередині повної кваліфікації, – «Помічник кухара» (Трудові функції А, Б (професійні компетентності Б1-Б3, Б5) В, Г,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spcBef>
                <a:spcPts val="300"/>
              </a:spcBef>
            </a:pPr>
            <a:endParaRPr lang="uk-U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300"/>
              </a:spcBef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часткові кваліфікації, як додаткові до повної кваліфікації «Кухар», - «Старший кухар» (додаткові Трудова функції Ж і З), та «Шеф-кухар» (додаткова Трудова функція І).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300"/>
              </a:spcBef>
            </a:pP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2753310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555526"/>
            <a:ext cx="2000003" cy="551657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Помічник </a:t>
            </a:r>
            <a:r>
              <a:rPr lang="uk-UA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кухара</a:t>
            </a:r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699792" y="3507854"/>
            <a:ext cx="2016224" cy="70141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Шеф-кухар</a:t>
            </a:r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699792" y="2427734"/>
            <a:ext cx="2016224" cy="797349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кухар</a:t>
            </a:r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699792" y="1563638"/>
            <a:ext cx="2016224" cy="629403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Кухар</a:t>
            </a:r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364088" y="2571750"/>
            <a:ext cx="1224136" cy="50405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436096" y="843558"/>
            <a:ext cx="1296144" cy="77688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Д, Е, Є, Б.4, Б.6-Б.10 </a:t>
            </a:r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99592" y="1563638"/>
            <a:ext cx="1440160" cy="64807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Ж, З</a:t>
            </a:r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1" name="Прямая со стрелкой 80"/>
          <p:cNvCxnSpPr>
            <a:stCxn id="47" idx="2"/>
          </p:cNvCxnSpPr>
          <p:nvPr/>
        </p:nvCxnSpPr>
        <p:spPr>
          <a:xfrm flipH="1">
            <a:off x="4716016" y="1620443"/>
            <a:ext cx="1368152" cy="872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>
            <a:endCxn id="47" idx="1"/>
          </p:cNvCxnSpPr>
          <p:nvPr/>
        </p:nvCxnSpPr>
        <p:spPr>
          <a:xfrm>
            <a:off x="4644008" y="1131590"/>
            <a:ext cx="792088" cy="100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>
            <a:stCxn id="43" idx="2"/>
            <a:endCxn id="31" idx="3"/>
          </p:cNvCxnSpPr>
          <p:nvPr/>
        </p:nvCxnSpPr>
        <p:spPr>
          <a:xfrm flipH="1">
            <a:off x="4716016" y="3075806"/>
            <a:ext cx="1260140" cy="782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2" name="Прямая со стрелкой 121"/>
          <p:cNvCxnSpPr>
            <a:stCxn id="35" idx="1"/>
            <a:endCxn id="49" idx="3"/>
          </p:cNvCxnSpPr>
          <p:nvPr/>
        </p:nvCxnSpPr>
        <p:spPr>
          <a:xfrm flipH="1">
            <a:off x="2339752" y="1878340"/>
            <a:ext cx="360040" cy="9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4" name="Прямая со стрелкой 123"/>
          <p:cNvCxnSpPr>
            <a:stCxn id="32" idx="3"/>
            <a:endCxn id="43" idx="1"/>
          </p:cNvCxnSpPr>
          <p:nvPr/>
        </p:nvCxnSpPr>
        <p:spPr>
          <a:xfrm flipV="1">
            <a:off x="4716016" y="2823778"/>
            <a:ext cx="648072" cy="2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5" name="Прямая со стрелкой 124"/>
          <p:cNvCxnSpPr>
            <a:endCxn id="32" idx="1"/>
          </p:cNvCxnSpPr>
          <p:nvPr/>
        </p:nvCxnSpPr>
        <p:spPr>
          <a:xfrm>
            <a:off x="1979712" y="2211710"/>
            <a:ext cx="720080" cy="614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2" name="Title 4"/>
          <p:cNvSpPr txBox="1">
            <a:spLocks/>
          </p:cNvSpPr>
          <p:nvPr/>
        </p:nvSpPr>
        <p:spPr>
          <a:xfrm>
            <a:off x="251520" y="77808"/>
            <a:ext cx="8064896" cy="43227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rgbClr val="96BF3D"/>
                </a:solidFill>
                <a:latin typeface="Montreal-DemiBold" pitchFamily="2" charset="0"/>
                <a:ea typeface="+mj-ea"/>
                <a:cs typeface="+mj-cs"/>
              </a:defRPr>
            </a:lvl1pPr>
          </a:lstStyle>
          <a:p>
            <a:r>
              <a:rPr lang="uk-UA" sz="2300" dirty="0" smtClean="0"/>
              <a:t>1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Загальна інформація (продовження). Схема  кваліфікацій.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59064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23528" y="195263"/>
            <a:ext cx="8064896" cy="432271"/>
          </a:xfrm>
        </p:spPr>
        <p:txBody>
          <a:bodyPr/>
          <a:lstStyle/>
          <a:p>
            <a:r>
              <a:rPr lang="uk-UA" sz="2300" dirty="0" smtClean="0"/>
              <a:t>1. </a:t>
            </a:r>
            <a:r>
              <a:rPr lang="uk-UA" sz="2300" b="1" dirty="0" smtClean="0"/>
              <a:t>Загальна інформація (продовження)</a:t>
            </a:r>
            <a:endParaRPr lang="en-GB" sz="23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99953" y="555526"/>
            <a:ext cx="6504295" cy="3888431"/>
          </a:xfrm>
        </p:spPr>
        <p:txBody>
          <a:bodyPr/>
          <a:lstStyle/>
          <a:p>
            <a:r>
              <a:rPr lang="uk-UA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Орієнтовно (до моменту розроблення та затвердження відповідних: стандарту освіти і стандарту оцінювання результатів навчання) через дескриптори національної рамки кваліфікацій (НРК) визначені її рівні наступним чином:</a:t>
            </a:r>
          </a:p>
          <a:p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«Помічник кухара» - 2 рівень НРК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«Кухар» - 3 рівень НРК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«Старший кухар» - 4 рівень НРК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«Шеф-кухар» - 5 рівень НРК.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4929763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23528" y="195263"/>
            <a:ext cx="8064896" cy="432271"/>
          </a:xfrm>
        </p:spPr>
        <p:txBody>
          <a:bodyPr/>
          <a:lstStyle/>
          <a:p>
            <a:r>
              <a:rPr lang="uk-UA" sz="2300" dirty="0" smtClean="0"/>
              <a:t>1. </a:t>
            </a:r>
            <a:r>
              <a:rPr lang="uk-UA" sz="2300" b="1" dirty="0" smtClean="0"/>
              <a:t>Загальна інформація (продовження)</a:t>
            </a:r>
            <a:endParaRPr lang="en-GB" sz="23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99953" y="555526"/>
            <a:ext cx="6504295" cy="3888431"/>
          </a:xfrm>
        </p:spPr>
        <p:txBody>
          <a:bodyPr/>
          <a:lstStyle/>
          <a:p>
            <a:r>
              <a:rPr lang="uk-UA" dirty="0">
                <a:solidFill>
                  <a:srgbClr val="96BF3D"/>
                </a:solidFill>
                <a:latin typeface="Times New Roman" pitchFamily="18" charset="0"/>
                <a:cs typeface="Times New Roman" pitchFamily="18" charset="0"/>
              </a:rPr>
              <a:t>Для зручності в розумінні та переході користувачів від диференціації за тарифними розрядами до диференціації за рівнями НРК наведемо орієнтовне співвідношення розрядів</a:t>
            </a:r>
            <a:r>
              <a:rPr lang="uk-UA" dirty="0" smtClean="0">
                <a:solidFill>
                  <a:srgbClr val="96BF3D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 smtClean="0">
              <a:solidFill>
                <a:srgbClr val="96BF3D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«Помічник кухара» (2 рівень НРК) – 3 тарифний розряд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«Кухар» (3 рівень НРК) – 4-5 тарифні розряди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«Старший кухар» (4 рівень НРК) – 6 тарифний розряд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«Шеф-кухар» (5 рівень НРК) – немає.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492976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512" y="-1"/>
            <a:ext cx="8449326" cy="771551"/>
          </a:xfrm>
        </p:spPr>
        <p:txBody>
          <a:bodyPr anchor="t">
            <a:normAutofit fontScale="90000"/>
          </a:bodyPr>
          <a:lstStyle/>
          <a:p>
            <a:r>
              <a:rPr lang="uk-UA" sz="2500" b="1" dirty="0"/>
              <a:t>2</a:t>
            </a:r>
            <a:r>
              <a:rPr lang="uk-UA" sz="2500" b="1" dirty="0" smtClean="0"/>
              <a:t>. </a:t>
            </a:r>
            <a:r>
              <a:rPr lang="uk-UA" sz="2500" b="1" dirty="0" smtClean="0"/>
              <a:t>Зауваження та пропозиції до проекту</a:t>
            </a:r>
            <a:br>
              <a:rPr lang="uk-UA" sz="2500" b="1" dirty="0" smtClean="0"/>
            </a:br>
            <a:r>
              <a:rPr lang="uk-UA" sz="2500" b="1" dirty="0" err="1" smtClean="0"/>
              <a:t>ПС</a:t>
            </a:r>
            <a:r>
              <a:rPr lang="uk-UA" sz="2500" b="1" dirty="0" smtClean="0"/>
              <a:t> (</a:t>
            </a:r>
            <a:r>
              <a:rPr lang="uk-UA" sz="2500" b="1" dirty="0" err="1" smtClean="0"/>
              <a:t>тов”</a:t>
            </a:r>
            <a:r>
              <a:rPr lang="uk-UA" sz="2500" b="1" dirty="0" smtClean="0"/>
              <a:t> Мережа козирна </a:t>
            </a:r>
            <a:r>
              <a:rPr lang="uk-UA" sz="2500" b="1" dirty="0" err="1" smtClean="0"/>
              <a:t>карта”</a:t>
            </a:r>
            <a:r>
              <a:rPr lang="uk-UA" sz="2500" b="1" dirty="0" smtClean="0"/>
              <a:t>)</a:t>
            </a:r>
            <a:endParaRPr lang="en-GB" sz="2500" b="1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uk-UA" dirty="0" smtClean="0"/>
              <a:t>  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uk-UA" dirty="0" smtClean="0"/>
          </a:p>
          <a:p>
            <a:pPr lvl="1"/>
            <a:endParaRPr lang="uk-UA" dirty="0" smtClean="0"/>
          </a:p>
          <a:p>
            <a:pPr lvl="1"/>
            <a:endParaRPr lang="uk-UA" dirty="0" smtClean="0"/>
          </a:p>
          <a:p>
            <a:pPr lvl="1"/>
            <a:endParaRPr lang="en-US" dirty="0" smtClean="0"/>
          </a:p>
          <a:p>
            <a:pPr lvl="1"/>
            <a:endParaRPr lang="uk-UA" dirty="0" smtClean="0"/>
          </a:p>
          <a:p>
            <a:pPr lvl="1"/>
            <a:endParaRPr lang="uk-UA" dirty="0" smtClean="0"/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-34769284" y="1276350"/>
            <a:ext cx="10819364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23" name="Таблиця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11262055"/>
              </p:ext>
            </p:extLst>
          </p:nvPr>
        </p:nvGraphicFramePr>
        <p:xfrm>
          <a:off x="539552" y="699542"/>
          <a:ext cx="84201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788">
                  <a:extLst>
                    <a:ext uri="{9D8B030D-6E8A-4147-A177-3AD203B41FA5}">
                      <a16:colId xmlns="" xmlns:a16="http://schemas.microsoft.com/office/drawing/2014/main" val="2875383187"/>
                    </a:ext>
                  </a:extLst>
                </a:gridCol>
                <a:gridCol w="2880320">
                  <a:extLst>
                    <a:ext uri="{9D8B030D-6E8A-4147-A177-3AD203B41FA5}">
                      <a16:colId xmlns="" xmlns:a16="http://schemas.microsoft.com/office/drawing/2014/main" val="24647041"/>
                    </a:ext>
                  </a:extLst>
                </a:gridCol>
                <a:gridCol w="2426967">
                  <a:extLst>
                    <a:ext uri="{9D8B030D-6E8A-4147-A177-3AD203B41FA5}">
                      <a16:colId xmlns="" xmlns:a16="http://schemas.microsoft.com/office/drawing/2014/main" val="979750726"/>
                    </a:ext>
                  </a:extLst>
                </a:gridCol>
                <a:gridCol w="2105025">
                  <a:extLst>
                    <a:ext uri="{9D8B030D-6E8A-4147-A177-3AD203B41FA5}">
                      <a16:colId xmlns="" xmlns:a16="http://schemas.microsoft.com/office/drawing/2014/main" val="3320189715"/>
                    </a:ext>
                  </a:extLst>
                </a:gridCol>
              </a:tblGrid>
              <a:tr h="6949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Розділу чи сторінки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Пропозиція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 проекті ПС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Пояснення та коментарі </a:t>
                      </a:r>
                      <a:endParaRPr lang="uk-UA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34012427"/>
                  </a:ext>
                </a:extLst>
              </a:tr>
              <a:tr h="4997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1.10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Внести зміни  “ виконання роботи у команді та самостійно, слідуючи встановленим регламентам, процедурам, </a:t>
                      </a:r>
                      <a:r>
                        <a:rPr lang="ru-RU" sz="1400" kern="1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калькуляційним</a:t>
                      </a:r>
                      <a:r>
                        <a:rPr lang="ru-RU" sz="140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та </a:t>
                      </a:r>
                      <a:r>
                        <a:rPr lang="uk-UA" sz="140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технологічним карткам</a:t>
                      </a: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іншій  документації і вимогам до якості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окремих випадках самостійний підбір методів виконання завдань, матеріалів, інструментів, обладнання, </a:t>
                      </a:r>
                      <a:r>
                        <a:rPr lang="uk-UA" sz="140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калькуляційних та технологічних карток</a:t>
                      </a: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…..”</a:t>
                      </a:r>
                      <a:endParaRPr lang="uk-UA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Виконання роботи у команді та самостійно, слідуючи встановленим регламентам, процедурам,  </a:t>
                      </a:r>
                      <a:r>
                        <a:rPr lang="uk-UA" sz="1400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рецептам, </a:t>
                      </a: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технологічним карткам, іншій  документації і вимогам до якості результатів роботи. …</a:t>
                      </a:r>
                      <a:endParaRPr lang="uk-UA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Враховано. </a:t>
                      </a:r>
                      <a:endParaRPr lang="uk-UA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79848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77929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2b5e03d6ff2dac033996b556dbe18189b89c2ec"/>
</p:tagLst>
</file>

<file path=ppt/theme/theme1.xml><?xml version="1.0" encoding="utf-8"?>
<a:theme xmlns:a="http://schemas.openxmlformats.org/drawingml/2006/main" name="Green Them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583119"/>
      </a:hlink>
      <a:folHlink>
        <a:srgbClr val="750D6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ange Them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583119"/>
      </a:hlink>
      <a:folHlink>
        <a:srgbClr val="750D6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Yellow Them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583119"/>
      </a:hlink>
      <a:folHlink>
        <a:srgbClr val="750D6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TF">
    <a:dk1>
      <a:sysClr val="windowText" lastClr="000000"/>
    </a:dk1>
    <a:lt1>
      <a:sysClr val="window" lastClr="FFFFFF"/>
    </a:lt1>
    <a:dk2>
      <a:srgbClr val="455560"/>
    </a:dk2>
    <a:lt2>
      <a:srgbClr val="0092BB"/>
    </a:lt2>
    <a:accent1>
      <a:srgbClr val="66BED6"/>
    </a:accent1>
    <a:accent2>
      <a:srgbClr val="CBD300"/>
    </a:accent2>
    <a:accent3>
      <a:srgbClr val="DC006B"/>
    </a:accent3>
    <a:accent4>
      <a:srgbClr val="FFDC00"/>
    </a:accent4>
    <a:accent5>
      <a:srgbClr val="009CDA"/>
    </a:accent5>
    <a:accent6>
      <a:srgbClr val="F39900"/>
    </a:accent6>
    <a:hlink>
      <a:srgbClr val="583119"/>
    </a:hlink>
    <a:folHlink>
      <a:srgbClr val="750D68"/>
    </a:folHlink>
  </a:clrScheme>
</a:themeOverride>
</file>

<file path=ppt/theme/themeOverride2.xml><?xml version="1.0" encoding="utf-8"?>
<a:themeOverride xmlns:a="http://schemas.openxmlformats.org/drawingml/2006/main">
  <a:clrScheme name="ETF">
    <a:dk1>
      <a:sysClr val="windowText" lastClr="000000"/>
    </a:dk1>
    <a:lt1>
      <a:sysClr val="window" lastClr="FFFFFF"/>
    </a:lt1>
    <a:dk2>
      <a:srgbClr val="455560"/>
    </a:dk2>
    <a:lt2>
      <a:srgbClr val="0092BB"/>
    </a:lt2>
    <a:accent1>
      <a:srgbClr val="66BED6"/>
    </a:accent1>
    <a:accent2>
      <a:srgbClr val="CBD300"/>
    </a:accent2>
    <a:accent3>
      <a:srgbClr val="DC006B"/>
    </a:accent3>
    <a:accent4>
      <a:srgbClr val="FFDC00"/>
    </a:accent4>
    <a:accent5>
      <a:srgbClr val="009CDA"/>
    </a:accent5>
    <a:accent6>
      <a:srgbClr val="F39900"/>
    </a:accent6>
    <a:hlink>
      <a:srgbClr val="583119"/>
    </a:hlink>
    <a:folHlink>
      <a:srgbClr val="750D68"/>
    </a:folHlink>
  </a:clrScheme>
</a:themeOverride>
</file>

<file path=ppt/theme/themeOverride3.xml><?xml version="1.0" encoding="utf-8"?>
<a:themeOverride xmlns:a="http://schemas.openxmlformats.org/drawingml/2006/main">
  <a:clrScheme name="ETF">
    <a:dk1>
      <a:sysClr val="windowText" lastClr="000000"/>
    </a:dk1>
    <a:lt1>
      <a:sysClr val="window" lastClr="FFFFFF"/>
    </a:lt1>
    <a:dk2>
      <a:srgbClr val="455560"/>
    </a:dk2>
    <a:lt2>
      <a:srgbClr val="0092BB"/>
    </a:lt2>
    <a:accent1>
      <a:srgbClr val="66BED6"/>
    </a:accent1>
    <a:accent2>
      <a:srgbClr val="CBD300"/>
    </a:accent2>
    <a:accent3>
      <a:srgbClr val="DC006B"/>
    </a:accent3>
    <a:accent4>
      <a:srgbClr val="FFDC00"/>
    </a:accent4>
    <a:accent5>
      <a:srgbClr val="009CDA"/>
    </a:accent5>
    <a:accent6>
      <a:srgbClr val="F39900"/>
    </a:accent6>
    <a:hlink>
      <a:srgbClr val="583119"/>
    </a:hlink>
    <a:folHlink>
      <a:srgbClr val="750D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2967</TotalTime>
  <Words>1112</Words>
  <Application>Microsoft Office PowerPoint</Application>
  <PresentationFormat>Экран (16:9)</PresentationFormat>
  <Paragraphs>143</Paragraphs>
  <Slides>13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Montreal-DemiBold</vt:lpstr>
      <vt:lpstr>Times New Roman</vt:lpstr>
      <vt:lpstr>Wingdings</vt:lpstr>
      <vt:lpstr>Calibri</vt:lpstr>
      <vt:lpstr>Green Theme</vt:lpstr>
      <vt:lpstr>Orange Theme</vt:lpstr>
      <vt:lpstr>Yellow Theme</vt:lpstr>
      <vt:lpstr>РЕЗУЛЬТАТИ  ЕКСПЕРТНОГО ОПИТУВАННЯ</vt:lpstr>
      <vt:lpstr>1. Загальна інформація</vt:lpstr>
      <vt:lpstr>1. Загальна інформація (продовження)</vt:lpstr>
      <vt:lpstr>1. Загальна інформація (продовження)</vt:lpstr>
      <vt:lpstr>1. Загальна інформація (продовження)</vt:lpstr>
      <vt:lpstr>Слайд 6</vt:lpstr>
      <vt:lpstr>1. Загальна інформація (продовження)</vt:lpstr>
      <vt:lpstr>1. Загальна інформація (продовження)</vt:lpstr>
      <vt:lpstr>2. Зауваження та пропозиції до проекту ПС (тов” Мережа козирна карта”)</vt:lpstr>
      <vt:lpstr>3. Зауваження та пропозиції до проекту ПС (тов” Мережа козирна карта”)</vt:lpstr>
      <vt:lpstr>3. Зауваження та пропозиції до проекту ПС (тов” Мережа козирна карта”)</vt:lpstr>
      <vt:lpstr>4. Подальші дії</vt:lpstr>
      <vt:lpstr>Дякую за увагу!</vt:lpstr>
    </vt:vector>
  </TitlesOfParts>
  <Company>Article 10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Carla Leclezio</dc:creator>
  <cp:lastModifiedBy>Lenovo</cp:lastModifiedBy>
  <cp:revision>259</cp:revision>
  <cp:lastPrinted>2018-02-19T09:44:46Z</cp:lastPrinted>
  <dcterms:created xsi:type="dcterms:W3CDTF">2012-09-13T11:45:23Z</dcterms:created>
  <dcterms:modified xsi:type="dcterms:W3CDTF">2018-05-20T15:23:06Z</dcterms:modified>
</cp:coreProperties>
</file>