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2" r:id="rId1"/>
    <p:sldMasterId id="2147483669" r:id="rId2"/>
    <p:sldMasterId id="2147483676" r:id="rId3"/>
  </p:sldMasterIdLst>
  <p:notesMasterIdLst>
    <p:notesMasterId r:id="rId18"/>
  </p:notesMasterIdLst>
  <p:handoutMasterIdLst>
    <p:handoutMasterId r:id="rId19"/>
  </p:handoutMasterIdLst>
  <p:sldIdLst>
    <p:sldId id="295" r:id="rId4"/>
    <p:sldId id="296" r:id="rId5"/>
    <p:sldId id="298" r:id="rId6"/>
    <p:sldId id="337" r:id="rId7"/>
    <p:sldId id="338" r:id="rId8"/>
    <p:sldId id="349" r:id="rId9"/>
    <p:sldId id="346" r:id="rId10"/>
    <p:sldId id="350" r:id="rId11"/>
    <p:sldId id="339" r:id="rId12"/>
    <p:sldId id="340" r:id="rId13"/>
    <p:sldId id="351" r:id="rId14"/>
    <p:sldId id="352" r:id="rId15"/>
    <p:sldId id="324" r:id="rId16"/>
    <p:sldId id="325" r:id="rId17"/>
  </p:sldIdLst>
  <p:sldSz cx="9144000" cy="5143500" type="screen16x9"/>
  <p:notesSz cx="6735763" cy="98663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real-DemiBold" panose="020B0604020202020204"/>
      <p:regular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orient="horz" pos="804" userDrawn="1">
          <p15:clr>
            <a:srgbClr val="A4A3A4"/>
          </p15:clr>
        </p15:guide>
        <p15:guide id="3" orient="horz" pos="2674">
          <p15:clr>
            <a:srgbClr val="A4A3A4"/>
          </p15:clr>
        </p15:guide>
        <p15:guide id="4" orient="horz" pos="123">
          <p15:clr>
            <a:srgbClr val="A4A3A4"/>
          </p15:clr>
        </p15:guide>
        <p15:guide id="5" pos="2880">
          <p15:clr>
            <a:srgbClr val="A4A3A4"/>
          </p15:clr>
        </p15:guide>
        <p15:guide id="6" pos="5759">
          <p15:clr>
            <a:srgbClr val="A4A3A4"/>
          </p15:clr>
        </p15:guide>
        <p15:guide id="7" pos="204">
          <p15:clr>
            <a:srgbClr val="A4A3A4"/>
          </p15:clr>
        </p15:guide>
        <p15:guide id="8" pos="5511">
          <p15:clr>
            <a:srgbClr val="A4A3A4"/>
          </p15:clr>
        </p15:guide>
        <p15:guide id="9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F3D"/>
    <a:srgbClr val="66BED6"/>
    <a:srgbClr val="455560"/>
    <a:srgbClr val="C9D22C"/>
    <a:srgbClr val="F7EC2E"/>
    <a:srgbClr val="FEBC11"/>
    <a:srgbClr val="F58233"/>
    <a:srgbClr val="C81524"/>
    <a:srgbClr val="732368"/>
    <a:srgbClr val="99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2639" autoAdjust="0"/>
  </p:normalViewPr>
  <p:slideViewPr>
    <p:cSldViewPr>
      <p:cViewPr varScale="1">
        <p:scale>
          <a:sx n="136" d="100"/>
          <a:sy n="136" d="100"/>
        </p:scale>
        <p:origin x="1098" y="126"/>
      </p:cViewPr>
      <p:guideLst>
        <p:guide orient="horz" pos="1665"/>
        <p:guide orient="horz" pos="804"/>
        <p:guide orient="horz" pos="2674"/>
        <p:guide orient="horz" pos="123"/>
        <p:guide pos="2880"/>
        <p:guide pos="5759"/>
        <p:guide pos="204"/>
        <p:guide pos="5511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922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/>
              <a:pPr/>
              <a:t>04/01/2019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8F6D398E-25CB-40CF-A09E-EE5459CE508C}" type="datetimeFigureOut">
              <a:rPr lang="en-GB" smtClean="0"/>
              <a:pPr/>
              <a:t>04/01/2019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019C38AD-272E-49C6-9EDF-AC09A3477B4B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Металообробник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універсальних верстатах».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93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18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186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74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7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6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6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een Title Slid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680" y="209464"/>
            <a:ext cx="8665200" cy="424128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732368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" name="Picture 41" descr="purple people green title 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32240" y="2521138"/>
            <a:ext cx="1554054" cy="23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llow title slid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2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8" name="Picture 27" descr="yellow-divider-slide-green-peop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7533" y="2318932"/>
            <a:ext cx="1728192" cy="26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Divider slide - yellow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680" y="209464"/>
            <a:ext cx="8634797" cy="42264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Green divider slid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6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range title slid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4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7" name="Picture 26" descr="orange-people-title-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16216" y="2211710"/>
            <a:ext cx="17163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 divider slid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96BF3D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1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vail-emploi.gouv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ПРИЛОЖЕНИЕ 13</a:t>
            </a:r>
            <a:r>
              <a:rPr lang="uk-UA" sz="2000" b="1" dirty="0" smtClean="0"/>
              <a:t>. РЕЗУЛЬТАТИ  </a:t>
            </a:r>
            <a:r>
              <a:rPr lang="uk-UA" sz="2000" b="1" dirty="0" smtClean="0"/>
              <a:t>ЕКСПЕРТНОГО ОПИТУВАННЯ</a:t>
            </a:r>
            <a:endParaRPr lang="en-GB" sz="20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99953" y="2139702"/>
            <a:ext cx="5496183" cy="1008112"/>
          </a:xfrm>
        </p:spPr>
        <p:txBody>
          <a:bodyPr/>
          <a:lstStyle/>
          <a:p>
            <a:r>
              <a:rPr lang="uk-UA" sz="2000" b="1" dirty="0" smtClean="0">
                <a:solidFill>
                  <a:srgbClr val="96BF3D"/>
                </a:solidFill>
              </a:rPr>
              <a:t>Презентація проекту професійного стандарту на професію «токар»</a:t>
            </a:r>
            <a:endParaRPr lang="en-GB" sz="2000" b="1" dirty="0">
              <a:solidFill>
                <a:srgbClr val="96BF3D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23528" y="4011910"/>
            <a:ext cx="4751721" cy="360362"/>
          </a:xfrm>
        </p:spPr>
        <p:txBody>
          <a:bodyPr/>
          <a:lstStyle/>
          <a:p>
            <a:r>
              <a:rPr lang="uk-UA" dirty="0" smtClean="0"/>
              <a:t>24.05.2018</a:t>
            </a:r>
            <a:endParaRPr lang="en-GB" dirty="0"/>
          </a:p>
        </p:txBody>
      </p:sp>
      <p:sp>
        <p:nvSpPr>
          <p:cNvPr id="5" name="Text Placeholder 19"/>
          <p:cNvSpPr txBox="1">
            <a:spLocks/>
          </p:cNvSpPr>
          <p:nvPr/>
        </p:nvSpPr>
        <p:spPr>
          <a:xfrm>
            <a:off x="323528" y="3435846"/>
            <a:ext cx="489654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6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96BF3D"/>
                </a:solidFill>
                <a:effectLst/>
                <a:uLnTx/>
                <a:uFillTx/>
                <a:latin typeface="Montreal-DemiBold" pitchFamily="2" charset="0"/>
                <a:ea typeface="+mn-ea"/>
                <a:cs typeface="+mn-cs"/>
              </a:rPr>
              <a:t>С.в</a:t>
            </a:r>
            <a:r>
              <a:rPr kumimoji="0" lang="uk-UA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96BF3D"/>
                </a:solidFill>
                <a:effectLst/>
                <a:uLnTx/>
                <a:uFillTx/>
                <a:latin typeface="Montreal-DemiBold" pitchFamily="2" charset="0"/>
                <a:ea typeface="+mn-ea"/>
                <a:cs typeface="+mn-cs"/>
              </a:rPr>
              <a:t>. Мельник, НАЦІОНАЛЬНИЙ ЕКСПЕРТ </a:t>
            </a:r>
            <a:r>
              <a:rPr kumimoji="0" lang="uk-UA" sz="16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96BF3D"/>
                </a:solidFill>
                <a:effectLst/>
                <a:uLnTx/>
                <a:uFillTx/>
                <a:latin typeface="Montreal-DemiBold" pitchFamily="2" charset="0"/>
                <a:ea typeface="+mn-ea"/>
                <a:cs typeface="+mn-cs"/>
              </a:rPr>
              <a:t>єфо</a:t>
            </a:r>
            <a:endParaRPr kumimoji="0" lang="en-GB" sz="1600" b="0" i="0" u="none" strike="noStrike" kern="1200" cap="all" spc="0" normalizeH="0" baseline="0" noProof="0" dirty="0">
              <a:ln>
                <a:noFill/>
              </a:ln>
              <a:solidFill>
                <a:srgbClr val="96BF3D"/>
              </a:solidFill>
              <a:effectLst/>
              <a:uLnTx/>
              <a:uFillTx/>
              <a:latin typeface="Montreal-D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195263"/>
            <a:ext cx="8064896" cy="432271"/>
          </a:xfrm>
        </p:spPr>
        <p:txBody>
          <a:bodyPr/>
          <a:lstStyle/>
          <a:p>
            <a:r>
              <a:rPr lang="uk-UA" sz="2300" b="1" dirty="0" smtClean="0"/>
              <a:t>2. Тестування ПС</a:t>
            </a:r>
            <a:endParaRPr lang="en-GB" sz="23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9953" y="555526"/>
            <a:ext cx="6504295" cy="3888431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обмежених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часових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рамок,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перш за все,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розіслано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запитів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профільним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стейкґолдерам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Деталізовані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зауваження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станом на </a:t>
            </a:r>
            <a:r>
              <a:rPr lang="en-US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.05.2018)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14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Харківського науково-виробничого  технологічного консорціуму </a:t>
            </a:r>
            <a:r>
              <a:rPr lang="uk-UA" sz="14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“Мехатроніка”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1" indent="0">
              <a:spcAft>
                <a:spcPts val="0"/>
              </a:spcAft>
              <a:buClrTx/>
              <a:buFontTx/>
              <a:buChar char="-"/>
              <a:tabLst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запорізького машинобудівного та металообробного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“конгломерату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 ( АТ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“Мотор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Січ”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ПАТ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“Запоріжсталь”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ПАТ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“Запоріжспецсталь”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НВК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“Іскра”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lvl="1" indent="0">
              <a:spcAft>
                <a:spcPts val="0"/>
              </a:spcAft>
              <a:buClrTx/>
              <a:buFontTx/>
              <a:buChar char="-"/>
              <a:tabLst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ПАТ 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“Укрзалізниця”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відділення );</a:t>
            </a:r>
          </a:p>
          <a:p>
            <a:pPr marL="0" lvl="1" indent="0">
              <a:spcAft>
                <a:spcPts val="0"/>
              </a:spcAft>
              <a:buClrTx/>
              <a:buFontTx/>
              <a:buChar char="-"/>
              <a:tabLst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ПАТ 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“Радар”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0">
              <a:spcAft>
                <a:spcPts val="0"/>
              </a:spcAft>
              <a:buClrTx/>
              <a:buFontTx/>
              <a:buChar char="-"/>
              <a:tabLst/>
            </a:pPr>
            <a:r>
              <a:rPr lang="uk-UA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зазначити, що експертами АТ </a:t>
            </a:r>
            <a:r>
              <a:rPr lang="uk-UA" b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“Мотор</a:t>
            </a:r>
            <a:r>
              <a:rPr lang="uk-UA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Січ”</a:t>
            </a:r>
            <a:r>
              <a:rPr lang="uk-UA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 4 по 16 травня </a:t>
            </a:r>
            <a:r>
              <a:rPr lang="uk-UA" b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п.р</a:t>
            </a:r>
            <a:r>
              <a:rPr lang="uk-UA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проведено повноцінний функціональний аналіз за Методикою,  результати якого повністю враховані в проекті </a:t>
            </a:r>
            <a:r>
              <a:rPr lang="uk-UA" b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uk-UA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розданому на розгляд учасників Семінару.</a:t>
            </a:r>
            <a:endParaRPr lang="en-US" b="1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991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195263"/>
            <a:ext cx="8064896" cy="432271"/>
          </a:xfrm>
        </p:spPr>
        <p:txBody>
          <a:bodyPr/>
          <a:lstStyle/>
          <a:p>
            <a:r>
              <a:rPr lang="uk-UA" sz="2300" b="1" dirty="0" smtClean="0"/>
              <a:t>2. Тестування </a:t>
            </a:r>
            <a:r>
              <a:rPr lang="uk-UA" sz="2300" b="1" dirty="0" err="1" smtClean="0"/>
              <a:t>ПС</a:t>
            </a:r>
            <a:r>
              <a:rPr lang="uk-UA" sz="2300" b="1" dirty="0" smtClean="0"/>
              <a:t> (продовження)</a:t>
            </a:r>
            <a:endParaRPr lang="en-GB" sz="23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9953" y="699542"/>
            <a:ext cx="6504295" cy="3744415"/>
          </a:xfrm>
        </p:spPr>
        <p:txBody>
          <a:bodyPr/>
          <a:lstStyle/>
          <a:p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 було надано близько </a:t>
            </a:r>
            <a:r>
              <a:rPr lang="uk-UA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uk-UA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 правок, пропозицій та зауважень.</a:t>
            </a:r>
          </a:p>
          <a:p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136</a:t>
            </a:r>
            <a:r>
              <a:rPr lang="uk-UA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пропозицій та зауважень (решта – технічні та змістовні правки):</a:t>
            </a:r>
          </a:p>
          <a:p>
            <a:pPr marL="285750" indent="-285750">
              <a:buFontTx/>
              <a:buChar char="-"/>
            </a:pP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враховано;</a:t>
            </a:r>
          </a:p>
          <a:p>
            <a:pPr marL="285750" indent="-285750">
              <a:buFontTx/>
              <a:buChar char="-"/>
            </a:pP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не враховано, як такі. Що дублюють положення проекту </a:t>
            </a:r>
            <a:r>
              <a:rPr lang="uk-UA" sz="14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потребує обговорення (практично всі стосуються роботи з токарним верстатом з програмним керуванням, професійної компетентності А2 та використання похідних назв </a:t>
            </a:r>
            <a:r>
              <a:rPr lang="uk-UA" sz="14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“Старший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Бригадний (черговий);</a:t>
            </a:r>
          </a:p>
          <a:p>
            <a:pPr marL="285750" indent="-285750">
              <a:buFontTx/>
              <a:buChar char="-"/>
            </a:pP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враховано частково.</a:t>
            </a:r>
          </a:p>
          <a:p>
            <a:pPr marL="285750" indent="-285750"/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ініціативи експертів, окрім іншого:</a:t>
            </a:r>
          </a:p>
          <a:p>
            <a:pPr marL="285750" indent="-285750">
              <a:buFontTx/>
              <a:buChar char="-"/>
            </a:pP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 зміни до 3 із 6 назв професій (професійних назв робіт);</a:t>
            </a:r>
          </a:p>
          <a:p>
            <a:pPr marL="285750" indent="-285750">
              <a:buFontTx/>
              <a:buChar char="-"/>
            </a:pPr>
            <a:r>
              <a:rPr lang="uk-UA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несено зміни до назв 4 із 9 Трудових функцій; </a:t>
            </a:r>
          </a:p>
          <a:p>
            <a:pPr marL="285750" indent="-285750">
              <a:buFontTx/>
              <a:buChar char="-"/>
            </a:pP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включено </a:t>
            </a:r>
            <a:r>
              <a:rPr lang="uk-UA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нових 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 </a:t>
            </a:r>
            <a:r>
              <a:rPr lang="uk-UA" sz="14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касовано  13 та включено 25 нових вимог до знань та умінь (навичок);</a:t>
            </a:r>
          </a:p>
          <a:p>
            <a:pPr marL="285750" indent="-285750">
              <a:buFontTx/>
              <a:buChar char="-"/>
            </a:pPr>
            <a:r>
              <a:rPr lang="uk-UA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мінено назву 11 професійним </a:t>
            </a:r>
            <a:r>
              <a:rPr lang="uk-UA" sz="14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компетентностям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uk-UA" sz="1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uk-UA" sz="1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991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195263"/>
            <a:ext cx="8064896" cy="432271"/>
          </a:xfrm>
        </p:spPr>
        <p:txBody>
          <a:bodyPr/>
          <a:lstStyle/>
          <a:p>
            <a:r>
              <a:rPr lang="uk-UA" sz="2300" b="1" dirty="0" smtClean="0"/>
              <a:t>2. Тестування </a:t>
            </a:r>
            <a:r>
              <a:rPr lang="uk-UA" sz="2300" b="1" dirty="0" err="1" smtClean="0"/>
              <a:t>ПС</a:t>
            </a:r>
            <a:r>
              <a:rPr lang="uk-UA" sz="2300" b="1" dirty="0" smtClean="0"/>
              <a:t> (продовження)</a:t>
            </a:r>
            <a:endParaRPr lang="en-GB" sz="23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9953" y="699542"/>
            <a:ext cx="6504295" cy="3744415"/>
          </a:xfrm>
        </p:spPr>
        <p:txBody>
          <a:bodyPr/>
          <a:lstStyle/>
          <a:p>
            <a:pPr marL="285750" indent="-285750"/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 піднятих експертами питань, що потребують першочергового обговорення та вирішення, зазначу такі:</a:t>
            </a:r>
          </a:p>
          <a:p>
            <a:pPr marL="285750" indent="-285750">
              <a:buFontTx/>
              <a:buChar char="-"/>
            </a:pP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експертів наголошує на не сприйнятті похідних слів                    “ Старший, Бригадний (черговий)”. Експерти АТ “ Мотор Січ ” пропонують застосовувати розподіл за рівнями НРК, тобто Токар 3 рівня НРК, Токар 4 рівня НРК, Токар 5 рівня НРК.</a:t>
            </a:r>
          </a:p>
          <a:p>
            <a:pPr marL="285750" indent="-285750">
              <a:buFontTx/>
              <a:buChar char="-"/>
            </a:pP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 питання щодо застосування </a:t>
            </a:r>
            <a:r>
              <a:rPr lang="uk-UA" sz="14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спеціалізацій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різними видами верстатів з позицій нормативної бази.</a:t>
            </a:r>
          </a:p>
          <a:p>
            <a:pPr marL="285750" indent="-285750">
              <a:buFontTx/>
              <a:buChar char="-"/>
            </a:pP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Виказуються застереження щодо відсутності вимог до стажу роботи.</a:t>
            </a:r>
          </a:p>
          <a:p>
            <a:pPr marL="285750" indent="-285750">
              <a:buFontTx/>
              <a:buChar char="-"/>
            </a:pP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Діаметральні погляди на поєднання діяльності токарів та операторів </a:t>
            </a:r>
            <a:r>
              <a:rPr lang="uk-UA" sz="1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ерстатів з програмним керуванням. Експерти АТ “ Мотор Січ “ підтримують такий підхід  тільки за умови роботи саме з токарними верстатами з програмним керуванням.</a:t>
            </a:r>
          </a:p>
          <a:p>
            <a:pPr marL="285750" indent="-285750">
              <a:buFontTx/>
              <a:buChar char="-"/>
            </a:pP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 виказують застереження стосовно досить високого (університетського) рівня вимог за Трудовою функцією Б </a:t>
            </a:r>
            <a:r>
              <a:rPr lang="uk-UA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sz="14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Застосову-вати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поточній роботі загальні та базові знання, уміння та </a:t>
            </a:r>
            <a:r>
              <a:rPr lang="uk-UA" sz="14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навички.”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991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51470"/>
            <a:ext cx="8429934" cy="348803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3</a:t>
            </a:r>
            <a:r>
              <a:rPr lang="uk-UA" b="1" dirty="0" smtClean="0"/>
              <a:t>. Подальші дії</a:t>
            </a:r>
            <a:endParaRPr lang="en-GB" sz="20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3528" y="409388"/>
            <a:ext cx="8501385" cy="4466617"/>
          </a:xfrm>
        </p:spPr>
        <p:txBody>
          <a:bodyPr>
            <a:noAutofit/>
          </a:bodyPr>
          <a:lstStyle/>
          <a:p>
            <a:pPr marL="182562" lvl="1" indent="0">
              <a:buNone/>
            </a:pP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Визначення головного </a:t>
            </a:r>
            <a:r>
              <a:rPr lang="uk-UA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стейкґолдера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доопрацювання та ініціатора проходження процедури погодження та затвердження ПС. Серед кандидатур пропоную розглянути:</a:t>
            </a:r>
          </a:p>
          <a:p>
            <a:pPr lvl="1"/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Запорізький машинобудівний та металообробний </a:t>
            </a:r>
            <a:r>
              <a:rPr lang="uk-UA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“конгломерат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( АТ </a:t>
            </a:r>
            <a:r>
              <a:rPr lang="uk-UA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“Мотор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Січ”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ПАТ </a:t>
            </a:r>
            <a:r>
              <a:rPr lang="uk-UA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“Запоріжсталь”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ПАТ </a:t>
            </a:r>
            <a:r>
              <a:rPr lang="uk-UA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“Запоріжспецсталь”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НВК </a:t>
            </a:r>
            <a:r>
              <a:rPr lang="uk-UA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“Іскра”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інші)</a:t>
            </a:r>
          </a:p>
          <a:p>
            <a:pPr lvl="1"/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Харківський науково-виробничий технологічний кластер </a:t>
            </a:r>
            <a:r>
              <a:rPr lang="uk-UA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“Мехатроніка”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ПАТ </a:t>
            </a:r>
            <a:r>
              <a:rPr lang="uk-UA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“Укрзалізниця”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ПАТ </a:t>
            </a:r>
            <a:r>
              <a:rPr lang="uk-UA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“Радар”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 інші.</a:t>
            </a:r>
          </a:p>
          <a:p>
            <a:pPr marL="182562" lvl="1" indent="0">
              <a:buNone/>
            </a:pP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Доопрацювання та проходження процедур відповідно до Порядку про розроблення та затвердження професійних стандартів (затверджене 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 Кабінету Міністрів України від 31.05.2017 № 373 (Офіційний вісник України від 16.06.2017 р., № 47, ст. 1457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  <a:p>
            <a:pPr marL="182562" lvl="1" indent="0">
              <a:buNone/>
            </a:pP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Участь у розробленні  відповідних: проекту стандарти освіта та (в подальшому) проекту стандарту оцінювання результатів навчання.</a:t>
            </a:r>
            <a:endParaRPr lang="uk-UA" sz="1800" b="1" dirty="0" smtClean="0">
              <a:solidFill>
                <a:srgbClr val="4555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solidFill>
                <a:srgbClr val="4555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solidFill>
                <a:srgbClr val="C9D2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uk-UA" b="1" dirty="0" smtClean="0">
              <a:solidFill>
                <a:srgbClr val="4555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8530" y="206723"/>
            <a:ext cx="8429934" cy="708844"/>
          </a:xfrm>
        </p:spPr>
        <p:txBody>
          <a:bodyPr anchor="t">
            <a:normAutofit/>
          </a:bodyPr>
          <a:lstStyle/>
          <a:p>
            <a:pPr algn="ctr"/>
            <a:r>
              <a:rPr lang="uk-UA" sz="3600" b="1" dirty="0" smtClean="0"/>
              <a:t>Дякую за увагу!</a:t>
            </a:r>
            <a:endParaRPr lang="en-GB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44839"/>
            <a:ext cx="3672408" cy="34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93338" y="195486"/>
            <a:ext cx="8496944" cy="432048"/>
          </a:xfrm>
        </p:spPr>
        <p:txBody>
          <a:bodyPr anchor="t">
            <a:normAutofit fontScale="90000"/>
          </a:bodyPr>
          <a:lstStyle/>
          <a:p>
            <a:r>
              <a:rPr lang="uk-UA" sz="2500" dirty="0" smtClean="0"/>
              <a:t>1. </a:t>
            </a:r>
            <a:r>
              <a:rPr lang="uk-UA" sz="2500" b="1" dirty="0" smtClean="0"/>
              <a:t>Загальна інформація</a:t>
            </a:r>
            <a:endParaRPr lang="en-GB" sz="25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93338" y="583039"/>
            <a:ext cx="8208912" cy="39604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розробленні ПС були використані матеріали: </a:t>
            </a:r>
          </a:p>
          <a:p>
            <a:pPr lvl="1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 Методика розроблення професійних стандартів (затверджена Наказом Міністерства соціальної політики України 22 січня 2018 року № 74).</a:t>
            </a:r>
          </a:p>
          <a:p>
            <a:pPr lvl="1">
              <a:spcBef>
                <a:spcPts val="0"/>
              </a:spcBef>
              <a:buNone/>
            </a:pPr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uk-UA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Довідник кваліфікаційних характеристик професій працівників. Випуск 42 «Оброблення металу», частина 2. «Робітники». Кваліфікаційна характеристика професії «Оператор верстатів з програмним керуванням».</a:t>
            </a:r>
          </a:p>
          <a:p>
            <a:pPr lvl="0"/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* Кваліфікаційна характеристика професії «токар» (наказ </a:t>
            </a:r>
            <a:r>
              <a:rPr lang="uk-UA" sz="140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14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інпромполітики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країни від 22.03.2007 за № 120).</a:t>
            </a:r>
            <a:endParaRPr lang="uk-UA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Стандарт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професійної (професійно-технічної) освіти  П(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)О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8211.C.25.62 – 2017 (проект).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Стандарт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роботи, видів діяльності і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компетентності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“Токар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звичайних верстатах і верстатах з цифровим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управлінням”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Рівень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Міністерство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питань зайнятості Франції. Веб-сайт: :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travail-emploi.gouv.fr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*Постанова Федерального міністерства економіки та технологій </a:t>
            </a:r>
            <a:r>
              <a:rPr lang="uk-UA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імеччини (від 23 червня 2007 року) «Про професійне навчання за промисловими професіями </a:t>
            </a:r>
            <a:r>
              <a:rPr lang="uk-UA" sz="14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металообробників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1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* Проект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професійного стандарту Литви на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професію 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Металообробник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універсальних верстатах».</a:t>
            </a:r>
          </a:p>
          <a:p>
            <a:pPr lvl="1">
              <a:spcBef>
                <a:spcPts val="0"/>
              </a:spcBef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Європейські рамки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тощо.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</a:pPr>
            <a:endParaRPr lang="uk-UA" dirty="0">
              <a:solidFill>
                <a:srgbClr val="4555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195263"/>
            <a:ext cx="8064896" cy="432271"/>
          </a:xfrm>
        </p:spPr>
        <p:txBody>
          <a:bodyPr/>
          <a:lstStyle/>
          <a:p>
            <a:r>
              <a:rPr lang="uk-UA" sz="2300" dirty="0"/>
              <a:t>1. </a:t>
            </a:r>
            <a:r>
              <a:rPr lang="uk-UA" sz="2300" b="1" dirty="0"/>
              <a:t>Загальна </a:t>
            </a:r>
            <a:r>
              <a:rPr lang="uk-UA" sz="2300" b="1" dirty="0" smtClean="0"/>
              <a:t>інформація (продовження)</a:t>
            </a:r>
            <a:endParaRPr lang="en-GB" sz="23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2567" y="555526"/>
            <a:ext cx="6576303" cy="3960439"/>
          </a:xfrm>
        </p:spPr>
        <p:txBody>
          <a:bodyPr/>
          <a:lstStyle/>
          <a:p>
            <a:pPr lvl="0"/>
            <a:r>
              <a:rPr lang="uk-UA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проекту ПС складається із 7 розділів, розміщених на 67 сторінках. У ньому виділено 9  трудових функцій, яким притаманні 37 професійних </a:t>
            </a:r>
            <a:r>
              <a:rPr lang="uk-UA" sz="1400" cap="none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Орієнтовно, при розробленні ПС були використані положення проекту ДСПТО, підготовленого робочою групою (60%), французького (25%), литовського (10%) та німецького (5%) аналогів. </a:t>
            </a:r>
          </a:p>
          <a:p>
            <a:pPr lvl="0"/>
            <a:r>
              <a:rPr lang="uk-UA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 функції та орієнтовні рівні НРК*:</a:t>
            </a:r>
          </a:p>
          <a:p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Дотримуватися вимог та норм з охорони праці, промислової та пожежної безпеки, виробничої санітарії. </a:t>
            </a:r>
            <a:r>
              <a:rPr lang="uk-UA" sz="140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рівень НРК.</a:t>
            </a:r>
            <a:endParaRPr lang="ru-RU" sz="1400" i="1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 Застосовувати у поточній роботі загальні та базові знання, уміння та навички. </a:t>
            </a:r>
            <a:r>
              <a:rPr lang="uk-UA" sz="140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рівень НРК.</a:t>
            </a:r>
            <a:endParaRPr lang="ru-RU" sz="1400" i="1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Готувати верстат (токарний, </a:t>
            </a:r>
            <a:r>
              <a:rPr lang="uk-UA" sz="14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токарно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затилувальний, </a:t>
            </a:r>
            <a:r>
              <a:rPr lang="uk-UA" sz="14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токарно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карусельний, токарний напівавтомат, </a:t>
            </a:r>
            <a:r>
              <a:rPr lang="uk-UA" sz="14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токарно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револьверний, універсальний розточувальний, глибокого свердління тощо (далі – верстати   токарної групи)) чи токарний верстат з програмним керуванням  до виготовлення (оброблення) деталей. </a:t>
            </a:r>
            <a:r>
              <a:rPr lang="uk-UA" sz="140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рівень НРК.</a:t>
            </a:r>
            <a:endParaRPr lang="ru-RU" sz="1400" i="1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Виготовлювати (оброблювати) прості деталі та деталі середньої складності виготовлення  на верстатах токарної групи. </a:t>
            </a:r>
            <a:r>
              <a:rPr lang="uk-UA" sz="140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рівень НРК.</a:t>
            </a:r>
            <a:endParaRPr lang="ru-RU" sz="1400" i="1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Tx/>
              <a:buChar char="-"/>
            </a:pPr>
            <a:endParaRPr lang="uk-UA" sz="14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4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195263"/>
            <a:ext cx="8064896" cy="432271"/>
          </a:xfrm>
        </p:spPr>
        <p:txBody>
          <a:bodyPr/>
          <a:lstStyle/>
          <a:p>
            <a:r>
              <a:rPr lang="uk-UA" sz="2300" dirty="0"/>
              <a:t>1. </a:t>
            </a:r>
            <a:r>
              <a:rPr lang="uk-UA" sz="2300" b="1" dirty="0"/>
              <a:t>Загальна </a:t>
            </a:r>
            <a:r>
              <a:rPr lang="uk-UA" sz="2300" b="1" dirty="0" smtClean="0"/>
              <a:t>інформація (продовження)</a:t>
            </a:r>
            <a:endParaRPr lang="en-GB" sz="23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9953" y="555526"/>
            <a:ext cx="6504295" cy="3888431"/>
          </a:xfrm>
        </p:spPr>
        <p:txBody>
          <a:bodyPr/>
          <a:lstStyle/>
          <a:p>
            <a:r>
              <a:rPr lang="uk-UA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Д. Виготовлювати (оброблювати) складні деталі та особливо відповідальні деталі  на  верстатах токарної групи. </a:t>
            </a:r>
            <a:r>
              <a:rPr lang="uk-UA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рівень НРК.</a:t>
            </a:r>
          </a:p>
          <a:p>
            <a:endParaRPr lang="uk-UA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Е. Виготовлювати (оброблювати) деталі   токарних на верстатах з програмним керуванням. </a:t>
            </a:r>
            <a:r>
              <a:rPr lang="uk-UA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рівень НРК. </a:t>
            </a:r>
          </a:p>
          <a:p>
            <a:endParaRPr lang="ru-RU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Є. Приймати участь у налагодженні  токарних верстатів з програмним керуванням. </a:t>
            </a:r>
            <a:r>
              <a:rPr lang="uk-UA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рівень НРК.</a:t>
            </a:r>
          </a:p>
          <a:p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Ж. Проводити безперервний моніторинг якості виготовлення (оброблення) деталей. </a:t>
            </a:r>
            <a:r>
              <a:rPr lang="uk-UA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рівень НРК.    </a:t>
            </a:r>
            <a:endParaRPr lang="ru-RU" i="1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З. Приймати участь  у розвитку токарного виробництва і підвищенні кваліфікації токарів</a:t>
            </a:r>
            <a:r>
              <a:rPr lang="uk-UA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5 рівень НРК.</a:t>
            </a:r>
            <a:endParaRPr lang="uk-UA" i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5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195263"/>
            <a:ext cx="8064896" cy="432271"/>
          </a:xfrm>
        </p:spPr>
        <p:txBody>
          <a:bodyPr/>
          <a:lstStyle/>
          <a:p>
            <a:r>
              <a:rPr lang="uk-UA" sz="2300" dirty="0"/>
              <a:t>1. </a:t>
            </a:r>
            <a:r>
              <a:rPr lang="uk-UA" sz="2300" b="1" dirty="0"/>
              <a:t>Загальна </a:t>
            </a:r>
            <a:r>
              <a:rPr lang="uk-UA" sz="2300" b="1" dirty="0" smtClean="0"/>
              <a:t>інформація (продовження)</a:t>
            </a:r>
            <a:endParaRPr lang="en-GB" sz="23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3528" y="555526"/>
            <a:ext cx="6504295" cy="3888431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uk-UA" sz="18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цьому проекті макету </a:t>
            </a:r>
            <a:r>
              <a:rPr lang="uk-UA" sz="18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uk-UA" sz="18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виділяються: </a:t>
            </a:r>
            <a:endParaRPr lang="uk-UA" sz="1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повні кваліфікації:</a:t>
            </a:r>
          </a:p>
          <a:p>
            <a:pPr>
              <a:spcBef>
                <a:spcPts val="300"/>
              </a:spcBef>
            </a:pPr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«Токар» (Трудові функції А, Б, В, Г, Ж);</a:t>
            </a:r>
          </a:p>
          <a:p>
            <a:pPr>
              <a:spcBef>
                <a:spcPts val="300"/>
              </a:spcBef>
            </a:pPr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«Оператор токарних верстатів з програмним керуванням» (Трудові функції А, Б,В, Е, Ж);</a:t>
            </a:r>
          </a:p>
          <a:p>
            <a:pPr>
              <a:spcBef>
                <a:spcPts val="300"/>
              </a:spcBef>
            </a:pPr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часткових кваліфікацій:</a:t>
            </a:r>
          </a:p>
          <a:p>
            <a:pPr>
              <a:spcBef>
                <a:spcPts val="300"/>
              </a:spcBef>
            </a:pPr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4.1. «Старший токар» (додаткова до повної кваліфікації «</a:t>
            </a:r>
            <a:r>
              <a:rPr lang="uk-UA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окар» Трудова функція Д);</a:t>
            </a:r>
          </a:p>
          <a:p>
            <a:pPr>
              <a:spcBef>
                <a:spcPts val="300"/>
              </a:spcBef>
            </a:pPr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4.2. «Бригадний (груповий) токар» (додаткова до часткової кваліфікації «Старший токар»  Трудова функція З).</a:t>
            </a:r>
          </a:p>
          <a:p>
            <a:pPr lvl="0"/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пової кваліфікації «Токар» та часткової кваліфікації «Старший токар» можна створювати  спеціалізації, пов’язані з типом верстату (8211 «</a:t>
            </a:r>
            <a:r>
              <a:rPr lang="uk-UA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окар-затилувальник</a:t>
            </a:r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«Токар-карусельник», «</a:t>
            </a:r>
            <a:r>
              <a:rPr lang="uk-UA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окар-напівавтоматник</a:t>
            </a:r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uk-UA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окар-реворвельник</a:t>
            </a:r>
            <a:r>
              <a:rPr lang="uk-UA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«Токар-розточувальник»).</a:t>
            </a:r>
            <a:endParaRPr lang="ru-RU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/>
              <a:t> </a:t>
            </a:r>
            <a:endParaRPr lang="ru-RU" dirty="0"/>
          </a:p>
          <a:p>
            <a:pPr>
              <a:spcBef>
                <a:spcPts val="300"/>
              </a:spcBef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53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195263"/>
            <a:ext cx="8064896" cy="432271"/>
          </a:xfrm>
        </p:spPr>
        <p:txBody>
          <a:bodyPr/>
          <a:lstStyle/>
          <a:p>
            <a:r>
              <a:rPr lang="uk-UA" sz="2300" dirty="0"/>
              <a:t>1. </a:t>
            </a:r>
            <a:r>
              <a:rPr lang="uk-UA" sz="2300" b="1" dirty="0"/>
              <a:t>Загальна </a:t>
            </a:r>
            <a:r>
              <a:rPr lang="uk-UA" sz="2300" b="1" dirty="0" smtClean="0"/>
              <a:t>інформація (продовження)</a:t>
            </a:r>
            <a:endParaRPr lang="en-GB" sz="23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3528" y="555526"/>
            <a:ext cx="6504295" cy="3888431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uk-UA" sz="20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цьому проекті макету </a:t>
            </a:r>
            <a:r>
              <a:rPr lang="uk-UA" sz="2000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uk-UA" sz="2000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виділяються: </a:t>
            </a:r>
            <a:endParaRPr lang="uk-UA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spcBef>
                <a:spcPts val="300"/>
              </a:spcBef>
            </a:pPr>
            <a:r>
              <a:rPr lang="uk-UA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4.3. «Старший оператор токарних верстатів з програмним керуванням» (додаткова до повної кваліфікації  «Оператор верстатів з програмним керуванням» Трудова функція Є);</a:t>
            </a:r>
          </a:p>
          <a:p>
            <a:pPr lvl="0">
              <a:spcBef>
                <a:spcPts val="300"/>
              </a:spcBef>
              <a:buFontTx/>
              <a:buChar char="-"/>
            </a:pPr>
            <a:endParaRPr lang="uk-UA" sz="18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300"/>
              </a:spcBef>
            </a:pPr>
            <a:r>
              <a:rPr lang="uk-UA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4.4. «Бригадний (груповий) оператор токарних верстатів з програмним керуванням» (додаткова до часткової кваліфікації «Старший оператор верстатів з програмним керуванням» Трудова функція З).</a:t>
            </a:r>
            <a:endParaRPr lang="ru-RU" sz="18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53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699542"/>
            <a:ext cx="1512168" cy="46496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Токар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627534"/>
            <a:ext cx="1368152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Токар-карусельник тощо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1779662"/>
            <a:ext cx="1296144" cy="7920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токар-карусельник тощо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15618" y="2811704"/>
            <a:ext cx="1512167" cy="41337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Бригадний токар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96130" y="2811704"/>
            <a:ext cx="1436309" cy="41337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Бригадний оператор ТВПК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17545" y="1820221"/>
            <a:ext cx="1510241" cy="41337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токар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91795" y="1834489"/>
            <a:ext cx="1440644" cy="41337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оператор ТВПК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91795" y="712514"/>
            <a:ext cx="1440644" cy="41337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ТВПК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59591" y="706209"/>
            <a:ext cx="648072" cy="39295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52320" y="1294644"/>
            <a:ext cx="648072" cy="28159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580112" y="2283718"/>
            <a:ext cx="648072" cy="2880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80112" y="1779662"/>
            <a:ext cx="648072" cy="36004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452320" y="2363015"/>
            <a:ext cx="648072" cy="2862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47665" y="2378709"/>
            <a:ext cx="648072" cy="28621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87426" y="1338851"/>
            <a:ext cx="896542" cy="28159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499992" y="1489807"/>
            <a:ext cx="1080126" cy="17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37" idx="1"/>
          </p:cNvCxnSpPr>
          <p:nvPr/>
        </p:nvCxnSpPr>
        <p:spPr>
          <a:xfrm flipH="1" flipV="1">
            <a:off x="6207664" y="910703"/>
            <a:ext cx="884131" cy="8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38" idx="1"/>
          </p:cNvCxnSpPr>
          <p:nvPr/>
        </p:nvCxnSpPr>
        <p:spPr>
          <a:xfrm flipH="1">
            <a:off x="4627786" y="902689"/>
            <a:ext cx="931805" cy="8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4499992" y="1115664"/>
            <a:ext cx="1999" cy="3197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47" idx="2"/>
          </p:cNvCxnSpPr>
          <p:nvPr/>
        </p:nvCxnSpPr>
        <p:spPr>
          <a:xfrm flipH="1">
            <a:off x="3835695" y="1620442"/>
            <a:ext cx="2" cy="160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3835693" y="1134501"/>
            <a:ext cx="2" cy="160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3835691" y="2209270"/>
            <a:ext cx="2" cy="160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3835689" y="2658242"/>
            <a:ext cx="2" cy="160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7776354" y="2225370"/>
            <a:ext cx="2" cy="160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7776354" y="2670272"/>
            <a:ext cx="2" cy="160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39" idx="2"/>
          </p:cNvCxnSpPr>
          <p:nvPr/>
        </p:nvCxnSpPr>
        <p:spPr>
          <a:xfrm flipH="1">
            <a:off x="7776352" y="1576235"/>
            <a:ext cx="4" cy="284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H="1">
            <a:off x="7759037" y="1134501"/>
            <a:ext cx="2" cy="160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4644008" y="2211710"/>
            <a:ext cx="899790" cy="216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H="1">
            <a:off x="6191415" y="2076920"/>
            <a:ext cx="907968" cy="4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H="1">
            <a:off x="4627491" y="2089175"/>
            <a:ext cx="907968" cy="4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>
            <a:endCxn id="32" idx="3"/>
          </p:cNvCxnSpPr>
          <p:nvPr/>
        </p:nvCxnSpPr>
        <p:spPr>
          <a:xfrm flipH="1">
            <a:off x="4627785" y="3003798"/>
            <a:ext cx="1600399" cy="14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endCxn id="26" idx="3"/>
          </p:cNvCxnSpPr>
          <p:nvPr/>
        </p:nvCxnSpPr>
        <p:spPr>
          <a:xfrm flipH="1" flipV="1">
            <a:off x="1619672" y="1023578"/>
            <a:ext cx="1512168" cy="36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H="1">
            <a:off x="1619672" y="2041178"/>
            <a:ext cx="1468968" cy="26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>
            <a:off x="5868144" y="3003798"/>
            <a:ext cx="11878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V="1">
            <a:off x="6228184" y="2211710"/>
            <a:ext cx="86409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2" name="Title 4"/>
          <p:cNvSpPr txBox="1">
            <a:spLocks/>
          </p:cNvSpPr>
          <p:nvPr/>
        </p:nvSpPr>
        <p:spPr>
          <a:xfrm>
            <a:off x="251520" y="77808"/>
            <a:ext cx="8064896" cy="4322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uk-UA" sz="2300" dirty="0" smtClean="0"/>
              <a:t>1. </a:t>
            </a:r>
            <a:r>
              <a:rPr lang="uk-UA" sz="2300" b="1" dirty="0" smtClean="0"/>
              <a:t>Загальна інформація (продовження). Схема кваліфікацій</a:t>
            </a:r>
            <a:endParaRPr lang="en-GB" sz="2300" b="1" dirty="0"/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6156170" y="1131590"/>
            <a:ext cx="1008118" cy="3618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5580112" y="1275606"/>
            <a:ext cx="648072" cy="33618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195263"/>
            <a:ext cx="8064896" cy="432271"/>
          </a:xfrm>
        </p:spPr>
        <p:txBody>
          <a:bodyPr/>
          <a:lstStyle/>
          <a:p>
            <a:r>
              <a:rPr lang="uk-UA" sz="2300" dirty="0" smtClean="0"/>
              <a:t>1. </a:t>
            </a:r>
            <a:r>
              <a:rPr lang="uk-UA" sz="2300" b="1" dirty="0" smtClean="0"/>
              <a:t>Загальна інформація (продовження)</a:t>
            </a:r>
            <a:endParaRPr lang="en-GB" sz="23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9953" y="555526"/>
            <a:ext cx="6504295" cy="3888431"/>
          </a:xfrm>
        </p:spPr>
        <p:txBody>
          <a:bodyPr/>
          <a:lstStyle/>
          <a:p>
            <a:r>
              <a:rPr lang="uk-UA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Орієнтовно (до моменту розроблення та затвердження відповідних: стандарту освіти і стандарту оцінювання результатів навчання) через дескриптори національної рамки кваліфікацій (НРК) визначені її рівні наступним чином:</a:t>
            </a:r>
          </a:p>
          <a:p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«Токар» - 3 рівень НРК;</a:t>
            </a:r>
            <a:endParaRPr lang="ru-RU" sz="14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«Оператор токарних верстатів з програмним керуванням» - 3 рівень НРК;</a:t>
            </a:r>
            <a:endParaRPr lang="ru-RU" sz="14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«Старший токар» - 4 рівень НРК;</a:t>
            </a:r>
            <a:endParaRPr lang="ru-RU" sz="14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«Старший оператор в</a:t>
            </a:r>
            <a:r>
              <a:rPr lang="uk-UA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токарних </a:t>
            </a:r>
            <a:r>
              <a:rPr lang="uk-UA" sz="14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ерстатів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програмним керуванням» - 4  рівень НРК;</a:t>
            </a:r>
            <a:endParaRPr lang="ru-RU" sz="14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«Бригадний (груповий) токар» - 5 рівень НРК; </a:t>
            </a:r>
            <a:endParaRPr lang="ru-RU" sz="14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Бригадний (груповий) оператор </a:t>
            </a:r>
            <a:r>
              <a:rPr lang="uk-UA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токарних 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верстатів з програмним керуванням» - 5 рівень НРК.</a:t>
            </a:r>
          </a:p>
          <a:p>
            <a:endParaRPr lang="ru-RU" sz="14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Назви професій та професійні назви роботи не потребують внесення до Національного класифікатора </a:t>
            </a:r>
            <a:r>
              <a:rPr lang="uk-UA" sz="1400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140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країни </a:t>
            </a:r>
            <a:r>
              <a:rPr lang="uk-UA" sz="1400" i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ДК</a:t>
            </a:r>
            <a:r>
              <a:rPr lang="uk-UA" sz="140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003 «Класифікатор професій» (</a:t>
            </a:r>
            <a:r>
              <a:rPr lang="uk-UA" sz="1400" i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140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тому що вони там наявні чи утворені, як похідні, відповідно до норм та положень </a:t>
            </a:r>
            <a:r>
              <a:rPr lang="uk-UA" sz="1400" i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140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29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195263"/>
            <a:ext cx="8064896" cy="432271"/>
          </a:xfrm>
        </p:spPr>
        <p:txBody>
          <a:bodyPr/>
          <a:lstStyle/>
          <a:p>
            <a:r>
              <a:rPr lang="uk-UA" sz="2300" dirty="0" smtClean="0"/>
              <a:t>1. </a:t>
            </a:r>
            <a:r>
              <a:rPr lang="uk-UA" sz="2300" b="1" dirty="0" smtClean="0"/>
              <a:t>Загальна інформація (продовження)</a:t>
            </a:r>
            <a:endParaRPr lang="en-GB" sz="23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9953" y="555526"/>
            <a:ext cx="6504295" cy="3888431"/>
          </a:xfrm>
        </p:spPr>
        <p:txBody>
          <a:bodyPr/>
          <a:lstStyle/>
          <a:p>
            <a:r>
              <a:rPr lang="uk-UA" sz="1400" dirty="0">
                <a:solidFill>
                  <a:srgbClr val="96BF3D"/>
                </a:solidFill>
                <a:latin typeface="Times New Roman" pitchFamily="18" charset="0"/>
                <a:cs typeface="Times New Roman" pitchFamily="18" charset="0"/>
              </a:rPr>
              <a:t>Для зручності в розумінні та переході користувачів від диференціації за тарифними розрядами до диференціації за рівнями НРК наведемо орієнтовне співвідношення розрядів</a:t>
            </a:r>
            <a:r>
              <a:rPr lang="uk-UA" sz="1400" dirty="0" smtClean="0">
                <a:solidFill>
                  <a:srgbClr val="96BF3D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uk-UA" sz="1400" dirty="0" smtClean="0">
              <a:solidFill>
                <a:srgbClr val="96BF3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«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Токар» (3 рівень НРК) – 2-3 розряд 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«Оператор 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ТОКАРНИХ 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верстатів 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програмним керуванням» (3 рівень НРК) – 2-3 розряди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«Старший токар» (4 рівень НРК) – 4-5 розряд 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«Старший 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оператор </a:t>
            </a:r>
            <a:r>
              <a:rPr lang="uk-UA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ТОКАРНИХ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верстатів з програмним керуванням»    (рівень НРК) – 4 розряд 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«Бригадний (груповий) токар» (5 рівень НРК) – частково 6 розряд;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Бригадний (груповий) оператор </a:t>
            </a:r>
            <a:r>
              <a:rPr lang="uk-UA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ТОКАРНИХ 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верстатів </a:t>
            </a:r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програмним керуванням» (5 рівень НРК) – часково 5 розряд.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29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Green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ang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Yellow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2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3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3577</TotalTime>
  <Words>1535</Words>
  <Application>Microsoft Office PowerPoint</Application>
  <PresentationFormat>Екран (16:9)</PresentationFormat>
  <Paragraphs>149</Paragraphs>
  <Slides>14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14</vt:i4>
      </vt:variant>
    </vt:vector>
  </HeadingPairs>
  <TitlesOfParts>
    <vt:vector size="22" baseType="lpstr">
      <vt:lpstr>Wingdings</vt:lpstr>
      <vt:lpstr>Calibri</vt:lpstr>
      <vt:lpstr>Montreal-DemiBold</vt:lpstr>
      <vt:lpstr>Times New Roman</vt:lpstr>
      <vt:lpstr>Arial</vt:lpstr>
      <vt:lpstr>Green Theme</vt:lpstr>
      <vt:lpstr>Orange Theme</vt:lpstr>
      <vt:lpstr>Yellow Theme</vt:lpstr>
      <vt:lpstr>ПРИЛОЖЕНИЕ 13. РЕЗУЛЬТАТИ  ЕКСПЕРТНОГО ОПИТУВАННЯ</vt:lpstr>
      <vt:lpstr>1. Загальна інформація</vt:lpstr>
      <vt:lpstr>1. Загальна інформація (продовження)</vt:lpstr>
      <vt:lpstr>1. Загальна інформація (продовження)</vt:lpstr>
      <vt:lpstr>1. Загальна інформація (продовження)</vt:lpstr>
      <vt:lpstr>1. Загальна інформація (продовження)</vt:lpstr>
      <vt:lpstr>Презентація PowerPoint</vt:lpstr>
      <vt:lpstr>1. Загальна інформація (продовження)</vt:lpstr>
      <vt:lpstr>1. Загальна інформація (продовження)</vt:lpstr>
      <vt:lpstr>2. Тестування ПС</vt:lpstr>
      <vt:lpstr>2. Тестування ПС (продовження)</vt:lpstr>
      <vt:lpstr>2. Тестування ПС (продовження)</vt:lpstr>
      <vt:lpstr>3. Подальші дії</vt:lpstr>
      <vt:lpstr>Дякую за увагу!</vt:lpstr>
    </vt:vector>
  </TitlesOfParts>
  <Company>Article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Leclezio</dc:creator>
  <cp:lastModifiedBy>Sergii</cp:lastModifiedBy>
  <cp:revision>285</cp:revision>
  <cp:lastPrinted>2018-02-19T09:44:46Z</cp:lastPrinted>
  <dcterms:created xsi:type="dcterms:W3CDTF">2012-09-13T11:45:23Z</dcterms:created>
  <dcterms:modified xsi:type="dcterms:W3CDTF">2019-01-04T10:13:31Z</dcterms:modified>
</cp:coreProperties>
</file>