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67" r:id="rId7"/>
  </p:sldMasterIdLst>
  <p:notesMasterIdLst>
    <p:notesMasterId r:id="rId21"/>
  </p:notesMasterIdLst>
  <p:handoutMasterIdLst>
    <p:handoutMasterId r:id="rId22"/>
  </p:handoutMasterIdLst>
  <p:sldIdLst>
    <p:sldId id="365" r:id="rId8"/>
    <p:sldId id="649" r:id="rId9"/>
    <p:sldId id="650" r:id="rId10"/>
    <p:sldId id="651" r:id="rId11"/>
    <p:sldId id="640" r:id="rId12"/>
    <p:sldId id="646" r:id="rId13"/>
    <p:sldId id="642" r:id="rId14"/>
    <p:sldId id="628" r:id="rId15"/>
    <p:sldId id="635" r:id="rId16"/>
    <p:sldId id="636" r:id="rId17"/>
    <p:sldId id="637" r:id="rId18"/>
    <p:sldId id="638" r:id="rId19"/>
    <p:sldId id="599" r:id="rId20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pos="2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5DA"/>
    <a:srgbClr val="98B954"/>
    <a:srgbClr val="41E6DE"/>
    <a:srgbClr val="40E7DE"/>
    <a:srgbClr val="2CEDE7"/>
    <a:srgbClr val="CC9900"/>
    <a:srgbClr val="FFFF99"/>
    <a:srgbClr val="FFCC00"/>
    <a:srgbClr val="B3EBFF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81374" autoAdjust="0"/>
  </p:normalViewPr>
  <p:slideViewPr>
    <p:cSldViewPr snapToObjects="1">
      <p:cViewPr varScale="1">
        <p:scale>
          <a:sx n="94" d="100"/>
          <a:sy n="94" d="100"/>
        </p:scale>
        <p:origin x="2136" y="78"/>
      </p:cViewPr>
      <p:guideLst>
        <p:guide orient="horz" pos="2160"/>
        <p:guide pos="2880"/>
        <p:guide orient="horz"/>
        <p:guide pos="28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9A895-0113-47DA-B5FC-C4D8DDFB2CD7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BB90A-3E9A-45DE-998A-CF6BF727B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722B4-2006-4481-88BB-7FAF8C5CB014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57CBB-2BE4-4A16-9D69-8BDBF3D46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04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57CBB-2BE4-4A16-9D69-8BDBF3D46D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685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57CBB-2BE4-4A16-9D69-8BDBF3D46D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7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1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3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57CBB-2BE4-4A16-9D69-8BDBF3D46D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04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57CBB-2BE4-4A16-9D69-8BDBF3D46DE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331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57CBB-2BE4-4A16-9D69-8BDBF3D46DE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75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57CBB-2BE4-4A16-9D69-8BDBF3D46D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614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57CBB-2BE4-4A16-9D69-8BDBF3D46D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89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57CBB-2BE4-4A16-9D69-8BDBF3D46D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65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D754-B5E5-45C7-86F3-14AB38EBAA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3A87-18FC-4992-AA89-D0884FF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D754-B5E5-45C7-86F3-14AB38EBAA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3A87-18FC-4992-AA89-D0884FF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21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D754-B5E5-45C7-86F3-14AB38EBAA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3A87-18FC-4992-AA89-D0884FF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27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7577"/>
          <a:stretch/>
        </p:blipFill>
        <p:spPr>
          <a:xfrm>
            <a:off x="0" y="0"/>
            <a:ext cx="9144000" cy="6854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103" y="267522"/>
            <a:ext cx="1719221" cy="983573"/>
          </a:xfrm>
          <a:prstGeom prst="rect">
            <a:avLst/>
          </a:prstGeom>
        </p:spPr>
      </p:pic>
      <p:sp>
        <p:nvSpPr>
          <p:cNvPr id="168" name="Text Placeholder 167"/>
          <p:cNvSpPr>
            <a:spLocks noGrp="1"/>
          </p:cNvSpPr>
          <p:nvPr>
            <p:ph type="body" sz="quarter" idx="10" hasCustomPrompt="1"/>
          </p:nvPr>
        </p:nvSpPr>
        <p:spPr>
          <a:xfrm>
            <a:off x="5530850" y="6157515"/>
            <a:ext cx="3376614" cy="648907"/>
          </a:xfrm>
        </p:spPr>
        <p:txBody>
          <a:bodyPr anchor="ctr"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220" name="Title 219"/>
          <p:cNvSpPr>
            <a:spLocks noGrp="1"/>
          </p:cNvSpPr>
          <p:nvPr>
            <p:ph type="title"/>
          </p:nvPr>
        </p:nvSpPr>
        <p:spPr>
          <a:xfrm>
            <a:off x="5530851" y="5829697"/>
            <a:ext cx="3376613" cy="723617"/>
          </a:xfrm>
        </p:spPr>
        <p:txBody>
          <a:bodyPr anchor="ctr"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96" y="1371725"/>
            <a:ext cx="4981072" cy="8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  <p15:guide id="2" pos="2100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3" y="1989667"/>
            <a:ext cx="8494503" cy="3934884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55560"/>
                </a:solidFill>
              </a:rPr>
              <a:t>Torino Process 2016-17</a:t>
            </a:r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>
                <a:solidFill>
                  <a:srgbClr val="455560"/>
                </a:solidFill>
              </a:rPr>
              <a:pPr/>
              <a:t>‹#›</a:t>
            </a:fld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6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55560"/>
                </a:solidFill>
              </a:rPr>
              <a:t>Torino Process 2016-17</a:t>
            </a:r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>
                <a:solidFill>
                  <a:srgbClr val="455560"/>
                </a:solidFill>
              </a:rPr>
              <a:pPr/>
              <a:t>‹#›</a:t>
            </a:fld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989667"/>
            <a:ext cx="4171950" cy="3934884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989667"/>
            <a:ext cx="4171950" cy="393488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57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55560"/>
                </a:solidFill>
              </a:rPr>
              <a:t>Torino Process 2016-17</a:t>
            </a:r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>
                <a:solidFill>
                  <a:srgbClr val="455560"/>
                </a:solidFill>
              </a:rPr>
              <a:pPr/>
              <a:t>‹#›</a:t>
            </a:fld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989668"/>
            <a:ext cx="4278438" cy="393488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989667"/>
            <a:ext cx="4171950" cy="3934884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3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55560"/>
                </a:solidFill>
              </a:rPr>
              <a:t>Torino Process 2016-17</a:t>
            </a:r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>
                <a:solidFill>
                  <a:srgbClr val="455560"/>
                </a:solidFill>
              </a:rPr>
              <a:pPr/>
              <a:t>‹#›</a:t>
            </a:fld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1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455560"/>
                </a:solidFill>
              </a:rPr>
              <a:t>Torino Process 2016-17</a:t>
            </a:r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06AB4-22D1-4ABB-99CF-8A54ADA954A2}" type="slidenum">
              <a:rPr lang="en-GB" smtClean="0">
                <a:solidFill>
                  <a:srgbClr val="455560"/>
                </a:solidFill>
              </a:rPr>
              <a:pPr/>
              <a:t>‹#›</a:t>
            </a:fld>
            <a:endParaRPr lang="en-GB" dirty="0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7577"/>
          <a:stretch/>
        </p:blipFill>
        <p:spPr>
          <a:xfrm>
            <a:off x="0" y="0"/>
            <a:ext cx="9144000" cy="6854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103" y="267522"/>
            <a:ext cx="1719221" cy="983573"/>
          </a:xfrm>
          <a:prstGeom prst="rect">
            <a:avLst/>
          </a:prstGeom>
        </p:spPr>
      </p:pic>
      <p:sp>
        <p:nvSpPr>
          <p:cNvPr id="168" name="Text Placeholder 167"/>
          <p:cNvSpPr>
            <a:spLocks noGrp="1"/>
          </p:cNvSpPr>
          <p:nvPr>
            <p:ph type="body" sz="quarter" idx="10" hasCustomPrompt="1"/>
          </p:nvPr>
        </p:nvSpPr>
        <p:spPr>
          <a:xfrm>
            <a:off x="5530850" y="6157515"/>
            <a:ext cx="3376614" cy="648907"/>
          </a:xfrm>
        </p:spPr>
        <p:txBody>
          <a:bodyPr anchor="ctr"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220" name="Title 219"/>
          <p:cNvSpPr>
            <a:spLocks noGrp="1"/>
          </p:cNvSpPr>
          <p:nvPr>
            <p:ph type="title"/>
          </p:nvPr>
        </p:nvSpPr>
        <p:spPr>
          <a:xfrm>
            <a:off x="5530851" y="5829697"/>
            <a:ext cx="3376613" cy="723617"/>
          </a:xfrm>
        </p:spPr>
        <p:txBody>
          <a:bodyPr anchor="ctr"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96" y="1371725"/>
            <a:ext cx="4981072" cy="8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  <p15:guide id="2" pos="2100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3" y="1989667"/>
            <a:ext cx="8494503" cy="3934884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55560"/>
                </a:solidFill>
              </a:rPr>
              <a:t>Torino Process 2016-17</a:t>
            </a:r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>
                <a:solidFill>
                  <a:srgbClr val="455560"/>
                </a:solidFill>
              </a:rPr>
              <a:pPr/>
              <a:t>‹#›</a:t>
            </a:fld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2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D754-B5E5-45C7-86F3-14AB38EBAA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3A87-18FC-4992-AA89-D0884FF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789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55560"/>
                </a:solidFill>
              </a:rPr>
              <a:t>Torino Process 2016-17</a:t>
            </a:r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>
                <a:solidFill>
                  <a:srgbClr val="455560"/>
                </a:solidFill>
              </a:rPr>
              <a:pPr/>
              <a:t>‹#›</a:t>
            </a:fld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989667"/>
            <a:ext cx="4171950" cy="3934884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989667"/>
            <a:ext cx="4171950" cy="393488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55560"/>
                </a:solidFill>
              </a:rPr>
              <a:t>Torino Process 2016-17</a:t>
            </a:r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>
                <a:solidFill>
                  <a:srgbClr val="455560"/>
                </a:solidFill>
              </a:rPr>
              <a:pPr/>
              <a:t>‹#›</a:t>
            </a:fld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989668"/>
            <a:ext cx="4278438" cy="393488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989667"/>
            <a:ext cx="4171950" cy="3934884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55560"/>
                </a:solidFill>
              </a:rPr>
              <a:t>Torino Process 2016-17</a:t>
            </a:r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>
                <a:solidFill>
                  <a:srgbClr val="455560"/>
                </a:solidFill>
              </a:rPr>
              <a:pPr/>
              <a:t>‹#›</a:t>
            </a:fld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455560"/>
                </a:solidFill>
              </a:rPr>
              <a:t>Torino Process 2016-17</a:t>
            </a:r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06AB4-22D1-4ABB-99CF-8A54ADA954A2}" type="slidenum">
              <a:rPr lang="en-GB" smtClean="0">
                <a:solidFill>
                  <a:srgbClr val="455560"/>
                </a:solidFill>
              </a:rPr>
              <a:pPr/>
              <a:t>‹#›</a:t>
            </a:fld>
            <a:endParaRPr lang="en-GB" dirty="0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D754-B5E5-45C7-86F3-14AB38EBAA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3A87-18FC-4992-AA89-D0884FF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4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D754-B5E5-45C7-86F3-14AB38EBAA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3A87-18FC-4992-AA89-D0884FF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64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D754-B5E5-45C7-86F3-14AB38EBAA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3A87-18FC-4992-AA89-D0884FF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4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D754-B5E5-45C7-86F3-14AB38EBAA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3A87-18FC-4992-AA89-D0884FF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56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D754-B5E5-45C7-86F3-14AB38EBAA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3A87-18FC-4992-AA89-D0884FF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5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D754-B5E5-45C7-86F3-14AB38EBAA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3A87-18FC-4992-AA89-D0884FF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8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D754-B5E5-45C7-86F3-14AB38EBAA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3A87-18FC-4992-AA89-D0884FF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D754-B5E5-45C7-86F3-14AB38EBAA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03A87-18FC-4992-AA89-D0884FF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7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7" t="79408"/>
          <a:stretch/>
        </p:blipFill>
        <p:spPr>
          <a:xfrm>
            <a:off x="7427119" y="5881117"/>
            <a:ext cx="1716881" cy="9758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3" y="1989667"/>
            <a:ext cx="8487547" cy="393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291" y="6172821"/>
            <a:ext cx="1585114" cy="259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685800"/>
            <a:r>
              <a:rPr lang="en-GB" smtClean="0">
                <a:solidFill>
                  <a:srgbClr val="455560"/>
                </a:solidFill>
              </a:rPr>
              <a:t>Torino Process 2016-17</a:t>
            </a:r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997" y="6172821"/>
            <a:ext cx="396016" cy="259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pPr defTabSz="685800"/>
            <a:fld id="{127C07CE-5396-43F8-82F1-732963DA84EC}" type="slidenum">
              <a:rPr lang="en-GB" smtClean="0">
                <a:solidFill>
                  <a:srgbClr val="455560"/>
                </a:solidFill>
              </a:rPr>
              <a:pPr defTabSz="685800"/>
              <a:t>‹#›</a:t>
            </a:fld>
            <a:endParaRPr lang="en-GB">
              <a:solidFill>
                <a:srgbClr val="455560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743229"/>
            <a:ext cx="7246496" cy="109573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49" y="309034"/>
            <a:ext cx="1019586" cy="583589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71262" b="87811"/>
          <a:stretch/>
        </p:blipFill>
        <p:spPr>
          <a:xfrm>
            <a:off x="-1" y="1017"/>
            <a:ext cx="2625403" cy="8356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71262" b="87811"/>
          <a:stretch/>
        </p:blipFill>
        <p:spPr>
          <a:xfrm>
            <a:off x="-1" y="1017"/>
            <a:ext cx="2625403" cy="835696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551655" y="6224515"/>
            <a:ext cx="0" cy="156195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8" y="6445251"/>
            <a:ext cx="2881886" cy="2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5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bg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7">
          <p15:clr>
            <a:srgbClr val="F26B43"/>
          </p15:clr>
        </p15:guide>
        <p15:guide id="4" orient="horz" pos="940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557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093">
          <p15:clr>
            <a:srgbClr val="F26B43"/>
          </p15:clr>
        </p15:guide>
        <p15:guide id="11" orient="horz" pos="146">
          <p15:clr>
            <a:srgbClr val="F26B43"/>
          </p15:clr>
        </p15:guide>
        <p15:guide id="12" orient="horz" pos="1195">
          <p15:clr>
            <a:srgbClr val="F26B43"/>
          </p15:clr>
        </p15:guide>
        <p15:guide id="13" orient="horz" pos="3135">
          <p15:clr>
            <a:srgbClr val="F26B43"/>
          </p15:clr>
        </p15:guide>
        <p15:guide id="14" pos="4971">
          <p15:clr>
            <a:srgbClr val="F26B43"/>
          </p15:clr>
        </p15:guide>
        <p15:guide id="15" pos="551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7" t="79408"/>
          <a:stretch/>
        </p:blipFill>
        <p:spPr>
          <a:xfrm>
            <a:off x="7427119" y="5881117"/>
            <a:ext cx="1716881" cy="9758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3" y="1989667"/>
            <a:ext cx="8487547" cy="393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291" y="6172821"/>
            <a:ext cx="1585114" cy="259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defTabSz="685800"/>
            <a:r>
              <a:rPr lang="en-GB" smtClean="0">
                <a:solidFill>
                  <a:srgbClr val="455560"/>
                </a:solidFill>
              </a:rPr>
              <a:t>Torino Process 2016-17</a:t>
            </a:r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997" y="6172821"/>
            <a:ext cx="396016" cy="259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pPr defTabSz="685800"/>
            <a:fld id="{127C07CE-5396-43F8-82F1-732963DA84EC}" type="slidenum">
              <a:rPr lang="en-GB" smtClean="0">
                <a:solidFill>
                  <a:srgbClr val="455560"/>
                </a:solidFill>
              </a:rPr>
              <a:pPr defTabSz="685800"/>
              <a:t>‹#›</a:t>
            </a:fld>
            <a:endParaRPr lang="en-GB">
              <a:solidFill>
                <a:srgbClr val="455560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743229"/>
            <a:ext cx="7246496" cy="109573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49" y="309034"/>
            <a:ext cx="1019586" cy="583589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71262" b="87811"/>
          <a:stretch/>
        </p:blipFill>
        <p:spPr>
          <a:xfrm>
            <a:off x="-1" y="1017"/>
            <a:ext cx="2625403" cy="8356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71262" b="87811"/>
          <a:stretch/>
        </p:blipFill>
        <p:spPr>
          <a:xfrm>
            <a:off x="-1" y="1017"/>
            <a:ext cx="2625403" cy="835696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551655" y="6224515"/>
            <a:ext cx="0" cy="156195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8" y="6445251"/>
            <a:ext cx="2881886" cy="2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bg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7">
          <p15:clr>
            <a:srgbClr val="F26B43"/>
          </p15:clr>
        </p15:guide>
        <p15:guide id="4" orient="horz" pos="940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557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093">
          <p15:clr>
            <a:srgbClr val="F26B43"/>
          </p15:clr>
        </p15:guide>
        <p15:guide id="11" orient="horz" pos="146">
          <p15:clr>
            <a:srgbClr val="F26B43"/>
          </p15:clr>
        </p15:guide>
        <p15:guide id="12" orient="horz" pos="1195">
          <p15:clr>
            <a:srgbClr val="F26B43"/>
          </p15:clr>
        </p15:guide>
        <p15:guide id="13" orient="horz" pos="3135">
          <p15:clr>
            <a:srgbClr val="F26B43"/>
          </p15:clr>
        </p15:guide>
        <p15:guide id="14" pos="4971">
          <p15:clr>
            <a:srgbClr val="F26B43"/>
          </p15:clr>
        </p15:guide>
        <p15:guide id="15" pos="55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.europa.e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tfqual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migrantskills" TargetMode="External"/><Relationship Id="rId5" Type="http://schemas.openxmlformats.org/officeDocument/2006/relationships/hyperlink" Target="http://ec.europa.eu/social/main.jsp?catId=1223&amp;langId=en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social/BlobServlet?docId=18396&amp;langId=en" TargetMode="External"/><Relationship Id="rId2" Type="http://schemas.openxmlformats.org/officeDocument/2006/relationships/hyperlink" Target="http://ec.europa.eu/avservices/video/player.cfm?sitelang=en&amp;ref=I14586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419260" y="1844675"/>
            <a:ext cx="8280400" cy="4643438"/>
          </a:xfrm>
          <a:prstGeom prst="round2DiagRect">
            <a:avLst>
              <a:gd name="adj1" fmla="val 0"/>
              <a:gd name="adj2" fmla="val 3492"/>
            </a:avLst>
          </a:prstGeom>
          <a:solidFill>
            <a:srgbClr val="009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433182" y="2026071"/>
            <a:ext cx="8266478" cy="4427265"/>
          </a:xfrm>
        </p:spPr>
        <p:txBody>
          <a:bodyPr anchor="t" anchorCtr="0"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GB" sz="3600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en-GB" sz="3600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en-US" sz="3600" dirty="0" err="1">
                <a:solidFill>
                  <a:srgbClr val="FFFFFF"/>
                </a:solidFill>
                <a:latin typeface="Cambria"/>
                <a:cs typeface="Cambria"/>
              </a:rPr>
              <a:t>Labour</a:t>
            </a:r>
            <a:r>
              <a:rPr lang="en-US" sz="3600" dirty="0">
                <a:solidFill>
                  <a:srgbClr val="FFFFFF"/>
                </a:solidFill>
                <a:latin typeface="Cambria"/>
                <a:cs typeface="Cambria"/>
              </a:rPr>
              <a:t> Market Integration of Refugees and Syrians under Temporary Protection</a:t>
            </a:r>
            <a:br>
              <a:rPr lang="en-US" sz="3600" dirty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en-US" sz="3600" dirty="0">
                <a:solidFill>
                  <a:srgbClr val="FFFFFF"/>
                </a:solidFill>
                <a:latin typeface="Cambria"/>
                <a:cs typeface="Cambria"/>
              </a:rPr>
              <a:t>Conference on Vocational Training</a:t>
            </a:r>
            <a:br>
              <a:rPr lang="en-US" sz="3600" dirty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en-US" sz="3600" dirty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en-US" sz="3600" dirty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en-US" sz="2700" dirty="0">
                <a:solidFill>
                  <a:srgbClr val="FFFFFF"/>
                </a:solidFill>
                <a:latin typeface="Cambria"/>
                <a:cs typeface="Cambria"/>
              </a:rPr>
              <a:t>26-27 March 2019</a:t>
            </a:r>
            <a:br>
              <a:rPr lang="en-US" sz="2700" dirty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en-US" sz="2700" dirty="0" err="1">
                <a:solidFill>
                  <a:srgbClr val="FFFFFF"/>
                </a:solidFill>
                <a:latin typeface="Cambria"/>
                <a:cs typeface="Cambria"/>
              </a:rPr>
              <a:t>Mövenpick</a:t>
            </a:r>
            <a:r>
              <a:rPr lang="en-US" sz="2700" dirty="0">
                <a:solidFill>
                  <a:srgbClr val="FFFFFF"/>
                </a:solidFill>
                <a:latin typeface="Cambria"/>
                <a:cs typeface="Cambria"/>
              </a:rPr>
              <a:t> Hotel, Ankara</a:t>
            </a:r>
            <a:br>
              <a:rPr lang="en-US" sz="2700" dirty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en-GB" sz="2400" dirty="0" smtClean="0">
                <a:solidFill>
                  <a:srgbClr val="FFFFFF"/>
                </a:solidFill>
                <a:latin typeface="Cambria"/>
                <a:cs typeface="Cambria"/>
              </a:rPr>
              <a:t>Ankara</a:t>
            </a:r>
            <a:r>
              <a:rPr lang="en-GB" sz="2000" dirty="0" smtClean="0">
                <a:solidFill>
                  <a:srgbClr val="FFFFFF"/>
                </a:solidFill>
                <a:latin typeface="+mn-lt"/>
                <a:cs typeface="Cambria"/>
              </a:rPr>
              <a:t>,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mbria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mbria"/>
              </a:rPr>
              <a:t>Turkey –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mbria"/>
              </a:rPr>
              <a:t>26-27 March 2019</a:t>
            </a:r>
            <a:r>
              <a:rPr lang="en-US" sz="1200" dirty="0" smtClean="0">
                <a:solidFill>
                  <a:srgbClr val="FFFFFF"/>
                </a:solidFill>
                <a:latin typeface="+mn-lt"/>
                <a:cs typeface="Cambria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+mn-lt"/>
                <a:cs typeface="Cambria"/>
              </a:rPr>
              <a:t/>
            </a:r>
            <a:br>
              <a:rPr lang="en-US" sz="1200" dirty="0" smtClean="0">
                <a:solidFill>
                  <a:srgbClr val="FFFFFF"/>
                </a:solidFill>
                <a:latin typeface="+mn-lt"/>
                <a:cs typeface="Cambria"/>
              </a:rPr>
            </a:br>
            <a:r>
              <a:rPr lang="en-US" sz="1200" dirty="0" smtClean="0">
                <a:solidFill>
                  <a:srgbClr val="FFFFFF"/>
                </a:solidFill>
                <a:latin typeface="+mn-lt"/>
                <a:cs typeface="Cambria"/>
              </a:rPr>
              <a:t/>
            </a:r>
            <a:br>
              <a:rPr lang="en-US" sz="1200" dirty="0" smtClean="0">
                <a:solidFill>
                  <a:srgbClr val="FFFFFF"/>
                </a:solidFill>
                <a:latin typeface="+mn-lt"/>
                <a:cs typeface="Cambria"/>
              </a:rPr>
            </a:br>
            <a:r>
              <a:rPr lang="en-US" sz="2000" dirty="0">
                <a:solidFill>
                  <a:srgbClr val="FFFFFF"/>
                </a:solidFill>
                <a:latin typeface="+mn-lt"/>
                <a:cs typeface="Cambria"/>
              </a:rPr>
              <a:t>Lida Kita, </a:t>
            </a:r>
            <a:r>
              <a:rPr lang="en-GB" sz="2000" dirty="0">
                <a:solidFill>
                  <a:srgbClr val="FFFFFF"/>
                </a:solidFill>
                <a:latin typeface="+mn-lt"/>
                <a:cs typeface="Cambria"/>
              </a:rPr>
              <a:t>ETF(European Training Foundation)</a:t>
            </a:r>
            <a:br>
              <a:rPr lang="en-GB" sz="2000" dirty="0">
                <a:solidFill>
                  <a:srgbClr val="FFFFFF"/>
                </a:solidFill>
                <a:latin typeface="+mn-lt"/>
                <a:cs typeface="Cambria"/>
              </a:rPr>
            </a:br>
            <a:endParaRPr lang="nl-NL" sz="2000" dirty="0">
              <a:solidFill>
                <a:srgbClr val="FFFFFF"/>
              </a:solidFill>
              <a:latin typeface="+mn-lt"/>
              <a:cs typeface="Cambria"/>
            </a:endParaRPr>
          </a:p>
        </p:txBody>
      </p:sp>
      <p:pic>
        <p:nvPicPr>
          <p:cNvPr id="2052" name="Picture 3" descr="ETF MASTER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494"/>
            <a:ext cx="1881907" cy="8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41300" y="184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255000" y="-50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5998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3183" y="2853172"/>
            <a:ext cx="5247367" cy="3672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62326"/>
            <a:ext cx="3096344" cy="4378838"/>
          </a:xfrm>
          <a:prstGeom prst="rect">
            <a:avLst/>
          </a:prstGeom>
        </p:spPr>
      </p:pic>
      <p:pic>
        <p:nvPicPr>
          <p:cNvPr id="8" name="Picture 3" descr="ETF MASTER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4443"/>
            <a:ext cx="1368151" cy="5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197100" y="692696"/>
            <a:ext cx="6946900" cy="0"/>
          </a:xfrm>
          <a:prstGeom prst="line">
            <a:avLst/>
          </a:prstGeom>
          <a:ln w="3175">
            <a:solidFill>
              <a:srgbClr val="000090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71161" y="396914"/>
            <a:ext cx="6308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Recognition and validation of qualifications and skills for refugees – selected practices from Europe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9400" y="867081"/>
            <a:ext cx="828378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800" dirty="0" smtClean="0"/>
          </a:p>
          <a:p>
            <a:r>
              <a:rPr lang="en-GB" sz="2400" dirty="0" smtClean="0"/>
              <a:t>Routes towards labour market integration for refugees 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u="sng" dirty="0" smtClean="0">
                <a:solidFill>
                  <a:schemeClr val="bg1"/>
                </a:solidFill>
              </a:rPr>
              <a:t>Route 1 - candidates with qualifications: 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Discussions on implemented practises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</a:rPr>
              <a:t>Practices </a:t>
            </a:r>
            <a:r>
              <a:rPr lang="en-GB" sz="2000" dirty="0">
                <a:solidFill>
                  <a:schemeClr val="bg1"/>
                </a:solidFill>
              </a:rPr>
              <a:t>from Europe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</a:rPr>
              <a:t>Practises in Turkey</a:t>
            </a: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</a:rPr>
              <a:t>Practises from  </a:t>
            </a:r>
            <a:r>
              <a:rPr lang="en-GB" sz="2000" dirty="0">
                <a:solidFill>
                  <a:schemeClr val="bg1"/>
                </a:solidFill>
              </a:rPr>
              <a:t>other </a:t>
            </a:r>
            <a:r>
              <a:rPr lang="en-GB" sz="2000" dirty="0" smtClean="0">
                <a:solidFill>
                  <a:schemeClr val="bg1"/>
                </a:solidFill>
              </a:rPr>
              <a:t>participating </a:t>
            </a:r>
            <a:r>
              <a:rPr lang="en-GB" sz="2000" dirty="0">
                <a:solidFill>
                  <a:schemeClr val="bg1"/>
                </a:solidFill>
              </a:rPr>
              <a:t>countries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18073" y="489856"/>
            <a:ext cx="4191212" cy="11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7018073" y="5117213"/>
            <a:ext cx="41912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5796136" y="3501008"/>
            <a:ext cx="864096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3183" y="2853173"/>
            <a:ext cx="5348234" cy="2664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62326"/>
            <a:ext cx="3096344" cy="4378838"/>
          </a:xfrm>
          <a:prstGeom prst="rect">
            <a:avLst/>
          </a:prstGeom>
        </p:spPr>
      </p:pic>
      <p:pic>
        <p:nvPicPr>
          <p:cNvPr id="8" name="Picture 3" descr="ETF MASTER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4443"/>
            <a:ext cx="1368151" cy="5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197100" y="692696"/>
            <a:ext cx="6946900" cy="0"/>
          </a:xfrm>
          <a:prstGeom prst="line">
            <a:avLst/>
          </a:prstGeom>
          <a:ln w="3175">
            <a:solidFill>
              <a:srgbClr val="000090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71161" y="396914"/>
            <a:ext cx="6308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Recognition and validation of qualifications and skills for refugees – selected practices from Europe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9400" y="867081"/>
            <a:ext cx="828378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800" dirty="0" smtClean="0"/>
          </a:p>
          <a:p>
            <a:r>
              <a:rPr lang="en-GB" sz="2400" dirty="0" smtClean="0"/>
              <a:t>Routes towards labour market integration for refugees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u="sng" dirty="0">
                <a:solidFill>
                  <a:schemeClr val="bg1"/>
                </a:solidFill>
              </a:rPr>
              <a:t>Route</a:t>
            </a:r>
            <a:r>
              <a:rPr lang="en-GB" sz="2400" u="sng" dirty="0" smtClean="0">
                <a:solidFill>
                  <a:schemeClr val="bg1"/>
                </a:solidFill>
              </a:rPr>
              <a:t> 2 - candidates with skills and </a:t>
            </a:r>
          </a:p>
          <a:p>
            <a:r>
              <a:rPr lang="en-GB" sz="2400" u="sng" dirty="0" smtClean="0">
                <a:solidFill>
                  <a:schemeClr val="bg1"/>
                </a:solidFill>
              </a:rPr>
              <a:t>work experience: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</a:rPr>
              <a:t>Practices </a:t>
            </a:r>
            <a:r>
              <a:rPr lang="en-GB" sz="2000" dirty="0">
                <a:solidFill>
                  <a:schemeClr val="bg1"/>
                </a:solidFill>
              </a:rPr>
              <a:t>from Europe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</a:rPr>
              <a:t>Practises in Turkey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</a:rPr>
              <a:t>Practises from  other participating countries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endParaRPr lang="en-GB" sz="2400" dirty="0" smtClean="0"/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18073" y="489856"/>
            <a:ext cx="4191212" cy="11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7018073" y="5117213"/>
            <a:ext cx="41912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6768244" y="3501008"/>
            <a:ext cx="864096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5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73" y="1340768"/>
            <a:ext cx="3816424" cy="5397172"/>
          </a:xfrm>
          <a:prstGeom prst="rect">
            <a:avLst/>
          </a:prstGeom>
        </p:spPr>
      </p:pic>
      <p:pic>
        <p:nvPicPr>
          <p:cNvPr id="8" name="Picture 3" descr="ETF MASTER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4443"/>
            <a:ext cx="1368151" cy="5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197100" y="692696"/>
            <a:ext cx="6946900" cy="0"/>
          </a:xfrm>
          <a:prstGeom prst="line">
            <a:avLst/>
          </a:prstGeom>
          <a:ln w="3175">
            <a:solidFill>
              <a:srgbClr val="000090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71161" y="396914"/>
            <a:ext cx="6308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Recognition and validation of qualifications and skills for refugees – selected practices from Europe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9400" y="867081"/>
            <a:ext cx="8283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/>
              <a:t>Working Group</a:t>
            </a:r>
            <a:r>
              <a:rPr lang="en-GB" sz="2000" dirty="0"/>
              <a:t>: Labour market integration and social inclusion through skills development: building a future for refugees and host communities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18073" y="489856"/>
            <a:ext cx="4191212" cy="11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7018073" y="5117213"/>
            <a:ext cx="41912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439766" y="5829804"/>
            <a:ext cx="3012554" cy="19148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dirty="0" smtClean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Guiding </a:t>
            </a:r>
            <a:r>
              <a:rPr lang="en-GB" dirty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questions:  </a:t>
            </a:r>
            <a:endParaRPr lang="en-GB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GB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How do refugees /hosting country citizens get a job after validation procedures and/or training? What are the key challenges and what are the practises that are working best/needs to be enhanced with additional support and services?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GB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From your interventions and institutional experience, national and international actors, what are the most efficient and effective experiences/activities in the interventions for the labour market and social integration of refugees and/or supporting host communities in the </a:t>
            </a:r>
            <a:r>
              <a:rPr lang="en-GB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recipient </a:t>
            </a:r>
            <a:r>
              <a:rPr lang="en-GB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countries?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How can or at what stages do the employers or non-governmental </a:t>
            </a:r>
            <a:r>
              <a:rPr lang="en-GB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have a primary role to </a:t>
            </a:r>
            <a:r>
              <a:rPr lang="en-GB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advance issues </a:t>
            </a:r>
            <a:r>
              <a:rPr lang="en-GB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that </a:t>
            </a:r>
            <a:r>
              <a:rPr lang="en-GB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would facilitate refugees' participation in economic activities, including </a:t>
            </a:r>
            <a:r>
              <a:rPr lang="en-GB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suggestions aimed </a:t>
            </a:r>
            <a:r>
              <a:rPr lang="en-GB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to ensure their sustainability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37740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1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TF MASTER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36"/>
            <a:ext cx="2696189" cy="117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39752" y="1965690"/>
            <a:ext cx="446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solidFill>
                  <a:srgbClr val="000090"/>
                </a:solidFill>
              </a:rPr>
              <a:t>Thank</a:t>
            </a:r>
            <a:r>
              <a:rPr lang="fr-FR" sz="2800" dirty="0">
                <a:solidFill>
                  <a:srgbClr val="000090"/>
                </a:solidFill>
              </a:rPr>
              <a:t> </a:t>
            </a:r>
            <a:r>
              <a:rPr lang="fr-FR" sz="2800" dirty="0" err="1" smtClean="0">
                <a:solidFill>
                  <a:srgbClr val="000090"/>
                </a:solidFill>
              </a:rPr>
              <a:t>you</a:t>
            </a:r>
            <a:endParaRPr lang="fr-FR" sz="2800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6748" y="3132836"/>
            <a:ext cx="4463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  <a:hlinkClick r:id="rId3"/>
              </a:rPr>
              <a:t>Lida.Kita@etf.europa.eu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  <a:hlinkClick r:id="rId3"/>
              </a:rPr>
              <a:t>http</a:t>
            </a:r>
            <a:r>
              <a:rPr lang="en-US" sz="2000" dirty="0">
                <a:solidFill>
                  <a:srgbClr val="000090"/>
                </a:solidFill>
                <a:hlinkClick r:id="rId3"/>
              </a:rPr>
              <a:t>://</a:t>
            </a:r>
            <a:r>
              <a:rPr lang="en-US" sz="2000" dirty="0" smtClean="0">
                <a:solidFill>
                  <a:srgbClr val="000090"/>
                </a:solidFill>
                <a:hlinkClick r:id="rId3"/>
              </a:rPr>
              <a:t>www.etf.europa.eu</a:t>
            </a:r>
            <a:endParaRPr lang="en-US" sz="2000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90"/>
                </a:solidFill>
                <a:latin typeface="Calibri Light"/>
                <a:cs typeface="Calibri Light"/>
                <a:hlinkClick r:id="rId4"/>
              </a:rPr>
              <a:t>http://www.etfqual.eu</a:t>
            </a:r>
            <a:endParaRPr lang="en-US" sz="2000" b="1" dirty="0" smtClean="0">
              <a:solidFill>
                <a:srgbClr val="000090"/>
              </a:solidFill>
              <a:latin typeface="Calibri Light"/>
              <a:cs typeface="Calibri Light"/>
            </a:endParaRPr>
          </a:p>
          <a:p>
            <a:pPr algn="ctr"/>
            <a:endParaRPr lang="en-US" sz="2000" dirty="0" smtClean="0">
              <a:solidFill>
                <a:srgbClr val="00009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55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Agency of the European Union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>
                <a:solidFill>
                  <a:srgbClr val="455560"/>
                </a:solidFill>
              </a:rPr>
              <a:pPr/>
              <a:t>2</a:t>
            </a:fld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WHAT IS THE EUROPEAN TRAINING</a:t>
            </a:r>
            <a:br>
              <a:rPr lang="en-GB" dirty="0" smtClean="0">
                <a:latin typeface="+mj-lt"/>
              </a:rPr>
            </a:br>
            <a:r>
              <a:rPr lang="en-GB" dirty="0" smtClean="0">
                <a:latin typeface="+mj-lt"/>
              </a:rPr>
              <a:t>FOUNDATION (ETF)?</a:t>
            </a:r>
            <a:endParaRPr lang="en-GB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832" y="2754314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ts val="1350"/>
              </a:spcAft>
            </a:pPr>
            <a:r>
              <a:rPr lang="en-GB" sz="1350" dirty="0">
                <a:solidFill>
                  <a:srgbClr val="455560"/>
                </a:solidFill>
                <a:cs typeface="Arial" charset="0"/>
              </a:rPr>
              <a:t>To make </a:t>
            </a:r>
            <a:r>
              <a:rPr lang="en-GB" sz="1350" b="1" dirty="0">
                <a:solidFill>
                  <a:srgbClr val="0092BB"/>
                </a:solidFill>
                <a:cs typeface="Arial" charset="0"/>
              </a:rPr>
              <a:t>vocational education </a:t>
            </a:r>
            <a:r>
              <a:rPr lang="en-GB" sz="1350" dirty="0">
                <a:solidFill>
                  <a:srgbClr val="455560"/>
                </a:solidFill>
                <a:cs typeface="Arial" charset="0"/>
              </a:rPr>
              <a:t>and training </a:t>
            </a:r>
            <a:br>
              <a:rPr lang="en-GB" sz="1350" dirty="0">
                <a:solidFill>
                  <a:srgbClr val="455560"/>
                </a:solidFill>
                <a:cs typeface="Arial" charset="0"/>
              </a:rPr>
            </a:br>
            <a:r>
              <a:rPr lang="en-GB" sz="1350" dirty="0">
                <a:solidFill>
                  <a:srgbClr val="455560"/>
                </a:solidFill>
                <a:cs typeface="Arial" charset="0"/>
              </a:rPr>
              <a:t>in the partner countries a driver for </a:t>
            </a:r>
            <a:r>
              <a:rPr lang="en-GB" sz="1350" b="1" dirty="0">
                <a:solidFill>
                  <a:srgbClr val="009CDA"/>
                </a:solidFill>
                <a:cs typeface="Arial" charset="0"/>
              </a:rPr>
              <a:t>lifelong </a:t>
            </a:r>
            <a:br>
              <a:rPr lang="en-GB" sz="1350" b="1" dirty="0">
                <a:solidFill>
                  <a:srgbClr val="009CDA"/>
                </a:solidFill>
                <a:cs typeface="Arial" charset="0"/>
              </a:rPr>
            </a:br>
            <a:r>
              <a:rPr lang="en-GB" sz="1350" b="1" dirty="0">
                <a:solidFill>
                  <a:srgbClr val="009CDA"/>
                </a:solidFill>
                <a:cs typeface="Arial" charset="0"/>
              </a:rPr>
              <a:t>learning</a:t>
            </a:r>
            <a:r>
              <a:rPr lang="en-GB" sz="1350" dirty="0">
                <a:solidFill>
                  <a:srgbClr val="455560"/>
                </a:solidFill>
                <a:cs typeface="Arial" charset="0"/>
              </a:rPr>
              <a:t> and </a:t>
            </a:r>
            <a:r>
              <a:rPr lang="en-GB" sz="1350" b="1" dirty="0">
                <a:solidFill>
                  <a:srgbClr val="009CDA"/>
                </a:solidFill>
                <a:cs typeface="Arial" charset="0"/>
              </a:rPr>
              <a:t>sustainable development</a:t>
            </a:r>
            <a:r>
              <a:rPr lang="en-GB" sz="1350" dirty="0">
                <a:solidFill>
                  <a:srgbClr val="455560"/>
                </a:solidFill>
                <a:cs typeface="Arial" charset="0"/>
              </a:rPr>
              <a:t>, </a:t>
            </a:r>
            <a:br>
              <a:rPr lang="en-GB" sz="1350" dirty="0">
                <a:solidFill>
                  <a:srgbClr val="455560"/>
                </a:solidFill>
                <a:cs typeface="Arial" charset="0"/>
              </a:rPr>
            </a:br>
            <a:r>
              <a:rPr lang="en-GB" sz="1350" dirty="0">
                <a:solidFill>
                  <a:srgbClr val="455560"/>
                </a:solidFill>
                <a:cs typeface="Arial" charset="0"/>
              </a:rPr>
              <a:t>with a special focus on competitiveness </a:t>
            </a:r>
            <a:br>
              <a:rPr lang="en-GB" sz="1350" dirty="0">
                <a:solidFill>
                  <a:srgbClr val="455560"/>
                </a:solidFill>
                <a:cs typeface="Arial" charset="0"/>
              </a:rPr>
            </a:br>
            <a:r>
              <a:rPr lang="en-GB" sz="1350" dirty="0">
                <a:solidFill>
                  <a:srgbClr val="455560"/>
                </a:solidFill>
                <a:cs typeface="Arial" charset="0"/>
              </a:rPr>
              <a:t>and social cohesion.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8424" y="3883038"/>
            <a:ext cx="2824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ts val="1350"/>
              </a:spcAft>
            </a:pPr>
            <a:r>
              <a:rPr lang="en-GB" sz="1600" dirty="0">
                <a:solidFill>
                  <a:srgbClr val="455560"/>
                </a:solidFill>
                <a:cs typeface="Arial" charset="0"/>
              </a:rPr>
              <a:t>The ETF has both </a:t>
            </a:r>
            <a:br>
              <a:rPr lang="en-GB" sz="1600" dirty="0">
                <a:solidFill>
                  <a:srgbClr val="455560"/>
                </a:solidFill>
                <a:cs typeface="Arial" charset="0"/>
              </a:rPr>
            </a:br>
            <a:r>
              <a:rPr lang="en-GB" sz="1600" dirty="0">
                <a:solidFill>
                  <a:srgbClr val="455560"/>
                </a:solidFill>
                <a:cs typeface="Arial" charset="0"/>
              </a:rPr>
              <a:t>an </a:t>
            </a:r>
            <a:r>
              <a:rPr lang="en-GB" sz="1600" b="1" dirty="0">
                <a:solidFill>
                  <a:srgbClr val="CBD300">
                    <a:lumMod val="75000"/>
                  </a:srgbClr>
                </a:solidFill>
                <a:cs typeface="Arial" charset="0"/>
              </a:rPr>
              <a:t>analytical and a developmental role</a:t>
            </a:r>
            <a:r>
              <a:rPr lang="en-GB" sz="1600" dirty="0">
                <a:solidFill>
                  <a:srgbClr val="CBD300">
                    <a:lumMod val="75000"/>
                  </a:srgbClr>
                </a:solidFill>
                <a:cs typeface="Arial" charset="0"/>
              </a:rPr>
              <a:t> </a:t>
            </a:r>
            <a:br>
              <a:rPr lang="en-GB" sz="1600" dirty="0">
                <a:solidFill>
                  <a:srgbClr val="CBD300">
                    <a:lumMod val="75000"/>
                  </a:srgbClr>
                </a:solidFill>
                <a:cs typeface="Arial" charset="0"/>
              </a:rPr>
            </a:br>
            <a:r>
              <a:rPr lang="en-GB" sz="1600" dirty="0">
                <a:solidFill>
                  <a:srgbClr val="455560"/>
                </a:solidFill>
                <a:cs typeface="Arial" charset="0"/>
              </a:rPr>
              <a:t>and works within the </a:t>
            </a:r>
            <a:br>
              <a:rPr lang="en-GB" sz="1600" dirty="0">
                <a:solidFill>
                  <a:srgbClr val="455560"/>
                </a:solidFill>
                <a:cs typeface="Arial" charset="0"/>
              </a:rPr>
            </a:br>
            <a:r>
              <a:rPr lang="en-GB" sz="1600" dirty="0">
                <a:solidFill>
                  <a:srgbClr val="455560"/>
                </a:solidFill>
                <a:cs typeface="Arial" charset="0"/>
              </a:rPr>
              <a:t>EU policy framework.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7943" y="3953972"/>
            <a:ext cx="45719" cy="11865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3" name="Freeform 10"/>
          <p:cNvSpPr>
            <a:spLocks noEditPoints="1"/>
          </p:cNvSpPr>
          <p:nvPr/>
        </p:nvSpPr>
        <p:spPr bwMode="auto">
          <a:xfrm>
            <a:off x="5471161" y="2344887"/>
            <a:ext cx="2827020" cy="2949894"/>
          </a:xfrm>
          <a:custGeom>
            <a:avLst/>
            <a:gdLst>
              <a:gd name="T0" fmla="*/ 1223 w 1292"/>
              <a:gd name="T1" fmla="*/ 110 h 1349"/>
              <a:gd name="T2" fmla="*/ 711 w 1292"/>
              <a:gd name="T3" fmla="*/ 110 h 1349"/>
              <a:gd name="T4" fmla="*/ 721 w 1292"/>
              <a:gd name="T5" fmla="*/ 75 h 1349"/>
              <a:gd name="T6" fmla="*/ 646 w 1292"/>
              <a:gd name="T7" fmla="*/ 0 h 1349"/>
              <a:gd name="T8" fmla="*/ 571 w 1292"/>
              <a:gd name="T9" fmla="*/ 75 h 1349"/>
              <a:gd name="T10" fmla="*/ 580 w 1292"/>
              <a:gd name="T11" fmla="*/ 110 h 1349"/>
              <a:gd name="T12" fmla="*/ 69 w 1292"/>
              <a:gd name="T13" fmla="*/ 110 h 1349"/>
              <a:gd name="T14" fmla="*/ 0 w 1292"/>
              <a:gd name="T15" fmla="*/ 179 h 1349"/>
              <a:gd name="T16" fmla="*/ 0 w 1292"/>
              <a:gd name="T17" fmla="*/ 940 h 1349"/>
              <a:gd name="T18" fmla="*/ 69 w 1292"/>
              <a:gd name="T19" fmla="*/ 1009 h 1349"/>
              <a:gd name="T20" fmla="*/ 487 w 1292"/>
              <a:gd name="T21" fmla="*/ 1009 h 1349"/>
              <a:gd name="T22" fmla="*/ 406 w 1292"/>
              <a:gd name="T23" fmla="*/ 1296 h 1349"/>
              <a:gd name="T24" fmla="*/ 433 w 1292"/>
              <a:gd name="T25" fmla="*/ 1339 h 1349"/>
              <a:gd name="T26" fmla="*/ 465 w 1292"/>
              <a:gd name="T27" fmla="*/ 1345 h 1349"/>
              <a:gd name="T28" fmla="*/ 512 w 1292"/>
              <a:gd name="T29" fmla="*/ 1316 h 1349"/>
              <a:gd name="T30" fmla="*/ 599 w 1292"/>
              <a:gd name="T31" fmla="*/ 1009 h 1349"/>
              <a:gd name="T32" fmla="*/ 693 w 1292"/>
              <a:gd name="T33" fmla="*/ 1009 h 1349"/>
              <a:gd name="T34" fmla="*/ 780 w 1292"/>
              <a:gd name="T35" fmla="*/ 1316 h 1349"/>
              <a:gd name="T36" fmla="*/ 827 w 1292"/>
              <a:gd name="T37" fmla="*/ 1345 h 1349"/>
              <a:gd name="T38" fmla="*/ 859 w 1292"/>
              <a:gd name="T39" fmla="*/ 1339 h 1349"/>
              <a:gd name="T40" fmla="*/ 886 w 1292"/>
              <a:gd name="T41" fmla="*/ 1296 h 1349"/>
              <a:gd name="T42" fmla="*/ 805 w 1292"/>
              <a:gd name="T43" fmla="*/ 1009 h 1349"/>
              <a:gd name="T44" fmla="*/ 1223 w 1292"/>
              <a:gd name="T45" fmla="*/ 1009 h 1349"/>
              <a:gd name="T46" fmla="*/ 1292 w 1292"/>
              <a:gd name="T47" fmla="*/ 940 h 1349"/>
              <a:gd name="T48" fmla="*/ 1292 w 1292"/>
              <a:gd name="T49" fmla="*/ 179 h 1349"/>
              <a:gd name="T50" fmla="*/ 1223 w 1292"/>
              <a:gd name="T51" fmla="*/ 110 h 1349"/>
              <a:gd name="T52" fmla="*/ 1161 w 1292"/>
              <a:gd name="T53" fmla="*/ 875 h 1349"/>
              <a:gd name="T54" fmla="*/ 131 w 1292"/>
              <a:gd name="T55" fmla="*/ 875 h 1349"/>
              <a:gd name="T56" fmla="*/ 131 w 1292"/>
              <a:gd name="T57" fmla="*/ 230 h 1349"/>
              <a:gd name="T58" fmla="*/ 1161 w 1292"/>
              <a:gd name="T59" fmla="*/ 230 h 1349"/>
              <a:gd name="T60" fmla="*/ 1161 w 1292"/>
              <a:gd name="T61" fmla="*/ 875 h 1349"/>
              <a:gd name="T62" fmla="*/ 1161 w 1292"/>
              <a:gd name="T63" fmla="*/ 875 h 1349"/>
              <a:gd name="T64" fmla="*/ 1161 w 1292"/>
              <a:gd name="T65" fmla="*/ 875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2" h="1349">
                <a:moveTo>
                  <a:pt x="1223" y="110"/>
                </a:moveTo>
                <a:cubicBezTo>
                  <a:pt x="711" y="110"/>
                  <a:pt x="711" y="110"/>
                  <a:pt x="711" y="110"/>
                </a:cubicBezTo>
                <a:cubicBezTo>
                  <a:pt x="717" y="100"/>
                  <a:pt x="721" y="88"/>
                  <a:pt x="721" y="75"/>
                </a:cubicBezTo>
                <a:cubicBezTo>
                  <a:pt x="721" y="34"/>
                  <a:pt x="687" y="0"/>
                  <a:pt x="646" y="0"/>
                </a:cubicBezTo>
                <a:cubicBezTo>
                  <a:pt x="605" y="0"/>
                  <a:pt x="571" y="34"/>
                  <a:pt x="571" y="75"/>
                </a:cubicBezTo>
                <a:cubicBezTo>
                  <a:pt x="571" y="88"/>
                  <a:pt x="575" y="100"/>
                  <a:pt x="580" y="110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31" y="110"/>
                  <a:pt x="0" y="141"/>
                  <a:pt x="0" y="179"/>
                </a:cubicBezTo>
                <a:cubicBezTo>
                  <a:pt x="0" y="940"/>
                  <a:pt x="0" y="940"/>
                  <a:pt x="0" y="940"/>
                </a:cubicBezTo>
                <a:cubicBezTo>
                  <a:pt x="0" y="978"/>
                  <a:pt x="31" y="1009"/>
                  <a:pt x="69" y="1009"/>
                </a:cubicBezTo>
                <a:cubicBezTo>
                  <a:pt x="487" y="1009"/>
                  <a:pt x="487" y="1009"/>
                  <a:pt x="487" y="1009"/>
                </a:cubicBezTo>
                <a:cubicBezTo>
                  <a:pt x="406" y="1296"/>
                  <a:pt x="406" y="1296"/>
                  <a:pt x="406" y="1296"/>
                </a:cubicBezTo>
                <a:cubicBezTo>
                  <a:pt x="400" y="1316"/>
                  <a:pt x="412" y="1335"/>
                  <a:pt x="433" y="1339"/>
                </a:cubicBezTo>
                <a:cubicBezTo>
                  <a:pt x="465" y="1345"/>
                  <a:pt x="465" y="1345"/>
                  <a:pt x="465" y="1345"/>
                </a:cubicBezTo>
                <a:cubicBezTo>
                  <a:pt x="485" y="1349"/>
                  <a:pt x="507" y="1336"/>
                  <a:pt x="512" y="1316"/>
                </a:cubicBezTo>
                <a:cubicBezTo>
                  <a:pt x="599" y="1009"/>
                  <a:pt x="599" y="1009"/>
                  <a:pt x="599" y="1009"/>
                </a:cubicBezTo>
                <a:cubicBezTo>
                  <a:pt x="693" y="1009"/>
                  <a:pt x="693" y="1009"/>
                  <a:pt x="693" y="1009"/>
                </a:cubicBezTo>
                <a:cubicBezTo>
                  <a:pt x="780" y="1316"/>
                  <a:pt x="780" y="1316"/>
                  <a:pt x="780" y="1316"/>
                </a:cubicBezTo>
                <a:cubicBezTo>
                  <a:pt x="786" y="1336"/>
                  <a:pt x="807" y="1349"/>
                  <a:pt x="827" y="1345"/>
                </a:cubicBezTo>
                <a:cubicBezTo>
                  <a:pt x="859" y="1339"/>
                  <a:pt x="859" y="1339"/>
                  <a:pt x="859" y="1339"/>
                </a:cubicBezTo>
                <a:cubicBezTo>
                  <a:pt x="880" y="1335"/>
                  <a:pt x="891" y="1316"/>
                  <a:pt x="886" y="1296"/>
                </a:cubicBezTo>
                <a:cubicBezTo>
                  <a:pt x="805" y="1009"/>
                  <a:pt x="805" y="1009"/>
                  <a:pt x="805" y="1009"/>
                </a:cubicBezTo>
                <a:cubicBezTo>
                  <a:pt x="1223" y="1009"/>
                  <a:pt x="1223" y="1009"/>
                  <a:pt x="1223" y="1009"/>
                </a:cubicBezTo>
                <a:cubicBezTo>
                  <a:pt x="1261" y="1009"/>
                  <a:pt x="1292" y="978"/>
                  <a:pt x="1292" y="940"/>
                </a:cubicBezTo>
                <a:cubicBezTo>
                  <a:pt x="1292" y="179"/>
                  <a:pt x="1292" y="179"/>
                  <a:pt x="1292" y="179"/>
                </a:cubicBezTo>
                <a:cubicBezTo>
                  <a:pt x="1292" y="141"/>
                  <a:pt x="1261" y="110"/>
                  <a:pt x="1223" y="110"/>
                </a:cubicBezTo>
                <a:close/>
                <a:moveTo>
                  <a:pt x="1161" y="875"/>
                </a:moveTo>
                <a:cubicBezTo>
                  <a:pt x="131" y="875"/>
                  <a:pt x="131" y="875"/>
                  <a:pt x="131" y="875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161" y="230"/>
                  <a:pt x="1161" y="230"/>
                  <a:pt x="1161" y="230"/>
                </a:cubicBezTo>
                <a:lnTo>
                  <a:pt x="1161" y="875"/>
                </a:lnTo>
                <a:close/>
                <a:moveTo>
                  <a:pt x="1161" y="875"/>
                </a:moveTo>
                <a:cubicBezTo>
                  <a:pt x="1161" y="875"/>
                  <a:pt x="1161" y="875"/>
                  <a:pt x="1161" y="875"/>
                </a:cubicBez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5" name="Freeform 11"/>
          <p:cNvSpPr>
            <a:spLocks noEditPoints="1"/>
          </p:cNvSpPr>
          <p:nvPr/>
        </p:nvSpPr>
        <p:spPr bwMode="auto">
          <a:xfrm>
            <a:off x="5906300" y="3205004"/>
            <a:ext cx="1883756" cy="817619"/>
          </a:xfrm>
          <a:custGeom>
            <a:avLst/>
            <a:gdLst>
              <a:gd name="T0" fmla="*/ 54 w 861"/>
              <a:gd name="T1" fmla="*/ 374 h 374"/>
              <a:gd name="T2" fmla="*/ 107 w 861"/>
              <a:gd name="T3" fmla="*/ 320 h 374"/>
              <a:gd name="T4" fmla="*/ 104 w 861"/>
              <a:gd name="T5" fmla="*/ 305 h 374"/>
              <a:gd name="T6" fmla="*/ 348 w 861"/>
              <a:gd name="T7" fmla="*/ 110 h 374"/>
              <a:gd name="T8" fmla="*/ 378 w 861"/>
              <a:gd name="T9" fmla="*/ 121 h 374"/>
              <a:gd name="T10" fmla="*/ 404 w 861"/>
              <a:gd name="T11" fmla="*/ 113 h 374"/>
              <a:gd name="T12" fmla="*/ 542 w 861"/>
              <a:gd name="T13" fmla="*/ 231 h 374"/>
              <a:gd name="T14" fmla="*/ 540 w 861"/>
              <a:gd name="T15" fmla="*/ 240 h 374"/>
              <a:gd name="T16" fmla="*/ 594 w 861"/>
              <a:gd name="T17" fmla="*/ 293 h 374"/>
              <a:gd name="T18" fmla="*/ 648 w 861"/>
              <a:gd name="T19" fmla="*/ 240 h 374"/>
              <a:gd name="T20" fmla="*/ 645 w 861"/>
              <a:gd name="T21" fmla="*/ 225 h 374"/>
              <a:gd name="T22" fmla="*/ 783 w 861"/>
              <a:gd name="T23" fmla="*/ 100 h 374"/>
              <a:gd name="T24" fmla="*/ 807 w 861"/>
              <a:gd name="T25" fmla="*/ 107 h 374"/>
              <a:gd name="T26" fmla="*/ 861 w 861"/>
              <a:gd name="T27" fmla="*/ 54 h 374"/>
              <a:gd name="T28" fmla="*/ 807 w 861"/>
              <a:gd name="T29" fmla="*/ 0 h 374"/>
              <a:gd name="T30" fmla="*/ 754 w 861"/>
              <a:gd name="T31" fmla="*/ 54 h 374"/>
              <a:gd name="T32" fmla="*/ 758 w 861"/>
              <a:gd name="T33" fmla="*/ 74 h 374"/>
              <a:gd name="T34" fmla="*/ 623 w 861"/>
              <a:gd name="T35" fmla="*/ 196 h 374"/>
              <a:gd name="T36" fmla="*/ 594 w 861"/>
              <a:gd name="T37" fmla="*/ 186 h 374"/>
              <a:gd name="T38" fmla="*/ 561 w 861"/>
              <a:gd name="T39" fmla="*/ 199 h 374"/>
              <a:gd name="T40" fmla="*/ 428 w 861"/>
              <a:gd name="T41" fmla="*/ 86 h 374"/>
              <a:gd name="T42" fmla="*/ 432 w 861"/>
              <a:gd name="T43" fmla="*/ 67 h 374"/>
              <a:gd name="T44" fmla="*/ 379 w 861"/>
              <a:gd name="T45" fmla="*/ 14 h 374"/>
              <a:gd name="T46" fmla="*/ 325 w 861"/>
              <a:gd name="T47" fmla="*/ 67 h 374"/>
              <a:gd name="T48" fmla="*/ 329 w 861"/>
              <a:gd name="T49" fmla="*/ 86 h 374"/>
              <a:gd name="T50" fmla="*/ 83 w 861"/>
              <a:gd name="T51" fmla="*/ 277 h 374"/>
              <a:gd name="T52" fmla="*/ 54 w 861"/>
              <a:gd name="T53" fmla="*/ 267 h 374"/>
              <a:gd name="T54" fmla="*/ 0 w 861"/>
              <a:gd name="T55" fmla="*/ 320 h 374"/>
              <a:gd name="T56" fmla="*/ 54 w 861"/>
              <a:gd name="T57" fmla="*/ 374 h 374"/>
              <a:gd name="T58" fmla="*/ 54 w 861"/>
              <a:gd name="T59" fmla="*/ 374 h 374"/>
              <a:gd name="T60" fmla="*/ 54 w 861"/>
              <a:gd name="T61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61" h="374">
                <a:moveTo>
                  <a:pt x="54" y="374"/>
                </a:moveTo>
                <a:cubicBezTo>
                  <a:pt x="83" y="374"/>
                  <a:pt x="107" y="350"/>
                  <a:pt x="107" y="320"/>
                </a:cubicBezTo>
                <a:cubicBezTo>
                  <a:pt x="107" y="315"/>
                  <a:pt x="105" y="310"/>
                  <a:pt x="104" y="305"/>
                </a:cubicBezTo>
                <a:cubicBezTo>
                  <a:pt x="172" y="250"/>
                  <a:pt x="293" y="153"/>
                  <a:pt x="348" y="110"/>
                </a:cubicBezTo>
                <a:cubicBezTo>
                  <a:pt x="357" y="116"/>
                  <a:pt x="367" y="121"/>
                  <a:pt x="378" y="121"/>
                </a:cubicBezTo>
                <a:cubicBezTo>
                  <a:pt x="388" y="121"/>
                  <a:pt x="396" y="118"/>
                  <a:pt x="404" y="113"/>
                </a:cubicBezTo>
                <a:cubicBezTo>
                  <a:pt x="439" y="144"/>
                  <a:pt x="499" y="195"/>
                  <a:pt x="542" y="231"/>
                </a:cubicBezTo>
                <a:cubicBezTo>
                  <a:pt x="542" y="234"/>
                  <a:pt x="540" y="237"/>
                  <a:pt x="540" y="240"/>
                </a:cubicBezTo>
                <a:cubicBezTo>
                  <a:pt x="540" y="269"/>
                  <a:pt x="565" y="293"/>
                  <a:pt x="594" y="293"/>
                </a:cubicBezTo>
                <a:cubicBezTo>
                  <a:pt x="624" y="293"/>
                  <a:pt x="648" y="269"/>
                  <a:pt x="648" y="240"/>
                </a:cubicBezTo>
                <a:cubicBezTo>
                  <a:pt x="648" y="235"/>
                  <a:pt x="646" y="230"/>
                  <a:pt x="645" y="225"/>
                </a:cubicBezTo>
                <a:cubicBezTo>
                  <a:pt x="783" y="100"/>
                  <a:pt x="783" y="100"/>
                  <a:pt x="783" y="100"/>
                </a:cubicBezTo>
                <a:cubicBezTo>
                  <a:pt x="790" y="104"/>
                  <a:pt x="798" y="107"/>
                  <a:pt x="807" y="107"/>
                </a:cubicBezTo>
                <a:cubicBezTo>
                  <a:pt x="837" y="107"/>
                  <a:pt x="861" y="83"/>
                  <a:pt x="861" y="54"/>
                </a:cubicBezTo>
                <a:cubicBezTo>
                  <a:pt x="861" y="24"/>
                  <a:pt x="837" y="0"/>
                  <a:pt x="807" y="0"/>
                </a:cubicBezTo>
                <a:cubicBezTo>
                  <a:pt x="778" y="0"/>
                  <a:pt x="754" y="24"/>
                  <a:pt x="754" y="54"/>
                </a:cubicBezTo>
                <a:cubicBezTo>
                  <a:pt x="754" y="61"/>
                  <a:pt x="755" y="67"/>
                  <a:pt x="758" y="74"/>
                </a:cubicBezTo>
                <a:cubicBezTo>
                  <a:pt x="719" y="108"/>
                  <a:pt x="659" y="162"/>
                  <a:pt x="623" y="196"/>
                </a:cubicBezTo>
                <a:cubicBezTo>
                  <a:pt x="614" y="190"/>
                  <a:pt x="605" y="186"/>
                  <a:pt x="594" y="186"/>
                </a:cubicBezTo>
                <a:cubicBezTo>
                  <a:pt x="581" y="186"/>
                  <a:pt x="570" y="191"/>
                  <a:pt x="561" y="199"/>
                </a:cubicBezTo>
                <a:cubicBezTo>
                  <a:pt x="526" y="169"/>
                  <a:pt x="469" y="120"/>
                  <a:pt x="428" y="86"/>
                </a:cubicBezTo>
                <a:cubicBezTo>
                  <a:pt x="430" y="80"/>
                  <a:pt x="432" y="74"/>
                  <a:pt x="432" y="67"/>
                </a:cubicBezTo>
                <a:cubicBezTo>
                  <a:pt x="432" y="38"/>
                  <a:pt x="408" y="14"/>
                  <a:pt x="379" y="14"/>
                </a:cubicBezTo>
                <a:cubicBezTo>
                  <a:pt x="349" y="14"/>
                  <a:pt x="325" y="38"/>
                  <a:pt x="325" y="67"/>
                </a:cubicBezTo>
                <a:cubicBezTo>
                  <a:pt x="325" y="74"/>
                  <a:pt x="326" y="80"/>
                  <a:pt x="329" y="86"/>
                </a:cubicBezTo>
                <a:cubicBezTo>
                  <a:pt x="83" y="277"/>
                  <a:pt x="83" y="277"/>
                  <a:pt x="83" y="277"/>
                </a:cubicBezTo>
                <a:cubicBezTo>
                  <a:pt x="75" y="271"/>
                  <a:pt x="65" y="267"/>
                  <a:pt x="54" y="267"/>
                </a:cubicBezTo>
                <a:cubicBezTo>
                  <a:pt x="24" y="267"/>
                  <a:pt x="0" y="291"/>
                  <a:pt x="0" y="320"/>
                </a:cubicBezTo>
                <a:cubicBezTo>
                  <a:pt x="0" y="350"/>
                  <a:pt x="24" y="374"/>
                  <a:pt x="54" y="374"/>
                </a:cubicBezTo>
                <a:close/>
                <a:moveTo>
                  <a:pt x="54" y="374"/>
                </a:moveTo>
                <a:cubicBezTo>
                  <a:pt x="54" y="374"/>
                  <a:pt x="54" y="374"/>
                  <a:pt x="54" y="374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10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455560"/>
                </a:solidFill>
              </a:rPr>
              <a:t>ETF Partner Countries</a:t>
            </a:r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>
                <a:solidFill>
                  <a:srgbClr val="455560"/>
                </a:solidFill>
              </a:rPr>
              <a:pPr/>
              <a:t>3</a:t>
            </a:fld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ETF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6714" y="2343225"/>
            <a:ext cx="1919287" cy="1632828"/>
            <a:chOff x="366713" y="1485975"/>
            <a:chExt cx="1919287" cy="1632828"/>
          </a:xfrm>
        </p:grpSpPr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366713" y="1485975"/>
              <a:ext cx="1919287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F39900"/>
                  </a:solidFill>
                  <a:cs typeface="Arial" charset="0"/>
                </a:rPr>
                <a:t>SOUTHERN AND EASTERN MEDITERRANEAN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455560"/>
                  </a:solidFill>
                  <a:cs typeface="Arial" charset="0"/>
                </a:rPr>
                <a:t> </a:t>
              </a:r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366714" y="2287806"/>
              <a:ext cx="180869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800"/>
                </a:spcAft>
              </a:pPr>
              <a:r>
                <a:rPr lang="en-GB" sz="1200" dirty="0">
                  <a:solidFill>
                    <a:srgbClr val="455560"/>
                  </a:solidFill>
                  <a:cs typeface="Arial" charset="0"/>
                </a:rPr>
                <a:t>Algeria, Egypt, Israel, </a:t>
              </a:r>
              <a:br>
                <a:rPr lang="en-GB" sz="1200" dirty="0">
                  <a:solidFill>
                    <a:srgbClr val="455560"/>
                  </a:solidFill>
                  <a:cs typeface="Arial" charset="0"/>
                </a:rPr>
              </a:br>
              <a:r>
                <a:rPr lang="en-GB" sz="1200" dirty="0">
                  <a:solidFill>
                    <a:srgbClr val="455560"/>
                  </a:solidFill>
                  <a:cs typeface="Arial" charset="0"/>
                </a:rPr>
                <a:t>Jordan, Lebanon, Libya, Morocco, Palestine, </a:t>
              </a:r>
              <a:br>
                <a:rPr lang="en-GB" sz="1200" dirty="0">
                  <a:solidFill>
                    <a:srgbClr val="455560"/>
                  </a:solidFill>
                  <a:cs typeface="Arial" charset="0"/>
                </a:rPr>
              </a:br>
              <a:r>
                <a:rPr lang="en-GB" sz="1200" dirty="0">
                  <a:solidFill>
                    <a:srgbClr val="455560"/>
                  </a:solidFill>
                  <a:cs typeface="Arial" charset="0"/>
                </a:rPr>
                <a:t>Syria, and Tunisia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6715" y="4148280"/>
            <a:ext cx="2024061" cy="1152185"/>
            <a:chOff x="366714" y="3291029"/>
            <a:chExt cx="2024061" cy="1152185"/>
          </a:xfrm>
        </p:grpSpPr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366714" y="3291029"/>
              <a:ext cx="20240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92BB"/>
                  </a:solidFill>
                  <a:cs typeface="Arial" charset="0"/>
                </a:rPr>
                <a:t>EASTERN EUROPE</a:t>
              </a:r>
            </a:p>
          </p:txBody>
        </p:sp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>
              <a:off x="366714" y="3612217"/>
              <a:ext cx="180869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800"/>
                </a:spcAft>
              </a:pPr>
              <a:r>
                <a:rPr lang="en-GB" sz="1200" dirty="0">
                  <a:solidFill>
                    <a:srgbClr val="455560"/>
                  </a:solidFill>
                  <a:cs typeface="Arial" charset="0"/>
                </a:rPr>
                <a:t>Armenia, Azerbaijan, Belarus, Georgia, </a:t>
              </a:r>
              <a:br>
                <a:rPr lang="en-GB" sz="1200" dirty="0">
                  <a:solidFill>
                    <a:srgbClr val="455560"/>
                  </a:solidFill>
                  <a:cs typeface="Arial" charset="0"/>
                </a:rPr>
              </a:br>
              <a:r>
                <a:rPr lang="en-GB" sz="1200" dirty="0">
                  <a:solidFill>
                    <a:srgbClr val="455560"/>
                  </a:solidFill>
                  <a:cs typeface="Arial" charset="0"/>
                </a:rPr>
                <a:t>Republic of Moldova, Russia, and Ukraine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02067" y="2328763"/>
            <a:ext cx="2417609" cy="1647290"/>
            <a:chOff x="2602066" y="1471513"/>
            <a:chExt cx="2417609" cy="1647290"/>
          </a:xfrm>
        </p:grpSpPr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2602067" y="1471513"/>
              <a:ext cx="196993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CBD300">
                      <a:lumMod val="75000"/>
                    </a:srgbClr>
                  </a:solidFill>
                  <a:cs typeface="Arial" charset="0"/>
                </a:rPr>
                <a:t>SOUTH EASTERN </a:t>
              </a:r>
              <a:br>
                <a:rPr lang="en-GB" sz="1600" b="1" dirty="0">
                  <a:solidFill>
                    <a:srgbClr val="CBD300">
                      <a:lumMod val="75000"/>
                    </a:srgbClr>
                  </a:solidFill>
                  <a:cs typeface="Arial" charset="0"/>
                </a:rPr>
              </a:br>
              <a:r>
                <a:rPr lang="en-GB" sz="1600" b="1" dirty="0">
                  <a:solidFill>
                    <a:srgbClr val="CBD300">
                      <a:lumMod val="75000"/>
                    </a:srgbClr>
                  </a:solidFill>
                  <a:cs typeface="Arial" charset="0"/>
                </a:rPr>
                <a:t>EUROPE </a:t>
              </a:r>
              <a:br>
                <a:rPr lang="en-GB" sz="1600" b="1" dirty="0">
                  <a:solidFill>
                    <a:srgbClr val="CBD300">
                      <a:lumMod val="75000"/>
                    </a:srgbClr>
                  </a:solidFill>
                  <a:cs typeface="Arial" charset="0"/>
                </a:rPr>
              </a:br>
              <a:r>
                <a:rPr lang="en-GB" sz="1600" b="1" dirty="0">
                  <a:solidFill>
                    <a:srgbClr val="CBD300">
                      <a:lumMod val="75000"/>
                    </a:srgbClr>
                  </a:solidFill>
                  <a:cs typeface="Arial" charset="0"/>
                </a:rPr>
                <a:t>AND TURKEY</a:t>
              </a:r>
            </a:p>
          </p:txBody>
        </p:sp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2602066" y="2287806"/>
              <a:ext cx="241760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800"/>
                </a:spcAft>
              </a:pPr>
              <a:r>
                <a:rPr lang="en-GB" sz="1200" dirty="0">
                  <a:solidFill>
                    <a:srgbClr val="455560"/>
                  </a:solidFill>
                  <a:cs typeface="Arial" charset="0"/>
                </a:rPr>
                <a:t>Albania, Bosnia and Herzegovina, former Yugoslav Republic of Macedonia, Kosovo, Montenegro, Serbia, and </a:t>
              </a:r>
              <a:r>
                <a:rPr lang="en-GB" sz="1200" b="1" dirty="0">
                  <a:solidFill>
                    <a:srgbClr val="455560"/>
                  </a:solidFill>
                  <a:cs typeface="Arial" charset="0"/>
                </a:rPr>
                <a:t>Turkey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83017" y="4148280"/>
            <a:ext cx="1722591" cy="1152185"/>
            <a:chOff x="2671916" y="3291029"/>
            <a:chExt cx="1722591" cy="1152185"/>
          </a:xfrm>
        </p:grpSpPr>
        <p:sp>
          <p:nvSpPr>
            <p:cNvPr id="53" name="TextBox 52"/>
            <p:cNvSpPr txBox="1"/>
            <p:nvPr/>
          </p:nvSpPr>
          <p:spPr>
            <a:xfrm>
              <a:off x="2671916" y="3291029"/>
              <a:ext cx="1703539" cy="338554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>
                <a:defRPr/>
              </a:pPr>
              <a:r>
                <a:rPr lang="en-GB" sz="1600" b="1" dirty="0">
                  <a:solidFill>
                    <a:srgbClr val="FFC800"/>
                  </a:solidFill>
                  <a:cs typeface="Arial" charset="0"/>
                </a:rPr>
                <a:t>CENTRAL ASIA  </a:t>
              </a:r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2690967" y="3612217"/>
              <a:ext cx="170354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800"/>
                </a:spcAft>
              </a:pPr>
              <a:r>
                <a:rPr lang="fi-FI" sz="1200" dirty="0">
                  <a:solidFill>
                    <a:srgbClr val="455560"/>
                  </a:solidFill>
                  <a:cs typeface="Arial" charset="0"/>
                </a:rPr>
                <a:t>Kazakhstan, Kyrgyzstan, Tajikistan, Turkmenistan, </a:t>
              </a:r>
              <a:br>
                <a:rPr lang="fi-FI" sz="1200" dirty="0">
                  <a:solidFill>
                    <a:srgbClr val="455560"/>
                  </a:solidFill>
                  <a:cs typeface="Arial" charset="0"/>
                </a:rPr>
              </a:br>
              <a:r>
                <a:rPr lang="fi-FI" sz="1200" dirty="0">
                  <a:solidFill>
                    <a:srgbClr val="455560"/>
                  </a:solidFill>
                  <a:cs typeface="Arial" charset="0"/>
                </a:rPr>
                <a:t>and Uzbekistan</a:t>
              </a:r>
            </a:p>
          </p:txBody>
        </p:sp>
      </p:grpSp>
      <p:pic>
        <p:nvPicPr>
          <p:cNvPr id="19" name="Picture 18" descr="C:\Users\maria.b\Desktop\ETF Updated Map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t="-8041" r="39910" b="41649"/>
          <a:stretch/>
        </p:blipFill>
        <p:spPr bwMode="auto">
          <a:xfrm>
            <a:off x="4922524" y="1152605"/>
            <a:ext cx="4221477" cy="401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9938" y="5373217"/>
            <a:ext cx="1585114" cy="335024"/>
          </a:xfrm>
        </p:spPr>
        <p:txBody>
          <a:bodyPr/>
          <a:lstStyle/>
          <a:p>
            <a:r>
              <a:rPr lang="en-GB" sz="1000" b="1" dirty="0">
                <a:solidFill>
                  <a:srgbClr val="455560"/>
                </a:solidFill>
              </a:rPr>
              <a:t>Turkey signed to RIGA Mid Term Deliverables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>
                <a:solidFill>
                  <a:srgbClr val="455560"/>
                </a:solidFill>
              </a:rPr>
              <a:pPr/>
              <a:t>4</a:t>
            </a:fld>
            <a:endParaRPr lang="en-GB" dirty="0">
              <a:solidFill>
                <a:srgbClr val="4555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RIGA CONCLUSIONS AND 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THE MEDIUM-TERM DELIVERABLES (</a:t>
            </a:r>
            <a:r>
              <a:rPr lang="en-GB" dirty="0" smtClean="0">
                <a:latin typeface="+mj-lt"/>
              </a:rPr>
              <a:t>MTDS)</a:t>
            </a:r>
            <a:endParaRPr lang="en-GB" dirty="0">
              <a:latin typeface="+mj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8301" y="2370139"/>
            <a:ext cx="40865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fontAlgn="base">
              <a:spcBef>
                <a:spcPct val="0"/>
              </a:spcBef>
              <a:spcAft>
                <a:spcPts val="100"/>
              </a:spcAft>
            </a:pPr>
            <a:r>
              <a:rPr lang="en-GB" sz="1100" b="1" dirty="0">
                <a:solidFill>
                  <a:srgbClr val="DC006B"/>
                </a:solidFill>
                <a:cs typeface="Arial" charset="0"/>
              </a:rPr>
              <a:t>MTD 1 WORK-BASED LEARNING</a:t>
            </a:r>
          </a:p>
          <a:p>
            <a:pPr marL="180975" lvl="1" indent="-180975" fontAlgn="base">
              <a:spcBef>
                <a:spcPct val="0"/>
              </a:spcBef>
              <a:spcAft>
                <a:spcPts val="100"/>
              </a:spcAft>
              <a:buClr>
                <a:srgbClr val="DC006B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Special attention to apprenticeships</a:t>
            </a:r>
          </a:p>
          <a:p>
            <a:pPr marL="180975" lvl="1" indent="-180975" fontAlgn="base">
              <a:spcBef>
                <a:spcPct val="0"/>
              </a:spcBef>
              <a:spcAft>
                <a:spcPts val="100"/>
              </a:spcAft>
              <a:buClr>
                <a:srgbClr val="DC006B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Involvement of social partners</a:t>
            </a:r>
          </a:p>
          <a:p>
            <a:pPr marL="180975" lvl="1" indent="-180975" fontAlgn="base">
              <a:spcBef>
                <a:spcPct val="0"/>
              </a:spcBef>
              <a:spcAft>
                <a:spcPts val="1200"/>
              </a:spcAft>
              <a:buClr>
                <a:srgbClr val="DC006B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Stimulating innovation, entrepreneurship</a:t>
            </a:r>
            <a:endParaRPr lang="en-GB" sz="1100" dirty="0">
              <a:solidFill>
                <a:srgbClr val="45556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ts val="100"/>
              </a:spcAft>
            </a:pPr>
            <a:r>
              <a:rPr lang="en-US" sz="1100" b="1" dirty="0">
                <a:solidFill>
                  <a:srgbClr val="F39900"/>
                </a:solidFill>
                <a:cs typeface="Arial" charset="0"/>
              </a:rPr>
              <a:t>MTD 2 QUALITY ASSURANCE IN VET</a:t>
            </a:r>
          </a:p>
          <a:p>
            <a:pPr marL="180975" lvl="1" indent="-180975" fontAlgn="base">
              <a:spcBef>
                <a:spcPct val="0"/>
              </a:spcBef>
              <a:spcAft>
                <a:spcPts val="100"/>
              </a:spcAft>
              <a:buClr>
                <a:srgbClr val="F39900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Developing quality assurance systems</a:t>
            </a:r>
          </a:p>
          <a:p>
            <a:pPr marL="180975" lvl="1" indent="-180975" fontAlgn="base">
              <a:spcBef>
                <a:spcPct val="0"/>
              </a:spcBef>
              <a:spcAft>
                <a:spcPts val="100"/>
              </a:spcAft>
              <a:buClr>
                <a:srgbClr val="F39900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Use of labour market information/feedback</a:t>
            </a:r>
          </a:p>
          <a:p>
            <a:pPr marL="180975" lvl="1" indent="-180975" fontAlgn="base">
              <a:spcBef>
                <a:spcPct val="0"/>
              </a:spcBef>
              <a:spcAft>
                <a:spcPts val="100"/>
              </a:spcAft>
              <a:buClr>
                <a:srgbClr val="F39900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Establishing data collection systems</a:t>
            </a:r>
          </a:p>
          <a:p>
            <a:pPr marL="180975" lvl="1" indent="-180975" fontAlgn="base">
              <a:spcBef>
                <a:spcPct val="0"/>
              </a:spcBef>
              <a:spcAft>
                <a:spcPts val="1200"/>
              </a:spcAft>
              <a:buClr>
                <a:srgbClr val="F39900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Systematic use of learning outcomes</a:t>
            </a:r>
          </a:p>
          <a:p>
            <a:pPr fontAlgn="base">
              <a:spcBef>
                <a:spcPct val="0"/>
              </a:spcBef>
              <a:spcAft>
                <a:spcPts val="100"/>
              </a:spcAft>
            </a:pPr>
            <a:r>
              <a:rPr lang="en-US" sz="1100" b="1" dirty="0">
                <a:solidFill>
                  <a:srgbClr val="CBD300">
                    <a:lumMod val="75000"/>
                  </a:srgbClr>
                </a:solidFill>
                <a:cs typeface="Arial" charset="0"/>
              </a:rPr>
              <a:t>MTD 3 ACCESS TO VET AND </a:t>
            </a:r>
            <a:br>
              <a:rPr lang="en-US" sz="1100" b="1" dirty="0">
                <a:solidFill>
                  <a:srgbClr val="CBD300">
                    <a:lumMod val="75000"/>
                  </a:srgbClr>
                </a:solidFill>
                <a:cs typeface="Arial" charset="0"/>
              </a:rPr>
            </a:br>
            <a:r>
              <a:rPr lang="en-US" sz="1100" b="1" dirty="0">
                <a:solidFill>
                  <a:srgbClr val="CBD300">
                    <a:lumMod val="75000"/>
                  </a:srgbClr>
                </a:solidFill>
                <a:cs typeface="Arial" charset="0"/>
              </a:rPr>
              <a:t>QUALIFICATIONS FOR ALL</a:t>
            </a:r>
          </a:p>
          <a:p>
            <a:pPr marL="180975" lvl="1" indent="-180975" fontAlgn="base">
              <a:spcBef>
                <a:spcPct val="0"/>
              </a:spcBef>
              <a:spcAft>
                <a:spcPts val="100"/>
              </a:spcAft>
              <a:buClr>
                <a:srgbClr val="CBD30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Flexible and permeable VET systems</a:t>
            </a:r>
          </a:p>
          <a:p>
            <a:pPr marL="180975" lvl="1" indent="-180975" fontAlgn="base">
              <a:spcBef>
                <a:spcPct val="0"/>
              </a:spcBef>
              <a:spcAft>
                <a:spcPts val="100"/>
              </a:spcAft>
              <a:buClr>
                <a:srgbClr val="CBD30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Efficient guidance/counselling services</a:t>
            </a:r>
          </a:p>
          <a:p>
            <a:pPr marL="180975" lvl="1" indent="-180975" fontAlgn="base">
              <a:spcBef>
                <a:spcPct val="0"/>
              </a:spcBef>
              <a:spcAft>
                <a:spcPts val="100"/>
              </a:spcAft>
              <a:buClr>
                <a:srgbClr val="CBD30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Validation of non-formal/informal learning</a:t>
            </a:r>
          </a:p>
          <a:p>
            <a:pPr marL="628650" indent="-171450" fontAlgn="base">
              <a:spcBef>
                <a:spcPct val="0"/>
              </a:spcBef>
              <a:spcAft>
                <a:spcPts val="1200"/>
              </a:spcAft>
              <a:buFontTx/>
              <a:buAutoNum type="alphaUcPeriod"/>
            </a:pPr>
            <a:endParaRPr lang="en-US" sz="1100" b="1" dirty="0">
              <a:solidFill>
                <a:srgbClr val="0092BB"/>
              </a:solidFill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81623" y="2370139"/>
            <a:ext cx="439248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fontAlgn="base">
              <a:spcBef>
                <a:spcPct val="0"/>
              </a:spcBef>
              <a:spcAft>
                <a:spcPts val="100"/>
              </a:spcAft>
            </a:pPr>
            <a:r>
              <a:rPr lang="en-US" sz="1100" b="1" dirty="0">
                <a:solidFill>
                  <a:srgbClr val="F6D300"/>
                </a:solidFill>
                <a:cs typeface="Arial" charset="0"/>
              </a:rPr>
              <a:t>MTD 4 KEY COMPETENCES</a:t>
            </a:r>
          </a:p>
          <a:p>
            <a:pPr marL="180975" lvl="1" indent="-180975" fontAlgn="base">
              <a:spcBef>
                <a:spcPct val="0"/>
              </a:spcBef>
              <a:spcAft>
                <a:spcPts val="100"/>
              </a:spcAft>
              <a:buClr>
                <a:srgbClr val="F6D300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Key competences in VET curricula</a:t>
            </a:r>
          </a:p>
          <a:p>
            <a:pPr marL="180975" lvl="1" indent="-180975" fontAlgn="base">
              <a:spcBef>
                <a:spcPct val="0"/>
              </a:spcBef>
              <a:spcAft>
                <a:spcPts val="100"/>
              </a:spcAft>
              <a:buClr>
                <a:srgbClr val="F6D300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Improving basic skills of VET students</a:t>
            </a:r>
          </a:p>
          <a:p>
            <a:pPr marL="180975" lvl="1" indent="-180975" fontAlgn="base">
              <a:spcBef>
                <a:spcPct val="0"/>
              </a:spcBef>
              <a:spcAft>
                <a:spcPts val="1200"/>
              </a:spcAft>
              <a:buClr>
                <a:srgbClr val="F6D300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Provision of work-specific skills</a:t>
            </a:r>
          </a:p>
          <a:p>
            <a:pPr fontAlgn="base">
              <a:spcBef>
                <a:spcPct val="0"/>
              </a:spcBef>
              <a:spcAft>
                <a:spcPts val="100"/>
              </a:spcAft>
            </a:pPr>
            <a:r>
              <a:rPr lang="en-US" sz="1100" b="1" dirty="0">
                <a:solidFill>
                  <a:srgbClr val="0092BB"/>
                </a:solidFill>
                <a:cs typeface="Arial" charset="0"/>
              </a:rPr>
              <a:t>MTD 5 VET TEACHERS AND TRAINERS</a:t>
            </a:r>
          </a:p>
          <a:p>
            <a:pPr marL="180975" lvl="1" indent="-180975" fontAlgn="base">
              <a:spcBef>
                <a:spcPct val="0"/>
              </a:spcBef>
              <a:spcAft>
                <a:spcPts val="100"/>
              </a:spcAft>
              <a:buClr>
                <a:srgbClr val="0092BB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Continuous professional development in </a:t>
            </a:r>
            <a:br>
              <a:rPr lang="en-US" sz="1100" dirty="0">
                <a:solidFill>
                  <a:srgbClr val="455560"/>
                </a:solidFill>
                <a:cs typeface="Arial" charset="0"/>
              </a:rPr>
            </a:br>
            <a:r>
              <a:rPr lang="en-US" sz="1100" dirty="0">
                <a:solidFill>
                  <a:srgbClr val="455560"/>
                </a:solidFill>
                <a:cs typeface="Arial" charset="0"/>
              </a:rPr>
              <a:t>school and work-based settings</a:t>
            </a:r>
          </a:p>
          <a:p>
            <a:pPr marL="180975" lvl="1" indent="-180975" fontAlgn="base">
              <a:spcBef>
                <a:spcPct val="0"/>
              </a:spcBef>
              <a:spcAft>
                <a:spcPts val="100"/>
              </a:spcAft>
              <a:buClr>
                <a:srgbClr val="0092BB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Effective partnerships with stakeholders</a:t>
            </a:r>
          </a:p>
          <a:p>
            <a:pPr marL="180975" lvl="1" indent="-180975" fontAlgn="base">
              <a:spcBef>
                <a:spcPct val="0"/>
              </a:spcBef>
              <a:spcAft>
                <a:spcPts val="600"/>
              </a:spcAft>
              <a:buClr>
                <a:srgbClr val="0092BB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55560"/>
                </a:solidFill>
                <a:cs typeface="Arial" charset="0"/>
              </a:rPr>
              <a:t>Provision of training opportunities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44995" y="4425207"/>
            <a:ext cx="4572000" cy="261610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ts val="600"/>
              </a:spcAft>
              <a:tabLst>
                <a:tab pos="542925" algn="l"/>
              </a:tabLst>
            </a:pPr>
            <a:r>
              <a:rPr lang="en-US" sz="1100" b="1" dirty="0">
                <a:solidFill>
                  <a:srgbClr val="DC006B"/>
                </a:solidFill>
                <a:cs typeface="Arial" charset="0"/>
              </a:rPr>
              <a:t>TRANSVERSAL AREAS</a:t>
            </a:r>
            <a:endParaRPr lang="en-US" sz="1100" dirty="0">
              <a:solidFill>
                <a:srgbClr val="DC006B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8795" y="4732985"/>
            <a:ext cx="14329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ts val="600"/>
              </a:spcAft>
              <a:tabLst>
                <a:tab pos="542925" algn="l"/>
              </a:tabLst>
            </a:pPr>
            <a:r>
              <a:rPr lang="en-US" sz="1100" dirty="0">
                <a:solidFill>
                  <a:srgbClr val="DC006B"/>
                </a:solidFill>
                <a:cs typeface="Arial" charset="0"/>
              </a:rPr>
              <a:t>PARTNERSHIPS</a:t>
            </a:r>
          </a:p>
          <a:p>
            <a:pPr marL="0" lvl="1" fontAlgn="base">
              <a:spcBef>
                <a:spcPct val="0"/>
              </a:spcBef>
              <a:spcAft>
                <a:spcPts val="600"/>
              </a:spcAft>
              <a:tabLst>
                <a:tab pos="542925" algn="l"/>
              </a:tabLst>
            </a:pPr>
            <a:r>
              <a:rPr lang="en-US" sz="1100" dirty="0">
                <a:solidFill>
                  <a:srgbClr val="DC006B"/>
                </a:solidFill>
                <a:cs typeface="Arial" charset="0"/>
              </a:rPr>
              <a:t>FUNDING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24534" y="4732985"/>
            <a:ext cx="29670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ts val="600"/>
              </a:spcAft>
              <a:tabLst>
                <a:tab pos="542925" algn="l"/>
              </a:tabLst>
            </a:pPr>
            <a:r>
              <a:rPr lang="en-US" sz="1100" dirty="0">
                <a:solidFill>
                  <a:srgbClr val="DC006B"/>
                </a:solidFill>
                <a:cs typeface="Arial" charset="0"/>
              </a:rPr>
              <a:t>EXCELLENCE AND INNOVATION</a:t>
            </a:r>
          </a:p>
          <a:p>
            <a:pPr marL="0" lvl="1" fontAlgn="base">
              <a:spcBef>
                <a:spcPct val="0"/>
              </a:spcBef>
              <a:spcAft>
                <a:spcPts val="600"/>
              </a:spcAft>
              <a:tabLst>
                <a:tab pos="542925" algn="l"/>
              </a:tabLst>
            </a:pPr>
            <a:r>
              <a:rPr lang="en-US" sz="1100" dirty="0">
                <a:solidFill>
                  <a:srgbClr val="DC006B"/>
                </a:solidFill>
                <a:cs typeface="Arial" charset="0"/>
              </a:rPr>
              <a:t>LEARNING OUTCOMES AND TOOLS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572000" y="4294682"/>
            <a:ext cx="41986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82161" y="4492065"/>
            <a:ext cx="45719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4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/>
      <p:bldP spid="12" grpId="0"/>
      <p:bldP spid="14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4753" y="2896752"/>
            <a:ext cx="5247367" cy="17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62326"/>
            <a:ext cx="3096344" cy="4378838"/>
          </a:xfrm>
          <a:prstGeom prst="rect">
            <a:avLst/>
          </a:prstGeom>
        </p:spPr>
      </p:pic>
      <p:pic>
        <p:nvPicPr>
          <p:cNvPr id="8" name="Picture 3" descr="ETF MASTER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4443"/>
            <a:ext cx="1368151" cy="5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197100" y="692696"/>
            <a:ext cx="6946900" cy="0"/>
          </a:xfrm>
          <a:prstGeom prst="line">
            <a:avLst/>
          </a:prstGeom>
          <a:ln w="3175">
            <a:solidFill>
              <a:srgbClr val="000090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75657" y="39691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EU Skills Profile for Third Country Nationals- </a:t>
            </a:r>
            <a:r>
              <a:rPr lang="en-GB" sz="1200" dirty="0"/>
              <a:t> </a:t>
            </a:r>
            <a:r>
              <a:rPr lang="en-GB" sz="1200" dirty="0" smtClean="0"/>
              <a:t>can be adapted to be used in recipient countries’ context </a:t>
            </a:r>
            <a:endParaRPr lang="en-GB" sz="1200" dirty="0"/>
          </a:p>
          <a:p>
            <a:endParaRPr lang="en-GB" sz="12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404753" y="843677"/>
            <a:ext cx="828378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EU Skills Profile Tool for Third Country Nationals </a:t>
            </a:r>
          </a:p>
          <a:p>
            <a:r>
              <a:rPr lang="en-GB" sz="2400" dirty="0"/>
              <a:t>As part of the </a:t>
            </a:r>
            <a:r>
              <a:rPr lang="en-GB" sz="2400" dirty="0">
                <a:hlinkClick r:id="rId5"/>
              </a:rPr>
              <a:t>New Skills Agenda for Europe</a:t>
            </a:r>
            <a:r>
              <a:rPr lang="en-GB" sz="2400" dirty="0"/>
              <a:t>, the European Commission has developed a </a:t>
            </a:r>
            <a:r>
              <a:rPr lang="en-GB" sz="2400" dirty="0">
                <a:hlinkClick r:id="rId6"/>
              </a:rPr>
              <a:t>Skills Profile Tool</a:t>
            </a:r>
            <a:r>
              <a:rPr lang="en-GB" sz="2400" dirty="0"/>
              <a:t> to support early profiling of the skills of refugees, migrants and citizens of non-EU countries who are staying in the EU (third country nationals).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information collected can be used to:</a:t>
            </a:r>
          </a:p>
          <a:p>
            <a:r>
              <a:rPr lang="en-GB" dirty="0"/>
              <a:t>support further </a:t>
            </a:r>
            <a:r>
              <a:rPr lang="en-GB" dirty="0" smtClean="0"/>
              <a:t>assessment; form </a:t>
            </a:r>
            <a:r>
              <a:rPr lang="en-GB" dirty="0"/>
              <a:t>a basis for offering </a:t>
            </a:r>
            <a:endParaRPr lang="en-GB" dirty="0" smtClean="0"/>
          </a:p>
          <a:p>
            <a:r>
              <a:rPr lang="en-GB" dirty="0" smtClean="0"/>
              <a:t>guidance; identify </a:t>
            </a:r>
            <a:r>
              <a:rPr lang="en-GB" dirty="0"/>
              <a:t>up-skilling </a:t>
            </a:r>
            <a:r>
              <a:rPr lang="en-GB" dirty="0" smtClean="0"/>
              <a:t>needs; support </a:t>
            </a:r>
          </a:p>
          <a:p>
            <a:r>
              <a:rPr lang="en-GB" dirty="0" smtClean="0"/>
              <a:t>job-searching </a:t>
            </a:r>
            <a:r>
              <a:rPr lang="en-GB" dirty="0"/>
              <a:t>and job-matching.</a:t>
            </a:r>
          </a:p>
          <a:p>
            <a:r>
              <a:rPr lang="en-GB" dirty="0"/>
              <a:t>The tool is not intended as a recognition or </a:t>
            </a:r>
            <a:endParaRPr lang="en-GB" dirty="0" smtClean="0"/>
          </a:p>
          <a:p>
            <a:r>
              <a:rPr lang="en-GB" dirty="0" smtClean="0"/>
              <a:t>authentication </a:t>
            </a:r>
            <a:r>
              <a:rPr lang="en-GB" dirty="0"/>
              <a:t>tool.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u="sng" dirty="0" smtClean="0">
                <a:solidFill>
                  <a:schemeClr val="bg1"/>
                </a:solidFill>
              </a:rPr>
              <a:t>Fast screening: 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EU Skills profiling Tool for Third Country nationals</a:t>
            </a:r>
            <a:endParaRPr lang="en-GB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18073" y="489856"/>
            <a:ext cx="4191212" cy="11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7018073" y="5117213"/>
            <a:ext cx="41912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5940152" y="2896752"/>
            <a:ext cx="2520280" cy="9642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6" y="548680"/>
            <a:ext cx="895678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/>
          </a:p>
          <a:p>
            <a:endParaRPr lang="en-GB" b="1" dirty="0"/>
          </a:p>
          <a:p>
            <a:r>
              <a:rPr lang="en-GB" sz="2400" b="1" dirty="0"/>
              <a:t>What is it?</a:t>
            </a:r>
          </a:p>
          <a:p>
            <a:r>
              <a:rPr lang="en-GB" sz="2400" dirty="0"/>
              <a:t>The EU Skills Profile Tool for Third Country Nationals </a:t>
            </a:r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ec.europa.eu/avservices/video/player.cfm?sitelang=en&amp;ref=I145869</a:t>
            </a:r>
            <a:endParaRPr lang="en-GB" sz="2400" b="1" dirty="0" smtClean="0"/>
          </a:p>
          <a:p>
            <a:r>
              <a:rPr lang="en-GB" sz="2400" b="1" dirty="0" smtClean="0"/>
              <a:t>Key </a:t>
            </a:r>
            <a:r>
              <a:rPr lang="en-GB" sz="2400" b="1" dirty="0"/>
              <a:t>features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The tool is </a:t>
            </a:r>
            <a:r>
              <a:rPr lang="en-GB" sz="2400" b="1" dirty="0"/>
              <a:t>multilingual</a:t>
            </a:r>
            <a:r>
              <a:rPr lang="en-GB" sz="2400" dirty="0"/>
              <a:t>, available in all EU languages (except Irish) and in Arabic, Farsi, Pashto, Sorani, Somali, Tigrinya and </a:t>
            </a:r>
            <a:r>
              <a:rPr lang="en-GB" sz="2400" b="1" dirty="0"/>
              <a:t>Turkish</a:t>
            </a:r>
            <a:r>
              <a:rPr lang="en-GB" sz="2400" dirty="0"/>
              <a:t>. It is possible to see </a:t>
            </a:r>
            <a:r>
              <a:rPr lang="en-GB" sz="2400" b="1" dirty="0"/>
              <a:t>two languages at the same time on one screen</a:t>
            </a:r>
            <a:r>
              <a:rPr lang="en-GB" sz="2400" dirty="0"/>
              <a:t>, reducing language barriers between case workers and citizens of non-EU countries.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The tool is available as </a:t>
            </a:r>
            <a:r>
              <a:rPr lang="en-GB" sz="2400" b="1" dirty="0"/>
              <a:t>a web-tool to be used on a voluntary basis and free of charge</a:t>
            </a:r>
            <a:r>
              <a:rPr lang="en-GB" sz="2400" dirty="0"/>
              <a:t>. Completed profiles are exportable as PDF or XML files.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Instructions on how to complete the fields are integrated in the tool. There is also a </a:t>
            </a:r>
            <a:r>
              <a:rPr lang="en-GB" sz="2400" dirty="0">
                <a:hlinkClick r:id="rId2"/>
              </a:rPr>
              <a:t>video</a:t>
            </a:r>
            <a:r>
              <a:rPr lang="en-GB" sz="2400" dirty="0"/>
              <a:t> and a </a:t>
            </a:r>
            <a:r>
              <a:rPr lang="en-GB" sz="2400" dirty="0">
                <a:hlinkClick r:id="rId3"/>
              </a:rPr>
              <a:t>user manual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3" name="Picture 3" descr="ETF MASTER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4443"/>
            <a:ext cx="1368151" cy="5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1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62326"/>
            <a:ext cx="3096344" cy="4378838"/>
          </a:xfrm>
          <a:prstGeom prst="rect">
            <a:avLst/>
          </a:prstGeom>
        </p:spPr>
      </p:pic>
      <p:pic>
        <p:nvPicPr>
          <p:cNvPr id="8" name="Picture 3" descr="ETF MASTER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4443"/>
            <a:ext cx="1368151" cy="5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197100" y="692696"/>
            <a:ext cx="6946900" cy="0"/>
          </a:xfrm>
          <a:prstGeom prst="line">
            <a:avLst/>
          </a:prstGeom>
          <a:ln w="3175">
            <a:solidFill>
              <a:srgbClr val="000090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49707" y="147143"/>
            <a:ext cx="7398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How to use EU Skills </a:t>
            </a:r>
            <a:r>
              <a:rPr lang="en-GB" sz="1200" dirty="0"/>
              <a:t>Profile Tool </a:t>
            </a:r>
            <a:r>
              <a:rPr lang="en-GB" sz="1200" dirty="0" smtClean="0"/>
              <a:t>to local system and context for recognition and validation of refugees 'qualifications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18073" y="489856"/>
            <a:ext cx="4191212" cy="11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7018073" y="5117213"/>
            <a:ext cx="41912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5940152" y="2896752"/>
            <a:ext cx="2520280" cy="9642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93405" y="843677"/>
            <a:ext cx="829513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Who can use it?</a:t>
            </a:r>
            <a:endParaRPr lang="en-GB" sz="2400" b="1" dirty="0"/>
          </a:p>
          <a:p>
            <a:r>
              <a:rPr lang="en-GB" sz="2400" dirty="0"/>
              <a:t>The Skills Profile Tool is specifically designed for use by: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national authorities responsible for reception and integration of refugees;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reception centres;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employment </a:t>
            </a:r>
            <a:r>
              <a:rPr lang="en-GB" sz="2400" dirty="0"/>
              <a:t>assistance services;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education and training advisers;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social </a:t>
            </a:r>
            <a:r>
              <a:rPr lang="en-GB" sz="2400" dirty="0" smtClean="0"/>
              <a:t>services</a:t>
            </a:r>
            <a:r>
              <a:rPr lang="en-GB" sz="2400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NGOs and charitable organisations</a:t>
            </a:r>
          </a:p>
          <a:p>
            <a:r>
              <a:rPr lang="en-GB" sz="2400" dirty="0"/>
              <a:t>offering services to refugees and other </a:t>
            </a:r>
            <a:endParaRPr lang="en-GB" sz="2400" dirty="0" smtClean="0"/>
          </a:p>
          <a:p>
            <a:r>
              <a:rPr lang="en-GB" sz="2400" dirty="0" smtClean="0"/>
              <a:t>citizens </a:t>
            </a:r>
            <a:r>
              <a:rPr lang="en-GB" sz="2400" dirty="0"/>
              <a:t>of non-EU countries,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</a:t>
            </a:r>
            <a:r>
              <a:rPr lang="en-GB" sz="2400" dirty="0" smtClean="0"/>
              <a:t>he tools are available for anyone </a:t>
            </a:r>
            <a:r>
              <a:rPr lang="en-GB" sz="2400" dirty="0"/>
              <a:t>to use.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u="sng" dirty="0" smtClean="0">
                <a:solidFill>
                  <a:schemeClr val="bg1"/>
                </a:solidFill>
              </a:rPr>
              <a:t>Fast screening: 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EU Skills profiling Tool for Third Country nationals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011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2197100" y="692696"/>
            <a:ext cx="6946900" cy="0"/>
          </a:xfrm>
          <a:prstGeom prst="line">
            <a:avLst/>
          </a:prstGeom>
          <a:ln w="3175">
            <a:solidFill>
              <a:srgbClr val="000090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94444"/>
            <a:ext cx="880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ETF- Recognition and validation of qualifications and skills for refugees-Turkey contextualisation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4754" y="843677"/>
            <a:ext cx="3600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Routes towards labour market integration for refugees- ETF developed: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Fast screening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Route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Route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Route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From Recognition and Validation to Labour Market integration and inclusion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18073" y="489856"/>
            <a:ext cx="4191212" cy="11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7018073" y="5117213"/>
            <a:ext cx="41912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89856"/>
            <a:ext cx="4849398" cy="636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4753" y="2896752"/>
            <a:ext cx="5247367" cy="17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62326"/>
            <a:ext cx="3096344" cy="4378838"/>
          </a:xfrm>
          <a:prstGeom prst="rect">
            <a:avLst/>
          </a:prstGeom>
        </p:spPr>
      </p:pic>
      <p:pic>
        <p:nvPicPr>
          <p:cNvPr id="8" name="Picture 3" descr="ETF MASTER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4443"/>
            <a:ext cx="1368151" cy="5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197100" y="692696"/>
            <a:ext cx="6946900" cy="0"/>
          </a:xfrm>
          <a:prstGeom prst="line">
            <a:avLst/>
          </a:prstGeom>
          <a:ln w="3175">
            <a:solidFill>
              <a:srgbClr val="000090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71161" y="396914"/>
            <a:ext cx="6308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Recognition and validation of qualifications and skills for refugees – selected practices from Europe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4753" y="843677"/>
            <a:ext cx="828378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800" dirty="0" smtClean="0"/>
          </a:p>
          <a:p>
            <a:r>
              <a:rPr lang="en-GB" sz="2400" dirty="0" smtClean="0"/>
              <a:t>Routes towards labour market integration for refugees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Relevant practices from Europe for Turkey/ other countries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u="sng" dirty="0" smtClean="0">
                <a:solidFill>
                  <a:schemeClr val="bg1"/>
                </a:solidFill>
              </a:rPr>
              <a:t>Fast screening: 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EU Skills profiling Tool for Third Country nationals</a:t>
            </a:r>
            <a:endParaRPr lang="en-GB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18073" y="489856"/>
            <a:ext cx="4191212" cy="11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7018073" y="5117213"/>
            <a:ext cx="41912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5940152" y="2896752"/>
            <a:ext cx="2520280" cy="9642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TF_Main_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Montreal-D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9CB9D45-DEEB-48BF-B7DE-4707E84BD4DE}" vid="{4EC60F0A-6DF5-4D09-AD8D-1A305633FBED}"/>
    </a:ext>
  </a:extLst>
</a:theme>
</file>

<file path=ppt/theme/theme3.xml><?xml version="1.0" encoding="utf-8"?>
<a:theme xmlns:a="http://schemas.openxmlformats.org/drawingml/2006/main" name="1_ETF_Main_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Montreal-D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9CB9D45-DEEB-48BF-B7DE-4707E84BD4DE}" vid="{4EC60F0A-6DF5-4D09-AD8D-1A305633FBE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vent-Meeting Document" ma:contentTypeID="0x01010018C77CAB493C4CC28C851D171ACDEB5D00596B2BA2685E0A45A241E5F16505E5C500E7ACB01FCAFE3B4FAF4542484D921456" ma:contentTypeVersion="22" ma:contentTypeDescription="" ma:contentTypeScope="" ma:versionID="187c557672fdb29590166087a36acddb">
  <xsd:schema xmlns:xsd="http://www.w3.org/2001/XMLSchema" xmlns:xs="http://www.w3.org/2001/XMLSchema" xmlns:p="http://schemas.microsoft.com/office/2006/metadata/properties" xmlns:ns1="df6b2545-d15d-4d63-86ca-644416e434f8" xmlns:ns2="bc3c4bbb-6da8-4c98-8c13-a85c6b75e98e" targetNamespace="http://schemas.microsoft.com/office/2006/metadata/properties" ma:root="true" ma:fieldsID="e4c9166474693185885494972017cf77" ns1:_="" ns2:_="">
    <xsd:import namespace="df6b2545-d15d-4d63-86ca-644416e434f8"/>
    <xsd:import namespace="bc3c4bbb-6da8-4c98-8c13-a85c6b75e98e"/>
    <xsd:element name="properties">
      <xsd:complexType>
        <xsd:sequence>
          <xsd:element name="documentManagement">
            <xsd:complexType>
              <xsd:all>
                <xsd:element ref="ns1:Event_x0020_Meeting_x0020_Document_x0020_Type"/>
                <xsd:element ref="ns2:OperationsSubArea"/>
                <xsd:element ref="ns2:ReferenceYear"/>
                <xsd:element ref="ns2:Authors" minOccurs="0"/>
                <xsd:element ref="ns2:ETFLanguage" minOccurs="0"/>
                <xsd:element ref="ns2:ReferenceNumber" minOccurs="0"/>
                <xsd:element ref="ns2:Qualifications_x0020_Keywords" minOccurs="0"/>
                <xsd:element ref="ns1:Countries" minOccurs="0"/>
                <xsd:element ref="ns1:Regions" minOccurs="0"/>
                <xsd:element ref="ns2:Origin" minOccurs="0"/>
                <xsd:element ref="ns1:General_x0020_Keywords" minOccurs="0"/>
                <xsd:element ref="ns2:Status" minOccurs="0"/>
                <xsd:element ref="ns1:PA_QUAL" minOccurs="0"/>
                <xsd:element ref="ns1:_dlc_DocId" minOccurs="0"/>
                <xsd:element ref="ns1:_dlc_DocIdUrl" minOccurs="0"/>
                <xsd:element ref="ns1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Event_x0020_Meeting_x0020_Document_x0020_Type" ma:index="0" ma:displayName="Event-Meeting Document Type" ma:format="Dropdown" ma:internalName="Event_x0020_Meeting_x0020_Document_x0020_Type" ma:readOnly="false">
      <xsd:simpleType>
        <xsd:restriction base="dms:Choice">
          <xsd:enumeration value="Agenda"/>
          <xsd:enumeration value="Article"/>
          <xsd:enumeration value="Background note"/>
          <xsd:enumeration value="Briefing for speakers"/>
          <xsd:enumeration value="Budget"/>
          <xsd:enumeration value="Concept note"/>
          <xsd:enumeration value="Event assessment"/>
          <xsd:enumeration value="Event profile"/>
          <xsd:enumeration value="Feedback report"/>
          <xsd:enumeration value="Final report"/>
          <xsd:enumeration value="Invitation"/>
          <xsd:enumeration value="Paper"/>
          <xsd:enumeration value="Participants List"/>
          <xsd:enumeration value="Presentation"/>
          <xsd:enumeration value="Press release"/>
          <xsd:enumeration value="Speech"/>
        </xsd:restriction>
      </xsd:simpleType>
    </xsd:element>
    <xsd:element name="Countries" ma:index="9" nillable="true" ma:displayName="Countries" ma:list="{9194351c-4b7d-432a-9a74-6cfaf37d5a5a}" ma:internalName="Countries0" ma:readOnly="false" ma:showField="Title" ma:web="df6b2545-d15d-4d63-86ca-644416e434f8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gions" ma:index="10" nillable="true" ma:displayName="Regions" ma:default="Not Applicable" ma:internalName="Region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t Applicable"/>
                    <xsd:enumeration value="Central Asia"/>
                    <xsd:enumeration value="Eastern Europe"/>
                    <xsd:enumeration value="South Eastern Europe and Turkey (SEET)"/>
                    <xsd:enumeration value="Southern and Eastern Mediterranean (SEMED)"/>
                  </xsd:restriction>
                </xsd:simpleType>
              </xsd:element>
            </xsd:sequence>
          </xsd:extension>
        </xsd:complexContent>
      </xsd:complexType>
    </xsd:element>
    <xsd:element name="General_x0020_Keywords" ma:index="12" nillable="true" ma:displayName="General Keywords" ma:hidden="true" ma:internalName="General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Governance"/>
                    <xsd:enumeration value="Human resources"/>
                    <xsd:enumeration value="IC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  <xsd:element name="PA_QUAL" ma:index="20" nillable="true" ma:displayName="Project Activity" ma:list="{a03d2809-6600-4914-80c7-0b761fb3a898}" ma:internalName="PA_QUAL" ma:showField="Title" ma:web="df6b2545-d15d-4d63-86ca-644416e434f8">
      <xsd:simpleType>
        <xsd:restriction base="dms:Lookup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c4bbb-6da8-4c98-8c13-a85c6b75e98e" elementFormDefault="qualified">
    <xsd:import namespace="http://schemas.microsoft.com/office/2006/documentManagement/types"/>
    <xsd:import namespace="http://schemas.microsoft.com/office/infopath/2007/PartnerControls"/>
    <xsd:element name="OperationsSubArea" ma:index="1" ma:displayName="Operations Sub Area" ma:format="Dropdown" ma:internalName="OperationsSubArea">
      <xsd:simpleType>
        <xsd:restriction base="dms:Choice">
          <xsd:enumeration value="Support to the EU policy and external assistance"/>
          <xsd:enumeration value="Policy analysis and system wide progress monitoring"/>
          <xsd:enumeration value="VET governance"/>
          <xsd:enumeration value="Qualifications and qualification system"/>
          <xsd:enumeration value="VET provision and quality"/>
          <xsd:enumeration value="Employment, employability and mobility"/>
          <xsd:enumeration value="Entrepreneurial learning and enterprise skills"/>
          <xsd:enumeration value="Country desks"/>
          <xsd:enumeration value="GEMM"/>
          <xsd:enumeration value="Statistics"/>
          <xsd:enumeration value="Knowledge management"/>
          <xsd:enumeration value="Capacity building"/>
          <xsd:enumeration value="Expertise development"/>
          <xsd:enumeration value="Regional activities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default="2018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Authors" ma:index="5" nillable="true" ma:displayName="Authors" ma:internalName="Authors">
      <xsd:simpleType>
        <xsd:restriction base="dms:Text"/>
      </xsd:simpleType>
    </xsd:element>
    <xsd:element name="ETFLanguage" ma:index="6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  <xsd:enumeration value="Local language"/>
        </xsd:restriction>
      </xsd:simpleType>
    </xsd:element>
    <xsd:element name="ReferenceNumber" ma:index="7" nillable="true" ma:displayName="Reference Number" ma:internalName="ReferenceNumber">
      <xsd:simpleType>
        <xsd:restriction base="dms:Text"/>
      </xsd:simpleType>
    </xsd:element>
    <xsd:element name="Qualifications_x0020_Keywords" ma:index="8" nillable="true" ma:displayName="Qualifications Keywords" ma:internalName="Qualifications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essment and certification"/>
                    <xsd:enumeration value="Bologna Process"/>
                    <xsd:enumeration value="Credit Systems"/>
                    <xsd:enumeration value="Curricula"/>
                    <xsd:enumeration value="Standards"/>
                    <xsd:enumeration value="European Qualifications Framework"/>
                    <xsd:enumeration value="Learning outcomes"/>
                    <xsd:enumeration value="Legislation"/>
                    <xsd:enumeration value="Institutional arrangements"/>
                    <xsd:enumeration value="Mobility"/>
                    <xsd:enumeration value="Qualifications frameworks"/>
                    <xsd:enumeration value="Quality assurance of qualifications"/>
                    <xsd:enumeration value="Recognition of qualifications"/>
                    <xsd:enumeration value="Sector skills councils"/>
                    <xsd:enumeration value="Validation of non-formal and informal learning"/>
                  </xsd:restriction>
                </xsd:simpleType>
              </xsd:element>
            </xsd:sequence>
          </xsd:extension>
        </xsd:complexContent>
      </xsd:complexType>
    </xsd:element>
    <xsd:element name="Origin" ma:index="11" nillable="true" ma:displayName="Origin" ma:hidden="true" ma:internalName="Origin" ma:readOnly="false">
      <xsd:simpleType>
        <xsd:restriction base="dms:Choice">
          <xsd:enumeration value="ETF"/>
          <xsd:enumeration value="External"/>
          <xsd:enumeration value="Commission"/>
        </xsd:restriction>
      </xsd:simpleType>
    </xsd:element>
    <xsd:element name="Status" ma:index="13" nillable="true" ma:displayName="Status" ma:hidden="true" ma:internalName="Status" ma:readOnly="false">
      <xsd:simpleType>
        <xsd:restriction base="dms:Choice">
          <xsd:enumeration value="Draft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s xmlns="bc3c4bbb-6da8-4c98-8c13-a85c6b75e98e" xsi:nil="true"/>
    <ReferenceNumber xmlns="bc3c4bbb-6da8-4c98-8c13-a85c6b75e98e" xsi:nil="true"/>
    <Countries xmlns="df6b2545-d15d-4d63-86ca-644416e434f8">
      <Value>25</Value>
    </Countries>
    <ETFLanguage xmlns="bc3c4bbb-6da8-4c98-8c13-a85c6b75e98e">English</ETFLanguage>
    <PA_QUAL xmlns="df6b2545-d15d-4d63-86ca-644416e434f8">14</PA_QUAL>
    <Regions xmlns="df6b2545-d15d-4d63-86ca-644416e434f8">
      <Value>Not Applicable</Value>
    </Regions>
    <Origin xmlns="bc3c4bbb-6da8-4c98-8c13-a85c6b75e98e" xsi:nil="true"/>
    <Qualifications_x0020_Keywords xmlns="bc3c4bbb-6da8-4c98-8c13-a85c6b75e98e">
      <Value>Recognition of qualifications</Value>
      <Value>Validation of non-formal and informal learning</Value>
    </Qualifications_x0020_Keywords>
    <Status xmlns="bc3c4bbb-6da8-4c98-8c13-a85c6b75e98e" xsi:nil="true"/>
    <ReferenceYear xmlns="bc3c4bbb-6da8-4c98-8c13-a85c6b75e98e">2017</ReferenceYear>
    <General_x0020_Keywords xmlns="df6b2545-d15d-4d63-86ca-644416e434f8"/>
    <OperationsSubArea xmlns="bc3c4bbb-6da8-4c98-8c13-a85c6b75e98e">Qualifications and qualification system</OperationsSubArea>
    <Event_x0020_Meeting_x0020_Document_x0020_Type xmlns="df6b2545-d15d-4d63-86ca-644416e434f8">Presentation</Event_x0020_Meeting_x0020_Document_x0020_Type>
    <_dlc_DocId xmlns="df6b2545-d15d-4d63-86ca-644416e434f8">ETFDMS-2034704231-1030</_dlc_DocId>
    <_dlc_DocIdUrl xmlns="df6b2545-d15d-4d63-86ca-644416e434f8">
      <Url>https://sharing.etf.europa.eu/sites/dms/ops/qualf/_layouts/15/DocIdRedir.aspx?ID=ETFDMS-2034704231-1030</Url>
      <Description>ETFDMS-2034704231-1030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12008B5-2A3D-4537-BDC4-6D1C59E473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2545-d15d-4d63-86ca-644416e434f8"/>
    <ds:schemaRef ds:uri="bc3c4bbb-6da8-4c98-8c13-a85c6b75e9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340A4-F078-4B7B-9648-3B25A1BF7422}">
  <ds:schemaRefs>
    <ds:schemaRef ds:uri="http://www.w3.org/XML/1998/namespace"/>
    <ds:schemaRef ds:uri="bc3c4bbb-6da8-4c98-8c13-a85c6b75e98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df6b2545-d15d-4d63-86ca-644416e434f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BA0B257-BC70-473C-9B03-EA0D5896953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370BA83-F7D3-47FB-9392-50C6CF528A5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15897</TotalTime>
  <Words>687</Words>
  <Application>Microsoft Office PowerPoint</Application>
  <PresentationFormat>On-screen Show (4:3)</PresentationFormat>
  <Paragraphs>154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Cambria</vt:lpstr>
      <vt:lpstr>Montreal-DemiBold</vt:lpstr>
      <vt:lpstr>Wingdings</vt:lpstr>
      <vt:lpstr>Office Theme</vt:lpstr>
      <vt:lpstr>ETF_Main_Theme</vt:lpstr>
      <vt:lpstr>1_ETF_Main_Theme</vt:lpstr>
      <vt:lpstr> Labour Market Integration of Refugees and Syrians under Temporary Protection Conference on Vocational Training  26-27 March 2019 Mövenpick Hotel, Ankara Ankara, Turkey – 26-27 March 2019   Lida Kita, ETF(European Training Foundation) </vt:lpstr>
      <vt:lpstr>WHAT IS THE EUROPEAN TRAINING FOUNDATION (ETF)?</vt:lpstr>
      <vt:lpstr>ETF</vt:lpstr>
      <vt:lpstr>RIGA CONCLUSIONS AND  THE MEDIUM-TERM DELIVERABLES (MTDS)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Training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presentation 20 September</dc:title>
  <dc:creator>Mirjam de Jong</dc:creator>
  <cp:lastModifiedBy>Lida Kita</cp:lastModifiedBy>
  <cp:revision>394</cp:revision>
  <cp:lastPrinted>2015-01-29T07:12:01Z</cp:lastPrinted>
  <dcterms:created xsi:type="dcterms:W3CDTF">2013-11-08T08:16:34Z</dcterms:created>
  <dcterms:modified xsi:type="dcterms:W3CDTF">2019-03-19T13:58:19Z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0x01010018C77CAB493C4CC28C851D171ACDEB5D00596B2BA2685E0A45A241E5F16505E5C500E7ACB01FCAFE3B4FAF4542484D921456</vt:lpwstr>
  </property>
  <property fmtid="{D5CDD505-2E9C-101B-9397-08002B2CF9AE}" pid="3" name="Area">
    <vt:lpwstr>Operations</vt:lpwstr>
  </property>
  <property fmtid="{D5CDD505-2E9C-101B-9397-08002B2CF9AE}" pid="4" name="OPS Tags">
    <vt:lpwstr>;#Qualifications;#</vt:lpwstr>
  </property>
  <property fmtid="{D5CDD505-2E9C-101B-9397-08002B2CF9AE}" pid="5" name="Operations Document Type">
    <vt:lpwstr>Reference document</vt:lpwstr>
  </property>
  <property fmtid="{D5CDD505-2E9C-101B-9397-08002B2CF9AE}" pid="6" name="Functions">
    <vt:lpwstr>;#F4 Dissemination and networking;#</vt:lpwstr>
  </property>
  <property fmtid="{D5CDD505-2E9C-101B-9397-08002B2CF9AE}" pid="7" name="_dlc_DocIdItemGuid">
    <vt:lpwstr>43f8e2a5-2152-45ac-b85a-b2388783c170</vt:lpwstr>
  </property>
</Properties>
</file>