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524" r:id="rId2"/>
    <p:sldId id="525" r:id="rId3"/>
    <p:sldId id="519" r:id="rId4"/>
    <p:sldId id="523" r:id="rId5"/>
    <p:sldId id="520" r:id="rId6"/>
    <p:sldId id="516" r:id="rId7"/>
    <p:sldId id="518" r:id="rId8"/>
    <p:sldId id="517" r:id="rId9"/>
    <p:sldId id="522" r:id="rId10"/>
    <p:sldId id="515" r:id="rId11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98B"/>
    <a:srgbClr val="F3FBFF"/>
    <a:srgbClr val="F3FFF3"/>
    <a:srgbClr val="DDFFDD"/>
    <a:srgbClr val="C5E6FF"/>
    <a:srgbClr val="FFFF00"/>
    <a:srgbClr val="FFFFE1"/>
    <a:srgbClr val="CCFFCC"/>
    <a:srgbClr val="FFD0C5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38" autoAdjust="0"/>
    <p:restoredTop sz="91533" autoAdjust="0"/>
  </p:normalViewPr>
  <p:slideViewPr>
    <p:cSldViewPr snapToGrid="0">
      <p:cViewPr varScale="1">
        <p:scale>
          <a:sx n="66" d="100"/>
          <a:sy n="66" d="100"/>
        </p:scale>
        <p:origin x="1594" y="53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9413" cy="495300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4" y="0"/>
            <a:ext cx="2919412" cy="495300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r">
              <a:defRPr sz="1200"/>
            </a:lvl1pPr>
          </a:lstStyle>
          <a:p>
            <a:fld id="{62BA2E94-FF80-4970-B8B5-F75277513706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371013"/>
            <a:ext cx="2919413" cy="495300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4" y="9371013"/>
            <a:ext cx="2919412" cy="495300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r">
              <a:defRPr sz="1200"/>
            </a:lvl1pPr>
          </a:lstStyle>
          <a:p>
            <a:fld id="{4F64D1AD-3B18-4E81-8B1F-8125AF306F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451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3316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3316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r">
              <a:defRPr sz="1200"/>
            </a:lvl1pPr>
          </a:lstStyle>
          <a:p>
            <a:fld id="{F8DD3634-1D51-4B87-BF41-615DEF898823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7" tIns="45708" rIns="91417" bIns="457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501"/>
            <a:ext cx="5388610" cy="4439841"/>
          </a:xfrm>
          <a:prstGeom prst="rect">
            <a:avLst/>
          </a:prstGeom>
        </p:spPr>
        <p:txBody>
          <a:bodyPr vert="horz" lIns="91417" tIns="45708" rIns="91417" bIns="4570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1" cy="493316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r">
              <a:defRPr sz="1200"/>
            </a:lvl1pPr>
          </a:lstStyle>
          <a:p>
            <a:fld id="{7CBA3281-C31D-43CB-904A-2B7549DF15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630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A3281-C31D-43CB-904A-2B7549DF1599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5285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A3281-C31D-43CB-904A-2B7549DF1599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313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A3281-C31D-43CB-904A-2B7549DF1599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5285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A3281-C31D-43CB-904A-2B7549DF159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528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A3281-C31D-43CB-904A-2B7549DF1599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93073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A3281-C31D-43CB-904A-2B7549DF1599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5285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A3281-C31D-43CB-904A-2B7549DF1599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5285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A3281-C31D-43CB-904A-2B7549DF1599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5285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A3281-C31D-43CB-904A-2B7549DF1599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17052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A3281-C31D-43CB-904A-2B7549DF1599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007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kazlogistics.kz/kz/ru/corporate_fund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kazlogistics.kz/kz/ru/corporate_fund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Скругленный прямоугольник 296"/>
          <p:cNvSpPr/>
          <p:nvPr/>
        </p:nvSpPr>
        <p:spPr>
          <a:xfrm>
            <a:off x="1173251" y="3337949"/>
            <a:ext cx="6853864" cy="2231609"/>
          </a:xfrm>
          <a:prstGeom prst="roundRect">
            <a:avLst>
              <a:gd name="adj" fmla="val 14445"/>
            </a:avLst>
          </a:prstGeom>
          <a:solidFill>
            <a:srgbClr val="DDFFDD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/>
          </a:p>
        </p:txBody>
      </p:sp>
      <p:sp>
        <p:nvSpPr>
          <p:cNvPr id="247" name="Скругленный прямоугольник 246"/>
          <p:cNvSpPr/>
          <p:nvPr/>
        </p:nvSpPr>
        <p:spPr>
          <a:xfrm>
            <a:off x="1369018" y="3530580"/>
            <a:ext cx="3108807" cy="1874520"/>
          </a:xfrm>
          <a:prstGeom prst="roundRect">
            <a:avLst>
              <a:gd name="adj" fmla="val 11372"/>
            </a:avLst>
          </a:prstGeom>
          <a:solidFill>
            <a:srgbClr val="F3FB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/>
          </a:p>
        </p:txBody>
      </p:sp>
      <p:sp>
        <p:nvSpPr>
          <p:cNvPr id="245" name="Скругленный прямоугольник 244"/>
          <p:cNvSpPr/>
          <p:nvPr/>
        </p:nvSpPr>
        <p:spPr>
          <a:xfrm>
            <a:off x="1501437" y="4529698"/>
            <a:ext cx="2856906" cy="729006"/>
          </a:xfrm>
          <a:prstGeom prst="roundRect">
            <a:avLst>
              <a:gd name="adj" fmla="val 19873"/>
            </a:avLst>
          </a:prstGeom>
          <a:solidFill>
            <a:srgbClr val="F3FFF3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/>
          </a:p>
        </p:txBody>
      </p:sp>
      <p:sp>
        <p:nvSpPr>
          <p:cNvPr id="96" name="TextBox 10"/>
          <p:cNvSpPr txBox="1">
            <a:spLocks noChangeArrowheads="1"/>
          </p:cNvSpPr>
          <p:nvPr/>
        </p:nvSpPr>
        <p:spPr bwMode="auto">
          <a:xfrm>
            <a:off x="0" y="115748"/>
            <a:ext cx="9144008" cy="315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ru-RU" sz="1400" b="1" dirty="0" smtClean="0">
                <a:solidFill>
                  <a:srgbClr val="084A92"/>
                </a:solidFill>
              </a:rPr>
              <a:t>КОНЦЕПЦИЯ УПРАВЛЕНИЯ СИСТЕМОЙ КВАЛИФИКАЦИЙ КАЗАХСТАНА </a:t>
            </a:r>
            <a:endParaRPr kumimoji="0" lang="ru-RU" sz="1400" b="1" dirty="0">
              <a:solidFill>
                <a:srgbClr val="084A92"/>
              </a:solidFill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8" y="515212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37"/>
          <p:cNvSpPr txBox="1"/>
          <p:nvPr/>
        </p:nvSpPr>
        <p:spPr>
          <a:xfrm>
            <a:off x="2859289" y="1777247"/>
            <a:ext cx="873532" cy="371359"/>
          </a:xfrm>
          <a:prstGeom prst="roundRect">
            <a:avLst>
              <a:gd name="adj" fmla="val 25169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800" dirty="0" smtClean="0"/>
              <a:t>Национальный совет</a:t>
            </a:r>
            <a:endParaRPr lang="ru-RU" sz="800" dirty="0"/>
          </a:p>
        </p:txBody>
      </p:sp>
      <p:sp>
        <p:nvSpPr>
          <p:cNvPr id="140" name="TextBox 139"/>
          <p:cNvSpPr txBox="1"/>
          <p:nvPr/>
        </p:nvSpPr>
        <p:spPr>
          <a:xfrm>
            <a:off x="3915333" y="2509485"/>
            <a:ext cx="1369700" cy="365190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800" dirty="0" smtClean="0"/>
              <a:t>Национальный </a:t>
            </a:r>
          </a:p>
          <a:p>
            <a:r>
              <a:rPr lang="ru-RU" sz="800" dirty="0"/>
              <a:t>к</a:t>
            </a:r>
            <a:r>
              <a:rPr lang="ru-RU" sz="800" dirty="0" smtClean="0"/>
              <a:t>валификационный орган</a:t>
            </a:r>
            <a:endParaRPr lang="ru-RU" sz="800" dirty="0"/>
          </a:p>
        </p:txBody>
      </p:sp>
      <p:cxnSp>
        <p:nvCxnSpPr>
          <p:cNvPr id="204" name="Соединительная линия уступом 203"/>
          <p:cNvCxnSpPr>
            <a:stCxn id="138" idx="2"/>
            <a:endCxn id="140" idx="1"/>
          </p:cNvCxnSpPr>
          <p:nvPr/>
        </p:nvCxnSpPr>
        <p:spPr>
          <a:xfrm rot="16200000" flipH="1">
            <a:off x="3333957" y="2110704"/>
            <a:ext cx="543474" cy="619278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Прямая со стрелкой 208"/>
          <p:cNvCxnSpPr>
            <a:stCxn id="140" idx="2"/>
          </p:cNvCxnSpPr>
          <p:nvPr/>
        </p:nvCxnSpPr>
        <p:spPr>
          <a:xfrm>
            <a:off x="4600183" y="2874675"/>
            <a:ext cx="2" cy="463274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TextBox 212"/>
          <p:cNvSpPr txBox="1"/>
          <p:nvPr/>
        </p:nvSpPr>
        <p:spPr>
          <a:xfrm>
            <a:off x="2529610" y="3990221"/>
            <a:ext cx="712560" cy="365190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800" dirty="0" smtClean="0"/>
              <a:t>Отраслевой совет 1</a:t>
            </a:r>
            <a:endParaRPr lang="ru-RU" sz="800" dirty="0"/>
          </a:p>
        </p:txBody>
      </p:sp>
      <p:cxnSp>
        <p:nvCxnSpPr>
          <p:cNvPr id="217" name="Прямая со стрелкой 216"/>
          <p:cNvCxnSpPr>
            <a:stCxn id="213" idx="2"/>
          </p:cNvCxnSpPr>
          <p:nvPr/>
        </p:nvCxnSpPr>
        <p:spPr>
          <a:xfrm>
            <a:off x="2885890" y="4355411"/>
            <a:ext cx="4763" cy="174287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TextBox 222"/>
          <p:cNvSpPr txBox="1"/>
          <p:nvPr/>
        </p:nvSpPr>
        <p:spPr>
          <a:xfrm>
            <a:off x="1745813" y="3642041"/>
            <a:ext cx="712560" cy="365190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800" dirty="0" smtClean="0"/>
              <a:t>Отраслевая комиссия 1</a:t>
            </a:r>
            <a:endParaRPr lang="ru-RU" sz="800" dirty="0"/>
          </a:p>
        </p:txBody>
      </p:sp>
      <p:cxnSp>
        <p:nvCxnSpPr>
          <p:cNvPr id="224" name="Соединительная линия уступом 223"/>
          <p:cNvCxnSpPr>
            <a:stCxn id="223" idx="2"/>
            <a:endCxn id="213" idx="1"/>
          </p:cNvCxnSpPr>
          <p:nvPr/>
        </p:nvCxnSpPr>
        <p:spPr>
          <a:xfrm rot="16200000" flipH="1">
            <a:off x="2233059" y="3876264"/>
            <a:ext cx="165585" cy="427517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/>
          <p:cNvSpPr txBox="1"/>
          <p:nvPr/>
        </p:nvSpPr>
        <p:spPr>
          <a:xfrm>
            <a:off x="1609058" y="4644931"/>
            <a:ext cx="791436" cy="506160"/>
          </a:xfrm>
          <a:prstGeom prst="roundRect">
            <a:avLst>
              <a:gd name="adj" fmla="val 16699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800" dirty="0" smtClean="0"/>
              <a:t>Эксперты-разработчики </a:t>
            </a:r>
            <a:r>
              <a:rPr lang="ru-RU" sz="800" b="1" dirty="0" smtClean="0"/>
              <a:t>ОРК</a:t>
            </a:r>
            <a:r>
              <a:rPr lang="ru-RU" sz="800" dirty="0" smtClean="0"/>
              <a:t>, </a:t>
            </a:r>
            <a:r>
              <a:rPr lang="ru-RU" sz="800" b="1" dirty="0" smtClean="0"/>
              <a:t>ПС</a:t>
            </a:r>
            <a:endParaRPr lang="ru-RU" sz="800" b="1" dirty="0"/>
          </a:p>
        </p:txBody>
      </p:sp>
      <p:sp>
        <p:nvSpPr>
          <p:cNvPr id="234" name="TextBox 233"/>
          <p:cNvSpPr txBox="1"/>
          <p:nvPr/>
        </p:nvSpPr>
        <p:spPr>
          <a:xfrm>
            <a:off x="2531058" y="4662031"/>
            <a:ext cx="791436" cy="471960"/>
          </a:xfrm>
          <a:prstGeom prst="roundRect">
            <a:avLst>
              <a:gd name="adj" fmla="val 12183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800" dirty="0" smtClean="0"/>
              <a:t>Эксперты-оценщики </a:t>
            </a:r>
          </a:p>
          <a:p>
            <a:r>
              <a:rPr lang="ru-RU" sz="800" b="1" dirty="0" smtClean="0"/>
              <a:t>ОС</a:t>
            </a:r>
            <a:endParaRPr lang="ru-RU" sz="800" b="1" dirty="0"/>
          </a:p>
        </p:txBody>
      </p:sp>
      <p:sp>
        <p:nvSpPr>
          <p:cNvPr id="235" name="TextBox 234"/>
          <p:cNvSpPr txBox="1"/>
          <p:nvPr/>
        </p:nvSpPr>
        <p:spPr>
          <a:xfrm>
            <a:off x="3453057" y="4644931"/>
            <a:ext cx="791436" cy="506160"/>
          </a:xfrm>
          <a:prstGeom prst="roundRect">
            <a:avLst>
              <a:gd name="adj" fmla="val 13688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800" dirty="0" smtClean="0"/>
              <a:t>Эксперты-оценщики </a:t>
            </a:r>
          </a:p>
          <a:p>
            <a:r>
              <a:rPr lang="ru-RU" sz="800" b="1" dirty="0" smtClean="0"/>
              <a:t>КС</a:t>
            </a:r>
            <a:endParaRPr lang="ru-RU" sz="800" b="1" dirty="0"/>
          </a:p>
        </p:txBody>
      </p:sp>
      <p:cxnSp>
        <p:nvCxnSpPr>
          <p:cNvPr id="236" name="Прямая со стрелкой 235"/>
          <p:cNvCxnSpPr/>
          <p:nvPr/>
        </p:nvCxnSpPr>
        <p:spPr>
          <a:xfrm>
            <a:off x="2400494" y="4898011"/>
            <a:ext cx="130564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Прямая со стрелкой 238"/>
          <p:cNvCxnSpPr/>
          <p:nvPr/>
        </p:nvCxnSpPr>
        <p:spPr>
          <a:xfrm>
            <a:off x="3322494" y="4898011"/>
            <a:ext cx="130563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" name="Скругленный прямоугольник 247"/>
          <p:cNvSpPr/>
          <p:nvPr/>
        </p:nvSpPr>
        <p:spPr>
          <a:xfrm>
            <a:off x="4746257" y="3530580"/>
            <a:ext cx="3108807" cy="1874520"/>
          </a:xfrm>
          <a:prstGeom prst="roundRect">
            <a:avLst>
              <a:gd name="adj" fmla="val 11372"/>
            </a:avLst>
          </a:prstGeom>
          <a:solidFill>
            <a:srgbClr val="F3FB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/>
          </a:p>
        </p:txBody>
      </p:sp>
      <p:sp>
        <p:nvSpPr>
          <p:cNvPr id="249" name="Скругленный прямоугольник 248"/>
          <p:cNvSpPr/>
          <p:nvPr/>
        </p:nvSpPr>
        <p:spPr>
          <a:xfrm>
            <a:off x="4878676" y="4529698"/>
            <a:ext cx="2856906" cy="729006"/>
          </a:xfrm>
          <a:prstGeom prst="roundRect">
            <a:avLst>
              <a:gd name="adj" fmla="val 19873"/>
            </a:avLst>
          </a:prstGeom>
          <a:solidFill>
            <a:srgbClr val="F3FFF3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/>
          </a:p>
        </p:txBody>
      </p:sp>
      <p:sp>
        <p:nvSpPr>
          <p:cNvPr id="250" name="TextBox 249"/>
          <p:cNvSpPr txBox="1"/>
          <p:nvPr/>
        </p:nvSpPr>
        <p:spPr>
          <a:xfrm>
            <a:off x="5906849" y="3990221"/>
            <a:ext cx="712560" cy="365190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800" dirty="0" smtClean="0"/>
              <a:t>Отраслевой совет 2</a:t>
            </a:r>
            <a:endParaRPr lang="ru-RU" sz="800" dirty="0"/>
          </a:p>
        </p:txBody>
      </p:sp>
      <p:cxnSp>
        <p:nvCxnSpPr>
          <p:cNvPr id="251" name="Прямая со стрелкой 250"/>
          <p:cNvCxnSpPr>
            <a:stCxn id="250" idx="2"/>
          </p:cNvCxnSpPr>
          <p:nvPr/>
        </p:nvCxnSpPr>
        <p:spPr>
          <a:xfrm>
            <a:off x="6263129" y="4355411"/>
            <a:ext cx="4763" cy="174287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TextBox 251"/>
          <p:cNvSpPr txBox="1"/>
          <p:nvPr/>
        </p:nvSpPr>
        <p:spPr>
          <a:xfrm>
            <a:off x="5123052" y="3642041"/>
            <a:ext cx="712560" cy="365190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800" dirty="0" smtClean="0"/>
              <a:t>Отраслевая комиссия 2</a:t>
            </a:r>
            <a:endParaRPr lang="ru-RU" sz="800" dirty="0"/>
          </a:p>
        </p:txBody>
      </p:sp>
      <p:cxnSp>
        <p:nvCxnSpPr>
          <p:cNvPr id="253" name="Соединительная линия уступом 252"/>
          <p:cNvCxnSpPr>
            <a:stCxn id="252" idx="2"/>
            <a:endCxn id="250" idx="1"/>
          </p:cNvCxnSpPr>
          <p:nvPr/>
        </p:nvCxnSpPr>
        <p:spPr>
          <a:xfrm rot="16200000" flipH="1">
            <a:off x="5610298" y="3876264"/>
            <a:ext cx="165585" cy="427517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TextBox 253"/>
          <p:cNvSpPr txBox="1"/>
          <p:nvPr/>
        </p:nvSpPr>
        <p:spPr>
          <a:xfrm>
            <a:off x="4986297" y="4644931"/>
            <a:ext cx="791436" cy="506160"/>
          </a:xfrm>
          <a:prstGeom prst="roundRect">
            <a:avLst>
              <a:gd name="adj" fmla="val 16699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800" dirty="0" smtClean="0"/>
              <a:t>Эксперты-разработчики </a:t>
            </a:r>
            <a:r>
              <a:rPr lang="ru-RU" sz="800" b="1" dirty="0" smtClean="0"/>
              <a:t>ОРК</a:t>
            </a:r>
            <a:r>
              <a:rPr lang="ru-RU" sz="800" dirty="0" smtClean="0"/>
              <a:t>, </a:t>
            </a:r>
            <a:r>
              <a:rPr lang="ru-RU" sz="800" b="1" dirty="0" smtClean="0"/>
              <a:t>ПС</a:t>
            </a:r>
            <a:endParaRPr lang="ru-RU" sz="800" b="1" dirty="0"/>
          </a:p>
        </p:txBody>
      </p:sp>
      <p:sp>
        <p:nvSpPr>
          <p:cNvPr id="255" name="TextBox 254"/>
          <p:cNvSpPr txBox="1"/>
          <p:nvPr/>
        </p:nvSpPr>
        <p:spPr>
          <a:xfrm>
            <a:off x="5908297" y="4662031"/>
            <a:ext cx="791436" cy="471960"/>
          </a:xfrm>
          <a:prstGeom prst="roundRect">
            <a:avLst>
              <a:gd name="adj" fmla="val 12183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800" dirty="0" smtClean="0"/>
              <a:t>Эксперты-оценщики </a:t>
            </a:r>
          </a:p>
          <a:p>
            <a:r>
              <a:rPr lang="ru-RU" sz="800" b="1" dirty="0" smtClean="0"/>
              <a:t>ОС</a:t>
            </a:r>
            <a:endParaRPr lang="ru-RU" sz="800" b="1" dirty="0"/>
          </a:p>
        </p:txBody>
      </p:sp>
      <p:sp>
        <p:nvSpPr>
          <p:cNvPr id="256" name="TextBox 255"/>
          <p:cNvSpPr txBox="1"/>
          <p:nvPr/>
        </p:nvSpPr>
        <p:spPr>
          <a:xfrm>
            <a:off x="6830296" y="4644931"/>
            <a:ext cx="791436" cy="506160"/>
          </a:xfrm>
          <a:prstGeom prst="roundRect">
            <a:avLst>
              <a:gd name="adj" fmla="val 13688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800" dirty="0" smtClean="0"/>
              <a:t>Эксперты-оценщики </a:t>
            </a:r>
          </a:p>
          <a:p>
            <a:r>
              <a:rPr lang="ru-RU" sz="800" b="1" dirty="0" smtClean="0"/>
              <a:t>КС</a:t>
            </a:r>
            <a:endParaRPr lang="ru-RU" sz="800" b="1" dirty="0"/>
          </a:p>
        </p:txBody>
      </p:sp>
      <p:cxnSp>
        <p:nvCxnSpPr>
          <p:cNvPr id="270" name="Прямая со стрелкой 269"/>
          <p:cNvCxnSpPr/>
          <p:nvPr/>
        </p:nvCxnSpPr>
        <p:spPr>
          <a:xfrm>
            <a:off x="5777733" y="4898011"/>
            <a:ext cx="130564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Прямая со стрелкой 271"/>
          <p:cNvCxnSpPr/>
          <p:nvPr/>
        </p:nvCxnSpPr>
        <p:spPr>
          <a:xfrm>
            <a:off x="6699733" y="4898011"/>
            <a:ext cx="130563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Прямая со стрелкой 283"/>
          <p:cNvCxnSpPr>
            <a:stCxn id="247" idx="3"/>
            <a:endCxn id="248" idx="1"/>
          </p:cNvCxnSpPr>
          <p:nvPr/>
        </p:nvCxnSpPr>
        <p:spPr>
          <a:xfrm>
            <a:off x="4477825" y="4467840"/>
            <a:ext cx="268432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5" name="TextBox 304"/>
          <p:cNvSpPr txBox="1"/>
          <p:nvPr/>
        </p:nvSpPr>
        <p:spPr>
          <a:xfrm>
            <a:off x="7067081" y="2571114"/>
            <a:ext cx="489849" cy="216645"/>
          </a:xfrm>
          <a:prstGeom prst="roundRect">
            <a:avLst>
              <a:gd name="adj" fmla="val 16994"/>
            </a:avLst>
          </a:prstGeom>
          <a:solidFill>
            <a:srgbClr val="FFCC00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800" dirty="0" smtClean="0"/>
              <a:t>НПП</a:t>
            </a:r>
            <a:endParaRPr lang="ru-RU" sz="800" dirty="0"/>
          </a:p>
        </p:txBody>
      </p:sp>
      <p:sp>
        <p:nvSpPr>
          <p:cNvPr id="337" name="TextBox 336"/>
          <p:cNvSpPr txBox="1"/>
          <p:nvPr/>
        </p:nvSpPr>
        <p:spPr>
          <a:xfrm>
            <a:off x="1356643" y="2579970"/>
            <a:ext cx="778340" cy="224220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800" dirty="0" smtClean="0"/>
              <a:t>Министерства</a:t>
            </a:r>
            <a:endParaRPr lang="ru-RU" sz="800" dirty="0"/>
          </a:p>
        </p:txBody>
      </p:sp>
      <p:cxnSp>
        <p:nvCxnSpPr>
          <p:cNvPr id="339" name="Соединительная линия уступом 338"/>
          <p:cNvCxnSpPr>
            <a:stCxn id="337" idx="2"/>
            <a:endCxn id="223" idx="0"/>
          </p:cNvCxnSpPr>
          <p:nvPr/>
        </p:nvCxnSpPr>
        <p:spPr>
          <a:xfrm rot="16200000" flipH="1">
            <a:off x="1505028" y="3044975"/>
            <a:ext cx="837851" cy="356280"/>
          </a:xfrm>
          <a:prstGeom prst="bentConnector3">
            <a:avLst>
              <a:gd name="adj1" fmla="val 73646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Соединительная линия уступом 339"/>
          <p:cNvCxnSpPr>
            <a:stCxn id="337" idx="2"/>
            <a:endCxn id="252" idx="0"/>
          </p:cNvCxnSpPr>
          <p:nvPr/>
        </p:nvCxnSpPr>
        <p:spPr>
          <a:xfrm rot="16200000" flipH="1">
            <a:off x="3193647" y="1356355"/>
            <a:ext cx="837851" cy="3733519"/>
          </a:xfrm>
          <a:prstGeom prst="bentConnector3">
            <a:avLst>
              <a:gd name="adj1" fmla="val 73646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2" name="TextBox 341"/>
          <p:cNvSpPr txBox="1"/>
          <p:nvPr/>
        </p:nvSpPr>
        <p:spPr>
          <a:xfrm>
            <a:off x="6888430" y="4064492"/>
            <a:ext cx="847152" cy="216645"/>
          </a:xfrm>
          <a:prstGeom prst="roundRect">
            <a:avLst>
              <a:gd name="adj" fmla="val 16994"/>
            </a:avLst>
          </a:prstGeom>
          <a:solidFill>
            <a:srgbClr val="FFE98B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800" dirty="0" smtClean="0"/>
              <a:t>Ассоциация 2</a:t>
            </a:r>
            <a:endParaRPr lang="ru-RU" sz="800" dirty="0"/>
          </a:p>
        </p:txBody>
      </p:sp>
      <p:cxnSp>
        <p:nvCxnSpPr>
          <p:cNvPr id="343" name="Прямая со стрелкой 342"/>
          <p:cNvCxnSpPr>
            <a:stCxn id="250" idx="3"/>
            <a:endCxn id="342" idx="1"/>
          </p:cNvCxnSpPr>
          <p:nvPr/>
        </p:nvCxnSpPr>
        <p:spPr>
          <a:xfrm flipV="1">
            <a:off x="6619409" y="4172815"/>
            <a:ext cx="269021" cy="1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7" name="TextBox 346"/>
          <p:cNvSpPr txBox="1"/>
          <p:nvPr/>
        </p:nvSpPr>
        <p:spPr>
          <a:xfrm>
            <a:off x="3511191" y="4064492"/>
            <a:ext cx="847152" cy="216645"/>
          </a:xfrm>
          <a:prstGeom prst="roundRect">
            <a:avLst>
              <a:gd name="adj" fmla="val 16994"/>
            </a:avLst>
          </a:prstGeom>
          <a:solidFill>
            <a:srgbClr val="FFE98B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800" dirty="0" smtClean="0"/>
              <a:t>Ассоциация 1</a:t>
            </a:r>
            <a:endParaRPr lang="ru-RU" sz="800" dirty="0"/>
          </a:p>
        </p:txBody>
      </p:sp>
      <p:cxnSp>
        <p:nvCxnSpPr>
          <p:cNvPr id="350" name="Прямая со стрелкой 349"/>
          <p:cNvCxnSpPr>
            <a:endCxn id="347" idx="1"/>
          </p:cNvCxnSpPr>
          <p:nvPr/>
        </p:nvCxnSpPr>
        <p:spPr>
          <a:xfrm flipV="1">
            <a:off x="3242170" y="4172815"/>
            <a:ext cx="269021" cy="2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Прямая со стрелкой 362"/>
          <p:cNvCxnSpPr>
            <a:stCxn id="342" idx="0"/>
            <a:endCxn id="305" idx="2"/>
          </p:cNvCxnSpPr>
          <p:nvPr/>
        </p:nvCxnSpPr>
        <p:spPr>
          <a:xfrm flipV="1">
            <a:off x="7312006" y="2787759"/>
            <a:ext cx="0" cy="1276733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0" name="TextBox 369"/>
          <p:cNvSpPr txBox="1"/>
          <p:nvPr/>
        </p:nvSpPr>
        <p:spPr>
          <a:xfrm>
            <a:off x="6408015" y="1199001"/>
            <a:ext cx="1994657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800" dirty="0" smtClean="0"/>
              <a:t>Рамка закона </a:t>
            </a:r>
          </a:p>
          <a:p>
            <a:pPr algn="l"/>
            <a:r>
              <a:rPr lang="ru-RU" sz="800" dirty="0" smtClean="0"/>
              <a:t>«О профессиональных квалификациях»</a:t>
            </a:r>
          </a:p>
        </p:txBody>
      </p:sp>
      <p:sp>
        <p:nvSpPr>
          <p:cNvPr id="371" name="TextBox 370"/>
          <p:cNvSpPr txBox="1"/>
          <p:nvPr/>
        </p:nvSpPr>
        <p:spPr>
          <a:xfrm>
            <a:off x="2494333" y="3617783"/>
            <a:ext cx="1917447" cy="19581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800" dirty="0" smtClean="0"/>
              <a:t>Отраслевая система квалификаций 1</a:t>
            </a:r>
          </a:p>
        </p:txBody>
      </p:sp>
      <p:sp>
        <p:nvSpPr>
          <p:cNvPr id="373" name="TextBox 372"/>
          <p:cNvSpPr txBox="1"/>
          <p:nvPr/>
        </p:nvSpPr>
        <p:spPr>
          <a:xfrm>
            <a:off x="5871572" y="3617783"/>
            <a:ext cx="1917447" cy="19581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800" dirty="0" smtClean="0"/>
              <a:t>Отраслевая система квалификаций 2</a:t>
            </a:r>
          </a:p>
        </p:txBody>
      </p:sp>
      <p:sp>
        <p:nvSpPr>
          <p:cNvPr id="374" name="Скругленный прямоугольник 373"/>
          <p:cNvSpPr/>
          <p:nvPr/>
        </p:nvSpPr>
        <p:spPr>
          <a:xfrm>
            <a:off x="820121" y="1541510"/>
            <a:ext cx="7543800" cy="4335237"/>
          </a:xfrm>
          <a:prstGeom prst="roundRect">
            <a:avLst>
              <a:gd name="adj" fmla="val 0"/>
            </a:avLst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5" name="TextBox 374"/>
          <p:cNvSpPr txBox="1"/>
          <p:nvPr/>
        </p:nvSpPr>
        <p:spPr>
          <a:xfrm>
            <a:off x="7338204" y="2805224"/>
            <a:ext cx="668687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800" dirty="0" smtClean="0"/>
              <a:t>Отраслевой комитет</a:t>
            </a:r>
          </a:p>
        </p:txBody>
      </p:sp>
      <p:sp>
        <p:nvSpPr>
          <p:cNvPr id="376" name="TextBox 375"/>
          <p:cNvSpPr txBox="1"/>
          <p:nvPr/>
        </p:nvSpPr>
        <p:spPr>
          <a:xfrm>
            <a:off x="3979886" y="1850817"/>
            <a:ext cx="1184236" cy="224220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800" dirty="0" smtClean="0"/>
              <a:t>Правительство РК</a:t>
            </a:r>
            <a:endParaRPr lang="ru-RU" sz="800" dirty="0"/>
          </a:p>
        </p:txBody>
      </p:sp>
      <p:cxnSp>
        <p:nvCxnSpPr>
          <p:cNvPr id="377" name="Прямая со стрелкой 376"/>
          <p:cNvCxnSpPr>
            <a:stCxn id="138" idx="3"/>
            <a:endCxn id="376" idx="1"/>
          </p:cNvCxnSpPr>
          <p:nvPr/>
        </p:nvCxnSpPr>
        <p:spPr>
          <a:xfrm>
            <a:off x="3732821" y="1962927"/>
            <a:ext cx="247065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Прямая со стрелкой 377"/>
          <p:cNvCxnSpPr/>
          <p:nvPr/>
        </p:nvCxnSpPr>
        <p:spPr>
          <a:xfrm>
            <a:off x="148692" y="3542787"/>
            <a:ext cx="546974" cy="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" name="TextBox 378"/>
          <p:cNvSpPr txBox="1"/>
          <p:nvPr/>
        </p:nvSpPr>
        <p:spPr>
          <a:xfrm rot="16200000">
            <a:off x="-110728" y="2680876"/>
            <a:ext cx="1065814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800" dirty="0" smtClean="0"/>
              <a:t>Республиканский</a:t>
            </a:r>
          </a:p>
          <a:p>
            <a:pPr algn="l"/>
            <a:r>
              <a:rPr lang="ru-RU" sz="800" dirty="0" smtClean="0"/>
              <a:t>уровень</a:t>
            </a:r>
          </a:p>
        </p:txBody>
      </p:sp>
      <p:sp>
        <p:nvSpPr>
          <p:cNvPr id="380" name="TextBox 379"/>
          <p:cNvSpPr txBox="1"/>
          <p:nvPr/>
        </p:nvSpPr>
        <p:spPr>
          <a:xfrm rot="16200000">
            <a:off x="-110728" y="4020691"/>
            <a:ext cx="1065814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r"/>
            <a:r>
              <a:rPr lang="ru-RU" sz="800" dirty="0" smtClean="0"/>
              <a:t>Отраслевой</a:t>
            </a:r>
          </a:p>
          <a:p>
            <a:pPr algn="r"/>
            <a:r>
              <a:rPr lang="ru-RU" sz="800" dirty="0" smtClean="0"/>
              <a:t>уровень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1909554" y="6529965"/>
            <a:ext cx="72908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Марат Исабеков, директор Корпоративного фонда "</a:t>
            </a:r>
            <a:r>
              <a:rPr lang="ru-RU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KAZLOGISTICS</a:t>
            </a:r>
            <a:r>
              <a:rPr lang="ru-RU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</a:p>
          <a:p>
            <a:pPr algn="r"/>
            <a:r>
              <a:rPr lang="ru-RU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(7172) 60-04-40, +77013670261,+77085513795, m.issabekov@kazlogistics.kz, isabekovmarat@gmail.com</a:t>
            </a:r>
          </a:p>
        </p:txBody>
      </p:sp>
    </p:spTree>
    <p:extLst>
      <p:ext uri="{BB962C8B-B14F-4D97-AF65-F5344CB8AC3E}">
        <p14:creationId xmlns:p14="http://schemas.microsoft.com/office/powerpoint/2010/main" val="72515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Скругленный прямоугольник 209"/>
          <p:cNvSpPr/>
          <p:nvPr/>
        </p:nvSpPr>
        <p:spPr>
          <a:xfrm>
            <a:off x="1564385" y="3546913"/>
            <a:ext cx="2432755" cy="2209923"/>
          </a:xfrm>
          <a:prstGeom prst="roundRect">
            <a:avLst>
              <a:gd name="adj" fmla="val 3213"/>
            </a:avLst>
          </a:prstGeom>
          <a:solidFill>
            <a:srgbClr val="F3FB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5" name="TextBox 194"/>
          <p:cNvSpPr txBox="1"/>
          <p:nvPr/>
        </p:nvSpPr>
        <p:spPr>
          <a:xfrm>
            <a:off x="1304446" y="2572378"/>
            <a:ext cx="959194" cy="259463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Разработчики</a:t>
            </a:r>
            <a:endParaRPr lang="ru-RU" sz="1000" dirty="0"/>
          </a:p>
        </p:txBody>
      </p:sp>
      <p:sp>
        <p:nvSpPr>
          <p:cNvPr id="194" name="TextBox 193"/>
          <p:cNvSpPr txBox="1"/>
          <p:nvPr/>
        </p:nvSpPr>
        <p:spPr>
          <a:xfrm>
            <a:off x="2664534" y="2591402"/>
            <a:ext cx="680562" cy="226591"/>
          </a:xfrm>
          <a:prstGeom prst="roundRect">
            <a:avLst>
              <a:gd name="adj" fmla="val 0"/>
            </a:avLst>
          </a:prstGeom>
          <a:solidFill>
            <a:srgbClr val="99FFCC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контракты</a:t>
            </a:r>
            <a:endParaRPr lang="ru-RU" sz="1000" dirty="0"/>
          </a:p>
        </p:txBody>
      </p:sp>
      <p:sp>
        <p:nvSpPr>
          <p:cNvPr id="157" name="TextBox 156"/>
          <p:cNvSpPr txBox="1"/>
          <p:nvPr/>
        </p:nvSpPr>
        <p:spPr>
          <a:xfrm>
            <a:off x="4882784" y="1834038"/>
            <a:ext cx="672172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Мин-</a:t>
            </a:r>
            <a:r>
              <a:rPr lang="ru-RU" sz="1000" b="1" dirty="0" err="1" smtClean="0"/>
              <a:t>ва</a:t>
            </a:r>
            <a:endParaRPr lang="ru-RU" sz="1000" b="1" dirty="0"/>
          </a:p>
        </p:txBody>
      </p:sp>
      <p:sp>
        <p:nvSpPr>
          <p:cNvPr id="96" name="TextBox 10"/>
          <p:cNvSpPr txBox="1">
            <a:spLocks noChangeArrowheads="1"/>
          </p:cNvSpPr>
          <p:nvPr/>
        </p:nvSpPr>
        <p:spPr bwMode="auto">
          <a:xfrm>
            <a:off x="0" y="115748"/>
            <a:ext cx="9144008" cy="315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ru-RU" sz="1400" b="1" dirty="0" smtClean="0">
                <a:solidFill>
                  <a:srgbClr val="084A92"/>
                </a:solidFill>
              </a:rPr>
              <a:t>МОДЕЛЬ СОЗДАНИЯ НСК в 2012 г. (1 этап)</a:t>
            </a:r>
            <a:endParaRPr kumimoji="0" lang="ru-RU" sz="1400" b="1" dirty="0">
              <a:solidFill>
                <a:srgbClr val="084A92"/>
              </a:solidFill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8" y="515212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3612664" y="1876709"/>
            <a:ext cx="596260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МОН</a:t>
            </a:r>
            <a:endParaRPr lang="ru-RU" sz="1000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6455783" y="1876709"/>
            <a:ext cx="672172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Минтруд</a:t>
            </a:r>
            <a:endParaRPr lang="ru-RU" sz="1000" b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4846208" y="1876710"/>
            <a:ext cx="672172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Мин-</a:t>
            </a:r>
            <a:r>
              <a:rPr lang="ru-RU" sz="1000" b="1" dirty="0" err="1" smtClean="0"/>
              <a:t>ва</a:t>
            </a:r>
            <a:endParaRPr lang="ru-RU" sz="1000" b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7760819" y="1876709"/>
            <a:ext cx="672172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Минюст</a:t>
            </a:r>
            <a:endParaRPr lang="ru-RU" sz="1000" b="1" dirty="0"/>
          </a:p>
        </p:txBody>
      </p:sp>
      <p:sp>
        <p:nvSpPr>
          <p:cNvPr id="123" name="TextBox 122"/>
          <p:cNvSpPr txBox="1"/>
          <p:nvPr/>
        </p:nvSpPr>
        <p:spPr>
          <a:xfrm>
            <a:off x="5567282" y="925559"/>
            <a:ext cx="837452" cy="406238"/>
          </a:xfrm>
          <a:prstGeom prst="roundRect">
            <a:avLst>
              <a:gd name="adj" fmla="val 11527"/>
            </a:avLst>
          </a:prstGeom>
          <a:solidFill>
            <a:srgbClr val="EBFFEB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err="1" smtClean="0"/>
              <a:t>Национ</a:t>
            </a:r>
            <a:r>
              <a:rPr lang="ru-RU" sz="1000" dirty="0" smtClean="0"/>
              <a:t>.</a:t>
            </a:r>
          </a:p>
          <a:p>
            <a:r>
              <a:rPr lang="ru-RU" sz="1000" dirty="0"/>
              <a:t>с</a:t>
            </a:r>
            <a:r>
              <a:rPr lang="ru-RU" sz="1000" dirty="0" smtClean="0"/>
              <a:t>овет </a:t>
            </a:r>
            <a:r>
              <a:rPr lang="ru-RU" sz="1000" dirty="0" err="1" smtClean="0"/>
              <a:t>ТиПО</a:t>
            </a:r>
            <a:endParaRPr lang="ru-RU" sz="1000" dirty="0"/>
          </a:p>
        </p:txBody>
      </p:sp>
      <p:sp>
        <p:nvSpPr>
          <p:cNvPr id="124" name="TextBox 123"/>
          <p:cNvSpPr txBox="1"/>
          <p:nvPr/>
        </p:nvSpPr>
        <p:spPr>
          <a:xfrm>
            <a:off x="4234391" y="1000546"/>
            <a:ext cx="1184236" cy="259463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Правительство</a:t>
            </a:r>
            <a:endParaRPr lang="ru-RU" sz="1000" b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5556122" y="2869727"/>
            <a:ext cx="859772" cy="413597"/>
          </a:xfrm>
          <a:prstGeom prst="roundRect">
            <a:avLst>
              <a:gd name="adj" fmla="val 14326"/>
            </a:avLst>
          </a:prstGeom>
          <a:solidFill>
            <a:srgbClr val="EBFFEB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Отраслевые</a:t>
            </a:r>
          </a:p>
          <a:p>
            <a:r>
              <a:rPr lang="ru-RU" sz="1000" dirty="0" smtClean="0"/>
              <a:t>советы</a:t>
            </a:r>
            <a:endParaRPr lang="ru-RU" sz="1000" dirty="0"/>
          </a:p>
        </p:txBody>
      </p:sp>
      <p:sp>
        <p:nvSpPr>
          <p:cNvPr id="127" name="TextBox 126"/>
          <p:cNvSpPr txBox="1"/>
          <p:nvPr/>
        </p:nvSpPr>
        <p:spPr>
          <a:xfrm>
            <a:off x="3711801" y="2611194"/>
            <a:ext cx="397986" cy="259463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ГУП</a:t>
            </a:r>
            <a:endParaRPr lang="ru-RU" sz="1000" dirty="0"/>
          </a:p>
        </p:txBody>
      </p:sp>
      <p:sp>
        <p:nvSpPr>
          <p:cNvPr id="158" name="TextBox 157"/>
          <p:cNvSpPr txBox="1"/>
          <p:nvPr/>
        </p:nvSpPr>
        <p:spPr>
          <a:xfrm>
            <a:off x="2633253" y="2627630"/>
            <a:ext cx="680562" cy="226591"/>
          </a:xfrm>
          <a:prstGeom prst="roundRect">
            <a:avLst>
              <a:gd name="adj" fmla="val 0"/>
            </a:avLst>
          </a:prstGeom>
          <a:solidFill>
            <a:srgbClr val="99FFCC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контракты</a:t>
            </a:r>
            <a:endParaRPr lang="ru-RU" sz="1000" dirty="0"/>
          </a:p>
        </p:txBody>
      </p:sp>
      <p:sp>
        <p:nvSpPr>
          <p:cNvPr id="159" name="TextBox 158"/>
          <p:cNvSpPr txBox="1"/>
          <p:nvPr/>
        </p:nvSpPr>
        <p:spPr>
          <a:xfrm>
            <a:off x="1276073" y="2611194"/>
            <a:ext cx="959194" cy="259463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Разработчики</a:t>
            </a:r>
            <a:endParaRPr lang="ru-RU" sz="1000" dirty="0"/>
          </a:p>
        </p:txBody>
      </p:sp>
      <p:sp>
        <p:nvSpPr>
          <p:cNvPr id="162" name="TextBox 161"/>
          <p:cNvSpPr txBox="1"/>
          <p:nvPr/>
        </p:nvSpPr>
        <p:spPr>
          <a:xfrm>
            <a:off x="3413135" y="4251376"/>
            <a:ext cx="444512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ОРК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3413135" y="3679072"/>
            <a:ext cx="444512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НРК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3413135" y="4823680"/>
            <a:ext cx="444512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ПС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3413135" y="5395985"/>
            <a:ext cx="444512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ОП</a:t>
            </a:r>
          </a:p>
        </p:txBody>
      </p:sp>
      <p:cxnSp>
        <p:nvCxnSpPr>
          <p:cNvPr id="186" name="Прямая со стрелкой 185"/>
          <p:cNvCxnSpPr>
            <a:endCxn id="171" idx="1"/>
          </p:cNvCxnSpPr>
          <p:nvPr/>
        </p:nvCxnSpPr>
        <p:spPr>
          <a:xfrm>
            <a:off x="2958572" y="5509281"/>
            <a:ext cx="454563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Прямая со стрелкой 186"/>
          <p:cNvCxnSpPr>
            <a:endCxn id="158" idx="1"/>
          </p:cNvCxnSpPr>
          <p:nvPr/>
        </p:nvCxnSpPr>
        <p:spPr>
          <a:xfrm>
            <a:off x="2235267" y="2740925"/>
            <a:ext cx="397986" cy="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Прямая со стрелкой 188"/>
          <p:cNvCxnSpPr>
            <a:endCxn id="158" idx="3"/>
          </p:cNvCxnSpPr>
          <p:nvPr/>
        </p:nvCxnSpPr>
        <p:spPr>
          <a:xfrm flipH="1">
            <a:off x="3313815" y="2740925"/>
            <a:ext cx="397986" cy="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Соединительная линия уступом 192"/>
          <p:cNvCxnSpPr>
            <a:stCxn id="102" idx="1"/>
            <a:endCxn id="159" idx="0"/>
          </p:cNvCxnSpPr>
          <p:nvPr/>
        </p:nvCxnSpPr>
        <p:spPr>
          <a:xfrm rot="10800000" flipV="1">
            <a:off x="1755670" y="2006440"/>
            <a:ext cx="1856994" cy="604753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Прямая со стрелкой 195"/>
          <p:cNvCxnSpPr>
            <a:stCxn id="123" idx="2"/>
            <a:endCxn id="126" idx="0"/>
          </p:cNvCxnSpPr>
          <p:nvPr/>
        </p:nvCxnSpPr>
        <p:spPr>
          <a:xfrm>
            <a:off x="5986008" y="1331797"/>
            <a:ext cx="0" cy="153793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Соединительная линия уступом 196"/>
          <p:cNvCxnSpPr>
            <a:stCxn id="105" idx="2"/>
            <a:endCxn id="126" idx="1"/>
          </p:cNvCxnSpPr>
          <p:nvPr/>
        </p:nvCxnSpPr>
        <p:spPr>
          <a:xfrm rot="16200000" flipH="1">
            <a:off x="4899032" y="2419435"/>
            <a:ext cx="940353" cy="373828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Прямая со стрелкой 197"/>
          <p:cNvCxnSpPr>
            <a:stCxn id="102" idx="2"/>
            <a:endCxn id="127" idx="0"/>
          </p:cNvCxnSpPr>
          <p:nvPr/>
        </p:nvCxnSpPr>
        <p:spPr>
          <a:xfrm>
            <a:off x="3910794" y="2136172"/>
            <a:ext cx="0" cy="475022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TextBox 201"/>
          <p:cNvSpPr txBox="1"/>
          <p:nvPr/>
        </p:nvSpPr>
        <p:spPr>
          <a:xfrm>
            <a:off x="1758276" y="2187497"/>
            <a:ext cx="1427577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финансирование</a:t>
            </a:r>
          </a:p>
        </p:txBody>
      </p:sp>
      <p:cxnSp>
        <p:nvCxnSpPr>
          <p:cNvPr id="203" name="Прямая со стрелкой 202"/>
          <p:cNvCxnSpPr>
            <a:stCxn id="158" idx="2"/>
          </p:cNvCxnSpPr>
          <p:nvPr/>
        </p:nvCxnSpPr>
        <p:spPr>
          <a:xfrm>
            <a:off x="2973534" y="2854221"/>
            <a:ext cx="0" cy="692692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204"/>
          <p:cNvSpPr txBox="1"/>
          <p:nvPr/>
        </p:nvSpPr>
        <p:spPr>
          <a:xfrm>
            <a:off x="2178418" y="3282550"/>
            <a:ext cx="795116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результаты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2383204" y="5796255"/>
            <a:ext cx="795116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Разработка</a:t>
            </a:r>
          </a:p>
        </p:txBody>
      </p:sp>
      <p:sp>
        <p:nvSpPr>
          <p:cNvPr id="212" name="TextBox 211"/>
          <p:cNvSpPr txBox="1"/>
          <p:nvPr/>
        </p:nvSpPr>
        <p:spPr>
          <a:xfrm>
            <a:off x="4606933" y="5515086"/>
            <a:ext cx="753687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Экспертиза</a:t>
            </a:r>
          </a:p>
        </p:txBody>
      </p:sp>
      <p:sp>
        <p:nvSpPr>
          <p:cNvPr id="213" name="TextBox 212"/>
          <p:cNvSpPr txBox="1"/>
          <p:nvPr/>
        </p:nvSpPr>
        <p:spPr>
          <a:xfrm>
            <a:off x="5028133" y="3327605"/>
            <a:ext cx="929642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Согласование</a:t>
            </a:r>
          </a:p>
        </p:txBody>
      </p:sp>
      <p:sp>
        <p:nvSpPr>
          <p:cNvPr id="214" name="TextBox 213"/>
          <p:cNvSpPr txBox="1"/>
          <p:nvPr/>
        </p:nvSpPr>
        <p:spPr>
          <a:xfrm>
            <a:off x="214477" y="3909980"/>
            <a:ext cx="920022" cy="380480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Составление</a:t>
            </a:r>
          </a:p>
          <a:p>
            <a:pPr algn="l"/>
            <a:r>
              <a:rPr lang="ru-RU" sz="1000" dirty="0" smtClean="0"/>
              <a:t>заказа</a:t>
            </a:r>
          </a:p>
        </p:txBody>
      </p:sp>
      <p:sp>
        <p:nvSpPr>
          <p:cNvPr id="215" name="TextBox 214"/>
          <p:cNvSpPr txBox="1"/>
          <p:nvPr/>
        </p:nvSpPr>
        <p:spPr>
          <a:xfrm>
            <a:off x="6358230" y="2459083"/>
            <a:ext cx="877912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Утверждение</a:t>
            </a:r>
          </a:p>
        </p:txBody>
      </p:sp>
      <p:sp>
        <p:nvSpPr>
          <p:cNvPr id="216" name="TextBox 215"/>
          <p:cNvSpPr txBox="1"/>
          <p:nvPr/>
        </p:nvSpPr>
        <p:spPr>
          <a:xfrm>
            <a:off x="7683814" y="2459082"/>
            <a:ext cx="826182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Регистрация</a:t>
            </a:r>
          </a:p>
        </p:txBody>
      </p:sp>
      <p:cxnSp>
        <p:nvCxnSpPr>
          <p:cNvPr id="217" name="Соединительная линия уступом 216"/>
          <p:cNvCxnSpPr>
            <a:stCxn id="162" idx="3"/>
            <a:endCxn id="126" idx="2"/>
          </p:cNvCxnSpPr>
          <p:nvPr/>
        </p:nvCxnSpPr>
        <p:spPr>
          <a:xfrm flipV="1">
            <a:off x="3857647" y="3283324"/>
            <a:ext cx="2128361" cy="1081348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Соединительная линия уступом 217"/>
          <p:cNvCxnSpPr>
            <a:stCxn id="169" idx="3"/>
            <a:endCxn id="126" idx="2"/>
          </p:cNvCxnSpPr>
          <p:nvPr/>
        </p:nvCxnSpPr>
        <p:spPr>
          <a:xfrm flipV="1">
            <a:off x="3857647" y="3283324"/>
            <a:ext cx="2128361" cy="1653652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>
            <a:stCxn id="124" idx="3"/>
            <a:endCxn id="123" idx="1"/>
          </p:cNvCxnSpPr>
          <p:nvPr/>
        </p:nvCxnSpPr>
        <p:spPr>
          <a:xfrm flipV="1">
            <a:off x="5418627" y="1128678"/>
            <a:ext cx="148655" cy="160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>
            <a:endCxn id="168" idx="1"/>
          </p:cNvCxnSpPr>
          <p:nvPr/>
        </p:nvCxnSpPr>
        <p:spPr>
          <a:xfrm>
            <a:off x="2958572" y="3792361"/>
            <a:ext cx="454563" cy="7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2294624" y="3980959"/>
            <a:ext cx="993400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Методика ОРК</a:t>
            </a:r>
          </a:p>
        </p:txBody>
      </p:sp>
      <p:cxnSp>
        <p:nvCxnSpPr>
          <p:cNvPr id="79" name="Прямая со стрелкой 78"/>
          <p:cNvCxnSpPr/>
          <p:nvPr/>
        </p:nvCxnSpPr>
        <p:spPr>
          <a:xfrm>
            <a:off x="2958572" y="4936976"/>
            <a:ext cx="454563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>
            <a:off x="2958572" y="4364672"/>
            <a:ext cx="454563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2294624" y="4551172"/>
            <a:ext cx="993400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Методика ПС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2294624" y="5136286"/>
            <a:ext cx="993400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Методика ОП</a:t>
            </a:r>
          </a:p>
        </p:txBody>
      </p:sp>
      <p:cxnSp>
        <p:nvCxnSpPr>
          <p:cNvPr id="88" name="Соединительная линия уступом 87"/>
          <p:cNvCxnSpPr>
            <a:stCxn id="159" idx="2"/>
            <a:endCxn id="76" idx="1"/>
          </p:cNvCxnSpPr>
          <p:nvPr/>
        </p:nvCxnSpPr>
        <p:spPr>
          <a:xfrm rot="16200000" flipH="1">
            <a:off x="1413348" y="3212979"/>
            <a:ext cx="1223598" cy="538954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Соединительная линия уступом 90"/>
          <p:cNvCxnSpPr>
            <a:stCxn id="159" idx="2"/>
            <a:endCxn id="82" idx="1"/>
          </p:cNvCxnSpPr>
          <p:nvPr/>
        </p:nvCxnSpPr>
        <p:spPr>
          <a:xfrm rot="16200000" flipH="1">
            <a:off x="1128242" y="3498085"/>
            <a:ext cx="1793811" cy="538954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Соединительная линия уступом 93"/>
          <p:cNvCxnSpPr>
            <a:endCxn id="84" idx="1"/>
          </p:cNvCxnSpPr>
          <p:nvPr/>
        </p:nvCxnSpPr>
        <p:spPr>
          <a:xfrm rot="16200000" flipH="1">
            <a:off x="1173814" y="4128771"/>
            <a:ext cx="1702667" cy="538953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Соединительная линия уступом 103"/>
          <p:cNvCxnSpPr>
            <a:stCxn id="126" idx="3"/>
            <a:endCxn id="215" idx="2"/>
          </p:cNvCxnSpPr>
          <p:nvPr/>
        </p:nvCxnSpPr>
        <p:spPr>
          <a:xfrm flipV="1">
            <a:off x="6415894" y="2685674"/>
            <a:ext cx="381292" cy="390852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 стрелкой 105"/>
          <p:cNvCxnSpPr>
            <a:stCxn id="103" idx="2"/>
            <a:endCxn id="215" idx="0"/>
          </p:cNvCxnSpPr>
          <p:nvPr/>
        </p:nvCxnSpPr>
        <p:spPr>
          <a:xfrm>
            <a:off x="6791869" y="2136172"/>
            <a:ext cx="5317" cy="32291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 стрелкой 106"/>
          <p:cNvCxnSpPr>
            <a:stCxn id="120" idx="2"/>
            <a:endCxn id="216" idx="0"/>
          </p:cNvCxnSpPr>
          <p:nvPr/>
        </p:nvCxnSpPr>
        <p:spPr>
          <a:xfrm>
            <a:off x="8096905" y="2136172"/>
            <a:ext cx="0" cy="32291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 стрелкой 114"/>
          <p:cNvCxnSpPr>
            <a:stCxn id="215" idx="3"/>
            <a:endCxn id="216" idx="1"/>
          </p:cNvCxnSpPr>
          <p:nvPr/>
        </p:nvCxnSpPr>
        <p:spPr>
          <a:xfrm flipV="1">
            <a:off x="7236142" y="2572378"/>
            <a:ext cx="447672" cy="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Овал 132"/>
          <p:cNvSpPr/>
          <p:nvPr/>
        </p:nvSpPr>
        <p:spPr>
          <a:xfrm>
            <a:off x="4953297" y="4330381"/>
            <a:ext cx="72000" cy="72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4" name="Прямая со стрелкой 133"/>
          <p:cNvCxnSpPr/>
          <p:nvPr/>
        </p:nvCxnSpPr>
        <p:spPr>
          <a:xfrm flipV="1">
            <a:off x="4986111" y="4972792"/>
            <a:ext cx="1281" cy="57041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Прямая со стрелкой 138"/>
          <p:cNvCxnSpPr/>
          <p:nvPr/>
        </p:nvCxnSpPr>
        <p:spPr>
          <a:xfrm flipH="1" flipV="1">
            <a:off x="4987392" y="4402381"/>
            <a:ext cx="0" cy="441119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Прямая со стрелкой 146"/>
          <p:cNvCxnSpPr/>
          <p:nvPr/>
        </p:nvCxnSpPr>
        <p:spPr>
          <a:xfrm>
            <a:off x="1459698" y="4364672"/>
            <a:ext cx="227281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Прямая со стрелкой 149"/>
          <p:cNvCxnSpPr/>
          <p:nvPr/>
        </p:nvCxnSpPr>
        <p:spPr>
          <a:xfrm>
            <a:off x="1459698" y="4936976"/>
            <a:ext cx="227281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712958" y="4746727"/>
            <a:ext cx="752416" cy="380480"/>
          </a:xfrm>
          <a:prstGeom prst="roundRect">
            <a:avLst>
              <a:gd name="adj" fmla="val 0"/>
            </a:avLst>
          </a:prstGeom>
          <a:solidFill>
            <a:srgbClr val="FFE7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Выбор</a:t>
            </a:r>
          </a:p>
          <a:p>
            <a:pPr algn="l"/>
            <a:r>
              <a:rPr lang="ru-RU" sz="1000" dirty="0" smtClean="0"/>
              <a:t>профессий</a:t>
            </a:r>
            <a:endParaRPr lang="ru-RU" sz="1000" dirty="0"/>
          </a:p>
        </p:txBody>
      </p:sp>
      <p:sp>
        <p:nvSpPr>
          <p:cNvPr id="153" name="TextBox 152"/>
          <p:cNvSpPr txBox="1"/>
          <p:nvPr/>
        </p:nvSpPr>
        <p:spPr>
          <a:xfrm>
            <a:off x="712958" y="4174431"/>
            <a:ext cx="752416" cy="380480"/>
          </a:xfrm>
          <a:prstGeom prst="roundRect">
            <a:avLst>
              <a:gd name="adj" fmla="val 0"/>
            </a:avLst>
          </a:prstGeom>
          <a:solidFill>
            <a:srgbClr val="FFE7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Выбор отраслей</a:t>
            </a:r>
            <a:endParaRPr lang="ru-RU" sz="1000" dirty="0"/>
          </a:p>
        </p:txBody>
      </p:sp>
      <p:cxnSp>
        <p:nvCxnSpPr>
          <p:cNvPr id="154" name="Соединительная линия уступом 153"/>
          <p:cNvCxnSpPr>
            <a:stCxn id="102" idx="1"/>
            <a:endCxn id="214" idx="0"/>
          </p:cNvCxnSpPr>
          <p:nvPr/>
        </p:nvCxnSpPr>
        <p:spPr>
          <a:xfrm rot="10800000" flipV="1">
            <a:off x="674488" y="2006440"/>
            <a:ext cx="2938176" cy="1903539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TextBox 159"/>
          <p:cNvSpPr txBox="1"/>
          <p:nvPr/>
        </p:nvSpPr>
        <p:spPr>
          <a:xfrm>
            <a:off x="7575156" y="4551172"/>
            <a:ext cx="1043497" cy="534368"/>
          </a:xfrm>
          <a:prstGeom prst="roundRect">
            <a:avLst>
              <a:gd name="adj" fmla="val 0"/>
            </a:avLst>
          </a:prstGeom>
          <a:solidFill>
            <a:srgbClr val="FFE7E1"/>
          </a:solidFill>
          <a:ln w="9525">
            <a:solidFill>
              <a:schemeClr val="tx1"/>
            </a:solidFill>
            <a:prstDash val="lgDash"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Использование,</a:t>
            </a:r>
          </a:p>
          <a:p>
            <a:r>
              <a:rPr lang="ru-RU" sz="1000" dirty="0"/>
              <a:t>применение</a:t>
            </a:r>
          </a:p>
          <a:p>
            <a:r>
              <a:rPr lang="ru-RU" sz="1000" dirty="0"/>
              <a:t>ОРК, ПС</a:t>
            </a:r>
          </a:p>
        </p:txBody>
      </p:sp>
      <p:cxnSp>
        <p:nvCxnSpPr>
          <p:cNvPr id="161" name="Прямая со стрелкой 160"/>
          <p:cNvCxnSpPr>
            <a:stCxn id="216" idx="2"/>
            <a:endCxn id="160" idx="0"/>
          </p:cNvCxnSpPr>
          <p:nvPr/>
        </p:nvCxnSpPr>
        <p:spPr>
          <a:xfrm>
            <a:off x="8096905" y="2685673"/>
            <a:ext cx="0" cy="1865499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Овал 164"/>
          <p:cNvSpPr/>
          <p:nvPr/>
        </p:nvSpPr>
        <p:spPr>
          <a:xfrm>
            <a:off x="4953297" y="4900792"/>
            <a:ext cx="72000" cy="72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6" name="TextBox 165"/>
          <p:cNvSpPr txBox="1"/>
          <p:nvPr/>
        </p:nvSpPr>
        <p:spPr>
          <a:xfrm>
            <a:off x="8092402" y="2629499"/>
            <a:ext cx="941172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800" dirty="0" smtClean="0"/>
              <a:t>размещение в </a:t>
            </a:r>
          </a:p>
          <a:p>
            <a:pPr algn="l"/>
            <a:r>
              <a:rPr lang="ru-RU" sz="800" dirty="0" smtClean="0"/>
              <a:t>ИПС </a:t>
            </a:r>
            <a:r>
              <a:rPr lang="ru-RU" sz="800" dirty="0"/>
              <a:t>«</a:t>
            </a:r>
            <a:r>
              <a:rPr lang="ru-RU" sz="800" dirty="0" err="1"/>
              <a:t>Әділет</a:t>
            </a:r>
            <a:r>
              <a:rPr lang="ru-RU" sz="800" dirty="0"/>
              <a:t>»</a:t>
            </a:r>
            <a:endParaRPr lang="ru-RU" sz="800" dirty="0" smtClean="0"/>
          </a:p>
        </p:txBody>
      </p:sp>
      <p:grpSp>
        <p:nvGrpSpPr>
          <p:cNvPr id="206" name="Группа 143"/>
          <p:cNvGrpSpPr/>
          <p:nvPr/>
        </p:nvGrpSpPr>
        <p:grpSpPr>
          <a:xfrm>
            <a:off x="7760819" y="4266870"/>
            <a:ext cx="383976" cy="267325"/>
            <a:chOff x="8724027" y="276065"/>
            <a:chExt cx="383976" cy="267325"/>
          </a:xfrm>
        </p:grpSpPr>
        <p:sp>
          <p:nvSpPr>
            <p:cNvPr id="207" name="Овал 206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7</a:t>
              </a:r>
            </a:p>
          </p:txBody>
        </p:sp>
      </p:grpSp>
      <p:grpSp>
        <p:nvGrpSpPr>
          <p:cNvPr id="209" name="Группа 143"/>
          <p:cNvGrpSpPr/>
          <p:nvPr/>
        </p:nvGrpSpPr>
        <p:grpSpPr>
          <a:xfrm>
            <a:off x="6455783" y="2161495"/>
            <a:ext cx="383976" cy="267325"/>
            <a:chOff x="8724027" y="276065"/>
            <a:chExt cx="383976" cy="267325"/>
          </a:xfrm>
        </p:grpSpPr>
        <p:sp>
          <p:nvSpPr>
            <p:cNvPr id="219" name="Овал 218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5</a:t>
              </a:r>
            </a:p>
          </p:txBody>
        </p:sp>
      </p:grpSp>
      <p:grpSp>
        <p:nvGrpSpPr>
          <p:cNvPr id="221" name="Группа 143"/>
          <p:cNvGrpSpPr/>
          <p:nvPr/>
        </p:nvGrpSpPr>
        <p:grpSpPr>
          <a:xfrm>
            <a:off x="7760819" y="2666407"/>
            <a:ext cx="383976" cy="267325"/>
            <a:chOff x="8724027" y="276065"/>
            <a:chExt cx="383976" cy="267325"/>
          </a:xfrm>
        </p:grpSpPr>
        <p:sp>
          <p:nvSpPr>
            <p:cNvPr id="222" name="Овал 221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6</a:t>
              </a:r>
            </a:p>
          </p:txBody>
        </p:sp>
      </p:grpSp>
      <p:grpSp>
        <p:nvGrpSpPr>
          <p:cNvPr id="225" name="Группа 143"/>
          <p:cNvGrpSpPr/>
          <p:nvPr/>
        </p:nvGrpSpPr>
        <p:grpSpPr>
          <a:xfrm>
            <a:off x="4651305" y="5278864"/>
            <a:ext cx="383976" cy="267325"/>
            <a:chOff x="8724027" y="276065"/>
            <a:chExt cx="383976" cy="267325"/>
          </a:xfrm>
        </p:grpSpPr>
        <p:sp>
          <p:nvSpPr>
            <p:cNvPr id="226" name="Овал 225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227" name="TextBox 226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228" name="Группа 143"/>
          <p:cNvGrpSpPr/>
          <p:nvPr/>
        </p:nvGrpSpPr>
        <p:grpSpPr>
          <a:xfrm>
            <a:off x="2071652" y="5756836"/>
            <a:ext cx="383976" cy="267325"/>
            <a:chOff x="8724027" y="276065"/>
            <a:chExt cx="383976" cy="267325"/>
          </a:xfrm>
        </p:grpSpPr>
        <p:sp>
          <p:nvSpPr>
            <p:cNvPr id="229" name="Овал 228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230" name="TextBox 229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231" name="Группа 143"/>
          <p:cNvGrpSpPr/>
          <p:nvPr/>
        </p:nvGrpSpPr>
        <p:grpSpPr>
          <a:xfrm>
            <a:off x="324479" y="4249832"/>
            <a:ext cx="383976" cy="267325"/>
            <a:chOff x="8724027" y="276065"/>
            <a:chExt cx="383976" cy="267325"/>
          </a:xfrm>
        </p:grpSpPr>
        <p:sp>
          <p:nvSpPr>
            <p:cNvPr id="232" name="Овал 231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233" name="TextBox 232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234" name="Группа 143"/>
          <p:cNvGrpSpPr/>
          <p:nvPr/>
        </p:nvGrpSpPr>
        <p:grpSpPr>
          <a:xfrm>
            <a:off x="5974802" y="3302842"/>
            <a:ext cx="383976" cy="267325"/>
            <a:chOff x="8724027" y="276065"/>
            <a:chExt cx="383976" cy="267325"/>
          </a:xfrm>
        </p:grpSpPr>
        <p:sp>
          <p:nvSpPr>
            <p:cNvPr id="235" name="Овал 234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236" name="TextBox 235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4</a:t>
              </a: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1909554" y="6529965"/>
            <a:ext cx="72908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Марат Исабеков, директор Корпоративного фонда "</a:t>
            </a:r>
            <a:r>
              <a:rPr lang="ru-RU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KAZLOGISTICS</a:t>
            </a:r>
            <a:r>
              <a:rPr lang="ru-RU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</a:p>
          <a:p>
            <a:pPr algn="r"/>
            <a:r>
              <a:rPr lang="ru-RU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(7172) 60-04-40, +77013670261,+77085513795, m.issabekov@kazlogistics.kz, isabekovmarat@gmail.com</a:t>
            </a:r>
          </a:p>
        </p:txBody>
      </p:sp>
    </p:spTree>
    <p:extLst>
      <p:ext uri="{BB962C8B-B14F-4D97-AF65-F5344CB8AC3E}">
        <p14:creationId xmlns:p14="http://schemas.microsoft.com/office/powerpoint/2010/main" val="220177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Скругленный прямоугольник 135"/>
          <p:cNvSpPr/>
          <p:nvPr/>
        </p:nvSpPr>
        <p:spPr>
          <a:xfrm>
            <a:off x="4492177" y="3919743"/>
            <a:ext cx="4125522" cy="2404398"/>
          </a:xfrm>
          <a:prstGeom prst="roundRect">
            <a:avLst>
              <a:gd name="adj" fmla="val 11372"/>
            </a:avLst>
          </a:prstGeom>
          <a:solidFill>
            <a:srgbClr val="DDFFDD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6" name="Скругленный прямоугольник 185"/>
          <p:cNvSpPr/>
          <p:nvPr/>
        </p:nvSpPr>
        <p:spPr>
          <a:xfrm>
            <a:off x="4642273" y="4567443"/>
            <a:ext cx="3830645" cy="1611918"/>
          </a:xfrm>
          <a:prstGeom prst="roundRect">
            <a:avLst>
              <a:gd name="adj" fmla="val 14950"/>
            </a:avLst>
          </a:prstGeom>
          <a:solidFill>
            <a:srgbClr val="F3FFF3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Скругленный прямоугольник 168"/>
          <p:cNvSpPr/>
          <p:nvPr/>
        </p:nvSpPr>
        <p:spPr>
          <a:xfrm>
            <a:off x="4783626" y="4712191"/>
            <a:ext cx="1641551" cy="1315584"/>
          </a:xfrm>
          <a:prstGeom prst="roundRect">
            <a:avLst>
              <a:gd name="adj" fmla="val 13477"/>
            </a:avLst>
          </a:prstGeom>
          <a:solidFill>
            <a:srgbClr val="F3FB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8" name="Скругленный прямоугольник 187"/>
          <p:cNvSpPr/>
          <p:nvPr/>
        </p:nvSpPr>
        <p:spPr>
          <a:xfrm>
            <a:off x="2205667" y="1903568"/>
            <a:ext cx="2436606" cy="1273690"/>
          </a:xfrm>
          <a:prstGeom prst="roundRect">
            <a:avLst>
              <a:gd name="adj" fmla="val 11372"/>
            </a:avLst>
          </a:prstGeom>
          <a:solidFill>
            <a:srgbClr val="DDFFDD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1" name="Скругленный прямоугольник 130"/>
          <p:cNvSpPr/>
          <p:nvPr/>
        </p:nvSpPr>
        <p:spPr>
          <a:xfrm>
            <a:off x="2285235" y="2551466"/>
            <a:ext cx="2275122" cy="541972"/>
          </a:xfrm>
          <a:prstGeom prst="roundRect">
            <a:avLst>
              <a:gd name="adj" fmla="val 11372"/>
            </a:avLst>
          </a:prstGeom>
          <a:solidFill>
            <a:srgbClr val="F3FFF3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TextBox 10"/>
          <p:cNvSpPr txBox="1">
            <a:spLocks noChangeArrowheads="1"/>
          </p:cNvSpPr>
          <p:nvPr/>
        </p:nvSpPr>
        <p:spPr bwMode="auto">
          <a:xfrm>
            <a:off x="0" y="115748"/>
            <a:ext cx="9144008" cy="315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ru-RU" sz="1400" b="1" dirty="0" smtClean="0">
                <a:solidFill>
                  <a:srgbClr val="084A92"/>
                </a:solidFill>
              </a:rPr>
              <a:t>КОНЦЕПТУАЛЬНЫЙ ПОДХОД  К СОЗДАНИЮ СИСТЕМ КВАЛИФИКАЦИЙ </a:t>
            </a:r>
            <a:endParaRPr kumimoji="0" lang="ru-RU" sz="1400" b="1" dirty="0">
              <a:solidFill>
                <a:srgbClr val="084A92"/>
              </a:solidFill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8" y="515212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TextBox 256"/>
          <p:cNvSpPr txBox="1"/>
          <p:nvPr/>
        </p:nvSpPr>
        <p:spPr>
          <a:xfrm>
            <a:off x="278647" y="930651"/>
            <a:ext cx="737893" cy="263845"/>
          </a:xfrm>
          <a:prstGeom prst="roundRect">
            <a:avLst>
              <a:gd name="adj" fmla="val 25169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Заказ</a:t>
            </a:r>
            <a:endParaRPr lang="ru-RU" sz="1000" dirty="0"/>
          </a:p>
        </p:txBody>
      </p:sp>
      <p:cxnSp>
        <p:nvCxnSpPr>
          <p:cNvPr id="295" name="Прямая со стрелкой 294"/>
          <p:cNvCxnSpPr>
            <a:stCxn id="257" idx="3"/>
          </p:cNvCxnSpPr>
          <p:nvPr/>
        </p:nvCxnSpPr>
        <p:spPr>
          <a:xfrm>
            <a:off x="1016540" y="1062574"/>
            <a:ext cx="238212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1254752" y="927363"/>
            <a:ext cx="828491" cy="270420"/>
          </a:xfrm>
          <a:prstGeom prst="roundRect">
            <a:avLst>
              <a:gd name="adj" fmla="val 28087"/>
            </a:avLst>
          </a:prstGeom>
          <a:solidFill>
            <a:srgbClr val="DDFFDD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Реализация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2988099" y="1992150"/>
            <a:ext cx="869394" cy="259463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Управление</a:t>
            </a:r>
            <a:endParaRPr lang="ru-RU" sz="1000" dirty="0"/>
          </a:p>
        </p:txBody>
      </p:sp>
      <p:sp>
        <p:nvSpPr>
          <p:cNvPr id="124" name="TextBox 123"/>
          <p:cNvSpPr txBox="1"/>
          <p:nvPr/>
        </p:nvSpPr>
        <p:spPr>
          <a:xfrm>
            <a:off x="2413648" y="2690385"/>
            <a:ext cx="925529" cy="259463"/>
          </a:xfrm>
          <a:prstGeom prst="roundRect">
            <a:avLst>
              <a:gd name="adj" fmla="val 22721"/>
            </a:avLst>
          </a:prstGeom>
          <a:solidFill>
            <a:srgbClr val="F3FB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Исполнение </a:t>
            </a:r>
            <a:endParaRPr lang="ru-RU" sz="1000" dirty="0"/>
          </a:p>
        </p:txBody>
      </p:sp>
      <p:sp>
        <p:nvSpPr>
          <p:cNvPr id="125" name="TextBox 124"/>
          <p:cNvSpPr txBox="1"/>
          <p:nvPr/>
        </p:nvSpPr>
        <p:spPr>
          <a:xfrm>
            <a:off x="3506415" y="2690385"/>
            <a:ext cx="925529" cy="259463"/>
          </a:xfrm>
          <a:prstGeom prst="roundRect">
            <a:avLst>
              <a:gd name="adj" fmla="val 22721"/>
            </a:avLst>
          </a:prstGeom>
          <a:solidFill>
            <a:srgbClr val="F3FB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Исполнение </a:t>
            </a:r>
            <a:endParaRPr lang="ru-RU" sz="1000" dirty="0"/>
          </a:p>
        </p:txBody>
      </p:sp>
      <p:cxnSp>
        <p:nvCxnSpPr>
          <p:cNvPr id="126" name="Прямая со стрелкой 125"/>
          <p:cNvCxnSpPr>
            <a:stCxn id="124" idx="3"/>
            <a:endCxn id="125" idx="1"/>
          </p:cNvCxnSpPr>
          <p:nvPr/>
        </p:nvCxnSpPr>
        <p:spPr>
          <a:xfrm>
            <a:off x="3339177" y="2820117"/>
            <a:ext cx="167238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 стрелкой 132"/>
          <p:cNvCxnSpPr>
            <a:stCxn id="122" idx="2"/>
            <a:endCxn id="131" idx="0"/>
          </p:cNvCxnSpPr>
          <p:nvPr/>
        </p:nvCxnSpPr>
        <p:spPr>
          <a:xfrm>
            <a:off x="3422796" y="2251613"/>
            <a:ext cx="0" cy="299853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37"/>
          <p:cNvSpPr txBox="1"/>
          <p:nvPr/>
        </p:nvSpPr>
        <p:spPr>
          <a:xfrm>
            <a:off x="3567501" y="4167363"/>
            <a:ext cx="737893" cy="263845"/>
          </a:xfrm>
          <a:prstGeom prst="roundRect">
            <a:avLst>
              <a:gd name="adj" fmla="val 25169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Заказ</a:t>
            </a:r>
            <a:endParaRPr lang="ru-RU" sz="1000" dirty="0"/>
          </a:p>
        </p:txBody>
      </p:sp>
      <p:cxnSp>
        <p:nvCxnSpPr>
          <p:cNvPr id="139" name="Прямая со стрелкой 138"/>
          <p:cNvCxnSpPr>
            <a:stCxn id="138" idx="3"/>
          </p:cNvCxnSpPr>
          <p:nvPr/>
        </p:nvCxnSpPr>
        <p:spPr>
          <a:xfrm>
            <a:off x="4305394" y="4299286"/>
            <a:ext cx="186783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6122898" y="4039823"/>
            <a:ext cx="869394" cy="259463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Управление</a:t>
            </a:r>
            <a:endParaRPr lang="ru-RU" sz="1000" dirty="0"/>
          </a:p>
        </p:txBody>
      </p:sp>
      <p:cxnSp>
        <p:nvCxnSpPr>
          <p:cNvPr id="144" name="Прямая со стрелкой 143"/>
          <p:cNvCxnSpPr>
            <a:stCxn id="140" idx="2"/>
            <a:endCxn id="186" idx="0"/>
          </p:cNvCxnSpPr>
          <p:nvPr/>
        </p:nvCxnSpPr>
        <p:spPr>
          <a:xfrm>
            <a:off x="6557595" y="4299286"/>
            <a:ext cx="1" cy="268157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Скругленный прямоугольник 144"/>
          <p:cNvSpPr/>
          <p:nvPr/>
        </p:nvSpPr>
        <p:spPr>
          <a:xfrm>
            <a:off x="5250918" y="4910493"/>
            <a:ext cx="1023937" cy="1000124"/>
          </a:xfrm>
          <a:prstGeom prst="roundRect">
            <a:avLst>
              <a:gd name="adj" fmla="val 11372"/>
            </a:avLst>
          </a:prstGeom>
          <a:solidFill>
            <a:srgbClr val="DDFFDD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6" name="Скругленный прямоугольник 145"/>
          <p:cNvSpPr/>
          <p:nvPr/>
        </p:nvSpPr>
        <p:spPr>
          <a:xfrm>
            <a:off x="5328300" y="5410555"/>
            <a:ext cx="869394" cy="419100"/>
          </a:xfrm>
          <a:prstGeom prst="roundRect">
            <a:avLst>
              <a:gd name="adj" fmla="val 26145"/>
            </a:avLst>
          </a:prstGeom>
          <a:solidFill>
            <a:srgbClr val="F3FFF3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7" name="TextBox 146"/>
          <p:cNvSpPr txBox="1"/>
          <p:nvPr/>
        </p:nvSpPr>
        <p:spPr>
          <a:xfrm>
            <a:off x="4869645" y="4974646"/>
            <a:ext cx="261651" cy="263845"/>
          </a:xfrm>
          <a:prstGeom prst="roundRect">
            <a:avLst>
              <a:gd name="adj" fmla="val 25169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З</a:t>
            </a:r>
            <a:endParaRPr lang="ru-RU" sz="1000" dirty="0"/>
          </a:p>
        </p:txBody>
      </p:sp>
      <p:cxnSp>
        <p:nvCxnSpPr>
          <p:cNvPr id="148" name="Прямая со стрелкой 147"/>
          <p:cNvCxnSpPr>
            <a:stCxn id="147" idx="3"/>
          </p:cNvCxnSpPr>
          <p:nvPr/>
        </p:nvCxnSpPr>
        <p:spPr>
          <a:xfrm>
            <a:off x="5131296" y="5106569"/>
            <a:ext cx="119622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/>
          <p:cNvSpPr txBox="1"/>
          <p:nvPr/>
        </p:nvSpPr>
        <p:spPr>
          <a:xfrm>
            <a:off x="5614676" y="4979028"/>
            <a:ext cx="287116" cy="259463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У</a:t>
            </a:r>
            <a:endParaRPr lang="ru-RU" sz="1000" dirty="0"/>
          </a:p>
        </p:txBody>
      </p:sp>
      <p:sp>
        <p:nvSpPr>
          <p:cNvPr id="150" name="TextBox 149"/>
          <p:cNvSpPr txBox="1"/>
          <p:nvPr/>
        </p:nvSpPr>
        <p:spPr>
          <a:xfrm>
            <a:off x="5408080" y="5492695"/>
            <a:ext cx="302400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/>
              <a:t>И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5813275" y="5492695"/>
            <a:ext cx="301239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И</a:t>
            </a:r>
            <a:endParaRPr lang="ru-RU" sz="1000" dirty="0"/>
          </a:p>
        </p:txBody>
      </p:sp>
      <p:cxnSp>
        <p:nvCxnSpPr>
          <p:cNvPr id="152" name="Прямая со стрелкой 151"/>
          <p:cNvCxnSpPr>
            <a:stCxn id="150" idx="3"/>
            <a:endCxn id="151" idx="1"/>
          </p:cNvCxnSpPr>
          <p:nvPr/>
        </p:nvCxnSpPr>
        <p:spPr>
          <a:xfrm>
            <a:off x="5710480" y="5622427"/>
            <a:ext cx="102795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Прямая со стрелкой 152"/>
          <p:cNvCxnSpPr>
            <a:stCxn id="149" idx="2"/>
            <a:endCxn id="146" idx="0"/>
          </p:cNvCxnSpPr>
          <p:nvPr/>
        </p:nvCxnSpPr>
        <p:spPr>
          <a:xfrm>
            <a:off x="5758234" y="5238491"/>
            <a:ext cx="4763" cy="172064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Скругленный прямоугольник 169"/>
          <p:cNvSpPr/>
          <p:nvPr/>
        </p:nvSpPr>
        <p:spPr>
          <a:xfrm>
            <a:off x="6693756" y="4712191"/>
            <a:ext cx="1641551" cy="1315584"/>
          </a:xfrm>
          <a:prstGeom prst="roundRect">
            <a:avLst>
              <a:gd name="adj" fmla="val 13477"/>
            </a:avLst>
          </a:prstGeom>
          <a:solidFill>
            <a:srgbClr val="F3FB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1" name="Скругленный прямоугольник 170"/>
          <p:cNvSpPr/>
          <p:nvPr/>
        </p:nvSpPr>
        <p:spPr>
          <a:xfrm>
            <a:off x="7161048" y="4910493"/>
            <a:ext cx="1023937" cy="1000124"/>
          </a:xfrm>
          <a:prstGeom prst="roundRect">
            <a:avLst>
              <a:gd name="adj" fmla="val 11372"/>
            </a:avLst>
          </a:prstGeom>
          <a:solidFill>
            <a:srgbClr val="DDFFDD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2" name="Скругленный прямоугольник 171"/>
          <p:cNvSpPr/>
          <p:nvPr/>
        </p:nvSpPr>
        <p:spPr>
          <a:xfrm>
            <a:off x="7238430" y="5410555"/>
            <a:ext cx="869394" cy="419100"/>
          </a:xfrm>
          <a:prstGeom prst="roundRect">
            <a:avLst>
              <a:gd name="adj" fmla="val 26145"/>
            </a:avLst>
          </a:prstGeom>
          <a:solidFill>
            <a:srgbClr val="F3FFF3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3" name="TextBox 172"/>
          <p:cNvSpPr txBox="1"/>
          <p:nvPr/>
        </p:nvSpPr>
        <p:spPr>
          <a:xfrm>
            <a:off x="6779775" y="4974646"/>
            <a:ext cx="261651" cy="263845"/>
          </a:xfrm>
          <a:prstGeom prst="roundRect">
            <a:avLst>
              <a:gd name="adj" fmla="val 25169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З</a:t>
            </a:r>
            <a:endParaRPr lang="ru-RU" sz="1000" dirty="0"/>
          </a:p>
        </p:txBody>
      </p:sp>
      <p:cxnSp>
        <p:nvCxnSpPr>
          <p:cNvPr id="174" name="Прямая со стрелкой 173"/>
          <p:cNvCxnSpPr>
            <a:stCxn id="173" idx="3"/>
          </p:cNvCxnSpPr>
          <p:nvPr/>
        </p:nvCxnSpPr>
        <p:spPr>
          <a:xfrm>
            <a:off x="7041426" y="5106569"/>
            <a:ext cx="119622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TextBox 174"/>
          <p:cNvSpPr txBox="1"/>
          <p:nvPr/>
        </p:nvSpPr>
        <p:spPr>
          <a:xfrm>
            <a:off x="7524806" y="4979028"/>
            <a:ext cx="287116" cy="259463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У</a:t>
            </a:r>
            <a:endParaRPr lang="ru-RU" sz="1000" dirty="0"/>
          </a:p>
        </p:txBody>
      </p:sp>
      <p:sp>
        <p:nvSpPr>
          <p:cNvPr id="176" name="TextBox 175"/>
          <p:cNvSpPr txBox="1"/>
          <p:nvPr/>
        </p:nvSpPr>
        <p:spPr>
          <a:xfrm>
            <a:off x="7318210" y="5492695"/>
            <a:ext cx="302400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/>
              <a:t>И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7723405" y="5492695"/>
            <a:ext cx="301239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И</a:t>
            </a:r>
            <a:endParaRPr lang="ru-RU" sz="1000" dirty="0"/>
          </a:p>
        </p:txBody>
      </p:sp>
      <p:cxnSp>
        <p:nvCxnSpPr>
          <p:cNvPr id="178" name="Прямая со стрелкой 177"/>
          <p:cNvCxnSpPr>
            <a:stCxn id="176" idx="3"/>
            <a:endCxn id="177" idx="1"/>
          </p:cNvCxnSpPr>
          <p:nvPr/>
        </p:nvCxnSpPr>
        <p:spPr>
          <a:xfrm>
            <a:off x="7620610" y="5622427"/>
            <a:ext cx="102795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Прямая со стрелкой 178"/>
          <p:cNvCxnSpPr>
            <a:stCxn id="175" idx="2"/>
            <a:endCxn id="172" idx="0"/>
          </p:cNvCxnSpPr>
          <p:nvPr/>
        </p:nvCxnSpPr>
        <p:spPr>
          <a:xfrm>
            <a:off x="7668364" y="5238491"/>
            <a:ext cx="4763" cy="172064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 стрелкой 179"/>
          <p:cNvCxnSpPr>
            <a:stCxn id="169" idx="3"/>
            <a:endCxn id="170" idx="1"/>
          </p:cNvCxnSpPr>
          <p:nvPr/>
        </p:nvCxnSpPr>
        <p:spPr>
          <a:xfrm>
            <a:off x="6425177" y="5369983"/>
            <a:ext cx="268579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Box 192"/>
          <p:cNvSpPr txBox="1"/>
          <p:nvPr/>
        </p:nvSpPr>
        <p:spPr>
          <a:xfrm>
            <a:off x="1293696" y="2015175"/>
            <a:ext cx="737893" cy="263845"/>
          </a:xfrm>
          <a:prstGeom prst="roundRect">
            <a:avLst>
              <a:gd name="adj" fmla="val 25169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Заказ</a:t>
            </a:r>
            <a:endParaRPr lang="ru-RU" sz="1000" dirty="0"/>
          </a:p>
        </p:txBody>
      </p:sp>
      <p:cxnSp>
        <p:nvCxnSpPr>
          <p:cNvPr id="194" name="Прямая со стрелкой 193"/>
          <p:cNvCxnSpPr>
            <a:stCxn id="193" idx="3"/>
          </p:cNvCxnSpPr>
          <p:nvPr/>
        </p:nvCxnSpPr>
        <p:spPr>
          <a:xfrm flipV="1">
            <a:off x="2031589" y="2147097"/>
            <a:ext cx="174078" cy="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TextBox 194"/>
          <p:cNvSpPr txBox="1"/>
          <p:nvPr/>
        </p:nvSpPr>
        <p:spPr>
          <a:xfrm>
            <a:off x="5297056" y="4712191"/>
            <a:ext cx="929642" cy="211203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i="1" dirty="0" smtClean="0"/>
              <a:t>Исполнение</a:t>
            </a:r>
          </a:p>
        </p:txBody>
      </p:sp>
      <p:sp>
        <p:nvSpPr>
          <p:cNvPr id="198" name="TextBox 197"/>
          <p:cNvSpPr txBox="1"/>
          <p:nvPr/>
        </p:nvSpPr>
        <p:spPr>
          <a:xfrm>
            <a:off x="7178182" y="4712191"/>
            <a:ext cx="929642" cy="211203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i="1" dirty="0" smtClean="0"/>
              <a:t>Исполнение</a:t>
            </a:r>
          </a:p>
        </p:txBody>
      </p:sp>
    </p:spTree>
    <p:extLst>
      <p:ext uri="{BB962C8B-B14F-4D97-AF65-F5344CB8AC3E}">
        <p14:creationId xmlns:p14="http://schemas.microsoft.com/office/powerpoint/2010/main" val="343879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Box 10"/>
          <p:cNvSpPr txBox="1">
            <a:spLocks noChangeArrowheads="1"/>
          </p:cNvSpPr>
          <p:nvPr/>
        </p:nvSpPr>
        <p:spPr bwMode="auto">
          <a:xfrm>
            <a:off x="0" y="115748"/>
            <a:ext cx="9144008" cy="315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ru-RU" sz="1400" b="1" dirty="0" smtClean="0">
                <a:solidFill>
                  <a:srgbClr val="084A92"/>
                </a:solidFill>
              </a:rPr>
              <a:t>ПРЕДЛОЖЕНИЕ ПРЕДСТАВИТЕЛЯМ ОТРАСЛЕЙ</a:t>
            </a:r>
            <a:endParaRPr kumimoji="0" lang="ru-RU" sz="1400" b="1" dirty="0">
              <a:solidFill>
                <a:srgbClr val="084A92"/>
              </a:solidFill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8" y="515212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Овал 1"/>
          <p:cNvSpPr/>
          <p:nvPr/>
        </p:nvSpPr>
        <p:spPr>
          <a:xfrm>
            <a:off x="323827" y="1451071"/>
            <a:ext cx="1267269" cy="1248150"/>
          </a:xfrm>
          <a:custGeom>
            <a:avLst/>
            <a:gdLst>
              <a:gd name="connsiteX0" fmla="*/ 0 w 1203766"/>
              <a:gd name="connsiteY0" fmla="*/ 601883 h 1203766"/>
              <a:gd name="connsiteX1" fmla="*/ 601883 w 1203766"/>
              <a:gd name="connsiteY1" fmla="*/ 0 h 1203766"/>
              <a:gd name="connsiteX2" fmla="*/ 1203766 w 1203766"/>
              <a:gd name="connsiteY2" fmla="*/ 601883 h 1203766"/>
              <a:gd name="connsiteX3" fmla="*/ 601883 w 1203766"/>
              <a:gd name="connsiteY3" fmla="*/ 1203766 h 1203766"/>
              <a:gd name="connsiteX4" fmla="*/ 0 w 1203766"/>
              <a:gd name="connsiteY4" fmla="*/ 601883 h 1203766"/>
              <a:gd name="connsiteX0" fmla="*/ 0 w 1235249"/>
              <a:gd name="connsiteY0" fmla="*/ 601883 h 1203766"/>
              <a:gd name="connsiteX1" fmla="*/ 601883 w 1235249"/>
              <a:gd name="connsiteY1" fmla="*/ 0 h 1203766"/>
              <a:gd name="connsiteX2" fmla="*/ 1203766 w 1235249"/>
              <a:gd name="connsiteY2" fmla="*/ 601883 h 1203766"/>
              <a:gd name="connsiteX3" fmla="*/ 601883 w 1235249"/>
              <a:gd name="connsiteY3" fmla="*/ 1203766 h 1203766"/>
              <a:gd name="connsiteX4" fmla="*/ 0 w 1235249"/>
              <a:gd name="connsiteY4" fmla="*/ 601883 h 1203766"/>
              <a:gd name="connsiteX0" fmla="*/ 0 w 1235249"/>
              <a:gd name="connsiteY0" fmla="*/ 601883 h 1203766"/>
              <a:gd name="connsiteX1" fmla="*/ 601883 w 1235249"/>
              <a:gd name="connsiteY1" fmla="*/ 0 h 1203766"/>
              <a:gd name="connsiteX2" fmla="*/ 1203766 w 1235249"/>
              <a:gd name="connsiteY2" fmla="*/ 601883 h 1203766"/>
              <a:gd name="connsiteX3" fmla="*/ 601883 w 1235249"/>
              <a:gd name="connsiteY3" fmla="*/ 1203766 h 1203766"/>
              <a:gd name="connsiteX4" fmla="*/ 0 w 1235249"/>
              <a:gd name="connsiteY4" fmla="*/ 601883 h 1203766"/>
              <a:gd name="connsiteX0" fmla="*/ 0 w 1230479"/>
              <a:gd name="connsiteY0" fmla="*/ 601883 h 1238959"/>
              <a:gd name="connsiteX1" fmla="*/ 601883 w 1230479"/>
              <a:gd name="connsiteY1" fmla="*/ 0 h 1238959"/>
              <a:gd name="connsiteX2" fmla="*/ 1203766 w 1230479"/>
              <a:gd name="connsiteY2" fmla="*/ 601883 h 1238959"/>
              <a:gd name="connsiteX3" fmla="*/ 601883 w 1230479"/>
              <a:gd name="connsiteY3" fmla="*/ 1203766 h 1238959"/>
              <a:gd name="connsiteX4" fmla="*/ 0 w 1230479"/>
              <a:gd name="connsiteY4" fmla="*/ 601883 h 1238959"/>
              <a:gd name="connsiteX0" fmla="*/ 0 w 1237231"/>
              <a:gd name="connsiteY0" fmla="*/ 601883 h 1238959"/>
              <a:gd name="connsiteX1" fmla="*/ 601883 w 1237231"/>
              <a:gd name="connsiteY1" fmla="*/ 0 h 1238959"/>
              <a:gd name="connsiteX2" fmla="*/ 1203766 w 1237231"/>
              <a:gd name="connsiteY2" fmla="*/ 601883 h 1238959"/>
              <a:gd name="connsiteX3" fmla="*/ 601883 w 1237231"/>
              <a:gd name="connsiteY3" fmla="*/ 1203766 h 1238959"/>
              <a:gd name="connsiteX4" fmla="*/ 0 w 1237231"/>
              <a:gd name="connsiteY4" fmla="*/ 601883 h 1238959"/>
              <a:gd name="connsiteX0" fmla="*/ 30038 w 1267269"/>
              <a:gd name="connsiteY0" fmla="*/ 601883 h 1231937"/>
              <a:gd name="connsiteX1" fmla="*/ 631921 w 1267269"/>
              <a:gd name="connsiteY1" fmla="*/ 0 h 1231937"/>
              <a:gd name="connsiteX2" fmla="*/ 1233804 w 1267269"/>
              <a:gd name="connsiteY2" fmla="*/ 601883 h 1231937"/>
              <a:gd name="connsiteX3" fmla="*/ 631921 w 1267269"/>
              <a:gd name="connsiteY3" fmla="*/ 1203766 h 1231937"/>
              <a:gd name="connsiteX4" fmla="*/ 30038 w 1267269"/>
              <a:gd name="connsiteY4" fmla="*/ 601883 h 1231937"/>
              <a:gd name="connsiteX0" fmla="*/ 30038 w 1267269"/>
              <a:gd name="connsiteY0" fmla="*/ 618096 h 1248150"/>
              <a:gd name="connsiteX1" fmla="*/ 631921 w 1267269"/>
              <a:gd name="connsiteY1" fmla="*/ 16213 h 1248150"/>
              <a:gd name="connsiteX2" fmla="*/ 1233804 w 1267269"/>
              <a:gd name="connsiteY2" fmla="*/ 618096 h 1248150"/>
              <a:gd name="connsiteX3" fmla="*/ 631921 w 1267269"/>
              <a:gd name="connsiteY3" fmla="*/ 1219979 h 1248150"/>
              <a:gd name="connsiteX4" fmla="*/ 30038 w 1267269"/>
              <a:gd name="connsiteY4" fmla="*/ 618096 h 124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7269" h="1248150">
                <a:moveTo>
                  <a:pt x="30038" y="618096"/>
                </a:moveTo>
                <a:cubicBezTo>
                  <a:pt x="192084" y="436155"/>
                  <a:pt x="183763" y="-99534"/>
                  <a:pt x="631921" y="16213"/>
                </a:cubicBezTo>
                <a:cubicBezTo>
                  <a:pt x="1080079" y="131960"/>
                  <a:pt x="1210654" y="169938"/>
                  <a:pt x="1233804" y="618096"/>
                </a:cubicBezTo>
                <a:cubicBezTo>
                  <a:pt x="1407424" y="1077828"/>
                  <a:pt x="860160" y="1057933"/>
                  <a:pt x="631921" y="1219979"/>
                </a:cubicBezTo>
                <a:cubicBezTo>
                  <a:pt x="403682" y="1382025"/>
                  <a:pt x="-132008" y="800037"/>
                  <a:pt x="30038" y="618096"/>
                </a:cubicBezTo>
                <a:close/>
              </a:path>
            </a:pathLst>
          </a:custGeom>
          <a:solidFill>
            <a:srgbClr val="F3FB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Овал 78"/>
          <p:cNvSpPr/>
          <p:nvPr/>
        </p:nvSpPr>
        <p:spPr>
          <a:xfrm>
            <a:off x="6418999" y="1467284"/>
            <a:ext cx="1203766" cy="1203766"/>
          </a:xfrm>
          <a:prstGeom prst="ellipse">
            <a:avLst/>
          </a:prstGeom>
          <a:solidFill>
            <a:srgbClr val="F3FB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6465297" y="1849248"/>
            <a:ext cx="1111170" cy="0"/>
          </a:xfrm>
          <a:prstGeom prst="line">
            <a:avLst/>
          </a:prstGeom>
          <a:solidFill>
            <a:srgbClr val="F3FB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82" name="TextBox 81"/>
          <p:cNvSpPr txBox="1"/>
          <p:nvPr/>
        </p:nvSpPr>
        <p:spPr>
          <a:xfrm>
            <a:off x="455155" y="1920469"/>
            <a:ext cx="1004611" cy="565146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600" dirty="0" smtClean="0">
                <a:solidFill>
                  <a:srgbClr val="002060"/>
                </a:solidFill>
              </a:rPr>
              <a:t>НСК РК 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2019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518576" y="1821616"/>
            <a:ext cx="1004611" cy="565146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600" dirty="0" smtClean="0">
                <a:solidFill>
                  <a:srgbClr val="002060"/>
                </a:solidFill>
              </a:rPr>
              <a:t>НСК РК 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2025</a:t>
            </a:r>
          </a:p>
        </p:txBody>
      </p:sp>
      <p:cxnSp>
        <p:nvCxnSpPr>
          <p:cNvPr id="85" name="Прямая со стрелкой 84"/>
          <p:cNvCxnSpPr/>
          <p:nvPr/>
        </p:nvCxnSpPr>
        <p:spPr>
          <a:xfrm>
            <a:off x="1591096" y="2128050"/>
            <a:ext cx="4827903" cy="0"/>
          </a:xfrm>
          <a:prstGeom prst="straightConnector1">
            <a:avLst/>
          </a:prstGeom>
          <a:ln w="12700">
            <a:solidFill>
              <a:schemeClr val="tx1"/>
            </a:solidFill>
            <a:headEnd w="lg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455155" y="1849248"/>
            <a:ext cx="1079005" cy="0"/>
          </a:xfrm>
          <a:prstGeom prst="line">
            <a:avLst/>
          </a:prstGeom>
          <a:solidFill>
            <a:srgbClr val="F3FBFF"/>
          </a:solidFill>
          <a:ln w="12700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89" name="TextBox 88"/>
          <p:cNvSpPr txBox="1"/>
          <p:nvPr/>
        </p:nvSpPr>
        <p:spPr>
          <a:xfrm>
            <a:off x="1454043" y="1842435"/>
            <a:ext cx="1004611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2020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3484003" y="1842435"/>
            <a:ext cx="1004611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2022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2469023" y="1842435"/>
            <a:ext cx="1004611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2021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513965" y="1842435"/>
            <a:ext cx="1004611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2024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4498983" y="1842435"/>
            <a:ext cx="1004611" cy="257369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2023</a:t>
            </a:r>
          </a:p>
        </p:txBody>
      </p:sp>
      <p:cxnSp>
        <p:nvCxnSpPr>
          <p:cNvPr id="97" name="Прямая соединительная линия 96"/>
          <p:cNvCxnSpPr/>
          <p:nvPr/>
        </p:nvCxnSpPr>
        <p:spPr>
          <a:xfrm>
            <a:off x="2457492" y="2071218"/>
            <a:ext cx="1162" cy="108000"/>
          </a:xfrm>
          <a:prstGeom prst="line">
            <a:avLst/>
          </a:prstGeom>
          <a:solidFill>
            <a:srgbClr val="F3FB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3482841" y="2071218"/>
            <a:ext cx="1162" cy="108000"/>
          </a:xfrm>
          <a:prstGeom prst="line">
            <a:avLst/>
          </a:prstGeom>
          <a:solidFill>
            <a:srgbClr val="F3FB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4488614" y="2071218"/>
            <a:ext cx="1162" cy="108000"/>
          </a:xfrm>
          <a:prstGeom prst="line">
            <a:avLst/>
          </a:prstGeom>
          <a:solidFill>
            <a:srgbClr val="F3FB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5551441" y="2071218"/>
            <a:ext cx="1162" cy="108000"/>
          </a:xfrm>
          <a:prstGeom prst="line">
            <a:avLst/>
          </a:prstGeom>
          <a:solidFill>
            <a:srgbClr val="F3FB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03" name="Скругленный прямоугольник 102"/>
          <p:cNvSpPr/>
          <p:nvPr/>
        </p:nvSpPr>
        <p:spPr>
          <a:xfrm>
            <a:off x="858519" y="2833067"/>
            <a:ext cx="6248401" cy="604586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Скругленный прямоугольник 105"/>
          <p:cNvSpPr/>
          <p:nvPr/>
        </p:nvSpPr>
        <p:spPr>
          <a:xfrm>
            <a:off x="3077671" y="3222779"/>
            <a:ext cx="1823000" cy="511940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9" name="TextBox 108"/>
          <p:cNvSpPr txBox="1"/>
          <p:nvPr/>
        </p:nvSpPr>
        <p:spPr>
          <a:xfrm>
            <a:off x="2363107" y="2839091"/>
            <a:ext cx="3574514" cy="330972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600" dirty="0" smtClean="0"/>
              <a:t>Мероприятия дорожной карты НСК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3077671" y="3304549"/>
            <a:ext cx="1956609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600" dirty="0" smtClean="0"/>
              <a:t>Концепция НСК 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6375411" y="1510084"/>
            <a:ext cx="1374574" cy="380480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управление, </a:t>
            </a:r>
          </a:p>
          <a:p>
            <a:r>
              <a:rPr lang="ru-RU" sz="1000" dirty="0" smtClean="0"/>
              <a:t>сервис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6375411" y="2289161"/>
            <a:ext cx="1374574" cy="411257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100" dirty="0"/>
              <a:t>р</a:t>
            </a:r>
            <a:r>
              <a:rPr lang="ru-RU" sz="1100" dirty="0" smtClean="0"/>
              <a:t>еализация,</a:t>
            </a:r>
          </a:p>
          <a:p>
            <a:r>
              <a:rPr lang="ru-RU" sz="1100" dirty="0" smtClean="0"/>
              <a:t>база</a:t>
            </a:r>
          </a:p>
        </p:txBody>
      </p:sp>
      <p:cxnSp>
        <p:nvCxnSpPr>
          <p:cNvPr id="113" name="Прямая со стрелкой 112"/>
          <p:cNvCxnSpPr/>
          <p:nvPr/>
        </p:nvCxnSpPr>
        <p:spPr>
          <a:xfrm flipH="1">
            <a:off x="7442376" y="1220732"/>
            <a:ext cx="351197" cy="546765"/>
          </a:xfrm>
          <a:prstGeom prst="straightConnector1">
            <a:avLst/>
          </a:prstGeom>
          <a:ln w="6350">
            <a:solidFill>
              <a:srgbClr val="C0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 стрелкой 113"/>
          <p:cNvCxnSpPr/>
          <p:nvPr/>
        </p:nvCxnSpPr>
        <p:spPr>
          <a:xfrm flipH="1" flipV="1">
            <a:off x="7442376" y="2120192"/>
            <a:ext cx="351197" cy="546765"/>
          </a:xfrm>
          <a:prstGeom prst="straightConnector1">
            <a:avLst/>
          </a:prstGeom>
          <a:ln w="6350">
            <a:solidFill>
              <a:srgbClr val="C0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Группа 10"/>
          <p:cNvGrpSpPr/>
          <p:nvPr/>
        </p:nvGrpSpPr>
        <p:grpSpPr>
          <a:xfrm>
            <a:off x="7744315" y="842166"/>
            <a:ext cx="891944" cy="736366"/>
            <a:chOff x="6884051" y="4599575"/>
            <a:chExt cx="1080772" cy="892258"/>
          </a:xfrm>
        </p:grpSpPr>
        <p:sp>
          <p:nvSpPr>
            <p:cNvPr id="115" name="Трапеция 114"/>
            <p:cNvSpPr/>
            <p:nvPr/>
          </p:nvSpPr>
          <p:spPr>
            <a:xfrm>
              <a:off x="6884051" y="4599575"/>
              <a:ext cx="1080772" cy="892258"/>
            </a:xfrm>
            <a:prstGeom prst="trapezoid">
              <a:avLst>
                <a:gd name="adj" fmla="val 34821"/>
              </a:avLst>
            </a:prstGeom>
            <a:solidFill>
              <a:srgbClr val="FFFF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17" name="Группа 116"/>
            <p:cNvGrpSpPr/>
            <p:nvPr/>
          </p:nvGrpSpPr>
          <p:grpSpPr>
            <a:xfrm>
              <a:off x="6891221" y="4599575"/>
              <a:ext cx="1073602" cy="889288"/>
              <a:chOff x="6891221" y="4818650"/>
              <a:chExt cx="1073602" cy="889288"/>
            </a:xfrm>
          </p:grpSpPr>
          <p:cxnSp>
            <p:nvCxnSpPr>
              <p:cNvPr id="119" name="Прямая соединительная линия 118"/>
              <p:cNvCxnSpPr/>
              <p:nvPr/>
            </p:nvCxnSpPr>
            <p:spPr>
              <a:xfrm flipV="1">
                <a:off x="6891221" y="4818650"/>
                <a:ext cx="304147" cy="88576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Прямая соединительная линия 119"/>
              <p:cNvCxnSpPr/>
              <p:nvPr/>
            </p:nvCxnSpPr>
            <p:spPr>
              <a:xfrm flipH="1" flipV="1">
                <a:off x="7660676" y="4818650"/>
                <a:ext cx="304147" cy="88576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Прямая соединительная линия 120"/>
              <p:cNvCxnSpPr/>
              <p:nvPr/>
            </p:nvCxnSpPr>
            <p:spPr>
              <a:xfrm>
                <a:off x="7195368" y="4818650"/>
                <a:ext cx="464665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Прямая соединительная линия 121"/>
              <p:cNvCxnSpPr/>
              <p:nvPr/>
            </p:nvCxnSpPr>
            <p:spPr>
              <a:xfrm>
                <a:off x="6891221" y="5707938"/>
                <a:ext cx="1073602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Прямая соединительная линия 123"/>
              <p:cNvCxnSpPr/>
              <p:nvPr/>
            </p:nvCxnSpPr>
            <p:spPr>
              <a:xfrm>
                <a:off x="6998494" y="5420095"/>
                <a:ext cx="864394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Прямая соединительная линия 124"/>
              <p:cNvCxnSpPr/>
              <p:nvPr/>
            </p:nvCxnSpPr>
            <p:spPr>
              <a:xfrm>
                <a:off x="7106856" y="5088502"/>
                <a:ext cx="649669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8" name="TextBox 137"/>
          <p:cNvSpPr txBox="1"/>
          <p:nvPr/>
        </p:nvSpPr>
        <p:spPr>
          <a:xfrm>
            <a:off x="7907636" y="863306"/>
            <a:ext cx="594906" cy="180425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 err="1" smtClean="0"/>
              <a:t>НацСовет</a:t>
            </a:r>
            <a:endParaRPr lang="ru-RU" sz="700" dirty="0" smtClean="0"/>
          </a:p>
        </p:txBody>
      </p:sp>
      <p:sp>
        <p:nvSpPr>
          <p:cNvPr id="140" name="TextBox 139"/>
          <p:cNvSpPr txBox="1"/>
          <p:nvPr/>
        </p:nvSpPr>
        <p:spPr>
          <a:xfrm>
            <a:off x="7907636" y="1111487"/>
            <a:ext cx="594906" cy="180425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 smtClean="0"/>
              <a:t>НОК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7781440" y="1367093"/>
            <a:ext cx="847298" cy="180425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700" dirty="0" smtClean="0"/>
              <a:t>«</a:t>
            </a:r>
            <a:r>
              <a:rPr lang="ru-RU" sz="700" dirty="0" err="1" smtClean="0"/>
              <a:t>ОтраслСовет</a:t>
            </a:r>
            <a:r>
              <a:rPr lang="ru-RU" sz="700" dirty="0" smtClean="0"/>
              <a:t>»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6967660" y="796869"/>
            <a:ext cx="908076" cy="380480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r"/>
            <a:r>
              <a:rPr lang="ru-RU" sz="1000" dirty="0"/>
              <a:t>м</a:t>
            </a:r>
            <a:r>
              <a:rPr lang="ru-RU" sz="1000" dirty="0" smtClean="0"/>
              <a:t>одель</a:t>
            </a:r>
          </a:p>
          <a:p>
            <a:pPr algn="r"/>
            <a:r>
              <a:rPr lang="ru-RU" sz="1000" dirty="0" smtClean="0"/>
              <a:t>управления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7749930" y="1929710"/>
            <a:ext cx="1107117" cy="380480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жизненный цикл квалификации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7705206" y="3222779"/>
            <a:ext cx="1057863" cy="688256"/>
          </a:xfrm>
          <a:prstGeom prst="roundRect">
            <a:avLst>
              <a:gd name="adj" fmla="val 0"/>
            </a:avLst>
          </a:prstGeom>
          <a:solidFill>
            <a:srgbClr val="C5E6FF"/>
          </a:solidFill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/>
              <a:t>о</a:t>
            </a:r>
            <a:r>
              <a:rPr lang="ru-RU" sz="1000" dirty="0" smtClean="0"/>
              <a:t>траслевые подсистемы квалификаций, </a:t>
            </a:r>
            <a:r>
              <a:rPr lang="ru-RU" sz="1000" i="1" dirty="0" smtClean="0"/>
              <a:t>база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4315" y="2803097"/>
            <a:ext cx="1018754" cy="43729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9930" y="2301156"/>
            <a:ext cx="1013139" cy="4446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121" y="4283887"/>
            <a:ext cx="6482480" cy="205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86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Скругленный прямоугольник 174"/>
          <p:cNvSpPr/>
          <p:nvPr/>
        </p:nvSpPr>
        <p:spPr>
          <a:xfrm>
            <a:off x="2361319" y="3479800"/>
            <a:ext cx="4120276" cy="2488293"/>
          </a:xfrm>
          <a:prstGeom prst="roundRect">
            <a:avLst>
              <a:gd name="adj" fmla="val 6661"/>
            </a:avLst>
          </a:prstGeom>
          <a:solidFill>
            <a:srgbClr val="F3FB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3" name="Скругленный прямоугольник 232"/>
          <p:cNvSpPr/>
          <p:nvPr/>
        </p:nvSpPr>
        <p:spPr>
          <a:xfrm>
            <a:off x="5388686" y="5144858"/>
            <a:ext cx="766321" cy="424771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5" name="Скругленный прямоугольник 234"/>
          <p:cNvSpPr/>
          <p:nvPr/>
        </p:nvSpPr>
        <p:spPr>
          <a:xfrm>
            <a:off x="2742997" y="5144858"/>
            <a:ext cx="766321" cy="424771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0" name="Скругленный прямоугольник 239"/>
          <p:cNvSpPr/>
          <p:nvPr/>
        </p:nvSpPr>
        <p:spPr>
          <a:xfrm>
            <a:off x="4073177" y="5144858"/>
            <a:ext cx="766321" cy="424771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TextBox 10"/>
          <p:cNvSpPr txBox="1">
            <a:spLocks noChangeArrowheads="1"/>
          </p:cNvSpPr>
          <p:nvPr/>
        </p:nvSpPr>
        <p:spPr bwMode="auto">
          <a:xfrm>
            <a:off x="0" y="115748"/>
            <a:ext cx="9144008" cy="315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ru-RU" sz="1400" b="1" dirty="0" smtClean="0">
                <a:solidFill>
                  <a:srgbClr val="084A92"/>
                </a:solidFill>
              </a:rPr>
              <a:t>БАЗОВЫЕ И СЕРВИСНЫЕ  ПРОЦЕССЫ СИСТЕМЫ КВАЛИФИКАЦИЙ  </a:t>
            </a:r>
            <a:endParaRPr kumimoji="0" lang="ru-RU" sz="1400" b="1" dirty="0">
              <a:solidFill>
                <a:srgbClr val="084A92"/>
              </a:solidFill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8" y="515212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TextBox 175"/>
          <p:cNvSpPr txBox="1"/>
          <p:nvPr/>
        </p:nvSpPr>
        <p:spPr>
          <a:xfrm>
            <a:off x="5622257" y="4061476"/>
            <a:ext cx="299179" cy="226591"/>
          </a:xfrm>
          <a:prstGeom prst="roundRect">
            <a:avLst>
              <a:gd name="adj" fmla="val 0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ПС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2917117" y="4566904"/>
            <a:ext cx="271128" cy="226591"/>
          </a:xfrm>
          <a:prstGeom prst="roundRect">
            <a:avLst>
              <a:gd name="adj" fmla="val 0"/>
            </a:avLst>
          </a:prstGeom>
          <a:solidFill>
            <a:srgbClr val="ABFFAB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ОС</a:t>
            </a:r>
            <a:endParaRPr lang="ru-RU" sz="1000" dirty="0"/>
          </a:p>
        </p:txBody>
      </p:sp>
      <p:sp>
        <p:nvSpPr>
          <p:cNvPr id="178" name="TextBox 177"/>
          <p:cNvSpPr txBox="1"/>
          <p:nvPr/>
        </p:nvSpPr>
        <p:spPr>
          <a:xfrm>
            <a:off x="4475453" y="4566904"/>
            <a:ext cx="301836" cy="226591"/>
          </a:xfrm>
          <a:prstGeom prst="roundRect">
            <a:avLst>
              <a:gd name="adj" fmla="val 0"/>
            </a:avLst>
          </a:prstGeom>
          <a:solidFill>
            <a:srgbClr val="FFD85D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КС</a:t>
            </a:r>
            <a:endParaRPr lang="ru-RU" sz="1000" dirty="0"/>
          </a:p>
        </p:txBody>
      </p:sp>
      <p:pic>
        <p:nvPicPr>
          <p:cNvPr id="183" name="Рисунок 18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6489" y="5237250"/>
            <a:ext cx="236780" cy="236780"/>
          </a:xfrm>
          <a:prstGeom prst="rect">
            <a:avLst/>
          </a:prstGeom>
        </p:spPr>
      </p:pic>
      <p:cxnSp>
        <p:nvCxnSpPr>
          <p:cNvPr id="199" name="Прямая со стрелкой 198"/>
          <p:cNvCxnSpPr>
            <a:stCxn id="177" idx="2"/>
          </p:cNvCxnSpPr>
          <p:nvPr/>
        </p:nvCxnSpPr>
        <p:spPr>
          <a:xfrm>
            <a:off x="3052681" y="4793495"/>
            <a:ext cx="0" cy="562145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Прямая со стрелкой 201"/>
          <p:cNvCxnSpPr/>
          <p:nvPr/>
        </p:nvCxnSpPr>
        <p:spPr>
          <a:xfrm>
            <a:off x="5616091" y="5365164"/>
            <a:ext cx="355457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Соединительная линия уступом 202"/>
          <p:cNvCxnSpPr>
            <a:stCxn id="176" idx="1"/>
            <a:endCxn id="177" idx="0"/>
          </p:cNvCxnSpPr>
          <p:nvPr/>
        </p:nvCxnSpPr>
        <p:spPr>
          <a:xfrm rot="10800000" flipV="1">
            <a:off x="3052681" y="4174772"/>
            <a:ext cx="2569576" cy="392132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Соединительная линия уступом 203"/>
          <p:cNvCxnSpPr>
            <a:stCxn id="176" idx="1"/>
            <a:endCxn id="178" idx="0"/>
          </p:cNvCxnSpPr>
          <p:nvPr/>
        </p:nvCxnSpPr>
        <p:spPr>
          <a:xfrm rot="10800000" flipV="1">
            <a:off x="4626371" y="4174772"/>
            <a:ext cx="995886" cy="392132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" name="Овал 224"/>
          <p:cNvSpPr/>
          <p:nvPr/>
        </p:nvSpPr>
        <p:spPr>
          <a:xfrm>
            <a:off x="5971548" y="5331122"/>
            <a:ext cx="72000" cy="72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29" name="Рисунок 22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04" r="22804"/>
          <a:stretch/>
        </p:blipFill>
        <p:spPr>
          <a:xfrm>
            <a:off x="4357062" y="5237250"/>
            <a:ext cx="128790" cy="236780"/>
          </a:xfrm>
          <a:prstGeom prst="rect">
            <a:avLst/>
          </a:prstGeom>
        </p:spPr>
      </p:pic>
      <p:pic>
        <p:nvPicPr>
          <p:cNvPr id="230" name="Рисунок 2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195" y="5237250"/>
            <a:ext cx="236780" cy="236780"/>
          </a:xfrm>
          <a:prstGeom prst="rect">
            <a:avLst/>
          </a:prstGeom>
        </p:spPr>
      </p:pic>
      <p:cxnSp>
        <p:nvCxnSpPr>
          <p:cNvPr id="231" name="Прямая со стрелкой 230"/>
          <p:cNvCxnSpPr/>
          <p:nvPr/>
        </p:nvCxnSpPr>
        <p:spPr>
          <a:xfrm>
            <a:off x="2806176" y="5365164"/>
            <a:ext cx="478506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Соединительная линия уступом 240"/>
          <p:cNvCxnSpPr>
            <a:stCxn id="178" idx="2"/>
            <a:endCxn id="229" idx="3"/>
          </p:cNvCxnSpPr>
          <p:nvPr/>
        </p:nvCxnSpPr>
        <p:spPr>
          <a:xfrm rot="5400000">
            <a:off x="4275040" y="5004308"/>
            <a:ext cx="562145" cy="140519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Прямая со стрелкой 253"/>
          <p:cNvCxnSpPr/>
          <p:nvPr/>
        </p:nvCxnSpPr>
        <p:spPr>
          <a:xfrm flipV="1">
            <a:off x="5746447" y="4288067"/>
            <a:ext cx="0" cy="85679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Прямая со стрелкой 262"/>
          <p:cNvCxnSpPr/>
          <p:nvPr/>
        </p:nvCxnSpPr>
        <p:spPr>
          <a:xfrm>
            <a:off x="5816297" y="4288067"/>
            <a:ext cx="0" cy="85679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Прямая со стрелкой 263"/>
          <p:cNvCxnSpPr/>
          <p:nvPr/>
        </p:nvCxnSpPr>
        <p:spPr>
          <a:xfrm>
            <a:off x="3629248" y="5487409"/>
            <a:ext cx="347551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Прямая со стрелкой 265"/>
          <p:cNvCxnSpPr/>
          <p:nvPr/>
        </p:nvCxnSpPr>
        <p:spPr>
          <a:xfrm>
            <a:off x="4950537" y="5487409"/>
            <a:ext cx="347551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TextBox 266"/>
          <p:cNvSpPr txBox="1"/>
          <p:nvPr/>
        </p:nvSpPr>
        <p:spPr>
          <a:xfrm>
            <a:off x="5178808" y="5569628"/>
            <a:ext cx="886898" cy="211203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 smtClean="0"/>
              <a:t>производство</a:t>
            </a:r>
          </a:p>
        </p:txBody>
      </p:sp>
      <p:sp>
        <p:nvSpPr>
          <p:cNvPr id="268" name="TextBox 267"/>
          <p:cNvSpPr txBox="1"/>
          <p:nvPr/>
        </p:nvSpPr>
        <p:spPr>
          <a:xfrm>
            <a:off x="3960523" y="5569628"/>
            <a:ext cx="990014" cy="211203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 smtClean="0"/>
              <a:t>сертификация</a:t>
            </a:r>
          </a:p>
        </p:txBody>
      </p:sp>
      <p:sp>
        <p:nvSpPr>
          <p:cNvPr id="269" name="TextBox 268"/>
          <p:cNvSpPr txBox="1"/>
          <p:nvPr/>
        </p:nvSpPr>
        <p:spPr>
          <a:xfrm>
            <a:off x="2682707" y="5569628"/>
            <a:ext cx="886898" cy="211203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 smtClean="0"/>
              <a:t>обучение</a:t>
            </a:r>
          </a:p>
        </p:txBody>
      </p:sp>
      <p:cxnSp>
        <p:nvCxnSpPr>
          <p:cNvPr id="270" name="Прямая со стрелкой 269"/>
          <p:cNvCxnSpPr/>
          <p:nvPr/>
        </p:nvCxnSpPr>
        <p:spPr>
          <a:xfrm flipH="1">
            <a:off x="2820964" y="5852858"/>
            <a:ext cx="3039783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TextBox 277"/>
          <p:cNvSpPr txBox="1"/>
          <p:nvPr/>
        </p:nvSpPr>
        <p:spPr>
          <a:xfrm>
            <a:off x="6512126" y="5521197"/>
            <a:ext cx="886898" cy="349702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900" i="1" dirty="0"/>
              <a:t>у</a:t>
            </a:r>
            <a:r>
              <a:rPr lang="ru-RU" sz="900" i="1" dirty="0" smtClean="0"/>
              <a:t>ход в другую отрасль</a:t>
            </a:r>
          </a:p>
        </p:txBody>
      </p:sp>
      <p:sp>
        <p:nvSpPr>
          <p:cNvPr id="288" name="TextBox 287"/>
          <p:cNvSpPr txBox="1"/>
          <p:nvPr/>
        </p:nvSpPr>
        <p:spPr>
          <a:xfrm>
            <a:off x="5536145" y="3592580"/>
            <a:ext cx="471404" cy="226591"/>
          </a:xfrm>
          <a:prstGeom prst="roundRect">
            <a:avLst>
              <a:gd name="adj" fmla="val 0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ОРК</a:t>
            </a:r>
          </a:p>
        </p:txBody>
      </p:sp>
      <p:cxnSp>
        <p:nvCxnSpPr>
          <p:cNvPr id="289" name="Прямая со стрелкой 288"/>
          <p:cNvCxnSpPr>
            <a:stCxn id="288" idx="2"/>
            <a:endCxn id="176" idx="0"/>
          </p:cNvCxnSpPr>
          <p:nvPr/>
        </p:nvCxnSpPr>
        <p:spPr>
          <a:xfrm>
            <a:off x="5771847" y="3819171"/>
            <a:ext cx="0" cy="242305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TextBox 291"/>
          <p:cNvSpPr txBox="1"/>
          <p:nvPr/>
        </p:nvSpPr>
        <p:spPr>
          <a:xfrm>
            <a:off x="2553244" y="3495972"/>
            <a:ext cx="576799" cy="211203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 smtClean="0"/>
              <a:t>отрасль</a:t>
            </a:r>
          </a:p>
        </p:txBody>
      </p:sp>
      <p:sp>
        <p:nvSpPr>
          <p:cNvPr id="293" name="TextBox 292"/>
          <p:cNvSpPr txBox="1"/>
          <p:nvPr/>
        </p:nvSpPr>
        <p:spPr>
          <a:xfrm>
            <a:off x="1298752" y="861339"/>
            <a:ext cx="596260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МОН</a:t>
            </a:r>
            <a:endParaRPr lang="ru-RU" sz="1000" b="1" dirty="0"/>
          </a:p>
        </p:txBody>
      </p:sp>
      <p:sp>
        <p:nvSpPr>
          <p:cNvPr id="294" name="TextBox 293"/>
          <p:cNvSpPr txBox="1"/>
          <p:nvPr/>
        </p:nvSpPr>
        <p:spPr>
          <a:xfrm>
            <a:off x="3294762" y="861339"/>
            <a:ext cx="672172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МТСЗН</a:t>
            </a:r>
            <a:endParaRPr lang="ru-RU" sz="1000" b="1" dirty="0"/>
          </a:p>
        </p:txBody>
      </p:sp>
      <p:sp>
        <p:nvSpPr>
          <p:cNvPr id="295" name="TextBox 294"/>
          <p:cNvSpPr txBox="1"/>
          <p:nvPr/>
        </p:nvSpPr>
        <p:spPr>
          <a:xfrm>
            <a:off x="7438605" y="865722"/>
            <a:ext cx="489849" cy="250697"/>
          </a:xfrm>
          <a:prstGeom prst="roundRect">
            <a:avLst>
              <a:gd name="adj" fmla="val 16994"/>
            </a:avLst>
          </a:prstGeom>
          <a:solidFill>
            <a:srgbClr val="FFCC00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НПП</a:t>
            </a:r>
            <a:endParaRPr lang="ru-RU" sz="1000" b="1" dirty="0"/>
          </a:p>
        </p:txBody>
      </p:sp>
      <p:sp>
        <p:nvSpPr>
          <p:cNvPr id="296" name="TextBox 295"/>
          <p:cNvSpPr txBox="1"/>
          <p:nvPr/>
        </p:nvSpPr>
        <p:spPr>
          <a:xfrm>
            <a:off x="5366684" y="861339"/>
            <a:ext cx="672172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Мин-</a:t>
            </a:r>
            <a:r>
              <a:rPr lang="ru-RU" sz="1000" b="1" dirty="0" err="1" smtClean="0"/>
              <a:t>ва</a:t>
            </a:r>
            <a:endParaRPr lang="ru-RU" sz="1000" b="1" dirty="0"/>
          </a:p>
        </p:txBody>
      </p:sp>
      <p:sp>
        <p:nvSpPr>
          <p:cNvPr id="299" name="TextBox 298"/>
          <p:cNvSpPr txBox="1"/>
          <p:nvPr/>
        </p:nvSpPr>
        <p:spPr>
          <a:xfrm>
            <a:off x="5330863" y="1215641"/>
            <a:ext cx="881967" cy="349702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 smtClean="0"/>
              <a:t>Отраслевые</a:t>
            </a:r>
          </a:p>
          <a:p>
            <a:r>
              <a:rPr lang="ru-RU" sz="900" dirty="0" smtClean="0"/>
              <a:t>комиссии</a:t>
            </a:r>
          </a:p>
        </p:txBody>
      </p:sp>
      <p:sp>
        <p:nvSpPr>
          <p:cNvPr id="301" name="TextBox 300"/>
          <p:cNvSpPr txBox="1"/>
          <p:nvPr/>
        </p:nvSpPr>
        <p:spPr>
          <a:xfrm>
            <a:off x="2326321" y="1335459"/>
            <a:ext cx="416676" cy="211203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 smtClean="0"/>
              <a:t>НРК</a:t>
            </a:r>
          </a:p>
        </p:txBody>
      </p:sp>
      <p:sp>
        <p:nvSpPr>
          <p:cNvPr id="304" name="TextBox 303"/>
          <p:cNvSpPr txBox="1"/>
          <p:nvPr/>
        </p:nvSpPr>
        <p:spPr>
          <a:xfrm>
            <a:off x="3924682" y="1335458"/>
            <a:ext cx="296990" cy="211203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 smtClean="0"/>
              <a:t>НКЗ</a:t>
            </a:r>
          </a:p>
        </p:txBody>
      </p:sp>
      <p:sp>
        <p:nvSpPr>
          <p:cNvPr id="305" name="TextBox 304"/>
          <p:cNvSpPr txBox="1"/>
          <p:nvPr/>
        </p:nvSpPr>
        <p:spPr>
          <a:xfrm>
            <a:off x="1050050" y="4436099"/>
            <a:ext cx="1058861" cy="48820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r"/>
            <a:r>
              <a:rPr lang="ru-RU" sz="900" dirty="0" smtClean="0"/>
              <a:t>Реестр образовательных программ</a:t>
            </a:r>
          </a:p>
        </p:txBody>
      </p:sp>
      <p:sp>
        <p:nvSpPr>
          <p:cNvPr id="306" name="TextBox 305"/>
          <p:cNvSpPr txBox="1"/>
          <p:nvPr/>
        </p:nvSpPr>
        <p:spPr>
          <a:xfrm>
            <a:off x="3126157" y="4618644"/>
            <a:ext cx="1175899" cy="48820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r"/>
            <a:r>
              <a:rPr lang="ru-RU" sz="900" dirty="0" smtClean="0"/>
              <a:t>Реестр </a:t>
            </a:r>
          </a:p>
          <a:p>
            <a:pPr algn="r"/>
            <a:r>
              <a:rPr lang="ru-RU" sz="900" dirty="0" smtClean="0"/>
              <a:t>экспертов-оценщиков</a:t>
            </a:r>
          </a:p>
        </p:txBody>
      </p:sp>
      <p:sp>
        <p:nvSpPr>
          <p:cNvPr id="307" name="TextBox 306"/>
          <p:cNvSpPr txBox="1"/>
          <p:nvPr/>
        </p:nvSpPr>
        <p:spPr>
          <a:xfrm>
            <a:off x="6669298" y="4069170"/>
            <a:ext cx="1348031" cy="211203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900" dirty="0" smtClean="0"/>
              <a:t>Реестр разработчиков</a:t>
            </a:r>
          </a:p>
        </p:txBody>
      </p:sp>
      <p:sp>
        <p:nvSpPr>
          <p:cNvPr id="308" name="TextBox 307"/>
          <p:cNvSpPr txBox="1"/>
          <p:nvPr/>
        </p:nvSpPr>
        <p:spPr>
          <a:xfrm>
            <a:off x="3924682" y="6107075"/>
            <a:ext cx="1058861" cy="349702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900" dirty="0" smtClean="0"/>
              <a:t>Реестр центров сертификации</a:t>
            </a:r>
          </a:p>
        </p:txBody>
      </p:sp>
      <p:sp>
        <p:nvSpPr>
          <p:cNvPr id="309" name="TextBox 308"/>
          <p:cNvSpPr txBox="1"/>
          <p:nvPr/>
        </p:nvSpPr>
        <p:spPr>
          <a:xfrm>
            <a:off x="2765331" y="6083618"/>
            <a:ext cx="1058861" cy="349702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900" dirty="0" smtClean="0"/>
              <a:t>Реестр учебных </a:t>
            </a:r>
          </a:p>
          <a:p>
            <a:pPr algn="l"/>
            <a:r>
              <a:rPr lang="ru-RU" sz="900" dirty="0" smtClean="0"/>
              <a:t>центров</a:t>
            </a:r>
          </a:p>
        </p:txBody>
      </p:sp>
      <p:sp>
        <p:nvSpPr>
          <p:cNvPr id="310" name="TextBox 309"/>
          <p:cNvSpPr txBox="1"/>
          <p:nvPr/>
        </p:nvSpPr>
        <p:spPr>
          <a:xfrm>
            <a:off x="4317217" y="3532694"/>
            <a:ext cx="1058861" cy="349702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r"/>
            <a:r>
              <a:rPr lang="ru-RU" sz="900" dirty="0" smtClean="0"/>
              <a:t>Экспертные советы по ОРК</a:t>
            </a:r>
          </a:p>
        </p:txBody>
      </p:sp>
      <p:sp>
        <p:nvSpPr>
          <p:cNvPr id="61" name="Дуга 60"/>
          <p:cNvSpPr/>
          <p:nvPr/>
        </p:nvSpPr>
        <p:spPr>
          <a:xfrm rot="5400000">
            <a:off x="5688290" y="5497600"/>
            <a:ext cx="355258" cy="355258"/>
          </a:xfrm>
          <a:prstGeom prst="arc">
            <a:avLst>
              <a:gd name="adj1" fmla="val 10701992"/>
              <a:gd name="adj2" fmla="val 416113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Дуга 63"/>
          <p:cNvSpPr/>
          <p:nvPr/>
        </p:nvSpPr>
        <p:spPr>
          <a:xfrm rot="16200000">
            <a:off x="2643335" y="5497893"/>
            <a:ext cx="355258" cy="355258"/>
          </a:xfrm>
          <a:prstGeom prst="arc">
            <a:avLst>
              <a:gd name="adj1" fmla="val 10701992"/>
              <a:gd name="adj2" fmla="val 416113"/>
            </a:avLst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Дуга 65"/>
          <p:cNvSpPr/>
          <p:nvPr/>
        </p:nvSpPr>
        <p:spPr>
          <a:xfrm rot="16200000">
            <a:off x="3973839" y="5497893"/>
            <a:ext cx="355258" cy="355258"/>
          </a:xfrm>
          <a:prstGeom prst="arc">
            <a:avLst>
              <a:gd name="adj1" fmla="val 10701992"/>
              <a:gd name="adj2" fmla="val 416113"/>
            </a:avLst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7" name="Прямая со стрелкой 66"/>
          <p:cNvCxnSpPr/>
          <p:nvPr/>
        </p:nvCxnSpPr>
        <p:spPr>
          <a:xfrm>
            <a:off x="2155371" y="5487409"/>
            <a:ext cx="458366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>
            <a:off x="6315261" y="5487409"/>
            <a:ext cx="347551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7280866" y="1217993"/>
            <a:ext cx="805325" cy="349702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 smtClean="0"/>
              <a:t>Отраслевые </a:t>
            </a:r>
          </a:p>
          <a:p>
            <a:r>
              <a:rPr lang="ru-RU" sz="900" dirty="0" smtClean="0"/>
              <a:t>комитеты</a:t>
            </a:r>
          </a:p>
        </p:txBody>
      </p:sp>
      <p:cxnSp>
        <p:nvCxnSpPr>
          <p:cNvPr id="71" name="Соединительная линия уступом 70"/>
          <p:cNvCxnSpPr>
            <a:stCxn id="293" idx="2"/>
            <a:endCxn id="301" idx="1"/>
          </p:cNvCxnSpPr>
          <p:nvPr/>
        </p:nvCxnSpPr>
        <p:spPr>
          <a:xfrm rot="16200000" flipH="1">
            <a:off x="1801472" y="916211"/>
            <a:ext cx="320259" cy="729439"/>
          </a:xfrm>
          <a:prstGeom prst="bentConnector2">
            <a:avLst/>
          </a:prstGeom>
          <a:ln w="6350">
            <a:solidFill>
              <a:srgbClr val="C00000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Соединительная линия уступом 73"/>
          <p:cNvCxnSpPr>
            <a:stCxn id="294" idx="2"/>
            <a:endCxn id="301" idx="3"/>
          </p:cNvCxnSpPr>
          <p:nvPr/>
        </p:nvCxnSpPr>
        <p:spPr>
          <a:xfrm rot="5400000">
            <a:off x="3026794" y="837006"/>
            <a:ext cx="320259" cy="887851"/>
          </a:xfrm>
          <a:prstGeom prst="bentConnector2">
            <a:avLst/>
          </a:prstGeom>
          <a:ln w="6350">
            <a:solidFill>
              <a:srgbClr val="C00000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Соединительная линия уступом 82"/>
          <p:cNvCxnSpPr>
            <a:stCxn id="294" idx="2"/>
            <a:endCxn id="304" idx="1"/>
          </p:cNvCxnSpPr>
          <p:nvPr/>
        </p:nvCxnSpPr>
        <p:spPr>
          <a:xfrm rot="16200000" flipH="1">
            <a:off x="3617636" y="1134014"/>
            <a:ext cx="320258" cy="293834"/>
          </a:xfrm>
          <a:prstGeom prst="bentConnector2">
            <a:avLst/>
          </a:prstGeom>
          <a:ln w="6350">
            <a:solidFill>
              <a:srgbClr val="C00000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 стрелкой 92"/>
          <p:cNvCxnSpPr>
            <a:stCxn id="307" idx="1"/>
            <a:endCxn id="176" idx="3"/>
          </p:cNvCxnSpPr>
          <p:nvPr/>
        </p:nvCxnSpPr>
        <p:spPr>
          <a:xfrm flipH="1">
            <a:off x="5921436" y="4174772"/>
            <a:ext cx="747862" cy="0"/>
          </a:xfrm>
          <a:prstGeom prst="straightConnector1">
            <a:avLst/>
          </a:prstGeom>
          <a:ln w="6350">
            <a:solidFill>
              <a:srgbClr val="C0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 стрелкой 94"/>
          <p:cNvCxnSpPr>
            <a:stCxn id="308" idx="0"/>
            <a:endCxn id="268" idx="2"/>
          </p:cNvCxnSpPr>
          <p:nvPr/>
        </p:nvCxnSpPr>
        <p:spPr>
          <a:xfrm flipV="1">
            <a:off x="4454113" y="5780831"/>
            <a:ext cx="1417" cy="326244"/>
          </a:xfrm>
          <a:prstGeom prst="straightConnector1">
            <a:avLst/>
          </a:prstGeom>
          <a:ln w="6350">
            <a:solidFill>
              <a:srgbClr val="C0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 стрелкой 100"/>
          <p:cNvCxnSpPr/>
          <p:nvPr/>
        </p:nvCxnSpPr>
        <p:spPr>
          <a:xfrm flipV="1">
            <a:off x="3124739" y="5780831"/>
            <a:ext cx="1417" cy="326244"/>
          </a:xfrm>
          <a:prstGeom prst="straightConnector1">
            <a:avLst/>
          </a:prstGeom>
          <a:ln w="6350">
            <a:solidFill>
              <a:srgbClr val="C0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/>
          <p:nvPr/>
        </p:nvCxnSpPr>
        <p:spPr>
          <a:xfrm>
            <a:off x="4312455" y="4680199"/>
            <a:ext cx="173397" cy="1"/>
          </a:xfrm>
          <a:prstGeom prst="straightConnector1">
            <a:avLst/>
          </a:prstGeom>
          <a:ln w="6350">
            <a:solidFill>
              <a:srgbClr val="C0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 стрелкой 107"/>
          <p:cNvCxnSpPr>
            <a:stCxn id="305" idx="3"/>
            <a:endCxn id="177" idx="1"/>
          </p:cNvCxnSpPr>
          <p:nvPr/>
        </p:nvCxnSpPr>
        <p:spPr>
          <a:xfrm>
            <a:off x="2108911" y="4680200"/>
            <a:ext cx="808206" cy="0"/>
          </a:xfrm>
          <a:prstGeom prst="straightConnector1">
            <a:avLst/>
          </a:prstGeom>
          <a:ln w="6350">
            <a:solidFill>
              <a:srgbClr val="C0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6669300" y="3889717"/>
            <a:ext cx="659196" cy="211203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900" dirty="0" smtClean="0"/>
              <a:t>Реестр ПС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6669300" y="4256045"/>
            <a:ext cx="1259154" cy="211203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900" dirty="0" smtClean="0"/>
              <a:t>Реестр экспертов</a:t>
            </a:r>
          </a:p>
        </p:txBody>
      </p:sp>
      <p:cxnSp>
        <p:nvCxnSpPr>
          <p:cNvPr id="123" name="Прямая со стрелкой 122"/>
          <p:cNvCxnSpPr/>
          <p:nvPr/>
        </p:nvCxnSpPr>
        <p:spPr>
          <a:xfrm flipH="1">
            <a:off x="6669300" y="3917335"/>
            <a:ext cx="1" cy="540000"/>
          </a:xfrm>
          <a:prstGeom prst="straightConnector1">
            <a:avLst/>
          </a:prstGeom>
          <a:ln w="635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3243194" y="4330498"/>
            <a:ext cx="1058861" cy="349702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r"/>
            <a:r>
              <a:rPr lang="ru-RU" sz="900" dirty="0" smtClean="0"/>
              <a:t>Реестр квалификаций</a:t>
            </a:r>
          </a:p>
        </p:txBody>
      </p:sp>
      <p:cxnSp>
        <p:nvCxnSpPr>
          <p:cNvPr id="129" name="Прямая со стрелкой 128"/>
          <p:cNvCxnSpPr/>
          <p:nvPr/>
        </p:nvCxnSpPr>
        <p:spPr>
          <a:xfrm flipH="1">
            <a:off x="4312454" y="4416549"/>
            <a:ext cx="1" cy="612000"/>
          </a:xfrm>
          <a:prstGeom prst="straightConnector1">
            <a:avLst/>
          </a:prstGeom>
          <a:ln w="635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Соединительная линия уступом 129"/>
          <p:cNvCxnSpPr>
            <a:stCxn id="116" idx="0"/>
            <a:endCxn id="304" idx="2"/>
          </p:cNvCxnSpPr>
          <p:nvPr/>
        </p:nvCxnSpPr>
        <p:spPr>
          <a:xfrm rot="16200000" flipV="1">
            <a:off x="4364510" y="1255328"/>
            <a:ext cx="2343056" cy="2925721"/>
          </a:xfrm>
          <a:prstGeom prst="bentConnector3">
            <a:avLst>
              <a:gd name="adj1" fmla="val 50000"/>
            </a:avLst>
          </a:prstGeom>
          <a:ln w="6350">
            <a:solidFill>
              <a:srgbClr val="C00000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 стрелкой 132"/>
          <p:cNvCxnSpPr>
            <a:endCxn id="304" idx="2"/>
          </p:cNvCxnSpPr>
          <p:nvPr/>
        </p:nvCxnSpPr>
        <p:spPr>
          <a:xfrm flipV="1">
            <a:off x="4073177" y="1546661"/>
            <a:ext cx="0" cy="2869535"/>
          </a:xfrm>
          <a:prstGeom prst="straightConnector1">
            <a:avLst/>
          </a:prstGeom>
          <a:ln w="6350">
            <a:solidFill>
              <a:srgbClr val="C00000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 стрелкой 158"/>
          <p:cNvCxnSpPr/>
          <p:nvPr/>
        </p:nvCxnSpPr>
        <p:spPr>
          <a:xfrm>
            <a:off x="5362641" y="3707424"/>
            <a:ext cx="173397" cy="1"/>
          </a:xfrm>
          <a:prstGeom prst="straightConnector1">
            <a:avLst/>
          </a:prstGeom>
          <a:ln w="6350">
            <a:solidFill>
              <a:srgbClr val="C0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3243194" y="1537006"/>
            <a:ext cx="715402" cy="211203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dirty="0" smtClean="0"/>
              <a:t>ИС «НСК»</a:t>
            </a:r>
          </a:p>
        </p:txBody>
      </p:sp>
      <p:cxnSp>
        <p:nvCxnSpPr>
          <p:cNvPr id="166" name="Прямая со стрелкой 165"/>
          <p:cNvCxnSpPr>
            <a:stCxn id="288" idx="0"/>
            <a:endCxn id="299" idx="2"/>
          </p:cNvCxnSpPr>
          <p:nvPr/>
        </p:nvCxnSpPr>
        <p:spPr>
          <a:xfrm flipV="1">
            <a:off x="5771847" y="1565343"/>
            <a:ext cx="0" cy="2027237"/>
          </a:xfrm>
          <a:prstGeom prst="straightConnector1">
            <a:avLst/>
          </a:prstGeom>
          <a:ln w="6350">
            <a:solidFill>
              <a:srgbClr val="C00000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Соединительная линия уступом 168"/>
          <p:cNvCxnSpPr>
            <a:stCxn id="70" idx="2"/>
            <a:endCxn id="116" idx="3"/>
          </p:cNvCxnSpPr>
          <p:nvPr/>
        </p:nvCxnSpPr>
        <p:spPr>
          <a:xfrm rot="5400000">
            <a:off x="6292201" y="2603991"/>
            <a:ext cx="2427624" cy="355033"/>
          </a:xfrm>
          <a:prstGeom prst="bentConnector2">
            <a:avLst/>
          </a:prstGeom>
          <a:ln w="6350">
            <a:solidFill>
              <a:srgbClr val="C00000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TextBox 171"/>
          <p:cNvSpPr txBox="1"/>
          <p:nvPr/>
        </p:nvSpPr>
        <p:spPr>
          <a:xfrm>
            <a:off x="1298751" y="2075850"/>
            <a:ext cx="1466579" cy="211203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900" dirty="0" smtClean="0"/>
              <a:t>Нормативные документы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1298751" y="2295726"/>
            <a:ext cx="1466579" cy="211203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900" dirty="0" smtClean="0"/>
              <a:t>Регламенты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1298751" y="2506929"/>
            <a:ext cx="1466579" cy="211203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900" dirty="0" smtClean="0"/>
              <a:t>Методики</a:t>
            </a:r>
          </a:p>
        </p:txBody>
      </p:sp>
      <p:cxnSp>
        <p:nvCxnSpPr>
          <p:cNvPr id="180" name="Прямая со стрелкой 179"/>
          <p:cNvCxnSpPr/>
          <p:nvPr/>
        </p:nvCxnSpPr>
        <p:spPr>
          <a:xfrm>
            <a:off x="862126" y="2181451"/>
            <a:ext cx="436626" cy="1"/>
          </a:xfrm>
          <a:prstGeom prst="straightConnector1">
            <a:avLst/>
          </a:prstGeom>
          <a:ln w="6350">
            <a:solidFill>
              <a:srgbClr val="C00000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Прямая со стрелкой 180"/>
          <p:cNvCxnSpPr/>
          <p:nvPr/>
        </p:nvCxnSpPr>
        <p:spPr>
          <a:xfrm>
            <a:off x="862126" y="2394749"/>
            <a:ext cx="436626" cy="1"/>
          </a:xfrm>
          <a:prstGeom prst="straightConnector1">
            <a:avLst/>
          </a:prstGeom>
          <a:ln w="6350">
            <a:solidFill>
              <a:srgbClr val="C00000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 стрелкой 181"/>
          <p:cNvCxnSpPr/>
          <p:nvPr/>
        </p:nvCxnSpPr>
        <p:spPr>
          <a:xfrm>
            <a:off x="862126" y="2615143"/>
            <a:ext cx="436626" cy="1"/>
          </a:xfrm>
          <a:prstGeom prst="straightConnector1">
            <a:avLst/>
          </a:prstGeom>
          <a:ln w="6350">
            <a:solidFill>
              <a:srgbClr val="C00000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414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Трапеция 114"/>
          <p:cNvSpPr/>
          <p:nvPr/>
        </p:nvSpPr>
        <p:spPr>
          <a:xfrm>
            <a:off x="4942932" y="1079530"/>
            <a:ext cx="2518455" cy="2094310"/>
          </a:xfrm>
          <a:prstGeom prst="trapezoid">
            <a:avLst>
              <a:gd name="adj" fmla="val 34821"/>
            </a:avLst>
          </a:prstGeom>
          <a:solidFill>
            <a:srgbClr val="DDFF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3" name="Трапеция 112"/>
          <p:cNvSpPr/>
          <p:nvPr/>
        </p:nvSpPr>
        <p:spPr>
          <a:xfrm>
            <a:off x="1229642" y="4599575"/>
            <a:ext cx="1080772" cy="892258"/>
          </a:xfrm>
          <a:prstGeom prst="trapezoid">
            <a:avLst>
              <a:gd name="adj" fmla="val 34821"/>
            </a:avLst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Трапеция 111"/>
          <p:cNvSpPr/>
          <p:nvPr/>
        </p:nvSpPr>
        <p:spPr>
          <a:xfrm>
            <a:off x="3119252" y="4599575"/>
            <a:ext cx="1080772" cy="892258"/>
          </a:xfrm>
          <a:prstGeom prst="trapezoid">
            <a:avLst>
              <a:gd name="adj" fmla="val 34821"/>
            </a:avLst>
          </a:prstGeom>
          <a:solidFill>
            <a:srgbClr val="FFD0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8" name="Трапеция 97"/>
          <p:cNvSpPr/>
          <p:nvPr/>
        </p:nvSpPr>
        <p:spPr>
          <a:xfrm>
            <a:off x="5006578" y="4599575"/>
            <a:ext cx="1080772" cy="892258"/>
          </a:xfrm>
          <a:prstGeom prst="trapezoid">
            <a:avLst>
              <a:gd name="adj" fmla="val 34821"/>
            </a:avLst>
          </a:prstGeom>
          <a:solidFill>
            <a:srgbClr val="C5E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Трапеция 1"/>
          <p:cNvSpPr/>
          <p:nvPr/>
        </p:nvSpPr>
        <p:spPr>
          <a:xfrm>
            <a:off x="6884051" y="4599575"/>
            <a:ext cx="1080772" cy="892258"/>
          </a:xfrm>
          <a:prstGeom prst="trapezoid">
            <a:avLst>
              <a:gd name="adj" fmla="val 34821"/>
            </a:avLst>
          </a:prstGeom>
          <a:solidFill>
            <a:srgbClr val="FFFF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0" name="Скругленный прямоугольник 129"/>
          <p:cNvSpPr/>
          <p:nvPr/>
        </p:nvSpPr>
        <p:spPr>
          <a:xfrm>
            <a:off x="1771195" y="2314875"/>
            <a:ext cx="2279652" cy="850802"/>
          </a:xfrm>
          <a:prstGeom prst="roundRect">
            <a:avLst>
              <a:gd name="adj" fmla="val 0"/>
            </a:avLst>
          </a:prstGeom>
          <a:solidFill>
            <a:srgbClr val="F3FB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8" name="Скругленный прямоугольник 127"/>
          <p:cNvSpPr/>
          <p:nvPr/>
        </p:nvSpPr>
        <p:spPr>
          <a:xfrm>
            <a:off x="2034493" y="1855239"/>
            <a:ext cx="1753056" cy="793652"/>
          </a:xfrm>
          <a:prstGeom prst="roundRect">
            <a:avLst>
              <a:gd name="adj" fmla="val 0"/>
            </a:avLst>
          </a:prstGeom>
          <a:solidFill>
            <a:srgbClr val="F3FB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5" name="Скругленный прямоугольник 124"/>
          <p:cNvSpPr/>
          <p:nvPr/>
        </p:nvSpPr>
        <p:spPr>
          <a:xfrm>
            <a:off x="2248806" y="1451039"/>
            <a:ext cx="1324430" cy="681067"/>
          </a:xfrm>
          <a:prstGeom prst="roundRect">
            <a:avLst>
              <a:gd name="adj" fmla="val 0"/>
            </a:avLst>
          </a:prstGeom>
          <a:solidFill>
            <a:srgbClr val="F3FB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TextBox 10"/>
          <p:cNvSpPr txBox="1">
            <a:spLocks noChangeArrowheads="1"/>
          </p:cNvSpPr>
          <p:nvPr/>
        </p:nvSpPr>
        <p:spPr bwMode="auto">
          <a:xfrm>
            <a:off x="0" y="115748"/>
            <a:ext cx="9144008" cy="315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ru-RU" sz="1400" b="1" dirty="0" smtClean="0">
                <a:solidFill>
                  <a:srgbClr val="084A92"/>
                </a:solidFill>
              </a:rPr>
              <a:t>КОНЦЕПЦИЯ, СТРАТЕГИЯ, ДОРОЖНАЯ КАРТА НСК РК - 2025</a:t>
            </a:r>
            <a:endParaRPr kumimoji="0" lang="ru-RU" sz="1400" b="1" dirty="0">
              <a:solidFill>
                <a:srgbClr val="084A92"/>
              </a:solidFill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8" y="515212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Скругленный прямоугольник 113"/>
          <p:cNvSpPr/>
          <p:nvPr/>
        </p:nvSpPr>
        <p:spPr>
          <a:xfrm>
            <a:off x="2456996" y="1100562"/>
            <a:ext cx="908051" cy="545704"/>
          </a:xfrm>
          <a:prstGeom prst="roundRect">
            <a:avLst>
              <a:gd name="adj" fmla="val 0"/>
            </a:avLst>
          </a:prstGeom>
          <a:solidFill>
            <a:srgbClr val="F3FB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6" name="TextBox 125"/>
          <p:cNvSpPr txBox="1"/>
          <p:nvPr/>
        </p:nvSpPr>
        <p:spPr>
          <a:xfrm>
            <a:off x="2456996" y="1260118"/>
            <a:ext cx="908051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Концепция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2456996" y="1754985"/>
            <a:ext cx="908051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Стратегия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2285544" y="2249852"/>
            <a:ext cx="1250954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Дорожная карта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073274" y="2744718"/>
            <a:ext cx="1675494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Реализация мероприятий</a:t>
            </a:r>
          </a:p>
        </p:txBody>
      </p:sp>
      <p:cxnSp>
        <p:nvCxnSpPr>
          <p:cNvPr id="134" name="Прямая со стрелкой 133"/>
          <p:cNvCxnSpPr/>
          <p:nvPr/>
        </p:nvCxnSpPr>
        <p:spPr>
          <a:xfrm>
            <a:off x="2906258" y="1481274"/>
            <a:ext cx="0" cy="288000"/>
          </a:xfrm>
          <a:prstGeom prst="straightConnector1">
            <a:avLst/>
          </a:prstGeom>
          <a:ln>
            <a:solidFill>
              <a:srgbClr val="0070C0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 стрелкой 137"/>
          <p:cNvCxnSpPr/>
          <p:nvPr/>
        </p:nvCxnSpPr>
        <p:spPr>
          <a:xfrm>
            <a:off x="2906258" y="1960031"/>
            <a:ext cx="0" cy="288000"/>
          </a:xfrm>
          <a:prstGeom prst="straightConnector1">
            <a:avLst/>
          </a:prstGeom>
          <a:ln>
            <a:solidFill>
              <a:srgbClr val="0070C0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Прямая со стрелкой 138"/>
          <p:cNvCxnSpPr/>
          <p:nvPr/>
        </p:nvCxnSpPr>
        <p:spPr>
          <a:xfrm>
            <a:off x="2906258" y="2456718"/>
            <a:ext cx="0" cy="288000"/>
          </a:xfrm>
          <a:prstGeom prst="straightConnector1">
            <a:avLst/>
          </a:prstGeom>
          <a:ln>
            <a:solidFill>
              <a:srgbClr val="0070C0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771696" y="1260118"/>
            <a:ext cx="908051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Концепция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71696" y="1754985"/>
            <a:ext cx="908051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Стратегия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00244" y="2249852"/>
            <a:ext cx="1250954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Дорожная карта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87974" y="2744718"/>
            <a:ext cx="1675494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Реализация мероприятий</a:t>
            </a:r>
          </a:p>
        </p:txBody>
      </p:sp>
      <p:cxnSp>
        <p:nvCxnSpPr>
          <p:cNvPr id="20" name="Прямая со стрелкой 19"/>
          <p:cNvCxnSpPr/>
          <p:nvPr/>
        </p:nvCxnSpPr>
        <p:spPr>
          <a:xfrm flipH="1">
            <a:off x="5600244" y="1423543"/>
            <a:ext cx="101829" cy="331442"/>
          </a:xfrm>
          <a:prstGeom prst="straightConnector1">
            <a:avLst/>
          </a:prstGeom>
          <a:ln>
            <a:solidFill>
              <a:srgbClr val="0070C0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4959123" y="1091560"/>
            <a:ext cx="712199" cy="207411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 flipV="1">
            <a:off x="6730908" y="1091560"/>
            <a:ext cx="712200" cy="207411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5673725" y="1091560"/>
            <a:ext cx="10636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959123" y="3173841"/>
            <a:ext cx="248398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5146902" y="2633512"/>
            <a:ext cx="2106386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5330598" y="2083840"/>
            <a:ext cx="173287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5497967" y="1609595"/>
            <a:ext cx="1404257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H="1">
            <a:off x="5447052" y="1897927"/>
            <a:ext cx="101829" cy="331442"/>
          </a:xfrm>
          <a:prstGeom prst="straightConnector1">
            <a:avLst/>
          </a:prstGeom>
          <a:ln>
            <a:solidFill>
              <a:srgbClr val="0070C0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H="1">
            <a:off x="5277982" y="2443820"/>
            <a:ext cx="101829" cy="331442"/>
          </a:xfrm>
          <a:prstGeom prst="straightConnector1">
            <a:avLst/>
          </a:prstGeom>
          <a:ln>
            <a:solidFill>
              <a:srgbClr val="0070C0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Группа 44"/>
          <p:cNvGrpSpPr/>
          <p:nvPr/>
        </p:nvGrpSpPr>
        <p:grpSpPr>
          <a:xfrm>
            <a:off x="1240516" y="4599575"/>
            <a:ext cx="1073602" cy="889288"/>
            <a:chOff x="1566863" y="3934347"/>
            <a:chExt cx="2483984" cy="2057537"/>
          </a:xfrm>
        </p:grpSpPr>
        <p:cxnSp>
          <p:nvCxnSpPr>
            <p:cNvPr id="53" name="Прямая соединительная линия 52"/>
            <p:cNvCxnSpPr/>
            <p:nvPr/>
          </p:nvCxnSpPr>
          <p:spPr>
            <a:xfrm flipV="1">
              <a:off x="1566863" y="3934347"/>
              <a:ext cx="703702" cy="204937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/>
            <p:nvPr/>
          </p:nvCxnSpPr>
          <p:spPr>
            <a:xfrm flipH="1" flipV="1">
              <a:off x="3347145" y="3934347"/>
              <a:ext cx="703702" cy="204937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>
              <a:off x="2270565" y="3934347"/>
              <a:ext cx="107509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>
              <a:off x="1566863" y="5991884"/>
              <a:ext cx="2483984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56"/>
            <p:cNvCxnSpPr/>
            <p:nvPr/>
          </p:nvCxnSpPr>
          <p:spPr>
            <a:xfrm>
              <a:off x="1754642" y="5451555"/>
              <a:ext cx="2106386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/>
            <p:nvPr/>
          </p:nvCxnSpPr>
          <p:spPr>
            <a:xfrm>
              <a:off x="1938338" y="4901883"/>
              <a:ext cx="1732870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/>
            <p:nvPr/>
          </p:nvCxnSpPr>
          <p:spPr>
            <a:xfrm>
              <a:off x="2105707" y="4427638"/>
              <a:ext cx="1404257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Группа 75"/>
          <p:cNvGrpSpPr/>
          <p:nvPr/>
        </p:nvGrpSpPr>
        <p:grpSpPr>
          <a:xfrm>
            <a:off x="3124084" y="4599575"/>
            <a:ext cx="1073602" cy="889288"/>
            <a:chOff x="1566863" y="3934347"/>
            <a:chExt cx="2483984" cy="2057537"/>
          </a:xfrm>
        </p:grpSpPr>
        <p:cxnSp>
          <p:nvCxnSpPr>
            <p:cNvPr id="77" name="Прямая соединительная линия 76"/>
            <p:cNvCxnSpPr/>
            <p:nvPr/>
          </p:nvCxnSpPr>
          <p:spPr>
            <a:xfrm flipV="1">
              <a:off x="1566863" y="3934347"/>
              <a:ext cx="703702" cy="204937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77"/>
            <p:cNvCxnSpPr/>
            <p:nvPr/>
          </p:nvCxnSpPr>
          <p:spPr>
            <a:xfrm flipH="1" flipV="1">
              <a:off x="3347145" y="3934347"/>
              <a:ext cx="703702" cy="204937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>
              <a:off x="2270565" y="3934347"/>
              <a:ext cx="107509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79"/>
            <p:cNvCxnSpPr/>
            <p:nvPr/>
          </p:nvCxnSpPr>
          <p:spPr>
            <a:xfrm>
              <a:off x="1566863" y="5991884"/>
              <a:ext cx="2483984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/>
            <p:nvPr/>
          </p:nvCxnSpPr>
          <p:spPr>
            <a:xfrm>
              <a:off x="1754642" y="5451555"/>
              <a:ext cx="2106386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я соединительная линия 81"/>
            <p:cNvCxnSpPr/>
            <p:nvPr/>
          </p:nvCxnSpPr>
          <p:spPr>
            <a:xfrm>
              <a:off x="1938338" y="4901883"/>
              <a:ext cx="1732870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Прямая соединительная линия 82"/>
            <p:cNvCxnSpPr/>
            <p:nvPr/>
          </p:nvCxnSpPr>
          <p:spPr>
            <a:xfrm>
              <a:off x="2105707" y="4427638"/>
              <a:ext cx="1404257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Группа 83"/>
          <p:cNvGrpSpPr/>
          <p:nvPr/>
        </p:nvGrpSpPr>
        <p:grpSpPr>
          <a:xfrm>
            <a:off x="5007652" y="4599575"/>
            <a:ext cx="1073602" cy="889288"/>
            <a:chOff x="1566863" y="3934347"/>
            <a:chExt cx="2483984" cy="2057537"/>
          </a:xfrm>
        </p:grpSpPr>
        <p:cxnSp>
          <p:nvCxnSpPr>
            <p:cNvPr id="85" name="Прямая соединительная линия 84"/>
            <p:cNvCxnSpPr/>
            <p:nvPr/>
          </p:nvCxnSpPr>
          <p:spPr>
            <a:xfrm flipV="1">
              <a:off x="1566863" y="3934347"/>
              <a:ext cx="703702" cy="204937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Прямая соединительная линия 85"/>
            <p:cNvCxnSpPr/>
            <p:nvPr/>
          </p:nvCxnSpPr>
          <p:spPr>
            <a:xfrm flipH="1" flipV="1">
              <a:off x="3347145" y="3934347"/>
              <a:ext cx="703702" cy="204937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Прямая соединительная линия 86"/>
            <p:cNvCxnSpPr/>
            <p:nvPr/>
          </p:nvCxnSpPr>
          <p:spPr>
            <a:xfrm>
              <a:off x="2270565" y="3934347"/>
              <a:ext cx="107509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Прямая соединительная линия 87"/>
            <p:cNvCxnSpPr/>
            <p:nvPr/>
          </p:nvCxnSpPr>
          <p:spPr>
            <a:xfrm>
              <a:off x="1566863" y="5991884"/>
              <a:ext cx="2483984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Прямая соединительная линия 88"/>
            <p:cNvCxnSpPr/>
            <p:nvPr/>
          </p:nvCxnSpPr>
          <p:spPr>
            <a:xfrm>
              <a:off x="1754642" y="5451555"/>
              <a:ext cx="2106386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Прямая соединительная линия 89"/>
            <p:cNvCxnSpPr/>
            <p:nvPr/>
          </p:nvCxnSpPr>
          <p:spPr>
            <a:xfrm>
              <a:off x="1938338" y="4901883"/>
              <a:ext cx="1732870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Прямая соединительная линия 90"/>
            <p:cNvCxnSpPr/>
            <p:nvPr/>
          </p:nvCxnSpPr>
          <p:spPr>
            <a:xfrm>
              <a:off x="2105707" y="4427638"/>
              <a:ext cx="1404257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5" name="Группа 164"/>
          <p:cNvGrpSpPr/>
          <p:nvPr/>
        </p:nvGrpSpPr>
        <p:grpSpPr>
          <a:xfrm>
            <a:off x="6891221" y="4599575"/>
            <a:ext cx="1073602" cy="889288"/>
            <a:chOff x="6891221" y="4818650"/>
            <a:chExt cx="1073602" cy="889288"/>
          </a:xfrm>
        </p:grpSpPr>
        <p:cxnSp>
          <p:nvCxnSpPr>
            <p:cNvPr id="93" name="Прямая соединительная линия 92"/>
            <p:cNvCxnSpPr/>
            <p:nvPr/>
          </p:nvCxnSpPr>
          <p:spPr>
            <a:xfrm flipV="1">
              <a:off x="6891221" y="4818650"/>
              <a:ext cx="304147" cy="88576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Прямая соединительная линия 93"/>
            <p:cNvCxnSpPr/>
            <p:nvPr/>
          </p:nvCxnSpPr>
          <p:spPr>
            <a:xfrm flipH="1" flipV="1">
              <a:off x="7660676" y="4818650"/>
              <a:ext cx="304147" cy="88576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Прямая соединительная линия 94"/>
            <p:cNvCxnSpPr/>
            <p:nvPr/>
          </p:nvCxnSpPr>
          <p:spPr>
            <a:xfrm>
              <a:off x="7195368" y="4818650"/>
              <a:ext cx="464665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Прямая соединительная линия 96"/>
            <p:cNvCxnSpPr/>
            <p:nvPr/>
          </p:nvCxnSpPr>
          <p:spPr>
            <a:xfrm>
              <a:off x="6891221" y="5707938"/>
              <a:ext cx="107360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Прямая соединительная линия 99"/>
            <p:cNvCxnSpPr/>
            <p:nvPr/>
          </p:nvCxnSpPr>
          <p:spPr>
            <a:xfrm>
              <a:off x="6998494" y="5420095"/>
              <a:ext cx="864394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Прямая соединительная линия 100"/>
            <p:cNvCxnSpPr/>
            <p:nvPr/>
          </p:nvCxnSpPr>
          <p:spPr>
            <a:xfrm>
              <a:off x="7106856" y="5088502"/>
              <a:ext cx="64966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TextBox 101"/>
          <p:cNvSpPr txBox="1"/>
          <p:nvPr/>
        </p:nvSpPr>
        <p:spPr>
          <a:xfrm>
            <a:off x="2395764" y="4759882"/>
            <a:ext cx="657452" cy="565146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3200" dirty="0" smtClean="0"/>
              <a:t>+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4301671" y="4759882"/>
            <a:ext cx="657452" cy="565146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3200" dirty="0" smtClean="0"/>
              <a:t>+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6193746" y="4759882"/>
            <a:ext cx="657452" cy="565146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3200" dirty="0" smtClean="0"/>
              <a:t>=</a:t>
            </a:r>
          </a:p>
        </p:txBody>
      </p:sp>
      <p:cxnSp>
        <p:nvCxnSpPr>
          <p:cNvPr id="105" name="Прямая соединительная линия 104"/>
          <p:cNvCxnSpPr/>
          <p:nvPr/>
        </p:nvCxnSpPr>
        <p:spPr>
          <a:xfrm flipV="1">
            <a:off x="4598646" y="5485335"/>
            <a:ext cx="0" cy="85831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2735489" y="5929399"/>
            <a:ext cx="1675494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«Проблемное поле»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4704941" y="5929399"/>
            <a:ext cx="1675494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«Проектное поле»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1558017" y="4550503"/>
            <a:ext cx="461312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600" dirty="0" smtClean="0"/>
              <a:t>«</a:t>
            </a:r>
            <a:r>
              <a:rPr lang="ru-RU" sz="1600" dirty="0" smtClean="0">
                <a:solidFill>
                  <a:srgbClr val="FF0000"/>
                </a:solidFill>
              </a:rPr>
              <a:t>–</a:t>
            </a:r>
            <a:r>
              <a:rPr lang="ru-RU" sz="1600" dirty="0" smtClean="0"/>
              <a:t>»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1558017" y="4743554"/>
            <a:ext cx="461312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600" dirty="0" smtClean="0"/>
              <a:t>«</a:t>
            </a:r>
            <a:r>
              <a:rPr lang="ru-RU" sz="1600" dirty="0">
                <a:solidFill>
                  <a:srgbClr val="FF0000"/>
                </a:solidFill>
              </a:rPr>
              <a:t>–</a:t>
            </a:r>
            <a:r>
              <a:rPr lang="ru-RU" sz="1600" dirty="0" smtClean="0"/>
              <a:t>»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1558017" y="4960895"/>
            <a:ext cx="461312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600" dirty="0" smtClean="0"/>
              <a:t>«</a:t>
            </a:r>
            <a:r>
              <a:rPr lang="ru-RU" sz="1600" dirty="0">
                <a:solidFill>
                  <a:srgbClr val="FF0000"/>
                </a:solidFill>
              </a:rPr>
              <a:t>–</a:t>
            </a:r>
            <a:r>
              <a:rPr lang="ru-RU" sz="1600" dirty="0" smtClean="0"/>
              <a:t>»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558017" y="5201020"/>
            <a:ext cx="461312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600" dirty="0" smtClean="0"/>
              <a:t>«</a:t>
            </a:r>
            <a:r>
              <a:rPr lang="ru-RU" sz="1600" dirty="0">
                <a:solidFill>
                  <a:srgbClr val="FF0000"/>
                </a:solidFill>
              </a:rPr>
              <a:t>–</a:t>
            </a:r>
            <a:r>
              <a:rPr lang="ru-RU" sz="1600" dirty="0" smtClean="0"/>
              <a:t>»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7195601" y="4566831"/>
            <a:ext cx="461312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600" dirty="0" smtClean="0"/>
              <a:t>«</a:t>
            </a:r>
            <a:r>
              <a:rPr lang="ru-RU" sz="1600" dirty="0" smtClean="0">
                <a:solidFill>
                  <a:srgbClr val="FF0000"/>
                </a:solidFill>
              </a:rPr>
              <a:t>+</a:t>
            </a:r>
            <a:r>
              <a:rPr lang="ru-RU" sz="1600" dirty="0" smtClean="0"/>
              <a:t>»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7195601" y="4869427"/>
            <a:ext cx="461312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600" dirty="0" smtClean="0"/>
              <a:t>«</a:t>
            </a:r>
            <a:r>
              <a:rPr lang="ru-RU" sz="1600" dirty="0" smtClean="0">
                <a:solidFill>
                  <a:srgbClr val="FF0000"/>
                </a:solidFill>
              </a:rPr>
              <a:t>+</a:t>
            </a:r>
            <a:r>
              <a:rPr lang="ru-RU" sz="1600" dirty="0" smtClean="0"/>
              <a:t>»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7195601" y="5172908"/>
            <a:ext cx="461312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600" dirty="0" smtClean="0"/>
              <a:t>«</a:t>
            </a:r>
            <a:r>
              <a:rPr lang="ru-RU" sz="1600" dirty="0" smtClean="0">
                <a:solidFill>
                  <a:srgbClr val="FF0000"/>
                </a:solidFill>
              </a:rPr>
              <a:t>+</a:t>
            </a:r>
            <a:r>
              <a:rPr lang="ru-RU" sz="1600" dirty="0" smtClean="0"/>
              <a:t>»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433699" y="4550503"/>
            <a:ext cx="461312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600" dirty="0" smtClean="0"/>
              <a:t>«</a:t>
            </a:r>
            <a:r>
              <a:rPr lang="ru-RU" dirty="0" smtClean="0">
                <a:solidFill>
                  <a:srgbClr val="FF0000"/>
                </a:solidFill>
              </a:rPr>
              <a:t>?</a:t>
            </a:r>
            <a:r>
              <a:rPr lang="ru-RU" sz="1600" dirty="0" smtClean="0"/>
              <a:t>»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3433699" y="4743554"/>
            <a:ext cx="461312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600" dirty="0"/>
              <a:t>«</a:t>
            </a:r>
            <a:r>
              <a:rPr lang="ru-RU" dirty="0">
                <a:solidFill>
                  <a:srgbClr val="FF0000"/>
                </a:solidFill>
              </a:rPr>
              <a:t>?</a:t>
            </a:r>
            <a:r>
              <a:rPr lang="ru-RU" sz="1600" dirty="0"/>
              <a:t>»</a:t>
            </a:r>
            <a:endParaRPr lang="ru-RU" sz="1600" dirty="0" smtClean="0"/>
          </a:p>
        </p:txBody>
      </p:sp>
      <p:sp>
        <p:nvSpPr>
          <p:cNvPr id="135" name="TextBox 134"/>
          <p:cNvSpPr txBox="1"/>
          <p:nvPr/>
        </p:nvSpPr>
        <p:spPr>
          <a:xfrm>
            <a:off x="3433699" y="4960895"/>
            <a:ext cx="461312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600" dirty="0"/>
              <a:t>«</a:t>
            </a:r>
            <a:r>
              <a:rPr lang="ru-RU" dirty="0">
                <a:solidFill>
                  <a:srgbClr val="FF0000"/>
                </a:solidFill>
              </a:rPr>
              <a:t>?</a:t>
            </a:r>
            <a:r>
              <a:rPr lang="ru-RU" sz="1600" dirty="0"/>
              <a:t>»</a:t>
            </a:r>
            <a:endParaRPr lang="ru-RU" sz="1600" dirty="0" smtClean="0"/>
          </a:p>
        </p:txBody>
      </p:sp>
      <p:sp>
        <p:nvSpPr>
          <p:cNvPr id="136" name="TextBox 135"/>
          <p:cNvSpPr txBox="1"/>
          <p:nvPr/>
        </p:nvSpPr>
        <p:spPr>
          <a:xfrm>
            <a:off x="3433699" y="5201020"/>
            <a:ext cx="461312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600" dirty="0"/>
              <a:t>«</a:t>
            </a:r>
            <a:r>
              <a:rPr lang="ru-RU" dirty="0">
                <a:solidFill>
                  <a:srgbClr val="FF0000"/>
                </a:solidFill>
              </a:rPr>
              <a:t>?</a:t>
            </a:r>
            <a:r>
              <a:rPr lang="ru-RU" sz="1600" dirty="0"/>
              <a:t>»</a:t>
            </a:r>
            <a:endParaRPr lang="ru-RU" sz="1600" dirty="0" smtClean="0"/>
          </a:p>
        </p:txBody>
      </p:sp>
      <p:sp>
        <p:nvSpPr>
          <p:cNvPr id="137" name="TextBox 136"/>
          <p:cNvSpPr txBox="1"/>
          <p:nvPr/>
        </p:nvSpPr>
        <p:spPr>
          <a:xfrm>
            <a:off x="5310384" y="4550503"/>
            <a:ext cx="461312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600" dirty="0" smtClean="0"/>
              <a:t>«</a:t>
            </a:r>
            <a:r>
              <a:rPr lang="ru-RU" sz="1600" dirty="0" smtClean="0">
                <a:solidFill>
                  <a:srgbClr val="FF0000"/>
                </a:solidFill>
              </a:rPr>
              <a:t>+</a:t>
            </a:r>
            <a:r>
              <a:rPr lang="ru-RU" sz="1600" dirty="0" smtClean="0"/>
              <a:t>»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5310384" y="4743554"/>
            <a:ext cx="461312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600" dirty="0" smtClean="0"/>
              <a:t>«</a:t>
            </a:r>
            <a:r>
              <a:rPr lang="ru-RU" sz="1600" dirty="0" smtClean="0">
                <a:solidFill>
                  <a:srgbClr val="FF0000"/>
                </a:solidFill>
              </a:rPr>
              <a:t>+</a:t>
            </a:r>
            <a:r>
              <a:rPr lang="ru-RU" sz="1600" dirty="0" smtClean="0"/>
              <a:t>»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5310384" y="4960895"/>
            <a:ext cx="461312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600" dirty="0" smtClean="0"/>
              <a:t>«</a:t>
            </a:r>
            <a:r>
              <a:rPr lang="ru-RU" sz="1600" dirty="0" smtClean="0">
                <a:solidFill>
                  <a:srgbClr val="FF0000"/>
                </a:solidFill>
              </a:rPr>
              <a:t>+</a:t>
            </a:r>
            <a:r>
              <a:rPr lang="ru-RU" sz="1600" dirty="0" smtClean="0"/>
              <a:t>»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5310384" y="5201020"/>
            <a:ext cx="461312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600" dirty="0" smtClean="0"/>
              <a:t>«</a:t>
            </a:r>
            <a:r>
              <a:rPr lang="ru-RU" sz="1600" dirty="0" smtClean="0">
                <a:solidFill>
                  <a:srgbClr val="FF0000"/>
                </a:solidFill>
              </a:rPr>
              <a:t>+</a:t>
            </a:r>
            <a:r>
              <a:rPr lang="ru-RU" sz="1600" dirty="0" smtClean="0"/>
              <a:t>»</a:t>
            </a:r>
          </a:p>
        </p:txBody>
      </p:sp>
      <p:cxnSp>
        <p:nvCxnSpPr>
          <p:cNvPr id="146" name="Прямая со стрелкой 145"/>
          <p:cNvCxnSpPr/>
          <p:nvPr/>
        </p:nvCxnSpPr>
        <p:spPr>
          <a:xfrm>
            <a:off x="7195601" y="4718050"/>
            <a:ext cx="0" cy="285335"/>
          </a:xfrm>
          <a:prstGeom prst="straightConnector1">
            <a:avLst/>
          </a:prstGeom>
          <a:ln>
            <a:solidFill>
              <a:srgbClr val="0070C0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Прямая со стрелкой 148"/>
          <p:cNvCxnSpPr/>
          <p:nvPr/>
        </p:nvCxnSpPr>
        <p:spPr>
          <a:xfrm rot="16200000">
            <a:off x="6972381" y="4565965"/>
            <a:ext cx="0" cy="288000"/>
          </a:xfrm>
          <a:prstGeom prst="straightConnector1">
            <a:avLst/>
          </a:prstGeom>
          <a:ln>
            <a:solidFill>
              <a:srgbClr val="0070C0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Прямая со стрелкой 149"/>
          <p:cNvCxnSpPr/>
          <p:nvPr/>
        </p:nvCxnSpPr>
        <p:spPr>
          <a:xfrm rot="16200000">
            <a:off x="6874908" y="4895499"/>
            <a:ext cx="0" cy="288000"/>
          </a:xfrm>
          <a:prstGeom prst="straightConnector1">
            <a:avLst/>
          </a:prstGeom>
          <a:ln>
            <a:solidFill>
              <a:srgbClr val="0070C0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Прямая со стрелкой 151"/>
          <p:cNvCxnSpPr/>
          <p:nvPr/>
        </p:nvCxnSpPr>
        <p:spPr>
          <a:xfrm rot="16200000">
            <a:off x="6747221" y="5216482"/>
            <a:ext cx="0" cy="288000"/>
          </a:xfrm>
          <a:prstGeom prst="straightConnector1">
            <a:avLst/>
          </a:prstGeom>
          <a:ln>
            <a:solidFill>
              <a:srgbClr val="0070C0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TextBox 152"/>
          <p:cNvSpPr txBox="1"/>
          <p:nvPr/>
        </p:nvSpPr>
        <p:spPr>
          <a:xfrm>
            <a:off x="1067786" y="4084271"/>
            <a:ext cx="1441774" cy="380480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Анализ 1, 2, 3 этапов </a:t>
            </a:r>
            <a:r>
              <a:rPr lang="ru-RU" sz="1000" dirty="0" smtClean="0"/>
              <a:t>создания НСК РК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2938233" y="4084271"/>
            <a:ext cx="1441774" cy="380480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Вопросы</a:t>
            </a:r>
            <a:r>
              <a:rPr lang="ru-RU" sz="1000" dirty="0" smtClean="0"/>
              <a:t> участников НСК РК</a:t>
            </a:r>
          </a:p>
        </p:txBody>
      </p:sp>
      <p:sp>
        <p:nvSpPr>
          <p:cNvPr id="155" name="TextBox 154"/>
          <p:cNvSpPr txBox="1"/>
          <p:nvPr/>
        </p:nvSpPr>
        <p:spPr>
          <a:xfrm>
            <a:off x="4820153" y="4084271"/>
            <a:ext cx="1441774" cy="380480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Международный </a:t>
            </a:r>
          </a:p>
          <a:p>
            <a:r>
              <a:rPr lang="ru-RU" sz="1000" b="1" dirty="0" smtClean="0"/>
              <a:t>опыт</a:t>
            </a:r>
          </a:p>
        </p:txBody>
      </p:sp>
      <p:sp>
        <p:nvSpPr>
          <p:cNvPr id="156" name="TextBox 155"/>
          <p:cNvSpPr txBox="1"/>
          <p:nvPr/>
        </p:nvSpPr>
        <p:spPr>
          <a:xfrm>
            <a:off x="6670045" y="4084271"/>
            <a:ext cx="1441774" cy="380480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>
                <a:solidFill>
                  <a:srgbClr val="0070C0"/>
                </a:solidFill>
              </a:rPr>
              <a:t>Результат анализа и разработки</a:t>
            </a:r>
          </a:p>
        </p:txBody>
      </p:sp>
      <p:cxnSp>
        <p:nvCxnSpPr>
          <p:cNvPr id="159" name="Прямая со стрелкой 158"/>
          <p:cNvCxnSpPr/>
          <p:nvPr/>
        </p:nvCxnSpPr>
        <p:spPr>
          <a:xfrm>
            <a:off x="7195601" y="5058352"/>
            <a:ext cx="0" cy="285335"/>
          </a:xfrm>
          <a:prstGeom prst="straightConnector1">
            <a:avLst/>
          </a:prstGeom>
          <a:ln>
            <a:solidFill>
              <a:srgbClr val="0070C0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7660676" y="4620691"/>
            <a:ext cx="1425247" cy="211203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b="1" dirty="0" smtClean="0">
                <a:solidFill>
                  <a:srgbClr val="000099"/>
                </a:solidFill>
              </a:rPr>
              <a:t>Концепция НСК 2025</a:t>
            </a:r>
          </a:p>
        </p:txBody>
      </p:sp>
      <p:sp>
        <p:nvSpPr>
          <p:cNvPr id="163" name="TextBox 162"/>
          <p:cNvSpPr txBox="1"/>
          <p:nvPr/>
        </p:nvSpPr>
        <p:spPr>
          <a:xfrm>
            <a:off x="7812749" y="4923287"/>
            <a:ext cx="1331251" cy="211203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b="1" dirty="0" smtClean="0">
                <a:solidFill>
                  <a:srgbClr val="000099"/>
                </a:solidFill>
              </a:rPr>
              <a:t>Стратегия НСК 2025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7812748" y="5192528"/>
            <a:ext cx="1331251" cy="349702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00" b="1" dirty="0" smtClean="0">
                <a:solidFill>
                  <a:srgbClr val="000099"/>
                </a:solidFill>
              </a:rPr>
              <a:t>Дорожная карта </a:t>
            </a:r>
          </a:p>
          <a:p>
            <a:r>
              <a:rPr lang="ru-RU" sz="900" b="1" dirty="0" smtClean="0">
                <a:solidFill>
                  <a:srgbClr val="000099"/>
                </a:solidFill>
              </a:rPr>
              <a:t>НСК 2025</a:t>
            </a:r>
          </a:p>
        </p:txBody>
      </p:sp>
    </p:spTree>
    <p:extLst>
      <p:ext uri="{BB962C8B-B14F-4D97-AF65-F5344CB8AC3E}">
        <p14:creationId xmlns:p14="http://schemas.microsoft.com/office/powerpoint/2010/main" val="119343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Box 10"/>
          <p:cNvSpPr txBox="1">
            <a:spLocks noChangeArrowheads="1"/>
          </p:cNvSpPr>
          <p:nvPr/>
        </p:nvSpPr>
        <p:spPr bwMode="auto">
          <a:xfrm>
            <a:off x="0" y="115748"/>
            <a:ext cx="9144008" cy="315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ru-RU" sz="1400" b="1" dirty="0" smtClean="0">
                <a:solidFill>
                  <a:srgbClr val="084A92"/>
                </a:solidFill>
              </a:rPr>
              <a:t>ФАКТОРЫ ДЛЯ УЧЕТА В СТРАТЕГИИ НСК РК ДО 2025 года</a:t>
            </a:r>
            <a:endParaRPr kumimoji="0" lang="ru-RU" sz="1400" b="1" dirty="0">
              <a:solidFill>
                <a:srgbClr val="084A92"/>
              </a:solidFill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8" y="515212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546999" y="6638925"/>
            <a:ext cx="544285" cy="153888"/>
          </a:xfrm>
          <a:prstGeom prst="rect">
            <a:avLst/>
          </a:prstGeom>
          <a:noFill/>
          <a:ln w="3175"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191032" y="608695"/>
            <a:ext cx="8797847" cy="5992130"/>
            <a:chOff x="305330" y="690335"/>
            <a:chExt cx="7709108" cy="5898243"/>
          </a:xfrm>
        </p:grpSpPr>
        <p:sp>
          <p:nvSpPr>
            <p:cNvPr id="107" name="Прямоугольник 106"/>
            <p:cNvSpPr/>
            <p:nvPr/>
          </p:nvSpPr>
          <p:spPr>
            <a:xfrm>
              <a:off x="305330" y="690335"/>
              <a:ext cx="1100763" cy="5898243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noFill/>
              </a:endParaRPr>
            </a:p>
          </p:txBody>
        </p:sp>
        <p:sp>
          <p:nvSpPr>
            <p:cNvPr id="112" name="Прямоугольник 111"/>
            <p:cNvSpPr/>
            <p:nvPr/>
          </p:nvSpPr>
          <p:spPr>
            <a:xfrm>
              <a:off x="1406034" y="690335"/>
              <a:ext cx="1100763" cy="5898243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noFill/>
              </a:endParaRPr>
            </a:p>
          </p:txBody>
        </p:sp>
        <p:sp>
          <p:nvSpPr>
            <p:cNvPr id="116" name="Прямоугольник 115"/>
            <p:cNvSpPr/>
            <p:nvPr/>
          </p:nvSpPr>
          <p:spPr>
            <a:xfrm>
              <a:off x="2506797" y="690335"/>
              <a:ext cx="1100763" cy="5898243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noFill/>
              </a:endParaRPr>
            </a:p>
          </p:txBody>
        </p:sp>
        <p:sp>
          <p:nvSpPr>
            <p:cNvPr id="117" name="Прямоугольник 116"/>
            <p:cNvSpPr/>
            <p:nvPr/>
          </p:nvSpPr>
          <p:spPr>
            <a:xfrm>
              <a:off x="3609065" y="690335"/>
              <a:ext cx="1100763" cy="5898243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noFill/>
              </a:endParaRPr>
            </a:p>
          </p:txBody>
        </p:sp>
        <p:sp>
          <p:nvSpPr>
            <p:cNvPr id="118" name="Прямоугольник 117"/>
            <p:cNvSpPr/>
            <p:nvPr/>
          </p:nvSpPr>
          <p:spPr>
            <a:xfrm>
              <a:off x="2506796" y="690335"/>
              <a:ext cx="1100763" cy="5898243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noFill/>
              </a:endParaRPr>
            </a:p>
          </p:txBody>
        </p:sp>
        <p:sp>
          <p:nvSpPr>
            <p:cNvPr id="119" name="Прямоугольник 118"/>
            <p:cNvSpPr/>
            <p:nvPr/>
          </p:nvSpPr>
          <p:spPr>
            <a:xfrm>
              <a:off x="3609064" y="690335"/>
              <a:ext cx="1100763" cy="5898243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noFill/>
              </a:endParaRPr>
            </a:p>
          </p:txBody>
        </p:sp>
        <p:sp>
          <p:nvSpPr>
            <p:cNvPr id="120" name="Прямоугольник 119"/>
            <p:cNvSpPr/>
            <p:nvPr/>
          </p:nvSpPr>
          <p:spPr>
            <a:xfrm>
              <a:off x="4709827" y="690335"/>
              <a:ext cx="1100763" cy="5898243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noFill/>
              </a:endParaRPr>
            </a:p>
          </p:txBody>
        </p:sp>
        <p:sp>
          <p:nvSpPr>
            <p:cNvPr id="121" name="Прямоугольник 120"/>
            <p:cNvSpPr/>
            <p:nvPr/>
          </p:nvSpPr>
          <p:spPr>
            <a:xfrm>
              <a:off x="5810590" y="690335"/>
              <a:ext cx="1100763" cy="5898243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noFill/>
              </a:endParaRPr>
            </a:p>
          </p:txBody>
        </p:sp>
        <p:sp>
          <p:nvSpPr>
            <p:cNvPr id="122" name="Прямоугольник 121"/>
            <p:cNvSpPr/>
            <p:nvPr/>
          </p:nvSpPr>
          <p:spPr>
            <a:xfrm>
              <a:off x="6913675" y="690335"/>
              <a:ext cx="1100763" cy="5898243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noFill/>
              </a:endParaRPr>
            </a:p>
          </p:txBody>
        </p:sp>
      </p:grpSp>
      <p:sp>
        <p:nvSpPr>
          <p:cNvPr id="124" name="TextBox 123"/>
          <p:cNvSpPr txBox="1"/>
          <p:nvPr/>
        </p:nvSpPr>
        <p:spPr>
          <a:xfrm>
            <a:off x="1803153" y="6638925"/>
            <a:ext cx="544285" cy="153888"/>
          </a:xfrm>
          <a:prstGeom prst="rect">
            <a:avLst/>
          </a:prstGeom>
          <a:noFill/>
          <a:ln w="3175"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3059374" y="6638925"/>
            <a:ext cx="544285" cy="153888"/>
          </a:xfrm>
          <a:prstGeom prst="rect">
            <a:avLst/>
          </a:prstGeom>
          <a:noFill/>
          <a:ln w="3175"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4299861" y="6638925"/>
            <a:ext cx="544285" cy="153888"/>
          </a:xfrm>
          <a:prstGeom prst="rect">
            <a:avLst/>
          </a:prstGeom>
          <a:noFill/>
          <a:ln w="3175"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5573533" y="6638925"/>
            <a:ext cx="544285" cy="153888"/>
          </a:xfrm>
          <a:prstGeom prst="rect">
            <a:avLst/>
          </a:prstGeom>
          <a:noFill/>
          <a:ln w="3175"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829754" y="6638925"/>
            <a:ext cx="544285" cy="153888"/>
          </a:xfrm>
          <a:prstGeom prst="rect">
            <a:avLst/>
          </a:prstGeom>
          <a:noFill/>
          <a:ln w="3175"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8088625" y="6638925"/>
            <a:ext cx="544285" cy="153888"/>
          </a:xfrm>
          <a:prstGeom prst="rect">
            <a:avLst/>
          </a:prstGeom>
          <a:noFill/>
          <a:ln w="3175"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142046" y="714751"/>
            <a:ext cx="1612121" cy="234196"/>
          </a:xfrm>
          <a:prstGeom prst="roundRect">
            <a:avLst>
              <a:gd name="adj" fmla="val 14326"/>
            </a:avLst>
          </a:prstGeom>
          <a:solidFill>
            <a:srgbClr val="EBFFEB"/>
          </a:solidFill>
          <a:ln w="9525">
            <a:solidFill>
              <a:schemeClr val="tx1"/>
            </a:solidFill>
          </a:ln>
        </p:spPr>
        <p:txBody>
          <a:bodyPr wrap="square" lIns="36000" tIns="0" rIns="0" bIns="0" rtlCol="0" anchor="ctr" anchorCtr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700" dirty="0" smtClean="0"/>
              <a:t>Рабочая группа </a:t>
            </a:r>
            <a:r>
              <a:rPr lang="ru-RU" sz="700" b="1" dirty="0" smtClean="0"/>
              <a:t>ЕАЭС</a:t>
            </a:r>
            <a:r>
              <a:rPr lang="ru-RU" sz="700" dirty="0" smtClean="0"/>
              <a:t> по сближению профессиональных квалификаций</a:t>
            </a:r>
            <a:endParaRPr lang="ru-RU" sz="700" dirty="0"/>
          </a:p>
        </p:txBody>
      </p:sp>
      <p:sp>
        <p:nvSpPr>
          <p:cNvPr id="132" name="TextBox 131"/>
          <p:cNvSpPr txBox="1"/>
          <p:nvPr/>
        </p:nvSpPr>
        <p:spPr>
          <a:xfrm>
            <a:off x="191032" y="1129315"/>
            <a:ext cx="7538976" cy="234196"/>
          </a:xfrm>
          <a:prstGeom prst="roundRect">
            <a:avLst>
              <a:gd name="adj" fmla="val 14326"/>
            </a:avLst>
          </a:prstGeom>
          <a:solidFill>
            <a:srgbClr val="F3FBFF"/>
          </a:solidFill>
          <a:ln w="9525">
            <a:solidFill>
              <a:schemeClr val="tx1"/>
            </a:solidFill>
          </a:ln>
        </p:spPr>
        <p:txBody>
          <a:bodyPr wrap="square" lIns="36000" tIns="0" rIns="0" bIns="0" rtlCol="0" anchor="ctr" anchorCtr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700" dirty="0"/>
              <a:t>План мероприятий (дорожная карта) по развитию </a:t>
            </a:r>
            <a:r>
              <a:rPr lang="ru-RU" sz="700" dirty="0" smtClean="0"/>
              <a:t>НСК</a:t>
            </a:r>
          </a:p>
          <a:p>
            <a:pPr algn="l"/>
            <a:r>
              <a:rPr lang="ru-RU" sz="700" dirty="0" smtClean="0"/>
              <a:t>в </a:t>
            </a:r>
            <a:r>
              <a:rPr lang="ru-RU" sz="700" b="1" dirty="0"/>
              <a:t>Российской Федерации </a:t>
            </a:r>
            <a:r>
              <a:rPr lang="ru-RU" sz="700" dirty="0"/>
              <a:t>на период до 2024 </a:t>
            </a:r>
            <a:r>
              <a:rPr lang="ru-RU" sz="700" dirty="0" smtClean="0"/>
              <a:t>г.</a:t>
            </a:r>
            <a:endParaRPr lang="ru-RU" sz="700" dirty="0"/>
          </a:p>
        </p:txBody>
      </p:sp>
      <p:sp>
        <p:nvSpPr>
          <p:cNvPr id="133" name="TextBox 132"/>
          <p:cNvSpPr txBox="1"/>
          <p:nvPr/>
        </p:nvSpPr>
        <p:spPr>
          <a:xfrm>
            <a:off x="142045" y="1543879"/>
            <a:ext cx="8846833" cy="234196"/>
          </a:xfrm>
          <a:prstGeom prst="roundRect">
            <a:avLst>
              <a:gd name="adj" fmla="val 14326"/>
            </a:avLst>
          </a:prstGeom>
          <a:solidFill>
            <a:srgbClr val="EBFFEB"/>
          </a:solidFill>
          <a:ln w="9525">
            <a:solidFill>
              <a:schemeClr val="tx1"/>
            </a:solidFill>
          </a:ln>
        </p:spPr>
        <p:txBody>
          <a:bodyPr wrap="square" lIns="36000" tIns="0" rIns="0" bIns="0" rtlCol="0" anchor="ctr" anchorCtr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700" dirty="0" smtClean="0"/>
              <a:t>Стратегия </a:t>
            </a:r>
            <a:r>
              <a:rPr lang="ru-RU" sz="700" dirty="0"/>
              <a:t>совершенствования </a:t>
            </a:r>
            <a:r>
              <a:rPr lang="ru-RU" sz="700" dirty="0" smtClean="0"/>
              <a:t>НСК</a:t>
            </a:r>
          </a:p>
          <a:p>
            <a:pPr algn="l"/>
            <a:r>
              <a:rPr lang="ru-RU" sz="700" dirty="0" smtClean="0"/>
              <a:t>Республики Беларусь 2018 – 2025 гг.</a:t>
            </a:r>
            <a:endParaRPr lang="ru-RU" sz="700" dirty="0"/>
          </a:p>
        </p:txBody>
      </p:sp>
      <p:sp>
        <p:nvSpPr>
          <p:cNvPr id="134" name="TextBox 133"/>
          <p:cNvSpPr txBox="1"/>
          <p:nvPr/>
        </p:nvSpPr>
        <p:spPr>
          <a:xfrm>
            <a:off x="142046" y="1958443"/>
            <a:ext cx="2561361" cy="234196"/>
          </a:xfrm>
          <a:prstGeom prst="roundRect">
            <a:avLst>
              <a:gd name="adj" fmla="val 14326"/>
            </a:avLst>
          </a:prstGeom>
          <a:solidFill>
            <a:srgbClr val="F3FBFF"/>
          </a:solidFill>
          <a:ln w="9525">
            <a:solidFill>
              <a:schemeClr val="tx1"/>
            </a:solidFill>
          </a:ln>
        </p:spPr>
        <p:txBody>
          <a:bodyPr wrap="square" lIns="36000" tIns="0" rIns="0" bIns="0" rtlCol="0" anchor="ctr" anchorCtr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700" dirty="0"/>
              <a:t>План формирования и </a:t>
            </a:r>
            <a:r>
              <a:rPr lang="ru-RU" sz="700" dirty="0" smtClean="0"/>
              <a:t>развития НСК </a:t>
            </a:r>
            <a:r>
              <a:rPr lang="ru-RU" sz="700" b="1" dirty="0" smtClean="0"/>
              <a:t>Украины</a:t>
            </a:r>
          </a:p>
          <a:p>
            <a:pPr algn="l"/>
            <a:r>
              <a:rPr lang="ru-RU" sz="700" dirty="0" smtClean="0"/>
              <a:t> 2016 - 2020 гг.</a:t>
            </a:r>
            <a:endParaRPr lang="ru-RU" sz="700" dirty="0"/>
          </a:p>
        </p:txBody>
      </p:sp>
      <p:sp>
        <p:nvSpPr>
          <p:cNvPr id="135" name="TextBox 134"/>
          <p:cNvSpPr txBox="1"/>
          <p:nvPr/>
        </p:nvSpPr>
        <p:spPr>
          <a:xfrm>
            <a:off x="142046" y="2373007"/>
            <a:ext cx="5075522" cy="234196"/>
          </a:xfrm>
          <a:prstGeom prst="roundRect">
            <a:avLst>
              <a:gd name="adj" fmla="val 14326"/>
            </a:avLst>
          </a:prstGeom>
          <a:solidFill>
            <a:srgbClr val="EBFFEB"/>
          </a:solidFill>
          <a:ln w="9525">
            <a:solidFill>
              <a:schemeClr val="tx1"/>
            </a:solidFill>
          </a:ln>
        </p:spPr>
        <p:txBody>
          <a:bodyPr wrap="square" lIns="36000" tIns="0" rIns="0" bIns="0" rtlCol="0" anchor="ctr" anchorCtr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700" dirty="0" smtClean="0"/>
              <a:t>План </a:t>
            </a:r>
            <a:r>
              <a:rPr lang="ru-RU" sz="700" dirty="0"/>
              <a:t>мероприятий по внедрению </a:t>
            </a:r>
            <a:r>
              <a:rPr lang="ru-RU" sz="700" b="1" dirty="0" smtClean="0"/>
              <a:t>Азербайджанской</a:t>
            </a:r>
            <a:r>
              <a:rPr lang="ru-RU" sz="700" dirty="0" smtClean="0"/>
              <a:t> </a:t>
            </a:r>
            <a:r>
              <a:rPr lang="ru-RU" sz="700" dirty="0"/>
              <a:t>рамки </a:t>
            </a:r>
            <a:r>
              <a:rPr lang="ru-RU" sz="700" dirty="0" smtClean="0"/>
              <a:t>квалификаций</a:t>
            </a:r>
          </a:p>
          <a:p>
            <a:pPr algn="l"/>
            <a:r>
              <a:rPr lang="ru-RU" sz="700" dirty="0" smtClean="0"/>
              <a:t>2016-2022 гг.</a:t>
            </a:r>
            <a:endParaRPr lang="ru-RU" sz="700" dirty="0"/>
          </a:p>
        </p:txBody>
      </p:sp>
      <p:sp>
        <p:nvSpPr>
          <p:cNvPr id="136" name="TextBox 135"/>
          <p:cNvSpPr txBox="1"/>
          <p:nvPr/>
        </p:nvSpPr>
        <p:spPr>
          <a:xfrm>
            <a:off x="142046" y="2787570"/>
            <a:ext cx="1280679" cy="234196"/>
          </a:xfrm>
          <a:prstGeom prst="roundRect">
            <a:avLst>
              <a:gd name="adj" fmla="val 14326"/>
            </a:avLst>
          </a:prstGeom>
          <a:solidFill>
            <a:srgbClr val="F3FBFF"/>
          </a:solidFill>
          <a:ln w="9525">
            <a:solidFill>
              <a:schemeClr val="tx1"/>
            </a:solidFill>
          </a:ln>
        </p:spPr>
        <p:txBody>
          <a:bodyPr wrap="square" lIns="36000" tIns="0" rIns="0" bIns="0" rtlCol="0" anchor="ctr" anchorCtr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700" dirty="0" smtClean="0"/>
              <a:t>Концепция НСК 2017</a:t>
            </a:r>
          </a:p>
          <a:p>
            <a:pPr algn="l"/>
            <a:r>
              <a:rPr lang="ru-RU" sz="700" b="1" dirty="0" err="1" smtClean="0"/>
              <a:t>Кыргызской</a:t>
            </a:r>
            <a:r>
              <a:rPr lang="ru-RU" sz="700" dirty="0" smtClean="0"/>
              <a:t> </a:t>
            </a:r>
            <a:r>
              <a:rPr lang="ru-RU" sz="700" b="1" dirty="0" smtClean="0"/>
              <a:t>Республики</a:t>
            </a:r>
            <a:endParaRPr lang="ru-RU" sz="700" b="1" dirty="0"/>
          </a:p>
        </p:txBody>
      </p:sp>
      <p:sp>
        <p:nvSpPr>
          <p:cNvPr id="137" name="TextBox 136"/>
          <p:cNvSpPr txBox="1"/>
          <p:nvPr/>
        </p:nvSpPr>
        <p:spPr>
          <a:xfrm>
            <a:off x="142046" y="3955972"/>
            <a:ext cx="1305207" cy="234196"/>
          </a:xfrm>
          <a:prstGeom prst="roundRect">
            <a:avLst>
              <a:gd name="adj" fmla="val 14326"/>
            </a:avLst>
          </a:prstGeom>
          <a:solidFill>
            <a:srgbClr val="CCECFF"/>
          </a:solidFill>
          <a:ln w="9525">
            <a:solidFill>
              <a:schemeClr val="tx1"/>
            </a:solidFill>
          </a:ln>
        </p:spPr>
        <p:txBody>
          <a:bodyPr wrap="square" lIns="36000" tIns="0" rIns="0" bIns="0" rtlCol="0" anchor="ctr" anchorCtr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700" dirty="0" smtClean="0"/>
              <a:t>Использование </a:t>
            </a:r>
            <a:r>
              <a:rPr lang="ru-RU" sz="700" b="1" dirty="0" smtClean="0"/>
              <a:t>70 ПС</a:t>
            </a:r>
            <a:r>
              <a:rPr lang="ru-RU" sz="700" dirty="0" smtClean="0"/>
              <a:t> </a:t>
            </a:r>
          </a:p>
          <a:p>
            <a:pPr algn="l"/>
            <a:r>
              <a:rPr lang="ru-RU" sz="700" dirty="0" smtClean="0"/>
              <a:t>2018 года</a:t>
            </a:r>
            <a:endParaRPr lang="ru-RU" sz="700" dirty="0"/>
          </a:p>
        </p:txBody>
      </p:sp>
      <p:sp>
        <p:nvSpPr>
          <p:cNvPr id="138" name="TextBox 137"/>
          <p:cNvSpPr txBox="1"/>
          <p:nvPr/>
        </p:nvSpPr>
        <p:spPr>
          <a:xfrm>
            <a:off x="191032" y="4519307"/>
            <a:ext cx="1256221" cy="234196"/>
          </a:xfrm>
          <a:prstGeom prst="roundRect">
            <a:avLst>
              <a:gd name="adj" fmla="val 14326"/>
            </a:avLst>
          </a:prstGeom>
          <a:solidFill>
            <a:srgbClr val="CCECFF"/>
          </a:solidFill>
          <a:ln w="9525">
            <a:solidFill>
              <a:schemeClr val="tx1"/>
            </a:solidFill>
          </a:ln>
        </p:spPr>
        <p:txBody>
          <a:bodyPr wrap="square" lIns="36000" tIns="0" rIns="0" bIns="0" rtlCol="0" anchor="ctr" anchorCtr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700" dirty="0" smtClean="0"/>
              <a:t>Разработка </a:t>
            </a:r>
            <a:r>
              <a:rPr lang="ru-RU" sz="700" b="1" dirty="0" smtClean="0"/>
              <a:t>36 ОРК </a:t>
            </a:r>
          </a:p>
          <a:p>
            <a:pPr algn="l"/>
            <a:r>
              <a:rPr lang="ru-RU" sz="700" dirty="0" smtClean="0"/>
              <a:t>и </a:t>
            </a:r>
            <a:r>
              <a:rPr lang="ru-RU" sz="700" b="1" dirty="0" smtClean="0"/>
              <a:t>480 ПС</a:t>
            </a:r>
            <a:endParaRPr lang="ru-RU" sz="700" b="1" dirty="0"/>
          </a:p>
        </p:txBody>
      </p:sp>
      <p:sp>
        <p:nvSpPr>
          <p:cNvPr id="139" name="TextBox 138"/>
          <p:cNvSpPr txBox="1"/>
          <p:nvPr/>
        </p:nvSpPr>
        <p:spPr>
          <a:xfrm>
            <a:off x="191032" y="3487662"/>
            <a:ext cx="8797846" cy="234196"/>
          </a:xfrm>
          <a:prstGeom prst="roundRect">
            <a:avLst>
              <a:gd name="adj" fmla="val 14326"/>
            </a:avLst>
          </a:prstGeom>
          <a:solidFill>
            <a:srgbClr val="CCECFF"/>
          </a:solidFill>
          <a:ln w="9525">
            <a:solidFill>
              <a:schemeClr val="tx1"/>
            </a:solidFill>
          </a:ln>
        </p:spPr>
        <p:txBody>
          <a:bodyPr wrap="square" lIns="36000" tIns="0" rIns="36000" bIns="0" rtlCol="0" anchor="ctr" anchorCtr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r"/>
            <a:r>
              <a:rPr lang="ru-RU" sz="700" dirty="0" smtClean="0"/>
              <a:t>В Казахстане из </a:t>
            </a:r>
            <a:r>
              <a:rPr lang="ru-RU" sz="700" b="1" dirty="0"/>
              <a:t>колледжей и вузов </a:t>
            </a:r>
            <a:r>
              <a:rPr lang="ru-RU" sz="700" dirty="0"/>
              <a:t>в </a:t>
            </a:r>
            <a:r>
              <a:rPr lang="ru-RU" sz="700" dirty="0" smtClean="0"/>
              <a:t>течение 7 </a:t>
            </a:r>
            <a:r>
              <a:rPr lang="ru-RU" sz="700" dirty="0"/>
              <a:t>лет </a:t>
            </a:r>
            <a:endParaRPr lang="ru-RU" sz="700" dirty="0" smtClean="0"/>
          </a:p>
          <a:p>
            <a:pPr algn="r"/>
            <a:r>
              <a:rPr lang="ru-RU" sz="700" dirty="0" smtClean="0"/>
              <a:t>на </a:t>
            </a:r>
            <a:r>
              <a:rPr lang="ru-RU" sz="700" dirty="0"/>
              <a:t>рынок труда выйдут около </a:t>
            </a:r>
            <a:r>
              <a:rPr lang="ru-RU" sz="700" b="1" dirty="0"/>
              <a:t>2 </a:t>
            </a:r>
            <a:r>
              <a:rPr lang="ru-RU" sz="700" b="1" dirty="0" smtClean="0"/>
              <a:t>млн. </a:t>
            </a:r>
            <a:r>
              <a:rPr lang="ru-RU" sz="700" b="1" dirty="0"/>
              <a:t>выпускников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191032" y="3120269"/>
            <a:ext cx="8797846" cy="234196"/>
          </a:xfrm>
          <a:prstGeom prst="roundRect">
            <a:avLst>
              <a:gd name="adj" fmla="val 14326"/>
            </a:avLst>
          </a:prstGeom>
          <a:solidFill>
            <a:srgbClr val="CCECFF"/>
          </a:solidFill>
          <a:ln w="9525">
            <a:solidFill>
              <a:schemeClr val="tx1"/>
            </a:solidFill>
          </a:ln>
        </p:spPr>
        <p:txBody>
          <a:bodyPr wrap="square" lIns="36000" tIns="0" rIns="36000" bIns="0" rtlCol="0" anchor="ctr" anchorCtr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r"/>
            <a:r>
              <a:rPr lang="ru-RU" sz="700" b="1" dirty="0" smtClean="0"/>
              <a:t>Казахстан</a:t>
            </a:r>
            <a:r>
              <a:rPr lang="ru-RU" sz="700" dirty="0" smtClean="0"/>
              <a:t>. Стратегический </a:t>
            </a:r>
            <a:r>
              <a:rPr lang="ru-RU" sz="700" dirty="0"/>
              <a:t>план развития до 2025 г.: 1) </a:t>
            </a:r>
            <a:r>
              <a:rPr lang="ru-RU" sz="700" b="1" dirty="0" smtClean="0"/>
              <a:t>создание 1 </a:t>
            </a:r>
            <a:r>
              <a:rPr lang="ru-RU" sz="700" b="1" dirty="0"/>
              <a:t>млн рабочих мест</a:t>
            </a:r>
            <a:r>
              <a:rPr lang="ru-RU" sz="700" dirty="0"/>
              <a:t> </a:t>
            </a:r>
            <a:r>
              <a:rPr lang="ru-RU" sz="700" dirty="0" smtClean="0"/>
              <a:t>, 2) повышение </a:t>
            </a:r>
            <a:r>
              <a:rPr lang="ru-RU" sz="700" dirty="0"/>
              <a:t>производительности труда на 50</a:t>
            </a:r>
            <a:r>
              <a:rPr lang="ru-RU" sz="700" dirty="0" smtClean="0"/>
              <a:t>%,</a:t>
            </a:r>
            <a:br>
              <a:rPr lang="ru-RU" sz="700" dirty="0" smtClean="0"/>
            </a:br>
            <a:r>
              <a:rPr lang="ru-RU" sz="700" dirty="0" smtClean="0"/>
              <a:t>3) рост </a:t>
            </a:r>
            <a:r>
              <a:rPr lang="ru-RU" sz="700" dirty="0"/>
              <a:t>объема </a:t>
            </a:r>
            <a:r>
              <a:rPr lang="ru-RU" sz="700" dirty="0" err="1"/>
              <a:t>несырьевого</a:t>
            </a:r>
            <a:r>
              <a:rPr lang="ru-RU" sz="700" dirty="0"/>
              <a:t> экспорта до $41 </a:t>
            </a:r>
            <a:r>
              <a:rPr lang="ru-RU" sz="700" dirty="0" smtClean="0"/>
              <a:t>млрд, 4) расширение </a:t>
            </a:r>
            <a:r>
              <a:rPr lang="ru-RU" sz="700" dirty="0"/>
              <a:t>доли малого и среднего бизнеса в ВВП до 35%.</a:t>
            </a:r>
            <a:endParaRPr lang="ru-RU" sz="700" b="1" dirty="0"/>
          </a:p>
        </p:txBody>
      </p:sp>
      <p:sp>
        <p:nvSpPr>
          <p:cNvPr id="141" name="TextBox 140"/>
          <p:cNvSpPr txBox="1"/>
          <p:nvPr/>
        </p:nvSpPr>
        <p:spPr>
          <a:xfrm>
            <a:off x="4697717" y="4886700"/>
            <a:ext cx="1256221" cy="234196"/>
          </a:xfrm>
          <a:prstGeom prst="roundRect">
            <a:avLst>
              <a:gd name="adj" fmla="val 14326"/>
            </a:avLst>
          </a:prstGeom>
          <a:solidFill>
            <a:srgbClr val="FFE7E1"/>
          </a:solidFill>
          <a:ln w="9525">
            <a:solidFill>
              <a:srgbClr val="FF0000"/>
            </a:solidFill>
          </a:ln>
        </p:spPr>
        <p:txBody>
          <a:bodyPr wrap="square" lIns="36000" tIns="0" rIns="0" bIns="0" rtlCol="0" anchor="ctr" anchorCtr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700" b="1" dirty="0" smtClean="0">
                <a:solidFill>
                  <a:srgbClr val="FF0000"/>
                </a:solidFill>
              </a:rPr>
              <a:t>Какие события добавить?</a:t>
            </a:r>
          </a:p>
          <a:p>
            <a:pPr algn="l"/>
            <a:endParaRPr lang="ru-RU" sz="7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471647" y="4519307"/>
            <a:ext cx="1229109" cy="234196"/>
          </a:xfrm>
          <a:prstGeom prst="roundRect">
            <a:avLst>
              <a:gd name="adj" fmla="val 14326"/>
            </a:avLst>
          </a:prstGeom>
          <a:solidFill>
            <a:srgbClr val="CCECFF"/>
          </a:solidFill>
          <a:ln w="9525">
            <a:solidFill>
              <a:schemeClr val="tx1"/>
            </a:solidFill>
          </a:ln>
        </p:spPr>
        <p:txBody>
          <a:bodyPr wrap="square" lIns="36000" tIns="0" rIns="0" bIns="0" rtlCol="0" anchor="ctr" anchorCtr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700" dirty="0" smtClean="0"/>
              <a:t>Использование </a:t>
            </a:r>
            <a:r>
              <a:rPr lang="ru-RU" sz="700" b="1" dirty="0" smtClean="0"/>
              <a:t>36 ОРК </a:t>
            </a:r>
          </a:p>
          <a:p>
            <a:pPr algn="l"/>
            <a:r>
              <a:rPr lang="ru-RU" sz="700" dirty="0" smtClean="0"/>
              <a:t>и </a:t>
            </a:r>
            <a:r>
              <a:rPr lang="ru-RU" sz="700" b="1" dirty="0" smtClean="0"/>
              <a:t>480 ПС</a:t>
            </a:r>
            <a:endParaRPr lang="ru-RU" sz="700" b="1" dirty="0"/>
          </a:p>
        </p:txBody>
      </p:sp>
    </p:spTree>
    <p:extLst>
      <p:ext uri="{BB962C8B-B14F-4D97-AF65-F5344CB8AC3E}">
        <p14:creationId xmlns:p14="http://schemas.microsoft.com/office/powerpoint/2010/main" val="349139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Box 10"/>
          <p:cNvSpPr txBox="1">
            <a:spLocks noChangeArrowheads="1"/>
          </p:cNvSpPr>
          <p:nvPr/>
        </p:nvSpPr>
        <p:spPr bwMode="auto">
          <a:xfrm>
            <a:off x="0" y="115748"/>
            <a:ext cx="9144008" cy="315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ru-RU" sz="1400" b="1" dirty="0" smtClean="0">
                <a:solidFill>
                  <a:srgbClr val="084A92"/>
                </a:solidFill>
              </a:rPr>
              <a:t>МОДЕЛЬ СОЗДАНИЯ НСК в 2016 - 2018 гг. (3 этап)</a:t>
            </a:r>
            <a:endParaRPr kumimoji="0" lang="ru-RU" sz="1400" b="1" dirty="0">
              <a:solidFill>
                <a:srgbClr val="084A92"/>
              </a:solidFill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8" y="515212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Скругленный прямоугольник 187"/>
          <p:cNvSpPr/>
          <p:nvPr/>
        </p:nvSpPr>
        <p:spPr>
          <a:xfrm>
            <a:off x="1541235" y="3284651"/>
            <a:ext cx="2432755" cy="2796679"/>
          </a:xfrm>
          <a:prstGeom prst="roundRect">
            <a:avLst>
              <a:gd name="adj" fmla="val 3213"/>
            </a:avLst>
          </a:prstGeom>
          <a:solidFill>
            <a:srgbClr val="F3FB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0" name="TextBox 189"/>
          <p:cNvSpPr txBox="1"/>
          <p:nvPr/>
        </p:nvSpPr>
        <p:spPr>
          <a:xfrm>
            <a:off x="1281296" y="2310116"/>
            <a:ext cx="959194" cy="259463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Разработчики</a:t>
            </a:r>
            <a:endParaRPr lang="ru-RU" sz="1000" dirty="0"/>
          </a:p>
        </p:txBody>
      </p:sp>
      <p:sp>
        <p:nvSpPr>
          <p:cNvPr id="191" name="TextBox 190"/>
          <p:cNvSpPr txBox="1"/>
          <p:nvPr/>
        </p:nvSpPr>
        <p:spPr>
          <a:xfrm>
            <a:off x="2549944" y="2329140"/>
            <a:ext cx="680562" cy="226591"/>
          </a:xfrm>
          <a:prstGeom prst="roundRect">
            <a:avLst>
              <a:gd name="adj" fmla="val 0"/>
            </a:avLst>
          </a:prstGeom>
          <a:solidFill>
            <a:srgbClr val="99FFCC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контракты</a:t>
            </a:r>
            <a:endParaRPr lang="ru-RU" sz="1000" dirty="0"/>
          </a:p>
        </p:txBody>
      </p:sp>
      <p:sp>
        <p:nvSpPr>
          <p:cNvPr id="192" name="TextBox 191"/>
          <p:cNvSpPr txBox="1"/>
          <p:nvPr/>
        </p:nvSpPr>
        <p:spPr>
          <a:xfrm>
            <a:off x="4129902" y="1571776"/>
            <a:ext cx="672172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Мин-</a:t>
            </a:r>
            <a:r>
              <a:rPr lang="ru-RU" sz="1000" b="1" dirty="0" err="1" smtClean="0"/>
              <a:t>ва</a:t>
            </a:r>
            <a:endParaRPr lang="ru-RU" sz="1000" b="1" dirty="0"/>
          </a:p>
        </p:txBody>
      </p:sp>
      <p:sp>
        <p:nvSpPr>
          <p:cNvPr id="200" name="TextBox 199"/>
          <p:cNvSpPr txBox="1"/>
          <p:nvPr/>
        </p:nvSpPr>
        <p:spPr>
          <a:xfrm>
            <a:off x="5533443" y="1614447"/>
            <a:ext cx="1461590" cy="259463"/>
          </a:xfrm>
          <a:prstGeom prst="roundRect">
            <a:avLst>
              <a:gd name="adj" fmla="val 22721"/>
            </a:avLst>
          </a:prstGeom>
          <a:solidFill>
            <a:srgbClr val="FFD79B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НПП РК «Атамекен»</a:t>
            </a:r>
            <a:endParaRPr lang="ru-RU" sz="1000" b="1" dirty="0"/>
          </a:p>
        </p:txBody>
      </p:sp>
      <p:sp>
        <p:nvSpPr>
          <p:cNvPr id="201" name="TextBox 200"/>
          <p:cNvSpPr txBox="1"/>
          <p:nvPr/>
        </p:nvSpPr>
        <p:spPr>
          <a:xfrm>
            <a:off x="4093326" y="1614448"/>
            <a:ext cx="672172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Мин-</a:t>
            </a:r>
            <a:r>
              <a:rPr lang="ru-RU" sz="1000" b="1" dirty="0" err="1" smtClean="0"/>
              <a:t>ва</a:t>
            </a:r>
            <a:endParaRPr lang="ru-RU" sz="1000" b="1" dirty="0"/>
          </a:p>
        </p:txBody>
      </p:sp>
      <p:sp>
        <p:nvSpPr>
          <p:cNvPr id="257" name="TextBox 256"/>
          <p:cNvSpPr txBox="1"/>
          <p:nvPr/>
        </p:nvSpPr>
        <p:spPr>
          <a:xfrm>
            <a:off x="3951482" y="808458"/>
            <a:ext cx="1184236" cy="259463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Правительство</a:t>
            </a:r>
            <a:endParaRPr lang="ru-RU" sz="1000" b="1" dirty="0"/>
          </a:p>
        </p:txBody>
      </p:sp>
      <p:sp>
        <p:nvSpPr>
          <p:cNvPr id="258" name="TextBox 257"/>
          <p:cNvSpPr txBox="1"/>
          <p:nvPr/>
        </p:nvSpPr>
        <p:spPr>
          <a:xfrm>
            <a:off x="4719127" y="2607465"/>
            <a:ext cx="859772" cy="413597"/>
          </a:xfrm>
          <a:prstGeom prst="roundRect">
            <a:avLst>
              <a:gd name="adj" fmla="val 14326"/>
            </a:avLst>
          </a:prstGeom>
          <a:solidFill>
            <a:srgbClr val="EBFFEB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Отраслевые</a:t>
            </a:r>
          </a:p>
          <a:p>
            <a:r>
              <a:rPr lang="ru-RU" sz="1000" dirty="0" smtClean="0"/>
              <a:t>комиссии</a:t>
            </a:r>
            <a:endParaRPr lang="ru-RU" sz="1000" dirty="0"/>
          </a:p>
        </p:txBody>
      </p:sp>
      <p:sp>
        <p:nvSpPr>
          <p:cNvPr id="259" name="TextBox 258"/>
          <p:cNvSpPr txBox="1"/>
          <p:nvPr/>
        </p:nvSpPr>
        <p:spPr>
          <a:xfrm>
            <a:off x="3540413" y="2348932"/>
            <a:ext cx="397986" cy="259463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ГУП</a:t>
            </a:r>
            <a:endParaRPr lang="ru-RU" sz="1000" dirty="0"/>
          </a:p>
        </p:txBody>
      </p:sp>
      <p:sp>
        <p:nvSpPr>
          <p:cNvPr id="260" name="TextBox 259"/>
          <p:cNvSpPr txBox="1"/>
          <p:nvPr/>
        </p:nvSpPr>
        <p:spPr>
          <a:xfrm>
            <a:off x="2518663" y="2365368"/>
            <a:ext cx="680562" cy="226591"/>
          </a:xfrm>
          <a:prstGeom prst="roundRect">
            <a:avLst>
              <a:gd name="adj" fmla="val 0"/>
            </a:avLst>
          </a:prstGeom>
          <a:solidFill>
            <a:srgbClr val="99FFCC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контракты</a:t>
            </a:r>
            <a:endParaRPr lang="ru-RU" sz="1000" dirty="0"/>
          </a:p>
        </p:txBody>
      </p:sp>
      <p:sp>
        <p:nvSpPr>
          <p:cNvPr id="261" name="TextBox 260"/>
          <p:cNvSpPr txBox="1"/>
          <p:nvPr/>
        </p:nvSpPr>
        <p:spPr>
          <a:xfrm>
            <a:off x="1252923" y="2348932"/>
            <a:ext cx="959194" cy="259463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Разработчики</a:t>
            </a:r>
            <a:endParaRPr lang="ru-RU" sz="1000" dirty="0"/>
          </a:p>
        </p:txBody>
      </p:sp>
      <p:sp>
        <p:nvSpPr>
          <p:cNvPr id="262" name="TextBox 261"/>
          <p:cNvSpPr txBox="1"/>
          <p:nvPr/>
        </p:nvSpPr>
        <p:spPr>
          <a:xfrm>
            <a:off x="3389985" y="3989114"/>
            <a:ext cx="444512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ОРК</a:t>
            </a:r>
          </a:p>
        </p:txBody>
      </p:sp>
      <p:sp>
        <p:nvSpPr>
          <p:cNvPr id="263" name="TextBox 262"/>
          <p:cNvSpPr txBox="1"/>
          <p:nvPr/>
        </p:nvSpPr>
        <p:spPr>
          <a:xfrm>
            <a:off x="3389985" y="3416810"/>
            <a:ext cx="444512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НРК</a:t>
            </a:r>
          </a:p>
        </p:txBody>
      </p:sp>
      <p:sp>
        <p:nvSpPr>
          <p:cNvPr id="264" name="TextBox 263"/>
          <p:cNvSpPr txBox="1"/>
          <p:nvPr/>
        </p:nvSpPr>
        <p:spPr>
          <a:xfrm>
            <a:off x="3389985" y="4561418"/>
            <a:ext cx="444512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ПС</a:t>
            </a:r>
          </a:p>
        </p:txBody>
      </p:sp>
      <p:sp>
        <p:nvSpPr>
          <p:cNvPr id="265" name="TextBox 264"/>
          <p:cNvSpPr txBox="1"/>
          <p:nvPr/>
        </p:nvSpPr>
        <p:spPr>
          <a:xfrm>
            <a:off x="3389985" y="5133723"/>
            <a:ext cx="444512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ОП</a:t>
            </a:r>
          </a:p>
        </p:txBody>
      </p:sp>
      <p:cxnSp>
        <p:nvCxnSpPr>
          <p:cNvPr id="266" name="Прямая со стрелкой 265"/>
          <p:cNvCxnSpPr>
            <a:endCxn id="265" idx="1"/>
          </p:cNvCxnSpPr>
          <p:nvPr/>
        </p:nvCxnSpPr>
        <p:spPr>
          <a:xfrm>
            <a:off x="2935422" y="5247019"/>
            <a:ext cx="454563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Прямая со стрелкой 266"/>
          <p:cNvCxnSpPr>
            <a:stCxn id="261" idx="3"/>
            <a:endCxn id="260" idx="1"/>
          </p:cNvCxnSpPr>
          <p:nvPr/>
        </p:nvCxnSpPr>
        <p:spPr>
          <a:xfrm>
            <a:off x="2212117" y="2478664"/>
            <a:ext cx="306546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Прямая со стрелкой 267"/>
          <p:cNvCxnSpPr>
            <a:stCxn id="259" idx="1"/>
            <a:endCxn id="260" idx="3"/>
          </p:cNvCxnSpPr>
          <p:nvPr/>
        </p:nvCxnSpPr>
        <p:spPr>
          <a:xfrm flipH="1">
            <a:off x="3199225" y="2478664"/>
            <a:ext cx="341188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Соединительная линия уступом 268"/>
          <p:cNvCxnSpPr>
            <a:stCxn id="333" idx="1"/>
            <a:endCxn id="261" idx="0"/>
          </p:cNvCxnSpPr>
          <p:nvPr/>
        </p:nvCxnSpPr>
        <p:spPr>
          <a:xfrm rot="10800000" flipV="1">
            <a:off x="1732521" y="1696694"/>
            <a:ext cx="802403" cy="652237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Соединительная линия уступом 270"/>
          <p:cNvCxnSpPr>
            <a:stCxn id="201" idx="2"/>
            <a:endCxn id="258" idx="1"/>
          </p:cNvCxnSpPr>
          <p:nvPr/>
        </p:nvCxnSpPr>
        <p:spPr>
          <a:xfrm rot="16200000" flipH="1">
            <a:off x="4104093" y="2199229"/>
            <a:ext cx="940353" cy="289715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TextBox 272"/>
          <p:cNvSpPr txBox="1"/>
          <p:nvPr/>
        </p:nvSpPr>
        <p:spPr>
          <a:xfrm>
            <a:off x="1745738" y="1896004"/>
            <a:ext cx="1427577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финансирование</a:t>
            </a:r>
          </a:p>
        </p:txBody>
      </p:sp>
      <p:cxnSp>
        <p:nvCxnSpPr>
          <p:cNvPr id="274" name="Прямая со стрелкой 273"/>
          <p:cNvCxnSpPr>
            <a:stCxn id="260" idx="2"/>
          </p:cNvCxnSpPr>
          <p:nvPr/>
        </p:nvCxnSpPr>
        <p:spPr>
          <a:xfrm>
            <a:off x="2858944" y="2591959"/>
            <a:ext cx="0" cy="692692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TextBox 274"/>
          <p:cNvSpPr txBox="1"/>
          <p:nvPr/>
        </p:nvSpPr>
        <p:spPr>
          <a:xfrm>
            <a:off x="1972187" y="3055013"/>
            <a:ext cx="795116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результаты</a:t>
            </a:r>
          </a:p>
        </p:txBody>
      </p:sp>
      <p:sp>
        <p:nvSpPr>
          <p:cNvPr id="276" name="TextBox 275"/>
          <p:cNvSpPr txBox="1"/>
          <p:nvPr/>
        </p:nvSpPr>
        <p:spPr>
          <a:xfrm>
            <a:off x="1620525" y="6100028"/>
            <a:ext cx="795116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Разработка</a:t>
            </a:r>
          </a:p>
        </p:txBody>
      </p:sp>
      <p:sp>
        <p:nvSpPr>
          <p:cNvPr id="277" name="TextBox 276"/>
          <p:cNvSpPr txBox="1"/>
          <p:nvPr/>
        </p:nvSpPr>
        <p:spPr>
          <a:xfrm>
            <a:off x="4157883" y="4117140"/>
            <a:ext cx="753687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Экспертиза</a:t>
            </a:r>
          </a:p>
        </p:txBody>
      </p:sp>
      <p:sp>
        <p:nvSpPr>
          <p:cNvPr id="278" name="TextBox 277"/>
          <p:cNvSpPr txBox="1"/>
          <p:nvPr/>
        </p:nvSpPr>
        <p:spPr>
          <a:xfrm>
            <a:off x="4191138" y="3065343"/>
            <a:ext cx="929642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Согласование</a:t>
            </a:r>
          </a:p>
        </p:txBody>
      </p:sp>
      <p:sp>
        <p:nvSpPr>
          <p:cNvPr id="279" name="TextBox 278"/>
          <p:cNvSpPr txBox="1"/>
          <p:nvPr/>
        </p:nvSpPr>
        <p:spPr>
          <a:xfrm>
            <a:off x="631710" y="3542787"/>
            <a:ext cx="920022" cy="380480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Составление</a:t>
            </a:r>
          </a:p>
          <a:p>
            <a:r>
              <a:rPr lang="ru-RU" sz="1000" dirty="0" smtClean="0"/>
              <a:t>заказа</a:t>
            </a:r>
          </a:p>
        </p:txBody>
      </p:sp>
      <p:sp>
        <p:nvSpPr>
          <p:cNvPr id="280" name="TextBox 279"/>
          <p:cNvSpPr txBox="1"/>
          <p:nvPr/>
        </p:nvSpPr>
        <p:spPr>
          <a:xfrm>
            <a:off x="5444201" y="2196821"/>
            <a:ext cx="877912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Утверждение</a:t>
            </a:r>
          </a:p>
        </p:txBody>
      </p:sp>
      <p:sp>
        <p:nvSpPr>
          <p:cNvPr id="281" name="TextBox 280"/>
          <p:cNvSpPr txBox="1"/>
          <p:nvPr/>
        </p:nvSpPr>
        <p:spPr>
          <a:xfrm>
            <a:off x="6459776" y="2196820"/>
            <a:ext cx="826182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Регистрация</a:t>
            </a:r>
          </a:p>
        </p:txBody>
      </p:sp>
      <p:cxnSp>
        <p:nvCxnSpPr>
          <p:cNvPr id="282" name="Соединительная линия уступом 281"/>
          <p:cNvCxnSpPr>
            <a:stCxn id="262" idx="3"/>
            <a:endCxn id="258" idx="2"/>
          </p:cNvCxnSpPr>
          <p:nvPr/>
        </p:nvCxnSpPr>
        <p:spPr>
          <a:xfrm flipV="1">
            <a:off x="3834497" y="3021062"/>
            <a:ext cx="1314516" cy="1081348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Соединительная линия уступом 282"/>
          <p:cNvCxnSpPr>
            <a:stCxn id="264" idx="3"/>
            <a:endCxn id="258" idx="2"/>
          </p:cNvCxnSpPr>
          <p:nvPr/>
        </p:nvCxnSpPr>
        <p:spPr>
          <a:xfrm flipV="1">
            <a:off x="3834497" y="3021062"/>
            <a:ext cx="1314516" cy="1653652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Прямая со стрелкой 284"/>
          <p:cNvCxnSpPr>
            <a:endCxn id="263" idx="1"/>
          </p:cNvCxnSpPr>
          <p:nvPr/>
        </p:nvCxnSpPr>
        <p:spPr>
          <a:xfrm>
            <a:off x="2935422" y="3530099"/>
            <a:ext cx="454563" cy="7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" name="TextBox 285"/>
          <p:cNvSpPr txBox="1"/>
          <p:nvPr/>
        </p:nvSpPr>
        <p:spPr>
          <a:xfrm>
            <a:off x="2271474" y="3718697"/>
            <a:ext cx="993400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Методика ОРК</a:t>
            </a:r>
          </a:p>
        </p:txBody>
      </p:sp>
      <p:cxnSp>
        <p:nvCxnSpPr>
          <p:cNvPr id="287" name="Прямая со стрелкой 286"/>
          <p:cNvCxnSpPr/>
          <p:nvPr/>
        </p:nvCxnSpPr>
        <p:spPr>
          <a:xfrm>
            <a:off x="2935422" y="4674714"/>
            <a:ext cx="454563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Прямая со стрелкой 287"/>
          <p:cNvCxnSpPr/>
          <p:nvPr/>
        </p:nvCxnSpPr>
        <p:spPr>
          <a:xfrm>
            <a:off x="2935422" y="4102410"/>
            <a:ext cx="454563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9" name="TextBox 288"/>
          <p:cNvSpPr txBox="1"/>
          <p:nvPr/>
        </p:nvSpPr>
        <p:spPr>
          <a:xfrm>
            <a:off x="2271474" y="4288910"/>
            <a:ext cx="993400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Методика ПС</a:t>
            </a:r>
          </a:p>
        </p:txBody>
      </p:sp>
      <p:sp>
        <p:nvSpPr>
          <p:cNvPr id="290" name="TextBox 289"/>
          <p:cNvSpPr txBox="1"/>
          <p:nvPr/>
        </p:nvSpPr>
        <p:spPr>
          <a:xfrm>
            <a:off x="2271474" y="4874024"/>
            <a:ext cx="993400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Методика ОП</a:t>
            </a:r>
          </a:p>
        </p:txBody>
      </p:sp>
      <p:cxnSp>
        <p:nvCxnSpPr>
          <p:cNvPr id="291" name="Соединительная линия уступом 290"/>
          <p:cNvCxnSpPr>
            <a:stCxn id="261" idx="2"/>
            <a:endCxn id="286" idx="1"/>
          </p:cNvCxnSpPr>
          <p:nvPr/>
        </p:nvCxnSpPr>
        <p:spPr>
          <a:xfrm rot="16200000" flipH="1">
            <a:off x="1390198" y="2950717"/>
            <a:ext cx="1223598" cy="538954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Соединительная линия уступом 291"/>
          <p:cNvCxnSpPr>
            <a:stCxn id="261" idx="2"/>
            <a:endCxn id="289" idx="1"/>
          </p:cNvCxnSpPr>
          <p:nvPr/>
        </p:nvCxnSpPr>
        <p:spPr>
          <a:xfrm rot="16200000" flipH="1">
            <a:off x="1105092" y="3235823"/>
            <a:ext cx="1793811" cy="538954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Соединительная линия уступом 292"/>
          <p:cNvCxnSpPr>
            <a:endCxn id="290" idx="1"/>
          </p:cNvCxnSpPr>
          <p:nvPr/>
        </p:nvCxnSpPr>
        <p:spPr>
          <a:xfrm rot="16200000" flipH="1">
            <a:off x="1150664" y="3866509"/>
            <a:ext cx="1702667" cy="538953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Соединительная линия уступом 293"/>
          <p:cNvCxnSpPr>
            <a:stCxn id="258" idx="3"/>
            <a:endCxn id="280" idx="2"/>
          </p:cNvCxnSpPr>
          <p:nvPr/>
        </p:nvCxnSpPr>
        <p:spPr>
          <a:xfrm flipV="1">
            <a:off x="5578899" y="2423412"/>
            <a:ext cx="304258" cy="390852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Прямая со стрелкой 294"/>
          <p:cNvCxnSpPr>
            <a:endCxn id="280" idx="0"/>
          </p:cNvCxnSpPr>
          <p:nvPr/>
        </p:nvCxnSpPr>
        <p:spPr>
          <a:xfrm>
            <a:off x="5883157" y="1873910"/>
            <a:ext cx="0" cy="32291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8" name="Овал 297"/>
          <p:cNvSpPr/>
          <p:nvPr/>
        </p:nvSpPr>
        <p:spPr>
          <a:xfrm>
            <a:off x="4509505" y="4068119"/>
            <a:ext cx="72000" cy="72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99" name="Прямая со стрелкой 298"/>
          <p:cNvCxnSpPr/>
          <p:nvPr/>
        </p:nvCxnSpPr>
        <p:spPr>
          <a:xfrm>
            <a:off x="4543600" y="4350530"/>
            <a:ext cx="0" cy="28800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Прямая со стрелкой 299"/>
          <p:cNvCxnSpPr/>
          <p:nvPr/>
        </p:nvCxnSpPr>
        <p:spPr>
          <a:xfrm flipH="1">
            <a:off x="4543600" y="3780119"/>
            <a:ext cx="0" cy="28800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Прямая со стрелкой 300"/>
          <p:cNvCxnSpPr/>
          <p:nvPr/>
        </p:nvCxnSpPr>
        <p:spPr>
          <a:xfrm>
            <a:off x="1436548" y="4102410"/>
            <a:ext cx="227281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Прямая со стрелкой 301"/>
          <p:cNvCxnSpPr/>
          <p:nvPr/>
        </p:nvCxnSpPr>
        <p:spPr>
          <a:xfrm>
            <a:off x="1436548" y="4674714"/>
            <a:ext cx="227281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3" name="TextBox 302"/>
          <p:cNvSpPr txBox="1"/>
          <p:nvPr/>
        </p:nvSpPr>
        <p:spPr>
          <a:xfrm>
            <a:off x="689808" y="4484465"/>
            <a:ext cx="752416" cy="380480"/>
          </a:xfrm>
          <a:prstGeom prst="roundRect">
            <a:avLst>
              <a:gd name="adj" fmla="val 0"/>
            </a:avLst>
          </a:prstGeom>
          <a:solidFill>
            <a:srgbClr val="FFE7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Выбор</a:t>
            </a:r>
          </a:p>
          <a:p>
            <a:pPr algn="l"/>
            <a:r>
              <a:rPr lang="ru-RU" sz="1000" dirty="0" smtClean="0"/>
              <a:t>профессий</a:t>
            </a:r>
            <a:endParaRPr lang="ru-RU" sz="1000" dirty="0"/>
          </a:p>
        </p:txBody>
      </p:sp>
      <p:sp>
        <p:nvSpPr>
          <p:cNvPr id="304" name="TextBox 303"/>
          <p:cNvSpPr txBox="1"/>
          <p:nvPr/>
        </p:nvSpPr>
        <p:spPr>
          <a:xfrm>
            <a:off x="689808" y="3912169"/>
            <a:ext cx="752416" cy="380480"/>
          </a:xfrm>
          <a:prstGeom prst="roundRect">
            <a:avLst>
              <a:gd name="adj" fmla="val 0"/>
            </a:avLst>
          </a:prstGeom>
          <a:solidFill>
            <a:srgbClr val="FFE7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Выбор отраслей</a:t>
            </a:r>
            <a:endParaRPr lang="ru-RU" sz="1000" dirty="0"/>
          </a:p>
        </p:txBody>
      </p:sp>
      <p:sp>
        <p:nvSpPr>
          <p:cNvPr id="306" name="TextBox 305"/>
          <p:cNvSpPr txBox="1"/>
          <p:nvPr/>
        </p:nvSpPr>
        <p:spPr>
          <a:xfrm>
            <a:off x="6208878" y="4288910"/>
            <a:ext cx="1043497" cy="534368"/>
          </a:xfrm>
          <a:prstGeom prst="roundRect">
            <a:avLst>
              <a:gd name="adj" fmla="val 0"/>
            </a:avLst>
          </a:prstGeom>
          <a:solidFill>
            <a:srgbClr val="FFE7E1"/>
          </a:solidFill>
          <a:ln w="9525">
            <a:solidFill>
              <a:schemeClr val="tx1"/>
            </a:solidFill>
            <a:prstDash val="lgDash"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Использование,</a:t>
            </a:r>
          </a:p>
          <a:p>
            <a:r>
              <a:rPr lang="ru-RU" sz="1000" dirty="0"/>
              <a:t>применение</a:t>
            </a:r>
          </a:p>
          <a:p>
            <a:r>
              <a:rPr lang="ru-RU" sz="1000" dirty="0"/>
              <a:t>ОРК, ПС</a:t>
            </a:r>
          </a:p>
        </p:txBody>
      </p:sp>
      <p:cxnSp>
        <p:nvCxnSpPr>
          <p:cNvPr id="307" name="Прямая со стрелкой 306"/>
          <p:cNvCxnSpPr>
            <a:endCxn id="306" idx="0"/>
          </p:cNvCxnSpPr>
          <p:nvPr/>
        </p:nvCxnSpPr>
        <p:spPr>
          <a:xfrm>
            <a:off x="6730627" y="2423411"/>
            <a:ext cx="0" cy="1865499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" name="Овал 307"/>
          <p:cNvSpPr/>
          <p:nvPr/>
        </p:nvSpPr>
        <p:spPr>
          <a:xfrm>
            <a:off x="4509505" y="4638530"/>
            <a:ext cx="72000" cy="72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9" name="TextBox 308"/>
          <p:cNvSpPr txBox="1"/>
          <p:nvPr/>
        </p:nvSpPr>
        <p:spPr>
          <a:xfrm>
            <a:off x="6726124" y="2367237"/>
            <a:ext cx="795361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800" dirty="0" smtClean="0"/>
              <a:t>размещение</a:t>
            </a:r>
          </a:p>
          <a:p>
            <a:pPr algn="l"/>
            <a:r>
              <a:rPr lang="ru-RU" sz="800" dirty="0"/>
              <a:t>н</a:t>
            </a:r>
            <a:r>
              <a:rPr lang="ru-RU" sz="800" dirty="0" smtClean="0"/>
              <a:t>а сайте НПП</a:t>
            </a:r>
          </a:p>
        </p:txBody>
      </p:sp>
      <p:grpSp>
        <p:nvGrpSpPr>
          <p:cNvPr id="310" name="Группа 143"/>
          <p:cNvGrpSpPr/>
          <p:nvPr/>
        </p:nvGrpSpPr>
        <p:grpSpPr>
          <a:xfrm>
            <a:off x="6394541" y="4004608"/>
            <a:ext cx="383976" cy="267325"/>
            <a:chOff x="8724027" y="276065"/>
            <a:chExt cx="383976" cy="267325"/>
          </a:xfrm>
        </p:grpSpPr>
        <p:sp>
          <p:nvSpPr>
            <p:cNvPr id="311" name="Овал 310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312" name="TextBox 311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7</a:t>
              </a:r>
            </a:p>
          </p:txBody>
        </p:sp>
      </p:grpSp>
      <p:grpSp>
        <p:nvGrpSpPr>
          <p:cNvPr id="313" name="Группа 143"/>
          <p:cNvGrpSpPr/>
          <p:nvPr/>
        </p:nvGrpSpPr>
        <p:grpSpPr>
          <a:xfrm>
            <a:off x="5903134" y="1977758"/>
            <a:ext cx="383976" cy="267325"/>
            <a:chOff x="8724027" y="276065"/>
            <a:chExt cx="383976" cy="267325"/>
          </a:xfrm>
        </p:grpSpPr>
        <p:sp>
          <p:nvSpPr>
            <p:cNvPr id="314" name="Овал 313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315" name="TextBox 314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5</a:t>
              </a:r>
            </a:p>
          </p:txBody>
        </p:sp>
      </p:grpSp>
      <p:grpSp>
        <p:nvGrpSpPr>
          <p:cNvPr id="316" name="Группа 143"/>
          <p:cNvGrpSpPr/>
          <p:nvPr/>
        </p:nvGrpSpPr>
        <p:grpSpPr>
          <a:xfrm>
            <a:off x="6394541" y="2404145"/>
            <a:ext cx="383976" cy="267325"/>
            <a:chOff x="8724027" y="276065"/>
            <a:chExt cx="383976" cy="267325"/>
          </a:xfrm>
        </p:grpSpPr>
        <p:sp>
          <p:nvSpPr>
            <p:cNvPr id="317" name="Овал 316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318" name="TextBox 317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6</a:t>
              </a:r>
            </a:p>
          </p:txBody>
        </p:sp>
      </p:grpSp>
      <p:grpSp>
        <p:nvGrpSpPr>
          <p:cNvPr id="319" name="Группа 143"/>
          <p:cNvGrpSpPr/>
          <p:nvPr/>
        </p:nvGrpSpPr>
        <p:grpSpPr>
          <a:xfrm>
            <a:off x="4543600" y="4290872"/>
            <a:ext cx="383976" cy="267325"/>
            <a:chOff x="8724027" y="276065"/>
            <a:chExt cx="383976" cy="267325"/>
          </a:xfrm>
        </p:grpSpPr>
        <p:sp>
          <p:nvSpPr>
            <p:cNvPr id="320" name="Овал 319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321" name="TextBox 320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322" name="Группа 143"/>
          <p:cNvGrpSpPr/>
          <p:nvPr/>
        </p:nvGrpSpPr>
        <p:grpSpPr>
          <a:xfrm>
            <a:off x="2342852" y="6119830"/>
            <a:ext cx="383976" cy="267325"/>
            <a:chOff x="8724027" y="276065"/>
            <a:chExt cx="383976" cy="267325"/>
          </a:xfrm>
        </p:grpSpPr>
        <p:sp>
          <p:nvSpPr>
            <p:cNvPr id="323" name="Овал 322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324" name="TextBox 323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325" name="Группа 143"/>
          <p:cNvGrpSpPr/>
          <p:nvPr/>
        </p:nvGrpSpPr>
        <p:grpSpPr>
          <a:xfrm>
            <a:off x="1099759" y="3350971"/>
            <a:ext cx="383976" cy="267325"/>
            <a:chOff x="8724027" y="276065"/>
            <a:chExt cx="383976" cy="267325"/>
          </a:xfrm>
        </p:grpSpPr>
        <p:sp>
          <p:nvSpPr>
            <p:cNvPr id="326" name="Овал 325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327" name="TextBox 326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328" name="Группа 143"/>
          <p:cNvGrpSpPr/>
          <p:nvPr/>
        </p:nvGrpSpPr>
        <p:grpSpPr>
          <a:xfrm>
            <a:off x="4805152" y="3294411"/>
            <a:ext cx="383976" cy="267325"/>
            <a:chOff x="8724027" y="276065"/>
            <a:chExt cx="383976" cy="267325"/>
          </a:xfrm>
        </p:grpSpPr>
        <p:sp>
          <p:nvSpPr>
            <p:cNvPr id="329" name="Овал 328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330" name="TextBox 329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4</a:t>
              </a:r>
            </a:p>
          </p:txBody>
        </p:sp>
      </p:grpSp>
      <p:sp>
        <p:nvSpPr>
          <p:cNvPr id="331" name="TextBox 330"/>
          <p:cNvSpPr txBox="1"/>
          <p:nvPr/>
        </p:nvSpPr>
        <p:spPr>
          <a:xfrm>
            <a:off x="7853790" y="1106437"/>
            <a:ext cx="837452" cy="406238"/>
          </a:xfrm>
          <a:prstGeom prst="roundRect">
            <a:avLst>
              <a:gd name="adj" fmla="val 11527"/>
            </a:avLst>
          </a:prstGeom>
          <a:solidFill>
            <a:srgbClr val="EBFFEB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err="1" smtClean="0"/>
              <a:t>Национ</a:t>
            </a:r>
            <a:r>
              <a:rPr lang="ru-RU" sz="1000" dirty="0" smtClean="0"/>
              <a:t>.</a:t>
            </a:r>
          </a:p>
          <a:p>
            <a:r>
              <a:rPr lang="ru-RU" sz="1000" dirty="0"/>
              <a:t>с</a:t>
            </a:r>
            <a:r>
              <a:rPr lang="ru-RU" sz="1000" dirty="0" smtClean="0"/>
              <a:t>овет </a:t>
            </a:r>
            <a:r>
              <a:rPr lang="ru-RU" sz="1000" dirty="0" err="1" smtClean="0"/>
              <a:t>ТиПО</a:t>
            </a:r>
            <a:endParaRPr lang="ru-RU" sz="1000" dirty="0"/>
          </a:p>
        </p:txBody>
      </p:sp>
      <p:sp>
        <p:nvSpPr>
          <p:cNvPr id="332" name="TextBox 331"/>
          <p:cNvSpPr txBox="1"/>
          <p:nvPr/>
        </p:nvSpPr>
        <p:spPr>
          <a:xfrm>
            <a:off x="7435478" y="1614447"/>
            <a:ext cx="596260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МОН</a:t>
            </a:r>
            <a:endParaRPr lang="ru-RU" sz="1000" b="1" dirty="0"/>
          </a:p>
        </p:txBody>
      </p:sp>
      <p:sp>
        <p:nvSpPr>
          <p:cNvPr id="333" name="TextBox 332"/>
          <p:cNvSpPr txBox="1"/>
          <p:nvPr/>
        </p:nvSpPr>
        <p:spPr>
          <a:xfrm>
            <a:off x="2534923" y="1566963"/>
            <a:ext cx="672172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Минтруд</a:t>
            </a:r>
            <a:endParaRPr lang="ru-RU" sz="1000" b="1" dirty="0"/>
          </a:p>
        </p:txBody>
      </p:sp>
      <p:cxnSp>
        <p:nvCxnSpPr>
          <p:cNvPr id="334" name="Прямая со стрелкой 333"/>
          <p:cNvCxnSpPr/>
          <p:nvPr/>
        </p:nvCxnSpPr>
        <p:spPr>
          <a:xfrm>
            <a:off x="6721357" y="1873910"/>
            <a:ext cx="0" cy="32291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Соединительная линия уступом 334"/>
          <p:cNvCxnSpPr>
            <a:stCxn id="200" idx="0"/>
            <a:endCxn id="279" idx="0"/>
          </p:cNvCxnSpPr>
          <p:nvPr/>
        </p:nvCxnSpPr>
        <p:spPr>
          <a:xfrm rot="16200000" flipH="1" flipV="1">
            <a:off x="2713810" y="-7642"/>
            <a:ext cx="1928340" cy="5172517"/>
          </a:xfrm>
          <a:prstGeom prst="bentConnector3">
            <a:avLst>
              <a:gd name="adj1" fmla="val -11855"/>
            </a:avLst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Соединительная линия уступом 335"/>
          <p:cNvCxnSpPr>
            <a:stCxn id="333" idx="3"/>
            <a:endCxn id="259" idx="0"/>
          </p:cNvCxnSpPr>
          <p:nvPr/>
        </p:nvCxnSpPr>
        <p:spPr>
          <a:xfrm>
            <a:off x="3207095" y="1696695"/>
            <a:ext cx="532311" cy="652237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Соединительная линия уступом 337"/>
          <p:cNvCxnSpPr>
            <a:stCxn id="331" idx="2"/>
            <a:endCxn id="332" idx="3"/>
          </p:cNvCxnSpPr>
          <p:nvPr/>
        </p:nvCxnSpPr>
        <p:spPr>
          <a:xfrm rot="5400000">
            <a:off x="8036375" y="1508038"/>
            <a:ext cx="231504" cy="240778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4" name="TextBox 343"/>
          <p:cNvSpPr txBox="1"/>
          <p:nvPr/>
        </p:nvSpPr>
        <p:spPr>
          <a:xfrm>
            <a:off x="1971129" y="5696553"/>
            <a:ext cx="444512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КС</a:t>
            </a:r>
          </a:p>
        </p:txBody>
      </p:sp>
      <p:cxnSp>
        <p:nvCxnSpPr>
          <p:cNvPr id="345" name="Прямая со стрелкой 344"/>
          <p:cNvCxnSpPr>
            <a:endCxn id="344" idx="1"/>
          </p:cNvCxnSpPr>
          <p:nvPr/>
        </p:nvCxnSpPr>
        <p:spPr>
          <a:xfrm>
            <a:off x="1799671" y="5809849"/>
            <a:ext cx="171458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6" name="TextBox 345"/>
          <p:cNvSpPr txBox="1"/>
          <p:nvPr/>
        </p:nvSpPr>
        <p:spPr>
          <a:xfrm>
            <a:off x="2271474" y="5398754"/>
            <a:ext cx="993400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Методика КС</a:t>
            </a:r>
          </a:p>
        </p:txBody>
      </p:sp>
      <p:sp>
        <p:nvSpPr>
          <p:cNvPr id="348" name="TextBox 347"/>
          <p:cNvSpPr txBox="1"/>
          <p:nvPr/>
        </p:nvSpPr>
        <p:spPr>
          <a:xfrm>
            <a:off x="2714567" y="5696553"/>
            <a:ext cx="1119930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Сертификация</a:t>
            </a:r>
          </a:p>
        </p:txBody>
      </p:sp>
      <p:cxnSp>
        <p:nvCxnSpPr>
          <p:cNvPr id="349" name="Прямая со стрелкой 348"/>
          <p:cNvCxnSpPr>
            <a:stCxn id="344" idx="3"/>
            <a:endCxn id="348" idx="1"/>
          </p:cNvCxnSpPr>
          <p:nvPr/>
        </p:nvCxnSpPr>
        <p:spPr>
          <a:xfrm>
            <a:off x="2415641" y="5809849"/>
            <a:ext cx="298926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3" name="TextBox 352"/>
          <p:cNvSpPr txBox="1"/>
          <p:nvPr/>
        </p:nvSpPr>
        <p:spPr>
          <a:xfrm>
            <a:off x="3199225" y="3333195"/>
            <a:ext cx="168426" cy="241980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100" b="1" dirty="0" smtClean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354" name="TextBox 353"/>
          <p:cNvSpPr txBox="1"/>
          <p:nvPr/>
        </p:nvSpPr>
        <p:spPr>
          <a:xfrm>
            <a:off x="2073216" y="4179112"/>
            <a:ext cx="168426" cy="241980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100" b="1" dirty="0" smtClean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355" name="TextBox 354"/>
          <p:cNvSpPr txBox="1"/>
          <p:nvPr/>
        </p:nvSpPr>
        <p:spPr>
          <a:xfrm>
            <a:off x="2073216" y="3612037"/>
            <a:ext cx="168426" cy="241980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100" b="1" dirty="0" smtClean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356" name="TextBox 355"/>
          <p:cNvSpPr txBox="1"/>
          <p:nvPr/>
        </p:nvSpPr>
        <p:spPr>
          <a:xfrm>
            <a:off x="2073216" y="4714255"/>
            <a:ext cx="168426" cy="241980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100" b="1" dirty="0" smtClean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357" name="TextBox 356"/>
          <p:cNvSpPr txBox="1"/>
          <p:nvPr/>
        </p:nvSpPr>
        <p:spPr>
          <a:xfrm>
            <a:off x="2786796" y="5118334"/>
            <a:ext cx="168426" cy="241980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100" b="1" dirty="0" smtClean="0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358" name="TextBox 357"/>
          <p:cNvSpPr txBox="1"/>
          <p:nvPr/>
        </p:nvSpPr>
        <p:spPr>
          <a:xfrm>
            <a:off x="2786796" y="4546245"/>
            <a:ext cx="168426" cy="241980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100" b="1" dirty="0" smtClean="0">
                <a:solidFill>
                  <a:srgbClr val="002060"/>
                </a:solidFill>
              </a:rPr>
              <a:t>7</a:t>
            </a:r>
          </a:p>
        </p:txBody>
      </p:sp>
      <p:sp>
        <p:nvSpPr>
          <p:cNvPr id="359" name="TextBox 358"/>
          <p:cNvSpPr txBox="1"/>
          <p:nvPr/>
        </p:nvSpPr>
        <p:spPr>
          <a:xfrm>
            <a:off x="2073216" y="5380297"/>
            <a:ext cx="168426" cy="241980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100" b="1" dirty="0" smtClean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360" name="TextBox 359"/>
          <p:cNvSpPr txBox="1"/>
          <p:nvPr/>
        </p:nvSpPr>
        <p:spPr>
          <a:xfrm>
            <a:off x="2786796" y="3983060"/>
            <a:ext cx="168426" cy="241980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100" b="1" dirty="0" smtClean="0">
                <a:solidFill>
                  <a:srgbClr val="002060"/>
                </a:solidFill>
              </a:rPr>
              <a:t>8</a:t>
            </a:r>
          </a:p>
        </p:txBody>
      </p:sp>
      <p:cxnSp>
        <p:nvCxnSpPr>
          <p:cNvPr id="362" name="Соединительная линия уступом 361"/>
          <p:cNvCxnSpPr>
            <a:stCxn id="290" idx="3"/>
            <a:endCxn id="364" idx="2"/>
          </p:cNvCxnSpPr>
          <p:nvPr/>
        </p:nvCxnSpPr>
        <p:spPr>
          <a:xfrm flipV="1">
            <a:off x="3264874" y="2423412"/>
            <a:ext cx="4530214" cy="2563908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4" name="TextBox 363"/>
          <p:cNvSpPr txBox="1"/>
          <p:nvPr/>
        </p:nvSpPr>
        <p:spPr>
          <a:xfrm>
            <a:off x="7356132" y="2196821"/>
            <a:ext cx="877912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Утверждение</a:t>
            </a:r>
          </a:p>
        </p:txBody>
      </p:sp>
      <p:cxnSp>
        <p:nvCxnSpPr>
          <p:cNvPr id="365" name="Прямая со стрелкой 364"/>
          <p:cNvCxnSpPr/>
          <p:nvPr/>
        </p:nvCxnSpPr>
        <p:spPr>
          <a:xfrm>
            <a:off x="7795088" y="1873910"/>
            <a:ext cx="0" cy="32291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Прямая со стрелкой 365"/>
          <p:cNvCxnSpPr/>
          <p:nvPr/>
        </p:nvCxnSpPr>
        <p:spPr>
          <a:xfrm>
            <a:off x="1436548" y="5291270"/>
            <a:ext cx="227281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" name="TextBox 366"/>
          <p:cNvSpPr txBox="1"/>
          <p:nvPr/>
        </p:nvSpPr>
        <p:spPr>
          <a:xfrm>
            <a:off x="689808" y="5101021"/>
            <a:ext cx="752416" cy="380480"/>
          </a:xfrm>
          <a:prstGeom prst="roundRect">
            <a:avLst>
              <a:gd name="adj" fmla="val 0"/>
            </a:avLst>
          </a:prstGeom>
          <a:solidFill>
            <a:srgbClr val="FFE7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Выбор</a:t>
            </a:r>
          </a:p>
          <a:p>
            <a:pPr algn="l"/>
            <a:r>
              <a:rPr lang="ru-RU" sz="1000" dirty="0" err="1" smtClean="0"/>
              <a:t>специал</a:t>
            </a:r>
            <a:r>
              <a:rPr lang="ru-RU" sz="1000" dirty="0" smtClean="0"/>
              <a:t>-ей</a:t>
            </a:r>
            <a:endParaRPr lang="ru-RU" sz="1000" dirty="0"/>
          </a:p>
        </p:txBody>
      </p:sp>
      <p:cxnSp>
        <p:nvCxnSpPr>
          <p:cNvPr id="368" name="Прямая со стрелкой 367"/>
          <p:cNvCxnSpPr>
            <a:stCxn id="303" idx="2"/>
            <a:endCxn id="367" idx="0"/>
          </p:cNvCxnSpPr>
          <p:nvPr/>
        </p:nvCxnSpPr>
        <p:spPr>
          <a:xfrm>
            <a:off x="1066016" y="4864945"/>
            <a:ext cx="0" cy="236076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Прямая со стрелкой 368"/>
          <p:cNvCxnSpPr/>
          <p:nvPr/>
        </p:nvCxnSpPr>
        <p:spPr>
          <a:xfrm flipV="1">
            <a:off x="6301793" y="2317837"/>
            <a:ext cx="168143" cy="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967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Скругленный прямоугольник 209"/>
          <p:cNvSpPr/>
          <p:nvPr/>
        </p:nvSpPr>
        <p:spPr>
          <a:xfrm>
            <a:off x="1678975" y="4059846"/>
            <a:ext cx="1646914" cy="1187255"/>
          </a:xfrm>
          <a:prstGeom prst="roundRect">
            <a:avLst>
              <a:gd name="adj" fmla="val 3213"/>
            </a:avLst>
          </a:prstGeom>
          <a:solidFill>
            <a:srgbClr val="F3FB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5" name="TextBox 194"/>
          <p:cNvSpPr txBox="1"/>
          <p:nvPr/>
        </p:nvSpPr>
        <p:spPr>
          <a:xfrm>
            <a:off x="1419035" y="2595528"/>
            <a:ext cx="959194" cy="259463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Разработчики</a:t>
            </a:r>
            <a:endParaRPr lang="ru-RU" sz="1000" dirty="0"/>
          </a:p>
        </p:txBody>
      </p:sp>
      <p:sp>
        <p:nvSpPr>
          <p:cNvPr id="194" name="TextBox 193"/>
          <p:cNvSpPr txBox="1"/>
          <p:nvPr/>
        </p:nvSpPr>
        <p:spPr>
          <a:xfrm>
            <a:off x="2779123" y="2614552"/>
            <a:ext cx="680562" cy="226591"/>
          </a:xfrm>
          <a:prstGeom prst="roundRect">
            <a:avLst>
              <a:gd name="adj" fmla="val 0"/>
            </a:avLst>
          </a:prstGeom>
          <a:solidFill>
            <a:srgbClr val="99FFCC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контракты</a:t>
            </a:r>
            <a:endParaRPr lang="ru-RU" sz="1000" dirty="0"/>
          </a:p>
        </p:txBody>
      </p:sp>
      <p:sp>
        <p:nvSpPr>
          <p:cNvPr id="96" name="TextBox 10"/>
          <p:cNvSpPr txBox="1">
            <a:spLocks noChangeArrowheads="1"/>
          </p:cNvSpPr>
          <p:nvPr/>
        </p:nvSpPr>
        <p:spPr bwMode="auto">
          <a:xfrm>
            <a:off x="0" y="115748"/>
            <a:ext cx="9144008" cy="315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ru-RU" sz="1400" b="1" dirty="0" smtClean="0">
                <a:solidFill>
                  <a:srgbClr val="084A92"/>
                </a:solidFill>
              </a:rPr>
              <a:t>МОДЕЛЬ СОЗДАНИЯ НСК в 2013 - 2015 гг. (2 этап)</a:t>
            </a:r>
            <a:endParaRPr kumimoji="0" lang="ru-RU" sz="1400" b="1" dirty="0">
              <a:solidFill>
                <a:srgbClr val="084A92"/>
              </a:solidFill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8" y="515212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5474947" y="1899859"/>
            <a:ext cx="672172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Минтруд</a:t>
            </a:r>
            <a:endParaRPr lang="ru-RU" sz="1000" b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7247916" y="1899859"/>
            <a:ext cx="672172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Минюст</a:t>
            </a:r>
            <a:endParaRPr lang="ru-RU" sz="1000" b="1" dirty="0"/>
          </a:p>
        </p:txBody>
      </p:sp>
      <p:sp>
        <p:nvSpPr>
          <p:cNvPr id="123" name="TextBox 122"/>
          <p:cNvSpPr txBox="1"/>
          <p:nvPr/>
        </p:nvSpPr>
        <p:spPr>
          <a:xfrm>
            <a:off x="4061187" y="948709"/>
            <a:ext cx="837452" cy="406238"/>
          </a:xfrm>
          <a:prstGeom prst="roundRect">
            <a:avLst>
              <a:gd name="adj" fmla="val 11527"/>
            </a:avLst>
          </a:prstGeom>
          <a:solidFill>
            <a:srgbClr val="EBFFEB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err="1" smtClean="0"/>
              <a:t>Национ</a:t>
            </a:r>
            <a:r>
              <a:rPr lang="ru-RU" sz="1000" dirty="0" smtClean="0"/>
              <a:t>.</a:t>
            </a:r>
          </a:p>
          <a:p>
            <a:r>
              <a:rPr lang="ru-RU" sz="1000" dirty="0"/>
              <a:t>с</a:t>
            </a:r>
            <a:r>
              <a:rPr lang="ru-RU" sz="1000" dirty="0" smtClean="0"/>
              <a:t>овет </a:t>
            </a:r>
            <a:r>
              <a:rPr lang="ru-RU" sz="1000" dirty="0" err="1" smtClean="0"/>
              <a:t>ТиПО</a:t>
            </a:r>
            <a:endParaRPr lang="ru-RU" sz="1000" dirty="0"/>
          </a:p>
        </p:txBody>
      </p:sp>
      <p:sp>
        <p:nvSpPr>
          <p:cNvPr id="158" name="TextBox 157"/>
          <p:cNvSpPr txBox="1"/>
          <p:nvPr/>
        </p:nvSpPr>
        <p:spPr>
          <a:xfrm>
            <a:off x="2747842" y="2650780"/>
            <a:ext cx="680562" cy="226591"/>
          </a:xfrm>
          <a:prstGeom prst="roundRect">
            <a:avLst>
              <a:gd name="adj" fmla="val 0"/>
            </a:avLst>
          </a:prstGeom>
          <a:solidFill>
            <a:srgbClr val="99FFCC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контракты</a:t>
            </a:r>
            <a:endParaRPr lang="ru-RU" sz="1000" dirty="0"/>
          </a:p>
        </p:txBody>
      </p:sp>
      <p:sp>
        <p:nvSpPr>
          <p:cNvPr id="159" name="TextBox 158"/>
          <p:cNvSpPr txBox="1"/>
          <p:nvPr/>
        </p:nvSpPr>
        <p:spPr>
          <a:xfrm>
            <a:off x="1390662" y="2634344"/>
            <a:ext cx="959194" cy="259463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Разработчики</a:t>
            </a:r>
            <a:endParaRPr lang="ru-RU" sz="1000" dirty="0"/>
          </a:p>
        </p:txBody>
      </p:sp>
      <p:sp>
        <p:nvSpPr>
          <p:cNvPr id="162" name="TextBox 161"/>
          <p:cNvSpPr txBox="1"/>
          <p:nvPr/>
        </p:nvSpPr>
        <p:spPr>
          <a:xfrm>
            <a:off x="2186241" y="4274526"/>
            <a:ext cx="444512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ОРК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2186241" y="4846830"/>
            <a:ext cx="444512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ПС</a:t>
            </a:r>
          </a:p>
        </p:txBody>
      </p:sp>
      <p:cxnSp>
        <p:nvCxnSpPr>
          <p:cNvPr id="187" name="Прямая со стрелкой 186"/>
          <p:cNvCxnSpPr>
            <a:endCxn id="158" idx="1"/>
          </p:cNvCxnSpPr>
          <p:nvPr/>
        </p:nvCxnSpPr>
        <p:spPr>
          <a:xfrm>
            <a:off x="2349856" y="2764075"/>
            <a:ext cx="397986" cy="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Соединительная линия уступом 192"/>
          <p:cNvCxnSpPr>
            <a:stCxn id="95" idx="1"/>
            <a:endCxn id="159" idx="0"/>
          </p:cNvCxnSpPr>
          <p:nvPr/>
        </p:nvCxnSpPr>
        <p:spPr>
          <a:xfrm rot="10800000" flipV="1">
            <a:off x="1870259" y="2029592"/>
            <a:ext cx="885104" cy="604752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Соединительная линия уступом 196"/>
          <p:cNvCxnSpPr>
            <a:stCxn id="95" idx="2"/>
            <a:endCxn id="108" idx="0"/>
          </p:cNvCxnSpPr>
          <p:nvPr/>
        </p:nvCxnSpPr>
        <p:spPr>
          <a:xfrm rot="16200000" flipH="1">
            <a:off x="3491634" y="1759138"/>
            <a:ext cx="588094" cy="138846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TextBox 201"/>
          <p:cNvSpPr txBox="1"/>
          <p:nvPr/>
        </p:nvSpPr>
        <p:spPr>
          <a:xfrm>
            <a:off x="1860689" y="2122549"/>
            <a:ext cx="695372" cy="380480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err="1"/>
              <a:t>ф</a:t>
            </a:r>
            <a:r>
              <a:rPr lang="ru-RU" sz="1000" dirty="0" err="1" smtClean="0"/>
              <a:t>инанси-рование</a:t>
            </a:r>
            <a:endParaRPr lang="ru-RU" sz="1000" dirty="0" smtClean="0"/>
          </a:p>
        </p:txBody>
      </p:sp>
      <p:cxnSp>
        <p:nvCxnSpPr>
          <p:cNvPr id="203" name="Прямая со стрелкой 202"/>
          <p:cNvCxnSpPr>
            <a:stCxn id="158" idx="2"/>
          </p:cNvCxnSpPr>
          <p:nvPr/>
        </p:nvCxnSpPr>
        <p:spPr>
          <a:xfrm>
            <a:off x="3088123" y="2877371"/>
            <a:ext cx="0" cy="1182475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204"/>
          <p:cNvSpPr txBox="1"/>
          <p:nvPr/>
        </p:nvSpPr>
        <p:spPr>
          <a:xfrm>
            <a:off x="2122867" y="3805478"/>
            <a:ext cx="795116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результаты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1678975" y="5261880"/>
            <a:ext cx="795116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Разработка</a:t>
            </a:r>
          </a:p>
        </p:txBody>
      </p:sp>
      <p:sp>
        <p:nvSpPr>
          <p:cNvPr id="212" name="TextBox 211"/>
          <p:cNvSpPr txBox="1"/>
          <p:nvPr/>
        </p:nvSpPr>
        <p:spPr>
          <a:xfrm>
            <a:off x="3516447" y="5538236"/>
            <a:ext cx="753687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Экспертиза</a:t>
            </a:r>
          </a:p>
        </p:txBody>
      </p:sp>
      <p:sp>
        <p:nvSpPr>
          <p:cNvPr id="213" name="TextBox 212"/>
          <p:cNvSpPr txBox="1"/>
          <p:nvPr/>
        </p:nvSpPr>
        <p:spPr>
          <a:xfrm>
            <a:off x="4516011" y="3237073"/>
            <a:ext cx="929642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Согласование</a:t>
            </a:r>
          </a:p>
        </p:txBody>
      </p:sp>
      <p:sp>
        <p:nvSpPr>
          <p:cNvPr id="215" name="TextBox 214"/>
          <p:cNvSpPr txBox="1"/>
          <p:nvPr/>
        </p:nvSpPr>
        <p:spPr>
          <a:xfrm>
            <a:off x="5375150" y="2482233"/>
            <a:ext cx="877912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Утверждение</a:t>
            </a:r>
          </a:p>
        </p:txBody>
      </p:sp>
      <p:sp>
        <p:nvSpPr>
          <p:cNvPr id="216" name="TextBox 215"/>
          <p:cNvSpPr txBox="1"/>
          <p:nvPr/>
        </p:nvSpPr>
        <p:spPr>
          <a:xfrm>
            <a:off x="7170911" y="2482232"/>
            <a:ext cx="826182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Регистрация</a:t>
            </a:r>
          </a:p>
        </p:txBody>
      </p:sp>
      <p:cxnSp>
        <p:nvCxnSpPr>
          <p:cNvPr id="217" name="Соединительная линия уступом 216"/>
          <p:cNvCxnSpPr>
            <a:stCxn id="162" idx="3"/>
            <a:endCxn id="108" idx="2"/>
          </p:cNvCxnSpPr>
          <p:nvPr/>
        </p:nvCxnSpPr>
        <p:spPr>
          <a:xfrm flipV="1">
            <a:off x="2630753" y="3161014"/>
            <a:ext cx="1849160" cy="1226808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Соединительная линия уступом 217"/>
          <p:cNvCxnSpPr>
            <a:stCxn id="169" idx="3"/>
            <a:endCxn id="108" idx="2"/>
          </p:cNvCxnSpPr>
          <p:nvPr/>
        </p:nvCxnSpPr>
        <p:spPr>
          <a:xfrm flipV="1">
            <a:off x="2630753" y="3161014"/>
            <a:ext cx="1849160" cy="1799112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Соединительная линия уступом 93"/>
          <p:cNvCxnSpPr>
            <a:stCxn id="159" idx="2"/>
            <a:endCxn id="162" idx="1"/>
          </p:cNvCxnSpPr>
          <p:nvPr/>
        </p:nvCxnSpPr>
        <p:spPr>
          <a:xfrm rot="16200000" flipH="1">
            <a:off x="1281243" y="3482823"/>
            <a:ext cx="1494015" cy="315982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 стрелкой 105"/>
          <p:cNvCxnSpPr>
            <a:stCxn id="103" idx="0"/>
            <a:endCxn id="138" idx="2"/>
          </p:cNvCxnSpPr>
          <p:nvPr/>
        </p:nvCxnSpPr>
        <p:spPr>
          <a:xfrm flipV="1">
            <a:off x="5811033" y="1704804"/>
            <a:ext cx="0" cy="195055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 стрелкой 106"/>
          <p:cNvCxnSpPr>
            <a:stCxn id="120" idx="2"/>
            <a:endCxn id="216" idx="0"/>
          </p:cNvCxnSpPr>
          <p:nvPr/>
        </p:nvCxnSpPr>
        <p:spPr>
          <a:xfrm>
            <a:off x="7584002" y="2159322"/>
            <a:ext cx="0" cy="32291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 стрелкой 114"/>
          <p:cNvCxnSpPr>
            <a:stCxn id="215" idx="3"/>
            <a:endCxn id="216" idx="1"/>
          </p:cNvCxnSpPr>
          <p:nvPr/>
        </p:nvCxnSpPr>
        <p:spPr>
          <a:xfrm flipV="1">
            <a:off x="6253062" y="2595528"/>
            <a:ext cx="917849" cy="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Овал 132"/>
          <p:cNvSpPr/>
          <p:nvPr/>
        </p:nvSpPr>
        <p:spPr>
          <a:xfrm>
            <a:off x="3862811" y="4353531"/>
            <a:ext cx="72000" cy="72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4" name="Прямая со стрелкой 133"/>
          <p:cNvCxnSpPr/>
          <p:nvPr/>
        </p:nvCxnSpPr>
        <p:spPr>
          <a:xfrm flipV="1">
            <a:off x="3895625" y="4995942"/>
            <a:ext cx="1281" cy="57041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Прямая со стрелкой 138"/>
          <p:cNvCxnSpPr/>
          <p:nvPr/>
        </p:nvCxnSpPr>
        <p:spPr>
          <a:xfrm flipH="1" flipV="1">
            <a:off x="3896906" y="4425531"/>
            <a:ext cx="0" cy="441119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TextBox 152"/>
          <p:cNvSpPr txBox="1"/>
          <p:nvPr/>
        </p:nvSpPr>
        <p:spPr>
          <a:xfrm>
            <a:off x="867894" y="1762406"/>
            <a:ext cx="752416" cy="534368"/>
          </a:xfrm>
          <a:prstGeom prst="roundRect">
            <a:avLst>
              <a:gd name="adj" fmla="val 0"/>
            </a:avLst>
          </a:prstGeom>
          <a:solidFill>
            <a:srgbClr val="FFE7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Выбор отраслей,</a:t>
            </a:r>
          </a:p>
          <a:p>
            <a:r>
              <a:rPr lang="ru-RU" sz="1000" dirty="0" smtClean="0"/>
              <a:t>профессий</a:t>
            </a:r>
            <a:endParaRPr lang="ru-RU" sz="1000" dirty="0"/>
          </a:p>
        </p:txBody>
      </p:sp>
      <p:sp>
        <p:nvSpPr>
          <p:cNvPr id="165" name="Овал 164"/>
          <p:cNvSpPr/>
          <p:nvPr/>
        </p:nvSpPr>
        <p:spPr>
          <a:xfrm>
            <a:off x="3862811" y="4923942"/>
            <a:ext cx="72000" cy="72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6" name="TextBox 165"/>
          <p:cNvSpPr txBox="1"/>
          <p:nvPr/>
        </p:nvSpPr>
        <p:spPr>
          <a:xfrm>
            <a:off x="7579499" y="2652649"/>
            <a:ext cx="941172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800" dirty="0" smtClean="0"/>
              <a:t>размещение в </a:t>
            </a:r>
          </a:p>
          <a:p>
            <a:pPr algn="l"/>
            <a:r>
              <a:rPr lang="ru-RU" sz="800" dirty="0" smtClean="0"/>
              <a:t>ИПС </a:t>
            </a:r>
            <a:r>
              <a:rPr lang="ru-RU" sz="800" dirty="0"/>
              <a:t>«</a:t>
            </a:r>
            <a:r>
              <a:rPr lang="ru-RU" sz="800" dirty="0" err="1"/>
              <a:t>Әділет</a:t>
            </a:r>
            <a:r>
              <a:rPr lang="ru-RU" sz="800" dirty="0"/>
              <a:t>»</a:t>
            </a:r>
            <a:endParaRPr lang="ru-RU" sz="800" dirty="0" smtClean="0"/>
          </a:p>
        </p:txBody>
      </p:sp>
      <p:grpSp>
        <p:nvGrpSpPr>
          <p:cNvPr id="209" name="Группа 143"/>
          <p:cNvGrpSpPr/>
          <p:nvPr/>
        </p:nvGrpSpPr>
        <p:grpSpPr>
          <a:xfrm>
            <a:off x="5835065" y="2721328"/>
            <a:ext cx="383976" cy="267325"/>
            <a:chOff x="8724027" y="276065"/>
            <a:chExt cx="383976" cy="267325"/>
          </a:xfrm>
        </p:grpSpPr>
        <p:sp>
          <p:nvSpPr>
            <p:cNvPr id="219" name="Овал 218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5</a:t>
              </a:r>
            </a:p>
          </p:txBody>
        </p:sp>
      </p:grpSp>
      <p:grpSp>
        <p:nvGrpSpPr>
          <p:cNvPr id="221" name="Группа 143"/>
          <p:cNvGrpSpPr/>
          <p:nvPr/>
        </p:nvGrpSpPr>
        <p:grpSpPr>
          <a:xfrm>
            <a:off x="7247916" y="2689557"/>
            <a:ext cx="383976" cy="267325"/>
            <a:chOff x="8724027" y="276065"/>
            <a:chExt cx="383976" cy="267325"/>
          </a:xfrm>
        </p:grpSpPr>
        <p:sp>
          <p:nvSpPr>
            <p:cNvPr id="222" name="Овал 221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6</a:t>
              </a:r>
            </a:p>
          </p:txBody>
        </p:sp>
      </p:grpSp>
      <p:grpSp>
        <p:nvGrpSpPr>
          <p:cNvPr id="225" name="Группа 143"/>
          <p:cNvGrpSpPr/>
          <p:nvPr/>
        </p:nvGrpSpPr>
        <p:grpSpPr>
          <a:xfrm>
            <a:off x="3560819" y="5302014"/>
            <a:ext cx="383976" cy="267325"/>
            <a:chOff x="8724027" y="276065"/>
            <a:chExt cx="383976" cy="267325"/>
          </a:xfrm>
        </p:grpSpPr>
        <p:sp>
          <p:nvSpPr>
            <p:cNvPr id="226" name="Овал 225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227" name="TextBox 226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228" name="Группа 143"/>
          <p:cNvGrpSpPr/>
          <p:nvPr/>
        </p:nvGrpSpPr>
        <p:grpSpPr>
          <a:xfrm>
            <a:off x="1367423" y="5222461"/>
            <a:ext cx="383976" cy="267325"/>
            <a:chOff x="8724027" y="276065"/>
            <a:chExt cx="383976" cy="267325"/>
          </a:xfrm>
        </p:grpSpPr>
        <p:sp>
          <p:nvSpPr>
            <p:cNvPr id="229" name="Овал 228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230" name="TextBox 229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231" name="Группа 143"/>
          <p:cNvGrpSpPr/>
          <p:nvPr/>
        </p:nvGrpSpPr>
        <p:grpSpPr>
          <a:xfrm>
            <a:off x="692561" y="1463820"/>
            <a:ext cx="383976" cy="267325"/>
            <a:chOff x="8724027" y="276065"/>
            <a:chExt cx="383976" cy="267325"/>
          </a:xfrm>
        </p:grpSpPr>
        <p:sp>
          <p:nvSpPr>
            <p:cNvPr id="232" name="Овал 231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233" name="TextBox 232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234" name="Группа 143"/>
          <p:cNvGrpSpPr/>
          <p:nvPr/>
        </p:nvGrpSpPr>
        <p:grpSpPr>
          <a:xfrm>
            <a:off x="4514663" y="3479196"/>
            <a:ext cx="383976" cy="267325"/>
            <a:chOff x="8724027" y="276065"/>
            <a:chExt cx="383976" cy="267325"/>
          </a:xfrm>
        </p:grpSpPr>
        <p:sp>
          <p:nvSpPr>
            <p:cNvPr id="235" name="Овал 234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236" name="TextBox 235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4</a:t>
              </a:r>
            </a:p>
          </p:txBody>
        </p:sp>
      </p:grpSp>
      <p:sp>
        <p:nvSpPr>
          <p:cNvPr id="93" name="TextBox 92"/>
          <p:cNvSpPr txBox="1"/>
          <p:nvPr/>
        </p:nvSpPr>
        <p:spPr>
          <a:xfrm>
            <a:off x="2791939" y="1857188"/>
            <a:ext cx="672172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Мин-</a:t>
            </a:r>
            <a:r>
              <a:rPr lang="ru-RU" sz="1000" b="1" dirty="0" err="1" smtClean="0"/>
              <a:t>ва</a:t>
            </a:r>
            <a:endParaRPr lang="ru-RU" sz="10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2755363" y="1899860"/>
            <a:ext cx="672172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Мин-</a:t>
            </a:r>
            <a:r>
              <a:rPr lang="ru-RU" sz="1000" b="1" dirty="0" err="1" smtClean="0"/>
              <a:t>ва</a:t>
            </a:r>
            <a:endParaRPr lang="ru-RU" sz="1000" b="1" dirty="0"/>
          </a:p>
        </p:txBody>
      </p:sp>
      <p:cxnSp>
        <p:nvCxnSpPr>
          <p:cNvPr id="97" name="Прямая со стрелкой 96"/>
          <p:cNvCxnSpPr/>
          <p:nvPr/>
        </p:nvCxnSpPr>
        <p:spPr>
          <a:xfrm>
            <a:off x="3089857" y="2159322"/>
            <a:ext cx="0" cy="475022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4050027" y="2747417"/>
            <a:ext cx="859772" cy="413597"/>
          </a:xfrm>
          <a:prstGeom prst="roundRect">
            <a:avLst>
              <a:gd name="adj" fmla="val 14326"/>
            </a:avLst>
          </a:prstGeom>
          <a:solidFill>
            <a:srgbClr val="EBFFEB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Отраслевые</a:t>
            </a:r>
          </a:p>
          <a:p>
            <a:r>
              <a:rPr lang="ru-RU" sz="1000" dirty="0" smtClean="0"/>
              <a:t>советы</a:t>
            </a:r>
            <a:endParaRPr lang="ru-RU" sz="1000" dirty="0"/>
          </a:p>
        </p:txBody>
      </p:sp>
      <p:sp>
        <p:nvSpPr>
          <p:cNvPr id="110" name="TextBox 109"/>
          <p:cNvSpPr txBox="1"/>
          <p:nvPr/>
        </p:nvSpPr>
        <p:spPr>
          <a:xfrm>
            <a:off x="3953543" y="1850058"/>
            <a:ext cx="879524" cy="3650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  <a:prstDash val="solid"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50" dirty="0" smtClean="0"/>
              <a:t>Правила </a:t>
            </a:r>
            <a:r>
              <a:rPr lang="ru-RU" sz="950" dirty="0" err="1" smtClean="0"/>
              <a:t>финансир</a:t>
            </a:r>
            <a:r>
              <a:rPr lang="ru-RU" sz="950" dirty="0" smtClean="0"/>
              <a:t>. ПС</a:t>
            </a:r>
          </a:p>
        </p:txBody>
      </p:sp>
      <p:cxnSp>
        <p:nvCxnSpPr>
          <p:cNvPr id="112" name="Прямая со стрелкой 111"/>
          <p:cNvCxnSpPr>
            <a:stCxn id="95" idx="3"/>
            <a:endCxn id="110" idx="1"/>
          </p:cNvCxnSpPr>
          <p:nvPr/>
        </p:nvCxnSpPr>
        <p:spPr>
          <a:xfrm>
            <a:off x="3427535" y="2029592"/>
            <a:ext cx="526008" cy="3012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 стрелкой 112"/>
          <p:cNvCxnSpPr>
            <a:stCxn id="103" idx="1"/>
            <a:endCxn id="110" idx="3"/>
          </p:cNvCxnSpPr>
          <p:nvPr/>
        </p:nvCxnSpPr>
        <p:spPr>
          <a:xfrm flipH="1">
            <a:off x="4833067" y="2029591"/>
            <a:ext cx="641880" cy="3013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Соединительная линия уступом 120"/>
          <p:cNvCxnSpPr>
            <a:stCxn id="159" idx="2"/>
            <a:endCxn id="169" idx="1"/>
          </p:cNvCxnSpPr>
          <p:nvPr/>
        </p:nvCxnSpPr>
        <p:spPr>
          <a:xfrm rot="16200000" flipH="1">
            <a:off x="995091" y="3768975"/>
            <a:ext cx="2066319" cy="315982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1028646" y="1509014"/>
            <a:ext cx="1269297" cy="235183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Составление заказа</a:t>
            </a:r>
          </a:p>
        </p:txBody>
      </p:sp>
      <p:cxnSp>
        <p:nvCxnSpPr>
          <p:cNvPr id="129" name="Прямая со стрелкой 128"/>
          <p:cNvCxnSpPr>
            <a:stCxn id="95" idx="1"/>
            <a:endCxn id="153" idx="3"/>
          </p:cNvCxnSpPr>
          <p:nvPr/>
        </p:nvCxnSpPr>
        <p:spPr>
          <a:xfrm flipH="1" flipV="1">
            <a:off x="1620310" y="2029590"/>
            <a:ext cx="1135053" cy="2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37"/>
          <p:cNvSpPr txBox="1"/>
          <p:nvPr/>
        </p:nvSpPr>
        <p:spPr>
          <a:xfrm>
            <a:off x="5372673" y="1478213"/>
            <a:ext cx="876720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  <a:prstDash val="solid"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950" dirty="0" smtClean="0"/>
              <a:t>План НСК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5218915" y="1023696"/>
            <a:ext cx="1184236" cy="259463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Правительство</a:t>
            </a:r>
            <a:endParaRPr lang="ru-RU" sz="1000" b="1" dirty="0"/>
          </a:p>
        </p:txBody>
      </p:sp>
      <p:cxnSp>
        <p:nvCxnSpPr>
          <p:cNvPr id="143" name="Прямая со стрелкой 142"/>
          <p:cNvCxnSpPr>
            <a:stCxn id="123" idx="3"/>
            <a:endCxn id="142" idx="1"/>
          </p:cNvCxnSpPr>
          <p:nvPr/>
        </p:nvCxnSpPr>
        <p:spPr>
          <a:xfrm>
            <a:off x="4898639" y="1151828"/>
            <a:ext cx="320276" cy="160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Прямая со стрелкой 147"/>
          <p:cNvCxnSpPr>
            <a:stCxn id="142" idx="2"/>
            <a:endCxn id="138" idx="0"/>
          </p:cNvCxnSpPr>
          <p:nvPr/>
        </p:nvCxnSpPr>
        <p:spPr>
          <a:xfrm>
            <a:off x="5811033" y="1283159"/>
            <a:ext cx="0" cy="195054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Соединительная линия уступом 154"/>
          <p:cNvCxnSpPr>
            <a:stCxn id="138" idx="1"/>
            <a:endCxn id="110" idx="0"/>
          </p:cNvCxnSpPr>
          <p:nvPr/>
        </p:nvCxnSpPr>
        <p:spPr>
          <a:xfrm rot="10800000" flipV="1">
            <a:off x="4393305" y="1591508"/>
            <a:ext cx="979368" cy="258549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Прямая со стрелкой 163"/>
          <p:cNvCxnSpPr>
            <a:stCxn id="103" idx="2"/>
            <a:endCxn id="215" idx="0"/>
          </p:cNvCxnSpPr>
          <p:nvPr/>
        </p:nvCxnSpPr>
        <p:spPr>
          <a:xfrm>
            <a:off x="5811033" y="2159322"/>
            <a:ext cx="3073" cy="32291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Соединительная линия уступом 166"/>
          <p:cNvCxnSpPr>
            <a:stCxn id="108" idx="3"/>
            <a:endCxn id="215" idx="2"/>
          </p:cNvCxnSpPr>
          <p:nvPr/>
        </p:nvCxnSpPr>
        <p:spPr>
          <a:xfrm flipV="1">
            <a:off x="4909799" y="2708824"/>
            <a:ext cx="904307" cy="245392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177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Скругленный прямоугольник 209"/>
          <p:cNvSpPr/>
          <p:nvPr/>
        </p:nvSpPr>
        <p:spPr>
          <a:xfrm>
            <a:off x="2153555" y="3546913"/>
            <a:ext cx="2432755" cy="2209923"/>
          </a:xfrm>
          <a:prstGeom prst="roundRect">
            <a:avLst>
              <a:gd name="adj" fmla="val 3213"/>
            </a:avLst>
          </a:prstGeom>
          <a:solidFill>
            <a:srgbClr val="F3FB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5" name="TextBox 194"/>
          <p:cNvSpPr txBox="1"/>
          <p:nvPr/>
        </p:nvSpPr>
        <p:spPr>
          <a:xfrm>
            <a:off x="1893616" y="2572378"/>
            <a:ext cx="959194" cy="259463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Разработчики</a:t>
            </a:r>
            <a:endParaRPr lang="ru-RU" sz="1000" dirty="0"/>
          </a:p>
        </p:txBody>
      </p:sp>
      <p:sp>
        <p:nvSpPr>
          <p:cNvPr id="194" name="TextBox 193"/>
          <p:cNvSpPr txBox="1"/>
          <p:nvPr/>
        </p:nvSpPr>
        <p:spPr>
          <a:xfrm>
            <a:off x="3253704" y="2591402"/>
            <a:ext cx="680562" cy="226591"/>
          </a:xfrm>
          <a:prstGeom prst="roundRect">
            <a:avLst>
              <a:gd name="adj" fmla="val 0"/>
            </a:avLst>
          </a:prstGeom>
          <a:solidFill>
            <a:srgbClr val="99FFCC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контракты</a:t>
            </a:r>
            <a:endParaRPr lang="ru-RU" sz="1000" dirty="0"/>
          </a:p>
        </p:txBody>
      </p:sp>
      <p:sp>
        <p:nvSpPr>
          <p:cNvPr id="157" name="TextBox 156"/>
          <p:cNvSpPr txBox="1"/>
          <p:nvPr/>
        </p:nvSpPr>
        <p:spPr>
          <a:xfrm>
            <a:off x="5080096" y="1834038"/>
            <a:ext cx="672172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Мин-</a:t>
            </a:r>
            <a:r>
              <a:rPr lang="ru-RU" sz="1000" b="1" dirty="0" err="1" smtClean="0"/>
              <a:t>ва</a:t>
            </a:r>
            <a:endParaRPr lang="ru-RU" sz="1000" b="1" dirty="0"/>
          </a:p>
        </p:txBody>
      </p:sp>
      <p:sp>
        <p:nvSpPr>
          <p:cNvPr id="96" name="TextBox 10"/>
          <p:cNvSpPr txBox="1">
            <a:spLocks noChangeArrowheads="1"/>
          </p:cNvSpPr>
          <p:nvPr/>
        </p:nvSpPr>
        <p:spPr bwMode="auto">
          <a:xfrm>
            <a:off x="0" y="115748"/>
            <a:ext cx="9144008" cy="315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ru-RU" sz="1400" b="1" dirty="0" smtClean="0">
                <a:solidFill>
                  <a:srgbClr val="084A92"/>
                </a:solidFill>
              </a:rPr>
              <a:t>КОНЦЕПЦИЯ СОЗДАНИЯ НСК в 2012 г. (1 этап)</a:t>
            </a:r>
            <a:endParaRPr kumimoji="0" lang="ru-RU" sz="1400" b="1" dirty="0">
              <a:solidFill>
                <a:srgbClr val="084A92"/>
              </a:solidFill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8" y="515212"/>
            <a:ext cx="9144000" cy="0"/>
          </a:xfrm>
          <a:prstGeom prst="line">
            <a:avLst/>
          </a:prstGeom>
          <a:ln w="12700">
            <a:solidFill>
              <a:srgbClr val="084A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4201834" y="1876709"/>
            <a:ext cx="596260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МОН</a:t>
            </a:r>
            <a:endParaRPr lang="ru-RU" sz="1000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6188938" y="1876709"/>
            <a:ext cx="672172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Минтруд</a:t>
            </a:r>
            <a:endParaRPr lang="ru-RU" sz="1000" b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5043520" y="1876710"/>
            <a:ext cx="672172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Мин-</a:t>
            </a:r>
            <a:r>
              <a:rPr lang="ru-RU" sz="1000" b="1" dirty="0" err="1" smtClean="0"/>
              <a:t>ва</a:t>
            </a:r>
            <a:endParaRPr lang="ru-RU" sz="1000" b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7183481" y="1876709"/>
            <a:ext cx="672172" cy="259463"/>
          </a:xfrm>
          <a:prstGeom prst="roundRect">
            <a:avLst>
              <a:gd name="adj" fmla="val 22721"/>
            </a:avLst>
          </a:prstGeom>
          <a:solidFill>
            <a:srgbClr val="99CC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Минюст</a:t>
            </a:r>
            <a:endParaRPr lang="ru-RU" sz="1000" b="1" dirty="0"/>
          </a:p>
        </p:txBody>
      </p:sp>
      <p:sp>
        <p:nvSpPr>
          <p:cNvPr id="123" name="TextBox 122"/>
          <p:cNvSpPr txBox="1"/>
          <p:nvPr/>
        </p:nvSpPr>
        <p:spPr>
          <a:xfrm>
            <a:off x="5567282" y="925559"/>
            <a:ext cx="837452" cy="406238"/>
          </a:xfrm>
          <a:prstGeom prst="roundRect">
            <a:avLst>
              <a:gd name="adj" fmla="val 11527"/>
            </a:avLst>
          </a:prstGeom>
          <a:solidFill>
            <a:srgbClr val="EBFFEB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err="1" smtClean="0"/>
              <a:t>Национ</a:t>
            </a:r>
            <a:r>
              <a:rPr lang="ru-RU" sz="1000" dirty="0" smtClean="0"/>
              <a:t>.</a:t>
            </a:r>
          </a:p>
          <a:p>
            <a:r>
              <a:rPr lang="ru-RU" sz="1000" dirty="0"/>
              <a:t>с</a:t>
            </a:r>
            <a:r>
              <a:rPr lang="ru-RU" sz="1000" dirty="0" smtClean="0"/>
              <a:t>овет </a:t>
            </a:r>
            <a:r>
              <a:rPr lang="ru-RU" sz="1000" dirty="0" err="1" smtClean="0"/>
              <a:t>ТиПО</a:t>
            </a:r>
            <a:endParaRPr lang="ru-RU" sz="1000" dirty="0"/>
          </a:p>
        </p:txBody>
      </p:sp>
      <p:sp>
        <p:nvSpPr>
          <p:cNvPr id="124" name="TextBox 123"/>
          <p:cNvSpPr txBox="1"/>
          <p:nvPr/>
        </p:nvSpPr>
        <p:spPr>
          <a:xfrm>
            <a:off x="4234391" y="1000546"/>
            <a:ext cx="1184236" cy="259463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b="1" dirty="0" smtClean="0"/>
              <a:t>Правительство</a:t>
            </a:r>
            <a:endParaRPr lang="ru-RU" sz="1000" b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5556122" y="2869727"/>
            <a:ext cx="859772" cy="413597"/>
          </a:xfrm>
          <a:prstGeom prst="roundRect">
            <a:avLst>
              <a:gd name="adj" fmla="val 14326"/>
            </a:avLst>
          </a:prstGeom>
          <a:solidFill>
            <a:srgbClr val="EBFFEB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Отраслевые</a:t>
            </a:r>
          </a:p>
          <a:p>
            <a:r>
              <a:rPr lang="ru-RU" sz="1000" dirty="0" smtClean="0"/>
              <a:t>советы</a:t>
            </a:r>
            <a:endParaRPr lang="ru-RU" sz="1000" dirty="0"/>
          </a:p>
        </p:txBody>
      </p:sp>
      <p:sp>
        <p:nvSpPr>
          <p:cNvPr id="127" name="TextBox 126"/>
          <p:cNvSpPr txBox="1"/>
          <p:nvPr/>
        </p:nvSpPr>
        <p:spPr>
          <a:xfrm>
            <a:off x="4300971" y="2611194"/>
            <a:ext cx="397986" cy="259463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ГУП</a:t>
            </a:r>
            <a:endParaRPr lang="ru-RU" sz="1000" dirty="0"/>
          </a:p>
        </p:txBody>
      </p:sp>
      <p:sp>
        <p:nvSpPr>
          <p:cNvPr id="158" name="TextBox 157"/>
          <p:cNvSpPr txBox="1"/>
          <p:nvPr/>
        </p:nvSpPr>
        <p:spPr>
          <a:xfrm>
            <a:off x="3222423" y="2627630"/>
            <a:ext cx="680562" cy="226591"/>
          </a:xfrm>
          <a:prstGeom prst="roundRect">
            <a:avLst>
              <a:gd name="adj" fmla="val 0"/>
            </a:avLst>
          </a:prstGeom>
          <a:solidFill>
            <a:srgbClr val="99FFCC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контракты</a:t>
            </a:r>
            <a:endParaRPr lang="ru-RU" sz="1000" dirty="0"/>
          </a:p>
        </p:txBody>
      </p:sp>
      <p:sp>
        <p:nvSpPr>
          <p:cNvPr id="159" name="TextBox 158"/>
          <p:cNvSpPr txBox="1"/>
          <p:nvPr/>
        </p:nvSpPr>
        <p:spPr>
          <a:xfrm>
            <a:off x="1865243" y="2611194"/>
            <a:ext cx="959194" cy="259463"/>
          </a:xfrm>
          <a:prstGeom prst="roundRect">
            <a:avLst>
              <a:gd name="adj" fmla="val 22721"/>
            </a:avLst>
          </a:prstGeom>
          <a:solidFill>
            <a:srgbClr val="C5E6FF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Разработчики</a:t>
            </a:r>
            <a:endParaRPr lang="ru-RU" sz="1000" dirty="0"/>
          </a:p>
        </p:txBody>
      </p:sp>
      <p:sp>
        <p:nvSpPr>
          <p:cNvPr id="162" name="TextBox 161"/>
          <p:cNvSpPr txBox="1"/>
          <p:nvPr/>
        </p:nvSpPr>
        <p:spPr>
          <a:xfrm>
            <a:off x="4002305" y="4251376"/>
            <a:ext cx="444512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ОРК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4002305" y="3679072"/>
            <a:ext cx="444512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НРК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4002305" y="4823680"/>
            <a:ext cx="444512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ПС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4002305" y="5395985"/>
            <a:ext cx="444512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ОП</a:t>
            </a:r>
          </a:p>
        </p:txBody>
      </p:sp>
      <p:cxnSp>
        <p:nvCxnSpPr>
          <p:cNvPr id="186" name="Прямая со стрелкой 185"/>
          <p:cNvCxnSpPr>
            <a:endCxn id="171" idx="1"/>
          </p:cNvCxnSpPr>
          <p:nvPr/>
        </p:nvCxnSpPr>
        <p:spPr>
          <a:xfrm>
            <a:off x="3547742" y="5509281"/>
            <a:ext cx="454563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Прямая со стрелкой 186"/>
          <p:cNvCxnSpPr>
            <a:endCxn id="158" idx="1"/>
          </p:cNvCxnSpPr>
          <p:nvPr/>
        </p:nvCxnSpPr>
        <p:spPr>
          <a:xfrm>
            <a:off x="2824437" y="2740925"/>
            <a:ext cx="397986" cy="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Прямая со стрелкой 188"/>
          <p:cNvCxnSpPr>
            <a:endCxn id="158" idx="3"/>
          </p:cNvCxnSpPr>
          <p:nvPr/>
        </p:nvCxnSpPr>
        <p:spPr>
          <a:xfrm flipH="1">
            <a:off x="3902985" y="2740925"/>
            <a:ext cx="397986" cy="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Соединительная линия уступом 192"/>
          <p:cNvCxnSpPr>
            <a:stCxn id="102" idx="1"/>
            <a:endCxn id="159" idx="0"/>
          </p:cNvCxnSpPr>
          <p:nvPr/>
        </p:nvCxnSpPr>
        <p:spPr>
          <a:xfrm rot="10800000" flipV="1">
            <a:off x="2344840" y="2006440"/>
            <a:ext cx="1856994" cy="604753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Прямая со стрелкой 195"/>
          <p:cNvCxnSpPr>
            <a:stCxn id="123" idx="2"/>
            <a:endCxn id="126" idx="0"/>
          </p:cNvCxnSpPr>
          <p:nvPr/>
        </p:nvCxnSpPr>
        <p:spPr>
          <a:xfrm>
            <a:off x="5986008" y="1331797"/>
            <a:ext cx="0" cy="153793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Соединительная линия уступом 196"/>
          <p:cNvCxnSpPr>
            <a:stCxn id="105" idx="2"/>
            <a:endCxn id="126" idx="1"/>
          </p:cNvCxnSpPr>
          <p:nvPr/>
        </p:nvCxnSpPr>
        <p:spPr>
          <a:xfrm rot="16200000" flipH="1">
            <a:off x="4997688" y="2518091"/>
            <a:ext cx="940353" cy="176516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Прямая со стрелкой 197"/>
          <p:cNvCxnSpPr>
            <a:stCxn id="102" idx="2"/>
            <a:endCxn id="127" idx="0"/>
          </p:cNvCxnSpPr>
          <p:nvPr/>
        </p:nvCxnSpPr>
        <p:spPr>
          <a:xfrm>
            <a:off x="4499964" y="2136172"/>
            <a:ext cx="0" cy="475022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TextBox 201"/>
          <p:cNvSpPr txBox="1"/>
          <p:nvPr/>
        </p:nvSpPr>
        <p:spPr>
          <a:xfrm>
            <a:off x="2347446" y="2187497"/>
            <a:ext cx="1427577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финансирование</a:t>
            </a:r>
          </a:p>
        </p:txBody>
      </p:sp>
      <p:cxnSp>
        <p:nvCxnSpPr>
          <p:cNvPr id="203" name="Прямая со стрелкой 202"/>
          <p:cNvCxnSpPr>
            <a:stCxn id="158" idx="2"/>
          </p:cNvCxnSpPr>
          <p:nvPr/>
        </p:nvCxnSpPr>
        <p:spPr>
          <a:xfrm>
            <a:off x="3562704" y="2854221"/>
            <a:ext cx="0" cy="692692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204"/>
          <p:cNvSpPr txBox="1"/>
          <p:nvPr/>
        </p:nvSpPr>
        <p:spPr>
          <a:xfrm>
            <a:off x="2767588" y="3282550"/>
            <a:ext cx="795116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результаты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2972374" y="5796255"/>
            <a:ext cx="795116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Разработка</a:t>
            </a:r>
          </a:p>
        </p:txBody>
      </p:sp>
      <p:sp>
        <p:nvSpPr>
          <p:cNvPr id="212" name="TextBox 211"/>
          <p:cNvSpPr txBox="1"/>
          <p:nvPr/>
        </p:nvSpPr>
        <p:spPr>
          <a:xfrm>
            <a:off x="5335233" y="5515086"/>
            <a:ext cx="753687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Экспертиза</a:t>
            </a:r>
          </a:p>
        </p:txBody>
      </p:sp>
      <p:sp>
        <p:nvSpPr>
          <p:cNvPr id="213" name="TextBox 212"/>
          <p:cNvSpPr txBox="1"/>
          <p:nvPr/>
        </p:nvSpPr>
        <p:spPr>
          <a:xfrm>
            <a:off x="5028133" y="3327605"/>
            <a:ext cx="929642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Согласование</a:t>
            </a:r>
          </a:p>
        </p:txBody>
      </p:sp>
      <p:sp>
        <p:nvSpPr>
          <p:cNvPr id="214" name="TextBox 213"/>
          <p:cNvSpPr txBox="1"/>
          <p:nvPr/>
        </p:nvSpPr>
        <p:spPr>
          <a:xfrm>
            <a:off x="803647" y="3909980"/>
            <a:ext cx="920022" cy="380480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Составление</a:t>
            </a:r>
          </a:p>
          <a:p>
            <a:pPr algn="l"/>
            <a:r>
              <a:rPr lang="ru-RU" sz="1000" dirty="0" smtClean="0"/>
              <a:t>заказа</a:t>
            </a:r>
          </a:p>
        </p:txBody>
      </p:sp>
      <p:sp>
        <p:nvSpPr>
          <p:cNvPr id="215" name="TextBox 214"/>
          <p:cNvSpPr txBox="1"/>
          <p:nvPr/>
        </p:nvSpPr>
        <p:spPr>
          <a:xfrm>
            <a:off x="6091385" y="2459083"/>
            <a:ext cx="877912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Утверждение</a:t>
            </a:r>
          </a:p>
        </p:txBody>
      </p:sp>
      <p:sp>
        <p:nvSpPr>
          <p:cNvPr id="216" name="TextBox 215"/>
          <p:cNvSpPr txBox="1"/>
          <p:nvPr/>
        </p:nvSpPr>
        <p:spPr>
          <a:xfrm>
            <a:off x="7106476" y="2459082"/>
            <a:ext cx="826182" cy="226591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Регистрация</a:t>
            </a:r>
          </a:p>
        </p:txBody>
      </p:sp>
      <p:cxnSp>
        <p:nvCxnSpPr>
          <p:cNvPr id="217" name="Соединительная линия уступом 216"/>
          <p:cNvCxnSpPr>
            <a:stCxn id="162" idx="3"/>
            <a:endCxn id="126" idx="2"/>
          </p:cNvCxnSpPr>
          <p:nvPr/>
        </p:nvCxnSpPr>
        <p:spPr>
          <a:xfrm flipV="1">
            <a:off x="4446817" y="3283324"/>
            <a:ext cx="1539191" cy="1081348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Соединительная линия уступом 217"/>
          <p:cNvCxnSpPr>
            <a:stCxn id="169" idx="3"/>
            <a:endCxn id="126" idx="2"/>
          </p:cNvCxnSpPr>
          <p:nvPr/>
        </p:nvCxnSpPr>
        <p:spPr>
          <a:xfrm flipV="1">
            <a:off x="4446817" y="3283324"/>
            <a:ext cx="1539191" cy="1653652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>
            <a:stCxn id="124" idx="3"/>
            <a:endCxn id="123" idx="1"/>
          </p:cNvCxnSpPr>
          <p:nvPr/>
        </p:nvCxnSpPr>
        <p:spPr>
          <a:xfrm flipV="1">
            <a:off x="5418627" y="1128678"/>
            <a:ext cx="148655" cy="160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>
            <a:endCxn id="168" idx="1"/>
          </p:cNvCxnSpPr>
          <p:nvPr/>
        </p:nvCxnSpPr>
        <p:spPr>
          <a:xfrm>
            <a:off x="3547742" y="3792361"/>
            <a:ext cx="454563" cy="7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2883794" y="3980959"/>
            <a:ext cx="993400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Методика ОРК</a:t>
            </a:r>
          </a:p>
        </p:txBody>
      </p:sp>
      <p:cxnSp>
        <p:nvCxnSpPr>
          <p:cNvPr id="79" name="Прямая со стрелкой 78"/>
          <p:cNvCxnSpPr/>
          <p:nvPr/>
        </p:nvCxnSpPr>
        <p:spPr>
          <a:xfrm>
            <a:off x="3547742" y="4936976"/>
            <a:ext cx="454563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>
            <a:off x="3547742" y="4364672"/>
            <a:ext cx="454563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2883794" y="4551172"/>
            <a:ext cx="993400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Методика ПС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2883794" y="5136286"/>
            <a:ext cx="993400" cy="226591"/>
          </a:xfrm>
          <a:prstGeom prst="roundRect">
            <a:avLst>
              <a:gd name="adj" fmla="val 0"/>
            </a:avLst>
          </a:prstGeom>
          <a:solidFill>
            <a:srgbClr val="FFFF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Методика ОП</a:t>
            </a:r>
          </a:p>
        </p:txBody>
      </p:sp>
      <p:cxnSp>
        <p:nvCxnSpPr>
          <p:cNvPr id="88" name="Соединительная линия уступом 87"/>
          <p:cNvCxnSpPr>
            <a:stCxn id="159" idx="2"/>
            <a:endCxn id="76" idx="1"/>
          </p:cNvCxnSpPr>
          <p:nvPr/>
        </p:nvCxnSpPr>
        <p:spPr>
          <a:xfrm rot="16200000" flipH="1">
            <a:off x="2002518" y="3212979"/>
            <a:ext cx="1223598" cy="538954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Соединительная линия уступом 90"/>
          <p:cNvCxnSpPr>
            <a:stCxn id="159" idx="2"/>
            <a:endCxn id="82" idx="1"/>
          </p:cNvCxnSpPr>
          <p:nvPr/>
        </p:nvCxnSpPr>
        <p:spPr>
          <a:xfrm rot="16200000" flipH="1">
            <a:off x="1717412" y="3498085"/>
            <a:ext cx="1793811" cy="538954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Соединительная линия уступом 93"/>
          <p:cNvCxnSpPr>
            <a:endCxn id="84" idx="1"/>
          </p:cNvCxnSpPr>
          <p:nvPr/>
        </p:nvCxnSpPr>
        <p:spPr>
          <a:xfrm rot="16200000" flipH="1">
            <a:off x="1762984" y="4128771"/>
            <a:ext cx="1702667" cy="538953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Соединительная линия уступом 103"/>
          <p:cNvCxnSpPr>
            <a:stCxn id="126" idx="3"/>
            <a:endCxn id="215" idx="2"/>
          </p:cNvCxnSpPr>
          <p:nvPr/>
        </p:nvCxnSpPr>
        <p:spPr>
          <a:xfrm flipV="1">
            <a:off x="6415894" y="2685674"/>
            <a:ext cx="114447" cy="390852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 стрелкой 105"/>
          <p:cNvCxnSpPr>
            <a:stCxn id="103" idx="2"/>
            <a:endCxn id="215" idx="0"/>
          </p:cNvCxnSpPr>
          <p:nvPr/>
        </p:nvCxnSpPr>
        <p:spPr>
          <a:xfrm>
            <a:off x="6525024" y="2136172"/>
            <a:ext cx="5317" cy="32291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 стрелкой 106"/>
          <p:cNvCxnSpPr>
            <a:stCxn id="120" idx="2"/>
            <a:endCxn id="216" idx="0"/>
          </p:cNvCxnSpPr>
          <p:nvPr/>
        </p:nvCxnSpPr>
        <p:spPr>
          <a:xfrm>
            <a:off x="7519567" y="2136172"/>
            <a:ext cx="0" cy="32291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 стрелкой 114"/>
          <p:cNvCxnSpPr>
            <a:stCxn id="215" idx="3"/>
            <a:endCxn id="216" idx="1"/>
          </p:cNvCxnSpPr>
          <p:nvPr/>
        </p:nvCxnSpPr>
        <p:spPr>
          <a:xfrm flipV="1">
            <a:off x="6969297" y="2572378"/>
            <a:ext cx="137179" cy="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Овал 132"/>
          <p:cNvSpPr/>
          <p:nvPr/>
        </p:nvSpPr>
        <p:spPr>
          <a:xfrm>
            <a:off x="5681597" y="4330381"/>
            <a:ext cx="72000" cy="72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4" name="Прямая со стрелкой 133"/>
          <p:cNvCxnSpPr/>
          <p:nvPr/>
        </p:nvCxnSpPr>
        <p:spPr>
          <a:xfrm flipV="1">
            <a:off x="5714411" y="4972792"/>
            <a:ext cx="1281" cy="57041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Прямая со стрелкой 138"/>
          <p:cNvCxnSpPr/>
          <p:nvPr/>
        </p:nvCxnSpPr>
        <p:spPr>
          <a:xfrm flipH="1" flipV="1">
            <a:off x="5715692" y="4402381"/>
            <a:ext cx="0" cy="441119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Прямая со стрелкой 146"/>
          <p:cNvCxnSpPr/>
          <p:nvPr/>
        </p:nvCxnSpPr>
        <p:spPr>
          <a:xfrm>
            <a:off x="2048868" y="4364672"/>
            <a:ext cx="227281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Прямая со стрелкой 149"/>
          <p:cNvCxnSpPr/>
          <p:nvPr/>
        </p:nvCxnSpPr>
        <p:spPr>
          <a:xfrm>
            <a:off x="2048868" y="4936976"/>
            <a:ext cx="227281" cy="0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1302128" y="4746727"/>
            <a:ext cx="752416" cy="380480"/>
          </a:xfrm>
          <a:prstGeom prst="roundRect">
            <a:avLst>
              <a:gd name="adj" fmla="val 0"/>
            </a:avLst>
          </a:prstGeom>
          <a:solidFill>
            <a:srgbClr val="FFE7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Выбор</a:t>
            </a:r>
          </a:p>
          <a:p>
            <a:pPr algn="l"/>
            <a:r>
              <a:rPr lang="ru-RU" sz="1000" dirty="0" smtClean="0"/>
              <a:t>профессий</a:t>
            </a:r>
            <a:endParaRPr lang="ru-RU" sz="1000" dirty="0"/>
          </a:p>
        </p:txBody>
      </p:sp>
      <p:sp>
        <p:nvSpPr>
          <p:cNvPr id="153" name="TextBox 152"/>
          <p:cNvSpPr txBox="1"/>
          <p:nvPr/>
        </p:nvSpPr>
        <p:spPr>
          <a:xfrm>
            <a:off x="1302128" y="4174431"/>
            <a:ext cx="752416" cy="380480"/>
          </a:xfrm>
          <a:prstGeom prst="roundRect">
            <a:avLst>
              <a:gd name="adj" fmla="val 0"/>
            </a:avLst>
          </a:prstGeom>
          <a:solidFill>
            <a:srgbClr val="FFE7E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000" dirty="0" smtClean="0"/>
              <a:t>Выбор отраслей</a:t>
            </a:r>
            <a:endParaRPr lang="ru-RU" sz="1000" dirty="0"/>
          </a:p>
        </p:txBody>
      </p:sp>
      <p:cxnSp>
        <p:nvCxnSpPr>
          <p:cNvPr id="154" name="Соединительная линия уступом 153"/>
          <p:cNvCxnSpPr>
            <a:stCxn id="102" idx="1"/>
            <a:endCxn id="214" idx="0"/>
          </p:cNvCxnSpPr>
          <p:nvPr/>
        </p:nvCxnSpPr>
        <p:spPr>
          <a:xfrm rot="10800000" flipV="1">
            <a:off x="1263658" y="2006440"/>
            <a:ext cx="2938176" cy="1903539"/>
          </a:xfrm>
          <a:prstGeom prst="bentConnector2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TextBox 159"/>
          <p:cNvSpPr txBox="1"/>
          <p:nvPr/>
        </p:nvSpPr>
        <p:spPr>
          <a:xfrm>
            <a:off x="6997818" y="4551172"/>
            <a:ext cx="1043497" cy="534368"/>
          </a:xfrm>
          <a:prstGeom prst="roundRect">
            <a:avLst>
              <a:gd name="adj" fmla="val 0"/>
            </a:avLst>
          </a:prstGeom>
          <a:solidFill>
            <a:srgbClr val="FFE7E1"/>
          </a:solidFill>
          <a:ln w="9525">
            <a:solidFill>
              <a:schemeClr val="tx1"/>
            </a:solidFill>
            <a:prstDash val="lgDash"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000" dirty="0" smtClean="0"/>
              <a:t>Использование,</a:t>
            </a:r>
          </a:p>
          <a:p>
            <a:r>
              <a:rPr lang="ru-RU" sz="1000" dirty="0"/>
              <a:t>применение</a:t>
            </a:r>
          </a:p>
          <a:p>
            <a:r>
              <a:rPr lang="ru-RU" sz="1000" dirty="0"/>
              <a:t>ОРК, ПС</a:t>
            </a:r>
          </a:p>
        </p:txBody>
      </p:sp>
      <p:cxnSp>
        <p:nvCxnSpPr>
          <p:cNvPr id="161" name="Прямая со стрелкой 160"/>
          <p:cNvCxnSpPr>
            <a:stCxn id="216" idx="2"/>
            <a:endCxn id="160" idx="0"/>
          </p:cNvCxnSpPr>
          <p:nvPr/>
        </p:nvCxnSpPr>
        <p:spPr>
          <a:xfrm>
            <a:off x="7519567" y="2685673"/>
            <a:ext cx="0" cy="1865499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Овал 164"/>
          <p:cNvSpPr/>
          <p:nvPr/>
        </p:nvSpPr>
        <p:spPr>
          <a:xfrm>
            <a:off x="5681597" y="4900792"/>
            <a:ext cx="72000" cy="72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6" name="TextBox 165"/>
          <p:cNvSpPr txBox="1"/>
          <p:nvPr/>
        </p:nvSpPr>
        <p:spPr>
          <a:xfrm>
            <a:off x="7515064" y="2629499"/>
            <a:ext cx="941172" cy="318924"/>
          </a:xfrm>
          <a:prstGeom prst="roundRect">
            <a:avLst>
              <a:gd name="adj" fmla="val 0"/>
            </a:avLst>
          </a:prstGeom>
          <a:noFill/>
          <a:ln w="9525">
            <a:noFill/>
          </a:ln>
        </p:spPr>
        <p:txBody>
          <a:bodyPr wrap="square" lIns="36000" tIns="36000" rIns="36000" bIns="36000" rtlCol="0">
            <a:spAutoFit/>
          </a:bodyPr>
          <a:lstStyle>
            <a:defPPr>
              <a:defRPr lang="ru-RU"/>
            </a:defPPr>
            <a:lvl1pPr algn="ct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800" dirty="0" smtClean="0"/>
              <a:t>размещение в </a:t>
            </a:r>
          </a:p>
          <a:p>
            <a:pPr algn="l"/>
            <a:r>
              <a:rPr lang="ru-RU" sz="800" dirty="0" smtClean="0"/>
              <a:t>ИПС </a:t>
            </a:r>
            <a:r>
              <a:rPr lang="ru-RU" sz="800" dirty="0"/>
              <a:t>«</a:t>
            </a:r>
            <a:r>
              <a:rPr lang="ru-RU" sz="800" dirty="0" err="1"/>
              <a:t>Әділет</a:t>
            </a:r>
            <a:r>
              <a:rPr lang="ru-RU" sz="800" dirty="0"/>
              <a:t>»</a:t>
            </a:r>
            <a:endParaRPr lang="ru-RU" sz="800" dirty="0" smtClean="0"/>
          </a:p>
        </p:txBody>
      </p:sp>
      <p:grpSp>
        <p:nvGrpSpPr>
          <p:cNvPr id="206" name="Группа 143"/>
          <p:cNvGrpSpPr/>
          <p:nvPr/>
        </p:nvGrpSpPr>
        <p:grpSpPr>
          <a:xfrm>
            <a:off x="7183481" y="4266870"/>
            <a:ext cx="383976" cy="267325"/>
            <a:chOff x="8724027" y="276065"/>
            <a:chExt cx="383976" cy="267325"/>
          </a:xfrm>
        </p:grpSpPr>
        <p:sp>
          <p:nvSpPr>
            <p:cNvPr id="207" name="Овал 206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7</a:t>
              </a:r>
            </a:p>
          </p:txBody>
        </p:sp>
      </p:grpSp>
      <p:grpSp>
        <p:nvGrpSpPr>
          <p:cNvPr id="209" name="Группа 143"/>
          <p:cNvGrpSpPr/>
          <p:nvPr/>
        </p:nvGrpSpPr>
        <p:grpSpPr>
          <a:xfrm>
            <a:off x="6188938" y="2161495"/>
            <a:ext cx="383976" cy="267325"/>
            <a:chOff x="8724027" y="276065"/>
            <a:chExt cx="383976" cy="267325"/>
          </a:xfrm>
        </p:grpSpPr>
        <p:sp>
          <p:nvSpPr>
            <p:cNvPr id="219" name="Овал 218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5</a:t>
              </a:r>
            </a:p>
          </p:txBody>
        </p:sp>
      </p:grpSp>
      <p:grpSp>
        <p:nvGrpSpPr>
          <p:cNvPr id="221" name="Группа 143"/>
          <p:cNvGrpSpPr/>
          <p:nvPr/>
        </p:nvGrpSpPr>
        <p:grpSpPr>
          <a:xfrm>
            <a:off x="7183481" y="2666407"/>
            <a:ext cx="383976" cy="267325"/>
            <a:chOff x="8724027" y="276065"/>
            <a:chExt cx="383976" cy="267325"/>
          </a:xfrm>
        </p:grpSpPr>
        <p:sp>
          <p:nvSpPr>
            <p:cNvPr id="222" name="Овал 221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6</a:t>
              </a:r>
            </a:p>
          </p:txBody>
        </p:sp>
      </p:grpSp>
      <p:grpSp>
        <p:nvGrpSpPr>
          <p:cNvPr id="225" name="Группа 143"/>
          <p:cNvGrpSpPr/>
          <p:nvPr/>
        </p:nvGrpSpPr>
        <p:grpSpPr>
          <a:xfrm>
            <a:off x="5379605" y="5278864"/>
            <a:ext cx="383976" cy="267325"/>
            <a:chOff x="8724027" y="276065"/>
            <a:chExt cx="383976" cy="267325"/>
          </a:xfrm>
        </p:grpSpPr>
        <p:sp>
          <p:nvSpPr>
            <p:cNvPr id="226" name="Овал 225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227" name="TextBox 226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228" name="Группа 143"/>
          <p:cNvGrpSpPr/>
          <p:nvPr/>
        </p:nvGrpSpPr>
        <p:grpSpPr>
          <a:xfrm>
            <a:off x="2660822" y="5756836"/>
            <a:ext cx="383976" cy="267325"/>
            <a:chOff x="8724027" y="276065"/>
            <a:chExt cx="383976" cy="267325"/>
          </a:xfrm>
        </p:grpSpPr>
        <p:sp>
          <p:nvSpPr>
            <p:cNvPr id="229" name="Овал 228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230" name="TextBox 229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231" name="Группа 143"/>
          <p:cNvGrpSpPr/>
          <p:nvPr/>
        </p:nvGrpSpPr>
        <p:grpSpPr>
          <a:xfrm>
            <a:off x="913649" y="4249832"/>
            <a:ext cx="383976" cy="267325"/>
            <a:chOff x="8724027" y="276065"/>
            <a:chExt cx="383976" cy="267325"/>
          </a:xfrm>
        </p:grpSpPr>
        <p:sp>
          <p:nvSpPr>
            <p:cNvPr id="232" name="Овал 231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233" name="TextBox 232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234" name="Группа 143"/>
          <p:cNvGrpSpPr/>
          <p:nvPr/>
        </p:nvGrpSpPr>
        <p:grpSpPr>
          <a:xfrm>
            <a:off x="5974802" y="3302842"/>
            <a:ext cx="383976" cy="267325"/>
            <a:chOff x="8724027" y="276065"/>
            <a:chExt cx="383976" cy="267325"/>
          </a:xfrm>
        </p:grpSpPr>
        <p:sp>
          <p:nvSpPr>
            <p:cNvPr id="235" name="Овал 234"/>
            <p:cNvSpPr/>
            <p:nvPr/>
          </p:nvSpPr>
          <p:spPr>
            <a:xfrm>
              <a:off x="8808015" y="299613"/>
              <a:ext cx="216000" cy="216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236" name="TextBox 235"/>
            <p:cNvSpPr txBox="1"/>
            <p:nvPr/>
          </p:nvSpPr>
          <p:spPr>
            <a:xfrm>
              <a:off x="8724027" y="276065"/>
              <a:ext cx="383976" cy="267325"/>
            </a:xfrm>
            <a:prstGeom prst="roundRect">
              <a:avLst>
                <a:gd name="adj" fmla="val 7777"/>
              </a:avLst>
            </a:prstGeom>
            <a:noFill/>
            <a:ln w="9525">
              <a:noFill/>
            </a:ln>
          </p:spPr>
          <p:txBody>
            <a:bodyPr wrap="square" lIns="36000" tIns="36000" rIns="36000" bIns="36000" rtlCol="0">
              <a:spAutoFit/>
            </a:bodyPr>
            <a:lstStyle>
              <a:defPPr>
                <a:defRPr lang="ru-RU"/>
              </a:defPPr>
              <a:lvl1pPr algn="ctr">
                <a:defRPr sz="1200"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b="1" dirty="0" smtClean="0">
                  <a:solidFill>
                    <a:schemeClr val="bg1"/>
                  </a:solidFill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85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17596</TotalTime>
  <Words>761</Words>
  <Application>Microsoft Office PowerPoint</Application>
  <PresentationFormat>Экран (4:3)</PresentationFormat>
  <Paragraphs>381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СБОРКА</dc:title>
  <dc:creator>Марат</dc:creator>
  <cp:lastModifiedBy>Марат Исабеков</cp:lastModifiedBy>
  <cp:revision>1957</cp:revision>
  <cp:lastPrinted>2019-01-21T02:30:04Z</cp:lastPrinted>
  <dcterms:created xsi:type="dcterms:W3CDTF">2013-11-11T12:59:28Z</dcterms:created>
  <dcterms:modified xsi:type="dcterms:W3CDTF">2019-11-21T06:58:42Z</dcterms:modified>
</cp:coreProperties>
</file>