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5"/>
    <p:sldMasterId id="2147483701" r:id="rId6"/>
    <p:sldMasterId id="2147483708" r:id="rId7"/>
  </p:sldMasterIdLst>
  <p:notesMasterIdLst>
    <p:notesMasterId r:id="rId33"/>
  </p:notesMasterIdLst>
  <p:handoutMasterIdLst>
    <p:handoutMasterId r:id="rId34"/>
  </p:handoutMasterIdLst>
  <p:sldIdLst>
    <p:sldId id="257" r:id="rId8"/>
    <p:sldId id="310" r:id="rId9"/>
    <p:sldId id="263" r:id="rId10"/>
    <p:sldId id="266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3" r:id="rId19"/>
    <p:sldId id="267" r:id="rId20"/>
    <p:sldId id="335" r:id="rId21"/>
    <p:sldId id="322" r:id="rId22"/>
    <p:sldId id="334" r:id="rId23"/>
    <p:sldId id="336" r:id="rId24"/>
    <p:sldId id="332" r:id="rId25"/>
    <p:sldId id="337" r:id="rId26"/>
    <p:sldId id="338" r:id="rId27"/>
    <p:sldId id="339" r:id="rId28"/>
    <p:sldId id="340" r:id="rId29"/>
    <p:sldId id="315" r:id="rId30"/>
    <p:sldId id="341" r:id="rId31"/>
    <p:sldId id="342" r:id="rId32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ontreal-DemiBold" panose="020B0604020202020204"/>
      <p:regular r:id="rId39"/>
    </p:embeddedFont>
    <p:embeddedFont>
      <p:font typeface="Arial Black" panose="020B0A04020102020204" pitchFamily="34" charset="0"/>
      <p:bold r:id="rId40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77E332-CA17-4077-A4A6-C047DAB97DF8}">
          <p14:sldIdLst>
            <p14:sldId id="257"/>
            <p14:sldId id="310"/>
            <p14:sldId id="263"/>
            <p14:sldId id="266"/>
            <p14:sldId id="325"/>
            <p14:sldId id="326"/>
            <p14:sldId id="327"/>
            <p14:sldId id="328"/>
            <p14:sldId id="329"/>
            <p14:sldId id="330"/>
            <p14:sldId id="331"/>
            <p14:sldId id="333"/>
            <p14:sldId id="267"/>
            <p14:sldId id="335"/>
            <p14:sldId id="322"/>
            <p14:sldId id="334"/>
            <p14:sldId id="336"/>
            <p14:sldId id="332"/>
            <p14:sldId id="337"/>
            <p14:sldId id="338"/>
            <p14:sldId id="339"/>
            <p14:sldId id="340"/>
            <p14:sldId id="315"/>
            <p14:sldId id="341"/>
            <p14:sldId id="342"/>
          </p14:sldIdLst>
        </p14:section>
        <p14:section name="Untitled Section" id="{D89DDF75-DE44-4965-A05C-61EDCDDF596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orient="horz" pos="2210" userDrawn="1">
          <p15:clr>
            <a:srgbClr val="A4A3A4"/>
          </p15:clr>
        </p15:guide>
        <p15:guide id="5" pos="2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63F"/>
    <a:srgbClr val="F39900"/>
    <a:srgbClr val="0092BB"/>
    <a:srgbClr val="DC006B"/>
    <a:srgbClr val="F26530"/>
    <a:srgbClr val="455560"/>
    <a:srgbClr val="005596"/>
    <a:srgbClr val="750D68"/>
    <a:srgbClr val="7C003F"/>
    <a:srgbClr val="F6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50" autoAdjust="0"/>
  </p:normalViewPr>
  <p:slideViewPr>
    <p:cSldViewPr snapToGrid="0" showGuides="1">
      <p:cViewPr varScale="1">
        <p:scale>
          <a:sx n="71" d="100"/>
          <a:sy n="71" d="100"/>
        </p:scale>
        <p:origin x="984" y="66"/>
      </p:cViewPr>
      <p:guideLst>
        <p:guide orient="horz" pos="1620"/>
        <p:guide pos="2880"/>
        <p:guide orient="horz" pos="1008"/>
        <p:guide orient="horz" pos="2210"/>
        <p:guide pos="242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5.fntdata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2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cap="none" dirty="0" smtClean="0"/>
              <a:t>Evolving employment by sectors </a:t>
            </a:r>
            <a:r>
              <a:rPr lang="en-GB" sz="1800" dirty="0" smtClean="0"/>
              <a:t>(% </a:t>
            </a:r>
            <a:r>
              <a:rPr lang="en-GB" sz="1800" cap="none" dirty="0" smtClean="0"/>
              <a:t>of</a:t>
            </a:r>
            <a:r>
              <a:rPr lang="en-GB" sz="1800" dirty="0" smtClean="0"/>
              <a:t> </a:t>
            </a:r>
            <a:r>
              <a:rPr lang="en-GB" sz="1800" dirty="0"/>
              <a:t>15+) LFS</a:t>
            </a:r>
          </a:p>
        </c:rich>
      </c:tx>
      <c:layout>
        <c:manualLayout>
          <c:xMode val="edge"/>
          <c:yMode val="edge"/>
          <c:x val="0.128897723372960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763112042743784E-3"/>
          <c:y val="0.31317738366875936"/>
          <c:w val="0.95626057675298182"/>
          <c:h val="0.60050216118400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Agriculture &amp; Fisheries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45.9</c:v>
                </c:pt>
                <c:pt idx="2">
                  <c:v>43.2</c:v>
                </c:pt>
                <c:pt idx="3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A-4CEA-839C-FF8D94C184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 &amp; Manufacturing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7.2</c:v>
                </c:pt>
                <c:pt idx="1">
                  <c:v>7.2</c:v>
                </c:pt>
                <c:pt idx="2">
                  <c:v>8.1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BA-4CEA-839C-FF8D94C184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Services &amp; Constructions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44.8</c:v>
                </c:pt>
                <c:pt idx="1">
                  <c:v>46.8</c:v>
                </c:pt>
                <c:pt idx="2">
                  <c:v>48.8</c:v>
                </c:pt>
                <c:pt idx="3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BA-4CEA-839C-FF8D94C184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59338576"/>
        <c:axId val="559343280"/>
      </c:barChart>
      <c:catAx>
        <c:axId val="55933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343280"/>
        <c:crosses val="autoZero"/>
        <c:auto val="1"/>
        <c:lblAlgn val="ctr"/>
        <c:lblOffset val="100"/>
        <c:noMultiLvlLbl val="0"/>
      </c:catAx>
      <c:valAx>
        <c:axId val="559343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33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5155661463369713"/>
          <c:w val="0.9892764835632758"/>
          <c:h val="9.0502371414099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solidFill>
                  <a:schemeClr val="tx2"/>
                </a:solidFill>
              </a:rPr>
              <a:t>Age Groups (</a:t>
            </a:r>
            <a:r>
              <a:rPr lang="en-US" sz="1800" baseline="0" dirty="0" smtClean="0">
                <a:solidFill>
                  <a:schemeClr val="tx2"/>
                </a:solidFill>
              </a:rPr>
              <a:t>2017-2019</a:t>
            </a:r>
            <a:r>
              <a:rPr lang="en-US" sz="1800" baseline="0" dirty="0">
                <a:solidFill>
                  <a:schemeClr val="tx2"/>
                </a:solidFill>
              </a:rPr>
              <a:t>)</a:t>
            </a:r>
          </a:p>
        </c:rich>
      </c:tx>
      <c:layout>
        <c:manualLayout>
          <c:xMode val="edge"/>
          <c:yMode val="edge"/>
          <c:x val="3.3243975368019381E-2"/>
          <c:y val="0.15375543495275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205440072552452"/>
          <c:y val="6.8649885583524028E-2"/>
          <c:w val="0.5511633872159486"/>
          <c:h val="0.931350114416475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Groups (2017-18 &amp; 2019)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0-4D88-BB1C-F1513ABFA728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20-4D88-BB1C-F1513ABFA7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20-4D88-BB1C-F1513ABFA7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20-4D88-BB1C-F1513ABFA7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20-4D88-BB1C-F1513ABFA7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15-18 years old</c:v>
                </c:pt>
                <c:pt idx="1">
                  <c:v>19-24 years old</c:v>
                </c:pt>
                <c:pt idx="2">
                  <c:v>25-30 years old</c:v>
                </c:pt>
                <c:pt idx="3">
                  <c:v>31-65 years old</c:v>
                </c:pt>
                <c:pt idx="4">
                  <c:v>66+ years old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0.184</c:v>
                </c:pt>
                <c:pt idx="1">
                  <c:v>0.45</c:v>
                </c:pt>
                <c:pt idx="2">
                  <c:v>0.16</c:v>
                </c:pt>
                <c:pt idx="3" formatCode="0.00%">
                  <c:v>0.2</c:v>
                </c:pt>
                <c:pt idx="4" formatCode="0.0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20-4D88-BB1C-F1513ABFA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462202635273909E-2"/>
          <c:y val="0.36985818019089772"/>
          <c:w val="0.3975650711226324"/>
          <c:h val="0.58292784887286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i="0" u="none" strike="noStrike" baseline="0" dirty="0" smtClean="0">
                <a:effectLst/>
              </a:rPr>
              <a:t>Activity, employment, unemployment by education (%15+)</a:t>
            </a:r>
            <a:endParaRPr lang="en-GB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024442257217849E-2"/>
          <c:y val="0.15728567913385827"/>
          <c:w val="0.92822555774278215"/>
          <c:h val="0.63437758486209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Activity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Lower Secondary or below</c:v>
                </c:pt>
                <c:pt idx="1">
                  <c:v>Upper Secondary Education</c:v>
                </c:pt>
                <c:pt idx="2">
                  <c:v>VET Education</c:v>
                </c:pt>
                <c:pt idx="3">
                  <c:v>Higher Education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35.5</c:v>
                </c:pt>
                <c:pt idx="1">
                  <c:v>64.7</c:v>
                </c:pt>
                <c:pt idx="2">
                  <c:v>66.7</c:v>
                </c:pt>
                <c:pt idx="3">
                  <c:v>72.099999999999994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1-4478-BE6B-88C8C56C97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Employment 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Lower Secondary or below</c:v>
                </c:pt>
                <c:pt idx="1">
                  <c:v>Upper Secondary Education</c:v>
                </c:pt>
                <c:pt idx="2">
                  <c:v>VET Education</c:v>
                </c:pt>
                <c:pt idx="3">
                  <c:v>Higher Education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31.9</c:v>
                </c:pt>
                <c:pt idx="1">
                  <c:v>55.7</c:v>
                </c:pt>
                <c:pt idx="2">
                  <c:v>59.2</c:v>
                </c:pt>
                <c:pt idx="3">
                  <c:v>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81-4478-BE6B-88C8C56C97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Unemployment rate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Lower Secondary or below</c:v>
                </c:pt>
                <c:pt idx="1">
                  <c:v>Upper Secondary Education</c:v>
                </c:pt>
                <c:pt idx="2">
                  <c:v>VET Education</c:v>
                </c:pt>
                <c:pt idx="3">
                  <c:v>Higher Education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</c:v>
                </c:pt>
                <c:pt idx="1">
                  <c:v>13.9</c:v>
                </c:pt>
                <c:pt idx="2">
                  <c:v>11.1</c:v>
                </c:pt>
                <c:pt idx="3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81-4478-BE6B-88C8C56C9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346024"/>
        <c:axId val="559348376"/>
      </c:barChart>
      <c:catAx>
        <c:axId val="55934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348376"/>
        <c:crosses val="autoZero"/>
        <c:auto val="1"/>
        <c:lblAlgn val="ctr"/>
        <c:lblOffset val="100"/>
        <c:noMultiLvlLbl val="0"/>
      </c:catAx>
      <c:valAx>
        <c:axId val="559348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9346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674700211056311E-2"/>
          <c:y val="0.93376734390787908"/>
          <c:w val="0.95849384458729214"/>
          <c:h val="6.6232656092120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542961846773582"/>
          <c:y val="0.16164235143404226"/>
          <c:w val="0.50339416620902344"/>
          <c:h val="0.50940885554488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Rates (2018)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FA-4025-B69C-5403727C69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FA-4025-B69C-5403727C69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FA-4025-B69C-5403727C69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Activity Rate</c:v>
                </c:pt>
                <c:pt idx="1">
                  <c:v>Employment Rate</c:v>
                </c:pt>
                <c:pt idx="2">
                  <c:v>Unemployment Rate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63.9</c:v>
                </c:pt>
                <c:pt idx="1">
                  <c:v>55.8</c:v>
                </c:pt>
                <c:pt idx="2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FA-4025-B69C-5403727C6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258233462371336E-3"/>
          <c:y val="0.70091241746335675"/>
          <c:w val="0.99677417665376289"/>
          <c:h val="0.29908758253664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/>
              <a:t>Lower</a:t>
            </a:r>
            <a:r>
              <a:rPr lang="en-US" sz="1400" dirty="0"/>
              <a:t> </a:t>
            </a:r>
            <a:r>
              <a:rPr lang="en-US" sz="1400" baseline="0" dirty="0"/>
              <a:t>Secondary</a:t>
            </a:r>
            <a:r>
              <a:rPr lang="en-US" sz="1400" dirty="0"/>
              <a:t> and Below</a:t>
            </a:r>
          </a:p>
        </c:rich>
      </c:tx>
      <c:layout>
        <c:manualLayout>
          <c:xMode val="edge"/>
          <c:yMode val="edge"/>
          <c:x val="0.12107838160831103"/>
          <c:y val="3.1104607808447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195897918147148"/>
          <c:y val="0.21641266745232671"/>
          <c:w val="0.52460910714889997"/>
          <c:h val="0.538349178127458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Lower Secondary and Below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B5-4C4D-8AED-339C7291E6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B5-4C4D-8AED-339C7291E6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B5-4C4D-8AED-339C7291E6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B5-4C4D-8AED-339C7291E6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Above</c:v>
                </c:pt>
                <c:pt idx="2">
                  <c:v>Below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7.7</c:v>
                </c:pt>
                <c:pt idx="1">
                  <c:v>4.9000000000000004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B5-4C4D-8AED-339C7291E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6.7921228344829915E-2"/>
          <c:y val="0.7876714732295601"/>
          <c:w val="0.65612507146406485"/>
          <c:h val="0.11470539210382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684584018868603"/>
          <c:y val="1.3957403240430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312150643871997"/>
          <c:y val="0.18857420481443832"/>
          <c:w val="0.55530975851223929"/>
          <c:h val="0.564830738495351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Upper Secondary Education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F4-45F5-8E49-549930C86D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F4-45F5-8E49-549930C86D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F4-45F5-8E49-549930C86D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F4-45F5-8E49-549930C86D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Above</c:v>
                </c:pt>
                <c:pt idx="2">
                  <c:v>Below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38.700000000000003</c:v>
                </c:pt>
                <c:pt idx="2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F4-45F5-8E49-549930C86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6.5114932895513566E-2"/>
          <c:y val="0.76496512673097494"/>
          <c:w val="0.67719433041441923"/>
          <c:h val="9.1530745998143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126793740250431"/>
          <c:y val="7.51909747148145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500236372523095"/>
          <c:y val="0.18498592530871136"/>
          <c:w val="0.58243525128936535"/>
          <c:h val="0.570114819751701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VET Education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7E-41AA-9F5B-52DB666C35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7E-41AA-9F5B-52DB666C35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7E-41AA-9F5B-52DB666C35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7E-41AA-9F5B-52DB666C35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Above</c:v>
                </c:pt>
                <c:pt idx="2">
                  <c:v>Below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19.100000000000001</c:v>
                </c:pt>
                <c:pt idx="1">
                  <c:v>27.5</c:v>
                </c:pt>
                <c:pt idx="2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7E-41AA-9F5B-52DB666C3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0236093988888392"/>
          <c:y val="0.75384285570761689"/>
          <c:w val="0.74927647877817349"/>
          <c:h val="0.11245560692601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130201539766278"/>
          <c:y val="7.51901672756878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438529217284533"/>
          <c:y val="0.18000814939004692"/>
          <c:w val="0.57274378706555817"/>
          <c:h val="0.56062836204356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Higher Education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A1-4A3E-8505-4583A42237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A1-4A3E-8505-4583A42237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A1-4A3E-8505-4583A42237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A1-4A3E-8505-4583A42237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Above</c:v>
                </c:pt>
                <c:pt idx="2">
                  <c:v>Below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28.7</c:v>
                </c:pt>
                <c:pt idx="2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A1-4A3E-8505-4583A4223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7020118945553428"/>
          <c:y val="0.76332931341575594"/>
          <c:w val="0.75412221089007703"/>
          <c:h val="0.10771237807194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baseline="0" dirty="0" smtClean="0"/>
              <a:t>Types of VET providers</a:t>
            </a:r>
            <a:endParaRPr lang="en-GB" sz="1800" b="0" i="0" baseline="0" dirty="0"/>
          </a:p>
        </c:rich>
      </c:tx>
      <c:layout>
        <c:manualLayout>
          <c:xMode val="edge"/>
          <c:yMode val="edge"/>
          <c:x val="5.0143826185885747E-2"/>
          <c:y val="3.0493487269419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506106863942948E-2"/>
          <c:y val="0.1464068557522992"/>
          <c:w val="0.95488656489932555"/>
          <c:h val="0.59024436508267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VET Institutions Schools</c:v>
                </c:pt>
                <c:pt idx="1">
                  <c:v>VET Community Colleges</c:v>
                </c:pt>
                <c:pt idx="2">
                  <c:v>Higher Educations VET</c:v>
                </c:pt>
                <c:pt idx="3">
                  <c:v>Upper Seconbdary VET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4954</c:v>
                </c:pt>
                <c:pt idx="1">
                  <c:v>654</c:v>
                </c:pt>
                <c:pt idx="2">
                  <c:v>1624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C-4311-B674-23C6481F07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VET Institutions Schools</c:v>
                </c:pt>
                <c:pt idx="1">
                  <c:v>VET Community Colleges</c:v>
                </c:pt>
                <c:pt idx="2">
                  <c:v>Higher Educations VET</c:v>
                </c:pt>
                <c:pt idx="3">
                  <c:v>Upper Seconbdary VET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555</c:v>
                </c:pt>
                <c:pt idx="1">
                  <c:v>2526</c:v>
                </c:pt>
                <c:pt idx="2">
                  <c:v>323</c:v>
                </c:pt>
                <c:pt idx="3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C-4311-B674-23C6481F0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348280"/>
        <c:axId val="613347888"/>
      </c:barChart>
      <c:catAx>
        <c:axId val="61334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347888"/>
        <c:crosses val="autoZero"/>
        <c:auto val="1"/>
        <c:lblAlgn val="ctr"/>
        <c:lblOffset val="100"/>
        <c:noMultiLvlLbl val="0"/>
      </c:catAx>
      <c:valAx>
        <c:axId val="613347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334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006798357428264"/>
          <c:y val="2.330740886694185E-2"/>
          <c:w val="0.49203109926618138"/>
          <c:h val="0.111439889863286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/>
              <a:t>Total VET </a:t>
            </a:r>
            <a:r>
              <a:rPr lang="en-US" sz="1400" baseline="0" dirty="0" smtClean="0"/>
              <a:t>students in 2019: 10 872 (67</a:t>
            </a:r>
            <a:r>
              <a:rPr lang="en-US" sz="1400" baseline="0" dirty="0"/>
              <a:t>% </a:t>
            </a:r>
            <a:r>
              <a:rPr lang="en-US" sz="1400" baseline="0" dirty="0" smtClean="0"/>
              <a:t>public)</a:t>
            </a:r>
            <a:endParaRPr lang="en-US" sz="1400" baseline="0" dirty="0"/>
          </a:p>
        </c:rich>
      </c:tx>
      <c:layout>
        <c:manualLayout>
          <c:xMode val="edge"/>
          <c:yMode val="edge"/>
          <c:x val="0.15495944522507679"/>
          <c:y val="2.473410833539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77617893406446"/>
          <c:y val="0.25221097610139814"/>
          <c:w val="0.63859185997787371"/>
          <c:h val="0.61043032804179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VET students  (67% public)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B4-4B58-965F-232BB3672093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B4-4B58-965F-232BB3672093}"/>
              </c:ext>
            </c:extLst>
          </c:dPt>
          <c:dLbls>
            <c:dLbl>
              <c:idx val="0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B4-4B58-965F-232BB3672093}"/>
                </c:ext>
              </c:extLst>
            </c:dLbl>
            <c:dLbl>
              <c:idx val="1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B4-4B58-965F-232BB367209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7251</c:v>
                </c:pt>
                <c:pt idx="1">
                  <c:v>3621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B4-4B58-965F-232BB3672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A2D9FE1C-913C-429D-B136-25A3643E9CF7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C950095F-1177-4149-ACCA-528C870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09F9967E-48D6-46E8-884C-931A1405866C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B3843B5E-D3F0-4402-B759-161617353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2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109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741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13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1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2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10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22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99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889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11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68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7577"/>
          <a:stretch/>
        </p:blipFill>
        <p:spPr>
          <a:xfrm>
            <a:off x="0" y="0"/>
            <a:ext cx="9144000" cy="5141214"/>
          </a:xfrm>
          <a:prstGeom prst="rect">
            <a:avLst/>
          </a:prstGeom>
        </p:spPr>
      </p:pic>
      <p:sp>
        <p:nvSpPr>
          <p:cNvPr id="168" name="Text Placeholder 167"/>
          <p:cNvSpPr>
            <a:spLocks noGrp="1"/>
          </p:cNvSpPr>
          <p:nvPr>
            <p:ph type="body" sz="quarter" idx="10" hasCustomPrompt="1"/>
          </p:nvPr>
        </p:nvSpPr>
        <p:spPr>
          <a:xfrm>
            <a:off x="5530850" y="4618136"/>
            <a:ext cx="3376614" cy="486680"/>
          </a:xfrm>
        </p:spPr>
        <p:txBody>
          <a:bodyPr anchor="ctr"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220" name="Title 219"/>
          <p:cNvSpPr>
            <a:spLocks noGrp="1"/>
          </p:cNvSpPr>
          <p:nvPr>
            <p:ph type="title"/>
          </p:nvPr>
        </p:nvSpPr>
        <p:spPr>
          <a:xfrm>
            <a:off x="5530850" y="4372272"/>
            <a:ext cx="3376613" cy="542713"/>
          </a:xfrm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883519" y="938321"/>
            <a:ext cx="5023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n>
                  <a:noFill/>
                </a:ln>
                <a:solidFill>
                  <a:schemeClr val="bg2"/>
                </a:solidFill>
                <a:latin typeface="+mn-lt"/>
              </a:rPr>
              <a:t>Torino</a:t>
            </a:r>
            <a:r>
              <a:rPr lang="en-GB" sz="3000" baseline="0" dirty="0" smtClean="0">
                <a:ln>
                  <a:noFill/>
                </a:ln>
                <a:solidFill>
                  <a:schemeClr val="bg2"/>
                </a:solidFill>
                <a:latin typeface="+mn-lt"/>
              </a:rPr>
              <a:t> Process</a:t>
            </a:r>
            <a:br>
              <a:rPr lang="en-GB" sz="3000" baseline="0" dirty="0" smtClean="0">
                <a:ln>
                  <a:noFill/>
                </a:ln>
                <a:solidFill>
                  <a:schemeClr val="bg2"/>
                </a:solidFill>
                <a:latin typeface="+mn-lt"/>
              </a:rPr>
            </a:br>
            <a:r>
              <a:rPr lang="en-GB" sz="3000" baseline="0" dirty="0" smtClean="0">
                <a:solidFill>
                  <a:srgbClr val="DC006B"/>
                </a:solidFill>
              </a:rPr>
              <a:t>2018-2020</a:t>
            </a:r>
            <a:endParaRPr lang="en-GB" sz="3000" dirty="0">
              <a:solidFill>
                <a:srgbClr val="DC006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" y="0"/>
            <a:ext cx="1525835" cy="1234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5" y="4074890"/>
            <a:ext cx="1114376" cy="9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210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92251"/>
            <a:ext cx="4278438" cy="295116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300" y="198438"/>
            <a:ext cx="1719221" cy="737680"/>
          </a:xfrm>
          <a:prstGeom prst="rect">
            <a:avLst/>
          </a:prstGeom>
        </p:spPr>
      </p:pic>
      <p:sp>
        <p:nvSpPr>
          <p:cNvPr id="165" name="Title 164"/>
          <p:cNvSpPr>
            <a:spLocks noGrp="1"/>
          </p:cNvSpPr>
          <p:nvPr>
            <p:ph type="title"/>
          </p:nvPr>
        </p:nvSpPr>
        <p:spPr>
          <a:xfrm>
            <a:off x="758032" y="1417851"/>
            <a:ext cx="4185443" cy="982559"/>
          </a:xfrm>
          <a:blipFill dpi="0" rotWithShape="1">
            <a:blip r:embed="rId4"/>
            <a:srcRect/>
            <a:stretch>
              <a:fillRect t="94000"/>
            </a:stretch>
          </a:blipFill>
        </p:spPr>
        <p:txBody>
          <a:bodyPr lIns="0" tIns="0" rIns="0" bIns="144000">
            <a:sp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defRPr sz="32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2" name="Subtitle 2"/>
          <p:cNvSpPr>
            <a:spLocks noGrp="1"/>
          </p:cNvSpPr>
          <p:nvPr>
            <p:ph type="subTitle" idx="1"/>
          </p:nvPr>
        </p:nvSpPr>
        <p:spPr>
          <a:xfrm>
            <a:off x="758032" y="2543146"/>
            <a:ext cx="4185443" cy="631536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0" kern="1200" cap="all" baseline="0" dirty="0" smtClean="0">
                <a:solidFill>
                  <a:schemeClr val="bg1">
                    <a:alpha val="7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3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210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77832" y="1492251"/>
            <a:ext cx="8500338" cy="29511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492250"/>
            <a:ext cx="4171950" cy="29511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92251"/>
            <a:ext cx="4278438" cy="295116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492250"/>
            <a:ext cx="8494503" cy="2951163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Torino Process 2018-20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6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Torino Process 2018-20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492250"/>
            <a:ext cx="4171950" cy="29511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5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Torino Process 2018-20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92251"/>
            <a:ext cx="4278438" cy="295116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6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Torino Process 2018-20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Torino Process 2018-20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93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7A8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5" name="Title 164"/>
          <p:cNvSpPr>
            <a:spLocks noGrp="1"/>
          </p:cNvSpPr>
          <p:nvPr>
            <p:ph type="title"/>
          </p:nvPr>
        </p:nvSpPr>
        <p:spPr>
          <a:xfrm>
            <a:off x="758032" y="1417851"/>
            <a:ext cx="4185443" cy="982559"/>
          </a:xfrm>
          <a:blipFill dpi="0" rotWithShape="1">
            <a:blip r:embed="rId3"/>
            <a:srcRect/>
            <a:stretch>
              <a:fillRect t="94000"/>
            </a:stretch>
          </a:blipFill>
        </p:spPr>
        <p:txBody>
          <a:bodyPr lIns="0" tIns="0" rIns="0" bIns="144000">
            <a:sp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defRPr sz="32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2" name="Subtitle 2"/>
          <p:cNvSpPr>
            <a:spLocks noGrp="1"/>
          </p:cNvSpPr>
          <p:nvPr>
            <p:ph type="subTitle" idx="1"/>
          </p:nvPr>
        </p:nvSpPr>
        <p:spPr>
          <a:xfrm>
            <a:off x="758032" y="2543146"/>
            <a:ext cx="4185443" cy="631536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0" kern="1200" cap="all" baseline="0" dirty="0" smtClean="0">
                <a:solidFill>
                  <a:schemeClr val="bg1">
                    <a:alpha val="7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300" y="198438"/>
            <a:ext cx="171922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210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492250"/>
            <a:ext cx="8494503" cy="2951163"/>
          </a:xfrm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492250"/>
            <a:ext cx="4171950" cy="29511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79408"/>
          <a:stretch/>
        </p:blipFill>
        <p:spPr>
          <a:xfrm>
            <a:off x="7427118" y="4410837"/>
            <a:ext cx="1716881" cy="7318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492250"/>
            <a:ext cx="8487547" cy="29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291" y="4629615"/>
            <a:ext cx="1585114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7" y="4629615"/>
            <a:ext cx="396016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82179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71262" b="87811"/>
          <a:stretch/>
        </p:blipFill>
        <p:spPr>
          <a:xfrm>
            <a:off x="-1" y="763"/>
            <a:ext cx="2625403" cy="626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71262" b="87811"/>
          <a:stretch/>
        </p:blipFill>
        <p:spPr>
          <a:xfrm>
            <a:off x="-1" y="763"/>
            <a:ext cx="2625403" cy="626772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551655" y="4668386"/>
            <a:ext cx="0" cy="11714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61" y="59288"/>
            <a:ext cx="1230943" cy="9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7" userDrawn="1">
          <p15:clr>
            <a:srgbClr val="F26B43"/>
          </p15:clr>
        </p15:guide>
        <p15:guide id="4" orient="horz" pos="940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557" userDrawn="1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093" userDrawn="1">
          <p15:clr>
            <a:srgbClr val="F26B43"/>
          </p15:clr>
        </p15:guide>
        <p15:guide id="11" orient="horz" pos="146" userDrawn="1">
          <p15:clr>
            <a:srgbClr val="F26B43"/>
          </p15:clr>
        </p15:guide>
        <p15:guide id="12" orient="horz" pos="1195">
          <p15:clr>
            <a:srgbClr val="F26B43"/>
          </p15:clr>
        </p15:guide>
        <p15:guide id="13" orient="horz" pos="3135">
          <p15:clr>
            <a:srgbClr val="F26B43"/>
          </p15:clr>
        </p15:guide>
        <p15:guide id="0" pos="4971" userDrawn="1">
          <p15:clr>
            <a:srgbClr val="F26B43"/>
          </p15:clr>
        </p15:guide>
        <p15:guide id="14" pos="55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79408"/>
          <a:stretch/>
        </p:blipFill>
        <p:spPr>
          <a:xfrm>
            <a:off x="7427118" y="4410837"/>
            <a:ext cx="1716881" cy="7318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492250"/>
            <a:ext cx="8487547" cy="29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  <a:prstGeom prst="rect">
            <a:avLst/>
          </a:prstGeom>
          <a:blipFill dpi="0" rotWithShape="1">
            <a:blip r:embed="rId9"/>
            <a:srcRect/>
            <a:stretch>
              <a:fillRect r="99000"/>
            </a:stretch>
          </a:blipFill>
          <a:effectLst/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317" y="4867165"/>
            <a:ext cx="2347570" cy="109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9" y="231775"/>
            <a:ext cx="1019586" cy="43769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291" y="4629615"/>
            <a:ext cx="1585114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7" y="4629615"/>
            <a:ext cx="396016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51655" y="4668386"/>
            <a:ext cx="0" cy="11714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0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36000"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7">
          <p15:clr>
            <a:srgbClr val="F26B43"/>
          </p15:clr>
        </p15:guide>
        <p15:guide id="4" orient="horz" pos="940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557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093">
          <p15:clr>
            <a:srgbClr val="F26B43"/>
          </p15:clr>
        </p15:guide>
        <p15:guide id="11" orient="horz" pos="146">
          <p15:clr>
            <a:srgbClr val="F26B43"/>
          </p15:clr>
        </p15:guide>
        <p15:guide id="12" orient="horz" pos="1195">
          <p15:clr>
            <a:srgbClr val="F26B43"/>
          </p15:clr>
        </p15:guide>
        <p15:guide id="13" orient="horz" pos="3135">
          <p15:clr>
            <a:srgbClr val="F26B43"/>
          </p15:clr>
        </p15:guide>
        <p15:guide id="14" pos="4971">
          <p15:clr>
            <a:srgbClr val="F26B43"/>
          </p15:clr>
        </p15:guide>
        <p15:guide id="15" pos="551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79408"/>
          <a:stretch/>
        </p:blipFill>
        <p:spPr>
          <a:xfrm>
            <a:off x="7427118" y="4410837"/>
            <a:ext cx="1716881" cy="7318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492250"/>
            <a:ext cx="8487547" cy="29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  <a:prstGeom prst="rect">
            <a:avLst/>
          </a:prstGeom>
          <a:blipFill dpi="0" rotWithShape="1">
            <a:blip r:embed="rId9"/>
            <a:srcRect/>
            <a:stretch>
              <a:fillRect r="99000"/>
            </a:stretch>
          </a:blipFill>
          <a:effectLst/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317" y="4867165"/>
            <a:ext cx="2347570" cy="109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9" y="231775"/>
            <a:ext cx="1019586" cy="43769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291" y="4629615"/>
            <a:ext cx="1585114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Torino Process 2016-17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7" y="4629615"/>
            <a:ext cx="396016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51655" y="4668386"/>
            <a:ext cx="0" cy="11714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9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36000"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accent6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accent6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7">
          <p15:clr>
            <a:srgbClr val="F26B43"/>
          </p15:clr>
        </p15:guide>
        <p15:guide id="4" orient="horz" pos="940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557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093">
          <p15:clr>
            <a:srgbClr val="F26B43"/>
          </p15:clr>
        </p15:guide>
        <p15:guide id="11" orient="horz" pos="146">
          <p15:clr>
            <a:srgbClr val="F26B43"/>
          </p15:clr>
        </p15:guide>
        <p15:guide id="12" orient="horz" pos="1195">
          <p15:clr>
            <a:srgbClr val="F26B43"/>
          </p15:clr>
        </p15:guide>
        <p15:guide id="13" orient="horz" pos="3135">
          <p15:clr>
            <a:srgbClr val="F26B43"/>
          </p15:clr>
        </p15:guide>
        <p15:guide id="14" pos="4971">
          <p15:clr>
            <a:srgbClr val="F26B43"/>
          </p15:clr>
        </p15:guide>
        <p15:guide id="15" pos="55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4275" y="3990703"/>
            <a:ext cx="5806440" cy="999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/>
              <a:t>ETF Torino Process Dissemination Meeting</a:t>
            </a:r>
          </a:p>
          <a:p>
            <a:r>
              <a:rPr lang="en-GB" sz="1600" b="1" dirty="0" smtClean="0"/>
              <a:t>The results of ETF Assessment, Ummuhan Bardak (ETF) </a:t>
            </a:r>
          </a:p>
          <a:p>
            <a:r>
              <a:rPr lang="en-GB" sz="1600" b="1" dirty="0" smtClean="0"/>
              <a:t>Tbilisi, 30 October 2019  </a:t>
            </a:r>
          </a:p>
        </p:txBody>
      </p:sp>
    </p:spTree>
    <p:extLst>
      <p:ext uri="{BB962C8B-B14F-4D97-AF65-F5344CB8AC3E}">
        <p14:creationId xmlns:p14="http://schemas.microsoft.com/office/powerpoint/2010/main" val="39670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622826"/>
              </p:ext>
            </p:extLst>
          </p:nvPr>
        </p:nvGraphicFramePr>
        <p:xfrm>
          <a:off x="202475" y="1201789"/>
          <a:ext cx="8739051" cy="343929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06401">
                  <a:extLst>
                    <a:ext uri="{9D8B030D-6E8A-4147-A177-3AD203B41FA5}">
                      <a16:colId xmlns:a16="http://schemas.microsoft.com/office/drawing/2014/main" val="3199871915"/>
                    </a:ext>
                  </a:extLst>
                </a:gridCol>
                <a:gridCol w="1235834">
                  <a:extLst>
                    <a:ext uri="{9D8B030D-6E8A-4147-A177-3AD203B41FA5}">
                      <a16:colId xmlns:a16="http://schemas.microsoft.com/office/drawing/2014/main" val="1248482666"/>
                    </a:ext>
                  </a:extLst>
                </a:gridCol>
                <a:gridCol w="1236805">
                  <a:extLst>
                    <a:ext uri="{9D8B030D-6E8A-4147-A177-3AD203B41FA5}">
                      <a16:colId xmlns:a16="http://schemas.microsoft.com/office/drawing/2014/main" val="698181754"/>
                    </a:ext>
                  </a:extLst>
                </a:gridCol>
                <a:gridCol w="1236805">
                  <a:extLst>
                    <a:ext uri="{9D8B030D-6E8A-4147-A177-3AD203B41FA5}">
                      <a16:colId xmlns:a16="http://schemas.microsoft.com/office/drawing/2014/main" val="3707963134"/>
                    </a:ext>
                  </a:extLst>
                </a:gridCol>
                <a:gridCol w="1236805">
                  <a:extLst>
                    <a:ext uri="{9D8B030D-6E8A-4147-A177-3AD203B41FA5}">
                      <a16:colId xmlns:a16="http://schemas.microsoft.com/office/drawing/2014/main" val="129202576"/>
                    </a:ext>
                  </a:extLst>
                </a:gridCol>
                <a:gridCol w="1186401">
                  <a:extLst>
                    <a:ext uri="{9D8B030D-6E8A-4147-A177-3AD203B41FA5}">
                      <a16:colId xmlns:a16="http://schemas.microsoft.com/office/drawing/2014/main" val="2802717849"/>
                    </a:ext>
                  </a:extLst>
                </a:gridCol>
              </a:tblGrid>
              <a:tr h="306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6162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Finding first job until the months since leaving education</a:t>
                      </a:r>
                      <a:endParaRPr lang="en-GB" sz="1400" dirty="0">
                        <a:solidFill>
                          <a:srgbClr val="6162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662606"/>
                  </a:ext>
                </a:extLst>
              </a:tr>
              <a:tr h="306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By gender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 Mon.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 Mon.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24 </a:t>
                      </a:r>
                      <a:r>
                        <a:rPr lang="en-GB" sz="1400" dirty="0">
                          <a:effectLst/>
                        </a:rPr>
                        <a:t>Mon.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36 Mon.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60 </a:t>
                      </a:r>
                      <a:r>
                        <a:rPr lang="en-GB" sz="1400" dirty="0" smtClean="0">
                          <a:effectLst/>
                        </a:rPr>
                        <a:t>Mon.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994935"/>
                  </a:ext>
                </a:extLst>
              </a:tr>
              <a:tr h="306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Men (%)</a:t>
                      </a:r>
                      <a:endParaRPr lang="en-GB" sz="1400" dirty="0">
                        <a:solidFill>
                          <a:srgbClr val="6162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52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61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72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87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699101"/>
                  </a:ext>
                </a:extLst>
              </a:tr>
              <a:tr h="306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Women (%)</a:t>
                      </a:r>
                      <a:endParaRPr lang="en-GB" sz="1400" dirty="0">
                        <a:solidFill>
                          <a:srgbClr val="6162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41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61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169593"/>
                  </a:ext>
                </a:extLst>
              </a:tr>
              <a:tr h="306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By education level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 Mon.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 Mon.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24 Mon.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36 Mon.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60 Mon.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129591"/>
                  </a:ext>
                </a:extLst>
              </a:tr>
              <a:tr h="306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Lower secondary (%)</a:t>
                      </a:r>
                      <a:endParaRPr lang="en-GB" sz="1400" dirty="0">
                        <a:solidFill>
                          <a:srgbClr val="6162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41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47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53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62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73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3121180"/>
                  </a:ext>
                </a:extLst>
              </a:tr>
              <a:tr h="375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Upper secondary (%)</a:t>
                      </a:r>
                      <a:endParaRPr lang="en-GB" sz="1400" dirty="0">
                        <a:solidFill>
                          <a:srgbClr val="6162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43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50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62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71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80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4889689"/>
                  </a:ext>
                </a:extLst>
              </a:tr>
              <a:tr h="306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</a:rPr>
                        <a:t>Initial VET (%)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</a:rPr>
                        <a:t>38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</a:rPr>
                        <a:t>47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</a:rPr>
                        <a:t>57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</a:rPr>
                        <a:t>64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</a:rPr>
                        <a:t>75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0684479"/>
                  </a:ext>
                </a:extLst>
              </a:tr>
              <a:tr h="306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</a:rPr>
                        <a:t>Secondary VET (%)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</a:rPr>
                        <a:t>47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</a:rPr>
                        <a:t>52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</a:rPr>
                        <a:t>64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</a:rPr>
                        <a:t>69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</a:rPr>
                        <a:t>74</a:t>
                      </a:r>
                      <a:endParaRPr lang="en-GB" sz="1400" b="1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9254028"/>
                  </a:ext>
                </a:extLst>
              </a:tr>
              <a:tr h="306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Tertiary (BA) (%)</a:t>
                      </a:r>
                      <a:endParaRPr lang="en-GB" sz="1400" dirty="0">
                        <a:solidFill>
                          <a:srgbClr val="6162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71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87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2179036"/>
                  </a:ext>
                </a:extLst>
              </a:tr>
              <a:tr h="306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Higher tertiary (MA/PhD) %</a:t>
                      </a:r>
                      <a:endParaRPr lang="en-GB" sz="1400" dirty="0">
                        <a:solidFill>
                          <a:srgbClr val="6162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67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73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82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4659731"/>
                  </a:ext>
                </a:extLst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Torino Process 2018-20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223" y="418011"/>
            <a:ext cx="7896497" cy="657583"/>
          </a:xfrm>
        </p:spPr>
        <p:txBody>
          <a:bodyPr>
            <a:noAutofit/>
          </a:bodyPr>
          <a:lstStyle/>
          <a:p>
            <a:pPr algn="ctr"/>
            <a:r>
              <a:rPr lang="en-GB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Share of youth aged 18-35 finding first job until a specific month after leaving education, </a:t>
            </a:r>
            <a:r>
              <a:rPr lang="en-GB" sz="2000" b="1" cap="none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gender and education level</a:t>
            </a:r>
            <a:endParaRPr lang="en-GB" sz="2000" b="1" cap="none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Torino Process 2018-20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348478"/>
            <a:ext cx="8211289" cy="719993"/>
          </a:xfrm>
        </p:spPr>
        <p:txBody>
          <a:bodyPr>
            <a:noAutofit/>
          </a:bodyPr>
          <a:lstStyle/>
          <a:p>
            <a:pPr algn="ctr"/>
            <a:r>
              <a:rPr lang="en-GB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What is wrong with being </a:t>
            </a:r>
            <a:r>
              <a:rPr lang="en-GB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poor/ </a:t>
            </a:r>
            <a:r>
              <a:rPr lang="en-GB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not equal?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625788" y="1123405"/>
            <a:ext cx="4329953" cy="3396343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8E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rgbClr val="8EC63F"/>
                </a:solidFill>
              </a:rPr>
              <a:t>SOCIAL INEQUALITY IN EDUCATION  </a:t>
            </a:r>
            <a:endParaRPr lang="en-GB" sz="1400" dirty="0">
              <a:solidFill>
                <a:srgbClr val="8EC63F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Financing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education can be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 burden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for studying university/ VET,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high share of low-educated among the poor and ethnic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groups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Strong inter-generational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inheritance of education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– having same level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of education as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parents’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PISA 2015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results: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students from the poorest 20% of households have </a:t>
            </a:r>
            <a:r>
              <a:rPr lang="en-GB" sz="1400" b="1" dirty="0">
                <a:solidFill>
                  <a:srgbClr val="8EC63F"/>
                </a:solidFill>
              </a:rPr>
              <a:t>3-year gap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in learning compared to the richest 20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74813" y="1123405"/>
            <a:ext cx="4294862" cy="3396343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DC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rgbClr val="DC006B"/>
                </a:solidFill>
              </a:rPr>
              <a:t>POVERTY AND </a:t>
            </a:r>
            <a:r>
              <a:rPr lang="en-GB" sz="1400" b="1" dirty="0" smtClean="0">
                <a:solidFill>
                  <a:srgbClr val="DC006B"/>
                </a:solidFill>
              </a:rPr>
              <a:t>EQUITY ISSUES</a:t>
            </a:r>
            <a:endParaRPr lang="en-GB" sz="1400" dirty="0">
              <a:solidFill>
                <a:srgbClr val="DC006B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Reduced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poverty due to social transfers and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increased employment – now stagnated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400" b="1" dirty="0">
                <a:solidFill>
                  <a:srgbClr val="DC006B"/>
                </a:solidFill>
              </a:rPr>
              <a:t>12%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population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below national poverty line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(receive TSA), </a:t>
            </a:r>
            <a:r>
              <a:rPr lang="en-GB" sz="1400" dirty="0">
                <a:solidFill>
                  <a:schemeClr val="accent3"/>
                </a:solidFill>
              </a:rPr>
              <a:t>20.6%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lived in relative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poverty in 2017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High Gini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coefficient for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income: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39% in 2015, </a:t>
            </a:r>
            <a:r>
              <a:rPr lang="en-GB" sz="1400" b="1" dirty="0">
                <a:solidFill>
                  <a:srgbClr val="DC006B"/>
                </a:solidFill>
              </a:rPr>
              <a:t>36.5%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in 2016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Wages for the high-educated are more than </a:t>
            </a:r>
            <a:r>
              <a:rPr lang="en-GB" sz="1400" dirty="0" smtClean="0">
                <a:solidFill>
                  <a:srgbClr val="DC006B"/>
                </a:solidFill>
              </a:rPr>
              <a:t>6 </a:t>
            </a:r>
            <a:r>
              <a:rPr lang="en-GB" sz="1400" dirty="0">
                <a:solidFill>
                  <a:srgbClr val="DC006B"/>
                </a:solidFill>
              </a:rPr>
              <a:t>times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than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that of low-educated,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the medium-educated </a:t>
            </a:r>
            <a:r>
              <a:rPr lang="en-GB" sz="1400" dirty="0" smtClean="0">
                <a:solidFill>
                  <a:srgbClr val="DC006B"/>
                </a:solidFill>
              </a:rPr>
              <a:t>2.5 </a:t>
            </a:r>
            <a:r>
              <a:rPr lang="en-GB" sz="1400" dirty="0">
                <a:solidFill>
                  <a:srgbClr val="DC006B"/>
                </a:solidFill>
              </a:rPr>
              <a:t>times </a:t>
            </a:r>
            <a:r>
              <a:rPr lang="en-GB" sz="1400" dirty="0" smtClean="0">
                <a:solidFill>
                  <a:srgbClr val="DC006B"/>
                </a:solidFill>
              </a:rPr>
              <a:t>higher</a:t>
            </a:r>
            <a:endParaRPr lang="en-GB" sz="1400" dirty="0">
              <a:solidFill>
                <a:srgbClr val="DC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Torino Process 2018-20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1" y="407963"/>
            <a:ext cx="8219055" cy="666351"/>
          </a:xfrm>
        </p:spPr>
        <p:txBody>
          <a:bodyPr>
            <a:normAutofit/>
          </a:bodyPr>
          <a:lstStyle/>
          <a:p>
            <a:pPr algn="ctr"/>
            <a:r>
              <a:rPr lang="en-GB" sz="3200" b="1" cap="none" dirty="0">
                <a:latin typeface="+mn-lt"/>
              </a:rPr>
              <a:t>How VET fits with this “big picture</a:t>
            </a:r>
            <a:r>
              <a:rPr lang="en-GB" sz="3200" b="1" cap="none" dirty="0" smtClean="0">
                <a:latin typeface="+mn-lt"/>
              </a:rPr>
              <a:t>”?</a:t>
            </a:r>
            <a:endParaRPr lang="en-GB" sz="3200" b="1" cap="none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3212" y="1342209"/>
            <a:ext cx="2193674" cy="646331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Reducing skills mismatch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748" y="1329216"/>
            <a:ext cx="2210797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Better use of human capital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748" y="3756290"/>
            <a:ext cx="2150782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Facilitation youth transition	</a:t>
            </a:r>
            <a:endParaRPr lang="en-GB" sz="18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01924" y="1329216"/>
            <a:ext cx="3024553" cy="0"/>
          </a:xfrm>
          <a:prstGeom prst="line">
            <a:avLst/>
          </a:prstGeom>
          <a:ln w="381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72265" y="2102816"/>
            <a:ext cx="1172107" cy="1834929"/>
          </a:xfrm>
          <a:prstGeom prst="line">
            <a:avLst/>
          </a:prstGeom>
          <a:ln w="381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045712" y="1931104"/>
            <a:ext cx="1151106" cy="1868749"/>
          </a:xfrm>
          <a:prstGeom prst="line">
            <a:avLst/>
          </a:prstGeom>
          <a:ln w="381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172265" y="1329216"/>
            <a:ext cx="2954212" cy="272553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Arial Black" panose="020B0A04020102020204" pitchFamily="34" charset="0"/>
              </a:rPr>
              <a:t>VET can be a part of the </a:t>
            </a:r>
            <a:r>
              <a:rPr lang="en-US" sz="2000" b="1" i="1" dirty="0" smtClean="0">
                <a:latin typeface="Arial Black" panose="020B0A04020102020204" pitchFamily="34" charset="0"/>
              </a:rPr>
              <a:t>solution.</a:t>
            </a:r>
            <a:endParaRPr lang="en-US" sz="2000" b="1" i="1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000" b="1" i="1" dirty="0" smtClean="0">
                <a:latin typeface="Arial Black" panose="020B0A04020102020204" pitchFamily="34" charset="0"/>
              </a:rPr>
              <a:t>Is it so?</a:t>
            </a:r>
            <a:endParaRPr lang="en-GB" sz="2000" b="1" i="1" dirty="0">
              <a:latin typeface="Arial Black" panose="020B0A040201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03212" y="3756289"/>
            <a:ext cx="2193674" cy="646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Reducing poverty and inequality</a:t>
            </a:r>
            <a:endParaRPr lang="en-GB" sz="1800" b="1" dirty="0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3314844" y="1541816"/>
            <a:ext cx="529430" cy="443990"/>
          </a:xfrm>
          <a:custGeom>
            <a:avLst/>
            <a:gdLst>
              <a:gd name="T0" fmla="*/ 81 w 130"/>
              <a:gd name="T1" fmla="*/ 51 h 131"/>
              <a:gd name="T2" fmla="*/ 101 w 130"/>
              <a:gd name="T3" fmla="*/ 31 h 131"/>
              <a:gd name="T4" fmla="*/ 103 w 130"/>
              <a:gd name="T5" fmla="*/ 23 h 131"/>
              <a:gd name="T6" fmla="*/ 97 w 130"/>
              <a:gd name="T7" fmla="*/ 18 h 131"/>
              <a:gd name="T8" fmla="*/ 9 w 130"/>
              <a:gd name="T9" fmla="*/ 0 h 131"/>
              <a:gd name="T10" fmla="*/ 2 w 130"/>
              <a:gd name="T11" fmla="*/ 2 h 131"/>
              <a:gd name="T12" fmla="*/ 0 w 130"/>
              <a:gd name="T13" fmla="*/ 9 h 131"/>
              <a:gd name="T14" fmla="*/ 18 w 130"/>
              <a:gd name="T15" fmla="*/ 97 h 131"/>
              <a:gd name="T16" fmla="*/ 23 w 130"/>
              <a:gd name="T17" fmla="*/ 103 h 131"/>
              <a:gd name="T18" fmla="*/ 31 w 130"/>
              <a:gd name="T19" fmla="*/ 101 h 131"/>
              <a:gd name="T20" fmla="*/ 51 w 130"/>
              <a:gd name="T21" fmla="*/ 81 h 131"/>
              <a:gd name="T22" fmla="*/ 99 w 130"/>
              <a:gd name="T23" fmla="*/ 128 h 131"/>
              <a:gd name="T24" fmla="*/ 109 w 130"/>
              <a:gd name="T25" fmla="*/ 128 h 131"/>
              <a:gd name="T26" fmla="*/ 128 w 130"/>
              <a:gd name="T27" fmla="*/ 109 h 131"/>
              <a:gd name="T28" fmla="*/ 130 w 130"/>
              <a:gd name="T29" fmla="*/ 104 h 131"/>
              <a:gd name="T30" fmla="*/ 128 w 130"/>
              <a:gd name="T31" fmla="*/ 99 h 131"/>
              <a:gd name="T32" fmla="*/ 81 w 130"/>
              <a:gd name="T33" fmla="*/ 51 h 131"/>
              <a:gd name="T34" fmla="*/ 81 w 130"/>
              <a:gd name="T35" fmla="*/ 51 h 131"/>
              <a:gd name="T36" fmla="*/ 81 w 130"/>
              <a:gd name="T37" fmla="*/ 5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" h="131">
                <a:moveTo>
                  <a:pt x="81" y="51"/>
                </a:moveTo>
                <a:cubicBezTo>
                  <a:pt x="101" y="31"/>
                  <a:pt x="101" y="31"/>
                  <a:pt x="101" y="31"/>
                </a:cubicBezTo>
                <a:cubicBezTo>
                  <a:pt x="103" y="29"/>
                  <a:pt x="104" y="26"/>
                  <a:pt x="103" y="23"/>
                </a:cubicBezTo>
                <a:cubicBezTo>
                  <a:pt x="102" y="21"/>
                  <a:pt x="100" y="19"/>
                  <a:pt x="97" y="18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4" y="1"/>
                  <a:pt x="2" y="2"/>
                </a:cubicBezTo>
                <a:cubicBezTo>
                  <a:pt x="1" y="4"/>
                  <a:pt x="0" y="7"/>
                  <a:pt x="0" y="9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100"/>
                  <a:pt x="21" y="102"/>
                  <a:pt x="23" y="103"/>
                </a:cubicBezTo>
                <a:cubicBezTo>
                  <a:pt x="26" y="104"/>
                  <a:pt x="29" y="103"/>
                  <a:pt x="31" y="101"/>
                </a:cubicBezTo>
                <a:cubicBezTo>
                  <a:pt x="51" y="81"/>
                  <a:pt x="51" y="81"/>
                  <a:pt x="51" y="81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31"/>
                  <a:pt x="106" y="131"/>
                  <a:pt x="109" y="128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30" y="108"/>
                  <a:pt x="130" y="106"/>
                  <a:pt x="130" y="104"/>
                </a:cubicBezTo>
                <a:cubicBezTo>
                  <a:pt x="130" y="102"/>
                  <a:pt x="130" y="100"/>
                  <a:pt x="128" y="99"/>
                </a:cubicBezTo>
                <a:lnTo>
                  <a:pt x="81" y="51"/>
                </a:lnTo>
                <a:close/>
                <a:moveTo>
                  <a:pt x="81" y="51"/>
                </a:moveTo>
                <a:cubicBezTo>
                  <a:pt x="81" y="51"/>
                  <a:pt x="81" y="51"/>
                  <a:pt x="81" y="51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 flipV="1">
            <a:off x="3360484" y="3339646"/>
            <a:ext cx="529430" cy="476740"/>
          </a:xfrm>
          <a:custGeom>
            <a:avLst/>
            <a:gdLst>
              <a:gd name="T0" fmla="*/ 81 w 130"/>
              <a:gd name="T1" fmla="*/ 51 h 131"/>
              <a:gd name="T2" fmla="*/ 101 w 130"/>
              <a:gd name="T3" fmla="*/ 31 h 131"/>
              <a:gd name="T4" fmla="*/ 103 w 130"/>
              <a:gd name="T5" fmla="*/ 23 h 131"/>
              <a:gd name="T6" fmla="*/ 97 w 130"/>
              <a:gd name="T7" fmla="*/ 18 h 131"/>
              <a:gd name="T8" fmla="*/ 9 w 130"/>
              <a:gd name="T9" fmla="*/ 0 h 131"/>
              <a:gd name="T10" fmla="*/ 2 w 130"/>
              <a:gd name="T11" fmla="*/ 2 h 131"/>
              <a:gd name="T12" fmla="*/ 0 w 130"/>
              <a:gd name="T13" fmla="*/ 9 h 131"/>
              <a:gd name="T14" fmla="*/ 18 w 130"/>
              <a:gd name="T15" fmla="*/ 97 h 131"/>
              <a:gd name="T16" fmla="*/ 23 w 130"/>
              <a:gd name="T17" fmla="*/ 103 h 131"/>
              <a:gd name="T18" fmla="*/ 31 w 130"/>
              <a:gd name="T19" fmla="*/ 101 h 131"/>
              <a:gd name="T20" fmla="*/ 51 w 130"/>
              <a:gd name="T21" fmla="*/ 81 h 131"/>
              <a:gd name="T22" fmla="*/ 99 w 130"/>
              <a:gd name="T23" fmla="*/ 128 h 131"/>
              <a:gd name="T24" fmla="*/ 109 w 130"/>
              <a:gd name="T25" fmla="*/ 128 h 131"/>
              <a:gd name="T26" fmla="*/ 128 w 130"/>
              <a:gd name="T27" fmla="*/ 109 h 131"/>
              <a:gd name="T28" fmla="*/ 130 w 130"/>
              <a:gd name="T29" fmla="*/ 104 h 131"/>
              <a:gd name="T30" fmla="*/ 128 w 130"/>
              <a:gd name="T31" fmla="*/ 99 h 131"/>
              <a:gd name="T32" fmla="*/ 81 w 130"/>
              <a:gd name="T33" fmla="*/ 51 h 131"/>
              <a:gd name="T34" fmla="*/ 81 w 130"/>
              <a:gd name="T35" fmla="*/ 51 h 131"/>
              <a:gd name="T36" fmla="*/ 81 w 130"/>
              <a:gd name="T37" fmla="*/ 5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" h="131">
                <a:moveTo>
                  <a:pt x="81" y="51"/>
                </a:moveTo>
                <a:cubicBezTo>
                  <a:pt x="101" y="31"/>
                  <a:pt x="101" y="31"/>
                  <a:pt x="101" y="31"/>
                </a:cubicBezTo>
                <a:cubicBezTo>
                  <a:pt x="103" y="29"/>
                  <a:pt x="104" y="26"/>
                  <a:pt x="103" y="23"/>
                </a:cubicBezTo>
                <a:cubicBezTo>
                  <a:pt x="102" y="21"/>
                  <a:pt x="100" y="19"/>
                  <a:pt x="97" y="18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4" y="1"/>
                  <a:pt x="2" y="2"/>
                </a:cubicBezTo>
                <a:cubicBezTo>
                  <a:pt x="1" y="4"/>
                  <a:pt x="0" y="7"/>
                  <a:pt x="0" y="9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100"/>
                  <a:pt x="21" y="102"/>
                  <a:pt x="23" y="103"/>
                </a:cubicBezTo>
                <a:cubicBezTo>
                  <a:pt x="26" y="104"/>
                  <a:pt x="29" y="103"/>
                  <a:pt x="31" y="101"/>
                </a:cubicBezTo>
                <a:cubicBezTo>
                  <a:pt x="51" y="81"/>
                  <a:pt x="51" y="81"/>
                  <a:pt x="51" y="81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31"/>
                  <a:pt x="106" y="131"/>
                  <a:pt x="109" y="128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30" y="108"/>
                  <a:pt x="130" y="106"/>
                  <a:pt x="130" y="104"/>
                </a:cubicBezTo>
                <a:cubicBezTo>
                  <a:pt x="130" y="102"/>
                  <a:pt x="130" y="100"/>
                  <a:pt x="128" y="99"/>
                </a:cubicBezTo>
                <a:lnTo>
                  <a:pt x="81" y="51"/>
                </a:lnTo>
                <a:close/>
                <a:moveTo>
                  <a:pt x="81" y="51"/>
                </a:moveTo>
                <a:cubicBezTo>
                  <a:pt x="81" y="51"/>
                  <a:pt x="81" y="51"/>
                  <a:pt x="81" y="51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 flipH="1" flipV="1">
            <a:off x="5514105" y="3339646"/>
            <a:ext cx="477634" cy="486296"/>
          </a:xfrm>
          <a:custGeom>
            <a:avLst/>
            <a:gdLst>
              <a:gd name="T0" fmla="*/ 81 w 130"/>
              <a:gd name="T1" fmla="*/ 51 h 131"/>
              <a:gd name="T2" fmla="*/ 101 w 130"/>
              <a:gd name="T3" fmla="*/ 31 h 131"/>
              <a:gd name="T4" fmla="*/ 103 w 130"/>
              <a:gd name="T5" fmla="*/ 23 h 131"/>
              <a:gd name="T6" fmla="*/ 97 w 130"/>
              <a:gd name="T7" fmla="*/ 18 h 131"/>
              <a:gd name="T8" fmla="*/ 9 w 130"/>
              <a:gd name="T9" fmla="*/ 0 h 131"/>
              <a:gd name="T10" fmla="*/ 2 w 130"/>
              <a:gd name="T11" fmla="*/ 2 h 131"/>
              <a:gd name="T12" fmla="*/ 0 w 130"/>
              <a:gd name="T13" fmla="*/ 9 h 131"/>
              <a:gd name="T14" fmla="*/ 18 w 130"/>
              <a:gd name="T15" fmla="*/ 97 h 131"/>
              <a:gd name="T16" fmla="*/ 23 w 130"/>
              <a:gd name="T17" fmla="*/ 103 h 131"/>
              <a:gd name="T18" fmla="*/ 31 w 130"/>
              <a:gd name="T19" fmla="*/ 101 h 131"/>
              <a:gd name="T20" fmla="*/ 51 w 130"/>
              <a:gd name="T21" fmla="*/ 81 h 131"/>
              <a:gd name="T22" fmla="*/ 99 w 130"/>
              <a:gd name="T23" fmla="*/ 128 h 131"/>
              <a:gd name="T24" fmla="*/ 109 w 130"/>
              <a:gd name="T25" fmla="*/ 128 h 131"/>
              <a:gd name="T26" fmla="*/ 128 w 130"/>
              <a:gd name="T27" fmla="*/ 109 h 131"/>
              <a:gd name="T28" fmla="*/ 130 w 130"/>
              <a:gd name="T29" fmla="*/ 104 h 131"/>
              <a:gd name="T30" fmla="*/ 128 w 130"/>
              <a:gd name="T31" fmla="*/ 99 h 131"/>
              <a:gd name="T32" fmla="*/ 81 w 130"/>
              <a:gd name="T33" fmla="*/ 51 h 131"/>
              <a:gd name="T34" fmla="*/ 81 w 130"/>
              <a:gd name="T35" fmla="*/ 51 h 131"/>
              <a:gd name="T36" fmla="*/ 81 w 130"/>
              <a:gd name="T37" fmla="*/ 5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" h="131">
                <a:moveTo>
                  <a:pt x="81" y="51"/>
                </a:moveTo>
                <a:cubicBezTo>
                  <a:pt x="101" y="31"/>
                  <a:pt x="101" y="31"/>
                  <a:pt x="101" y="31"/>
                </a:cubicBezTo>
                <a:cubicBezTo>
                  <a:pt x="103" y="29"/>
                  <a:pt x="104" y="26"/>
                  <a:pt x="103" y="23"/>
                </a:cubicBezTo>
                <a:cubicBezTo>
                  <a:pt x="102" y="21"/>
                  <a:pt x="100" y="19"/>
                  <a:pt x="97" y="18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4" y="1"/>
                  <a:pt x="2" y="2"/>
                </a:cubicBezTo>
                <a:cubicBezTo>
                  <a:pt x="1" y="4"/>
                  <a:pt x="0" y="7"/>
                  <a:pt x="0" y="9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100"/>
                  <a:pt x="21" y="102"/>
                  <a:pt x="23" y="103"/>
                </a:cubicBezTo>
                <a:cubicBezTo>
                  <a:pt x="26" y="104"/>
                  <a:pt x="29" y="103"/>
                  <a:pt x="31" y="101"/>
                </a:cubicBezTo>
                <a:cubicBezTo>
                  <a:pt x="51" y="81"/>
                  <a:pt x="51" y="81"/>
                  <a:pt x="51" y="81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31"/>
                  <a:pt x="106" y="131"/>
                  <a:pt x="109" y="128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30" y="108"/>
                  <a:pt x="130" y="106"/>
                  <a:pt x="130" y="104"/>
                </a:cubicBezTo>
                <a:cubicBezTo>
                  <a:pt x="130" y="102"/>
                  <a:pt x="130" y="100"/>
                  <a:pt x="128" y="99"/>
                </a:cubicBezTo>
                <a:lnTo>
                  <a:pt x="81" y="51"/>
                </a:lnTo>
                <a:close/>
                <a:moveTo>
                  <a:pt x="81" y="51"/>
                </a:moveTo>
                <a:cubicBezTo>
                  <a:pt x="81" y="51"/>
                  <a:pt x="81" y="51"/>
                  <a:pt x="81" y="51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 flipH="1">
            <a:off x="5514105" y="1502695"/>
            <a:ext cx="407232" cy="518696"/>
          </a:xfrm>
          <a:custGeom>
            <a:avLst/>
            <a:gdLst>
              <a:gd name="T0" fmla="*/ 81 w 130"/>
              <a:gd name="T1" fmla="*/ 51 h 131"/>
              <a:gd name="T2" fmla="*/ 101 w 130"/>
              <a:gd name="T3" fmla="*/ 31 h 131"/>
              <a:gd name="T4" fmla="*/ 103 w 130"/>
              <a:gd name="T5" fmla="*/ 23 h 131"/>
              <a:gd name="T6" fmla="*/ 97 w 130"/>
              <a:gd name="T7" fmla="*/ 18 h 131"/>
              <a:gd name="T8" fmla="*/ 9 w 130"/>
              <a:gd name="T9" fmla="*/ 0 h 131"/>
              <a:gd name="T10" fmla="*/ 2 w 130"/>
              <a:gd name="T11" fmla="*/ 2 h 131"/>
              <a:gd name="T12" fmla="*/ 0 w 130"/>
              <a:gd name="T13" fmla="*/ 9 h 131"/>
              <a:gd name="T14" fmla="*/ 18 w 130"/>
              <a:gd name="T15" fmla="*/ 97 h 131"/>
              <a:gd name="T16" fmla="*/ 23 w 130"/>
              <a:gd name="T17" fmla="*/ 103 h 131"/>
              <a:gd name="T18" fmla="*/ 31 w 130"/>
              <a:gd name="T19" fmla="*/ 101 h 131"/>
              <a:gd name="T20" fmla="*/ 51 w 130"/>
              <a:gd name="T21" fmla="*/ 81 h 131"/>
              <a:gd name="T22" fmla="*/ 99 w 130"/>
              <a:gd name="T23" fmla="*/ 128 h 131"/>
              <a:gd name="T24" fmla="*/ 109 w 130"/>
              <a:gd name="T25" fmla="*/ 128 h 131"/>
              <a:gd name="T26" fmla="*/ 128 w 130"/>
              <a:gd name="T27" fmla="*/ 109 h 131"/>
              <a:gd name="T28" fmla="*/ 130 w 130"/>
              <a:gd name="T29" fmla="*/ 104 h 131"/>
              <a:gd name="T30" fmla="*/ 128 w 130"/>
              <a:gd name="T31" fmla="*/ 99 h 131"/>
              <a:gd name="T32" fmla="*/ 81 w 130"/>
              <a:gd name="T33" fmla="*/ 51 h 131"/>
              <a:gd name="T34" fmla="*/ 81 w 130"/>
              <a:gd name="T35" fmla="*/ 51 h 131"/>
              <a:gd name="T36" fmla="*/ 81 w 130"/>
              <a:gd name="T37" fmla="*/ 5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" h="131">
                <a:moveTo>
                  <a:pt x="81" y="51"/>
                </a:moveTo>
                <a:cubicBezTo>
                  <a:pt x="101" y="31"/>
                  <a:pt x="101" y="31"/>
                  <a:pt x="101" y="31"/>
                </a:cubicBezTo>
                <a:cubicBezTo>
                  <a:pt x="103" y="29"/>
                  <a:pt x="104" y="26"/>
                  <a:pt x="103" y="23"/>
                </a:cubicBezTo>
                <a:cubicBezTo>
                  <a:pt x="102" y="21"/>
                  <a:pt x="100" y="19"/>
                  <a:pt x="97" y="18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4" y="1"/>
                  <a:pt x="2" y="2"/>
                </a:cubicBezTo>
                <a:cubicBezTo>
                  <a:pt x="1" y="4"/>
                  <a:pt x="0" y="7"/>
                  <a:pt x="0" y="9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100"/>
                  <a:pt x="21" y="102"/>
                  <a:pt x="23" y="103"/>
                </a:cubicBezTo>
                <a:cubicBezTo>
                  <a:pt x="26" y="104"/>
                  <a:pt x="29" y="103"/>
                  <a:pt x="31" y="101"/>
                </a:cubicBezTo>
                <a:cubicBezTo>
                  <a:pt x="51" y="81"/>
                  <a:pt x="51" y="81"/>
                  <a:pt x="51" y="81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31"/>
                  <a:pt x="106" y="131"/>
                  <a:pt x="109" y="128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30" y="108"/>
                  <a:pt x="130" y="106"/>
                  <a:pt x="130" y="104"/>
                </a:cubicBezTo>
                <a:cubicBezTo>
                  <a:pt x="130" y="102"/>
                  <a:pt x="130" y="100"/>
                  <a:pt x="128" y="99"/>
                </a:cubicBezTo>
                <a:lnTo>
                  <a:pt x="81" y="51"/>
                </a:lnTo>
                <a:close/>
                <a:moveTo>
                  <a:pt x="81" y="51"/>
                </a:moveTo>
                <a:cubicBezTo>
                  <a:pt x="81" y="51"/>
                  <a:pt x="81" y="51"/>
                  <a:pt x="81" y="51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2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537 L -2.22222E-6 -2.0987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537 L -2.22222E-6 -2.0987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537 L -2.22222E-6 -2.0987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537 L -2.22222E-6 -2.09877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683" y="300127"/>
            <a:ext cx="7978662" cy="618565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latin typeface="+mn-lt"/>
              </a:rPr>
              <a:t>VET </a:t>
            </a:r>
            <a:r>
              <a:rPr lang="en-GB" sz="3200" b="1" cap="none" dirty="0" smtClean="0">
                <a:latin typeface="+mn-lt"/>
              </a:rPr>
              <a:t>policy </a:t>
            </a:r>
            <a:r>
              <a:rPr lang="en-GB" sz="3200" b="1" cap="none" dirty="0" smtClean="0">
                <a:latin typeface="+mn-lt"/>
              </a:rPr>
              <a:t>response </a:t>
            </a:r>
            <a:r>
              <a:rPr lang="en-GB" sz="3200" b="1" cap="none" dirty="0" smtClean="0">
                <a:latin typeface="+mn-lt"/>
              </a:rPr>
              <a:t>in Georgia </a:t>
            </a:r>
            <a:endParaRPr lang="en-GB" sz="3200" b="1" dirty="0">
              <a:latin typeface="+mn-lt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833" y="1014927"/>
            <a:ext cx="873169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GB" sz="1600" b="1" dirty="0" smtClean="0">
                <a:solidFill>
                  <a:srgbClr val="0092BB"/>
                </a:solidFill>
                <a:cs typeface="Arial" charset="0"/>
              </a:rPr>
              <a:t>“Education and enhancing skills” as a state priority</a:t>
            </a:r>
            <a:endParaRPr lang="en-GB" sz="1600" dirty="0" smtClean="0">
              <a:solidFill>
                <a:srgbClr val="455560"/>
              </a:solidFill>
              <a:cs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600" dirty="0" smtClean="0">
                <a:solidFill>
                  <a:schemeClr val="bg2"/>
                </a:solidFill>
                <a:cs typeface="Arial" charset="0"/>
              </a:rPr>
              <a:t>Georgia 2020 </a:t>
            </a:r>
            <a:r>
              <a:rPr lang="en-GB" sz="1600" dirty="0" smtClean="0">
                <a:solidFill>
                  <a:schemeClr val="bg2"/>
                </a:solidFill>
                <a:cs typeface="Arial" charset="0"/>
              </a:rPr>
              <a:t>Strategy</a:t>
            </a:r>
            <a:r>
              <a:rPr lang="en-GB" sz="1600" dirty="0" smtClean="0">
                <a:solidFill>
                  <a:schemeClr val="tx2"/>
                </a:solidFill>
                <a:cs typeface="Arial" charset="0"/>
              </a:rPr>
              <a:t> </a:t>
            </a:r>
            <a:endParaRPr lang="en-GB" sz="1600" dirty="0" smtClean="0">
              <a:solidFill>
                <a:schemeClr val="tx2"/>
              </a:solidFill>
              <a:cs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1600" dirty="0" smtClean="0">
                <a:solidFill>
                  <a:schemeClr val="bg2"/>
                </a:solidFill>
                <a:cs typeface="Arial" charset="0"/>
              </a:rPr>
              <a:t>2005 Law on Education, the VET </a:t>
            </a:r>
            <a:r>
              <a:rPr lang="en-US" sz="1600" dirty="0">
                <a:solidFill>
                  <a:schemeClr val="bg2"/>
                </a:solidFill>
                <a:cs typeface="Arial" charset="0"/>
              </a:rPr>
              <a:t>Reform Strategy 2013-2020</a:t>
            </a:r>
            <a:endParaRPr lang="en-GB" sz="1600" dirty="0">
              <a:solidFill>
                <a:schemeClr val="bg2"/>
              </a:solidFill>
              <a:cs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600" dirty="0" smtClean="0">
                <a:solidFill>
                  <a:schemeClr val="bg2"/>
                </a:solidFill>
                <a:cs typeface="Arial" charset="0"/>
              </a:rPr>
              <a:t>Unified Strategy for Education and Science 2017-2021: </a:t>
            </a:r>
            <a:r>
              <a:rPr lang="en-GB" sz="1600" dirty="0" smtClean="0">
                <a:solidFill>
                  <a:schemeClr val="tx2"/>
                </a:solidFill>
                <a:cs typeface="Arial" charset="0"/>
              </a:rPr>
              <a:t>holistic approach, </a:t>
            </a:r>
            <a:r>
              <a:rPr lang="en-GB" sz="1600" dirty="0" smtClean="0">
                <a:solidFill>
                  <a:schemeClr val="tx2"/>
                </a:solidFill>
                <a:cs typeface="Arial" charset="0"/>
              </a:rPr>
              <a:t>                 </a:t>
            </a:r>
            <a:r>
              <a:rPr lang="en-GB" sz="1600" dirty="0" smtClean="0">
                <a:solidFill>
                  <a:schemeClr val="tx2"/>
                </a:solidFill>
                <a:cs typeface="Arial" charset="0"/>
              </a:rPr>
              <a:t>e</a:t>
            </a:r>
            <a:r>
              <a:rPr lang="en-GB" sz="1600" dirty="0" smtClean="0">
                <a:solidFill>
                  <a:schemeClr val="tx2"/>
                </a:solidFill>
                <a:cs typeface="Arial" charset="0"/>
              </a:rPr>
              <a:t>mphasis </a:t>
            </a:r>
            <a:r>
              <a:rPr lang="en-GB" sz="1600" dirty="0" smtClean="0">
                <a:solidFill>
                  <a:schemeClr val="tx2"/>
                </a:solidFill>
                <a:cs typeface="Arial" charset="0"/>
              </a:rPr>
              <a:t>on LLL and key competences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600" dirty="0" smtClean="0">
                <a:solidFill>
                  <a:schemeClr val="bg2"/>
                </a:solidFill>
                <a:cs typeface="Arial" charset="0"/>
              </a:rPr>
              <a:t>The new VET Law of 2018 </a:t>
            </a:r>
            <a:r>
              <a:rPr lang="en-GB" sz="1600" dirty="0" smtClean="0">
                <a:solidFill>
                  <a:schemeClr val="tx2"/>
                </a:solidFill>
                <a:cs typeface="Arial" charset="0"/>
              </a:rPr>
              <a:t>– a milestone for a new era!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479177" y="3065712"/>
            <a:ext cx="75303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VET to support  </a:t>
            </a:r>
            <a:r>
              <a:rPr lang="en-US" sz="1600" b="1" dirty="0" smtClean="0">
                <a:solidFill>
                  <a:schemeClr val="accent6"/>
                </a:solidFill>
                <a:cs typeface="Arial" charset="0"/>
              </a:rPr>
              <a:t>socioeconomic development 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and </a:t>
            </a:r>
            <a:r>
              <a:rPr lang="en-US" sz="1600" b="1" dirty="0" smtClean="0">
                <a:solidFill>
                  <a:schemeClr val="accent6"/>
                </a:solidFill>
                <a:cs typeface="Arial" charset="0"/>
              </a:rPr>
              <a:t>poverty reduction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600" dirty="0" smtClean="0">
                <a:solidFill>
                  <a:schemeClr val="tx2"/>
                </a:solidFill>
                <a:cs typeface="Arial" charset="0"/>
              </a:rPr>
              <a:t>More offer of VET and increased number of VET students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1600" dirty="0" smtClean="0">
                <a:solidFill>
                  <a:srgbClr val="455560"/>
                </a:solidFill>
                <a:cs typeface="Arial" charset="0"/>
              </a:rPr>
              <a:t>Flexible pathways between general, VET and higher education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1600" dirty="0" smtClean="0">
                <a:solidFill>
                  <a:srgbClr val="455560"/>
                </a:solidFill>
                <a:cs typeface="Arial" charset="0"/>
              </a:rPr>
              <a:t>Integration of VET in upper secondary education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1600" dirty="0" smtClean="0">
                <a:solidFill>
                  <a:srgbClr val="455560"/>
                </a:solidFill>
                <a:cs typeface="Arial" charset="0"/>
              </a:rPr>
              <a:t>Adult education and short-cycle VET programs for LLL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183341" y="2988599"/>
            <a:ext cx="131829" cy="17254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16732" y="957604"/>
            <a:ext cx="115379" cy="1877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5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8" grpId="0"/>
      <p:bldP spid="5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6065" y="376518"/>
            <a:ext cx="7978662" cy="658906"/>
          </a:xfrm>
        </p:spPr>
        <p:txBody>
          <a:bodyPr>
            <a:normAutofit/>
          </a:bodyPr>
          <a:lstStyle/>
          <a:p>
            <a:pPr algn="ctr"/>
            <a:r>
              <a:rPr lang="en-GB" sz="3200" b="1" cap="none" dirty="0">
                <a:latin typeface="+mn-lt"/>
              </a:rPr>
              <a:t>A new era for the VET system, YES!</a:t>
            </a:r>
            <a:endParaRPr lang="en-GB" sz="3200" b="1" dirty="0">
              <a:latin typeface="+mn-lt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43751" y="1035424"/>
            <a:ext cx="85657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lvl="0" defTabSz="914400">
              <a:spcAft>
                <a:spcPts val="600"/>
              </a:spcAft>
            </a:pPr>
            <a:r>
              <a:rPr lang="en-GB" sz="1600" b="1" dirty="0">
                <a:solidFill>
                  <a:srgbClr val="0092BB"/>
                </a:solidFill>
              </a:rPr>
              <a:t>VET LAW 2018: A MILESTONE</a:t>
            </a:r>
            <a:r>
              <a:rPr lang="en-GB" sz="1600" b="1" dirty="0" smtClean="0">
                <a:solidFill>
                  <a:srgbClr val="0092BB"/>
                </a:solidFill>
              </a:rPr>
              <a:t>!</a:t>
            </a:r>
            <a:r>
              <a:rPr lang="en-GB" sz="1600" dirty="0">
                <a:solidFill>
                  <a:schemeClr val="bg2"/>
                </a:solidFill>
              </a:rPr>
              <a:t> </a:t>
            </a:r>
            <a:endParaRPr lang="en-GB" sz="1600" dirty="0" smtClean="0">
              <a:solidFill>
                <a:schemeClr val="bg2"/>
              </a:solidFill>
            </a:endParaRPr>
          </a:p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600" dirty="0" smtClean="0">
                <a:solidFill>
                  <a:schemeClr val="bg2"/>
                </a:solidFill>
              </a:rPr>
              <a:t>Culmination </a:t>
            </a:r>
            <a:r>
              <a:rPr lang="en-GB" sz="1600" dirty="0">
                <a:solidFill>
                  <a:schemeClr val="bg2"/>
                </a:solidFill>
              </a:rPr>
              <a:t>of many reform </a:t>
            </a:r>
            <a:r>
              <a:rPr lang="en-GB" sz="1600" dirty="0" smtClean="0">
                <a:solidFill>
                  <a:schemeClr val="bg2"/>
                </a:solidFill>
              </a:rPr>
              <a:t>initiatives to the end </a:t>
            </a:r>
            <a:endParaRPr lang="en-GB" sz="1600" dirty="0">
              <a:solidFill>
                <a:schemeClr val="bg2"/>
              </a:solidFill>
            </a:endParaRPr>
          </a:p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1600" dirty="0">
                <a:solidFill>
                  <a:schemeClr val="bg2"/>
                </a:solidFill>
              </a:rPr>
              <a:t>Highly relevant objectives for the problems identified </a:t>
            </a:r>
          </a:p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1600" dirty="0" smtClean="0">
                <a:solidFill>
                  <a:schemeClr val="bg2"/>
                </a:solidFill>
              </a:rPr>
              <a:t>Coherent/ correct steps in </a:t>
            </a:r>
            <a:r>
              <a:rPr lang="en-US" sz="1600" dirty="0" smtClean="0">
                <a:solidFill>
                  <a:schemeClr val="bg2"/>
                </a:solidFill>
              </a:rPr>
              <a:t>line with international practice </a:t>
            </a:r>
          </a:p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1600" dirty="0" smtClean="0">
                <a:solidFill>
                  <a:schemeClr val="bg2"/>
                </a:solidFill>
              </a:rPr>
              <a:t>Legal</a:t>
            </a:r>
            <a:r>
              <a:rPr lang="en-GB" sz="1600" dirty="0" smtClean="0">
                <a:solidFill>
                  <a:schemeClr val="bg2"/>
                </a:solidFill>
              </a:rPr>
              <a:t> </a:t>
            </a:r>
            <a:r>
              <a:rPr lang="en-GB" sz="1600" dirty="0">
                <a:solidFill>
                  <a:schemeClr val="bg2"/>
                </a:solidFill>
              </a:rPr>
              <a:t>success for completing the </a:t>
            </a:r>
            <a:r>
              <a:rPr lang="en-GB" sz="1600" dirty="0" smtClean="0">
                <a:solidFill>
                  <a:schemeClr val="bg2"/>
                </a:solidFill>
              </a:rPr>
              <a:t>VET </a:t>
            </a:r>
            <a:r>
              <a:rPr lang="en-GB" sz="1600" dirty="0" smtClean="0">
                <a:solidFill>
                  <a:schemeClr val="bg2"/>
                </a:solidFill>
              </a:rPr>
              <a:t>reforms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616221" y="2921348"/>
            <a:ext cx="71403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chemeClr val="accent6"/>
                </a:solidFill>
                <a:cs typeface="Arial" charset="0"/>
              </a:rPr>
              <a:t>MATURITY IN VET POLICY DEVELOPMENT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1600" dirty="0" smtClean="0">
                <a:solidFill>
                  <a:schemeClr val="tx2"/>
                </a:solidFill>
                <a:cs typeface="Arial" charset="0"/>
              </a:rPr>
              <a:t>A lot of learning and debate on different policy options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1600" dirty="0" smtClean="0">
                <a:solidFill>
                  <a:srgbClr val="455560"/>
                </a:solidFill>
                <a:cs typeface="Arial" charset="0"/>
              </a:rPr>
              <a:t>Widely available international expertise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1600" dirty="0" smtClean="0">
                <a:solidFill>
                  <a:srgbClr val="455560"/>
                </a:solidFill>
                <a:cs typeface="Arial" charset="0"/>
              </a:rPr>
              <a:t>Implementation modalities: planning or early stage actions 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1600" dirty="0" smtClean="0">
                <a:solidFill>
                  <a:srgbClr val="455560"/>
                </a:solidFill>
                <a:cs typeface="Arial" charset="0"/>
              </a:rPr>
              <a:t>Continuing</a:t>
            </a:r>
            <a:r>
              <a:rPr lang="en-US" sz="1600" dirty="0" smtClean="0">
                <a:solidFill>
                  <a:srgbClr val="455560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455560"/>
                </a:solidFill>
                <a:cs typeface="Arial" charset="0"/>
              </a:rPr>
              <a:t>reliance on donor projects in implementation 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60728" y="2988140"/>
            <a:ext cx="125316" cy="14976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19598" y="1035424"/>
            <a:ext cx="116467" cy="156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54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8" grpId="0"/>
      <p:bldP spid="5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5154" y="1775012"/>
            <a:ext cx="2742784" cy="3173506"/>
          </a:xfrm>
          <a:prstGeom prst="rect">
            <a:avLst/>
          </a:prstGeom>
          <a:noFill/>
          <a:ln w="666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sz="1200" dirty="0" smtClean="0">
              <a:solidFill>
                <a:schemeClr val="accent2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2"/>
                </a:solidFill>
              </a:rPr>
              <a:t>Private sector involvement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In designing and delivering VET programs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Contribution to work-based learning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Inputs into national, thematic and sectoral VET standards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2"/>
                </a:solidFill>
              </a:rPr>
              <a:t>NQF and quality assurance mechanisms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2"/>
                </a:solidFill>
              </a:rPr>
              <a:t>Modular VET programs </a:t>
            </a:r>
          </a:p>
          <a:p>
            <a:r>
              <a:rPr lang="en-GB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GB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590291" y="282388"/>
            <a:ext cx="7521604" cy="91450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</a:t>
            </a:r>
            <a:r>
              <a:rPr lang="en-US" sz="2800" b="1" cap="none" dirty="0" smtClean="0">
                <a:latin typeface="+mn-lt"/>
              </a:rPr>
              <a:t>hree policy objectives in VET</a:t>
            </a:r>
            <a:endParaRPr lang="en-GB" sz="2800" b="1" cap="none" dirty="0">
              <a:latin typeface="+mn-lt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470648" y="1048871"/>
            <a:ext cx="2356554" cy="726141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cap="all" dirty="0" smtClean="0">
                <a:solidFill>
                  <a:schemeClr val="bg1"/>
                </a:solidFill>
              </a:rPr>
              <a:t>RELEVANT VET</a:t>
            </a:r>
            <a:endParaRPr lang="en-GB" sz="1800" b="1" cap="all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5644" y="1743590"/>
            <a:ext cx="2958768" cy="3204927"/>
          </a:xfrm>
          <a:prstGeom prst="rect">
            <a:avLst/>
          </a:prstGeom>
          <a:noFill/>
          <a:ln w="666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accent6"/>
                </a:solidFill>
              </a:rPr>
              <a:t>Increase of VET </a:t>
            </a:r>
            <a:r>
              <a:rPr lang="en-US" sz="1400" b="1" dirty="0" smtClean="0">
                <a:solidFill>
                  <a:schemeClr val="accent6"/>
                </a:solidFill>
              </a:rPr>
              <a:t>offer (</a:t>
            </a:r>
            <a:r>
              <a:rPr lang="en-US" sz="1400" b="1" dirty="0" smtClean="0">
                <a:solidFill>
                  <a:schemeClr val="accent6"/>
                </a:solidFill>
              </a:rPr>
              <a:t>public, PPT, private)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accent6"/>
                </a:solidFill>
              </a:rPr>
              <a:t>Modular VET programs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accent6"/>
                </a:solidFill>
              </a:rPr>
              <a:t>Diversifying VET programs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accent6"/>
                </a:solidFill>
              </a:rPr>
              <a:t>Quotas for vulnerable groups (inclusive VET)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accent6"/>
                </a:solidFill>
              </a:rPr>
              <a:t>Adult training and short-cycle programs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accent6"/>
                </a:solidFill>
              </a:rPr>
              <a:t>Validation of non-formal and informal learning</a:t>
            </a:r>
            <a:endParaRPr lang="en-GB" sz="1400" b="1" dirty="0" smtClean="0">
              <a:solidFill>
                <a:schemeClr val="accent6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3410227" y="1048871"/>
            <a:ext cx="2388774" cy="726142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</a:rPr>
              <a:t>ACCESSIBLE VET</a:t>
            </a:r>
            <a:endParaRPr lang="en-GB" sz="1800" b="1" cap="all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2200" y="1743591"/>
            <a:ext cx="2702859" cy="3204926"/>
          </a:xfrm>
          <a:prstGeom prst="rect">
            <a:avLst/>
          </a:prstGeom>
          <a:solidFill>
            <a:schemeClr val="bg1"/>
          </a:solidFill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B050"/>
                </a:solidFill>
              </a:rPr>
              <a:t>Integrating VET in upper secondary education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B050"/>
                </a:solidFill>
              </a:rPr>
              <a:t>Flexible pathways between VET, secondary and higher education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B050"/>
                </a:solidFill>
              </a:rPr>
              <a:t>Modular VET programs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B050"/>
                </a:solidFill>
              </a:rPr>
              <a:t>Short-cycle training for adults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B050"/>
                </a:solidFill>
              </a:rPr>
              <a:t>Public campaigns to change VET image: VET awards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B050"/>
                </a:solidFill>
              </a:rPr>
              <a:t>Higher quality teaching </a:t>
            </a:r>
            <a:endParaRPr lang="en-GB" sz="1400" b="1" dirty="0" smtClean="0">
              <a:solidFill>
                <a:srgbClr val="00B050"/>
              </a:solidFill>
            </a:endParaRPr>
          </a:p>
        </p:txBody>
      </p:sp>
      <p:sp>
        <p:nvSpPr>
          <p:cNvPr id="21" name="Hexagon 20"/>
          <p:cNvSpPr/>
          <p:nvPr/>
        </p:nvSpPr>
        <p:spPr>
          <a:xfrm>
            <a:off x="6289906" y="1048871"/>
            <a:ext cx="2195187" cy="726142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800" b="1" cap="all" dirty="0" smtClean="0">
                <a:solidFill>
                  <a:schemeClr val="bg1"/>
                </a:solidFill>
              </a:rPr>
              <a:t>ATTRACTIVE VET</a:t>
            </a:r>
            <a:endParaRPr lang="en-GB" sz="18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483512"/>
            <a:ext cx="8417859" cy="7375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cap="none" dirty="0" smtClean="0">
                <a:latin typeface="+mn-lt"/>
              </a:rPr>
              <a:t>Three </a:t>
            </a:r>
            <a:r>
              <a:rPr lang="en-US" sz="2800" b="1" cap="none" dirty="0" smtClean="0">
                <a:latin typeface="+mn-lt"/>
              </a:rPr>
              <a:t>general observations…</a:t>
            </a:r>
            <a:r>
              <a:rPr lang="en-GB" sz="2800" b="1" cap="none" dirty="0">
                <a:latin typeface="+mn-lt"/>
              </a:rPr>
              <a:t/>
            </a:r>
            <a:br>
              <a:rPr lang="en-GB" sz="2800" b="1" cap="none" dirty="0">
                <a:latin typeface="+mn-lt"/>
              </a:rPr>
            </a:br>
            <a:r>
              <a:rPr lang="en-US" sz="2800" b="1" cap="none" dirty="0" smtClean="0">
                <a:latin typeface="+mn-lt"/>
              </a:rPr>
              <a:t> </a:t>
            </a:r>
            <a:endParaRPr lang="en-GB" sz="2800" b="1" cap="none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1351269"/>
            <a:ext cx="3053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600" b="1" dirty="0">
                <a:solidFill>
                  <a:schemeClr val="accent3"/>
                </a:solidFill>
              </a:rPr>
              <a:t>1. Feasibility/ sustainability of implementation</a:t>
            </a:r>
            <a:endParaRPr lang="en-GB" sz="1600" b="1" dirty="0"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992" y="2056167"/>
            <a:ext cx="272788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3"/>
                </a:solidFill>
              </a:rPr>
              <a:t>Ambitious nature of reforms</a:t>
            </a:r>
          </a:p>
          <a:p>
            <a:pPr marL="285750" lvl="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3"/>
                </a:solidFill>
              </a:rPr>
              <a:t>High number of priorities set for implementation</a:t>
            </a:r>
          </a:p>
          <a:p>
            <a:pPr marL="285750" lvl="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3"/>
                </a:solidFill>
              </a:rPr>
              <a:t>Complex </a:t>
            </a:r>
            <a:r>
              <a:rPr lang="en-US" sz="1400" dirty="0">
                <a:solidFill>
                  <a:schemeClr val="accent3"/>
                </a:solidFill>
              </a:rPr>
              <a:t>design of the VET system that requires high </a:t>
            </a:r>
            <a:r>
              <a:rPr lang="en-US" sz="1400" dirty="0" smtClean="0">
                <a:solidFill>
                  <a:schemeClr val="accent3"/>
                </a:solidFill>
              </a:rPr>
              <a:t>professionalism</a:t>
            </a:r>
          </a:p>
          <a:p>
            <a:pPr marL="28575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3"/>
                </a:solidFill>
              </a:rPr>
              <a:t>The need for continuous support to service providers and end-users for efficient </a:t>
            </a:r>
            <a:r>
              <a:rPr lang="en-US" sz="1400" dirty="0" smtClean="0">
                <a:solidFill>
                  <a:schemeClr val="accent3"/>
                </a:solidFill>
              </a:rPr>
              <a:t>functioning</a:t>
            </a:r>
            <a:endParaRPr lang="en-GB" sz="1400" dirty="0">
              <a:solidFill>
                <a:schemeClr val="accent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3427" y="1328087"/>
            <a:ext cx="2970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600" b="1" dirty="0">
                <a:solidFill>
                  <a:srgbClr val="00B050"/>
                </a:solidFill>
              </a:rPr>
              <a:t>2. </a:t>
            </a:r>
            <a:r>
              <a:rPr lang="en-US" sz="1600" b="1" dirty="0" smtClean="0">
                <a:solidFill>
                  <a:srgbClr val="00B050"/>
                </a:solidFill>
              </a:rPr>
              <a:t>Policy-making vs policy implementation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29124" y="2043052"/>
            <a:ext cx="297778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00B050"/>
                </a:solidFill>
              </a:rPr>
              <a:t>Continuing focus on </a:t>
            </a:r>
            <a:r>
              <a:rPr lang="en-GB" sz="1400" dirty="0" smtClean="0">
                <a:solidFill>
                  <a:srgbClr val="00B050"/>
                </a:solidFill>
              </a:rPr>
              <a:t>policy-making level</a:t>
            </a:r>
            <a:endParaRPr lang="en-GB" sz="1400" dirty="0">
              <a:solidFill>
                <a:srgbClr val="00B050"/>
              </a:solidFill>
            </a:endParaRPr>
          </a:p>
          <a:p>
            <a:pPr marL="285750" lvl="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B050"/>
                </a:solidFill>
              </a:rPr>
              <a:t>Implementation </a:t>
            </a:r>
            <a:r>
              <a:rPr lang="en-GB" sz="1400" dirty="0">
                <a:solidFill>
                  <a:srgbClr val="00B050"/>
                </a:solidFill>
              </a:rPr>
              <a:t>modalities </a:t>
            </a:r>
            <a:r>
              <a:rPr lang="en-GB" sz="1400" dirty="0" smtClean="0">
                <a:solidFill>
                  <a:srgbClr val="00B050"/>
                </a:solidFill>
              </a:rPr>
              <a:t>are not always clear yet </a:t>
            </a:r>
            <a:endParaRPr lang="en-GB" sz="1400" dirty="0">
              <a:solidFill>
                <a:srgbClr val="00B050"/>
              </a:solidFill>
            </a:endParaRPr>
          </a:p>
          <a:p>
            <a:pPr marL="285750" lvl="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00B050"/>
                </a:solidFill>
              </a:rPr>
              <a:t>Not enough attention to the needs of service providers and </a:t>
            </a:r>
            <a:r>
              <a:rPr lang="en-GB" sz="1400" dirty="0" smtClean="0">
                <a:solidFill>
                  <a:srgbClr val="00B050"/>
                </a:solidFill>
              </a:rPr>
              <a:t>end-users on the ground</a:t>
            </a:r>
            <a:endParaRPr lang="en-GB" sz="1400" dirty="0">
              <a:solidFill>
                <a:srgbClr val="00B050"/>
              </a:solidFill>
            </a:endParaRPr>
          </a:p>
          <a:p>
            <a:pPr marL="285750" lvl="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B050"/>
                </a:solidFill>
              </a:rPr>
              <a:t>No special focus on the </a:t>
            </a:r>
            <a:r>
              <a:rPr lang="en-US" sz="1400" dirty="0" smtClean="0">
                <a:solidFill>
                  <a:srgbClr val="00B050"/>
                </a:solidFill>
              </a:rPr>
              <a:t>implementation in the regions</a:t>
            </a:r>
            <a:r>
              <a:rPr lang="en-US" sz="1400" dirty="0">
                <a:solidFill>
                  <a:srgbClr val="00B050"/>
                </a:solidFill>
              </a:rPr>
              <a:t>/ rural </a:t>
            </a:r>
            <a:r>
              <a:rPr lang="en-US" sz="1400" dirty="0" smtClean="0">
                <a:solidFill>
                  <a:srgbClr val="00B050"/>
                </a:solidFill>
              </a:rPr>
              <a:t>areas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34078" y="1317112"/>
            <a:ext cx="2838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600" b="1" dirty="0" smtClean="0">
                <a:solidFill>
                  <a:schemeClr val="accent6"/>
                </a:solidFill>
              </a:rPr>
              <a:t>3. Financial and human resources</a:t>
            </a:r>
            <a:endParaRPr lang="en-GB" sz="1600" b="1" dirty="0">
              <a:solidFill>
                <a:schemeClr val="accent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46242" y="2075350"/>
            <a:ext cx="3212755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6"/>
                </a:solidFill>
              </a:rPr>
              <a:t>Not enough attention to budget and staffing </a:t>
            </a:r>
            <a:r>
              <a:rPr lang="en-US" sz="1400" dirty="0" smtClean="0">
                <a:solidFill>
                  <a:schemeClr val="accent6"/>
                </a:solidFill>
              </a:rPr>
              <a:t>implications 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marL="28575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6"/>
                </a:solidFill>
              </a:rPr>
              <a:t>Limited </a:t>
            </a:r>
            <a:r>
              <a:rPr lang="en-US" sz="1400" dirty="0" smtClean="0">
                <a:solidFill>
                  <a:schemeClr val="accent6"/>
                </a:solidFill>
              </a:rPr>
              <a:t>capacity of implementation </a:t>
            </a:r>
            <a:r>
              <a:rPr lang="en-US" sz="1400" dirty="0" smtClean="0">
                <a:solidFill>
                  <a:schemeClr val="accent6"/>
                </a:solidFill>
              </a:rPr>
              <a:t>in the </a:t>
            </a:r>
            <a:r>
              <a:rPr lang="en-US" sz="1400" dirty="0" smtClean="0">
                <a:solidFill>
                  <a:schemeClr val="accent6"/>
                </a:solidFill>
              </a:rPr>
              <a:t>regions/ rural</a:t>
            </a:r>
            <a:endParaRPr lang="en-US" sz="1400" dirty="0">
              <a:solidFill>
                <a:schemeClr val="accent6"/>
              </a:solidFill>
            </a:endParaRPr>
          </a:p>
          <a:p>
            <a:pPr marL="285750" lvl="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6"/>
                </a:solidFill>
              </a:rPr>
              <a:t>Continuous</a:t>
            </a:r>
            <a:r>
              <a:rPr lang="en-US" sz="1400" dirty="0" smtClean="0">
                <a:solidFill>
                  <a:schemeClr val="accent6"/>
                </a:solidFill>
              </a:rPr>
              <a:t> </a:t>
            </a:r>
            <a:r>
              <a:rPr lang="en-US" sz="1400" dirty="0" smtClean="0">
                <a:solidFill>
                  <a:schemeClr val="accent6"/>
                </a:solidFill>
              </a:rPr>
              <a:t>reliance on donors interventions</a:t>
            </a:r>
          </a:p>
          <a:p>
            <a:pPr marL="285750" lvl="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6"/>
                </a:solidFill>
              </a:rPr>
              <a:t>Risk of </a:t>
            </a:r>
            <a:r>
              <a:rPr lang="en-US" sz="1400" dirty="0" smtClean="0">
                <a:solidFill>
                  <a:schemeClr val="accent6"/>
                </a:solidFill>
              </a:rPr>
              <a:t>less efficient </a:t>
            </a:r>
            <a:r>
              <a:rPr lang="en-US" sz="1400" dirty="0" smtClean="0">
                <a:solidFill>
                  <a:schemeClr val="accent6"/>
                </a:solidFill>
              </a:rPr>
              <a:t>implementation in </a:t>
            </a:r>
            <a:r>
              <a:rPr lang="en-US" sz="1400" dirty="0" smtClean="0">
                <a:solidFill>
                  <a:schemeClr val="accent6"/>
                </a:solidFill>
              </a:rPr>
              <a:t>the regions</a:t>
            </a:r>
            <a:endParaRPr lang="en-GB" sz="1400" dirty="0">
              <a:solidFill>
                <a:schemeClr val="accent6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-1" y="1903322"/>
            <a:ext cx="9144001" cy="9540"/>
          </a:xfrm>
          <a:prstGeom prst="line">
            <a:avLst/>
          </a:prstGeom>
          <a:ln w="9525">
            <a:solidFill>
              <a:schemeClr val="bg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053427" y="1973946"/>
            <a:ext cx="4970" cy="230420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006914" y="1901887"/>
            <a:ext cx="17165" cy="226091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029856" y="4027804"/>
            <a:ext cx="2000560" cy="1001395"/>
            <a:chOff x="3611" y="1880"/>
            <a:chExt cx="1917" cy="1073"/>
          </a:xfrm>
          <a:solidFill>
            <a:srgbClr val="F39900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644" y="2082"/>
              <a:ext cx="884" cy="871"/>
            </a:xfrm>
            <a:custGeom>
              <a:avLst/>
              <a:gdLst>
                <a:gd name="T0" fmla="*/ 59 w 373"/>
                <a:gd name="T1" fmla="*/ 53 h 366"/>
                <a:gd name="T2" fmla="*/ 43 w 373"/>
                <a:gd name="T3" fmla="*/ 70 h 366"/>
                <a:gd name="T4" fmla="*/ 55 w 373"/>
                <a:gd name="T5" fmla="*/ 80 h 366"/>
                <a:gd name="T6" fmla="*/ 70 w 373"/>
                <a:gd name="T7" fmla="*/ 76 h 366"/>
                <a:gd name="T8" fmla="*/ 98 w 373"/>
                <a:gd name="T9" fmla="*/ 95 h 366"/>
                <a:gd name="T10" fmla="*/ 117 w 373"/>
                <a:gd name="T11" fmla="*/ 102 h 366"/>
                <a:gd name="T12" fmla="*/ 117 w 373"/>
                <a:gd name="T13" fmla="*/ 127 h 366"/>
                <a:gd name="T14" fmla="*/ 97 w 373"/>
                <a:gd name="T15" fmla="*/ 164 h 366"/>
                <a:gd name="T16" fmla="*/ 76 w 373"/>
                <a:gd name="T17" fmla="*/ 201 h 366"/>
                <a:gd name="T18" fmla="*/ 61 w 373"/>
                <a:gd name="T19" fmla="*/ 199 h 366"/>
                <a:gd name="T20" fmla="*/ 34 w 373"/>
                <a:gd name="T21" fmla="*/ 215 h 366"/>
                <a:gd name="T22" fmla="*/ 45 w 373"/>
                <a:gd name="T23" fmla="*/ 216 h 366"/>
                <a:gd name="T24" fmla="*/ 56 w 373"/>
                <a:gd name="T25" fmla="*/ 212 h 366"/>
                <a:gd name="T26" fmla="*/ 57 w 373"/>
                <a:gd name="T27" fmla="*/ 217 h 366"/>
                <a:gd name="T28" fmla="*/ 50 w 373"/>
                <a:gd name="T29" fmla="*/ 224 h 366"/>
                <a:gd name="T30" fmla="*/ 57 w 373"/>
                <a:gd name="T31" fmla="*/ 226 h 366"/>
                <a:gd name="T32" fmla="*/ 71 w 373"/>
                <a:gd name="T33" fmla="*/ 222 h 366"/>
                <a:gd name="T34" fmla="*/ 73 w 373"/>
                <a:gd name="T35" fmla="*/ 227 h 366"/>
                <a:gd name="T36" fmla="*/ 47 w 373"/>
                <a:gd name="T37" fmla="*/ 258 h 366"/>
                <a:gd name="T38" fmla="*/ 22 w 373"/>
                <a:gd name="T39" fmla="*/ 301 h 366"/>
                <a:gd name="T40" fmla="*/ 2 w 373"/>
                <a:gd name="T41" fmla="*/ 324 h 366"/>
                <a:gd name="T42" fmla="*/ 1 w 373"/>
                <a:gd name="T43" fmla="*/ 366 h 366"/>
                <a:gd name="T44" fmla="*/ 10 w 373"/>
                <a:gd name="T45" fmla="*/ 362 h 366"/>
                <a:gd name="T46" fmla="*/ 37 w 373"/>
                <a:gd name="T47" fmla="*/ 317 h 366"/>
                <a:gd name="T48" fmla="*/ 39 w 373"/>
                <a:gd name="T49" fmla="*/ 317 h 366"/>
                <a:gd name="T50" fmla="*/ 60 w 373"/>
                <a:gd name="T51" fmla="*/ 294 h 366"/>
                <a:gd name="T52" fmla="*/ 118 w 373"/>
                <a:gd name="T53" fmla="*/ 233 h 366"/>
                <a:gd name="T54" fmla="*/ 150 w 373"/>
                <a:gd name="T55" fmla="*/ 184 h 366"/>
                <a:gd name="T56" fmla="*/ 177 w 373"/>
                <a:gd name="T57" fmla="*/ 172 h 366"/>
                <a:gd name="T58" fmla="*/ 189 w 373"/>
                <a:gd name="T59" fmla="*/ 171 h 366"/>
                <a:gd name="T60" fmla="*/ 200 w 373"/>
                <a:gd name="T61" fmla="*/ 175 h 366"/>
                <a:gd name="T62" fmla="*/ 179 w 373"/>
                <a:gd name="T63" fmla="*/ 215 h 366"/>
                <a:gd name="T64" fmla="*/ 189 w 373"/>
                <a:gd name="T65" fmla="*/ 257 h 366"/>
                <a:gd name="T66" fmla="*/ 207 w 373"/>
                <a:gd name="T67" fmla="*/ 258 h 366"/>
                <a:gd name="T68" fmla="*/ 213 w 373"/>
                <a:gd name="T69" fmla="*/ 263 h 366"/>
                <a:gd name="T70" fmla="*/ 212 w 373"/>
                <a:gd name="T71" fmla="*/ 290 h 366"/>
                <a:gd name="T72" fmla="*/ 238 w 373"/>
                <a:gd name="T73" fmla="*/ 309 h 366"/>
                <a:gd name="T74" fmla="*/ 285 w 373"/>
                <a:gd name="T75" fmla="*/ 281 h 366"/>
                <a:gd name="T76" fmla="*/ 336 w 373"/>
                <a:gd name="T77" fmla="*/ 249 h 366"/>
                <a:gd name="T78" fmla="*/ 347 w 373"/>
                <a:gd name="T79" fmla="*/ 245 h 366"/>
                <a:gd name="T80" fmla="*/ 367 w 373"/>
                <a:gd name="T81" fmla="*/ 238 h 366"/>
                <a:gd name="T82" fmla="*/ 369 w 373"/>
                <a:gd name="T83" fmla="*/ 203 h 366"/>
                <a:gd name="T84" fmla="*/ 355 w 373"/>
                <a:gd name="T85" fmla="*/ 179 h 366"/>
                <a:gd name="T86" fmla="*/ 349 w 373"/>
                <a:gd name="T87" fmla="*/ 155 h 366"/>
                <a:gd name="T88" fmla="*/ 278 w 373"/>
                <a:gd name="T89" fmla="*/ 83 h 366"/>
                <a:gd name="T90" fmla="*/ 175 w 373"/>
                <a:gd name="T91" fmla="*/ 25 h 366"/>
                <a:gd name="T92" fmla="*/ 167 w 373"/>
                <a:gd name="T93" fmla="*/ 24 h 366"/>
                <a:gd name="T94" fmla="*/ 153 w 373"/>
                <a:gd name="T95" fmla="*/ 34 h 366"/>
                <a:gd name="T96" fmla="*/ 140 w 373"/>
                <a:gd name="T97" fmla="*/ 23 h 366"/>
                <a:gd name="T98" fmla="*/ 98 w 373"/>
                <a:gd name="T9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3" h="366">
                  <a:moveTo>
                    <a:pt x="98" y="0"/>
                  </a:moveTo>
                  <a:cubicBezTo>
                    <a:pt x="70" y="0"/>
                    <a:pt x="48" y="26"/>
                    <a:pt x="59" y="53"/>
                  </a:cubicBezTo>
                  <a:cubicBezTo>
                    <a:pt x="60" y="57"/>
                    <a:pt x="60" y="60"/>
                    <a:pt x="56" y="62"/>
                  </a:cubicBezTo>
                  <a:cubicBezTo>
                    <a:pt x="52" y="64"/>
                    <a:pt x="47" y="67"/>
                    <a:pt x="43" y="70"/>
                  </a:cubicBezTo>
                  <a:cubicBezTo>
                    <a:pt x="39" y="73"/>
                    <a:pt x="39" y="77"/>
                    <a:pt x="44" y="78"/>
                  </a:cubicBezTo>
                  <a:cubicBezTo>
                    <a:pt x="48" y="79"/>
                    <a:pt x="51" y="80"/>
                    <a:pt x="55" y="80"/>
                  </a:cubicBezTo>
                  <a:cubicBezTo>
                    <a:pt x="59" y="80"/>
                    <a:pt x="63" y="79"/>
                    <a:pt x="66" y="77"/>
                  </a:cubicBezTo>
                  <a:cubicBezTo>
                    <a:pt x="67" y="77"/>
                    <a:pt x="69" y="76"/>
                    <a:pt x="70" y="76"/>
                  </a:cubicBezTo>
                  <a:cubicBezTo>
                    <a:pt x="75" y="76"/>
                    <a:pt x="83" y="79"/>
                    <a:pt x="84" y="83"/>
                  </a:cubicBezTo>
                  <a:cubicBezTo>
                    <a:pt x="86" y="90"/>
                    <a:pt x="90" y="94"/>
                    <a:pt x="98" y="95"/>
                  </a:cubicBezTo>
                  <a:cubicBezTo>
                    <a:pt x="100" y="95"/>
                    <a:pt x="102" y="96"/>
                    <a:pt x="103" y="96"/>
                  </a:cubicBezTo>
                  <a:cubicBezTo>
                    <a:pt x="108" y="98"/>
                    <a:pt x="112" y="101"/>
                    <a:pt x="117" y="102"/>
                  </a:cubicBezTo>
                  <a:cubicBezTo>
                    <a:pt x="121" y="104"/>
                    <a:pt x="122" y="106"/>
                    <a:pt x="121" y="110"/>
                  </a:cubicBezTo>
                  <a:cubicBezTo>
                    <a:pt x="119" y="115"/>
                    <a:pt x="118" y="121"/>
                    <a:pt x="117" y="127"/>
                  </a:cubicBezTo>
                  <a:cubicBezTo>
                    <a:pt x="116" y="129"/>
                    <a:pt x="115" y="132"/>
                    <a:pt x="113" y="134"/>
                  </a:cubicBezTo>
                  <a:cubicBezTo>
                    <a:pt x="105" y="143"/>
                    <a:pt x="101" y="153"/>
                    <a:pt x="97" y="164"/>
                  </a:cubicBezTo>
                  <a:cubicBezTo>
                    <a:pt x="93" y="174"/>
                    <a:pt x="89" y="184"/>
                    <a:pt x="85" y="194"/>
                  </a:cubicBezTo>
                  <a:cubicBezTo>
                    <a:pt x="82" y="199"/>
                    <a:pt x="80" y="201"/>
                    <a:pt x="76" y="201"/>
                  </a:cubicBezTo>
                  <a:cubicBezTo>
                    <a:pt x="75" y="201"/>
                    <a:pt x="73" y="201"/>
                    <a:pt x="70" y="200"/>
                  </a:cubicBezTo>
                  <a:cubicBezTo>
                    <a:pt x="67" y="199"/>
                    <a:pt x="64" y="199"/>
                    <a:pt x="61" y="199"/>
                  </a:cubicBezTo>
                  <a:cubicBezTo>
                    <a:pt x="51" y="199"/>
                    <a:pt x="43" y="202"/>
                    <a:pt x="35" y="207"/>
                  </a:cubicBezTo>
                  <a:cubicBezTo>
                    <a:pt x="31" y="210"/>
                    <a:pt x="31" y="212"/>
                    <a:pt x="34" y="215"/>
                  </a:cubicBezTo>
                  <a:cubicBezTo>
                    <a:pt x="36" y="217"/>
                    <a:pt x="37" y="218"/>
                    <a:pt x="39" y="218"/>
                  </a:cubicBezTo>
                  <a:cubicBezTo>
                    <a:pt x="41" y="218"/>
                    <a:pt x="43" y="217"/>
                    <a:pt x="45" y="216"/>
                  </a:cubicBezTo>
                  <a:cubicBezTo>
                    <a:pt x="48" y="215"/>
                    <a:pt x="52" y="213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9" y="214"/>
                    <a:pt x="60" y="214"/>
                  </a:cubicBezTo>
                  <a:cubicBezTo>
                    <a:pt x="59" y="215"/>
                    <a:pt x="58" y="217"/>
                    <a:pt x="57" y="217"/>
                  </a:cubicBezTo>
                  <a:cubicBezTo>
                    <a:pt x="56" y="218"/>
                    <a:pt x="55" y="218"/>
                    <a:pt x="55" y="218"/>
                  </a:cubicBezTo>
                  <a:cubicBezTo>
                    <a:pt x="53" y="220"/>
                    <a:pt x="52" y="222"/>
                    <a:pt x="50" y="224"/>
                  </a:cubicBezTo>
                  <a:cubicBezTo>
                    <a:pt x="52" y="225"/>
                    <a:pt x="54" y="226"/>
                    <a:pt x="56" y="226"/>
                  </a:cubicBezTo>
                  <a:cubicBezTo>
                    <a:pt x="56" y="226"/>
                    <a:pt x="57" y="226"/>
                    <a:pt x="57" y="226"/>
                  </a:cubicBezTo>
                  <a:cubicBezTo>
                    <a:pt x="62" y="225"/>
                    <a:pt x="66" y="223"/>
                    <a:pt x="71" y="222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2" y="222"/>
                    <a:pt x="74" y="223"/>
                    <a:pt x="75" y="223"/>
                  </a:cubicBezTo>
                  <a:cubicBezTo>
                    <a:pt x="75" y="224"/>
                    <a:pt x="74" y="226"/>
                    <a:pt x="73" y="227"/>
                  </a:cubicBezTo>
                  <a:cubicBezTo>
                    <a:pt x="69" y="232"/>
                    <a:pt x="65" y="237"/>
                    <a:pt x="61" y="241"/>
                  </a:cubicBezTo>
                  <a:cubicBezTo>
                    <a:pt x="56" y="247"/>
                    <a:pt x="51" y="252"/>
                    <a:pt x="47" y="258"/>
                  </a:cubicBezTo>
                  <a:cubicBezTo>
                    <a:pt x="41" y="266"/>
                    <a:pt x="36" y="273"/>
                    <a:pt x="31" y="281"/>
                  </a:cubicBezTo>
                  <a:cubicBezTo>
                    <a:pt x="27" y="287"/>
                    <a:pt x="24" y="294"/>
                    <a:pt x="22" y="301"/>
                  </a:cubicBezTo>
                  <a:cubicBezTo>
                    <a:pt x="21" y="305"/>
                    <a:pt x="20" y="307"/>
                    <a:pt x="16" y="308"/>
                  </a:cubicBezTo>
                  <a:cubicBezTo>
                    <a:pt x="8" y="310"/>
                    <a:pt x="2" y="314"/>
                    <a:pt x="2" y="324"/>
                  </a:cubicBezTo>
                  <a:cubicBezTo>
                    <a:pt x="2" y="336"/>
                    <a:pt x="1" y="348"/>
                    <a:pt x="0" y="359"/>
                  </a:cubicBezTo>
                  <a:cubicBezTo>
                    <a:pt x="0" y="362"/>
                    <a:pt x="0" y="364"/>
                    <a:pt x="1" y="366"/>
                  </a:cubicBezTo>
                  <a:cubicBezTo>
                    <a:pt x="3" y="365"/>
                    <a:pt x="5" y="365"/>
                    <a:pt x="8" y="364"/>
                  </a:cubicBezTo>
                  <a:cubicBezTo>
                    <a:pt x="9" y="364"/>
                    <a:pt x="9" y="363"/>
                    <a:pt x="10" y="362"/>
                  </a:cubicBezTo>
                  <a:cubicBezTo>
                    <a:pt x="22" y="352"/>
                    <a:pt x="29" y="339"/>
                    <a:pt x="31" y="324"/>
                  </a:cubicBezTo>
                  <a:cubicBezTo>
                    <a:pt x="32" y="320"/>
                    <a:pt x="33" y="317"/>
                    <a:pt x="37" y="317"/>
                  </a:cubicBezTo>
                  <a:cubicBezTo>
                    <a:pt x="37" y="317"/>
                    <a:pt x="37" y="317"/>
                    <a:pt x="38" y="317"/>
                  </a:cubicBezTo>
                  <a:cubicBezTo>
                    <a:pt x="38" y="317"/>
                    <a:pt x="39" y="317"/>
                    <a:pt x="39" y="317"/>
                  </a:cubicBezTo>
                  <a:cubicBezTo>
                    <a:pt x="45" y="317"/>
                    <a:pt x="49" y="313"/>
                    <a:pt x="53" y="309"/>
                  </a:cubicBezTo>
                  <a:cubicBezTo>
                    <a:pt x="57" y="305"/>
                    <a:pt x="60" y="301"/>
                    <a:pt x="60" y="294"/>
                  </a:cubicBezTo>
                  <a:cubicBezTo>
                    <a:pt x="60" y="283"/>
                    <a:pt x="62" y="273"/>
                    <a:pt x="73" y="266"/>
                  </a:cubicBezTo>
                  <a:cubicBezTo>
                    <a:pt x="89" y="256"/>
                    <a:pt x="104" y="245"/>
                    <a:pt x="118" y="233"/>
                  </a:cubicBezTo>
                  <a:cubicBezTo>
                    <a:pt x="124" y="229"/>
                    <a:pt x="129" y="223"/>
                    <a:pt x="132" y="217"/>
                  </a:cubicBezTo>
                  <a:cubicBezTo>
                    <a:pt x="139" y="206"/>
                    <a:pt x="144" y="195"/>
                    <a:pt x="150" y="184"/>
                  </a:cubicBezTo>
                  <a:cubicBezTo>
                    <a:pt x="156" y="174"/>
                    <a:pt x="158" y="170"/>
                    <a:pt x="165" y="170"/>
                  </a:cubicBezTo>
                  <a:cubicBezTo>
                    <a:pt x="168" y="170"/>
                    <a:pt x="172" y="171"/>
                    <a:pt x="177" y="172"/>
                  </a:cubicBezTo>
                  <a:cubicBezTo>
                    <a:pt x="179" y="173"/>
                    <a:pt x="181" y="173"/>
                    <a:pt x="182" y="173"/>
                  </a:cubicBezTo>
                  <a:cubicBezTo>
                    <a:pt x="185" y="173"/>
                    <a:pt x="187" y="172"/>
                    <a:pt x="189" y="171"/>
                  </a:cubicBezTo>
                  <a:cubicBezTo>
                    <a:pt x="190" y="170"/>
                    <a:pt x="191" y="170"/>
                    <a:pt x="192" y="170"/>
                  </a:cubicBezTo>
                  <a:cubicBezTo>
                    <a:pt x="195" y="170"/>
                    <a:pt x="198" y="173"/>
                    <a:pt x="200" y="175"/>
                  </a:cubicBezTo>
                  <a:cubicBezTo>
                    <a:pt x="201" y="176"/>
                    <a:pt x="201" y="179"/>
                    <a:pt x="200" y="181"/>
                  </a:cubicBezTo>
                  <a:cubicBezTo>
                    <a:pt x="193" y="192"/>
                    <a:pt x="186" y="203"/>
                    <a:pt x="179" y="215"/>
                  </a:cubicBezTo>
                  <a:cubicBezTo>
                    <a:pt x="176" y="219"/>
                    <a:pt x="174" y="223"/>
                    <a:pt x="172" y="227"/>
                  </a:cubicBezTo>
                  <a:cubicBezTo>
                    <a:pt x="167" y="242"/>
                    <a:pt x="174" y="254"/>
                    <a:pt x="189" y="257"/>
                  </a:cubicBezTo>
                  <a:cubicBezTo>
                    <a:pt x="192" y="258"/>
                    <a:pt x="195" y="258"/>
                    <a:pt x="199" y="258"/>
                  </a:cubicBezTo>
                  <a:cubicBezTo>
                    <a:pt x="201" y="258"/>
                    <a:pt x="204" y="258"/>
                    <a:pt x="207" y="258"/>
                  </a:cubicBezTo>
                  <a:cubicBezTo>
                    <a:pt x="208" y="258"/>
                    <a:pt x="208" y="258"/>
                    <a:pt x="208" y="258"/>
                  </a:cubicBezTo>
                  <a:cubicBezTo>
                    <a:pt x="213" y="258"/>
                    <a:pt x="214" y="259"/>
                    <a:pt x="213" y="263"/>
                  </a:cubicBezTo>
                  <a:cubicBezTo>
                    <a:pt x="212" y="269"/>
                    <a:pt x="212" y="274"/>
                    <a:pt x="211" y="278"/>
                  </a:cubicBezTo>
                  <a:cubicBezTo>
                    <a:pt x="211" y="283"/>
                    <a:pt x="211" y="287"/>
                    <a:pt x="212" y="290"/>
                  </a:cubicBezTo>
                  <a:cubicBezTo>
                    <a:pt x="213" y="298"/>
                    <a:pt x="217" y="305"/>
                    <a:pt x="225" y="307"/>
                  </a:cubicBezTo>
                  <a:cubicBezTo>
                    <a:pt x="229" y="309"/>
                    <a:pt x="233" y="309"/>
                    <a:pt x="238" y="309"/>
                  </a:cubicBezTo>
                  <a:cubicBezTo>
                    <a:pt x="243" y="309"/>
                    <a:pt x="249" y="308"/>
                    <a:pt x="254" y="306"/>
                  </a:cubicBezTo>
                  <a:cubicBezTo>
                    <a:pt x="266" y="301"/>
                    <a:pt x="277" y="293"/>
                    <a:pt x="285" y="281"/>
                  </a:cubicBezTo>
                  <a:cubicBezTo>
                    <a:pt x="289" y="275"/>
                    <a:pt x="294" y="270"/>
                    <a:pt x="302" y="268"/>
                  </a:cubicBezTo>
                  <a:cubicBezTo>
                    <a:pt x="315" y="265"/>
                    <a:pt x="327" y="259"/>
                    <a:pt x="336" y="249"/>
                  </a:cubicBezTo>
                  <a:cubicBezTo>
                    <a:pt x="339" y="246"/>
                    <a:pt x="341" y="245"/>
                    <a:pt x="343" y="245"/>
                  </a:cubicBezTo>
                  <a:cubicBezTo>
                    <a:pt x="344" y="245"/>
                    <a:pt x="346" y="245"/>
                    <a:pt x="347" y="245"/>
                  </a:cubicBezTo>
                  <a:cubicBezTo>
                    <a:pt x="349" y="246"/>
                    <a:pt x="350" y="246"/>
                    <a:pt x="352" y="246"/>
                  </a:cubicBezTo>
                  <a:cubicBezTo>
                    <a:pt x="358" y="246"/>
                    <a:pt x="363" y="242"/>
                    <a:pt x="367" y="238"/>
                  </a:cubicBezTo>
                  <a:cubicBezTo>
                    <a:pt x="372" y="233"/>
                    <a:pt x="373" y="227"/>
                    <a:pt x="370" y="220"/>
                  </a:cubicBezTo>
                  <a:cubicBezTo>
                    <a:pt x="368" y="215"/>
                    <a:pt x="368" y="209"/>
                    <a:pt x="369" y="203"/>
                  </a:cubicBezTo>
                  <a:cubicBezTo>
                    <a:pt x="370" y="199"/>
                    <a:pt x="370" y="193"/>
                    <a:pt x="367" y="190"/>
                  </a:cubicBezTo>
                  <a:cubicBezTo>
                    <a:pt x="364" y="185"/>
                    <a:pt x="359" y="182"/>
                    <a:pt x="355" y="179"/>
                  </a:cubicBezTo>
                  <a:cubicBezTo>
                    <a:pt x="352" y="177"/>
                    <a:pt x="351" y="176"/>
                    <a:pt x="351" y="173"/>
                  </a:cubicBezTo>
                  <a:cubicBezTo>
                    <a:pt x="351" y="167"/>
                    <a:pt x="351" y="161"/>
                    <a:pt x="349" y="155"/>
                  </a:cubicBezTo>
                  <a:cubicBezTo>
                    <a:pt x="341" y="135"/>
                    <a:pt x="328" y="120"/>
                    <a:pt x="311" y="108"/>
                  </a:cubicBezTo>
                  <a:cubicBezTo>
                    <a:pt x="300" y="100"/>
                    <a:pt x="288" y="92"/>
                    <a:pt x="278" y="83"/>
                  </a:cubicBezTo>
                  <a:cubicBezTo>
                    <a:pt x="256" y="63"/>
                    <a:pt x="232" y="48"/>
                    <a:pt x="203" y="41"/>
                  </a:cubicBezTo>
                  <a:cubicBezTo>
                    <a:pt x="192" y="39"/>
                    <a:pt x="182" y="34"/>
                    <a:pt x="175" y="25"/>
                  </a:cubicBezTo>
                  <a:cubicBezTo>
                    <a:pt x="174" y="24"/>
                    <a:pt x="172" y="23"/>
                    <a:pt x="171" y="23"/>
                  </a:cubicBezTo>
                  <a:cubicBezTo>
                    <a:pt x="170" y="23"/>
                    <a:pt x="168" y="23"/>
                    <a:pt x="167" y="24"/>
                  </a:cubicBezTo>
                  <a:cubicBezTo>
                    <a:pt x="164" y="27"/>
                    <a:pt x="160" y="29"/>
                    <a:pt x="158" y="32"/>
                  </a:cubicBezTo>
                  <a:cubicBezTo>
                    <a:pt x="156" y="33"/>
                    <a:pt x="154" y="34"/>
                    <a:pt x="153" y="34"/>
                  </a:cubicBezTo>
                  <a:cubicBezTo>
                    <a:pt x="152" y="34"/>
                    <a:pt x="150" y="33"/>
                    <a:pt x="149" y="31"/>
                  </a:cubicBezTo>
                  <a:cubicBezTo>
                    <a:pt x="147" y="28"/>
                    <a:pt x="143" y="24"/>
                    <a:pt x="140" y="23"/>
                  </a:cubicBezTo>
                  <a:cubicBezTo>
                    <a:pt x="132" y="23"/>
                    <a:pt x="127" y="17"/>
                    <a:pt x="121" y="12"/>
                  </a:cubicBezTo>
                  <a:cubicBezTo>
                    <a:pt x="115" y="5"/>
                    <a:pt x="107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611" y="2251"/>
              <a:ext cx="817" cy="583"/>
            </a:xfrm>
            <a:custGeom>
              <a:avLst/>
              <a:gdLst>
                <a:gd name="T0" fmla="*/ 273 w 345"/>
                <a:gd name="T1" fmla="*/ 219 h 245"/>
                <a:gd name="T2" fmla="*/ 242 w 345"/>
                <a:gd name="T3" fmla="*/ 176 h 245"/>
                <a:gd name="T4" fmla="*/ 211 w 345"/>
                <a:gd name="T5" fmla="*/ 123 h 245"/>
                <a:gd name="T6" fmla="*/ 208 w 345"/>
                <a:gd name="T7" fmla="*/ 93 h 245"/>
                <a:gd name="T8" fmla="*/ 230 w 345"/>
                <a:gd name="T9" fmla="*/ 105 h 245"/>
                <a:gd name="T10" fmla="*/ 288 w 345"/>
                <a:gd name="T11" fmla="*/ 178 h 245"/>
                <a:gd name="T12" fmla="*/ 297 w 345"/>
                <a:gd name="T13" fmla="*/ 201 h 245"/>
                <a:gd name="T14" fmla="*/ 277 w 345"/>
                <a:gd name="T15" fmla="*/ 220 h 245"/>
                <a:gd name="T16" fmla="*/ 247 w 345"/>
                <a:gd name="T17" fmla="*/ 0 h 245"/>
                <a:gd name="T18" fmla="*/ 203 w 345"/>
                <a:gd name="T19" fmla="*/ 17 h 245"/>
                <a:gd name="T20" fmla="*/ 188 w 345"/>
                <a:gd name="T21" fmla="*/ 16 h 245"/>
                <a:gd name="T22" fmla="*/ 167 w 345"/>
                <a:gd name="T23" fmla="*/ 19 h 245"/>
                <a:gd name="T24" fmla="*/ 160 w 345"/>
                <a:gd name="T25" fmla="*/ 19 h 245"/>
                <a:gd name="T26" fmla="*/ 56 w 345"/>
                <a:gd name="T27" fmla="*/ 74 h 245"/>
                <a:gd name="T28" fmla="*/ 39 w 345"/>
                <a:gd name="T29" fmla="*/ 126 h 245"/>
                <a:gd name="T30" fmla="*/ 52 w 345"/>
                <a:gd name="T31" fmla="*/ 153 h 245"/>
                <a:gd name="T32" fmla="*/ 45 w 345"/>
                <a:gd name="T33" fmla="*/ 151 h 245"/>
                <a:gd name="T34" fmla="*/ 38 w 345"/>
                <a:gd name="T35" fmla="*/ 149 h 245"/>
                <a:gd name="T36" fmla="*/ 19 w 345"/>
                <a:gd name="T37" fmla="*/ 162 h 245"/>
                <a:gd name="T38" fmla="*/ 6 w 345"/>
                <a:gd name="T39" fmla="*/ 175 h 245"/>
                <a:gd name="T40" fmla="*/ 12 w 345"/>
                <a:gd name="T41" fmla="*/ 195 h 245"/>
                <a:gd name="T42" fmla="*/ 21 w 345"/>
                <a:gd name="T43" fmla="*/ 194 h 245"/>
                <a:gd name="T44" fmla="*/ 35 w 345"/>
                <a:gd name="T45" fmla="*/ 198 h 245"/>
                <a:gd name="T46" fmla="*/ 50 w 345"/>
                <a:gd name="T47" fmla="*/ 208 h 245"/>
                <a:gd name="T48" fmla="*/ 117 w 345"/>
                <a:gd name="T49" fmla="*/ 227 h 245"/>
                <a:gd name="T50" fmla="*/ 151 w 345"/>
                <a:gd name="T51" fmla="*/ 219 h 245"/>
                <a:gd name="T52" fmla="*/ 153 w 345"/>
                <a:gd name="T53" fmla="*/ 196 h 245"/>
                <a:gd name="T54" fmla="*/ 157 w 345"/>
                <a:gd name="T55" fmla="*/ 195 h 245"/>
                <a:gd name="T56" fmla="*/ 176 w 345"/>
                <a:gd name="T57" fmla="*/ 196 h 245"/>
                <a:gd name="T58" fmla="*/ 179 w 345"/>
                <a:gd name="T59" fmla="*/ 150 h 245"/>
                <a:gd name="T60" fmla="*/ 166 w 345"/>
                <a:gd name="T61" fmla="*/ 118 h 245"/>
                <a:gd name="T62" fmla="*/ 174 w 345"/>
                <a:gd name="T63" fmla="*/ 121 h 245"/>
                <a:gd name="T64" fmla="*/ 229 w 345"/>
                <a:gd name="T65" fmla="*/ 208 h 245"/>
                <a:gd name="T66" fmla="*/ 283 w 345"/>
                <a:gd name="T67" fmla="*/ 245 h 245"/>
                <a:gd name="T68" fmla="*/ 322 w 345"/>
                <a:gd name="T69" fmla="*/ 240 h 245"/>
                <a:gd name="T70" fmla="*/ 321 w 345"/>
                <a:gd name="T71" fmla="*/ 229 h 245"/>
                <a:gd name="T72" fmla="*/ 311 w 345"/>
                <a:gd name="T73" fmla="*/ 227 h 245"/>
                <a:gd name="T74" fmla="*/ 321 w 345"/>
                <a:gd name="T75" fmla="*/ 224 h 245"/>
                <a:gd name="T76" fmla="*/ 321 w 345"/>
                <a:gd name="T77" fmla="*/ 218 h 245"/>
                <a:gd name="T78" fmla="*/ 303 w 345"/>
                <a:gd name="T79" fmla="*/ 219 h 245"/>
                <a:gd name="T80" fmla="*/ 298 w 345"/>
                <a:gd name="T81" fmla="*/ 217 h 245"/>
                <a:gd name="T82" fmla="*/ 302 w 345"/>
                <a:gd name="T83" fmla="*/ 207 h 245"/>
                <a:gd name="T84" fmla="*/ 312 w 345"/>
                <a:gd name="T85" fmla="*/ 203 h 245"/>
                <a:gd name="T86" fmla="*/ 344 w 345"/>
                <a:gd name="T87" fmla="*/ 216 h 245"/>
                <a:gd name="T88" fmla="*/ 344 w 345"/>
                <a:gd name="T89" fmla="*/ 207 h 245"/>
                <a:gd name="T90" fmla="*/ 326 w 345"/>
                <a:gd name="T91" fmla="*/ 194 h 245"/>
                <a:gd name="T92" fmla="*/ 320 w 345"/>
                <a:gd name="T93" fmla="*/ 191 h 245"/>
                <a:gd name="T94" fmla="*/ 263 w 345"/>
                <a:gd name="T95" fmla="*/ 109 h 245"/>
                <a:gd name="T96" fmla="*/ 248 w 345"/>
                <a:gd name="T97" fmla="*/ 76 h 245"/>
                <a:gd name="T98" fmla="*/ 257 w 345"/>
                <a:gd name="T99" fmla="*/ 69 h 245"/>
                <a:gd name="T100" fmla="*/ 271 w 345"/>
                <a:gd name="T101" fmla="*/ 82 h 245"/>
                <a:gd name="T102" fmla="*/ 277 w 345"/>
                <a:gd name="T103" fmla="*/ 77 h 245"/>
                <a:gd name="T104" fmla="*/ 274 w 345"/>
                <a:gd name="T105" fmla="*/ 56 h 245"/>
                <a:gd name="T106" fmla="*/ 257 w 345"/>
                <a:gd name="T107" fmla="*/ 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245">
                  <a:moveTo>
                    <a:pt x="276" y="221"/>
                  </a:moveTo>
                  <a:cubicBezTo>
                    <a:pt x="275" y="221"/>
                    <a:pt x="274" y="220"/>
                    <a:pt x="273" y="219"/>
                  </a:cubicBezTo>
                  <a:cubicBezTo>
                    <a:pt x="265" y="210"/>
                    <a:pt x="258" y="201"/>
                    <a:pt x="250" y="191"/>
                  </a:cubicBezTo>
                  <a:cubicBezTo>
                    <a:pt x="247" y="186"/>
                    <a:pt x="245" y="181"/>
                    <a:pt x="242" y="176"/>
                  </a:cubicBezTo>
                  <a:cubicBezTo>
                    <a:pt x="238" y="170"/>
                    <a:pt x="235" y="163"/>
                    <a:pt x="231" y="159"/>
                  </a:cubicBezTo>
                  <a:cubicBezTo>
                    <a:pt x="220" y="149"/>
                    <a:pt x="216" y="136"/>
                    <a:pt x="211" y="123"/>
                  </a:cubicBezTo>
                  <a:cubicBezTo>
                    <a:pt x="208" y="116"/>
                    <a:pt x="207" y="107"/>
                    <a:pt x="204" y="99"/>
                  </a:cubicBezTo>
                  <a:cubicBezTo>
                    <a:pt x="203" y="94"/>
                    <a:pt x="204" y="93"/>
                    <a:pt x="208" y="93"/>
                  </a:cubicBezTo>
                  <a:cubicBezTo>
                    <a:pt x="209" y="93"/>
                    <a:pt x="209" y="93"/>
                    <a:pt x="209" y="93"/>
                  </a:cubicBezTo>
                  <a:cubicBezTo>
                    <a:pt x="218" y="94"/>
                    <a:pt x="226" y="96"/>
                    <a:pt x="230" y="105"/>
                  </a:cubicBezTo>
                  <a:cubicBezTo>
                    <a:pt x="238" y="118"/>
                    <a:pt x="246" y="130"/>
                    <a:pt x="254" y="142"/>
                  </a:cubicBezTo>
                  <a:cubicBezTo>
                    <a:pt x="263" y="157"/>
                    <a:pt x="276" y="166"/>
                    <a:pt x="288" y="178"/>
                  </a:cubicBezTo>
                  <a:cubicBezTo>
                    <a:pt x="292" y="182"/>
                    <a:pt x="298" y="186"/>
                    <a:pt x="298" y="193"/>
                  </a:cubicBezTo>
                  <a:cubicBezTo>
                    <a:pt x="298" y="196"/>
                    <a:pt x="297" y="198"/>
                    <a:pt x="297" y="201"/>
                  </a:cubicBezTo>
                  <a:cubicBezTo>
                    <a:pt x="297" y="202"/>
                    <a:pt x="296" y="203"/>
                    <a:pt x="296" y="204"/>
                  </a:cubicBezTo>
                  <a:cubicBezTo>
                    <a:pt x="295" y="216"/>
                    <a:pt x="284" y="216"/>
                    <a:pt x="277" y="220"/>
                  </a:cubicBezTo>
                  <a:cubicBezTo>
                    <a:pt x="277" y="221"/>
                    <a:pt x="277" y="221"/>
                    <a:pt x="276" y="221"/>
                  </a:cubicBezTo>
                  <a:moveTo>
                    <a:pt x="247" y="0"/>
                  </a:moveTo>
                  <a:cubicBezTo>
                    <a:pt x="239" y="0"/>
                    <a:pt x="231" y="4"/>
                    <a:pt x="224" y="10"/>
                  </a:cubicBezTo>
                  <a:cubicBezTo>
                    <a:pt x="218" y="15"/>
                    <a:pt x="211" y="17"/>
                    <a:pt x="203" y="17"/>
                  </a:cubicBezTo>
                  <a:cubicBezTo>
                    <a:pt x="202" y="17"/>
                    <a:pt x="202" y="17"/>
                    <a:pt x="201" y="17"/>
                  </a:cubicBezTo>
                  <a:cubicBezTo>
                    <a:pt x="197" y="17"/>
                    <a:pt x="193" y="16"/>
                    <a:pt x="188" y="16"/>
                  </a:cubicBezTo>
                  <a:cubicBezTo>
                    <a:pt x="186" y="16"/>
                    <a:pt x="184" y="17"/>
                    <a:pt x="183" y="17"/>
                  </a:cubicBezTo>
                  <a:cubicBezTo>
                    <a:pt x="177" y="19"/>
                    <a:pt x="172" y="19"/>
                    <a:pt x="167" y="19"/>
                  </a:cubicBezTo>
                  <a:cubicBezTo>
                    <a:pt x="166" y="19"/>
                    <a:pt x="165" y="19"/>
                    <a:pt x="164" y="19"/>
                  </a:cubicBezTo>
                  <a:cubicBezTo>
                    <a:pt x="163" y="19"/>
                    <a:pt x="161" y="19"/>
                    <a:pt x="160" y="19"/>
                  </a:cubicBezTo>
                  <a:cubicBezTo>
                    <a:pt x="137" y="19"/>
                    <a:pt x="116" y="26"/>
                    <a:pt x="98" y="40"/>
                  </a:cubicBezTo>
                  <a:cubicBezTo>
                    <a:pt x="84" y="51"/>
                    <a:pt x="70" y="63"/>
                    <a:pt x="56" y="74"/>
                  </a:cubicBezTo>
                  <a:cubicBezTo>
                    <a:pt x="46" y="81"/>
                    <a:pt x="39" y="88"/>
                    <a:pt x="38" y="102"/>
                  </a:cubicBezTo>
                  <a:cubicBezTo>
                    <a:pt x="37" y="110"/>
                    <a:pt x="35" y="118"/>
                    <a:pt x="39" y="126"/>
                  </a:cubicBezTo>
                  <a:cubicBezTo>
                    <a:pt x="43" y="133"/>
                    <a:pt x="48" y="141"/>
                    <a:pt x="52" y="148"/>
                  </a:cubicBezTo>
                  <a:cubicBezTo>
                    <a:pt x="52" y="149"/>
                    <a:pt x="52" y="151"/>
                    <a:pt x="52" y="153"/>
                  </a:cubicBezTo>
                  <a:cubicBezTo>
                    <a:pt x="50" y="153"/>
                    <a:pt x="48" y="153"/>
                    <a:pt x="47" y="153"/>
                  </a:cubicBezTo>
                  <a:cubicBezTo>
                    <a:pt x="46" y="152"/>
                    <a:pt x="46" y="151"/>
                    <a:pt x="45" y="151"/>
                  </a:cubicBezTo>
                  <a:cubicBezTo>
                    <a:pt x="43" y="150"/>
                    <a:pt x="41" y="149"/>
                    <a:pt x="39" y="149"/>
                  </a:cubicBezTo>
                  <a:cubicBezTo>
                    <a:pt x="39" y="149"/>
                    <a:pt x="38" y="149"/>
                    <a:pt x="38" y="149"/>
                  </a:cubicBezTo>
                  <a:cubicBezTo>
                    <a:pt x="34" y="150"/>
                    <a:pt x="30" y="151"/>
                    <a:pt x="27" y="154"/>
                  </a:cubicBezTo>
                  <a:cubicBezTo>
                    <a:pt x="24" y="156"/>
                    <a:pt x="21" y="159"/>
                    <a:pt x="19" y="162"/>
                  </a:cubicBezTo>
                  <a:cubicBezTo>
                    <a:pt x="16" y="165"/>
                    <a:pt x="14" y="168"/>
                    <a:pt x="12" y="170"/>
                  </a:cubicBezTo>
                  <a:cubicBezTo>
                    <a:pt x="10" y="172"/>
                    <a:pt x="8" y="173"/>
                    <a:pt x="6" y="175"/>
                  </a:cubicBezTo>
                  <a:cubicBezTo>
                    <a:pt x="1" y="179"/>
                    <a:pt x="0" y="182"/>
                    <a:pt x="2" y="188"/>
                  </a:cubicBezTo>
                  <a:cubicBezTo>
                    <a:pt x="4" y="193"/>
                    <a:pt x="7" y="195"/>
                    <a:pt x="12" y="195"/>
                  </a:cubicBezTo>
                  <a:cubicBezTo>
                    <a:pt x="12" y="195"/>
                    <a:pt x="13" y="195"/>
                    <a:pt x="14" y="195"/>
                  </a:cubicBezTo>
                  <a:cubicBezTo>
                    <a:pt x="16" y="195"/>
                    <a:pt x="19" y="195"/>
                    <a:pt x="21" y="194"/>
                  </a:cubicBezTo>
                  <a:cubicBezTo>
                    <a:pt x="23" y="193"/>
                    <a:pt x="26" y="192"/>
                    <a:pt x="28" y="192"/>
                  </a:cubicBezTo>
                  <a:cubicBezTo>
                    <a:pt x="30" y="192"/>
                    <a:pt x="33" y="194"/>
                    <a:pt x="35" y="198"/>
                  </a:cubicBezTo>
                  <a:cubicBezTo>
                    <a:pt x="35" y="199"/>
                    <a:pt x="36" y="199"/>
                    <a:pt x="37" y="199"/>
                  </a:cubicBezTo>
                  <a:cubicBezTo>
                    <a:pt x="41" y="202"/>
                    <a:pt x="46" y="205"/>
                    <a:pt x="50" y="208"/>
                  </a:cubicBezTo>
                  <a:cubicBezTo>
                    <a:pt x="66" y="215"/>
                    <a:pt x="83" y="220"/>
                    <a:pt x="100" y="224"/>
                  </a:cubicBezTo>
                  <a:cubicBezTo>
                    <a:pt x="106" y="225"/>
                    <a:pt x="111" y="226"/>
                    <a:pt x="117" y="227"/>
                  </a:cubicBezTo>
                  <a:cubicBezTo>
                    <a:pt x="120" y="228"/>
                    <a:pt x="123" y="228"/>
                    <a:pt x="126" y="228"/>
                  </a:cubicBezTo>
                  <a:cubicBezTo>
                    <a:pt x="135" y="228"/>
                    <a:pt x="143" y="225"/>
                    <a:pt x="151" y="219"/>
                  </a:cubicBezTo>
                  <a:cubicBezTo>
                    <a:pt x="158" y="214"/>
                    <a:pt x="159" y="207"/>
                    <a:pt x="154" y="200"/>
                  </a:cubicBezTo>
                  <a:cubicBezTo>
                    <a:pt x="154" y="199"/>
                    <a:pt x="154" y="197"/>
                    <a:pt x="153" y="196"/>
                  </a:cubicBezTo>
                  <a:cubicBezTo>
                    <a:pt x="155" y="196"/>
                    <a:pt x="156" y="195"/>
                    <a:pt x="157" y="195"/>
                  </a:cubicBezTo>
                  <a:cubicBezTo>
                    <a:pt x="157" y="195"/>
                    <a:pt x="157" y="195"/>
                    <a:pt x="157" y="195"/>
                  </a:cubicBezTo>
                  <a:cubicBezTo>
                    <a:pt x="162" y="195"/>
                    <a:pt x="166" y="196"/>
                    <a:pt x="170" y="196"/>
                  </a:cubicBezTo>
                  <a:cubicBezTo>
                    <a:pt x="172" y="196"/>
                    <a:pt x="174" y="196"/>
                    <a:pt x="176" y="196"/>
                  </a:cubicBezTo>
                  <a:cubicBezTo>
                    <a:pt x="188" y="194"/>
                    <a:pt x="195" y="180"/>
                    <a:pt x="189" y="169"/>
                  </a:cubicBezTo>
                  <a:cubicBezTo>
                    <a:pt x="186" y="162"/>
                    <a:pt x="182" y="156"/>
                    <a:pt x="179" y="150"/>
                  </a:cubicBezTo>
                  <a:cubicBezTo>
                    <a:pt x="174" y="142"/>
                    <a:pt x="169" y="133"/>
                    <a:pt x="164" y="125"/>
                  </a:cubicBezTo>
                  <a:cubicBezTo>
                    <a:pt x="162" y="122"/>
                    <a:pt x="162" y="120"/>
                    <a:pt x="166" y="118"/>
                  </a:cubicBezTo>
                  <a:cubicBezTo>
                    <a:pt x="167" y="117"/>
                    <a:pt x="168" y="117"/>
                    <a:pt x="170" y="117"/>
                  </a:cubicBezTo>
                  <a:cubicBezTo>
                    <a:pt x="171" y="117"/>
                    <a:pt x="173" y="118"/>
                    <a:pt x="174" y="121"/>
                  </a:cubicBezTo>
                  <a:cubicBezTo>
                    <a:pt x="179" y="131"/>
                    <a:pt x="184" y="143"/>
                    <a:pt x="190" y="153"/>
                  </a:cubicBezTo>
                  <a:cubicBezTo>
                    <a:pt x="201" y="173"/>
                    <a:pt x="213" y="192"/>
                    <a:pt x="229" y="208"/>
                  </a:cubicBezTo>
                  <a:cubicBezTo>
                    <a:pt x="242" y="221"/>
                    <a:pt x="257" y="230"/>
                    <a:pt x="271" y="241"/>
                  </a:cubicBezTo>
                  <a:cubicBezTo>
                    <a:pt x="274" y="243"/>
                    <a:pt x="279" y="245"/>
                    <a:pt x="283" y="245"/>
                  </a:cubicBezTo>
                  <a:cubicBezTo>
                    <a:pt x="286" y="245"/>
                    <a:pt x="289" y="245"/>
                    <a:pt x="292" y="245"/>
                  </a:cubicBezTo>
                  <a:cubicBezTo>
                    <a:pt x="302" y="245"/>
                    <a:pt x="312" y="244"/>
                    <a:pt x="322" y="240"/>
                  </a:cubicBezTo>
                  <a:cubicBezTo>
                    <a:pt x="325" y="239"/>
                    <a:pt x="330" y="236"/>
                    <a:pt x="330" y="234"/>
                  </a:cubicBezTo>
                  <a:cubicBezTo>
                    <a:pt x="330" y="229"/>
                    <a:pt x="324" y="230"/>
                    <a:pt x="321" y="229"/>
                  </a:cubicBezTo>
                  <a:cubicBezTo>
                    <a:pt x="319" y="229"/>
                    <a:pt x="316" y="229"/>
                    <a:pt x="314" y="229"/>
                  </a:cubicBezTo>
                  <a:cubicBezTo>
                    <a:pt x="313" y="228"/>
                    <a:pt x="312" y="228"/>
                    <a:pt x="311" y="227"/>
                  </a:cubicBezTo>
                  <a:cubicBezTo>
                    <a:pt x="311" y="227"/>
                    <a:pt x="311" y="226"/>
                    <a:pt x="311" y="226"/>
                  </a:cubicBezTo>
                  <a:cubicBezTo>
                    <a:pt x="314" y="225"/>
                    <a:pt x="318" y="225"/>
                    <a:pt x="321" y="224"/>
                  </a:cubicBezTo>
                  <a:cubicBezTo>
                    <a:pt x="323" y="224"/>
                    <a:pt x="325" y="222"/>
                    <a:pt x="326" y="221"/>
                  </a:cubicBezTo>
                  <a:cubicBezTo>
                    <a:pt x="325" y="220"/>
                    <a:pt x="323" y="218"/>
                    <a:pt x="321" y="218"/>
                  </a:cubicBezTo>
                  <a:cubicBezTo>
                    <a:pt x="321" y="218"/>
                    <a:pt x="321" y="218"/>
                    <a:pt x="320" y="218"/>
                  </a:cubicBezTo>
                  <a:cubicBezTo>
                    <a:pt x="315" y="218"/>
                    <a:pt x="309" y="219"/>
                    <a:pt x="303" y="219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1" y="219"/>
                    <a:pt x="298" y="218"/>
                    <a:pt x="298" y="217"/>
                  </a:cubicBezTo>
                  <a:cubicBezTo>
                    <a:pt x="297" y="215"/>
                    <a:pt x="298" y="212"/>
                    <a:pt x="299" y="210"/>
                  </a:cubicBezTo>
                  <a:cubicBezTo>
                    <a:pt x="299" y="209"/>
                    <a:pt x="301" y="208"/>
                    <a:pt x="302" y="207"/>
                  </a:cubicBezTo>
                  <a:cubicBezTo>
                    <a:pt x="303" y="204"/>
                    <a:pt x="306" y="202"/>
                    <a:pt x="309" y="202"/>
                  </a:cubicBezTo>
                  <a:cubicBezTo>
                    <a:pt x="310" y="202"/>
                    <a:pt x="311" y="202"/>
                    <a:pt x="312" y="203"/>
                  </a:cubicBezTo>
                  <a:cubicBezTo>
                    <a:pt x="322" y="205"/>
                    <a:pt x="332" y="206"/>
                    <a:pt x="339" y="215"/>
                  </a:cubicBezTo>
                  <a:cubicBezTo>
                    <a:pt x="340" y="216"/>
                    <a:pt x="342" y="216"/>
                    <a:pt x="344" y="216"/>
                  </a:cubicBezTo>
                  <a:cubicBezTo>
                    <a:pt x="344" y="214"/>
                    <a:pt x="345" y="213"/>
                    <a:pt x="345" y="211"/>
                  </a:cubicBezTo>
                  <a:cubicBezTo>
                    <a:pt x="345" y="210"/>
                    <a:pt x="344" y="208"/>
                    <a:pt x="344" y="207"/>
                  </a:cubicBezTo>
                  <a:cubicBezTo>
                    <a:pt x="338" y="202"/>
                    <a:pt x="335" y="194"/>
                    <a:pt x="326" y="194"/>
                  </a:cubicBezTo>
                  <a:cubicBezTo>
                    <a:pt x="326" y="194"/>
                    <a:pt x="326" y="194"/>
                    <a:pt x="326" y="194"/>
                  </a:cubicBezTo>
                  <a:cubicBezTo>
                    <a:pt x="326" y="194"/>
                    <a:pt x="326" y="194"/>
                    <a:pt x="326" y="194"/>
                  </a:cubicBezTo>
                  <a:cubicBezTo>
                    <a:pt x="324" y="194"/>
                    <a:pt x="322" y="192"/>
                    <a:pt x="320" y="191"/>
                  </a:cubicBezTo>
                  <a:cubicBezTo>
                    <a:pt x="311" y="186"/>
                    <a:pt x="306" y="178"/>
                    <a:pt x="301" y="169"/>
                  </a:cubicBezTo>
                  <a:cubicBezTo>
                    <a:pt x="290" y="148"/>
                    <a:pt x="279" y="127"/>
                    <a:pt x="263" y="109"/>
                  </a:cubicBezTo>
                  <a:cubicBezTo>
                    <a:pt x="256" y="101"/>
                    <a:pt x="252" y="90"/>
                    <a:pt x="246" y="81"/>
                  </a:cubicBezTo>
                  <a:cubicBezTo>
                    <a:pt x="246" y="80"/>
                    <a:pt x="247" y="77"/>
                    <a:pt x="248" y="76"/>
                  </a:cubicBezTo>
                  <a:cubicBezTo>
                    <a:pt x="251" y="74"/>
                    <a:pt x="254" y="72"/>
                    <a:pt x="257" y="71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59" y="71"/>
                    <a:pt x="260" y="73"/>
                    <a:pt x="262" y="75"/>
                  </a:cubicBezTo>
                  <a:cubicBezTo>
                    <a:pt x="265" y="78"/>
                    <a:pt x="267" y="80"/>
                    <a:pt x="271" y="82"/>
                  </a:cubicBezTo>
                  <a:cubicBezTo>
                    <a:pt x="272" y="82"/>
                    <a:pt x="272" y="82"/>
                    <a:pt x="273" y="82"/>
                  </a:cubicBezTo>
                  <a:cubicBezTo>
                    <a:pt x="276" y="82"/>
                    <a:pt x="277" y="80"/>
                    <a:pt x="277" y="77"/>
                  </a:cubicBezTo>
                  <a:cubicBezTo>
                    <a:pt x="276" y="73"/>
                    <a:pt x="275" y="69"/>
                    <a:pt x="273" y="65"/>
                  </a:cubicBezTo>
                  <a:cubicBezTo>
                    <a:pt x="272" y="62"/>
                    <a:pt x="272" y="59"/>
                    <a:pt x="274" y="56"/>
                  </a:cubicBezTo>
                  <a:cubicBezTo>
                    <a:pt x="279" y="48"/>
                    <a:pt x="283" y="39"/>
                    <a:pt x="281" y="29"/>
                  </a:cubicBezTo>
                  <a:cubicBezTo>
                    <a:pt x="279" y="15"/>
                    <a:pt x="270" y="6"/>
                    <a:pt x="257" y="2"/>
                  </a:cubicBezTo>
                  <a:cubicBezTo>
                    <a:pt x="253" y="0"/>
                    <a:pt x="250" y="0"/>
                    <a:pt x="2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4194" y="1880"/>
              <a:ext cx="571" cy="923"/>
            </a:xfrm>
            <a:custGeom>
              <a:avLst/>
              <a:gdLst>
                <a:gd name="T0" fmla="*/ 118 w 241"/>
                <a:gd name="T1" fmla="*/ 132 h 388"/>
                <a:gd name="T2" fmla="*/ 123 w 241"/>
                <a:gd name="T3" fmla="*/ 145 h 388"/>
                <a:gd name="T4" fmla="*/ 132 w 241"/>
                <a:gd name="T5" fmla="*/ 159 h 388"/>
                <a:gd name="T6" fmla="*/ 110 w 241"/>
                <a:gd name="T7" fmla="*/ 216 h 388"/>
                <a:gd name="T8" fmla="*/ 106 w 241"/>
                <a:gd name="T9" fmla="*/ 33 h 388"/>
                <a:gd name="T10" fmla="*/ 90 w 241"/>
                <a:gd name="T11" fmla="*/ 34 h 388"/>
                <a:gd name="T12" fmla="*/ 101 w 241"/>
                <a:gd name="T13" fmla="*/ 22 h 388"/>
                <a:gd name="T14" fmla="*/ 134 w 241"/>
                <a:gd name="T15" fmla="*/ 0 h 388"/>
                <a:gd name="T16" fmla="*/ 119 w 241"/>
                <a:gd name="T17" fmla="*/ 13 h 388"/>
                <a:gd name="T18" fmla="*/ 109 w 241"/>
                <a:gd name="T19" fmla="*/ 12 h 388"/>
                <a:gd name="T20" fmla="*/ 90 w 241"/>
                <a:gd name="T21" fmla="*/ 1 h 388"/>
                <a:gd name="T22" fmla="*/ 73 w 241"/>
                <a:gd name="T23" fmla="*/ 12 h 388"/>
                <a:gd name="T24" fmla="*/ 58 w 241"/>
                <a:gd name="T25" fmla="*/ 45 h 388"/>
                <a:gd name="T26" fmla="*/ 73 w 241"/>
                <a:gd name="T27" fmla="*/ 49 h 388"/>
                <a:gd name="T28" fmla="*/ 85 w 241"/>
                <a:gd name="T29" fmla="*/ 43 h 388"/>
                <a:gd name="T30" fmla="*/ 108 w 241"/>
                <a:gd name="T31" fmla="*/ 51 h 388"/>
                <a:gd name="T32" fmla="*/ 113 w 241"/>
                <a:gd name="T33" fmla="*/ 70 h 388"/>
                <a:gd name="T34" fmla="*/ 95 w 241"/>
                <a:gd name="T35" fmla="*/ 91 h 388"/>
                <a:gd name="T36" fmla="*/ 72 w 241"/>
                <a:gd name="T37" fmla="*/ 93 h 388"/>
                <a:gd name="T38" fmla="*/ 74 w 241"/>
                <a:gd name="T39" fmla="*/ 87 h 388"/>
                <a:gd name="T40" fmla="*/ 3 w 241"/>
                <a:gd name="T41" fmla="*/ 121 h 388"/>
                <a:gd name="T42" fmla="*/ 8 w 241"/>
                <a:gd name="T43" fmla="*/ 130 h 388"/>
                <a:gd name="T44" fmla="*/ 25 w 241"/>
                <a:gd name="T45" fmla="*/ 135 h 388"/>
                <a:gd name="T46" fmla="*/ 53 w 241"/>
                <a:gd name="T47" fmla="*/ 136 h 388"/>
                <a:gd name="T48" fmla="*/ 61 w 241"/>
                <a:gd name="T49" fmla="*/ 140 h 388"/>
                <a:gd name="T50" fmla="*/ 75 w 241"/>
                <a:gd name="T51" fmla="*/ 141 h 388"/>
                <a:gd name="T52" fmla="*/ 86 w 241"/>
                <a:gd name="T53" fmla="*/ 140 h 388"/>
                <a:gd name="T54" fmla="*/ 97 w 241"/>
                <a:gd name="T55" fmla="*/ 128 h 388"/>
                <a:gd name="T56" fmla="*/ 112 w 241"/>
                <a:gd name="T57" fmla="*/ 121 h 388"/>
                <a:gd name="T58" fmla="*/ 102 w 241"/>
                <a:gd name="T59" fmla="*/ 194 h 388"/>
                <a:gd name="T60" fmla="*/ 88 w 241"/>
                <a:gd name="T61" fmla="*/ 174 h 388"/>
                <a:gd name="T62" fmla="*/ 84 w 241"/>
                <a:gd name="T63" fmla="*/ 179 h 388"/>
                <a:gd name="T64" fmla="*/ 106 w 241"/>
                <a:gd name="T65" fmla="*/ 367 h 388"/>
                <a:gd name="T66" fmla="*/ 110 w 241"/>
                <a:gd name="T67" fmla="*/ 388 h 388"/>
                <a:gd name="T68" fmla="*/ 103 w 241"/>
                <a:gd name="T69" fmla="*/ 260 h 388"/>
                <a:gd name="T70" fmla="*/ 150 w 241"/>
                <a:gd name="T71" fmla="*/ 159 h 388"/>
                <a:gd name="T72" fmla="*/ 166 w 241"/>
                <a:gd name="T73" fmla="*/ 158 h 388"/>
                <a:gd name="T74" fmla="*/ 183 w 241"/>
                <a:gd name="T75" fmla="*/ 155 h 388"/>
                <a:gd name="T76" fmla="*/ 199 w 241"/>
                <a:gd name="T77" fmla="*/ 156 h 388"/>
                <a:gd name="T78" fmla="*/ 224 w 241"/>
                <a:gd name="T79" fmla="*/ 148 h 388"/>
                <a:gd name="T80" fmla="*/ 237 w 241"/>
                <a:gd name="T81" fmla="*/ 144 h 388"/>
                <a:gd name="T82" fmla="*/ 210 w 241"/>
                <a:gd name="T83" fmla="*/ 110 h 388"/>
                <a:gd name="T84" fmla="*/ 190 w 241"/>
                <a:gd name="T85" fmla="*/ 113 h 388"/>
                <a:gd name="T86" fmla="*/ 178 w 241"/>
                <a:gd name="T87" fmla="*/ 113 h 388"/>
                <a:gd name="T88" fmla="*/ 159 w 241"/>
                <a:gd name="T89" fmla="*/ 116 h 388"/>
                <a:gd name="T90" fmla="*/ 150 w 241"/>
                <a:gd name="T91" fmla="*/ 124 h 388"/>
                <a:gd name="T92" fmla="*/ 124 w 241"/>
                <a:gd name="T93" fmla="*/ 122 h 388"/>
                <a:gd name="T94" fmla="*/ 134 w 241"/>
                <a:gd name="T95" fmla="*/ 119 h 388"/>
                <a:gd name="T96" fmla="*/ 131 w 241"/>
                <a:gd name="T97" fmla="*/ 104 h 388"/>
                <a:gd name="T98" fmla="*/ 127 w 241"/>
                <a:gd name="T99" fmla="*/ 98 h 388"/>
                <a:gd name="T100" fmla="*/ 124 w 241"/>
                <a:gd name="T101" fmla="*/ 90 h 388"/>
                <a:gd name="T102" fmla="*/ 127 w 241"/>
                <a:gd name="T103" fmla="*/ 70 h 388"/>
                <a:gd name="T104" fmla="*/ 146 w 241"/>
                <a:gd name="T105" fmla="*/ 81 h 388"/>
                <a:gd name="T106" fmla="*/ 144 w 241"/>
                <a:gd name="T107" fmla="*/ 66 h 388"/>
                <a:gd name="T108" fmla="*/ 141 w 241"/>
                <a:gd name="T109" fmla="*/ 61 h 388"/>
                <a:gd name="T110" fmla="*/ 156 w 241"/>
                <a:gd name="T111" fmla="*/ 52 h 388"/>
                <a:gd name="T112" fmla="*/ 175 w 241"/>
                <a:gd name="T113" fmla="*/ 54 h 388"/>
                <a:gd name="T114" fmla="*/ 190 w 241"/>
                <a:gd name="T115" fmla="*/ 55 h 388"/>
                <a:gd name="T116" fmla="*/ 171 w 241"/>
                <a:gd name="T117" fmla="*/ 29 h 388"/>
                <a:gd name="T118" fmla="*/ 182 w 241"/>
                <a:gd name="T119" fmla="*/ 17 h 388"/>
                <a:gd name="T120" fmla="*/ 175 w 241"/>
                <a:gd name="T121" fmla="*/ 1 h 388"/>
                <a:gd name="T122" fmla="*/ 135 w 241"/>
                <a:gd name="T123" fmla="*/ 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1" h="388">
                  <a:moveTo>
                    <a:pt x="107" y="219"/>
                  </a:moveTo>
                  <a:cubicBezTo>
                    <a:pt x="106" y="217"/>
                    <a:pt x="105" y="216"/>
                    <a:pt x="105" y="214"/>
                  </a:cubicBezTo>
                  <a:cubicBezTo>
                    <a:pt x="107" y="197"/>
                    <a:pt x="109" y="179"/>
                    <a:pt x="110" y="162"/>
                  </a:cubicBezTo>
                  <a:cubicBezTo>
                    <a:pt x="111" y="154"/>
                    <a:pt x="110" y="147"/>
                    <a:pt x="111" y="139"/>
                  </a:cubicBezTo>
                  <a:cubicBezTo>
                    <a:pt x="111" y="136"/>
                    <a:pt x="115" y="132"/>
                    <a:pt x="118" y="132"/>
                  </a:cubicBezTo>
                  <a:cubicBezTo>
                    <a:pt x="119" y="132"/>
                    <a:pt x="120" y="132"/>
                    <a:pt x="120" y="132"/>
                  </a:cubicBezTo>
                  <a:cubicBezTo>
                    <a:pt x="121" y="133"/>
                    <a:pt x="122" y="135"/>
                    <a:pt x="122" y="137"/>
                  </a:cubicBezTo>
                  <a:cubicBezTo>
                    <a:pt x="122" y="138"/>
                    <a:pt x="120" y="138"/>
                    <a:pt x="120" y="140"/>
                  </a:cubicBezTo>
                  <a:cubicBezTo>
                    <a:pt x="119" y="142"/>
                    <a:pt x="119" y="144"/>
                    <a:pt x="118" y="146"/>
                  </a:cubicBezTo>
                  <a:cubicBezTo>
                    <a:pt x="120" y="145"/>
                    <a:pt x="122" y="145"/>
                    <a:pt x="123" y="145"/>
                  </a:cubicBezTo>
                  <a:cubicBezTo>
                    <a:pt x="126" y="144"/>
                    <a:pt x="128" y="143"/>
                    <a:pt x="131" y="141"/>
                  </a:cubicBezTo>
                  <a:cubicBezTo>
                    <a:pt x="131" y="148"/>
                    <a:pt x="122" y="151"/>
                    <a:pt x="124" y="158"/>
                  </a:cubicBezTo>
                  <a:cubicBezTo>
                    <a:pt x="125" y="158"/>
                    <a:pt x="126" y="158"/>
                    <a:pt x="126" y="157"/>
                  </a:cubicBezTo>
                  <a:cubicBezTo>
                    <a:pt x="127" y="156"/>
                    <a:pt x="129" y="154"/>
                    <a:pt x="130" y="153"/>
                  </a:cubicBezTo>
                  <a:cubicBezTo>
                    <a:pt x="131" y="155"/>
                    <a:pt x="131" y="157"/>
                    <a:pt x="132" y="159"/>
                  </a:cubicBezTo>
                  <a:cubicBezTo>
                    <a:pt x="132" y="161"/>
                    <a:pt x="133" y="162"/>
                    <a:pt x="134" y="162"/>
                  </a:cubicBezTo>
                  <a:cubicBezTo>
                    <a:pt x="135" y="162"/>
                    <a:pt x="137" y="161"/>
                    <a:pt x="140" y="160"/>
                  </a:cubicBezTo>
                  <a:cubicBezTo>
                    <a:pt x="138" y="163"/>
                    <a:pt x="137" y="167"/>
                    <a:pt x="135" y="170"/>
                  </a:cubicBezTo>
                  <a:cubicBezTo>
                    <a:pt x="129" y="181"/>
                    <a:pt x="122" y="192"/>
                    <a:pt x="116" y="204"/>
                  </a:cubicBezTo>
                  <a:cubicBezTo>
                    <a:pt x="114" y="208"/>
                    <a:pt x="113" y="212"/>
                    <a:pt x="110" y="216"/>
                  </a:cubicBezTo>
                  <a:cubicBezTo>
                    <a:pt x="110" y="217"/>
                    <a:pt x="108" y="218"/>
                    <a:pt x="107" y="219"/>
                  </a:cubicBezTo>
                  <a:moveTo>
                    <a:pt x="105" y="40"/>
                  </a:moveTo>
                  <a:cubicBezTo>
                    <a:pt x="104" y="39"/>
                    <a:pt x="103" y="37"/>
                    <a:pt x="103" y="37"/>
                  </a:cubicBezTo>
                  <a:cubicBezTo>
                    <a:pt x="103" y="35"/>
                    <a:pt x="105" y="34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9" y="35"/>
                    <a:pt x="109" y="36"/>
                  </a:cubicBezTo>
                  <a:cubicBezTo>
                    <a:pt x="108" y="37"/>
                    <a:pt x="107" y="38"/>
                    <a:pt x="105" y="40"/>
                  </a:cubicBezTo>
                  <a:moveTo>
                    <a:pt x="93" y="39"/>
                  </a:moveTo>
                  <a:cubicBezTo>
                    <a:pt x="92" y="39"/>
                    <a:pt x="92" y="39"/>
                    <a:pt x="91" y="39"/>
                  </a:cubicBezTo>
                  <a:cubicBezTo>
                    <a:pt x="91" y="37"/>
                    <a:pt x="90" y="34"/>
                    <a:pt x="90" y="34"/>
                  </a:cubicBezTo>
                  <a:cubicBezTo>
                    <a:pt x="92" y="32"/>
                    <a:pt x="95" y="31"/>
                    <a:pt x="97" y="30"/>
                  </a:cubicBezTo>
                  <a:cubicBezTo>
                    <a:pt x="96" y="33"/>
                    <a:pt x="94" y="36"/>
                    <a:pt x="93" y="39"/>
                  </a:cubicBezTo>
                  <a:moveTo>
                    <a:pt x="97" y="30"/>
                  </a:moveTo>
                  <a:cubicBezTo>
                    <a:pt x="97" y="28"/>
                    <a:pt x="97" y="27"/>
                    <a:pt x="98" y="25"/>
                  </a:cubicBezTo>
                  <a:cubicBezTo>
                    <a:pt x="98" y="24"/>
                    <a:pt x="100" y="22"/>
                    <a:pt x="101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3" y="22"/>
                    <a:pt x="105" y="24"/>
                    <a:pt x="107" y="25"/>
                  </a:cubicBezTo>
                  <a:cubicBezTo>
                    <a:pt x="105" y="26"/>
                    <a:pt x="104" y="28"/>
                    <a:pt x="103" y="29"/>
                  </a:cubicBezTo>
                  <a:cubicBezTo>
                    <a:pt x="101" y="30"/>
                    <a:pt x="99" y="30"/>
                    <a:pt x="97" y="30"/>
                  </a:cubicBezTo>
                  <a:moveTo>
                    <a:pt x="134" y="0"/>
                  </a:moveTo>
                  <a:cubicBezTo>
                    <a:pt x="134" y="1"/>
                    <a:pt x="133" y="1"/>
                    <a:pt x="133" y="1"/>
                  </a:cubicBezTo>
                  <a:cubicBezTo>
                    <a:pt x="129" y="4"/>
                    <a:pt x="128" y="11"/>
                    <a:pt x="121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0" y="11"/>
                    <a:pt x="120" y="12"/>
                    <a:pt x="119" y="13"/>
                  </a:cubicBezTo>
                  <a:cubicBezTo>
                    <a:pt x="118" y="14"/>
                    <a:pt x="117" y="15"/>
                    <a:pt x="115" y="15"/>
                  </a:cubicBezTo>
                  <a:cubicBezTo>
                    <a:pt x="114" y="15"/>
                    <a:pt x="113" y="14"/>
                    <a:pt x="112" y="12"/>
                  </a:cubicBezTo>
                  <a:cubicBezTo>
                    <a:pt x="111" y="10"/>
                    <a:pt x="110" y="10"/>
                    <a:pt x="109" y="9"/>
                  </a:cubicBezTo>
                  <a:cubicBezTo>
                    <a:pt x="109" y="9"/>
                    <a:pt x="108" y="9"/>
                    <a:pt x="108" y="10"/>
                  </a:cubicBezTo>
                  <a:cubicBezTo>
                    <a:pt x="108" y="11"/>
                    <a:pt x="109" y="11"/>
                    <a:pt x="109" y="12"/>
                  </a:cubicBezTo>
                  <a:cubicBezTo>
                    <a:pt x="110" y="14"/>
                    <a:pt x="111" y="15"/>
                    <a:pt x="110" y="16"/>
                  </a:cubicBezTo>
                  <a:cubicBezTo>
                    <a:pt x="109" y="17"/>
                    <a:pt x="108" y="17"/>
                    <a:pt x="107" y="17"/>
                  </a:cubicBezTo>
                  <a:cubicBezTo>
                    <a:pt x="107" y="17"/>
                    <a:pt x="106" y="17"/>
                    <a:pt x="106" y="17"/>
                  </a:cubicBezTo>
                  <a:cubicBezTo>
                    <a:pt x="103" y="17"/>
                    <a:pt x="93" y="7"/>
                    <a:pt x="93" y="4"/>
                  </a:cubicBezTo>
                  <a:cubicBezTo>
                    <a:pt x="93" y="2"/>
                    <a:pt x="92" y="1"/>
                    <a:pt x="90" y="1"/>
                  </a:cubicBezTo>
                  <a:cubicBezTo>
                    <a:pt x="90" y="1"/>
                    <a:pt x="89" y="2"/>
                    <a:pt x="89" y="2"/>
                  </a:cubicBezTo>
                  <a:cubicBezTo>
                    <a:pt x="86" y="4"/>
                    <a:pt x="83" y="7"/>
                    <a:pt x="82" y="10"/>
                  </a:cubicBezTo>
                  <a:cubicBezTo>
                    <a:pt x="81" y="13"/>
                    <a:pt x="80" y="14"/>
                    <a:pt x="78" y="14"/>
                  </a:cubicBezTo>
                  <a:cubicBezTo>
                    <a:pt x="77" y="14"/>
                    <a:pt x="76" y="13"/>
                    <a:pt x="75" y="12"/>
                  </a:cubicBezTo>
                  <a:cubicBezTo>
                    <a:pt x="74" y="12"/>
                    <a:pt x="73" y="12"/>
                    <a:pt x="73" y="12"/>
                  </a:cubicBezTo>
                  <a:cubicBezTo>
                    <a:pt x="73" y="12"/>
                    <a:pt x="72" y="12"/>
                    <a:pt x="72" y="12"/>
                  </a:cubicBezTo>
                  <a:cubicBezTo>
                    <a:pt x="71" y="13"/>
                    <a:pt x="71" y="14"/>
                    <a:pt x="71" y="15"/>
                  </a:cubicBezTo>
                  <a:cubicBezTo>
                    <a:pt x="73" y="19"/>
                    <a:pt x="71" y="22"/>
                    <a:pt x="68" y="24"/>
                  </a:cubicBezTo>
                  <a:cubicBezTo>
                    <a:pt x="62" y="30"/>
                    <a:pt x="59" y="37"/>
                    <a:pt x="56" y="44"/>
                  </a:cubicBezTo>
                  <a:cubicBezTo>
                    <a:pt x="57" y="44"/>
                    <a:pt x="57" y="45"/>
                    <a:pt x="58" y="45"/>
                  </a:cubicBezTo>
                  <a:cubicBezTo>
                    <a:pt x="60" y="42"/>
                    <a:pt x="62" y="40"/>
                    <a:pt x="64" y="38"/>
                  </a:cubicBezTo>
                  <a:cubicBezTo>
                    <a:pt x="65" y="37"/>
                    <a:pt x="67" y="35"/>
                    <a:pt x="68" y="35"/>
                  </a:cubicBezTo>
                  <a:cubicBezTo>
                    <a:pt x="68" y="35"/>
                    <a:pt x="68" y="35"/>
                    <a:pt x="69" y="35"/>
                  </a:cubicBezTo>
                  <a:cubicBezTo>
                    <a:pt x="70" y="36"/>
                    <a:pt x="71" y="38"/>
                    <a:pt x="71" y="39"/>
                  </a:cubicBezTo>
                  <a:cubicBezTo>
                    <a:pt x="72" y="42"/>
                    <a:pt x="72" y="46"/>
                    <a:pt x="73" y="49"/>
                  </a:cubicBezTo>
                  <a:cubicBezTo>
                    <a:pt x="73" y="50"/>
                    <a:pt x="74" y="52"/>
                    <a:pt x="75" y="53"/>
                  </a:cubicBezTo>
                  <a:cubicBezTo>
                    <a:pt x="77" y="52"/>
                    <a:pt x="79" y="51"/>
                    <a:pt x="80" y="49"/>
                  </a:cubicBezTo>
                  <a:cubicBezTo>
                    <a:pt x="80" y="48"/>
                    <a:pt x="79" y="46"/>
                    <a:pt x="79" y="45"/>
                  </a:cubicBezTo>
                  <a:cubicBezTo>
                    <a:pt x="80" y="43"/>
                    <a:pt x="81" y="41"/>
                    <a:pt x="81" y="39"/>
                  </a:cubicBezTo>
                  <a:cubicBezTo>
                    <a:pt x="83" y="41"/>
                    <a:pt x="85" y="42"/>
                    <a:pt x="85" y="43"/>
                  </a:cubicBezTo>
                  <a:cubicBezTo>
                    <a:pt x="87" y="47"/>
                    <a:pt x="88" y="49"/>
                    <a:pt x="89" y="49"/>
                  </a:cubicBezTo>
                  <a:cubicBezTo>
                    <a:pt x="91" y="49"/>
                    <a:pt x="92" y="48"/>
                    <a:pt x="94" y="45"/>
                  </a:cubicBezTo>
                  <a:cubicBezTo>
                    <a:pt x="96" y="44"/>
                    <a:pt x="97" y="43"/>
                    <a:pt x="98" y="43"/>
                  </a:cubicBezTo>
                  <a:cubicBezTo>
                    <a:pt x="99" y="43"/>
                    <a:pt x="101" y="44"/>
                    <a:pt x="102" y="45"/>
                  </a:cubicBezTo>
                  <a:cubicBezTo>
                    <a:pt x="104" y="46"/>
                    <a:pt x="106" y="49"/>
                    <a:pt x="108" y="51"/>
                  </a:cubicBezTo>
                  <a:cubicBezTo>
                    <a:pt x="108" y="51"/>
                    <a:pt x="107" y="53"/>
                    <a:pt x="107" y="53"/>
                  </a:cubicBezTo>
                  <a:cubicBezTo>
                    <a:pt x="102" y="53"/>
                    <a:pt x="101" y="57"/>
                    <a:pt x="100" y="60"/>
                  </a:cubicBezTo>
                  <a:cubicBezTo>
                    <a:pt x="95" y="68"/>
                    <a:pt x="96" y="70"/>
                    <a:pt x="103" y="76"/>
                  </a:cubicBezTo>
                  <a:cubicBezTo>
                    <a:pt x="106" y="75"/>
                    <a:pt x="106" y="70"/>
                    <a:pt x="110" y="70"/>
                  </a:cubicBezTo>
                  <a:cubicBezTo>
                    <a:pt x="111" y="70"/>
                    <a:pt x="112" y="70"/>
                    <a:pt x="113" y="70"/>
                  </a:cubicBezTo>
                  <a:cubicBezTo>
                    <a:pt x="112" y="74"/>
                    <a:pt x="111" y="77"/>
                    <a:pt x="110" y="80"/>
                  </a:cubicBezTo>
                  <a:cubicBezTo>
                    <a:pt x="110" y="81"/>
                    <a:pt x="110" y="82"/>
                    <a:pt x="109" y="83"/>
                  </a:cubicBezTo>
                  <a:cubicBezTo>
                    <a:pt x="107" y="85"/>
                    <a:pt x="104" y="87"/>
                    <a:pt x="102" y="89"/>
                  </a:cubicBezTo>
                  <a:cubicBezTo>
                    <a:pt x="100" y="91"/>
                    <a:pt x="99" y="92"/>
                    <a:pt x="97" y="92"/>
                  </a:cubicBezTo>
                  <a:cubicBezTo>
                    <a:pt x="96" y="92"/>
                    <a:pt x="96" y="92"/>
                    <a:pt x="95" y="91"/>
                  </a:cubicBezTo>
                  <a:cubicBezTo>
                    <a:pt x="94" y="91"/>
                    <a:pt x="93" y="90"/>
                    <a:pt x="92" y="90"/>
                  </a:cubicBezTo>
                  <a:cubicBezTo>
                    <a:pt x="91" y="90"/>
                    <a:pt x="90" y="91"/>
                    <a:pt x="89" y="91"/>
                  </a:cubicBezTo>
                  <a:cubicBezTo>
                    <a:pt x="85" y="95"/>
                    <a:pt x="80" y="94"/>
                    <a:pt x="75" y="95"/>
                  </a:cubicBezTo>
                  <a:cubicBezTo>
                    <a:pt x="75" y="95"/>
                    <a:pt x="75" y="95"/>
                    <a:pt x="74" y="95"/>
                  </a:cubicBezTo>
                  <a:cubicBezTo>
                    <a:pt x="74" y="95"/>
                    <a:pt x="73" y="94"/>
                    <a:pt x="72" y="93"/>
                  </a:cubicBezTo>
                  <a:cubicBezTo>
                    <a:pt x="72" y="92"/>
                    <a:pt x="72" y="91"/>
                    <a:pt x="73" y="90"/>
                  </a:cubicBezTo>
                  <a:cubicBezTo>
                    <a:pt x="74" y="89"/>
                    <a:pt x="75" y="88"/>
                    <a:pt x="77" y="87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68" y="93"/>
                    <a:pt x="60" y="93"/>
                    <a:pt x="52" y="95"/>
                  </a:cubicBezTo>
                  <a:cubicBezTo>
                    <a:pt x="41" y="98"/>
                    <a:pt x="28" y="100"/>
                    <a:pt x="19" y="111"/>
                  </a:cubicBezTo>
                  <a:cubicBezTo>
                    <a:pt x="18" y="111"/>
                    <a:pt x="17" y="111"/>
                    <a:pt x="16" y="112"/>
                  </a:cubicBezTo>
                  <a:cubicBezTo>
                    <a:pt x="12" y="113"/>
                    <a:pt x="9" y="115"/>
                    <a:pt x="5" y="117"/>
                  </a:cubicBezTo>
                  <a:cubicBezTo>
                    <a:pt x="4" y="118"/>
                    <a:pt x="3" y="119"/>
                    <a:pt x="3" y="121"/>
                  </a:cubicBezTo>
                  <a:cubicBezTo>
                    <a:pt x="2" y="124"/>
                    <a:pt x="1" y="126"/>
                    <a:pt x="1" y="129"/>
                  </a:cubicBezTo>
                  <a:cubicBezTo>
                    <a:pt x="0" y="132"/>
                    <a:pt x="0" y="135"/>
                    <a:pt x="0" y="139"/>
                  </a:cubicBezTo>
                  <a:cubicBezTo>
                    <a:pt x="1" y="139"/>
                    <a:pt x="1" y="139"/>
                    <a:pt x="2" y="139"/>
                  </a:cubicBezTo>
                  <a:cubicBezTo>
                    <a:pt x="3" y="138"/>
                    <a:pt x="4" y="136"/>
                    <a:pt x="5" y="135"/>
                  </a:cubicBezTo>
                  <a:cubicBezTo>
                    <a:pt x="6" y="133"/>
                    <a:pt x="7" y="131"/>
                    <a:pt x="8" y="130"/>
                  </a:cubicBezTo>
                  <a:cubicBezTo>
                    <a:pt x="9" y="129"/>
                    <a:pt x="11" y="128"/>
                    <a:pt x="12" y="128"/>
                  </a:cubicBezTo>
                  <a:cubicBezTo>
                    <a:pt x="13" y="128"/>
                    <a:pt x="13" y="128"/>
                    <a:pt x="13" y="129"/>
                  </a:cubicBezTo>
                  <a:cubicBezTo>
                    <a:pt x="16" y="130"/>
                    <a:pt x="17" y="133"/>
                    <a:pt x="19" y="136"/>
                  </a:cubicBezTo>
                  <a:cubicBezTo>
                    <a:pt x="21" y="137"/>
                    <a:pt x="22" y="138"/>
                    <a:pt x="24" y="140"/>
                  </a:cubicBezTo>
                  <a:cubicBezTo>
                    <a:pt x="24" y="138"/>
                    <a:pt x="25" y="136"/>
                    <a:pt x="25" y="135"/>
                  </a:cubicBezTo>
                  <a:cubicBezTo>
                    <a:pt x="26" y="130"/>
                    <a:pt x="28" y="127"/>
                    <a:pt x="32" y="127"/>
                  </a:cubicBezTo>
                  <a:cubicBezTo>
                    <a:pt x="33" y="127"/>
                    <a:pt x="34" y="128"/>
                    <a:pt x="35" y="128"/>
                  </a:cubicBezTo>
                  <a:cubicBezTo>
                    <a:pt x="38" y="129"/>
                    <a:pt x="41" y="131"/>
                    <a:pt x="44" y="132"/>
                  </a:cubicBezTo>
                  <a:cubicBezTo>
                    <a:pt x="46" y="130"/>
                    <a:pt x="48" y="128"/>
                    <a:pt x="49" y="126"/>
                  </a:cubicBezTo>
                  <a:cubicBezTo>
                    <a:pt x="50" y="129"/>
                    <a:pt x="52" y="132"/>
                    <a:pt x="53" y="136"/>
                  </a:cubicBezTo>
                  <a:cubicBezTo>
                    <a:pt x="56" y="135"/>
                    <a:pt x="59" y="133"/>
                    <a:pt x="62" y="131"/>
                  </a:cubicBezTo>
                  <a:cubicBezTo>
                    <a:pt x="63" y="131"/>
                    <a:pt x="64" y="130"/>
                    <a:pt x="66" y="129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32"/>
                    <a:pt x="65" y="133"/>
                    <a:pt x="64" y="135"/>
                  </a:cubicBezTo>
                  <a:cubicBezTo>
                    <a:pt x="63" y="136"/>
                    <a:pt x="61" y="138"/>
                    <a:pt x="61" y="140"/>
                  </a:cubicBezTo>
                  <a:cubicBezTo>
                    <a:pt x="62" y="143"/>
                    <a:pt x="64" y="146"/>
                    <a:pt x="65" y="149"/>
                  </a:cubicBezTo>
                  <a:cubicBezTo>
                    <a:pt x="66" y="141"/>
                    <a:pt x="71" y="136"/>
                    <a:pt x="75" y="130"/>
                  </a:cubicBezTo>
                  <a:cubicBezTo>
                    <a:pt x="76" y="129"/>
                    <a:pt x="78" y="129"/>
                    <a:pt x="79" y="129"/>
                  </a:cubicBezTo>
                  <a:cubicBezTo>
                    <a:pt x="79" y="130"/>
                    <a:pt x="79" y="131"/>
                    <a:pt x="79" y="133"/>
                  </a:cubicBezTo>
                  <a:cubicBezTo>
                    <a:pt x="77" y="136"/>
                    <a:pt x="76" y="138"/>
                    <a:pt x="75" y="141"/>
                  </a:cubicBezTo>
                  <a:cubicBezTo>
                    <a:pt x="74" y="145"/>
                    <a:pt x="74" y="149"/>
                    <a:pt x="78" y="150"/>
                  </a:cubicBezTo>
                  <a:cubicBezTo>
                    <a:pt x="82" y="151"/>
                    <a:pt x="83" y="153"/>
                    <a:pt x="83" y="157"/>
                  </a:cubicBezTo>
                  <a:cubicBezTo>
                    <a:pt x="84" y="160"/>
                    <a:pt x="85" y="162"/>
                    <a:pt x="86" y="166"/>
                  </a:cubicBezTo>
                  <a:cubicBezTo>
                    <a:pt x="90" y="160"/>
                    <a:pt x="89" y="154"/>
                    <a:pt x="86" y="150"/>
                  </a:cubicBezTo>
                  <a:cubicBezTo>
                    <a:pt x="85" y="147"/>
                    <a:pt x="86" y="143"/>
                    <a:pt x="86" y="140"/>
                  </a:cubicBezTo>
                  <a:cubicBezTo>
                    <a:pt x="88" y="140"/>
                    <a:pt x="90" y="141"/>
                    <a:pt x="92" y="141"/>
                  </a:cubicBezTo>
                  <a:cubicBezTo>
                    <a:pt x="94" y="142"/>
                    <a:pt x="96" y="142"/>
                    <a:pt x="99" y="142"/>
                  </a:cubicBezTo>
                  <a:cubicBezTo>
                    <a:pt x="99" y="140"/>
                    <a:pt x="99" y="138"/>
                    <a:pt x="98" y="136"/>
                  </a:cubicBezTo>
                  <a:cubicBezTo>
                    <a:pt x="97" y="134"/>
                    <a:pt x="96" y="132"/>
                    <a:pt x="94" y="129"/>
                  </a:cubicBezTo>
                  <a:cubicBezTo>
                    <a:pt x="95" y="129"/>
                    <a:pt x="96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8" y="128"/>
                    <a:pt x="98" y="128"/>
                  </a:cubicBezTo>
                  <a:cubicBezTo>
                    <a:pt x="98" y="128"/>
                    <a:pt x="99" y="128"/>
                    <a:pt x="99" y="128"/>
                  </a:cubicBezTo>
                  <a:cubicBezTo>
                    <a:pt x="103" y="128"/>
                    <a:pt x="107" y="128"/>
                    <a:pt x="109" y="122"/>
                  </a:cubicBezTo>
                  <a:cubicBezTo>
                    <a:pt x="109" y="122"/>
                    <a:pt x="110" y="121"/>
                    <a:pt x="112" y="121"/>
                  </a:cubicBezTo>
                  <a:cubicBezTo>
                    <a:pt x="112" y="121"/>
                    <a:pt x="112" y="121"/>
                    <a:pt x="113" y="121"/>
                  </a:cubicBezTo>
                  <a:cubicBezTo>
                    <a:pt x="114" y="122"/>
                    <a:pt x="115" y="124"/>
                    <a:pt x="115" y="125"/>
                  </a:cubicBezTo>
                  <a:cubicBezTo>
                    <a:pt x="115" y="125"/>
                    <a:pt x="113" y="127"/>
                    <a:pt x="112" y="127"/>
                  </a:cubicBezTo>
                  <a:cubicBezTo>
                    <a:pt x="109" y="128"/>
                    <a:pt x="108" y="129"/>
                    <a:pt x="108" y="133"/>
                  </a:cubicBezTo>
                  <a:cubicBezTo>
                    <a:pt x="106" y="153"/>
                    <a:pt x="103" y="174"/>
                    <a:pt x="102" y="194"/>
                  </a:cubicBezTo>
                  <a:cubicBezTo>
                    <a:pt x="101" y="203"/>
                    <a:pt x="103" y="211"/>
                    <a:pt x="103" y="220"/>
                  </a:cubicBezTo>
                  <a:cubicBezTo>
                    <a:pt x="103" y="221"/>
                    <a:pt x="102" y="223"/>
                    <a:pt x="102" y="224"/>
                  </a:cubicBezTo>
                  <a:cubicBezTo>
                    <a:pt x="101" y="224"/>
                    <a:pt x="100" y="224"/>
                    <a:pt x="100" y="224"/>
                  </a:cubicBezTo>
                  <a:cubicBezTo>
                    <a:pt x="98" y="220"/>
                    <a:pt x="95" y="216"/>
                    <a:pt x="94" y="211"/>
                  </a:cubicBezTo>
                  <a:cubicBezTo>
                    <a:pt x="92" y="199"/>
                    <a:pt x="90" y="187"/>
                    <a:pt x="88" y="174"/>
                  </a:cubicBezTo>
                  <a:cubicBezTo>
                    <a:pt x="88" y="171"/>
                    <a:pt x="86" y="169"/>
                    <a:pt x="83" y="168"/>
                  </a:cubicBezTo>
                  <a:cubicBezTo>
                    <a:pt x="80" y="167"/>
                    <a:pt x="78" y="164"/>
                    <a:pt x="76" y="162"/>
                  </a:cubicBezTo>
                  <a:cubicBezTo>
                    <a:pt x="75" y="161"/>
                    <a:pt x="74" y="160"/>
                    <a:pt x="73" y="159"/>
                  </a:cubicBezTo>
                  <a:cubicBezTo>
                    <a:pt x="73" y="162"/>
                    <a:pt x="74" y="163"/>
                    <a:pt x="75" y="164"/>
                  </a:cubicBezTo>
                  <a:cubicBezTo>
                    <a:pt x="78" y="169"/>
                    <a:pt x="82" y="174"/>
                    <a:pt x="84" y="179"/>
                  </a:cubicBezTo>
                  <a:cubicBezTo>
                    <a:pt x="86" y="187"/>
                    <a:pt x="88" y="195"/>
                    <a:pt x="89" y="203"/>
                  </a:cubicBezTo>
                  <a:cubicBezTo>
                    <a:pt x="91" y="212"/>
                    <a:pt x="92" y="222"/>
                    <a:pt x="95" y="231"/>
                  </a:cubicBezTo>
                  <a:cubicBezTo>
                    <a:pt x="98" y="241"/>
                    <a:pt x="98" y="251"/>
                    <a:pt x="98" y="261"/>
                  </a:cubicBezTo>
                  <a:cubicBezTo>
                    <a:pt x="98" y="281"/>
                    <a:pt x="98" y="300"/>
                    <a:pt x="99" y="320"/>
                  </a:cubicBezTo>
                  <a:cubicBezTo>
                    <a:pt x="100" y="336"/>
                    <a:pt x="103" y="351"/>
                    <a:pt x="106" y="367"/>
                  </a:cubicBezTo>
                  <a:cubicBezTo>
                    <a:pt x="106" y="372"/>
                    <a:pt x="105" y="374"/>
                    <a:pt x="100" y="375"/>
                  </a:cubicBezTo>
                  <a:cubicBezTo>
                    <a:pt x="96" y="375"/>
                    <a:pt x="92" y="376"/>
                    <a:pt x="88" y="377"/>
                  </a:cubicBezTo>
                  <a:cubicBezTo>
                    <a:pt x="87" y="377"/>
                    <a:pt x="85" y="379"/>
                    <a:pt x="85" y="380"/>
                  </a:cubicBezTo>
                  <a:cubicBezTo>
                    <a:pt x="85" y="382"/>
                    <a:pt x="86" y="384"/>
                    <a:pt x="87" y="384"/>
                  </a:cubicBezTo>
                  <a:cubicBezTo>
                    <a:pt x="95" y="387"/>
                    <a:pt x="103" y="388"/>
                    <a:pt x="110" y="388"/>
                  </a:cubicBezTo>
                  <a:cubicBezTo>
                    <a:pt x="117" y="388"/>
                    <a:pt x="125" y="387"/>
                    <a:pt x="132" y="384"/>
                  </a:cubicBezTo>
                  <a:cubicBezTo>
                    <a:pt x="135" y="383"/>
                    <a:pt x="135" y="379"/>
                    <a:pt x="133" y="378"/>
                  </a:cubicBezTo>
                  <a:cubicBezTo>
                    <a:pt x="128" y="376"/>
                    <a:pt x="124" y="373"/>
                    <a:pt x="121" y="369"/>
                  </a:cubicBezTo>
                  <a:cubicBezTo>
                    <a:pt x="117" y="365"/>
                    <a:pt x="112" y="360"/>
                    <a:pt x="111" y="355"/>
                  </a:cubicBezTo>
                  <a:cubicBezTo>
                    <a:pt x="104" y="324"/>
                    <a:pt x="101" y="292"/>
                    <a:pt x="103" y="260"/>
                  </a:cubicBezTo>
                  <a:cubicBezTo>
                    <a:pt x="103" y="251"/>
                    <a:pt x="104" y="241"/>
                    <a:pt x="107" y="233"/>
                  </a:cubicBezTo>
                  <a:cubicBezTo>
                    <a:pt x="112" y="220"/>
                    <a:pt x="119" y="208"/>
                    <a:pt x="125" y="196"/>
                  </a:cubicBezTo>
                  <a:cubicBezTo>
                    <a:pt x="130" y="186"/>
                    <a:pt x="136" y="177"/>
                    <a:pt x="141" y="167"/>
                  </a:cubicBezTo>
                  <a:cubicBezTo>
                    <a:pt x="143" y="164"/>
                    <a:pt x="147" y="159"/>
                    <a:pt x="149" y="159"/>
                  </a:cubicBezTo>
                  <a:cubicBezTo>
                    <a:pt x="149" y="159"/>
                    <a:pt x="149" y="159"/>
                    <a:pt x="150" y="159"/>
                  </a:cubicBezTo>
                  <a:cubicBezTo>
                    <a:pt x="150" y="159"/>
                    <a:pt x="151" y="159"/>
                    <a:pt x="152" y="159"/>
                  </a:cubicBezTo>
                  <a:cubicBezTo>
                    <a:pt x="154" y="159"/>
                    <a:pt x="156" y="159"/>
                    <a:pt x="158" y="159"/>
                  </a:cubicBezTo>
                  <a:cubicBezTo>
                    <a:pt x="160" y="158"/>
                    <a:pt x="162" y="158"/>
                    <a:pt x="164" y="158"/>
                  </a:cubicBezTo>
                  <a:cubicBezTo>
                    <a:pt x="165" y="158"/>
                    <a:pt x="165" y="158"/>
                    <a:pt x="165" y="158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70" y="158"/>
                    <a:pt x="171" y="157"/>
                    <a:pt x="170" y="153"/>
                  </a:cubicBezTo>
                  <a:cubicBezTo>
                    <a:pt x="170" y="150"/>
                    <a:pt x="170" y="148"/>
                    <a:pt x="174" y="147"/>
                  </a:cubicBezTo>
                  <a:cubicBezTo>
                    <a:pt x="174" y="147"/>
                    <a:pt x="174" y="147"/>
                    <a:pt x="175" y="147"/>
                  </a:cubicBezTo>
                  <a:cubicBezTo>
                    <a:pt x="177" y="147"/>
                    <a:pt x="178" y="148"/>
                    <a:pt x="179" y="151"/>
                  </a:cubicBezTo>
                  <a:cubicBezTo>
                    <a:pt x="180" y="153"/>
                    <a:pt x="182" y="155"/>
                    <a:pt x="183" y="155"/>
                  </a:cubicBezTo>
                  <a:cubicBezTo>
                    <a:pt x="185" y="155"/>
                    <a:pt x="186" y="154"/>
                    <a:pt x="188" y="151"/>
                  </a:cubicBezTo>
                  <a:cubicBezTo>
                    <a:pt x="189" y="149"/>
                    <a:pt x="191" y="148"/>
                    <a:pt x="194" y="146"/>
                  </a:cubicBezTo>
                  <a:cubicBezTo>
                    <a:pt x="194" y="150"/>
                    <a:pt x="194" y="152"/>
                    <a:pt x="195" y="154"/>
                  </a:cubicBezTo>
                  <a:cubicBezTo>
                    <a:pt x="196" y="155"/>
                    <a:pt x="198" y="156"/>
                    <a:pt x="199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4" y="155"/>
                    <a:pt x="208" y="154"/>
                    <a:pt x="212" y="153"/>
                  </a:cubicBezTo>
                  <a:cubicBezTo>
                    <a:pt x="216" y="153"/>
                    <a:pt x="217" y="151"/>
                    <a:pt x="217" y="148"/>
                  </a:cubicBezTo>
                  <a:cubicBezTo>
                    <a:pt x="217" y="146"/>
                    <a:pt x="218" y="144"/>
                    <a:pt x="218" y="142"/>
                  </a:cubicBezTo>
                  <a:cubicBezTo>
                    <a:pt x="219" y="142"/>
                    <a:pt x="219" y="142"/>
                    <a:pt x="220" y="142"/>
                  </a:cubicBezTo>
                  <a:cubicBezTo>
                    <a:pt x="221" y="144"/>
                    <a:pt x="222" y="146"/>
                    <a:pt x="224" y="148"/>
                  </a:cubicBezTo>
                  <a:cubicBezTo>
                    <a:pt x="225" y="149"/>
                    <a:pt x="226" y="150"/>
                    <a:pt x="228" y="150"/>
                  </a:cubicBezTo>
                  <a:cubicBezTo>
                    <a:pt x="228" y="150"/>
                    <a:pt x="228" y="150"/>
                    <a:pt x="228" y="150"/>
                  </a:cubicBezTo>
                  <a:cubicBezTo>
                    <a:pt x="229" y="150"/>
                    <a:pt x="231" y="149"/>
                    <a:pt x="231" y="147"/>
                  </a:cubicBezTo>
                  <a:cubicBezTo>
                    <a:pt x="232" y="145"/>
                    <a:pt x="233" y="144"/>
                    <a:pt x="235" y="144"/>
                  </a:cubicBezTo>
                  <a:cubicBezTo>
                    <a:pt x="236" y="144"/>
                    <a:pt x="236" y="144"/>
                    <a:pt x="237" y="144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8" y="144"/>
                    <a:pt x="239" y="144"/>
                    <a:pt x="241" y="144"/>
                  </a:cubicBezTo>
                  <a:cubicBezTo>
                    <a:pt x="235" y="130"/>
                    <a:pt x="227" y="117"/>
                    <a:pt x="217" y="106"/>
                  </a:cubicBezTo>
                  <a:cubicBezTo>
                    <a:pt x="217" y="106"/>
                    <a:pt x="215" y="106"/>
                    <a:pt x="215" y="107"/>
                  </a:cubicBezTo>
                  <a:cubicBezTo>
                    <a:pt x="213" y="109"/>
                    <a:pt x="212" y="110"/>
                    <a:pt x="210" y="110"/>
                  </a:cubicBezTo>
                  <a:cubicBezTo>
                    <a:pt x="209" y="110"/>
                    <a:pt x="208" y="109"/>
                    <a:pt x="206" y="108"/>
                  </a:cubicBezTo>
                  <a:cubicBezTo>
                    <a:pt x="206" y="108"/>
                    <a:pt x="206" y="108"/>
                    <a:pt x="205" y="108"/>
                  </a:cubicBezTo>
                  <a:cubicBezTo>
                    <a:pt x="204" y="108"/>
                    <a:pt x="202" y="108"/>
                    <a:pt x="202" y="109"/>
                  </a:cubicBezTo>
                  <a:cubicBezTo>
                    <a:pt x="201" y="113"/>
                    <a:pt x="198" y="114"/>
                    <a:pt x="195" y="114"/>
                  </a:cubicBezTo>
                  <a:cubicBezTo>
                    <a:pt x="194" y="114"/>
                    <a:pt x="192" y="113"/>
                    <a:pt x="190" y="113"/>
                  </a:cubicBezTo>
                  <a:cubicBezTo>
                    <a:pt x="190" y="113"/>
                    <a:pt x="190" y="113"/>
                    <a:pt x="189" y="113"/>
                  </a:cubicBezTo>
                  <a:cubicBezTo>
                    <a:pt x="189" y="113"/>
                    <a:pt x="188" y="113"/>
                    <a:pt x="188" y="113"/>
                  </a:cubicBezTo>
                  <a:cubicBezTo>
                    <a:pt x="187" y="113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3" y="114"/>
                    <a:pt x="181" y="114"/>
                    <a:pt x="178" y="113"/>
                  </a:cubicBezTo>
                  <a:cubicBezTo>
                    <a:pt x="177" y="112"/>
                    <a:pt x="176" y="112"/>
                    <a:pt x="175" y="112"/>
                  </a:cubicBezTo>
                  <a:cubicBezTo>
                    <a:pt x="174" y="112"/>
                    <a:pt x="172" y="113"/>
                    <a:pt x="171" y="114"/>
                  </a:cubicBezTo>
                  <a:cubicBezTo>
                    <a:pt x="169" y="116"/>
                    <a:pt x="167" y="118"/>
                    <a:pt x="165" y="118"/>
                  </a:cubicBezTo>
                  <a:cubicBezTo>
                    <a:pt x="164" y="118"/>
                    <a:pt x="162" y="117"/>
                    <a:pt x="161" y="116"/>
                  </a:cubicBezTo>
                  <a:cubicBezTo>
                    <a:pt x="160" y="116"/>
                    <a:pt x="159" y="116"/>
                    <a:pt x="159" y="116"/>
                  </a:cubicBezTo>
                  <a:cubicBezTo>
                    <a:pt x="157" y="116"/>
                    <a:pt x="156" y="117"/>
                    <a:pt x="157" y="120"/>
                  </a:cubicBezTo>
                  <a:cubicBezTo>
                    <a:pt x="157" y="124"/>
                    <a:pt x="159" y="128"/>
                    <a:pt x="160" y="132"/>
                  </a:cubicBezTo>
                  <a:cubicBezTo>
                    <a:pt x="158" y="133"/>
                    <a:pt x="156" y="134"/>
                    <a:pt x="155" y="134"/>
                  </a:cubicBezTo>
                  <a:cubicBezTo>
                    <a:pt x="152" y="134"/>
                    <a:pt x="150" y="131"/>
                    <a:pt x="150" y="125"/>
                  </a:cubicBezTo>
                  <a:cubicBezTo>
                    <a:pt x="150" y="125"/>
                    <a:pt x="150" y="124"/>
                    <a:pt x="150" y="124"/>
                  </a:cubicBezTo>
                  <a:cubicBezTo>
                    <a:pt x="149" y="122"/>
                    <a:pt x="148" y="120"/>
                    <a:pt x="147" y="117"/>
                  </a:cubicBezTo>
                  <a:cubicBezTo>
                    <a:pt x="145" y="119"/>
                    <a:pt x="143" y="120"/>
                    <a:pt x="142" y="122"/>
                  </a:cubicBezTo>
                  <a:cubicBezTo>
                    <a:pt x="140" y="126"/>
                    <a:pt x="136" y="129"/>
                    <a:pt x="132" y="129"/>
                  </a:cubicBezTo>
                  <a:cubicBezTo>
                    <a:pt x="130" y="129"/>
                    <a:pt x="127" y="128"/>
                    <a:pt x="125" y="126"/>
                  </a:cubicBezTo>
                  <a:cubicBezTo>
                    <a:pt x="125" y="125"/>
                    <a:pt x="125" y="123"/>
                    <a:pt x="124" y="122"/>
                  </a:cubicBezTo>
                  <a:cubicBezTo>
                    <a:pt x="126" y="121"/>
                    <a:pt x="127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30" y="122"/>
                    <a:pt x="131" y="122"/>
                  </a:cubicBezTo>
                  <a:cubicBezTo>
                    <a:pt x="132" y="122"/>
                    <a:pt x="133" y="122"/>
                    <a:pt x="134" y="122"/>
                  </a:cubicBezTo>
                  <a:cubicBezTo>
                    <a:pt x="134" y="121"/>
                    <a:pt x="134" y="120"/>
                    <a:pt x="134" y="119"/>
                  </a:cubicBezTo>
                  <a:cubicBezTo>
                    <a:pt x="131" y="113"/>
                    <a:pt x="130" y="113"/>
                    <a:pt x="137" y="111"/>
                  </a:cubicBezTo>
                  <a:cubicBezTo>
                    <a:pt x="137" y="111"/>
                    <a:pt x="138" y="110"/>
                    <a:pt x="140" y="109"/>
                  </a:cubicBezTo>
                  <a:cubicBezTo>
                    <a:pt x="136" y="109"/>
                    <a:pt x="134" y="108"/>
                    <a:pt x="132" y="108"/>
                  </a:cubicBezTo>
                  <a:cubicBezTo>
                    <a:pt x="131" y="108"/>
                    <a:pt x="130" y="107"/>
                    <a:pt x="129" y="106"/>
                  </a:cubicBezTo>
                  <a:cubicBezTo>
                    <a:pt x="130" y="106"/>
                    <a:pt x="131" y="104"/>
                    <a:pt x="131" y="104"/>
                  </a:cubicBezTo>
                  <a:cubicBezTo>
                    <a:pt x="133" y="103"/>
                    <a:pt x="135" y="103"/>
                    <a:pt x="137" y="103"/>
                  </a:cubicBezTo>
                  <a:cubicBezTo>
                    <a:pt x="138" y="103"/>
                    <a:pt x="139" y="102"/>
                    <a:pt x="140" y="101"/>
                  </a:cubicBezTo>
                  <a:cubicBezTo>
                    <a:pt x="139" y="100"/>
                    <a:pt x="139" y="99"/>
                    <a:pt x="138" y="98"/>
                  </a:cubicBezTo>
                  <a:cubicBezTo>
                    <a:pt x="134" y="98"/>
                    <a:pt x="131" y="98"/>
                    <a:pt x="127" y="98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5" y="98"/>
                    <a:pt x="123" y="98"/>
                    <a:pt x="121" y="98"/>
                  </a:cubicBezTo>
                  <a:cubicBezTo>
                    <a:pt x="121" y="97"/>
                    <a:pt x="120" y="96"/>
                    <a:pt x="119" y="95"/>
                  </a:cubicBezTo>
                  <a:cubicBezTo>
                    <a:pt x="122" y="94"/>
                    <a:pt x="125" y="93"/>
                    <a:pt x="127" y="92"/>
                  </a:cubicBezTo>
                  <a:cubicBezTo>
                    <a:pt x="127" y="91"/>
                    <a:pt x="126" y="91"/>
                    <a:pt x="126" y="90"/>
                  </a:cubicBezTo>
                  <a:cubicBezTo>
                    <a:pt x="125" y="90"/>
                    <a:pt x="124" y="90"/>
                    <a:pt x="124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2" y="90"/>
                  </a:cubicBezTo>
                  <a:cubicBezTo>
                    <a:pt x="117" y="90"/>
                    <a:pt x="115" y="88"/>
                    <a:pt x="118" y="82"/>
                  </a:cubicBezTo>
                  <a:cubicBezTo>
                    <a:pt x="119" y="79"/>
                    <a:pt x="122" y="76"/>
                    <a:pt x="123" y="73"/>
                  </a:cubicBezTo>
                  <a:cubicBezTo>
                    <a:pt x="124" y="70"/>
                    <a:pt x="126" y="70"/>
                    <a:pt x="127" y="70"/>
                  </a:cubicBezTo>
                  <a:cubicBezTo>
                    <a:pt x="128" y="70"/>
                    <a:pt x="129" y="70"/>
                    <a:pt x="130" y="72"/>
                  </a:cubicBezTo>
                  <a:cubicBezTo>
                    <a:pt x="134" y="75"/>
                    <a:pt x="137" y="80"/>
                    <a:pt x="136" y="86"/>
                  </a:cubicBezTo>
                  <a:cubicBezTo>
                    <a:pt x="136" y="87"/>
                    <a:pt x="138" y="90"/>
                    <a:pt x="139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5" y="91"/>
                    <a:pt x="149" y="86"/>
                    <a:pt x="146" y="81"/>
                  </a:cubicBezTo>
                  <a:cubicBezTo>
                    <a:pt x="145" y="77"/>
                    <a:pt x="141" y="73"/>
                    <a:pt x="138" y="69"/>
                  </a:cubicBezTo>
                  <a:cubicBezTo>
                    <a:pt x="137" y="68"/>
                    <a:pt x="137" y="67"/>
                    <a:pt x="136" y="66"/>
                  </a:cubicBezTo>
                  <a:cubicBezTo>
                    <a:pt x="138" y="65"/>
                    <a:pt x="139" y="65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2" y="64"/>
                    <a:pt x="143" y="65"/>
                    <a:pt x="144" y="66"/>
                  </a:cubicBezTo>
                  <a:cubicBezTo>
                    <a:pt x="148" y="69"/>
                    <a:pt x="153" y="71"/>
                    <a:pt x="157" y="74"/>
                  </a:cubicBezTo>
                  <a:cubicBezTo>
                    <a:pt x="159" y="75"/>
                    <a:pt x="161" y="76"/>
                    <a:pt x="163" y="77"/>
                  </a:cubicBezTo>
                  <a:cubicBezTo>
                    <a:pt x="163" y="77"/>
                    <a:pt x="164" y="76"/>
                    <a:pt x="164" y="76"/>
                  </a:cubicBezTo>
                  <a:cubicBezTo>
                    <a:pt x="163" y="74"/>
                    <a:pt x="162" y="72"/>
                    <a:pt x="160" y="70"/>
                  </a:cubicBezTo>
                  <a:cubicBezTo>
                    <a:pt x="155" y="65"/>
                    <a:pt x="148" y="62"/>
                    <a:pt x="141" y="61"/>
                  </a:cubicBezTo>
                  <a:cubicBezTo>
                    <a:pt x="138" y="60"/>
                    <a:pt x="135" y="60"/>
                    <a:pt x="135" y="55"/>
                  </a:cubicBezTo>
                  <a:cubicBezTo>
                    <a:pt x="138" y="55"/>
                    <a:pt x="140" y="55"/>
                    <a:pt x="142" y="56"/>
                  </a:cubicBezTo>
                  <a:cubicBezTo>
                    <a:pt x="143" y="56"/>
                    <a:pt x="145" y="56"/>
                    <a:pt x="146" y="56"/>
                  </a:cubicBezTo>
                  <a:cubicBezTo>
                    <a:pt x="149" y="56"/>
                    <a:pt x="151" y="55"/>
                    <a:pt x="154" y="53"/>
                  </a:cubicBezTo>
                  <a:cubicBezTo>
                    <a:pt x="155" y="52"/>
                    <a:pt x="156" y="52"/>
                    <a:pt x="156" y="52"/>
                  </a:cubicBezTo>
                  <a:cubicBezTo>
                    <a:pt x="158" y="52"/>
                    <a:pt x="159" y="53"/>
                    <a:pt x="160" y="55"/>
                  </a:cubicBezTo>
                  <a:cubicBezTo>
                    <a:pt x="161" y="57"/>
                    <a:pt x="163" y="60"/>
                    <a:pt x="165" y="62"/>
                  </a:cubicBezTo>
                  <a:cubicBezTo>
                    <a:pt x="166" y="63"/>
                    <a:pt x="167" y="64"/>
                    <a:pt x="167" y="64"/>
                  </a:cubicBezTo>
                  <a:cubicBezTo>
                    <a:pt x="168" y="64"/>
                    <a:pt x="169" y="63"/>
                    <a:pt x="170" y="61"/>
                  </a:cubicBezTo>
                  <a:cubicBezTo>
                    <a:pt x="172" y="58"/>
                    <a:pt x="173" y="56"/>
                    <a:pt x="175" y="54"/>
                  </a:cubicBezTo>
                  <a:cubicBezTo>
                    <a:pt x="176" y="52"/>
                    <a:pt x="177" y="51"/>
                    <a:pt x="178" y="51"/>
                  </a:cubicBezTo>
                  <a:cubicBezTo>
                    <a:pt x="180" y="51"/>
                    <a:pt x="181" y="52"/>
                    <a:pt x="182" y="54"/>
                  </a:cubicBezTo>
                  <a:cubicBezTo>
                    <a:pt x="183" y="55"/>
                    <a:pt x="183" y="57"/>
                    <a:pt x="184" y="58"/>
                  </a:cubicBezTo>
                  <a:cubicBezTo>
                    <a:pt x="185" y="59"/>
                    <a:pt x="187" y="61"/>
                    <a:pt x="189" y="62"/>
                  </a:cubicBezTo>
                  <a:cubicBezTo>
                    <a:pt x="189" y="60"/>
                    <a:pt x="190" y="58"/>
                    <a:pt x="190" y="55"/>
                  </a:cubicBezTo>
                  <a:cubicBezTo>
                    <a:pt x="191" y="53"/>
                    <a:pt x="190" y="50"/>
                    <a:pt x="191" y="49"/>
                  </a:cubicBezTo>
                  <a:cubicBezTo>
                    <a:pt x="192" y="45"/>
                    <a:pt x="192" y="43"/>
                    <a:pt x="189" y="42"/>
                  </a:cubicBezTo>
                  <a:cubicBezTo>
                    <a:pt x="184" y="39"/>
                    <a:pt x="179" y="37"/>
                    <a:pt x="174" y="35"/>
                  </a:cubicBezTo>
                  <a:cubicBezTo>
                    <a:pt x="172" y="34"/>
                    <a:pt x="169" y="34"/>
                    <a:pt x="165" y="33"/>
                  </a:cubicBezTo>
                  <a:cubicBezTo>
                    <a:pt x="168" y="31"/>
                    <a:pt x="169" y="30"/>
                    <a:pt x="171" y="29"/>
                  </a:cubicBezTo>
                  <a:cubicBezTo>
                    <a:pt x="178" y="26"/>
                    <a:pt x="185" y="23"/>
                    <a:pt x="193" y="20"/>
                  </a:cubicBezTo>
                  <a:cubicBezTo>
                    <a:pt x="194" y="20"/>
                    <a:pt x="195" y="18"/>
                    <a:pt x="196" y="17"/>
                  </a:cubicBezTo>
                  <a:cubicBezTo>
                    <a:pt x="195" y="16"/>
                    <a:pt x="193" y="15"/>
                    <a:pt x="192" y="15"/>
                  </a:cubicBezTo>
                  <a:cubicBezTo>
                    <a:pt x="192" y="15"/>
                    <a:pt x="192" y="15"/>
                    <a:pt x="192" y="15"/>
                  </a:cubicBezTo>
                  <a:cubicBezTo>
                    <a:pt x="189" y="15"/>
                    <a:pt x="186" y="16"/>
                    <a:pt x="182" y="17"/>
                  </a:cubicBezTo>
                  <a:cubicBezTo>
                    <a:pt x="181" y="17"/>
                    <a:pt x="180" y="17"/>
                    <a:pt x="179" y="17"/>
                  </a:cubicBezTo>
                  <a:cubicBezTo>
                    <a:pt x="178" y="17"/>
                    <a:pt x="178" y="17"/>
                    <a:pt x="177" y="17"/>
                  </a:cubicBezTo>
                  <a:cubicBezTo>
                    <a:pt x="174" y="14"/>
                    <a:pt x="172" y="10"/>
                    <a:pt x="169" y="7"/>
                  </a:cubicBezTo>
                  <a:cubicBezTo>
                    <a:pt x="172" y="5"/>
                    <a:pt x="174" y="4"/>
                    <a:pt x="176" y="3"/>
                  </a:cubicBezTo>
                  <a:cubicBezTo>
                    <a:pt x="175" y="2"/>
                    <a:pt x="175" y="1"/>
                    <a:pt x="175" y="1"/>
                  </a:cubicBezTo>
                  <a:cubicBezTo>
                    <a:pt x="173" y="1"/>
                    <a:pt x="171" y="1"/>
                    <a:pt x="169" y="1"/>
                  </a:cubicBezTo>
                  <a:cubicBezTo>
                    <a:pt x="166" y="3"/>
                    <a:pt x="163" y="5"/>
                    <a:pt x="159" y="6"/>
                  </a:cubicBezTo>
                  <a:cubicBezTo>
                    <a:pt x="155" y="7"/>
                    <a:pt x="150" y="9"/>
                    <a:pt x="146" y="10"/>
                  </a:cubicBezTo>
                  <a:cubicBezTo>
                    <a:pt x="145" y="10"/>
                    <a:pt x="145" y="10"/>
                    <a:pt x="144" y="10"/>
                  </a:cubicBezTo>
                  <a:cubicBezTo>
                    <a:pt x="139" y="10"/>
                    <a:pt x="138" y="4"/>
                    <a:pt x="135" y="1"/>
                  </a:cubicBezTo>
                  <a:cubicBezTo>
                    <a:pt x="135" y="1"/>
                    <a:pt x="135" y="1"/>
                    <a:pt x="1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344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Torino Process 2018-20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7831" y="430306"/>
            <a:ext cx="7992109" cy="6931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issues 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regarding the implementation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540187" y="1451648"/>
            <a:ext cx="3322961" cy="2569023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3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39900"/>
                </a:solidFill>
              </a:rPr>
              <a:t>QUALITY: Improving </a:t>
            </a:r>
            <a:r>
              <a:rPr lang="en-US" sz="2000" dirty="0" smtClean="0">
                <a:solidFill>
                  <a:srgbClr val="F39900"/>
                </a:solidFill>
              </a:rPr>
              <a:t>relevance of provision</a:t>
            </a:r>
            <a:endParaRPr lang="en-GB" sz="2000" dirty="0">
              <a:solidFill>
                <a:srgbClr val="F3990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35280" y="1451648"/>
            <a:ext cx="3362661" cy="2569023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8E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8E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QUANTITY: Increasing access and participation</a:t>
            </a:r>
            <a:endParaRPr lang="en-GB" sz="2000" dirty="0">
              <a:solidFill>
                <a:srgbClr val="8EC63F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19518" y="1344706"/>
            <a:ext cx="1999092" cy="1893548"/>
            <a:chOff x="4239" y="1263"/>
            <a:chExt cx="1295" cy="1225"/>
          </a:xfrm>
          <a:solidFill>
            <a:schemeClr val="accent6"/>
          </a:solidFill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835" y="1263"/>
              <a:ext cx="103" cy="222"/>
            </a:xfrm>
            <a:custGeom>
              <a:avLst/>
              <a:gdLst>
                <a:gd name="T0" fmla="*/ 52 w 105"/>
                <a:gd name="T1" fmla="*/ 227 h 227"/>
                <a:gd name="T2" fmla="*/ 105 w 105"/>
                <a:gd name="T3" fmla="*/ 174 h 227"/>
                <a:gd name="T4" fmla="*/ 105 w 105"/>
                <a:gd name="T5" fmla="*/ 52 h 227"/>
                <a:gd name="T6" fmla="*/ 52 w 105"/>
                <a:gd name="T7" fmla="*/ 0 h 227"/>
                <a:gd name="T8" fmla="*/ 0 w 105"/>
                <a:gd name="T9" fmla="*/ 52 h 227"/>
                <a:gd name="T10" fmla="*/ 0 w 105"/>
                <a:gd name="T11" fmla="*/ 174 h 227"/>
                <a:gd name="T12" fmla="*/ 52 w 105"/>
                <a:gd name="T13" fmla="*/ 227 h 227"/>
                <a:gd name="T14" fmla="*/ 52 w 105"/>
                <a:gd name="T15" fmla="*/ 227 h 227"/>
                <a:gd name="T16" fmla="*/ 52 w 105"/>
                <a:gd name="T1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27">
                  <a:moveTo>
                    <a:pt x="52" y="227"/>
                  </a:moveTo>
                  <a:cubicBezTo>
                    <a:pt x="81" y="227"/>
                    <a:pt x="105" y="203"/>
                    <a:pt x="105" y="174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203"/>
                    <a:pt x="23" y="227"/>
                    <a:pt x="52" y="227"/>
                  </a:cubicBezTo>
                  <a:close/>
                  <a:moveTo>
                    <a:pt x="52" y="227"/>
                  </a:moveTo>
                  <a:cubicBezTo>
                    <a:pt x="52" y="227"/>
                    <a:pt x="52" y="227"/>
                    <a:pt x="52" y="227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464" y="1374"/>
              <a:ext cx="186" cy="207"/>
            </a:xfrm>
            <a:custGeom>
              <a:avLst/>
              <a:gdLst>
                <a:gd name="T0" fmla="*/ 88 w 190"/>
                <a:gd name="T1" fmla="*/ 189 h 211"/>
                <a:gd name="T2" fmla="*/ 131 w 190"/>
                <a:gd name="T3" fmla="*/ 211 h 211"/>
                <a:gd name="T4" fmla="*/ 162 w 190"/>
                <a:gd name="T5" fmla="*/ 201 h 211"/>
                <a:gd name="T6" fmla="*/ 173 w 190"/>
                <a:gd name="T7" fmla="*/ 128 h 211"/>
                <a:gd name="T8" fmla="*/ 102 w 190"/>
                <a:gd name="T9" fmla="*/ 29 h 211"/>
                <a:gd name="T10" fmla="*/ 28 w 190"/>
                <a:gd name="T11" fmla="*/ 17 h 211"/>
                <a:gd name="T12" fmla="*/ 17 w 190"/>
                <a:gd name="T13" fmla="*/ 90 h 211"/>
                <a:gd name="T14" fmla="*/ 88 w 190"/>
                <a:gd name="T15" fmla="*/ 189 h 211"/>
                <a:gd name="T16" fmla="*/ 88 w 190"/>
                <a:gd name="T17" fmla="*/ 189 h 211"/>
                <a:gd name="T18" fmla="*/ 88 w 190"/>
                <a:gd name="T19" fmla="*/ 18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211">
                  <a:moveTo>
                    <a:pt x="88" y="189"/>
                  </a:moveTo>
                  <a:cubicBezTo>
                    <a:pt x="99" y="203"/>
                    <a:pt x="115" y="211"/>
                    <a:pt x="131" y="211"/>
                  </a:cubicBezTo>
                  <a:cubicBezTo>
                    <a:pt x="142" y="211"/>
                    <a:pt x="152" y="208"/>
                    <a:pt x="162" y="201"/>
                  </a:cubicBezTo>
                  <a:cubicBezTo>
                    <a:pt x="185" y="184"/>
                    <a:pt x="190" y="151"/>
                    <a:pt x="173" y="1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85" y="5"/>
                    <a:pt x="52" y="0"/>
                    <a:pt x="28" y="17"/>
                  </a:cubicBezTo>
                  <a:cubicBezTo>
                    <a:pt x="5" y="34"/>
                    <a:pt x="0" y="67"/>
                    <a:pt x="17" y="90"/>
                  </a:cubicBezTo>
                  <a:lnTo>
                    <a:pt x="88" y="189"/>
                  </a:lnTo>
                  <a:close/>
                  <a:moveTo>
                    <a:pt x="88" y="189"/>
                  </a:moveTo>
                  <a:cubicBezTo>
                    <a:pt x="88" y="189"/>
                    <a:pt x="88" y="189"/>
                    <a:pt x="88" y="18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5122" y="2282"/>
              <a:ext cx="187" cy="206"/>
            </a:xfrm>
            <a:custGeom>
              <a:avLst/>
              <a:gdLst>
                <a:gd name="T0" fmla="*/ 102 w 191"/>
                <a:gd name="T1" fmla="*/ 29 h 210"/>
                <a:gd name="T2" fmla="*/ 29 w 191"/>
                <a:gd name="T3" fmla="*/ 17 h 210"/>
                <a:gd name="T4" fmla="*/ 17 w 191"/>
                <a:gd name="T5" fmla="*/ 90 h 210"/>
                <a:gd name="T6" fmla="*/ 89 w 191"/>
                <a:gd name="T7" fmla="*/ 189 h 210"/>
                <a:gd name="T8" fmla="*/ 132 w 191"/>
                <a:gd name="T9" fmla="*/ 210 h 210"/>
                <a:gd name="T10" fmla="*/ 162 w 191"/>
                <a:gd name="T11" fmla="*/ 200 h 210"/>
                <a:gd name="T12" fmla="*/ 174 w 191"/>
                <a:gd name="T13" fmla="*/ 127 h 210"/>
                <a:gd name="T14" fmla="*/ 102 w 191"/>
                <a:gd name="T15" fmla="*/ 29 h 210"/>
                <a:gd name="T16" fmla="*/ 102 w 191"/>
                <a:gd name="T17" fmla="*/ 29 h 210"/>
                <a:gd name="T18" fmla="*/ 102 w 191"/>
                <a:gd name="T19" fmla="*/ 2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210">
                  <a:moveTo>
                    <a:pt x="102" y="29"/>
                  </a:moveTo>
                  <a:cubicBezTo>
                    <a:pt x="85" y="5"/>
                    <a:pt x="52" y="0"/>
                    <a:pt x="29" y="17"/>
                  </a:cubicBezTo>
                  <a:cubicBezTo>
                    <a:pt x="6" y="34"/>
                    <a:pt x="0" y="67"/>
                    <a:pt x="17" y="90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99" y="203"/>
                    <a:pt x="115" y="210"/>
                    <a:pt x="132" y="210"/>
                  </a:cubicBezTo>
                  <a:cubicBezTo>
                    <a:pt x="142" y="210"/>
                    <a:pt x="153" y="207"/>
                    <a:pt x="162" y="200"/>
                  </a:cubicBezTo>
                  <a:cubicBezTo>
                    <a:pt x="186" y="183"/>
                    <a:pt x="191" y="151"/>
                    <a:pt x="174" y="127"/>
                  </a:cubicBezTo>
                  <a:lnTo>
                    <a:pt x="102" y="29"/>
                  </a:lnTo>
                  <a:close/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239" y="1685"/>
              <a:ext cx="228" cy="146"/>
            </a:xfrm>
            <a:custGeom>
              <a:avLst/>
              <a:gdLst>
                <a:gd name="T0" fmla="*/ 191 w 233"/>
                <a:gd name="T1" fmla="*/ 47 h 149"/>
                <a:gd name="T2" fmla="*/ 75 w 233"/>
                <a:gd name="T3" fmla="*/ 9 h 149"/>
                <a:gd name="T4" fmla="*/ 9 w 233"/>
                <a:gd name="T5" fmla="*/ 43 h 149"/>
                <a:gd name="T6" fmla="*/ 42 w 233"/>
                <a:gd name="T7" fmla="*/ 109 h 149"/>
                <a:gd name="T8" fmla="*/ 158 w 233"/>
                <a:gd name="T9" fmla="*/ 147 h 149"/>
                <a:gd name="T10" fmla="*/ 174 w 233"/>
                <a:gd name="T11" fmla="*/ 149 h 149"/>
                <a:gd name="T12" fmla="*/ 224 w 233"/>
                <a:gd name="T13" fmla="*/ 113 h 149"/>
                <a:gd name="T14" fmla="*/ 191 w 233"/>
                <a:gd name="T15" fmla="*/ 47 h 149"/>
                <a:gd name="T16" fmla="*/ 191 w 233"/>
                <a:gd name="T17" fmla="*/ 47 h 149"/>
                <a:gd name="T18" fmla="*/ 191 w 233"/>
                <a:gd name="T19" fmla="*/ 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49">
                  <a:moveTo>
                    <a:pt x="191" y="47"/>
                  </a:moveTo>
                  <a:cubicBezTo>
                    <a:pt x="75" y="9"/>
                    <a:pt x="75" y="9"/>
                    <a:pt x="75" y="9"/>
                  </a:cubicBezTo>
                  <a:cubicBezTo>
                    <a:pt x="47" y="0"/>
                    <a:pt x="18" y="15"/>
                    <a:pt x="9" y="43"/>
                  </a:cubicBezTo>
                  <a:cubicBezTo>
                    <a:pt x="0" y="70"/>
                    <a:pt x="15" y="100"/>
                    <a:pt x="42" y="109"/>
                  </a:cubicBezTo>
                  <a:cubicBezTo>
                    <a:pt x="158" y="147"/>
                    <a:pt x="158" y="147"/>
                    <a:pt x="158" y="147"/>
                  </a:cubicBezTo>
                  <a:cubicBezTo>
                    <a:pt x="164" y="148"/>
                    <a:pt x="169" y="149"/>
                    <a:pt x="174" y="149"/>
                  </a:cubicBezTo>
                  <a:cubicBezTo>
                    <a:pt x="197" y="149"/>
                    <a:pt x="217" y="135"/>
                    <a:pt x="224" y="113"/>
                  </a:cubicBezTo>
                  <a:cubicBezTo>
                    <a:pt x="233" y="86"/>
                    <a:pt x="218" y="56"/>
                    <a:pt x="191" y="47"/>
                  </a:cubicBezTo>
                  <a:close/>
                  <a:moveTo>
                    <a:pt x="191" y="47"/>
                  </a:moveTo>
                  <a:cubicBezTo>
                    <a:pt x="191" y="47"/>
                    <a:pt x="191" y="47"/>
                    <a:pt x="191" y="47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5305" y="2032"/>
              <a:ext cx="229" cy="146"/>
            </a:xfrm>
            <a:custGeom>
              <a:avLst/>
              <a:gdLst>
                <a:gd name="T0" fmla="*/ 191 w 234"/>
                <a:gd name="T1" fmla="*/ 47 h 149"/>
                <a:gd name="T2" fmla="*/ 75 w 234"/>
                <a:gd name="T3" fmla="*/ 9 h 149"/>
                <a:gd name="T4" fmla="*/ 9 w 234"/>
                <a:gd name="T5" fmla="*/ 43 h 149"/>
                <a:gd name="T6" fmla="*/ 43 w 234"/>
                <a:gd name="T7" fmla="*/ 109 h 149"/>
                <a:gd name="T8" fmla="*/ 159 w 234"/>
                <a:gd name="T9" fmla="*/ 146 h 149"/>
                <a:gd name="T10" fmla="*/ 175 w 234"/>
                <a:gd name="T11" fmla="*/ 149 h 149"/>
                <a:gd name="T12" fmla="*/ 225 w 234"/>
                <a:gd name="T13" fmla="*/ 113 h 149"/>
                <a:gd name="T14" fmla="*/ 191 w 234"/>
                <a:gd name="T15" fmla="*/ 47 h 149"/>
                <a:gd name="T16" fmla="*/ 191 w 234"/>
                <a:gd name="T17" fmla="*/ 47 h 149"/>
                <a:gd name="T18" fmla="*/ 191 w 234"/>
                <a:gd name="T19" fmla="*/ 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149">
                  <a:moveTo>
                    <a:pt x="191" y="47"/>
                  </a:moveTo>
                  <a:cubicBezTo>
                    <a:pt x="75" y="9"/>
                    <a:pt x="75" y="9"/>
                    <a:pt x="75" y="9"/>
                  </a:cubicBezTo>
                  <a:cubicBezTo>
                    <a:pt x="48" y="0"/>
                    <a:pt x="18" y="15"/>
                    <a:pt x="9" y="43"/>
                  </a:cubicBezTo>
                  <a:cubicBezTo>
                    <a:pt x="0" y="70"/>
                    <a:pt x="16" y="100"/>
                    <a:pt x="43" y="109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64" y="148"/>
                    <a:pt x="170" y="149"/>
                    <a:pt x="175" y="149"/>
                  </a:cubicBezTo>
                  <a:cubicBezTo>
                    <a:pt x="197" y="149"/>
                    <a:pt x="218" y="135"/>
                    <a:pt x="225" y="113"/>
                  </a:cubicBezTo>
                  <a:cubicBezTo>
                    <a:pt x="234" y="85"/>
                    <a:pt x="219" y="56"/>
                    <a:pt x="191" y="47"/>
                  </a:cubicBezTo>
                  <a:close/>
                  <a:moveTo>
                    <a:pt x="191" y="47"/>
                  </a:moveTo>
                  <a:cubicBezTo>
                    <a:pt x="191" y="47"/>
                    <a:pt x="191" y="47"/>
                    <a:pt x="191" y="47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239" y="2032"/>
              <a:ext cx="228" cy="146"/>
            </a:xfrm>
            <a:custGeom>
              <a:avLst/>
              <a:gdLst>
                <a:gd name="T0" fmla="*/ 158 w 233"/>
                <a:gd name="T1" fmla="*/ 9 h 149"/>
                <a:gd name="T2" fmla="*/ 42 w 233"/>
                <a:gd name="T3" fmla="*/ 47 h 149"/>
                <a:gd name="T4" fmla="*/ 9 w 233"/>
                <a:gd name="T5" fmla="*/ 113 h 149"/>
                <a:gd name="T6" fmla="*/ 58 w 233"/>
                <a:gd name="T7" fmla="*/ 149 h 149"/>
                <a:gd name="T8" fmla="*/ 75 w 233"/>
                <a:gd name="T9" fmla="*/ 146 h 149"/>
                <a:gd name="T10" fmla="*/ 191 w 233"/>
                <a:gd name="T11" fmla="*/ 109 h 149"/>
                <a:gd name="T12" fmla="*/ 224 w 233"/>
                <a:gd name="T13" fmla="*/ 43 h 149"/>
                <a:gd name="T14" fmla="*/ 158 w 233"/>
                <a:gd name="T15" fmla="*/ 9 h 149"/>
                <a:gd name="T16" fmla="*/ 158 w 233"/>
                <a:gd name="T17" fmla="*/ 9 h 149"/>
                <a:gd name="T18" fmla="*/ 158 w 233"/>
                <a:gd name="T19" fmla="*/ 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49">
                  <a:moveTo>
                    <a:pt x="158" y="9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15" y="56"/>
                    <a:pt x="0" y="85"/>
                    <a:pt x="9" y="113"/>
                  </a:cubicBezTo>
                  <a:cubicBezTo>
                    <a:pt x="16" y="135"/>
                    <a:pt x="36" y="149"/>
                    <a:pt x="58" y="149"/>
                  </a:cubicBezTo>
                  <a:cubicBezTo>
                    <a:pt x="64" y="149"/>
                    <a:pt x="69" y="148"/>
                    <a:pt x="75" y="146"/>
                  </a:cubicBezTo>
                  <a:cubicBezTo>
                    <a:pt x="191" y="109"/>
                    <a:pt x="191" y="109"/>
                    <a:pt x="191" y="109"/>
                  </a:cubicBezTo>
                  <a:cubicBezTo>
                    <a:pt x="218" y="100"/>
                    <a:pt x="233" y="70"/>
                    <a:pt x="224" y="43"/>
                  </a:cubicBezTo>
                  <a:cubicBezTo>
                    <a:pt x="215" y="15"/>
                    <a:pt x="186" y="0"/>
                    <a:pt x="158" y="9"/>
                  </a:cubicBezTo>
                  <a:close/>
                  <a:moveTo>
                    <a:pt x="158" y="9"/>
                  </a:moveTo>
                  <a:cubicBezTo>
                    <a:pt x="158" y="9"/>
                    <a:pt x="158" y="9"/>
                    <a:pt x="158" y="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5305" y="1685"/>
              <a:ext cx="229" cy="146"/>
            </a:xfrm>
            <a:custGeom>
              <a:avLst/>
              <a:gdLst>
                <a:gd name="T0" fmla="*/ 59 w 234"/>
                <a:gd name="T1" fmla="*/ 149 h 149"/>
                <a:gd name="T2" fmla="*/ 75 w 234"/>
                <a:gd name="T3" fmla="*/ 147 h 149"/>
                <a:gd name="T4" fmla="*/ 191 w 234"/>
                <a:gd name="T5" fmla="*/ 109 h 149"/>
                <a:gd name="T6" fmla="*/ 225 w 234"/>
                <a:gd name="T7" fmla="*/ 43 h 149"/>
                <a:gd name="T8" fmla="*/ 159 w 234"/>
                <a:gd name="T9" fmla="*/ 9 h 149"/>
                <a:gd name="T10" fmla="*/ 43 w 234"/>
                <a:gd name="T11" fmla="*/ 47 h 149"/>
                <a:gd name="T12" fmla="*/ 9 w 234"/>
                <a:gd name="T13" fmla="*/ 113 h 149"/>
                <a:gd name="T14" fmla="*/ 59 w 234"/>
                <a:gd name="T15" fmla="*/ 149 h 149"/>
                <a:gd name="T16" fmla="*/ 59 w 234"/>
                <a:gd name="T17" fmla="*/ 149 h 149"/>
                <a:gd name="T18" fmla="*/ 59 w 234"/>
                <a:gd name="T1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149">
                  <a:moveTo>
                    <a:pt x="59" y="149"/>
                  </a:moveTo>
                  <a:cubicBezTo>
                    <a:pt x="65" y="149"/>
                    <a:pt x="70" y="148"/>
                    <a:pt x="75" y="147"/>
                  </a:cubicBezTo>
                  <a:cubicBezTo>
                    <a:pt x="191" y="109"/>
                    <a:pt x="191" y="109"/>
                    <a:pt x="191" y="109"/>
                  </a:cubicBezTo>
                  <a:cubicBezTo>
                    <a:pt x="219" y="100"/>
                    <a:pt x="234" y="71"/>
                    <a:pt x="225" y="43"/>
                  </a:cubicBezTo>
                  <a:cubicBezTo>
                    <a:pt x="216" y="15"/>
                    <a:pt x="186" y="0"/>
                    <a:pt x="159" y="9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16" y="56"/>
                    <a:pt x="0" y="86"/>
                    <a:pt x="9" y="113"/>
                  </a:cubicBezTo>
                  <a:cubicBezTo>
                    <a:pt x="17" y="135"/>
                    <a:pt x="37" y="149"/>
                    <a:pt x="59" y="149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464" y="2282"/>
              <a:ext cx="186" cy="206"/>
            </a:xfrm>
            <a:custGeom>
              <a:avLst/>
              <a:gdLst>
                <a:gd name="T0" fmla="*/ 88 w 190"/>
                <a:gd name="T1" fmla="*/ 29 h 210"/>
                <a:gd name="T2" fmla="*/ 17 w 190"/>
                <a:gd name="T3" fmla="*/ 127 h 210"/>
                <a:gd name="T4" fmla="*/ 28 w 190"/>
                <a:gd name="T5" fmla="*/ 200 h 210"/>
                <a:gd name="T6" fmla="*/ 59 w 190"/>
                <a:gd name="T7" fmla="*/ 210 h 210"/>
                <a:gd name="T8" fmla="*/ 101 w 190"/>
                <a:gd name="T9" fmla="*/ 189 h 210"/>
                <a:gd name="T10" fmla="*/ 173 w 190"/>
                <a:gd name="T11" fmla="*/ 90 h 210"/>
                <a:gd name="T12" fmla="*/ 162 w 190"/>
                <a:gd name="T13" fmla="*/ 17 h 210"/>
                <a:gd name="T14" fmla="*/ 88 w 190"/>
                <a:gd name="T15" fmla="*/ 29 h 210"/>
                <a:gd name="T16" fmla="*/ 88 w 190"/>
                <a:gd name="T17" fmla="*/ 29 h 210"/>
                <a:gd name="T18" fmla="*/ 88 w 190"/>
                <a:gd name="T19" fmla="*/ 2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210">
                  <a:moveTo>
                    <a:pt x="88" y="29"/>
                  </a:moveTo>
                  <a:cubicBezTo>
                    <a:pt x="17" y="127"/>
                    <a:pt x="17" y="127"/>
                    <a:pt x="17" y="127"/>
                  </a:cubicBezTo>
                  <a:cubicBezTo>
                    <a:pt x="0" y="151"/>
                    <a:pt x="5" y="183"/>
                    <a:pt x="28" y="200"/>
                  </a:cubicBezTo>
                  <a:cubicBezTo>
                    <a:pt x="37" y="207"/>
                    <a:pt x="48" y="210"/>
                    <a:pt x="59" y="210"/>
                  </a:cubicBezTo>
                  <a:cubicBezTo>
                    <a:pt x="75" y="210"/>
                    <a:pt x="91" y="203"/>
                    <a:pt x="101" y="189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90" y="67"/>
                    <a:pt x="185" y="34"/>
                    <a:pt x="162" y="17"/>
                  </a:cubicBezTo>
                  <a:cubicBezTo>
                    <a:pt x="138" y="0"/>
                    <a:pt x="105" y="5"/>
                    <a:pt x="88" y="29"/>
                  </a:cubicBezTo>
                  <a:close/>
                  <a:moveTo>
                    <a:pt x="88" y="29"/>
                  </a:moveTo>
                  <a:cubicBezTo>
                    <a:pt x="88" y="29"/>
                    <a:pt x="88" y="29"/>
                    <a:pt x="88" y="2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5122" y="1374"/>
              <a:ext cx="187" cy="207"/>
            </a:xfrm>
            <a:custGeom>
              <a:avLst/>
              <a:gdLst>
                <a:gd name="T0" fmla="*/ 89 w 191"/>
                <a:gd name="T1" fmla="*/ 29 h 211"/>
                <a:gd name="T2" fmla="*/ 17 w 191"/>
                <a:gd name="T3" fmla="*/ 128 h 211"/>
                <a:gd name="T4" fmla="*/ 29 w 191"/>
                <a:gd name="T5" fmla="*/ 201 h 211"/>
                <a:gd name="T6" fmla="*/ 60 w 191"/>
                <a:gd name="T7" fmla="*/ 211 h 211"/>
                <a:gd name="T8" fmla="*/ 102 w 191"/>
                <a:gd name="T9" fmla="*/ 189 h 211"/>
                <a:gd name="T10" fmla="*/ 174 w 191"/>
                <a:gd name="T11" fmla="*/ 90 h 211"/>
                <a:gd name="T12" fmla="*/ 162 w 191"/>
                <a:gd name="T13" fmla="*/ 17 h 211"/>
                <a:gd name="T14" fmla="*/ 89 w 191"/>
                <a:gd name="T15" fmla="*/ 29 h 211"/>
                <a:gd name="T16" fmla="*/ 89 w 191"/>
                <a:gd name="T17" fmla="*/ 29 h 211"/>
                <a:gd name="T18" fmla="*/ 89 w 191"/>
                <a:gd name="T19" fmla="*/ 2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211">
                  <a:moveTo>
                    <a:pt x="89" y="29"/>
                  </a:moveTo>
                  <a:cubicBezTo>
                    <a:pt x="17" y="128"/>
                    <a:pt x="17" y="128"/>
                    <a:pt x="17" y="128"/>
                  </a:cubicBezTo>
                  <a:cubicBezTo>
                    <a:pt x="0" y="151"/>
                    <a:pt x="6" y="184"/>
                    <a:pt x="29" y="201"/>
                  </a:cubicBezTo>
                  <a:cubicBezTo>
                    <a:pt x="38" y="208"/>
                    <a:pt x="49" y="211"/>
                    <a:pt x="60" y="211"/>
                  </a:cubicBezTo>
                  <a:cubicBezTo>
                    <a:pt x="76" y="211"/>
                    <a:pt x="92" y="203"/>
                    <a:pt x="102" y="189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91" y="67"/>
                    <a:pt x="186" y="34"/>
                    <a:pt x="162" y="17"/>
                  </a:cubicBezTo>
                  <a:cubicBezTo>
                    <a:pt x="139" y="0"/>
                    <a:pt x="106" y="5"/>
                    <a:pt x="89" y="29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9"/>
                    <a:pt x="89" y="2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4048665" y="1679616"/>
            <a:ext cx="1140795" cy="1383155"/>
          </a:xfrm>
          <a:custGeom>
            <a:avLst/>
            <a:gdLst>
              <a:gd name="T0" fmla="*/ 757 w 757"/>
              <a:gd name="T1" fmla="*/ 378 h 917"/>
              <a:gd name="T2" fmla="*/ 378 w 757"/>
              <a:gd name="T3" fmla="*/ 0 h 917"/>
              <a:gd name="T4" fmla="*/ 0 w 757"/>
              <a:gd name="T5" fmla="*/ 378 h 917"/>
              <a:gd name="T6" fmla="*/ 81 w 757"/>
              <a:gd name="T7" fmla="*/ 612 h 917"/>
              <a:gd name="T8" fmla="*/ 204 w 757"/>
              <a:gd name="T9" fmla="*/ 792 h 917"/>
              <a:gd name="T10" fmla="*/ 204 w 757"/>
              <a:gd name="T11" fmla="*/ 917 h 917"/>
              <a:gd name="T12" fmla="*/ 551 w 757"/>
              <a:gd name="T13" fmla="*/ 917 h 917"/>
              <a:gd name="T14" fmla="*/ 551 w 757"/>
              <a:gd name="T15" fmla="*/ 795 h 917"/>
              <a:gd name="T16" fmla="*/ 676 w 757"/>
              <a:gd name="T17" fmla="*/ 612 h 917"/>
              <a:gd name="T18" fmla="*/ 757 w 757"/>
              <a:gd name="T19" fmla="*/ 378 h 917"/>
              <a:gd name="T20" fmla="*/ 757 w 757"/>
              <a:gd name="T21" fmla="*/ 378 h 917"/>
              <a:gd name="T22" fmla="*/ 757 w 757"/>
              <a:gd name="T23" fmla="*/ 378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7" h="917">
                <a:moveTo>
                  <a:pt x="757" y="378"/>
                </a:moveTo>
                <a:cubicBezTo>
                  <a:pt x="757" y="169"/>
                  <a:pt x="587" y="0"/>
                  <a:pt x="378" y="0"/>
                </a:cubicBezTo>
                <a:cubicBezTo>
                  <a:pt x="169" y="0"/>
                  <a:pt x="0" y="169"/>
                  <a:pt x="0" y="378"/>
                </a:cubicBezTo>
                <a:cubicBezTo>
                  <a:pt x="0" y="467"/>
                  <a:pt x="30" y="548"/>
                  <a:pt x="81" y="612"/>
                </a:cubicBezTo>
                <a:cubicBezTo>
                  <a:pt x="125" y="668"/>
                  <a:pt x="167" y="730"/>
                  <a:pt x="204" y="792"/>
                </a:cubicBezTo>
                <a:cubicBezTo>
                  <a:pt x="204" y="917"/>
                  <a:pt x="204" y="917"/>
                  <a:pt x="204" y="917"/>
                </a:cubicBezTo>
                <a:cubicBezTo>
                  <a:pt x="551" y="917"/>
                  <a:pt x="551" y="917"/>
                  <a:pt x="551" y="917"/>
                </a:cubicBezTo>
                <a:cubicBezTo>
                  <a:pt x="551" y="795"/>
                  <a:pt x="551" y="795"/>
                  <a:pt x="551" y="795"/>
                </a:cubicBezTo>
                <a:cubicBezTo>
                  <a:pt x="587" y="735"/>
                  <a:pt x="634" y="665"/>
                  <a:pt x="676" y="612"/>
                </a:cubicBezTo>
                <a:cubicBezTo>
                  <a:pt x="727" y="548"/>
                  <a:pt x="757" y="467"/>
                  <a:pt x="757" y="378"/>
                </a:cubicBezTo>
                <a:close/>
                <a:moveTo>
                  <a:pt x="757" y="378"/>
                </a:moveTo>
                <a:cubicBezTo>
                  <a:pt x="757" y="378"/>
                  <a:pt x="757" y="378"/>
                  <a:pt x="757" y="378"/>
                </a:cubicBezTo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4347372" y="3119389"/>
            <a:ext cx="541839" cy="118865"/>
          </a:xfrm>
          <a:custGeom>
            <a:avLst/>
            <a:gdLst>
              <a:gd name="T0" fmla="*/ 319 w 359"/>
              <a:gd name="T1" fmla="*/ 0 h 79"/>
              <a:gd name="T2" fmla="*/ 39 w 359"/>
              <a:gd name="T3" fmla="*/ 0 h 79"/>
              <a:gd name="T4" fmla="*/ 0 w 359"/>
              <a:gd name="T5" fmla="*/ 40 h 79"/>
              <a:gd name="T6" fmla="*/ 39 w 359"/>
              <a:gd name="T7" fmla="*/ 79 h 79"/>
              <a:gd name="T8" fmla="*/ 319 w 359"/>
              <a:gd name="T9" fmla="*/ 79 h 79"/>
              <a:gd name="T10" fmla="*/ 359 w 359"/>
              <a:gd name="T11" fmla="*/ 40 h 79"/>
              <a:gd name="T12" fmla="*/ 319 w 359"/>
              <a:gd name="T13" fmla="*/ 0 h 79"/>
              <a:gd name="T14" fmla="*/ 319 w 359"/>
              <a:gd name="T15" fmla="*/ 0 h 79"/>
              <a:gd name="T16" fmla="*/ 319 w 359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9" h="79">
                <a:moveTo>
                  <a:pt x="319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61"/>
                  <a:pt x="17" y="79"/>
                  <a:pt x="39" y="79"/>
                </a:cubicBezTo>
                <a:cubicBezTo>
                  <a:pt x="319" y="79"/>
                  <a:pt x="319" y="79"/>
                  <a:pt x="319" y="79"/>
                </a:cubicBezTo>
                <a:cubicBezTo>
                  <a:pt x="341" y="79"/>
                  <a:pt x="359" y="61"/>
                  <a:pt x="359" y="40"/>
                </a:cubicBezTo>
                <a:cubicBezTo>
                  <a:pt x="359" y="18"/>
                  <a:pt x="341" y="0"/>
                  <a:pt x="319" y="0"/>
                </a:cubicBezTo>
                <a:close/>
                <a:moveTo>
                  <a:pt x="319" y="0"/>
                </a:moveTo>
                <a:cubicBezTo>
                  <a:pt x="319" y="0"/>
                  <a:pt x="319" y="0"/>
                  <a:pt x="319" y="0"/>
                </a:cubicBezTo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4379789" y="3238254"/>
            <a:ext cx="477003" cy="231555"/>
          </a:xfrm>
          <a:custGeom>
            <a:avLst/>
            <a:gdLst>
              <a:gd name="T0" fmla="*/ 86 w 317"/>
              <a:gd name="T1" fmla="*/ 92 h 154"/>
              <a:gd name="T2" fmla="*/ 158 w 317"/>
              <a:gd name="T3" fmla="*/ 154 h 154"/>
              <a:gd name="T4" fmla="*/ 231 w 317"/>
              <a:gd name="T5" fmla="*/ 92 h 154"/>
              <a:gd name="T6" fmla="*/ 317 w 317"/>
              <a:gd name="T7" fmla="*/ 0 h 154"/>
              <a:gd name="T8" fmla="*/ 0 w 317"/>
              <a:gd name="T9" fmla="*/ 0 h 154"/>
              <a:gd name="T10" fmla="*/ 86 w 317"/>
              <a:gd name="T11" fmla="*/ 92 h 154"/>
              <a:gd name="T12" fmla="*/ 86 w 317"/>
              <a:gd name="T13" fmla="*/ 92 h 154"/>
              <a:gd name="T14" fmla="*/ 86 w 317"/>
              <a:gd name="T15" fmla="*/ 9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7" h="154">
                <a:moveTo>
                  <a:pt x="86" y="92"/>
                </a:moveTo>
                <a:cubicBezTo>
                  <a:pt x="91" y="127"/>
                  <a:pt x="122" y="154"/>
                  <a:pt x="158" y="154"/>
                </a:cubicBezTo>
                <a:cubicBezTo>
                  <a:pt x="195" y="154"/>
                  <a:pt x="225" y="127"/>
                  <a:pt x="231" y="92"/>
                </a:cubicBezTo>
                <a:cubicBezTo>
                  <a:pt x="279" y="89"/>
                  <a:pt x="317" y="49"/>
                  <a:pt x="3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38" y="89"/>
                  <a:pt x="86" y="92"/>
                </a:cubicBezTo>
                <a:close/>
                <a:moveTo>
                  <a:pt x="86" y="92"/>
                </a:moveTo>
                <a:cubicBezTo>
                  <a:pt x="86" y="92"/>
                  <a:pt x="86" y="92"/>
                  <a:pt x="86" y="92"/>
                </a:cubicBezTo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4523" y="1622998"/>
            <a:ext cx="908472" cy="7186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1028" y="1634466"/>
            <a:ext cx="908472" cy="71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Torino Process 2018-20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7831" y="430306"/>
            <a:ext cx="7992109" cy="6931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VET QUANTITY: 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access and 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693025" y="1123405"/>
            <a:ext cx="4303058" cy="3396343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DC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chemeClr val="bg2"/>
                </a:solidFill>
              </a:rPr>
              <a:t>Barrier of limited offer?</a:t>
            </a:r>
            <a:endParaRPr lang="en-GB" sz="2000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chemeClr val="bg2"/>
                </a:solidFill>
              </a:rPr>
              <a:t>Geographical </a:t>
            </a:r>
            <a:r>
              <a:rPr lang="en-US" sz="2000" dirty="0" smtClean="0">
                <a:solidFill>
                  <a:schemeClr val="bg2"/>
                </a:solidFill>
              </a:rPr>
              <a:t>barrier? 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chemeClr val="bg2"/>
                </a:solidFill>
              </a:rPr>
              <a:t>Financial </a:t>
            </a:r>
            <a:r>
              <a:rPr lang="en-US" sz="2000" dirty="0" smtClean="0">
                <a:solidFill>
                  <a:schemeClr val="bg2"/>
                </a:solidFill>
              </a:rPr>
              <a:t>barrier</a:t>
            </a:r>
            <a:r>
              <a:rPr lang="en-US" sz="2000" dirty="0" smtClean="0">
                <a:solidFill>
                  <a:schemeClr val="bg2"/>
                </a:solidFill>
              </a:rPr>
              <a:t>?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chemeClr val="bg2"/>
                </a:solidFill>
              </a:rPr>
              <a:t>Academic </a:t>
            </a:r>
            <a:r>
              <a:rPr lang="en-US" sz="2000" dirty="0" smtClean="0">
                <a:solidFill>
                  <a:schemeClr val="bg2"/>
                </a:solidFill>
              </a:rPr>
              <a:t>barrier?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chemeClr val="bg2"/>
                </a:solidFill>
              </a:rPr>
              <a:t>Complexity barrier for </a:t>
            </a:r>
            <a:r>
              <a:rPr lang="en-US" sz="2000" dirty="0" smtClean="0">
                <a:solidFill>
                  <a:schemeClr val="bg2"/>
                </a:solidFill>
              </a:rPr>
              <a:t>end-users?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71997" y="1123405"/>
            <a:ext cx="4326897" cy="3396343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9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Small size of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VET provision</a:t>
            </a:r>
            <a:r>
              <a:rPr lang="en-GB" sz="200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Concentrated in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cities……..</a:t>
            </a:r>
            <a:r>
              <a:rPr lang="en-US" sz="200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Non-negligible private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offer..</a:t>
            </a:r>
            <a:r>
              <a:rPr lang="en-US" sz="200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Unified VET admission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exam</a:t>
            </a:r>
            <a:r>
              <a:rPr lang="en-US" sz="200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Diverse institutions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offers/ students……………………..</a:t>
            </a:r>
            <a:r>
              <a:rPr lang="en-US" sz="200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51779"/>
            <a:ext cx="8001696" cy="372291"/>
          </a:xfrm>
        </p:spPr>
        <p:txBody>
          <a:bodyPr>
            <a:noAutofit/>
          </a:bodyPr>
          <a:lstStyle/>
          <a:p>
            <a:pPr algn="ctr"/>
            <a:r>
              <a:rPr lang="en-GB" sz="2400" b="1" cap="none" dirty="0" smtClean="0">
                <a:latin typeface="+mn-lt"/>
              </a:rPr>
              <a:t>VET students by types of VET providers, </a:t>
            </a:r>
            <a:r>
              <a:rPr lang="en-GB" sz="1800" cap="none" dirty="0" smtClean="0">
                <a:latin typeface="+mn-lt"/>
              </a:rPr>
              <a:t>August 2019</a:t>
            </a:r>
            <a:endParaRPr lang="en-GB" sz="1800" cap="none" dirty="0"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32965" y="2284413"/>
            <a:ext cx="38324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Flowchart: Alternate Process 15"/>
          <p:cNvSpPr/>
          <p:nvPr/>
        </p:nvSpPr>
        <p:spPr>
          <a:xfrm>
            <a:off x="1398494" y="3960712"/>
            <a:ext cx="5125523" cy="103196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8E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0092BB"/>
                </a:solidFill>
              </a:rPr>
              <a:t>2012 </a:t>
            </a:r>
            <a:r>
              <a:rPr lang="en-GB" sz="1400" b="1" dirty="0" smtClean="0">
                <a:solidFill>
                  <a:srgbClr val="0092BB"/>
                </a:solidFill>
                <a:sym typeface="Wingdings" panose="05000000000000000000" pitchFamily="2" charset="2"/>
              </a:rPr>
              <a:t></a:t>
            </a:r>
            <a:r>
              <a:rPr lang="en-GB" sz="1400" b="1" dirty="0" smtClean="0">
                <a:solidFill>
                  <a:srgbClr val="0092BB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9 982 </a:t>
            </a:r>
            <a:r>
              <a:rPr lang="en-GB" sz="1400" dirty="0" smtClean="0">
                <a:solidFill>
                  <a:schemeClr val="tx1"/>
                </a:solidFill>
              </a:rPr>
              <a:t>VET students </a:t>
            </a:r>
            <a:r>
              <a:rPr lang="en-GB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sz="1400" dirty="0" smtClean="0">
                <a:solidFill>
                  <a:schemeClr val="tx1"/>
                </a:solidFill>
              </a:rPr>
              <a:t> % of public VET </a:t>
            </a:r>
            <a:r>
              <a:rPr lang="en-GB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57%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92BB"/>
                </a:solidFill>
                <a:sym typeface="Wingdings" panose="05000000000000000000" pitchFamily="2" charset="2"/>
              </a:rPr>
              <a:t>2015  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15 703 VET students  </a:t>
            </a:r>
            <a:r>
              <a:rPr lang="en-GB" sz="1400" dirty="0">
                <a:solidFill>
                  <a:schemeClr val="tx1"/>
                </a:solidFill>
              </a:rPr>
              <a:t>% of public VET </a:t>
            </a:r>
            <a:r>
              <a:rPr lang="en-GB" sz="1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71%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92BB"/>
                </a:solidFill>
                <a:sym typeface="Wingdings" panose="05000000000000000000" pitchFamily="2" charset="2"/>
              </a:rPr>
              <a:t>2018 </a:t>
            </a:r>
            <a:r>
              <a:rPr lang="en-US" sz="1400" b="1" dirty="0">
                <a:solidFill>
                  <a:srgbClr val="0092BB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12 521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VET students  </a:t>
            </a:r>
            <a:r>
              <a:rPr lang="en-GB" sz="1400" dirty="0">
                <a:solidFill>
                  <a:schemeClr val="tx1"/>
                </a:solidFill>
              </a:rPr>
              <a:t>% of public VET </a:t>
            </a:r>
            <a:r>
              <a:rPr lang="en-GB" sz="1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63%</a:t>
            </a:r>
            <a:endParaRPr lang="en-GB" sz="14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53857869"/>
              </p:ext>
            </p:extLst>
          </p:nvPr>
        </p:nvGraphicFramePr>
        <p:xfrm>
          <a:off x="147918" y="875211"/>
          <a:ext cx="6376099" cy="333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53708786"/>
              </p:ext>
            </p:extLst>
          </p:nvPr>
        </p:nvGraphicFramePr>
        <p:xfrm>
          <a:off x="6295043" y="1159922"/>
          <a:ext cx="2944906" cy="3080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12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825954"/>
              </p:ext>
            </p:extLst>
          </p:nvPr>
        </p:nvGraphicFramePr>
        <p:xfrm>
          <a:off x="222069" y="1018906"/>
          <a:ext cx="8693330" cy="367949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041571">
                  <a:extLst>
                    <a:ext uri="{9D8B030D-6E8A-4147-A177-3AD203B41FA5}">
                      <a16:colId xmlns:a16="http://schemas.microsoft.com/office/drawing/2014/main" val="287626388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val="1494408344"/>
                    </a:ext>
                  </a:extLst>
                </a:gridCol>
                <a:gridCol w="1319348">
                  <a:extLst>
                    <a:ext uri="{9D8B030D-6E8A-4147-A177-3AD203B41FA5}">
                      <a16:colId xmlns:a16="http://schemas.microsoft.com/office/drawing/2014/main" val="2441605293"/>
                    </a:ext>
                  </a:extLst>
                </a:gridCol>
              </a:tblGrid>
              <a:tr h="28738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Human Capital Development </a:t>
                      </a:r>
                      <a:r>
                        <a:rPr lang="en-GB" sz="1400" dirty="0" smtClean="0">
                          <a:effectLst/>
                        </a:rPr>
                        <a:t>Indicators in Georgia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endParaRPr lang="en-GB" sz="14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Value</a:t>
                      </a:r>
                      <a:endParaRPr lang="en-GB" sz="14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Year</a:t>
                      </a:r>
                      <a:endParaRPr lang="en-GB" sz="14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2499699431"/>
                  </a:ext>
                </a:extLst>
              </a:tr>
              <a:tr h="25065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Adult literacy </a:t>
                      </a:r>
                      <a:r>
                        <a:rPr lang="en-GB" sz="1400" dirty="0" smtClean="0">
                          <a:effectLst/>
                        </a:rPr>
                        <a:t>rate in population (UNESCO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99.8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2015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2236979451"/>
                  </a:ext>
                </a:extLst>
              </a:tr>
              <a:tr h="25065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Average years of schooling (UNDP)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12.8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2017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2191762270"/>
                  </a:ext>
                </a:extLst>
              </a:tr>
              <a:tr h="25065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Expected years of schooling (UNDP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2017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3725875526"/>
                  </a:ext>
                </a:extLst>
              </a:tr>
              <a:tr h="25065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Learning-adjusted years of schooling (World Bank)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8.9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2017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2480842923"/>
                  </a:ext>
                </a:extLst>
              </a:tr>
              <a:tr h="25920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Net enrolment rate in upper secondary education (UNESCO)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86.6%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2017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918324825"/>
                  </a:ext>
                </a:extLst>
              </a:tr>
              <a:tr h="25922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Gross enrolment ratio in tertiary education (UNESCO)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57.5%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2017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2317358316"/>
                  </a:ext>
                </a:extLst>
              </a:tr>
              <a:tr h="25065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VET enrolment as % of ISCED 3 (UNESCO)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8.8%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2448502359"/>
                  </a:ext>
                </a:extLst>
              </a:tr>
              <a:tr h="25415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UNDP’s Human Development Index – ranking among 189 countries  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71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2685175805"/>
                  </a:ext>
                </a:extLst>
              </a:tr>
              <a:tr h="27969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Global Innovation Index – ranking among 126 countries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4033405989"/>
                  </a:ext>
                </a:extLst>
              </a:tr>
              <a:tr h="27286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WEF Global Competitiveness Index 4.0 – ranking among 137 countries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1926171819"/>
                  </a:ext>
                </a:extLst>
              </a:tr>
              <a:tr h="27286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Digital Readiness Index – ranking among 118 countries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2255667132"/>
                  </a:ext>
                </a:extLst>
              </a:tr>
              <a:tr h="2524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WEF Networked Readiness Index – ranking among 139 countries  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964490025"/>
                  </a:ext>
                </a:extLst>
              </a:tr>
              <a:tr h="25065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% of population who use internet (UNDP)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58%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2" marR="37642" marT="0" marB="0"/>
                </a:tc>
                <a:extLst>
                  <a:ext uri="{0D108BD9-81ED-4DB2-BD59-A6C34878D82A}">
                    <a16:rowId xmlns:a16="http://schemas.microsoft.com/office/drawing/2014/main" val="183494707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4098" y="502920"/>
            <a:ext cx="7877598" cy="37229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cap="none" dirty="0" smtClean="0">
                <a:latin typeface="+mn-lt"/>
              </a:rPr>
              <a:t>Human capital development </a:t>
            </a:r>
            <a:endParaRPr lang="en-GB" sz="2400" b="1" cap="none" dirty="0"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4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7200"/>
            <a:ext cx="8001696" cy="481437"/>
          </a:xfrm>
        </p:spPr>
        <p:txBody>
          <a:bodyPr>
            <a:noAutofit/>
          </a:bodyPr>
          <a:lstStyle/>
          <a:p>
            <a:pPr algn="ctr"/>
            <a:r>
              <a:rPr lang="en-GB" sz="2400" b="1" cap="none" dirty="0" smtClean="0">
                <a:latin typeface="+mn-lt"/>
              </a:rPr>
              <a:t>VET enrolment by age groups, 2017-2019</a:t>
            </a:r>
            <a:endParaRPr lang="en-GB" sz="2400" b="1" cap="none" dirty="0"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32965" y="2284413"/>
            <a:ext cx="38324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Flowchart: Alternate Process 13"/>
          <p:cNvSpPr/>
          <p:nvPr/>
        </p:nvSpPr>
        <p:spPr>
          <a:xfrm>
            <a:off x="1123520" y="3739698"/>
            <a:ext cx="5458864" cy="103196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8E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8EC63F"/>
                </a:solidFill>
                <a:sym typeface="Wingdings" panose="05000000000000000000" pitchFamily="2" charset="2"/>
              </a:rPr>
              <a:t>38%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of total VET studying were studying </a:t>
            </a:r>
            <a:r>
              <a:rPr lang="en-US" sz="1600" b="1" dirty="0" smtClean="0">
                <a:solidFill>
                  <a:srgbClr val="8EC63F"/>
                </a:solidFill>
                <a:sym typeface="Wingdings" panose="05000000000000000000" pitchFamily="2" charset="2"/>
              </a:rPr>
              <a:t>in Tbilisi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8EC63F"/>
                </a:solidFill>
                <a:sym typeface="Wingdings" panose="05000000000000000000" pitchFamily="2" charset="2"/>
              </a:rPr>
              <a:t>21%</a:t>
            </a:r>
            <a:r>
              <a:rPr lang="en-US" sz="1600" dirty="0" smtClean="0">
                <a:solidFill>
                  <a:srgbClr val="8EC63F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of them were studying </a:t>
            </a:r>
            <a:r>
              <a:rPr lang="en-US" sz="1600" b="1" dirty="0" smtClean="0">
                <a:solidFill>
                  <a:srgbClr val="8EC63F"/>
                </a:solidFill>
                <a:sym typeface="Wingdings" panose="05000000000000000000" pitchFamily="2" charset="2"/>
              </a:rPr>
              <a:t>in Batumi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8EC63F"/>
                </a:solidFill>
                <a:sym typeface="Wingdings" panose="05000000000000000000" pitchFamily="2" charset="2"/>
              </a:rPr>
              <a:t>11%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of them were studying </a:t>
            </a:r>
            <a:r>
              <a:rPr lang="en-US" sz="1600" b="1" dirty="0" smtClean="0">
                <a:solidFill>
                  <a:srgbClr val="8EC63F"/>
                </a:solidFill>
                <a:sym typeface="Wingdings" panose="05000000000000000000" pitchFamily="2" charset="2"/>
              </a:rPr>
              <a:t>in </a:t>
            </a:r>
            <a:r>
              <a:rPr lang="en-US" sz="1600" b="1" dirty="0" err="1" smtClean="0">
                <a:solidFill>
                  <a:srgbClr val="8EC63F"/>
                </a:solidFill>
                <a:sym typeface="Wingdings" panose="05000000000000000000" pitchFamily="2" charset="2"/>
              </a:rPr>
              <a:t>Imereti</a:t>
            </a:r>
            <a:r>
              <a:rPr lang="en-US" sz="1600" b="1" dirty="0" smtClean="0">
                <a:solidFill>
                  <a:srgbClr val="8EC63F"/>
                </a:solidFill>
                <a:sym typeface="Wingdings" panose="05000000000000000000" pitchFamily="2" charset="2"/>
              </a:rPr>
              <a:t>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43269287"/>
              </p:ext>
            </p:extLst>
          </p:nvPr>
        </p:nvGraphicFramePr>
        <p:xfrm>
          <a:off x="966280" y="766483"/>
          <a:ext cx="6827222" cy="286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01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Torino Process 2018-20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470646"/>
            <a:ext cx="8148917" cy="652759"/>
          </a:xfrm>
        </p:spPr>
        <p:txBody>
          <a:bodyPr>
            <a:normAutofit/>
          </a:bodyPr>
          <a:lstStyle/>
          <a:p>
            <a:pPr algn="ctr"/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VET QUALITY: success in study 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35279" y="1123405"/>
            <a:ext cx="8364967" cy="339634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Initial VET (levels 1-3) Vs secondary VET (levels 4-5)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rgbClr val="0092BB"/>
                </a:solidFill>
              </a:rPr>
              <a:t>Dropout rate: 27%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 2018 (21% in private, 30% in public VET)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rgbClr val="0092BB"/>
                </a:solidFill>
              </a:rPr>
              <a:t>40% of practical training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: dual Vs work-based Vs school-based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Curricula, teaching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materials,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and learning environment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Quality and status of </a:t>
            </a:r>
            <a:r>
              <a:rPr lang="en-US" sz="2000" dirty="0" smtClean="0">
                <a:solidFill>
                  <a:srgbClr val="0092BB"/>
                </a:solidFill>
              </a:rPr>
              <a:t>VET teachers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en-US" sz="2000" dirty="0" smtClean="0">
                <a:solidFill>
                  <a:srgbClr val="0092BB"/>
                </a:solidFill>
              </a:rPr>
              <a:t>Low prestige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students and employers 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02920"/>
            <a:ext cx="8001696" cy="372291"/>
          </a:xfrm>
        </p:spPr>
        <p:txBody>
          <a:bodyPr>
            <a:noAutofit/>
          </a:bodyPr>
          <a:lstStyle/>
          <a:p>
            <a:pPr algn="ctr"/>
            <a:r>
              <a:rPr lang="en-GB" sz="2400" b="1" cap="none" dirty="0" smtClean="0">
                <a:latin typeface="+mn-lt"/>
              </a:rPr>
              <a:t>Public </a:t>
            </a:r>
            <a:r>
              <a:rPr lang="en-GB" sz="2400" b="1" cap="none" dirty="0" smtClean="0">
                <a:latin typeface="+mn-lt"/>
              </a:rPr>
              <a:t>spending or investment in education/VET?</a:t>
            </a:r>
            <a:endParaRPr lang="en-GB" sz="2400" b="1" cap="none" dirty="0"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32965" y="2284413"/>
            <a:ext cx="38324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37980"/>
              </p:ext>
            </p:extLst>
          </p:nvPr>
        </p:nvGraphicFramePr>
        <p:xfrm>
          <a:off x="385425" y="1138165"/>
          <a:ext cx="8373150" cy="324992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60662">
                  <a:extLst>
                    <a:ext uri="{9D8B030D-6E8A-4147-A177-3AD203B41FA5}">
                      <a16:colId xmlns:a16="http://schemas.microsoft.com/office/drawing/2014/main" val="2324965276"/>
                    </a:ext>
                  </a:extLst>
                </a:gridCol>
                <a:gridCol w="1049430">
                  <a:extLst>
                    <a:ext uri="{9D8B030D-6E8A-4147-A177-3AD203B41FA5}">
                      <a16:colId xmlns:a16="http://schemas.microsoft.com/office/drawing/2014/main" val="4107732001"/>
                    </a:ext>
                  </a:extLst>
                </a:gridCol>
                <a:gridCol w="1082865">
                  <a:extLst>
                    <a:ext uri="{9D8B030D-6E8A-4147-A177-3AD203B41FA5}">
                      <a16:colId xmlns:a16="http://schemas.microsoft.com/office/drawing/2014/main" val="2108539432"/>
                    </a:ext>
                  </a:extLst>
                </a:gridCol>
                <a:gridCol w="921269">
                  <a:extLst>
                    <a:ext uri="{9D8B030D-6E8A-4147-A177-3AD203B41FA5}">
                      <a16:colId xmlns:a16="http://schemas.microsoft.com/office/drawing/2014/main" val="621333259"/>
                    </a:ext>
                  </a:extLst>
                </a:gridCol>
                <a:gridCol w="922198">
                  <a:extLst>
                    <a:ext uri="{9D8B030D-6E8A-4147-A177-3AD203B41FA5}">
                      <a16:colId xmlns:a16="http://schemas.microsoft.com/office/drawing/2014/main" val="3961483897"/>
                    </a:ext>
                  </a:extLst>
                </a:gridCol>
                <a:gridCol w="1136726">
                  <a:extLst>
                    <a:ext uri="{9D8B030D-6E8A-4147-A177-3AD203B41FA5}">
                      <a16:colId xmlns:a16="http://schemas.microsoft.com/office/drawing/2014/main" val="259160203"/>
                    </a:ext>
                  </a:extLst>
                </a:gridCol>
              </a:tblGrid>
              <a:tr h="50643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2014</a:t>
                      </a:r>
                      <a:endParaRPr lang="en-GB" sz="20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2015</a:t>
                      </a:r>
                      <a:endParaRPr lang="en-GB" sz="20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2016</a:t>
                      </a:r>
                      <a:endParaRPr lang="en-GB" sz="20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2017</a:t>
                      </a:r>
                      <a:endParaRPr lang="en-GB" sz="20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2018</a:t>
                      </a:r>
                      <a:endParaRPr lang="en-GB" sz="20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836513"/>
                  </a:ext>
                </a:extLst>
              </a:tr>
              <a:tr h="10128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Education expenditure </a:t>
                      </a:r>
                      <a:r>
                        <a:rPr lang="en-GB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 % </a:t>
                      </a: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of GDP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3.2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3.4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3.8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3.8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3.1)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156354"/>
                  </a:ext>
                </a:extLst>
              </a:tr>
              <a:tr h="71773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 of </a:t>
                      </a: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public expenditure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10.6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11.1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12.2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12.7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12.7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10586"/>
                  </a:ext>
                </a:extLst>
              </a:tr>
              <a:tr h="10128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VET </a:t>
                      </a:r>
                      <a:r>
                        <a:rPr lang="en-GB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expenditure, % </a:t>
                      </a: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of total education </a:t>
                      </a:r>
                      <a:r>
                        <a:rPr lang="en-GB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budget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3.7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2.7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2.7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3.1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2.8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7032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23557" y="2200275"/>
            <a:ext cx="1330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1997" y="443753"/>
            <a:ext cx="8633011" cy="749208"/>
          </a:xfrm>
        </p:spPr>
        <p:txBody>
          <a:bodyPr>
            <a:noAutofit/>
          </a:bodyPr>
          <a:lstStyle/>
          <a:p>
            <a:pPr algn="ctr"/>
            <a:r>
              <a:rPr lang="en-GB" sz="2800" b="1" cap="none" dirty="0" smtClean="0">
                <a:latin typeface="+mn-lt"/>
              </a:rPr>
              <a:t>Way forward – possible options (1)</a:t>
            </a:r>
            <a:endParaRPr lang="en-GB" sz="2800" b="1" cap="none" dirty="0">
              <a:latin typeface="+mn-lt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361673" y="1192961"/>
            <a:ext cx="8666263" cy="331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352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361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361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/>
              </a:rPr>
              <a:t>Better knowing and targeting the ‘VET clientele’ 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– whom to subsidize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?</a:t>
            </a:r>
            <a:endParaRPr lang="en-US" sz="1800" dirty="0" smtClean="0">
              <a:solidFill>
                <a:schemeClr val="tx2"/>
              </a:solidFill>
              <a:latin typeface="Arial"/>
            </a:endParaRPr>
          </a:p>
          <a:p>
            <a:pPr marL="342900" lvl="0" indent="-34290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/>
              </a:rPr>
              <a:t>Same structure, set 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of rules for all VET providers (a unified VET structure)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/>
              </a:rPr>
              <a:t>Improving the voucher system for funding VET students 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/>
              </a:rPr>
              <a:t>Further 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access to VET of less successful/ vulnerable groups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/>
              </a:rPr>
              <a:t>Expanding 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higher-end VET through first-cycle programs in higher education (currently below 14% of 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total VET students)</a:t>
            </a:r>
            <a:endParaRPr lang="en-GB" sz="18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1997" y="462011"/>
            <a:ext cx="8243047" cy="847164"/>
          </a:xfrm>
        </p:spPr>
        <p:txBody>
          <a:bodyPr>
            <a:noAutofit/>
          </a:bodyPr>
          <a:lstStyle/>
          <a:p>
            <a:pPr algn="ctr"/>
            <a:r>
              <a:rPr lang="en-GB" sz="2800" b="1" cap="none" dirty="0">
                <a:latin typeface="+mn-lt"/>
              </a:rPr>
              <a:t>Way forward – possible options </a:t>
            </a:r>
            <a:r>
              <a:rPr lang="en-GB" sz="2800" b="1" cap="none" dirty="0" smtClean="0">
                <a:latin typeface="+mn-lt"/>
              </a:rPr>
              <a:t>(2)</a:t>
            </a:r>
            <a:endParaRPr lang="en-GB" sz="2800" b="1" cap="none" dirty="0">
              <a:latin typeface="+mn-lt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361673" y="1116106"/>
            <a:ext cx="8666263" cy="328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352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361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361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/>
              </a:rPr>
              <a:t>Systematic counselling and career guidance for all learners/ jobseekers 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/>
              </a:rPr>
              <a:t>Combining strong technical skills with key 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competences </a:t>
            </a:r>
            <a:endParaRPr lang="en-US" sz="1800" dirty="0" smtClean="0">
              <a:solidFill>
                <a:schemeClr val="tx2"/>
              </a:solidFill>
              <a:latin typeface="Arial"/>
            </a:endParaRPr>
          </a:p>
          <a:p>
            <a:pPr marL="342900" lvl="0" indent="-34290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/>
              </a:rPr>
              <a:t>Limits 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of weak/ fragmented private 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sector – changing cooperation modalities</a:t>
            </a:r>
            <a:endParaRPr lang="en-US" sz="1800" dirty="0" smtClean="0">
              <a:solidFill>
                <a:schemeClr val="tx2"/>
              </a:solidFill>
              <a:latin typeface="Arial"/>
            </a:endParaRPr>
          </a:p>
          <a:p>
            <a:pPr marL="342900" lvl="0" indent="-34290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/>
              </a:rPr>
              <a:t>Diversifying opportunities for 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the first 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work experience 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complementary to above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) </a:t>
            </a:r>
            <a:endParaRPr lang="en-US" sz="1800" dirty="0" smtClean="0">
              <a:solidFill>
                <a:schemeClr val="tx2"/>
              </a:solidFill>
              <a:latin typeface="Arial"/>
            </a:endParaRPr>
          </a:p>
          <a:p>
            <a:pPr marL="342900" lvl="0" indent="-34290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/>
              </a:rPr>
              <a:t>Increasing the status of teachers and buying in their support for 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reforms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►"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/>
              </a:rPr>
              <a:t>More attention to budget and staffing issues for effective implementation</a:t>
            </a:r>
            <a:r>
              <a:rPr lang="en-US" sz="1800" dirty="0" smtClean="0">
                <a:solidFill>
                  <a:schemeClr val="tx2"/>
                </a:solidFill>
                <a:latin typeface="Arial"/>
              </a:rPr>
              <a:t> </a:t>
            </a:r>
            <a:endParaRPr lang="en-US" sz="1800" dirty="0" smtClean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1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stions Clipart Bubble - Questions Icon Png, Transparent Cartoon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35" y="775943"/>
            <a:ext cx="3683102" cy="367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1997" y="376518"/>
            <a:ext cx="8313888" cy="682584"/>
          </a:xfrm>
        </p:spPr>
        <p:txBody>
          <a:bodyPr>
            <a:noAutofit/>
          </a:bodyPr>
          <a:lstStyle/>
          <a:p>
            <a:pPr algn="ctr"/>
            <a:r>
              <a:rPr lang="en-GB" sz="2800" b="1" cap="none" dirty="0" smtClean="0">
                <a:latin typeface="+mn-lt"/>
              </a:rPr>
              <a:t>Questions for </a:t>
            </a:r>
            <a:r>
              <a:rPr lang="en-GB" sz="2800" b="1" cap="none" dirty="0" smtClean="0">
                <a:latin typeface="+mn-lt"/>
              </a:rPr>
              <a:t>discussion</a:t>
            </a:r>
            <a:endParaRPr lang="en-GB" sz="2800" b="1" cap="none" dirty="0">
              <a:latin typeface="+mn-lt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271997" y="1156447"/>
            <a:ext cx="8872003" cy="35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352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361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361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US" sz="1800" dirty="0" smtClean="0">
                <a:solidFill>
                  <a:schemeClr val="tx2"/>
                </a:solidFill>
              </a:rPr>
              <a:t>How do you increase the numbers of VET students?</a:t>
            </a:r>
          </a:p>
          <a:p>
            <a:pPr marL="720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US" sz="1800" dirty="0" smtClean="0">
                <a:solidFill>
                  <a:schemeClr val="tx2"/>
                </a:solidFill>
              </a:rPr>
              <a:t>Whom do you want to subsidize (age, income, residency, education)?</a:t>
            </a:r>
          </a:p>
          <a:p>
            <a:pPr marL="720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US" sz="1800" dirty="0" smtClean="0">
                <a:solidFill>
                  <a:schemeClr val="tx2"/>
                </a:solidFill>
              </a:rPr>
              <a:t>How can you do the targeting of your VET ‘clientele’? </a:t>
            </a:r>
          </a:p>
          <a:p>
            <a:pPr marL="720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US" sz="1800" dirty="0" smtClean="0">
                <a:solidFill>
                  <a:schemeClr val="tx2"/>
                </a:solidFill>
              </a:rPr>
              <a:t>How do you integrate VET in upper secondary education?</a:t>
            </a:r>
            <a:endParaRPr lang="en-GB" sz="1800" dirty="0" smtClean="0">
              <a:solidFill>
                <a:schemeClr val="tx2"/>
              </a:solidFill>
            </a:endParaRPr>
          </a:p>
          <a:p>
            <a:pPr marL="720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US" sz="1800" dirty="0" smtClean="0">
                <a:solidFill>
                  <a:schemeClr val="tx2"/>
                </a:solidFill>
              </a:rPr>
              <a:t>Are </a:t>
            </a:r>
            <a:r>
              <a:rPr lang="en-US" sz="1800" dirty="0" smtClean="0">
                <a:solidFill>
                  <a:schemeClr val="tx2"/>
                </a:solidFill>
              </a:rPr>
              <a:t>first-cycle VET programs in higher education attractive to </a:t>
            </a:r>
            <a:r>
              <a:rPr lang="en-US" sz="1800" dirty="0" smtClean="0">
                <a:solidFill>
                  <a:schemeClr val="tx2"/>
                </a:solidFill>
              </a:rPr>
              <a:t>youth</a:t>
            </a:r>
            <a:r>
              <a:rPr lang="en-US" sz="1800" dirty="0" smtClean="0">
                <a:solidFill>
                  <a:schemeClr val="tx2"/>
                </a:solidFill>
              </a:rPr>
              <a:t>? </a:t>
            </a:r>
            <a:endParaRPr lang="en-GB" sz="1800" dirty="0" smtClean="0">
              <a:solidFill>
                <a:schemeClr val="tx2"/>
              </a:solidFill>
            </a:endParaRPr>
          </a:p>
          <a:p>
            <a:pPr marL="720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GB" sz="1800" dirty="0" smtClean="0">
                <a:solidFill>
                  <a:schemeClr val="tx2"/>
                </a:solidFill>
              </a:rPr>
              <a:t>What </a:t>
            </a:r>
            <a:r>
              <a:rPr lang="en-GB" sz="1800" dirty="0">
                <a:solidFill>
                  <a:schemeClr val="tx2"/>
                </a:solidFill>
              </a:rPr>
              <a:t>are the </a:t>
            </a:r>
            <a:r>
              <a:rPr lang="en-GB" sz="1800" dirty="0" smtClean="0">
                <a:solidFill>
                  <a:schemeClr val="tx2"/>
                </a:solidFill>
              </a:rPr>
              <a:t>impediments </a:t>
            </a:r>
            <a:r>
              <a:rPr lang="en-GB" sz="1800" dirty="0">
                <a:solidFill>
                  <a:schemeClr val="tx2"/>
                </a:solidFill>
              </a:rPr>
              <a:t>to </a:t>
            </a:r>
            <a:r>
              <a:rPr lang="en-GB" sz="1800" dirty="0" smtClean="0">
                <a:solidFill>
                  <a:schemeClr val="tx2"/>
                </a:solidFill>
              </a:rPr>
              <a:t>completing </a:t>
            </a:r>
            <a:r>
              <a:rPr lang="en-GB" sz="1800" dirty="0">
                <a:solidFill>
                  <a:schemeClr val="tx2"/>
                </a:solidFill>
              </a:rPr>
              <a:t>VET in public or private schools?</a:t>
            </a:r>
          </a:p>
          <a:p>
            <a:pPr marL="720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US" sz="1800" dirty="0">
                <a:solidFill>
                  <a:schemeClr val="tx2"/>
                </a:solidFill>
              </a:rPr>
              <a:t>How can you balance </a:t>
            </a:r>
            <a:r>
              <a:rPr lang="en-US" sz="1800" dirty="0" smtClean="0">
                <a:solidFill>
                  <a:schemeClr val="tx2"/>
                </a:solidFill>
              </a:rPr>
              <a:t>weak private </a:t>
            </a:r>
            <a:r>
              <a:rPr lang="en-US" sz="1800" dirty="0">
                <a:solidFill>
                  <a:schemeClr val="tx2"/>
                </a:solidFill>
              </a:rPr>
              <a:t>sector </a:t>
            </a:r>
            <a:r>
              <a:rPr lang="en-US" sz="1800" dirty="0" smtClean="0">
                <a:solidFill>
                  <a:schemeClr val="tx2"/>
                </a:solidFill>
              </a:rPr>
              <a:t>(micro/small companies) in VET?</a:t>
            </a:r>
            <a:endParaRPr lang="en-GB" sz="18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2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877" y="1168404"/>
            <a:ext cx="8787791" cy="3404480"/>
          </a:xfrm>
        </p:spPr>
        <p:txBody>
          <a:bodyPr/>
          <a:lstStyle/>
          <a:p>
            <a:r>
              <a:rPr lang="en-GB" dirty="0" smtClean="0"/>
              <a:t>Wide access to (general) education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Torino Process 2018-20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223" y="557422"/>
            <a:ext cx="7639833" cy="518172"/>
          </a:xfrm>
        </p:spPr>
        <p:txBody>
          <a:bodyPr/>
          <a:lstStyle/>
          <a:p>
            <a:pPr algn="ctr"/>
            <a:r>
              <a:rPr lang="en-GB" b="1" cap="none" dirty="0" smtClean="0">
                <a:latin typeface="+mn-lt"/>
              </a:rPr>
              <a:t>Quantity versus quality</a:t>
            </a:r>
            <a:endParaRPr lang="en-GB" b="1" cap="none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877" y="1464906"/>
            <a:ext cx="5670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12.8 years of average schooling, 15 years of expected schooling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More women in higher education, more men with lower or upper secondary education 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xception: VET (low participation) – VET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enrolment is only 8.8% of upper secondary education, 4.5% of 15-24 age cohort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9629" y="3152839"/>
            <a:ext cx="595704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GB" sz="1600" b="1" dirty="0" smtClean="0">
                <a:solidFill>
                  <a:srgbClr val="F39900"/>
                </a:solidFill>
                <a:cs typeface="Arial" charset="0"/>
              </a:rPr>
              <a:t>QUALITY OF EDUCATION? </a:t>
            </a: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8.9 years of schooling after adjusting the learning outcomes </a:t>
            </a: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% of 15 years-olds who achieved only the lowest level in PISA 2015 – Reading: 52%, Science: 51%, Mathematics: 57%</a:t>
            </a: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Quality in VET?</a:t>
            </a:r>
            <a:endParaRPr lang="en-GB" sz="14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6129" y="3152839"/>
            <a:ext cx="89360" cy="14311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reeform 10"/>
          <p:cNvSpPr>
            <a:spLocks noEditPoints="1"/>
          </p:cNvSpPr>
          <p:nvPr/>
        </p:nvSpPr>
        <p:spPr bwMode="auto">
          <a:xfrm>
            <a:off x="6642846" y="1163898"/>
            <a:ext cx="2090473" cy="2426467"/>
          </a:xfrm>
          <a:custGeom>
            <a:avLst/>
            <a:gdLst>
              <a:gd name="T0" fmla="*/ 1223 w 1292"/>
              <a:gd name="T1" fmla="*/ 110 h 1349"/>
              <a:gd name="T2" fmla="*/ 711 w 1292"/>
              <a:gd name="T3" fmla="*/ 110 h 1349"/>
              <a:gd name="T4" fmla="*/ 721 w 1292"/>
              <a:gd name="T5" fmla="*/ 75 h 1349"/>
              <a:gd name="T6" fmla="*/ 646 w 1292"/>
              <a:gd name="T7" fmla="*/ 0 h 1349"/>
              <a:gd name="T8" fmla="*/ 571 w 1292"/>
              <a:gd name="T9" fmla="*/ 75 h 1349"/>
              <a:gd name="T10" fmla="*/ 580 w 1292"/>
              <a:gd name="T11" fmla="*/ 110 h 1349"/>
              <a:gd name="T12" fmla="*/ 69 w 1292"/>
              <a:gd name="T13" fmla="*/ 110 h 1349"/>
              <a:gd name="T14" fmla="*/ 0 w 1292"/>
              <a:gd name="T15" fmla="*/ 179 h 1349"/>
              <a:gd name="T16" fmla="*/ 0 w 1292"/>
              <a:gd name="T17" fmla="*/ 940 h 1349"/>
              <a:gd name="T18" fmla="*/ 69 w 1292"/>
              <a:gd name="T19" fmla="*/ 1009 h 1349"/>
              <a:gd name="T20" fmla="*/ 487 w 1292"/>
              <a:gd name="T21" fmla="*/ 1009 h 1349"/>
              <a:gd name="T22" fmla="*/ 406 w 1292"/>
              <a:gd name="T23" fmla="*/ 1296 h 1349"/>
              <a:gd name="T24" fmla="*/ 433 w 1292"/>
              <a:gd name="T25" fmla="*/ 1339 h 1349"/>
              <a:gd name="T26" fmla="*/ 465 w 1292"/>
              <a:gd name="T27" fmla="*/ 1345 h 1349"/>
              <a:gd name="T28" fmla="*/ 512 w 1292"/>
              <a:gd name="T29" fmla="*/ 1316 h 1349"/>
              <a:gd name="T30" fmla="*/ 599 w 1292"/>
              <a:gd name="T31" fmla="*/ 1009 h 1349"/>
              <a:gd name="T32" fmla="*/ 693 w 1292"/>
              <a:gd name="T33" fmla="*/ 1009 h 1349"/>
              <a:gd name="T34" fmla="*/ 780 w 1292"/>
              <a:gd name="T35" fmla="*/ 1316 h 1349"/>
              <a:gd name="T36" fmla="*/ 827 w 1292"/>
              <a:gd name="T37" fmla="*/ 1345 h 1349"/>
              <a:gd name="T38" fmla="*/ 859 w 1292"/>
              <a:gd name="T39" fmla="*/ 1339 h 1349"/>
              <a:gd name="T40" fmla="*/ 886 w 1292"/>
              <a:gd name="T41" fmla="*/ 1296 h 1349"/>
              <a:gd name="T42" fmla="*/ 805 w 1292"/>
              <a:gd name="T43" fmla="*/ 1009 h 1349"/>
              <a:gd name="T44" fmla="*/ 1223 w 1292"/>
              <a:gd name="T45" fmla="*/ 1009 h 1349"/>
              <a:gd name="T46" fmla="*/ 1292 w 1292"/>
              <a:gd name="T47" fmla="*/ 940 h 1349"/>
              <a:gd name="T48" fmla="*/ 1292 w 1292"/>
              <a:gd name="T49" fmla="*/ 179 h 1349"/>
              <a:gd name="T50" fmla="*/ 1223 w 1292"/>
              <a:gd name="T51" fmla="*/ 110 h 1349"/>
              <a:gd name="T52" fmla="*/ 1161 w 1292"/>
              <a:gd name="T53" fmla="*/ 875 h 1349"/>
              <a:gd name="T54" fmla="*/ 131 w 1292"/>
              <a:gd name="T55" fmla="*/ 875 h 1349"/>
              <a:gd name="T56" fmla="*/ 131 w 1292"/>
              <a:gd name="T57" fmla="*/ 230 h 1349"/>
              <a:gd name="T58" fmla="*/ 1161 w 1292"/>
              <a:gd name="T59" fmla="*/ 230 h 1349"/>
              <a:gd name="T60" fmla="*/ 1161 w 1292"/>
              <a:gd name="T61" fmla="*/ 875 h 1349"/>
              <a:gd name="T62" fmla="*/ 1161 w 1292"/>
              <a:gd name="T63" fmla="*/ 875 h 1349"/>
              <a:gd name="T64" fmla="*/ 1161 w 1292"/>
              <a:gd name="T65" fmla="*/ 875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2" h="1349">
                <a:moveTo>
                  <a:pt x="1223" y="110"/>
                </a:moveTo>
                <a:cubicBezTo>
                  <a:pt x="711" y="110"/>
                  <a:pt x="711" y="110"/>
                  <a:pt x="711" y="110"/>
                </a:cubicBezTo>
                <a:cubicBezTo>
                  <a:pt x="717" y="100"/>
                  <a:pt x="721" y="88"/>
                  <a:pt x="721" y="75"/>
                </a:cubicBezTo>
                <a:cubicBezTo>
                  <a:pt x="721" y="34"/>
                  <a:pt x="687" y="0"/>
                  <a:pt x="646" y="0"/>
                </a:cubicBezTo>
                <a:cubicBezTo>
                  <a:pt x="605" y="0"/>
                  <a:pt x="571" y="34"/>
                  <a:pt x="571" y="75"/>
                </a:cubicBezTo>
                <a:cubicBezTo>
                  <a:pt x="571" y="88"/>
                  <a:pt x="575" y="100"/>
                  <a:pt x="580" y="110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31" y="110"/>
                  <a:pt x="0" y="141"/>
                  <a:pt x="0" y="179"/>
                </a:cubicBezTo>
                <a:cubicBezTo>
                  <a:pt x="0" y="940"/>
                  <a:pt x="0" y="940"/>
                  <a:pt x="0" y="940"/>
                </a:cubicBezTo>
                <a:cubicBezTo>
                  <a:pt x="0" y="978"/>
                  <a:pt x="31" y="1009"/>
                  <a:pt x="69" y="1009"/>
                </a:cubicBezTo>
                <a:cubicBezTo>
                  <a:pt x="487" y="1009"/>
                  <a:pt x="487" y="1009"/>
                  <a:pt x="487" y="1009"/>
                </a:cubicBezTo>
                <a:cubicBezTo>
                  <a:pt x="406" y="1296"/>
                  <a:pt x="406" y="1296"/>
                  <a:pt x="406" y="1296"/>
                </a:cubicBezTo>
                <a:cubicBezTo>
                  <a:pt x="400" y="1316"/>
                  <a:pt x="412" y="1335"/>
                  <a:pt x="433" y="1339"/>
                </a:cubicBezTo>
                <a:cubicBezTo>
                  <a:pt x="465" y="1345"/>
                  <a:pt x="465" y="1345"/>
                  <a:pt x="465" y="1345"/>
                </a:cubicBezTo>
                <a:cubicBezTo>
                  <a:pt x="485" y="1349"/>
                  <a:pt x="507" y="1336"/>
                  <a:pt x="512" y="1316"/>
                </a:cubicBezTo>
                <a:cubicBezTo>
                  <a:pt x="599" y="1009"/>
                  <a:pt x="599" y="1009"/>
                  <a:pt x="599" y="1009"/>
                </a:cubicBezTo>
                <a:cubicBezTo>
                  <a:pt x="693" y="1009"/>
                  <a:pt x="693" y="1009"/>
                  <a:pt x="693" y="1009"/>
                </a:cubicBezTo>
                <a:cubicBezTo>
                  <a:pt x="780" y="1316"/>
                  <a:pt x="780" y="1316"/>
                  <a:pt x="780" y="1316"/>
                </a:cubicBezTo>
                <a:cubicBezTo>
                  <a:pt x="786" y="1336"/>
                  <a:pt x="807" y="1349"/>
                  <a:pt x="827" y="1345"/>
                </a:cubicBezTo>
                <a:cubicBezTo>
                  <a:pt x="859" y="1339"/>
                  <a:pt x="859" y="1339"/>
                  <a:pt x="859" y="1339"/>
                </a:cubicBezTo>
                <a:cubicBezTo>
                  <a:pt x="880" y="1335"/>
                  <a:pt x="891" y="1316"/>
                  <a:pt x="886" y="1296"/>
                </a:cubicBezTo>
                <a:cubicBezTo>
                  <a:pt x="805" y="1009"/>
                  <a:pt x="805" y="1009"/>
                  <a:pt x="805" y="1009"/>
                </a:cubicBezTo>
                <a:cubicBezTo>
                  <a:pt x="1223" y="1009"/>
                  <a:pt x="1223" y="1009"/>
                  <a:pt x="1223" y="1009"/>
                </a:cubicBezTo>
                <a:cubicBezTo>
                  <a:pt x="1261" y="1009"/>
                  <a:pt x="1292" y="978"/>
                  <a:pt x="1292" y="940"/>
                </a:cubicBezTo>
                <a:cubicBezTo>
                  <a:pt x="1292" y="179"/>
                  <a:pt x="1292" y="179"/>
                  <a:pt x="1292" y="179"/>
                </a:cubicBezTo>
                <a:cubicBezTo>
                  <a:pt x="1292" y="141"/>
                  <a:pt x="1261" y="110"/>
                  <a:pt x="1223" y="110"/>
                </a:cubicBezTo>
                <a:close/>
                <a:moveTo>
                  <a:pt x="1161" y="875"/>
                </a:moveTo>
                <a:cubicBezTo>
                  <a:pt x="131" y="875"/>
                  <a:pt x="131" y="875"/>
                  <a:pt x="131" y="875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161" y="230"/>
                  <a:pt x="1161" y="230"/>
                  <a:pt x="1161" y="230"/>
                </a:cubicBezTo>
                <a:lnTo>
                  <a:pt x="1161" y="875"/>
                </a:lnTo>
                <a:close/>
                <a:moveTo>
                  <a:pt x="1161" y="875"/>
                </a:moveTo>
                <a:cubicBezTo>
                  <a:pt x="1161" y="875"/>
                  <a:pt x="1161" y="875"/>
                  <a:pt x="1161" y="875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6161794" y="1847170"/>
            <a:ext cx="1883756" cy="817619"/>
          </a:xfrm>
          <a:custGeom>
            <a:avLst/>
            <a:gdLst>
              <a:gd name="T0" fmla="*/ 54 w 861"/>
              <a:gd name="T1" fmla="*/ 374 h 374"/>
              <a:gd name="T2" fmla="*/ 107 w 861"/>
              <a:gd name="T3" fmla="*/ 320 h 374"/>
              <a:gd name="T4" fmla="*/ 104 w 861"/>
              <a:gd name="T5" fmla="*/ 305 h 374"/>
              <a:gd name="T6" fmla="*/ 348 w 861"/>
              <a:gd name="T7" fmla="*/ 110 h 374"/>
              <a:gd name="T8" fmla="*/ 378 w 861"/>
              <a:gd name="T9" fmla="*/ 121 h 374"/>
              <a:gd name="T10" fmla="*/ 404 w 861"/>
              <a:gd name="T11" fmla="*/ 113 h 374"/>
              <a:gd name="T12" fmla="*/ 542 w 861"/>
              <a:gd name="T13" fmla="*/ 231 h 374"/>
              <a:gd name="T14" fmla="*/ 540 w 861"/>
              <a:gd name="T15" fmla="*/ 240 h 374"/>
              <a:gd name="T16" fmla="*/ 594 w 861"/>
              <a:gd name="T17" fmla="*/ 293 h 374"/>
              <a:gd name="T18" fmla="*/ 648 w 861"/>
              <a:gd name="T19" fmla="*/ 240 h 374"/>
              <a:gd name="T20" fmla="*/ 645 w 861"/>
              <a:gd name="T21" fmla="*/ 225 h 374"/>
              <a:gd name="T22" fmla="*/ 783 w 861"/>
              <a:gd name="T23" fmla="*/ 100 h 374"/>
              <a:gd name="T24" fmla="*/ 807 w 861"/>
              <a:gd name="T25" fmla="*/ 107 h 374"/>
              <a:gd name="T26" fmla="*/ 861 w 861"/>
              <a:gd name="T27" fmla="*/ 54 h 374"/>
              <a:gd name="T28" fmla="*/ 807 w 861"/>
              <a:gd name="T29" fmla="*/ 0 h 374"/>
              <a:gd name="T30" fmla="*/ 754 w 861"/>
              <a:gd name="T31" fmla="*/ 54 h 374"/>
              <a:gd name="T32" fmla="*/ 758 w 861"/>
              <a:gd name="T33" fmla="*/ 74 h 374"/>
              <a:gd name="T34" fmla="*/ 623 w 861"/>
              <a:gd name="T35" fmla="*/ 196 h 374"/>
              <a:gd name="T36" fmla="*/ 594 w 861"/>
              <a:gd name="T37" fmla="*/ 186 h 374"/>
              <a:gd name="T38" fmla="*/ 561 w 861"/>
              <a:gd name="T39" fmla="*/ 199 h 374"/>
              <a:gd name="T40" fmla="*/ 428 w 861"/>
              <a:gd name="T41" fmla="*/ 86 h 374"/>
              <a:gd name="T42" fmla="*/ 432 w 861"/>
              <a:gd name="T43" fmla="*/ 67 h 374"/>
              <a:gd name="T44" fmla="*/ 379 w 861"/>
              <a:gd name="T45" fmla="*/ 14 h 374"/>
              <a:gd name="T46" fmla="*/ 325 w 861"/>
              <a:gd name="T47" fmla="*/ 67 h 374"/>
              <a:gd name="T48" fmla="*/ 329 w 861"/>
              <a:gd name="T49" fmla="*/ 86 h 374"/>
              <a:gd name="T50" fmla="*/ 83 w 861"/>
              <a:gd name="T51" fmla="*/ 277 h 374"/>
              <a:gd name="T52" fmla="*/ 54 w 861"/>
              <a:gd name="T53" fmla="*/ 267 h 374"/>
              <a:gd name="T54" fmla="*/ 0 w 861"/>
              <a:gd name="T55" fmla="*/ 320 h 374"/>
              <a:gd name="T56" fmla="*/ 54 w 861"/>
              <a:gd name="T57" fmla="*/ 374 h 374"/>
              <a:gd name="T58" fmla="*/ 54 w 861"/>
              <a:gd name="T59" fmla="*/ 374 h 374"/>
              <a:gd name="T60" fmla="*/ 54 w 861"/>
              <a:gd name="T61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61" h="374">
                <a:moveTo>
                  <a:pt x="54" y="374"/>
                </a:moveTo>
                <a:cubicBezTo>
                  <a:pt x="83" y="374"/>
                  <a:pt x="107" y="350"/>
                  <a:pt x="107" y="320"/>
                </a:cubicBezTo>
                <a:cubicBezTo>
                  <a:pt x="107" y="315"/>
                  <a:pt x="105" y="310"/>
                  <a:pt x="104" y="305"/>
                </a:cubicBezTo>
                <a:cubicBezTo>
                  <a:pt x="172" y="250"/>
                  <a:pt x="293" y="153"/>
                  <a:pt x="348" y="110"/>
                </a:cubicBezTo>
                <a:cubicBezTo>
                  <a:pt x="357" y="116"/>
                  <a:pt x="367" y="121"/>
                  <a:pt x="378" y="121"/>
                </a:cubicBezTo>
                <a:cubicBezTo>
                  <a:pt x="388" y="121"/>
                  <a:pt x="396" y="118"/>
                  <a:pt x="404" y="113"/>
                </a:cubicBezTo>
                <a:cubicBezTo>
                  <a:pt x="439" y="144"/>
                  <a:pt x="499" y="195"/>
                  <a:pt x="542" y="231"/>
                </a:cubicBezTo>
                <a:cubicBezTo>
                  <a:pt x="542" y="234"/>
                  <a:pt x="540" y="237"/>
                  <a:pt x="540" y="240"/>
                </a:cubicBezTo>
                <a:cubicBezTo>
                  <a:pt x="540" y="269"/>
                  <a:pt x="565" y="293"/>
                  <a:pt x="594" y="293"/>
                </a:cubicBezTo>
                <a:cubicBezTo>
                  <a:pt x="624" y="293"/>
                  <a:pt x="648" y="269"/>
                  <a:pt x="648" y="240"/>
                </a:cubicBezTo>
                <a:cubicBezTo>
                  <a:pt x="648" y="235"/>
                  <a:pt x="646" y="230"/>
                  <a:pt x="645" y="225"/>
                </a:cubicBezTo>
                <a:cubicBezTo>
                  <a:pt x="783" y="100"/>
                  <a:pt x="783" y="100"/>
                  <a:pt x="783" y="100"/>
                </a:cubicBezTo>
                <a:cubicBezTo>
                  <a:pt x="790" y="104"/>
                  <a:pt x="798" y="107"/>
                  <a:pt x="807" y="107"/>
                </a:cubicBezTo>
                <a:cubicBezTo>
                  <a:pt x="837" y="107"/>
                  <a:pt x="861" y="83"/>
                  <a:pt x="861" y="54"/>
                </a:cubicBezTo>
                <a:cubicBezTo>
                  <a:pt x="861" y="24"/>
                  <a:pt x="837" y="0"/>
                  <a:pt x="807" y="0"/>
                </a:cubicBezTo>
                <a:cubicBezTo>
                  <a:pt x="778" y="0"/>
                  <a:pt x="754" y="24"/>
                  <a:pt x="754" y="54"/>
                </a:cubicBezTo>
                <a:cubicBezTo>
                  <a:pt x="754" y="61"/>
                  <a:pt x="755" y="67"/>
                  <a:pt x="758" y="74"/>
                </a:cubicBezTo>
                <a:cubicBezTo>
                  <a:pt x="719" y="108"/>
                  <a:pt x="659" y="162"/>
                  <a:pt x="623" y="196"/>
                </a:cubicBezTo>
                <a:cubicBezTo>
                  <a:pt x="614" y="190"/>
                  <a:pt x="605" y="186"/>
                  <a:pt x="594" y="186"/>
                </a:cubicBezTo>
                <a:cubicBezTo>
                  <a:pt x="581" y="186"/>
                  <a:pt x="570" y="191"/>
                  <a:pt x="561" y="199"/>
                </a:cubicBezTo>
                <a:cubicBezTo>
                  <a:pt x="526" y="169"/>
                  <a:pt x="469" y="120"/>
                  <a:pt x="428" y="86"/>
                </a:cubicBezTo>
                <a:cubicBezTo>
                  <a:pt x="430" y="80"/>
                  <a:pt x="432" y="74"/>
                  <a:pt x="432" y="67"/>
                </a:cubicBezTo>
                <a:cubicBezTo>
                  <a:pt x="432" y="38"/>
                  <a:pt x="408" y="14"/>
                  <a:pt x="379" y="14"/>
                </a:cubicBezTo>
                <a:cubicBezTo>
                  <a:pt x="349" y="14"/>
                  <a:pt x="325" y="38"/>
                  <a:pt x="325" y="67"/>
                </a:cubicBezTo>
                <a:cubicBezTo>
                  <a:pt x="325" y="74"/>
                  <a:pt x="326" y="80"/>
                  <a:pt x="329" y="86"/>
                </a:cubicBezTo>
                <a:cubicBezTo>
                  <a:pt x="83" y="277"/>
                  <a:pt x="83" y="277"/>
                  <a:pt x="83" y="277"/>
                </a:cubicBezTo>
                <a:cubicBezTo>
                  <a:pt x="75" y="271"/>
                  <a:pt x="65" y="267"/>
                  <a:pt x="54" y="267"/>
                </a:cubicBezTo>
                <a:cubicBezTo>
                  <a:pt x="24" y="267"/>
                  <a:pt x="0" y="291"/>
                  <a:pt x="0" y="320"/>
                </a:cubicBezTo>
                <a:cubicBezTo>
                  <a:pt x="0" y="350"/>
                  <a:pt x="24" y="374"/>
                  <a:pt x="54" y="374"/>
                </a:cubicBezTo>
                <a:close/>
                <a:moveTo>
                  <a:pt x="54" y="374"/>
                </a:moveTo>
                <a:cubicBezTo>
                  <a:pt x="54" y="374"/>
                  <a:pt x="54" y="374"/>
                  <a:pt x="54" y="374"/>
                </a:cubicBezTo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39396" y="1230716"/>
            <a:ext cx="101481" cy="1557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9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10" grpId="0" animBg="1"/>
      <p:bldP spid="23" grpId="0" animBg="1"/>
      <p:bldP spid="2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Torino Process 2018-20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49" y="480829"/>
            <a:ext cx="7765868" cy="821798"/>
          </a:xfrm>
        </p:spPr>
        <p:txBody>
          <a:bodyPr>
            <a:noAutofit/>
          </a:bodyPr>
          <a:lstStyle/>
          <a:p>
            <a:r>
              <a:rPr lang="en-GB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Five characteristics shaping Georgia today</a:t>
            </a:r>
            <a:endParaRPr lang="en-GB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7099" y="1205011"/>
            <a:ext cx="563878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tabLst>
                <a:tab pos="177800" algn="l"/>
              </a:tabLst>
            </a:pPr>
            <a:r>
              <a:rPr lang="en-GB" sz="1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Growing economy, competitive advantage in services (tourism, transport)  – but limited creation of high-skilled jobs</a:t>
            </a:r>
            <a:endParaRPr lang="en-GB" sz="1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tabLst>
                <a:tab pos="177800" algn="l"/>
              </a:tabLst>
            </a:pPr>
            <a:endParaRPr lang="en-GB" sz="1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tabLst>
                <a:tab pos="177800" algn="l"/>
              </a:tabLst>
            </a:pPr>
            <a:r>
              <a:rPr lang="en-GB" sz="1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Gradual improvement in labour market indicators (</a:t>
            </a:r>
            <a:r>
              <a:rPr lang="en-GB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GB" sz="1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employment, </a:t>
            </a:r>
            <a:r>
              <a:rPr lang="en-GB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GB" sz="1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unemployment) – still modest use of human capital potential</a:t>
            </a:r>
          </a:p>
          <a:p>
            <a:pPr lvl="0" defTabSz="914400" fontAlgn="base">
              <a:tabLst>
                <a:tab pos="177800" algn="l"/>
              </a:tabLst>
            </a:pPr>
            <a:endParaRPr lang="en-GB" sz="1800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ts val="600"/>
              </a:spcBef>
            </a:pPr>
            <a:r>
              <a:rPr lang="en-GB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Non-negligible degree of skills mismatch – e.g. over-qualification, under-qualification, working in jobs different from education field </a:t>
            </a:r>
            <a:endParaRPr lang="en-GB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902731" y="2316098"/>
            <a:ext cx="48924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902730" y="3434715"/>
            <a:ext cx="48924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6475739" y="1205011"/>
            <a:ext cx="2520000" cy="2520000"/>
          </a:xfrm>
          <a:custGeom>
            <a:avLst/>
            <a:gdLst>
              <a:gd name="T0" fmla="*/ 919 w 927"/>
              <a:gd name="T1" fmla="*/ 730 h 840"/>
              <a:gd name="T2" fmla="*/ 871 w 927"/>
              <a:gd name="T3" fmla="*/ 592 h 840"/>
              <a:gd name="T4" fmla="*/ 839 w 927"/>
              <a:gd name="T5" fmla="*/ 570 h 840"/>
              <a:gd name="T6" fmla="*/ 832 w 927"/>
              <a:gd name="T7" fmla="*/ 570 h 840"/>
              <a:gd name="T8" fmla="*/ 878 w 927"/>
              <a:gd name="T9" fmla="*/ 508 h 840"/>
              <a:gd name="T10" fmla="*/ 878 w 927"/>
              <a:gd name="T11" fmla="*/ 65 h 840"/>
              <a:gd name="T12" fmla="*/ 812 w 927"/>
              <a:gd name="T13" fmla="*/ 0 h 840"/>
              <a:gd name="T14" fmla="*/ 115 w 927"/>
              <a:gd name="T15" fmla="*/ 0 h 840"/>
              <a:gd name="T16" fmla="*/ 50 w 927"/>
              <a:gd name="T17" fmla="*/ 65 h 840"/>
              <a:gd name="T18" fmla="*/ 50 w 927"/>
              <a:gd name="T19" fmla="*/ 508 h 840"/>
              <a:gd name="T20" fmla="*/ 95 w 927"/>
              <a:gd name="T21" fmla="*/ 570 h 840"/>
              <a:gd name="T22" fmla="*/ 88 w 927"/>
              <a:gd name="T23" fmla="*/ 570 h 840"/>
              <a:gd name="T24" fmla="*/ 56 w 927"/>
              <a:gd name="T25" fmla="*/ 592 h 840"/>
              <a:gd name="T26" fmla="*/ 9 w 927"/>
              <a:gd name="T27" fmla="*/ 730 h 840"/>
              <a:gd name="T28" fmla="*/ 19 w 927"/>
              <a:gd name="T29" fmla="*/ 805 h 840"/>
              <a:gd name="T30" fmla="*/ 87 w 927"/>
              <a:gd name="T31" fmla="*/ 840 h 840"/>
              <a:gd name="T32" fmla="*/ 840 w 927"/>
              <a:gd name="T33" fmla="*/ 840 h 840"/>
              <a:gd name="T34" fmla="*/ 908 w 927"/>
              <a:gd name="T35" fmla="*/ 805 h 840"/>
              <a:gd name="T36" fmla="*/ 919 w 927"/>
              <a:gd name="T37" fmla="*/ 730 h 840"/>
              <a:gd name="T38" fmla="*/ 464 w 927"/>
              <a:gd name="T39" fmla="*/ 15 h 840"/>
              <a:gd name="T40" fmla="*/ 480 w 927"/>
              <a:gd name="T41" fmla="*/ 32 h 840"/>
              <a:gd name="T42" fmla="*/ 464 w 927"/>
              <a:gd name="T43" fmla="*/ 48 h 840"/>
              <a:gd name="T44" fmla="*/ 447 w 927"/>
              <a:gd name="T45" fmla="*/ 32 h 840"/>
              <a:gd name="T46" fmla="*/ 464 w 927"/>
              <a:gd name="T47" fmla="*/ 15 h 840"/>
              <a:gd name="T48" fmla="*/ 115 w 927"/>
              <a:gd name="T49" fmla="*/ 63 h 840"/>
              <a:gd name="T50" fmla="*/ 815 w 927"/>
              <a:gd name="T51" fmla="*/ 65 h 840"/>
              <a:gd name="T52" fmla="*/ 815 w 927"/>
              <a:gd name="T53" fmla="*/ 510 h 840"/>
              <a:gd name="T54" fmla="*/ 112 w 927"/>
              <a:gd name="T55" fmla="*/ 508 h 840"/>
              <a:gd name="T56" fmla="*/ 115 w 927"/>
              <a:gd name="T57" fmla="*/ 63 h 840"/>
              <a:gd name="T58" fmla="*/ 590 w 927"/>
              <a:gd name="T59" fmla="*/ 776 h 840"/>
              <a:gd name="T60" fmla="*/ 582 w 927"/>
              <a:gd name="T61" fmla="*/ 780 h 840"/>
              <a:gd name="T62" fmla="*/ 345 w 927"/>
              <a:gd name="T63" fmla="*/ 780 h 840"/>
              <a:gd name="T64" fmla="*/ 337 w 927"/>
              <a:gd name="T65" fmla="*/ 776 h 840"/>
              <a:gd name="T66" fmla="*/ 336 w 927"/>
              <a:gd name="T67" fmla="*/ 768 h 840"/>
              <a:gd name="T68" fmla="*/ 359 w 927"/>
              <a:gd name="T69" fmla="*/ 711 h 840"/>
              <a:gd name="T70" fmla="*/ 387 w 927"/>
              <a:gd name="T71" fmla="*/ 692 h 840"/>
              <a:gd name="T72" fmla="*/ 540 w 927"/>
              <a:gd name="T73" fmla="*/ 692 h 840"/>
              <a:gd name="T74" fmla="*/ 568 w 927"/>
              <a:gd name="T75" fmla="*/ 711 h 840"/>
              <a:gd name="T76" fmla="*/ 591 w 927"/>
              <a:gd name="T77" fmla="*/ 768 h 840"/>
              <a:gd name="T78" fmla="*/ 590 w 927"/>
              <a:gd name="T79" fmla="*/ 776 h 840"/>
              <a:gd name="T80" fmla="*/ 590 w 927"/>
              <a:gd name="T81" fmla="*/ 776 h 840"/>
              <a:gd name="T82" fmla="*/ 590 w 927"/>
              <a:gd name="T83" fmla="*/ 77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27" h="840">
                <a:moveTo>
                  <a:pt x="919" y="730"/>
                </a:moveTo>
                <a:cubicBezTo>
                  <a:pt x="871" y="592"/>
                  <a:pt x="871" y="592"/>
                  <a:pt x="871" y="592"/>
                </a:cubicBezTo>
                <a:cubicBezTo>
                  <a:pt x="866" y="579"/>
                  <a:pt x="854" y="570"/>
                  <a:pt x="839" y="570"/>
                </a:cubicBezTo>
                <a:cubicBezTo>
                  <a:pt x="832" y="570"/>
                  <a:pt x="832" y="570"/>
                  <a:pt x="832" y="570"/>
                </a:cubicBezTo>
                <a:cubicBezTo>
                  <a:pt x="858" y="561"/>
                  <a:pt x="878" y="537"/>
                  <a:pt x="878" y="508"/>
                </a:cubicBezTo>
                <a:cubicBezTo>
                  <a:pt x="878" y="65"/>
                  <a:pt x="878" y="65"/>
                  <a:pt x="878" y="65"/>
                </a:cubicBezTo>
                <a:cubicBezTo>
                  <a:pt x="878" y="29"/>
                  <a:pt x="848" y="0"/>
                  <a:pt x="812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79" y="0"/>
                  <a:pt x="50" y="29"/>
                  <a:pt x="50" y="65"/>
                </a:cubicBezTo>
                <a:cubicBezTo>
                  <a:pt x="50" y="508"/>
                  <a:pt x="50" y="508"/>
                  <a:pt x="50" y="508"/>
                </a:cubicBezTo>
                <a:cubicBezTo>
                  <a:pt x="50" y="537"/>
                  <a:pt x="69" y="561"/>
                  <a:pt x="95" y="570"/>
                </a:cubicBezTo>
                <a:cubicBezTo>
                  <a:pt x="88" y="570"/>
                  <a:pt x="88" y="570"/>
                  <a:pt x="88" y="570"/>
                </a:cubicBezTo>
                <a:cubicBezTo>
                  <a:pt x="74" y="570"/>
                  <a:pt x="61" y="579"/>
                  <a:pt x="56" y="592"/>
                </a:cubicBezTo>
                <a:cubicBezTo>
                  <a:pt x="9" y="730"/>
                  <a:pt x="9" y="730"/>
                  <a:pt x="9" y="730"/>
                </a:cubicBezTo>
                <a:cubicBezTo>
                  <a:pt x="0" y="755"/>
                  <a:pt x="4" y="783"/>
                  <a:pt x="19" y="805"/>
                </a:cubicBezTo>
                <a:cubicBezTo>
                  <a:pt x="35" y="827"/>
                  <a:pt x="60" y="840"/>
                  <a:pt x="87" y="840"/>
                </a:cubicBezTo>
                <a:cubicBezTo>
                  <a:pt x="840" y="840"/>
                  <a:pt x="840" y="840"/>
                  <a:pt x="840" y="840"/>
                </a:cubicBezTo>
                <a:cubicBezTo>
                  <a:pt x="867" y="840"/>
                  <a:pt x="892" y="827"/>
                  <a:pt x="908" y="805"/>
                </a:cubicBezTo>
                <a:cubicBezTo>
                  <a:pt x="923" y="783"/>
                  <a:pt x="927" y="755"/>
                  <a:pt x="919" y="730"/>
                </a:cubicBezTo>
                <a:close/>
                <a:moveTo>
                  <a:pt x="464" y="15"/>
                </a:moveTo>
                <a:cubicBezTo>
                  <a:pt x="473" y="15"/>
                  <a:pt x="480" y="23"/>
                  <a:pt x="480" y="32"/>
                </a:cubicBezTo>
                <a:cubicBezTo>
                  <a:pt x="480" y="41"/>
                  <a:pt x="473" y="48"/>
                  <a:pt x="464" y="48"/>
                </a:cubicBezTo>
                <a:cubicBezTo>
                  <a:pt x="455" y="48"/>
                  <a:pt x="447" y="41"/>
                  <a:pt x="447" y="32"/>
                </a:cubicBezTo>
                <a:cubicBezTo>
                  <a:pt x="447" y="23"/>
                  <a:pt x="455" y="15"/>
                  <a:pt x="464" y="15"/>
                </a:cubicBezTo>
                <a:close/>
                <a:moveTo>
                  <a:pt x="115" y="63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510"/>
                  <a:pt x="815" y="510"/>
                  <a:pt x="815" y="510"/>
                </a:cubicBezTo>
                <a:cubicBezTo>
                  <a:pt x="112" y="508"/>
                  <a:pt x="112" y="508"/>
                  <a:pt x="112" y="508"/>
                </a:cubicBezTo>
                <a:lnTo>
                  <a:pt x="115" y="63"/>
                </a:lnTo>
                <a:close/>
                <a:moveTo>
                  <a:pt x="590" y="776"/>
                </a:moveTo>
                <a:cubicBezTo>
                  <a:pt x="588" y="779"/>
                  <a:pt x="586" y="780"/>
                  <a:pt x="582" y="780"/>
                </a:cubicBezTo>
                <a:cubicBezTo>
                  <a:pt x="345" y="780"/>
                  <a:pt x="345" y="780"/>
                  <a:pt x="345" y="780"/>
                </a:cubicBezTo>
                <a:cubicBezTo>
                  <a:pt x="342" y="780"/>
                  <a:pt x="339" y="779"/>
                  <a:pt x="337" y="776"/>
                </a:cubicBezTo>
                <a:cubicBezTo>
                  <a:pt x="335" y="774"/>
                  <a:pt x="335" y="771"/>
                  <a:pt x="336" y="768"/>
                </a:cubicBezTo>
                <a:cubicBezTo>
                  <a:pt x="359" y="711"/>
                  <a:pt x="359" y="711"/>
                  <a:pt x="359" y="711"/>
                </a:cubicBezTo>
                <a:cubicBezTo>
                  <a:pt x="364" y="700"/>
                  <a:pt x="375" y="692"/>
                  <a:pt x="387" y="692"/>
                </a:cubicBezTo>
                <a:cubicBezTo>
                  <a:pt x="540" y="692"/>
                  <a:pt x="540" y="692"/>
                  <a:pt x="540" y="692"/>
                </a:cubicBezTo>
                <a:cubicBezTo>
                  <a:pt x="552" y="692"/>
                  <a:pt x="563" y="700"/>
                  <a:pt x="568" y="711"/>
                </a:cubicBezTo>
                <a:cubicBezTo>
                  <a:pt x="591" y="768"/>
                  <a:pt x="591" y="768"/>
                  <a:pt x="591" y="768"/>
                </a:cubicBezTo>
                <a:cubicBezTo>
                  <a:pt x="592" y="771"/>
                  <a:pt x="592" y="774"/>
                  <a:pt x="590" y="776"/>
                </a:cubicBezTo>
                <a:close/>
                <a:moveTo>
                  <a:pt x="590" y="776"/>
                </a:moveTo>
                <a:cubicBezTo>
                  <a:pt x="590" y="776"/>
                  <a:pt x="590" y="776"/>
                  <a:pt x="590" y="776"/>
                </a:cubicBezTo>
              </a:path>
            </a:pathLst>
          </a:custGeom>
          <a:solidFill>
            <a:srgbClr val="750D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Freeform 5"/>
          <p:cNvSpPr>
            <a:spLocks noEditPoints="1"/>
          </p:cNvSpPr>
          <p:nvPr/>
        </p:nvSpPr>
        <p:spPr bwMode="auto">
          <a:xfrm>
            <a:off x="7342094" y="1586754"/>
            <a:ext cx="1038273" cy="1002580"/>
          </a:xfrm>
          <a:custGeom>
            <a:avLst/>
            <a:gdLst>
              <a:gd name="T0" fmla="*/ 81 w 130"/>
              <a:gd name="T1" fmla="*/ 51 h 131"/>
              <a:gd name="T2" fmla="*/ 101 w 130"/>
              <a:gd name="T3" fmla="*/ 31 h 131"/>
              <a:gd name="T4" fmla="*/ 103 w 130"/>
              <a:gd name="T5" fmla="*/ 23 h 131"/>
              <a:gd name="T6" fmla="*/ 97 w 130"/>
              <a:gd name="T7" fmla="*/ 18 h 131"/>
              <a:gd name="T8" fmla="*/ 9 w 130"/>
              <a:gd name="T9" fmla="*/ 0 h 131"/>
              <a:gd name="T10" fmla="*/ 2 w 130"/>
              <a:gd name="T11" fmla="*/ 2 h 131"/>
              <a:gd name="T12" fmla="*/ 0 w 130"/>
              <a:gd name="T13" fmla="*/ 9 h 131"/>
              <a:gd name="T14" fmla="*/ 18 w 130"/>
              <a:gd name="T15" fmla="*/ 97 h 131"/>
              <a:gd name="T16" fmla="*/ 23 w 130"/>
              <a:gd name="T17" fmla="*/ 103 h 131"/>
              <a:gd name="T18" fmla="*/ 31 w 130"/>
              <a:gd name="T19" fmla="*/ 101 h 131"/>
              <a:gd name="T20" fmla="*/ 51 w 130"/>
              <a:gd name="T21" fmla="*/ 81 h 131"/>
              <a:gd name="T22" fmla="*/ 99 w 130"/>
              <a:gd name="T23" fmla="*/ 128 h 131"/>
              <a:gd name="T24" fmla="*/ 109 w 130"/>
              <a:gd name="T25" fmla="*/ 128 h 131"/>
              <a:gd name="T26" fmla="*/ 128 w 130"/>
              <a:gd name="T27" fmla="*/ 109 h 131"/>
              <a:gd name="T28" fmla="*/ 130 w 130"/>
              <a:gd name="T29" fmla="*/ 104 h 131"/>
              <a:gd name="T30" fmla="*/ 128 w 130"/>
              <a:gd name="T31" fmla="*/ 99 h 131"/>
              <a:gd name="T32" fmla="*/ 81 w 130"/>
              <a:gd name="T33" fmla="*/ 51 h 131"/>
              <a:gd name="T34" fmla="*/ 81 w 130"/>
              <a:gd name="T35" fmla="*/ 51 h 131"/>
              <a:gd name="T36" fmla="*/ 81 w 130"/>
              <a:gd name="T37" fmla="*/ 5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" h="131">
                <a:moveTo>
                  <a:pt x="81" y="51"/>
                </a:moveTo>
                <a:cubicBezTo>
                  <a:pt x="101" y="31"/>
                  <a:pt x="101" y="31"/>
                  <a:pt x="101" y="31"/>
                </a:cubicBezTo>
                <a:cubicBezTo>
                  <a:pt x="103" y="29"/>
                  <a:pt x="104" y="26"/>
                  <a:pt x="103" y="23"/>
                </a:cubicBezTo>
                <a:cubicBezTo>
                  <a:pt x="102" y="21"/>
                  <a:pt x="100" y="19"/>
                  <a:pt x="97" y="18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4" y="1"/>
                  <a:pt x="2" y="2"/>
                </a:cubicBezTo>
                <a:cubicBezTo>
                  <a:pt x="1" y="4"/>
                  <a:pt x="0" y="7"/>
                  <a:pt x="0" y="9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100"/>
                  <a:pt x="21" y="102"/>
                  <a:pt x="23" y="103"/>
                </a:cubicBezTo>
                <a:cubicBezTo>
                  <a:pt x="26" y="104"/>
                  <a:pt x="29" y="103"/>
                  <a:pt x="31" y="101"/>
                </a:cubicBezTo>
                <a:cubicBezTo>
                  <a:pt x="51" y="81"/>
                  <a:pt x="51" y="81"/>
                  <a:pt x="51" y="81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31"/>
                  <a:pt x="106" y="131"/>
                  <a:pt x="109" y="128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30" y="108"/>
                  <a:pt x="130" y="106"/>
                  <a:pt x="130" y="104"/>
                </a:cubicBezTo>
                <a:cubicBezTo>
                  <a:pt x="130" y="102"/>
                  <a:pt x="130" y="100"/>
                  <a:pt x="128" y="99"/>
                </a:cubicBezTo>
                <a:lnTo>
                  <a:pt x="81" y="51"/>
                </a:lnTo>
                <a:close/>
                <a:moveTo>
                  <a:pt x="81" y="51"/>
                </a:moveTo>
                <a:cubicBezTo>
                  <a:pt x="81" y="51"/>
                  <a:pt x="81" y="51"/>
                  <a:pt x="81" y="51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43" name="Group 4"/>
          <p:cNvGrpSpPr>
            <a:grpSpLocks noChangeAspect="1"/>
          </p:cNvGrpSpPr>
          <p:nvPr/>
        </p:nvGrpSpPr>
        <p:grpSpPr bwMode="auto">
          <a:xfrm>
            <a:off x="272219" y="1480269"/>
            <a:ext cx="592064" cy="1607976"/>
            <a:chOff x="2501" y="-473"/>
            <a:chExt cx="852" cy="2020"/>
          </a:xfrm>
          <a:solidFill>
            <a:schemeClr val="accent3"/>
          </a:solidFill>
          <a:effectLst/>
        </p:grpSpPr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2501" y="-473"/>
              <a:ext cx="852" cy="641"/>
            </a:xfrm>
            <a:custGeom>
              <a:avLst/>
              <a:gdLst>
                <a:gd name="T0" fmla="*/ 2060 w 2225"/>
                <a:gd name="T1" fmla="*/ 185 h 2226"/>
                <a:gd name="T2" fmla="*/ 2011 w 2225"/>
                <a:gd name="T3" fmla="*/ 511 h 2226"/>
                <a:gd name="T4" fmla="*/ 1986 w 2225"/>
                <a:gd name="T5" fmla="*/ 521 h 2226"/>
                <a:gd name="T6" fmla="*/ 1942 w 2225"/>
                <a:gd name="T7" fmla="*/ 486 h 2226"/>
                <a:gd name="T8" fmla="*/ 1482 w 2225"/>
                <a:gd name="T9" fmla="*/ 1065 h 2226"/>
                <a:gd name="T10" fmla="*/ 1476 w 2225"/>
                <a:gd name="T11" fmla="*/ 1069 h 2226"/>
                <a:gd name="T12" fmla="*/ 1446 w 2225"/>
                <a:gd name="T13" fmla="*/ 1075 h 2226"/>
                <a:gd name="T14" fmla="*/ 1234 w 2225"/>
                <a:gd name="T15" fmla="*/ 978 h 2226"/>
                <a:gd name="T16" fmla="*/ 512 w 2225"/>
                <a:gd name="T17" fmla="*/ 1886 h 2226"/>
                <a:gd name="T18" fmla="*/ 474 w 2225"/>
                <a:gd name="T19" fmla="*/ 1890 h 2226"/>
                <a:gd name="T20" fmla="*/ 346 w 2225"/>
                <a:gd name="T21" fmla="*/ 1789 h 2226"/>
                <a:gd name="T22" fmla="*/ 342 w 2225"/>
                <a:gd name="T23" fmla="*/ 1751 h 2226"/>
                <a:gd name="T24" fmla="*/ 1156 w 2225"/>
                <a:gd name="T25" fmla="*/ 727 h 2226"/>
                <a:gd name="T26" fmla="*/ 1189 w 2225"/>
                <a:gd name="T27" fmla="*/ 719 h 2226"/>
                <a:gd name="T28" fmla="*/ 1191 w 2225"/>
                <a:gd name="T29" fmla="*/ 720 h 2226"/>
                <a:gd name="T30" fmla="*/ 1402 w 2225"/>
                <a:gd name="T31" fmla="*/ 817 h 2226"/>
                <a:gd name="T32" fmla="*/ 1772 w 2225"/>
                <a:gd name="T33" fmla="*/ 351 h 2226"/>
                <a:gd name="T34" fmla="*/ 1728 w 2225"/>
                <a:gd name="T35" fmla="*/ 316 h 2226"/>
                <a:gd name="T36" fmla="*/ 1732 w 2225"/>
                <a:gd name="T37" fmla="*/ 289 h 2226"/>
                <a:gd name="T38" fmla="*/ 2039 w 2225"/>
                <a:gd name="T39" fmla="*/ 168 h 2226"/>
                <a:gd name="T40" fmla="*/ 2060 w 2225"/>
                <a:gd name="T41" fmla="*/ 185 h 2226"/>
                <a:gd name="T42" fmla="*/ 2225 w 2225"/>
                <a:gd name="T43" fmla="*/ 2168 h 2226"/>
                <a:gd name="T44" fmla="*/ 2225 w 2225"/>
                <a:gd name="T45" fmla="*/ 2119 h 2226"/>
                <a:gd name="T46" fmla="*/ 2167 w 2225"/>
                <a:gd name="T47" fmla="*/ 2061 h 2226"/>
                <a:gd name="T48" fmla="*/ 164 w 2225"/>
                <a:gd name="T49" fmla="*/ 2061 h 2226"/>
                <a:gd name="T50" fmla="*/ 164 w 2225"/>
                <a:gd name="T51" fmla="*/ 58 h 2226"/>
                <a:gd name="T52" fmla="*/ 106 w 2225"/>
                <a:gd name="T53" fmla="*/ 0 h 2226"/>
                <a:gd name="T54" fmla="*/ 58 w 2225"/>
                <a:gd name="T55" fmla="*/ 0 h 2226"/>
                <a:gd name="T56" fmla="*/ 0 w 2225"/>
                <a:gd name="T57" fmla="*/ 58 h 2226"/>
                <a:gd name="T58" fmla="*/ 0 w 2225"/>
                <a:gd name="T59" fmla="*/ 2119 h 2226"/>
                <a:gd name="T60" fmla="*/ 0 w 2225"/>
                <a:gd name="T61" fmla="*/ 2168 h 2226"/>
                <a:gd name="T62" fmla="*/ 58 w 2225"/>
                <a:gd name="T63" fmla="*/ 2226 h 2226"/>
                <a:gd name="T64" fmla="*/ 106 w 2225"/>
                <a:gd name="T65" fmla="*/ 2226 h 2226"/>
                <a:gd name="T66" fmla="*/ 2167 w 2225"/>
                <a:gd name="T67" fmla="*/ 2226 h 2226"/>
                <a:gd name="T68" fmla="*/ 2225 w 2225"/>
                <a:gd name="T69" fmla="*/ 2168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25" h="2226">
                  <a:moveTo>
                    <a:pt x="2060" y="185"/>
                  </a:moveTo>
                  <a:cubicBezTo>
                    <a:pt x="2011" y="511"/>
                    <a:pt x="2011" y="511"/>
                    <a:pt x="2011" y="511"/>
                  </a:cubicBezTo>
                  <a:cubicBezTo>
                    <a:pt x="2007" y="538"/>
                    <a:pt x="1986" y="521"/>
                    <a:pt x="1986" y="521"/>
                  </a:cubicBezTo>
                  <a:cubicBezTo>
                    <a:pt x="1942" y="486"/>
                    <a:pt x="1942" y="486"/>
                    <a:pt x="1942" y="486"/>
                  </a:cubicBezTo>
                  <a:cubicBezTo>
                    <a:pt x="1482" y="1065"/>
                    <a:pt x="1482" y="1065"/>
                    <a:pt x="1482" y="1065"/>
                  </a:cubicBezTo>
                  <a:cubicBezTo>
                    <a:pt x="1480" y="1067"/>
                    <a:pt x="1478" y="1068"/>
                    <a:pt x="1476" y="1069"/>
                  </a:cubicBezTo>
                  <a:cubicBezTo>
                    <a:pt x="1464" y="1082"/>
                    <a:pt x="1446" y="1075"/>
                    <a:pt x="1446" y="1075"/>
                  </a:cubicBezTo>
                  <a:cubicBezTo>
                    <a:pt x="1234" y="978"/>
                    <a:pt x="1234" y="978"/>
                    <a:pt x="1234" y="978"/>
                  </a:cubicBezTo>
                  <a:cubicBezTo>
                    <a:pt x="512" y="1886"/>
                    <a:pt x="512" y="1886"/>
                    <a:pt x="512" y="1886"/>
                  </a:cubicBezTo>
                  <a:cubicBezTo>
                    <a:pt x="495" y="1907"/>
                    <a:pt x="474" y="1890"/>
                    <a:pt x="474" y="1890"/>
                  </a:cubicBezTo>
                  <a:cubicBezTo>
                    <a:pt x="346" y="1789"/>
                    <a:pt x="346" y="1789"/>
                    <a:pt x="346" y="1789"/>
                  </a:cubicBezTo>
                  <a:cubicBezTo>
                    <a:pt x="325" y="1772"/>
                    <a:pt x="342" y="1751"/>
                    <a:pt x="342" y="1751"/>
                  </a:cubicBezTo>
                  <a:cubicBezTo>
                    <a:pt x="1156" y="727"/>
                    <a:pt x="1156" y="727"/>
                    <a:pt x="1156" y="727"/>
                  </a:cubicBezTo>
                  <a:cubicBezTo>
                    <a:pt x="1168" y="712"/>
                    <a:pt x="1182" y="716"/>
                    <a:pt x="1189" y="719"/>
                  </a:cubicBezTo>
                  <a:cubicBezTo>
                    <a:pt x="1190" y="720"/>
                    <a:pt x="1191" y="720"/>
                    <a:pt x="1191" y="720"/>
                  </a:cubicBezTo>
                  <a:cubicBezTo>
                    <a:pt x="1402" y="817"/>
                    <a:pt x="1402" y="817"/>
                    <a:pt x="1402" y="817"/>
                  </a:cubicBezTo>
                  <a:cubicBezTo>
                    <a:pt x="1772" y="351"/>
                    <a:pt x="1772" y="351"/>
                    <a:pt x="1772" y="351"/>
                  </a:cubicBezTo>
                  <a:cubicBezTo>
                    <a:pt x="1728" y="316"/>
                    <a:pt x="1728" y="316"/>
                    <a:pt x="1728" y="316"/>
                  </a:cubicBezTo>
                  <a:cubicBezTo>
                    <a:pt x="1707" y="299"/>
                    <a:pt x="1732" y="289"/>
                    <a:pt x="1732" y="289"/>
                  </a:cubicBezTo>
                  <a:cubicBezTo>
                    <a:pt x="2039" y="168"/>
                    <a:pt x="2039" y="168"/>
                    <a:pt x="2039" y="168"/>
                  </a:cubicBezTo>
                  <a:cubicBezTo>
                    <a:pt x="2064" y="158"/>
                    <a:pt x="2060" y="185"/>
                    <a:pt x="2060" y="185"/>
                  </a:cubicBezTo>
                  <a:moveTo>
                    <a:pt x="2225" y="2168"/>
                  </a:moveTo>
                  <a:cubicBezTo>
                    <a:pt x="2225" y="2119"/>
                    <a:pt x="2225" y="2119"/>
                    <a:pt x="2225" y="2119"/>
                  </a:cubicBezTo>
                  <a:cubicBezTo>
                    <a:pt x="2225" y="2119"/>
                    <a:pt x="2225" y="2061"/>
                    <a:pt x="2167" y="2061"/>
                  </a:cubicBezTo>
                  <a:cubicBezTo>
                    <a:pt x="164" y="2061"/>
                    <a:pt x="164" y="2061"/>
                    <a:pt x="164" y="2061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4" y="58"/>
                    <a:pt x="164" y="0"/>
                    <a:pt x="10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0" y="0"/>
                    <a:pt x="0" y="58"/>
                  </a:cubicBezTo>
                  <a:cubicBezTo>
                    <a:pt x="0" y="2119"/>
                    <a:pt x="0" y="2119"/>
                    <a:pt x="0" y="2119"/>
                  </a:cubicBezTo>
                  <a:cubicBezTo>
                    <a:pt x="0" y="2168"/>
                    <a:pt x="0" y="2168"/>
                    <a:pt x="0" y="2168"/>
                  </a:cubicBezTo>
                  <a:cubicBezTo>
                    <a:pt x="0" y="2168"/>
                    <a:pt x="0" y="2226"/>
                    <a:pt x="58" y="2226"/>
                  </a:cubicBezTo>
                  <a:cubicBezTo>
                    <a:pt x="106" y="2226"/>
                    <a:pt x="106" y="2226"/>
                    <a:pt x="106" y="2226"/>
                  </a:cubicBezTo>
                  <a:cubicBezTo>
                    <a:pt x="2167" y="2226"/>
                    <a:pt x="2167" y="2226"/>
                    <a:pt x="2167" y="2226"/>
                  </a:cubicBezTo>
                  <a:cubicBezTo>
                    <a:pt x="2167" y="2226"/>
                    <a:pt x="2225" y="2226"/>
                    <a:pt x="2225" y="216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5"/>
            <p:cNvSpPr>
              <a:spLocks noEditPoints="1"/>
            </p:cNvSpPr>
            <p:nvPr/>
          </p:nvSpPr>
          <p:spPr bwMode="auto">
            <a:xfrm flipH="1">
              <a:off x="2603" y="829"/>
              <a:ext cx="750" cy="718"/>
            </a:xfrm>
            <a:custGeom>
              <a:avLst/>
              <a:gdLst>
                <a:gd name="T0" fmla="*/ 1163 w 2306"/>
                <a:gd name="T1" fmla="*/ 383 h 2306"/>
                <a:gd name="T2" fmla="*/ 1163 w 2306"/>
                <a:gd name="T3" fmla="*/ 1163 h 2306"/>
                <a:gd name="T4" fmla="*/ 383 w 2306"/>
                <a:gd name="T5" fmla="*/ 1163 h 2306"/>
                <a:gd name="T6" fmla="*/ 383 w 2306"/>
                <a:gd name="T7" fmla="*/ 383 h 2306"/>
                <a:gd name="T8" fmla="*/ 1163 w 2306"/>
                <a:gd name="T9" fmla="*/ 383 h 2306"/>
                <a:gd name="T10" fmla="*/ 1271 w 2306"/>
                <a:gd name="T11" fmla="*/ 275 h 2306"/>
                <a:gd name="T12" fmla="*/ 275 w 2306"/>
                <a:gd name="T13" fmla="*/ 275 h 2306"/>
                <a:gd name="T14" fmla="*/ 275 w 2306"/>
                <a:gd name="T15" fmla="*/ 1271 h 2306"/>
                <a:gd name="T16" fmla="*/ 1191 w 2306"/>
                <a:gd name="T17" fmla="*/ 1339 h 2306"/>
                <a:gd name="T18" fmla="*/ 1230 w 2306"/>
                <a:gd name="T19" fmla="*/ 1377 h 2306"/>
                <a:gd name="T20" fmla="*/ 1226 w 2306"/>
                <a:gd name="T21" fmla="*/ 1381 h 2306"/>
                <a:gd name="T22" fmla="*/ 1226 w 2306"/>
                <a:gd name="T23" fmla="*/ 1451 h 2306"/>
                <a:gd name="T24" fmla="*/ 2046 w 2306"/>
                <a:gd name="T25" fmla="*/ 2271 h 2306"/>
                <a:gd name="T26" fmla="*/ 2116 w 2306"/>
                <a:gd name="T27" fmla="*/ 2271 h 2306"/>
                <a:gd name="T28" fmla="*/ 2271 w 2306"/>
                <a:gd name="T29" fmla="*/ 2116 h 2306"/>
                <a:gd name="T30" fmla="*/ 2271 w 2306"/>
                <a:gd name="T31" fmla="*/ 2046 h 2306"/>
                <a:gd name="T32" fmla="*/ 1450 w 2306"/>
                <a:gd name="T33" fmla="*/ 1226 h 2306"/>
                <a:gd name="T34" fmla="*/ 1380 w 2306"/>
                <a:gd name="T35" fmla="*/ 1226 h 2306"/>
                <a:gd name="T36" fmla="*/ 1377 w 2306"/>
                <a:gd name="T37" fmla="*/ 1230 h 2306"/>
                <a:gd name="T38" fmla="*/ 1339 w 2306"/>
                <a:gd name="T39" fmla="*/ 1191 h 2306"/>
                <a:gd name="T40" fmla="*/ 1271 w 2306"/>
                <a:gd name="T41" fmla="*/ 275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06" h="2306">
                  <a:moveTo>
                    <a:pt x="1163" y="383"/>
                  </a:moveTo>
                  <a:cubicBezTo>
                    <a:pt x="1379" y="598"/>
                    <a:pt x="1379" y="948"/>
                    <a:pt x="1163" y="1163"/>
                  </a:cubicBezTo>
                  <a:cubicBezTo>
                    <a:pt x="948" y="1379"/>
                    <a:pt x="598" y="1379"/>
                    <a:pt x="383" y="1163"/>
                  </a:cubicBezTo>
                  <a:cubicBezTo>
                    <a:pt x="167" y="947"/>
                    <a:pt x="167" y="598"/>
                    <a:pt x="383" y="383"/>
                  </a:cubicBezTo>
                  <a:cubicBezTo>
                    <a:pt x="598" y="167"/>
                    <a:pt x="948" y="167"/>
                    <a:pt x="1163" y="383"/>
                  </a:cubicBezTo>
                  <a:moveTo>
                    <a:pt x="1271" y="275"/>
                  </a:moveTo>
                  <a:cubicBezTo>
                    <a:pt x="996" y="0"/>
                    <a:pt x="550" y="0"/>
                    <a:pt x="275" y="275"/>
                  </a:cubicBezTo>
                  <a:cubicBezTo>
                    <a:pt x="0" y="550"/>
                    <a:pt x="0" y="996"/>
                    <a:pt x="275" y="1271"/>
                  </a:cubicBezTo>
                  <a:cubicBezTo>
                    <a:pt x="525" y="1520"/>
                    <a:pt x="916" y="1543"/>
                    <a:pt x="1191" y="1339"/>
                  </a:cubicBezTo>
                  <a:cubicBezTo>
                    <a:pt x="1230" y="1377"/>
                    <a:pt x="1230" y="1377"/>
                    <a:pt x="1230" y="1377"/>
                  </a:cubicBezTo>
                  <a:cubicBezTo>
                    <a:pt x="1226" y="1381"/>
                    <a:pt x="1226" y="1381"/>
                    <a:pt x="1226" y="1381"/>
                  </a:cubicBezTo>
                  <a:cubicBezTo>
                    <a:pt x="1226" y="1381"/>
                    <a:pt x="1191" y="1416"/>
                    <a:pt x="1226" y="1451"/>
                  </a:cubicBezTo>
                  <a:cubicBezTo>
                    <a:pt x="2046" y="2271"/>
                    <a:pt x="2046" y="2271"/>
                    <a:pt x="2046" y="2271"/>
                  </a:cubicBezTo>
                  <a:cubicBezTo>
                    <a:pt x="2046" y="2271"/>
                    <a:pt x="2081" y="2306"/>
                    <a:pt x="2116" y="2271"/>
                  </a:cubicBezTo>
                  <a:cubicBezTo>
                    <a:pt x="2271" y="2116"/>
                    <a:pt x="2271" y="2116"/>
                    <a:pt x="2271" y="2116"/>
                  </a:cubicBezTo>
                  <a:cubicBezTo>
                    <a:pt x="2271" y="2116"/>
                    <a:pt x="2306" y="2081"/>
                    <a:pt x="2271" y="2046"/>
                  </a:cubicBezTo>
                  <a:cubicBezTo>
                    <a:pt x="1450" y="1226"/>
                    <a:pt x="1450" y="1226"/>
                    <a:pt x="1450" y="1226"/>
                  </a:cubicBezTo>
                  <a:cubicBezTo>
                    <a:pt x="1450" y="1226"/>
                    <a:pt x="1415" y="1191"/>
                    <a:pt x="1380" y="1226"/>
                  </a:cubicBezTo>
                  <a:cubicBezTo>
                    <a:pt x="1377" y="1230"/>
                    <a:pt x="1377" y="1230"/>
                    <a:pt x="1377" y="1230"/>
                  </a:cubicBezTo>
                  <a:cubicBezTo>
                    <a:pt x="1339" y="1191"/>
                    <a:pt x="1339" y="1191"/>
                    <a:pt x="1339" y="1191"/>
                  </a:cubicBezTo>
                  <a:cubicBezTo>
                    <a:pt x="1543" y="916"/>
                    <a:pt x="1520" y="525"/>
                    <a:pt x="1271" y="2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3" name="&quot;No&quot; Symbol 12"/>
          <p:cNvSpPr/>
          <p:nvPr/>
        </p:nvSpPr>
        <p:spPr>
          <a:xfrm>
            <a:off x="271997" y="3614655"/>
            <a:ext cx="605025" cy="594274"/>
          </a:xfrm>
          <a:prstGeom prst="noSmok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537 L -2.22222E-6 -2.0987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6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9" grpId="0" animBg="1"/>
      <p:bldP spid="50" grpId="0" animBg="1"/>
      <p:bldP spid="5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4098" y="502920"/>
            <a:ext cx="7877598" cy="37229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cap="none" dirty="0" smtClean="0">
                <a:latin typeface="+mn-lt"/>
              </a:rPr>
              <a:t>Trends in some country context indicators</a:t>
            </a:r>
            <a:endParaRPr lang="en-GB" sz="2400" b="1" cap="none" dirty="0"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114346"/>
              </p:ext>
            </p:extLst>
          </p:nvPr>
        </p:nvGraphicFramePr>
        <p:xfrm>
          <a:off x="363070" y="1081262"/>
          <a:ext cx="8500602" cy="356833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415837">
                  <a:extLst>
                    <a:ext uri="{9D8B030D-6E8A-4147-A177-3AD203B41FA5}">
                      <a16:colId xmlns:a16="http://schemas.microsoft.com/office/drawing/2014/main" val="2473170930"/>
                    </a:ext>
                  </a:extLst>
                </a:gridCol>
                <a:gridCol w="1074587">
                  <a:extLst>
                    <a:ext uri="{9D8B030D-6E8A-4147-A177-3AD203B41FA5}">
                      <a16:colId xmlns:a16="http://schemas.microsoft.com/office/drawing/2014/main" val="3423603144"/>
                    </a:ext>
                  </a:extLst>
                </a:gridCol>
                <a:gridCol w="1154681">
                  <a:extLst>
                    <a:ext uri="{9D8B030D-6E8A-4147-A177-3AD203B41FA5}">
                      <a16:colId xmlns:a16="http://schemas.microsoft.com/office/drawing/2014/main" val="5249091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91453573"/>
                    </a:ext>
                  </a:extLst>
                </a:gridCol>
                <a:gridCol w="941097">
                  <a:extLst>
                    <a:ext uri="{9D8B030D-6E8A-4147-A177-3AD203B41FA5}">
                      <a16:colId xmlns:a16="http://schemas.microsoft.com/office/drawing/2014/main" val="3168290602"/>
                    </a:ext>
                  </a:extLst>
                </a:gridCol>
              </a:tblGrid>
              <a:tr h="39025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Georgia: Selected country context indicators </a:t>
                      </a:r>
                      <a:endParaRPr lang="en-GB" sz="14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2015</a:t>
                      </a:r>
                      <a:endParaRPr lang="en-GB" sz="14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2016</a:t>
                      </a:r>
                      <a:endParaRPr lang="en-GB" sz="14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2017</a:t>
                      </a:r>
                      <a:endParaRPr lang="en-GB" sz="14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2018</a:t>
                      </a:r>
                      <a:endParaRPr lang="en-GB" sz="1400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extLst>
                  <a:ext uri="{0D108BD9-81ED-4DB2-BD59-A6C34878D82A}">
                    <a16:rowId xmlns:a16="http://schemas.microsoft.com/office/drawing/2014/main" val="1908449717"/>
                  </a:ext>
                </a:extLst>
              </a:tr>
              <a:tr h="29450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GDP per capita (USD at current prices)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3754.9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3857.3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4046.8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4345.5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extLst>
                  <a:ext uri="{0D108BD9-81ED-4DB2-BD59-A6C34878D82A}">
                    <a16:rowId xmlns:a16="http://schemas.microsoft.com/office/drawing/2014/main" val="2215004557"/>
                  </a:ext>
                </a:extLst>
              </a:tr>
              <a:tr h="2596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GDP, real growth rate (%)</a:t>
                      </a:r>
                      <a:endParaRPr lang="en-GB" sz="1400" b="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2.9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2.8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4.8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4.7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43191"/>
                  </a:ext>
                </a:extLst>
              </a:tr>
              <a:tr h="28347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Population (in thousands)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3721.9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3728.6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3726.4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3729.6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extLst>
                  <a:ext uri="{0D108BD9-81ED-4DB2-BD59-A6C34878D82A}">
                    <a16:rowId xmlns:a16="http://schemas.microsoft.com/office/drawing/2014/main" val="1285497642"/>
                  </a:ext>
                </a:extLst>
              </a:tr>
              <a:tr h="29251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Relative size of youth population (% 15-24)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19.6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18.9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18.2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17.8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extLst>
                  <a:ext uri="{0D108BD9-81ED-4DB2-BD59-A6C34878D82A}">
                    <a16:rowId xmlns:a16="http://schemas.microsoft.com/office/drawing/2014/main" val="3964671978"/>
                  </a:ext>
                </a:extLst>
              </a:tr>
              <a:tr h="2596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Activity rate (in % of 15+)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66.8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66.3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65.8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63.9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extLst>
                  <a:ext uri="{0D108BD9-81ED-4DB2-BD59-A6C34878D82A}">
                    <a16:rowId xmlns:a16="http://schemas.microsoft.com/office/drawing/2014/main" val="1237506692"/>
                  </a:ext>
                </a:extLst>
              </a:tr>
              <a:tr h="2596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Employment rate (in % of 15+)</a:t>
                      </a:r>
                      <a:endParaRPr lang="en-GB" sz="1400" b="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57.4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57.1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56.7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55.8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7358"/>
                  </a:ext>
                </a:extLst>
              </a:tr>
              <a:tr h="25969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Unemployment rate (in % of 15+)</a:t>
                      </a:r>
                      <a:endParaRPr lang="en-GB" sz="1400" b="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14.1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14.0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13.9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12.7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01405"/>
                  </a:ext>
                </a:extLst>
              </a:tr>
              <a:tr h="29863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Youth unemployment rate (in % of 15-24)</a:t>
                      </a:r>
                      <a:endParaRPr lang="en-GB" sz="1400" b="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33.8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33.2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28.9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29.9</a:t>
                      </a:r>
                      <a:endParaRPr lang="en-GB" sz="1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45945"/>
                  </a:ext>
                </a:extLst>
              </a:tr>
              <a:tr h="25969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NEETs rate (% aged 15-24)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26.6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25.9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24.8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26.9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extLst>
                  <a:ext uri="{0D108BD9-81ED-4DB2-BD59-A6C34878D82A}">
                    <a16:rowId xmlns:a16="http://schemas.microsoft.com/office/drawing/2014/main" val="4230032152"/>
                  </a:ext>
                </a:extLst>
              </a:tr>
              <a:tr h="3202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NEETs rate (% aged 15-29)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31.8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32.2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30.0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31.6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extLst>
                  <a:ext uri="{0D108BD9-81ED-4DB2-BD59-A6C34878D82A}">
                    <a16:rowId xmlns:a16="http://schemas.microsoft.com/office/drawing/2014/main" val="3178133283"/>
                  </a:ext>
                </a:extLst>
              </a:tr>
              <a:tr h="3902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Early leavers from education (% aged 18-24) 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5.8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6.2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8.9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9.6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16" marR="43916" marT="0" marB="0"/>
                </a:tc>
                <a:extLst>
                  <a:ext uri="{0D108BD9-81ED-4DB2-BD59-A6C34878D82A}">
                    <a16:rowId xmlns:a16="http://schemas.microsoft.com/office/drawing/2014/main" val="369394083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6385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2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6844552" y="1116106"/>
            <a:ext cx="2124635" cy="334831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8E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1600" b="1" dirty="0" smtClean="0">
                <a:solidFill>
                  <a:schemeClr val="accent3"/>
                </a:solidFill>
              </a:rPr>
              <a:t>Gross value added in GDP by broad economic sectors in </a:t>
            </a:r>
            <a:r>
              <a:rPr lang="en-GB" sz="1600" b="1" dirty="0" smtClean="0">
                <a:solidFill>
                  <a:schemeClr val="accent3"/>
                </a:solidFill>
              </a:rPr>
              <a:t>2018</a:t>
            </a:r>
            <a:endParaRPr lang="en-GB" sz="1600" b="1" dirty="0" smtClean="0">
              <a:solidFill>
                <a:schemeClr val="accent3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Agriculture: 7</a:t>
            </a:r>
            <a:r>
              <a:rPr lang="en-GB" sz="1600" dirty="0" smtClean="0">
                <a:solidFill>
                  <a:schemeClr val="tx2"/>
                </a:solidFill>
              </a:rPr>
              <a:t>%</a:t>
            </a:r>
            <a:endParaRPr lang="en-GB" sz="16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Industry: 23</a:t>
            </a:r>
            <a:r>
              <a:rPr lang="en-GB" sz="1600" dirty="0" smtClean="0">
                <a:solidFill>
                  <a:schemeClr val="tx2"/>
                </a:solidFill>
              </a:rPr>
              <a:t>%</a:t>
            </a:r>
            <a:endParaRPr lang="en-GB" sz="16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Services: 58%</a:t>
            </a:r>
            <a:endParaRPr lang="en-GB" sz="1600" dirty="0">
              <a:solidFill>
                <a:schemeClr val="tx2"/>
              </a:solidFill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91446725"/>
              </p:ext>
            </p:extLst>
          </p:nvPr>
        </p:nvGraphicFramePr>
        <p:xfrm>
          <a:off x="147918" y="457200"/>
          <a:ext cx="656216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47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195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726141" y="4126149"/>
            <a:ext cx="5325035" cy="80334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8E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400" b="1" dirty="0" smtClean="0">
                <a:solidFill>
                  <a:schemeClr val="tx1"/>
                </a:solidFill>
              </a:rPr>
              <a:t>STATUS OF EMPLOYMENT IN 2018</a:t>
            </a:r>
          </a:p>
          <a:p>
            <a:pPr algn="ctr"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Employee: 50.8%, Employer: 2%, </a:t>
            </a:r>
          </a:p>
          <a:p>
            <a:pPr algn="ctr"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Own-account worker: 29.5%, Unpaid family worker: 17.8%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133112831"/>
              </p:ext>
            </p:extLst>
          </p:nvPr>
        </p:nvGraphicFramePr>
        <p:xfrm>
          <a:off x="149158" y="209006"/>
          <a:ext cx="6321726" cy="368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838734483"/>
              </p:ext>
            </p:extLst>
          </p:nvPr>
        </p:nvGraphicFramePr>
        <p:xfrm>
          <a:off x="6470884" y="1193260"/>
          <a:ext cx="2673116" cy="264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54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4098" y="349624"/>
            <a:ext cx="7877598" cy="5255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cap="none" dirty="0" smtClean="0">
                <a:latin typeface="+mn-lt"/>
              </a:rPr>
              <a:t>Does your present job correspond to your qualifications?</a:t>
            </a:r>
            <a:endParaRPr lang="en-GB" sz="2400" b="1" cap="none" dirty="0"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263641" y="3343902"/>
            <a:ext cx="8616718" cy="144077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DC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b="1" dirty="0">
                <a:solidFill>
                  <a:schemeClr val="accent3"/>
                </a:solidFill>
              </a:rPr>
              <a:t>OVER-QUALIFICATION (2016): </a:t>
            </a:r>
            <a:r>
              <a:rPr lang="en-GB" sz="1200" dirty="0">
                <a:solidFill>
                  <a:schemeClr val="bg2"/>
                </a:solidFill>
              </a:rPr>
              <a:t>36% with tertiary education worked in semi-skilled occupations, 9% with upper secondary education worked in elementary occupations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b="1" dirty="0">
                <a:solidFill>
                  <a:schemeClr val="accent3"/>
                </a:solidFill>
              </a:rPr>
              <a:t>UNDER-QUALIFICATION (2016): </a:t>
            </a:r>
            <a:r>
              <a:rPr lang="en-GB" sz="1200" dirty="0">
                <a:solidFill>
                  <a:schemeClr val="bg2"/>
                </a:solidFill>
              </a:rPr>
              <a:t>24% of clerks and 13% of technicians and associate professionals was under-qualified for jobs  </a:t>
            </a:r>
            <a:endParaRPr lang="en-GB" sz="1200" dirty="0" smtClean="0">
              <a:solidFill>
                <a:schemeClr val="bg2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b="1" dirty="0" smtClean="0">
                <a:solidFill>
                  <a:schemeClr val="accent3"/>
                </a:solidFill>
              </a:rPr>
              <a:t>WORKING IN DIFFERENT FIELD: </a:t>
            </a:r>
            <a:r>
              <a:rPr lang="en-GB" sz="1200" dirty="0" smtClean="0">
                <a:solidFill>
                  <a:schemeClr val="bg2"/>
                </a:solidFill>
              </a:rPr>
              <a:t>17% of VET graduates worked in their field of education in 2016, 21% in 2017. Only 17% of all tourism workers are VET graduates in 2017</a:t>
            </a:r>
            <a:endParaRPr lang="en-GB" sz="1200" dirty="0">
              <a:solidFill>
                <a:schemeClr val="bg2"/>
              </a:solidFill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18942104"/>
              </p:ext>
            </p:extLst>
          </p:nvPr>
        </p:nvGraphicFramePr>
        <p:xfrm>
          <a:off x="0" y="875211"/>
          <a:ext cx="2807355" cy="273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757238043"/>
              </p:ext>
            </p:extLst>
          </p:nvPr>
        </p:nvGraphicFramePr>
        <p:xfrm>
          <a:off x="2156019" y="951101"/>
          <a:ext cx="2765606" cy="271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397177991"/>
              </p:ext>
            </p:extLst>
          </p:nvPr>
        </p:nvGraphicFramePr>
        <p:xfrm>
          <a:off x="4306210" y="982740"/>
          <a:ext cx="2620863" cy="267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24395481"/>
              </p:ext>
            </p:extLst>
          </p:nvPr>
        </p:nvGraphicFramePr>
        <p:xfrm>
          <a:off x="6259496" y="992587"/>
          <a:ext cx="2620863" cy="267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197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Torino Process 2018-20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49" y="480829"/>
            <a:ext cx="7765868" cy="821798"/>
          </a:xfrm>
        </p:spPr>
        <p:txBody>
          <a:bodyPr>
            <a:noAutofit/>
          </a:bodyPr>
          <a:lstStyle/>
          <a:p>
            <a:pPr algn="ctr"/>
            <a:r>
              <a:rPr lang="en-GB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Five characteristics shaping Georgia today</a:t>
            </a:r>
            <a:endParaRPr lang="en-GB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0222" y="1302627"/>
            <a:ext cx="56387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tabLst>
                <a:tab pos="177800" algn="l"/>
              </a:tabLst>
            </a:pPr>
            <a:r>
              <a:rPr lang="en-GB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Youth transition from school to work: difficult to find the first job – ending up unemployed or inactive </a:t>
            </a:r>
          </a:p>
          <a:p>
            <a:pPr lvl="0" defTabSz="914400" fontAlgn="base">
              <a:tabLst>
                <a:tab pos="177800" algn="l"/>
              </a:tabLst>
            </a:pPr>
            <a:endParaRPr lang="en-GB" sz="1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tabLst>
                <a:tab pos="177800" algn="l"/>
              </a:tabLst>
            </a:pPr>
            <a:endParaRPr lang="en-GB" sz="1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tabLst>
                <a:tab pos="177800" algn="l"/>
              </a:tabLst>
            </a:pPr>
            <a:r>
              <a:rPr lang="en-GB" sz="1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Poverty and inequality for a considerable minority – signs of social inequality in educational attainment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902731" y="2316098"/>
            <a:ext cx="48924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902731" y="3647162"/>
            <a:ext cx="4995149" cy="138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6475739" y="1205011"/>
            <a:ext cx="2520000" cy="2520000"/>
          </a:xfrm>
          <a:custGeom>
            <a:avLst/>
            <a:gdLst>
              <a:gd name="T0" fmla="*/ 919 w 927"/>
              <a:gd name="T1" fmla="*/ 730 h 840"/>
              <a:gd name="T2" fmla="*/ 871 w 927"/>
              <a:gd name="T3" fmla="*/ 592 h 840"/>
              <a:gd name="T4" fmla="*/ 839 w 927"/>
              <a:gd name="T5" fmla="*/ 570 h 840"/>
              <a:gd name="T6" fmla="*/ 832 w 927"/>
              <a:gd name="T7" fmla="*/ 570 h 840"/>
              <a:gd name="T8" fmla="*/ 878 w 927"/>
              <a:gd name="T9" fmla="*/ 508 h 840"/>
              <a:gd name="T10" fmla="*/ 878 w 927"/>
              <a:gd name="T11" fmla="*/ 65 h 840"/>
              <a:gd name="T12" fmla="*/ 812 w 927"/>
              <a:gd name="T13" fmla="*/ 0 h 840"/>
              <a:gd name="T14" fmla="*/ 115 w 927"/>
              <a:gd name="T15" fmla="*/ 0 h 840"/>
              <a:gd name="T16" fmla="*/ 50 w 927"/>
              <a:gd name="T17" fmla="*/ 65 h 840"/>
              <a:gd name="T18" fmla="*/ 50 w 927"/>
              <a:gd name="T19" fmla="*/ 508 h 840"/>
              <a:gd name="T20" fmla="*/ 95 w 927"/>
              <a:gd name="T21" fmla="*/ 570 h 840"/>
              <a:gd name="T22" fmla="*/ 88 w 927"/>
              <a:gd name="T23" fmla="*/ 570 h 840"/>
              <a:gd name="T24" fmla="*/ 56 w 927"/>
              <a:gd name="T25" fmla="*/ 592 h 840"/>
              <a:gd name="T26" fmla="*/ 9 w 927"/>
              <a:gd name="T27" fmla="*/ 730 h 840"/>
              <a:gd name="T28" fmla="*/ 19 w 927"/>
              <a:gd name="T29" fmla="*/ 805 h 840"/>
              <a:gd name="T30" fmla="*/ 87 w 927"/>
              <a:gd name="T31" fmla="*/ 840 h 840"/>
              <a:gd name="T32" fmla="*/ 840 w 927"/>
              <a:gd name="T33" fmla="*/ 840 h 840"/>
              <a:gd name="T34" fmla="*/ 908 w 927"/>
              <a:gd name="T35" fmla="*/ 805 h 840"/>
              <a:gd name="T36" fmla="*/ 919 w 927"/>
              <a:gd name="T37" fmla="*/ 730 h 840"/>
              <a:gd name="T38" fmla="*/ 464 w 927"/>
              <a:gd name="T39" fmla="*/ 15 h 840"/>
              <a:gd name="T40" fmla="*/ 480 w 927"/>
              <a:gd name="T41" fmla="*/ 32 h 840"/>
              <a:gd name="T42" fmla="*/ 464 w 927"/>
              <a:gd name="T43" fmla="*/ 48 h 840"/>
              <a:gd name="T44" fmla="*/ 447 w 927"/>
              <a:gd name="T45" fmla="*/ 32 h 840"/>
              <a:gd name="T46" fmla="*/ 464 w 927"/>
              <a:gd name="T47" fmla="*/ 15 h 840"/>
              <a:gd name="T48" fmla="*/ 115 w 927"/>
              <a:gd name="T49" fmla="*/ 63 h 840"/>
              <a:gd name="T50" fmla="*/ 815 w 927"/>
              <a:gd name="T51" fmla="*/ 65 h 840"/>
              <a:gd name="T52" fmla="*/ 815 w 927"/>
              <a:gd name="T53" fmla="*/ 510 h 840"/>
              <a:gd name="T54" fmla="*/ 112 w 927"/>
              <a:gd name="T55" fmla="*/ 508 h 840"/>
              <a:gd name="T56" fmla="*/ 115 w 927"/>
              <a:gd name="T57" fmla="*/ 63 h 840"/>
              <a:gd name="T58" fmla="*/ 590 w 927"/>
              <a:gd name="T59" fmla="*/ 776 h 840"/>
              <a:gd name="T60" fmla="*/ 582 w 927"/>
              <a:gd name="T61" fmla="*/ 780 h 840"/>
              <a:gd name="T62" fmla="*/ 345 w 927"/>
              <a:gd name="T63" fmla="*/ 780 h 840"/>
              <a:gd name="T64" fmla="*/ 337 w 927"/>
              <a:gd name="T65" fmla="*/ 776 h 840"/>
              <a:gd name="T66" fmla="*/ 336 w 927"/>
              <a:gd name="T67" fmla="*/ 768 h 840"/>
              <a:gd name="T68" fmla="*/ 359 w 927"/>
              <a:gd name="T69" fmla="*/ 711 h 840"/>
              <a:gd name="T70" fmla="*/ 387 w 927"/>
              <a:gd name="T71" fmla="*/ 692 h 840"/>
              <a:gd name="T72" fmla="*/ 540 w 927"/>
              <a:gd name="T73" fmla="*/ 692 h 840"/>
              <a:gd name="T74" fmla="*/ 568 w 927"/>
              <a:gd name="T75" fmla="*/ 711 h 840"/>
              <a:gd name="T76" fmla="*/ 591 w 927"/>
              <a:gd name="T77" fmla="*/ 768 h 840"/>
              <a:gd name="T78" fmla="*/ 590 w 927"/>
              <a:gd name="T79" fmla="*/ 776 h 840"/>
              <a:gd name="T80" fmla="*/ 590 w 927"/>
              <a:gd name="T81" fmla="*/ 776 h 840"/>
              <a:gd name="T82" fmla="*/ 590 w 927"/>
              <a:gd name="T83" fmla="*/ 77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27" h="840">
                <a:moveTo>
                  <a:pt x="919" y="730"/>
                </a:moveTo>
                <a:cubicBezTo>
                  <a:pt x="871" y="592"/>
                  <a:pt x="871" y="592"/>
                  <a:pt x="871" y="592"/>
                </a:cubicBezTo>
                <a:cubicBezTo>
                  <a:pt x="866" y="579"/>
                  <a:pt x="854" y="570"/>
                  <a:pt x="839" y="570"/>
                </a:cubicBezTo>
                <a:cubicBezTo>
                  <a:pt x="832" y="570"/>
                  <a:pt x="832" y="570"/>
                  <a:pt x="832" y="570"/>
                </a:cubicBezTo>
                <a:cubicBezTo>
                  <a:pt x="858" y="561"/>
                  <a:pt x="878" y="537"/>
                  <a:pt x="878" y="508"/>
                </a:cubicBezTo>
                <a:cubicBezTo>
                  <a:pt x="878" y="65"/>
                  <a:pt x="878" y="65"/>
                  <a:pt x="878" y="65"/>
                </a:cubicBezTo>
                <a:cubicBezTo>
                  <a:pt x="878" y="29"/>
                  <a:pt x="848" y="0"/>
                  <a:pt x="812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79" y="0"/>
                  <a:pt x="50" y="29"/>
                  <a:pt x="50" y="65"/>
                </a:cubicBezTo>
                <a:cubicBezTo>
                  <a:pt x="50" y="508"/>
                  <a:pt x="50" y="508"/>
                  <a:pt x="50" y="508"/>
                </a:cubicBezTo>
                <a:cubicBezTo>
                  <a:pt x="50" y="537"/>
                  <a:pt x="69" y="561"/>
                  <a:pt x="95" y="570"/>
                </a:cubicBezTo>
                <a:cubicBezTo>
                  <a:pt x="88" y="570"/>
                  <a:pt x="88" y="570"/>
                  <a:pt x="88" y="570"/>
                </a:cubicBezTo>
                <a:cubicBezTo>
                  <a:pt x="74" y="570"/>
                  <a:pt x="61" y="579"/>
                  <a:pt x="56" y="592"/>
                </a:cubicBezTo>
                <a:cubicBezTo>
                  <a:pt x="9" y="730"/>
                  <a:pt x="9" y="730"/>
                  <a:pt x="9" y="730"/>
                </a:cubicBezTo>
                <a:cubicBezTo>
                  <a:pt x="0" y="755"/>
                  <a:pt x="4" y="783"/>
                  <a:pt x="19" y="805"/>
                </a:cubicBezTo>
                <a:cubicBezTo>
                  <a:pt x="35" y="827"/>
                  <a:pt x="60" y="840"/>
                  <a:pt x="87" y="840"/>
                </a:cubicBezTo>
                <a:cubicBezTo>
                  <a:pt x="840" y="840"/>
                  <a:pt x="840" y="840"/>
                  <a:pt x="840" y="840"/>
                </a:cubicBezTo>
                <a:cubicBezTo>
                  <a:pt x="867" y="840"/>
                  <a:pt x="892" y="827"/>
                  <a:pt x="908" y="805"/>
                </a:cubicBezTo>
                <a:cubicBezTo>
                  <a:pt x="923" y="783"/>
                  <a:pt x="927" y="755"/>
                  <a:pt x="919" y="730"/>
                </a:cubicBezTo>
                <a:close/>
                <a:moveTo>
                  <a:pt x="464" y="15"/>
                </a:moveTo>
                <a:cubicBezTo>
                  <a:pt x="473" y="15"/>
                  <a:pt x="480" y="23"/>
                  <a:pt x="480" y="32"/>
                </a:cubicBezTo>
                <a:cubicBezTo>
                  <a:pt x="480" y="41"/>
                  <a:pt x="473" y="48"/>
                  <a:pt x="464" y="48"/>
                </a:cubicBezTo>
                <a:cubicBezTo>
                  <a:pt x="455" y="48"/>
                  <a:pt x="447" y="41"/>
                  <a:pt x="447" y="32"/>
                </a:cubicBezTo>
                <a:cubicBezTo>
                  <a:pt x="447" y="23"/>
                  <a:pt x="455" y="15"/>
                  <a:pt x="464" y="15"/>
                </a:cubicBezTo>
                <a:close/>
                <a:moveTo>
                  <a:pt x="115" y="63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510"/>
                  <a:pt x="815" y="510"/>
                  <a:pt x="815" y="510"/>
                </a:cubicBezTo>
                <a:cubicBezTo>
                  <a:pt x="112" y="508"/>
                  <a:pt x="112" y="508"/>
                  <a:pt x="112" y="508"/>
                </a:cubicBezTo>
                <a:lnTo>
                  <a:pt x="115" y="63"/>
                </a:lnTo>
                <a:close/>
                <a:moveTo>
                  <a:pt x="590" y="776"/>
                </a:moveTo>
                <a:cubicBezTo>
                  <a:pt x="588" y="779"/>
                  <a:pt x="586" y="780"/>
                  <a:pt x="582" y="780"/>
                </a:cubicBezTo>
                <a:cubicBezTo>
                  <a:pt x="345" y="780"/>
                  <a:pt x="345" y="780"/>
                  <a:pt x="345" y="780"/>
                </a:cubicBezTo>
                <a:cubicBezTo>
                  <a:pt x="342" y="780"/>
                  <a:pt x="339" y="779"/>
                  <a:pt x="337" y="776"/>
                </a:cubicBezTo>
                <a:cubicBezTo>
                  <a:pt x="335" y="774"/>
                  <a:pt x="335" y="771"/>
                  <a:pt x="336" y="768"/>
                </a:cubicBezTo>
                <a:cubicBezTo>
                  <a:pt x="359" y="711"/>
                  <a:pt x="359" y="711"/>
                  <a:pt x="359" y="711"/>
                </a:cubicBezTo>
                <a:cubicBezTo>
                  <a:pt x="364" y="700"/>
                  <a:pt x="375" y="692"/>
                  <a:pt x="387" y="692"/>
                </a:cubicBezTo>
                <a:cubicBezTo>
                  <a:pt x="540" y="692"/>
                  <a:pt x="540" y="692"/>
                  <a:pt x="540" y="692"/>
                </a:cubicBezTo>
                <a:cubicBezTo>
                  <a:pt x="552" y="692"/>
                  <a:pt x="563" y="700"/>
                  <a:pt x="568" y="711"/>
                </a:cubicBezTo>
                <a:cubicBezTo>
                  <a:pt x="591" y="768"/>
                  <a:pt x="591" y="768"/>
                  <a:pt x="591" y="768"/>
                </a:cubicBezTo>
                <a:cubicBezTo>
                  <a:pt x="592" y="771"/>
                  <a:pt x="592" y="774"/>
                  <a:pt x="590" y="776"/>
                </a:cubicBezTo>
                <a:close/>
                <a:moveTo>
                  <a:pt x="590" y="776"/>
                </a:moveTo>
                <a:cubicBezTo>
                  <a:pt x="590" y="776"/>
                  <a:pt x="590" y="776"/>
                  <a:pt x="590" y="776"/>
                </a:cubicBezTo>
              </a:path>
            </a:pathLst>
          </a:custGeom>
          <a:solidFill>
            <a:srgbClr val="750D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Freeform 5"/>
          <p:cNvSpPr>
            <a:spLocks noEditPoints="1"/>
          </p:cNvSpPr>
          <p:nvPr/>
        </p:nvSpPr>
        <p:spPr bwMode="auto">
          <a:xfrm>
            <a:off x="6854625" y="1550311"/>
            <a:ext cx="742961" cy="476498"/>
          </a:xfrm>
          <a:custGeom>
            <a:avLst/>
            <a:gdLst>
              <a:gd name="T0" fmla="*/ 81 w 130"/>
              <a:gd name="T1" fmla="*/ 51 h 131"/>
              <a:gd name="T2" fmla="*/ 101 w 130"/>
              <a:gd name="T3" fmla="*/ 31 h 131"/>
              <a:gd name="T4" fmla="*/ 103 w 130"/>
              <a:gd name="T5" fmla="*/ 23 h 131"/>
              <a:gd name="T6" fmla="*/ 97 w 130"/>
              <a:gd name="T7" fmla="*/ 18 h 131"/>
              <a:gd name="T8" fmla="*/ 9 w 130"/>
              <a:gd name="T9" fmla="*/ 0 h 131"/>
              <a:gd name="T10" fmla="*/ 2 w 130"/>
              <a:gd name="T11" fmla="*/ 2 h 131"/>
              <a:gd name="T12" fmla="*/ 0 w 130"/>
              <a:gd name="T13" fmla="*/ 9 h 131"/>
              <a:gd name="T14" fmla="*/ 18 w 130"/>
              <a:gd name="T15" fmla="*/ 97 h 131"/>
              <a:gd name="T16" fmla="*/ 23 w 130"/>
              <a:gd name="T17" fmla="*/ 103 h 131"/>
              <a:gd name="T18" fmla="*/ 31 w 130"/>
              <a:gd name="T19" fmla="*/ 101 h 131"/>
              <a:gd name="T20" fmla="*/ 51 w 130"/>
              <a:gd name="T21" fmla="*/ 81 h 131"/>
              <a:gd name="T22" fmla="*/ 99 w 130"/>
              <a:gd name="T23" fmla="*/ 128 h 131"/>
              <a:gd name="T24" fmla="*/ 109 w 130"/>
              <a:gd name="T25" fmla="*/ 128 h 131"/>
              <a:gd name="T26" fmla="*/ 128 w 130"/>
              <a:gd name="T27" fmla="*/ 109 h 131"/>
              <a:gd name="T28" fmla="*/ 130 w 130"/>
              <a:gd name="T29" fmla="*/ 104 h 131"/>
              <a:gd name="T30" fmla="*/ 128 w 130"/>
              <a:gd name="T31" fmla="*/ 99 h 131"/>
              <a:gd name="T32" fmla="*/ 81 w 130"/>
              <a:gd name="T33" fmla="*/ 51 h 131"/>
              <a:gd name="T34" fmla="*/ 81 w 130"/>
              <a:gd name="T35" fmla="*/ 51 h 131"/>
              <a:gd name="T36" fmla="*/ 81 w 130"/>
              <a:gd name="T37" fmla="*/ 5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" h="131">
                <a:moveTo>
                  <a:pt x="81" y="51"/>
                </a:moveTo>
                <a:cubicBezTo>
                  <a:pt x="101" y="31"/>
                  <a:pt x="101" y="31"/>
                  <a:pt x="101" y="31"/>
                </a:cubicBezTo>
                <a:cubicBezTo>
                  <a:pt x="103" y="29"/>
                  <a:pt x="104" y="26"/>
                  <a:pt x="103" y="23"/>
                </a:cubicBezTo>
                <a:cubicBezTo>
                  <a:pt x="102" y="21"/>
                  <a:pt x="100" y="19"/>
                  <a:pt x="97" y="18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4" y="1"/>
                  <a:pt x="2" y="2"/>
                </a:cubicBezTo>
                <a:cubicBezTo>
                  <a:pt x="1" y="4"/>
                  <a:pt x="0" y="7"/>
                  <a:pt x="0" y="9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100"/>
                  <a:pt x="21" y="102"/>
                  <a:pt x="23" y="103"/>
                </a:cubicBezTo>
                <a:cubicBezTo>
                  <a:pt x="26" y="104"/>
                  <a:pt x="29" y="103"/>
                  <a:pt x="31" y="101"/>
                </a:cubicBezTo>
                <a:cubicBezTo>
                  <a:pt x="51" y="81"/>
                  <a:pt x="51" y="81"/>
                  <a:pt x="51" y="81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31"/>
                  <a:pt x="106" y="131"/>
                  <a:pt x="109" y="128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30" y="108"/>
                  <a:pt x="130" y="106"/>
                  <a:pt x="130" y="104"/>
                </a:cubicBezTo>
                <a:cubicBezTo>
                  <a:pt x="130" y="102"/>
                  <a:pt x="130" y="100"/>
                  <a:pt x="128" y="99"/>
                </a:cubicBezTo>
                <a:lnTo>
                  <a:pt x="81" y="51"/>
                </a:lnTo>
                <a:close/>
                <a:moveTo>
                  <a:pt x="81" y="51"/>
                </a:moveTo>
                <a:cubicBezTo>
                  <a:pt x="81" y="51"/>
                  <a:pt x="81" y="51"/>
                  <a:pt x="81" y="51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43" name="Group 4"/>
          <p:cNvGrpSpPr>
            <a:grpSpLocks noChangeAspect="1"/>
          </p:cNvGrpSpPr>
          <p:nvPr/>
        </p:nvGrpSpPr>
        <p:grpSpPr bwMode="auto">
          <a:xfrm>
            <a:off x="276125" y="1498060"/>
            <a:ext cx="586426" cy="528750"/>
            <a:chOff x="2603" y="-488"/>
            <a:chExt cx="787" cy="605"/>
          </a:xfrm>
          <a:effectLst/>
        </p:grpSpPr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2603" y="-393"/>
              <a:ext cx="510" cy="510"/>
            </a:xfrm>
            <a:custGeom>
              <a:avLst/>
              <a:gdLst>
                <a:gd name="T0" fmla="*/ 2060 w 2225"/>
                <a:gd name="T1" fmla="*/ 185 h 2226"/>
                <a:gd name="T2" fmla="*/ 2011 w 2225"/>
                <a:gd name="T3" fmla="*/ 511 h 2226"/>
                <a:gd name="T4" fmla="*/ 1986 w 2225"/>
                <a:gd name="T5" fmla="*/ 521 h 2226"/>
                <a:gd name="T6" fmla="*/ 1942 w 2225"/>
                <a:gd name="T7" fmla="*/ 486 h 2226"/>
                <a:gd name="T8" fmla="*/ 1482 w 2225"/>
                <a:gd name="T9" fmla="*/ 1065 h 2226"/>
                <a:gd name="T10" fmla="*/ 1476 w 2225"/>
                <a:gd name="T11" fmla="*/ 1069 h 2226"/>
                <a:gd name="T12" fmla="*/ 1446 w 2225"/>
                <a:gd name="T13" fmla="*/ 1075 h 2226"/>
                <a:gd name="T14" fmla="*/ 1234 w 2225"/>
                <a:gd name="T15" fmla="*/ 978 h 2226"/>
                <a:gd name="T16" fmla="*/ 512 w 2225"/>
                <a:gd name="T17" fmla="*/ 1886 h 2226"/>
                <a:gd name="T18" fmla="*/ 474 w 2225"/>
                <a:gd name="T19" fmla="*/ 1890 h 2226"/>
                <a:gd name="T20" fmla="*/ 346 w 2225"/>
                <a:gd name="T21" fmla="*/ 1789 h 2226"/>
                <a:gd name="T22" fmla="*/ 342 w 2225"/>
                <a:gd name="T23" fmla="*/ 1751 h 2226"/>
                <a:gd name="T24" fmla="*/ 1156 w 2225"/>
                <a:gd name="T25" fmla="*/ 727 h 2226"/>
                <a:gd name="T26" fmla="*/ 1189 w 2225"/>
                <a:gd name="T27" fmla="*/ 719 h 2226"/>
                <a:gd name="T28" fmla="*/ 1191 w 2225"/>
                <a:gd name="T29" fmla="*/ 720 h 2226"/>
                <a:gd name="T30" fmla="*/ 1402 w 2225"/>
                <a:gd name="T31" fmla="*/ 817 h 2226"/>
                <a:gd name="T32" fmla="*/ 1772 w 2225"/>
                <a:gd name="T33" fmla="*/ 351 h 2226"/>
                <a:gd name="T34" fmla="*/ 1728 w 2225"/>
                <a:gd name="T35" fmla="*/ 316 h 2226"/>
                <a:gd name="T36" fmla="*/ 1732 w 2225"/>
                <a:gd name="T37" fmla="*/ 289 h 2226"/>
                <a:gd name="T38" fmla="*/ 2039 w 2225"/>
                <a:gd name="T39" fmla="*/ 168 h 2226"/>
                <a:gd name="T40" fmla="*/ 2060 w 2225"/>
                <a:gd name="T41" fmla="*/ 185 h 2226"/>
                <a:gd name="T42" fmla="*/ 2225 w 2225"/>
                <a:gd name="T43" fmla="*/ 2168 h 2226"/>
                <a:gd name="T44" fmla="*/ 2225 w 2225"/>
                <a:gd name="T45" fmla="*/ 2119 h 2226"/>
                <a:gd name="T46" fmla="*/ 2167 w 2225"/>
                <a:gd name="T47" fmla="*/ 2061 h 2226"/>
                <a:gd name="T48" fmla="*/ 164 w 2225"/>
                <a:gd name="T49" fmla="*/ 2061 h 2226"/>
                <a:gd name="T50" fmla="*/ 164 w 2225"/>
                <a:gd name="T51" fmla="*/ 58 h 2226"/>
                <a:gd name="T52" fmla="*/ 106 w 2225"/>
                <a:gd name="T53" fmla="*/ 0 h 2226"/>
                <a:gd name="T54" fmla="*/ 58 w 2225"/>
                <a:gd name="T55" fmla="*/ 0 h 2226"/>
                <a:gd name="T56" fmla="*/ 0 w 2225"/>
                <a:gd name="T57" fmla="*/ 58 h 2226"/>
                <a:gd name="T58" fmla="*/ 0 w 2225"/>
                <a:gd name="T59" fmla="*/ 2119 h 2226"/>
                <a:gd name="T60" fmla="*/ 0 w 2225"/>
                <a:gd name="T61" fmla="*/ 2168 h 2226"/>
                <a:gd name="T62" fmla="*/ 58 w 2225"/>
                <a:gd name="T63" fmla="*/ 2226 h 2226"/>
                <a:gd name="T64" fmla="*/ 106 w 2225"/>
                <a:gd name="T65" fmla="*/ 2226 h 2226"/>
                <a:gd name="T66" fmla="*/ 2167 w 2225"/>
                <a:gd name="T67" fmla="*/ 2226 h 2226"/>
                <a:gd name="T68" fmla="*/ 2225 w 2225"/>
                <a:gd name="T69" fmla="*/ 2168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25" h="2226">
                  <a:moveTo>
                    <a:pt x="2060" y="185"/>
                  </a:moveTo>
                  <a:cubicBezTo>
                    <a:pt x="2011" y="511"/>
                    <a:pt x="2011" y="511"/>
                    <a:pt x="2011" y="511"/>
                  </a:cubicBezTo>
                  <a:cubicBezTo>
                    <a:pt x="2007" y="538"/>
                    <a:pt x="1986" y="521"/>
                    <a:pt x="1986" y="521"/>
                  </a:cubicBezTo>
                  <a:cubicBezTo>
                    <a:pt x="1942" y="486"/>
                    <a:pt x="1942" y="486"/>
                    <a:pt x="1942" y="486"/>
                  </a:cubicBezTo>
                  <a:cubicBezTo>
                    <a:pt x="1482" y="1065"/>
                    <a:pt x="1482" y="1065"/>
                    <a:pt x="1482" y="1065"/>
                  </a:cubicBezTo>
                  <a:cubicBezTo>
                    <a:pt x="1480" y="1067"/>
                    <a:pt x="1478" y="1068"/>
                    <a:pt x="1476" y="1069"/>
                  </a:cubicBezTo>
                  <a:cubicBezTo>
                    <a:pt x="1464" y="1082"/>
                    <a:pt x="1446" y="1075"/>
                    <a:pt x="1446" y="1075"/>
                  </a:cubicBezTo>
                  <a:cubicBezTo>
                    <a:pt x="1234" y="978"/>
                    <a:pt x="1234" y="978"/>
                    <a:pt x="1234" y="978"/>
                  </a:cubicBezTo>
                  <a:cubicBezTo>
                    <a:pt x="512" y="1886"/>
                    <a:pt x="512" y="1886"/>
                    <a:pt x="512" y="1886"/>
                  </a:cubicBezTo>
                  <a:cubicBezTo>
                    <a:pt x="495" y="1907"/>
                    <a:pt x="474" y="1890"/>
                    <a:pt x="474" y="1890"/>
                  </a:cubicBezTo>
                  <a:cubicBezTo>
                    <a:pt x="346" y="1789"/>
                    <a:pt x="346" y="1789"/>
                    <a:pt x="346" y="1789"/>
                  </a:cubicBezTo>
                  <a:cubicBezTo>
                    <a:pt x="325" y="1772"/>
                    <a:pt x="342" y="1751"/>
                    <a:pt x="342" y="1751"/>
                  </a:cubicBezTo>
                  <a:cubicBezTo>
                    <a:pt x="1156" y="727"/>
                    <a:pt x="1156" y="727"/>
                    <a:pt x="1156" y="727"/>
                  </a:cubicBezTo>
                  <a:cubicBezTo>
                    <a:pt x="1168" y="712"/>
                    <a:pt x="1182" y="716"/>
                    <a:pt x="1189" y="719"/>
                  </a:cubicBezTo>
                  <a:cubicBezTo>
                    <a:pt x="1190" y="720"/>
                    <a:pt x="1191" y="720"/>
                    <a:pt x="1191" y="720"/>
                  </a:cubicBezTo>
                  <a:cubicBezTo>
                    <a:pt x="1402" y="817"/>
                    <a:pt x="1402" y="817"/>
                    <a:pt x="1402" y="817"/>
                  </a:cubicBezTo>
                  <a:cubicBezTo>
                    <a:pt x="1772" y="351"/>
                    <a:pt x="1772" y="351"/>
                    <a:pt x="1772" y="351"/>
                  </a:cubicBezTo>
                  <a:cubicBezTo>
                    <a:pt x="1728" y="316"/>
                    <a:pt x="1728" y="316"/>
                    <a:pt x="1728" y="316"/>
                  </a:cubicBezTo>
                  <a:cubicBezTo>
                    <a:pt x="1707" y="299"/>
                    <a:pt x="1732" y="289"/>
                    <a:pt x="1732" y="289"/>
                  </a:cubicBezTo>
                  <a:cubicBezTo>
                    <a:pt x="2039" y="168"/>
                    <a:pt x="2039" y="168"/>
                    <a:pt x="2039" y="168"/>
                  </a:cubicBezTo>
                  <a:cubicBezTo>
                    <a:pt x="2064" y="158"/>
                    <a:pt x="2060" y="185"/>
                    <a:pt x="2060" y="185"/>
                  </a:cubicBezTo>
                  <a:moveTo>
                    <a:pt x="2225" y="2168"/>
                  </a:moveTo>
                  <a:cubicBezTo>
                    <a:pt x="2225" y="2119"/>
                    <a:pt x="2225" y="2119"/>
                    <a:pt x="2225" y="2119"/>
                  </a:cubicBezTo>
                  <a:cubicBezTo>
                    <a:pt x="2225" y="2119"/>
                    <a:pt x="2225" y="2061"/>
                    <a:pt x="2167" y="2061"/>
                  </a:cubicBezTo>
                  <a:cubicBezTo>
                    <a:pt x="164" y="2061"/>
                    <a:pt x="164" y="2061"/>
                    <a:pt x="164" y="2061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4" y="58"/>
                    <a:pt x="164" y="0"/>
                    <a:pt x="10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0" y="0"/>
                    <a:pt x="0" y="58"/>
                  </a:cubicBezTo>
                  <a:cubicBezTo>
                    <a:pt x="0" y="2119"/>
                    <a:pt x="0" y="2119"/>
                    <a:pt x="0" y="2119"/>
                  </a:cubicBezTo>
                  <a:cubicBezTo>
                    <a:pt x="0" y="2168"/>
                    <a:pt x="0" y="2168"/>
                    <a:pt x="0" y="2168"/>
                  </a:cubicBezTo>
                  <a:cubicBezTo>
                    <a:pt x="0" y="2168"/>
                    <a:pt x="0" y="2226"/>
                    <a:pt x="58" y="2226"/>
                  </a:cubicBezTo>
                  <a:cubicBezTo>
                    <a:pt x="106" y="2226"/>
                    <a:pt x="106" y="2226"/>
                    <a:pt x="106" y="2226"/>
                  </a:cubicBezTo>
                  <a:cubicBezTo>
                    <a:pt x="2167" y="2226"/>
                    <a:pt x="2167" y="2226"/>
                    <a:pt x="2167" y="2226"/>
                  </a:cubicBezTo>
                  <a:cubicBezTo>
                    <a:pt x="2167" y="2226"/>
                    <a:pt x="2225" y="2226"/>
                    <a:pt x="2225" y="21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862" y="-488"/>
              <a:ext cx="528" cy="529"/>
            </a:xfrm>
            <a:custGeom>
              <a:avLst/>
              <a:gdLst>
                <a:gd name="T0" fmla="*/ 1163 w 2306"/>
                <a:gd name="T1" fmla="*/ 383 h 2306"/>
                <a:gd name="T2" fmla="*/ 1163 w 2306"/>
                <a:gd name="T3" fmla="*/ 1163 h 2306"/>
                <a:gd name="T4" fmla="*/ 383 w 2306"/>
                <a:gd name="T5" fmla="*/ 1163 h 2306"/>
                <a:gd name="T6" fmla="*/ 383 w 2306"/>
                <a:gd name="T7" fmla="*/ 383 h 2306"/>
                <a:gd name="T8" fmla="*/ 1163 w 2306"/>
                <a:gd name="T9" fmla="*/ 383 h 2306"/>
                <a:gd name="T10" fmla="*/ 1271 w 2306"/>
                <a:gd name="T11" fmla="*/ 275 h 2306"/>
                <a:gd name="T12" fmla="*/ 275 w 2306"/>
                <a:gd name="T13" fmla="*/ 275 h 2306"/>
                <a:gd name="T14" fmla="*/ 275 w 2306"/>
                <a:gd name="T15" fmla="*/ 1271 h 2306"/>
                <a:gd name="T16" fmla="*/ 1191 w 2306"/>
                <a:gd name="T17" fmla="*/ 1339 h 2306"/>
                <a:gd name="T18" fmla="*/ 1230 w 2306"/>
                <a:gd name="T19" fmla="*/ 1377 h 2306"/>
                <a:gd name="T20" fmla="*/ 1226 w 2306"/>
                <a:gd name="T21" fmla="*/ 1381 h 2306"/>
                <a:gd name="T22" fmla="*/ 1226 w 2306"/>
                <a:gd name="T23" fmla="*/ 1451 h 2306"/>
                <a:gd name="T24" fmla="*/ 2046 w 2306"/>
                <a:gd name="T25" fmla="*/ 2271 h 2306"/>
                <a:gd name="T26" fmla="*/ 2116 w 2306"/>
                <a:gd name="T27" fmla="*/ 2271 h 2306"/>
                <a:gd name="T28" fmla="*/ 2271 w 2306"/>
                <a:gd name="T29" fmla="*/ 2116 h 2306"/>
                <a:gd name="T30" fmla="*/ 2271 w 2306"/>
                <a:gd name="T31" fmla="*/ 2046 h 2306"/>
                <a:gd name="T32" fmla="*/ 1450 w 2306"/>
                <a:gd name="T33" fmla="*/ 1226 h 2306"/>
                <a:gd name="T34" fmla="*/ 1380 w 2306"/>
                <a:gd name="T35" fmla="*/ 1226 h 2306"/>
                <a:gd name="T36" fmla="*/ 1377 w 2306"/>
                <a:gd name="T37" fmla="*/ 1230 h 2306"/>
                <a:gd name="T38" fmla="*/ 1339 w 2306"/>
                <a:gd name="T39" fmla="*/ 1191 h 2306"/>
                <a:gd name="T40" fmla="*/ 1271 w 2306"/>
                <a:gd name="T41" fmla="*/ 275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06" h="2306">
                  <a:moveTo>
                    <a:pt x="1163" y="383"/>
                  </a:moveTo>
                  <a:cubicBezTo>
                    <a:pt x="1379" y="598"/>
                    <a:pt x="1379" y="948"/>
                    <a:pt x="1163" y="1163"/>
                  </a:cubicBezTo>
                  <a:cubicBezTo>
                    <a:pt x="948" y="1379"/>
                    <a:pt x="598" y="1379"/>
                    <a:pt x="383" y="1163"/>
                  </a:cubicBezTo>
                  <a:cubicBezTo>
                    <a:pt x="167" y="947"/>
                    <a:pt x="167" y="598"/>
                    <a:pt x="383" y="383"/>
                  </a:cubicBezTo>
                  <a:cubicBezTo>
                    <a:pt x="598" y="167"/>
                    <a:pt x="948" y="167"/>
                    <a:pt x="1163" y="383"/>
                  </a:cubicBezTo>
                  <a:moveTo>
                    <a:pt x="1271" y="275"/>
                  </a:moveTo>
                  <a:cubicBezTo>
                    <a:pt x="996" y="0"/>
                    <a:pt x="550" y="0"/>
                    <a:pt x="275" y="275"/>
                  </a:cubicBezTo>
                  <a:cubicBezTo>
                    <a:pt x="0" y="550"/>
                    <a:pt x="0" y="996"/>
                    <a:pt x="275" y="1271"/>
                  </a:cubicBezTo>
                  <a:cubicBezTo>
                    <a:pt x="525" y="1520"/>
                    <a:pt x="916" y="1543"/>
                    <a:pt x="1191" y="1339"/>
                  </a:cubicBezTo>
                  <a:cubicBezTo>
                    <a:pt x="1230" y="1377"/>
                    <a:pt x="1230" y="1377"/>
                    <a:pt x="1230" y="1377"/>
                  </a:cubicBezTo>
                  <a:cubicBezTo>
                    <a:pt x="1226" y="1381"/>
                    <a:pt x="1226" y="1381"/>
                    <a:pt x="1226" y="1381"/>
                  </a:cubicBezTo>
                  <a:cubicBezTo>
                    <a:pt x="1226" y="1381"/>
                    <a:pt x="1191" y="1416"/>
                    <a:pt x="1226" y="1451"/>
                  </a:cubicBezTo>
                  <a:cubicBezTo>
                    <a:pt x="2046" y="2271"/>
                    <a:pt x="2046" y="2271"/>
                    <a:pt x="2046" y="2271"/>
                  </a:cubicBezTo>
                  <a:cubicBezTo>
                    <a:pt x="2046" y="2271"/>
                    <a:pt x="2081" y="2306"/>
                    <a:pt x="2116" y="2271"/>
                  </a:cubicBezTo>
                  <a:cubicBezTo>
                    <a:pt x="2271" y="2116"/>
                    <a:pt x="2271" y="2116"/>
                    <a:pt x="2271" y="2116"/>
                  </a:cubicBezTo>
                  <a:cubicBezTo>
                    <a:pt x="2271" y="2116"/>
                    <a:pt x="2306" y="2081"/>
                    <a:pt x="2271" y="2046"/>
                  </a:cubicBezTo>
                  <a:cubicBezTo>
                    <a:pt x="1450" y="1226"/>
                    <a:pt x="1450" y="1226"/>
                    <a:pt x="1450" y="1226"/>
                  </a:cubicBezTo>
                  <a:cubicBezTo>
                    <a:pt x="1450" y="1226"/>
                    <a:pt x="1415" y="1191"/>
                    <a:pt x="1380" y="1226"/>
                  </a:cubicBezTo>
                  <a:cubicBezTo>
                    <a:pt x="1377" y="1230"/>
                    <a:pt x="1377" y="1230"/>
                    <a:pt x="1377" y="1230"/>
                  </a:cubicBezTo>
                  <a:cubicBezTo>
                    <a:pt x="1339" y="1191"/>
                    <a:pt x="1339" y="1191"/>
                    <a:pt x="1339" y="1191"/>
                  </a:cubicBezTo>
                  <a:cubicBezTo>
                    <a:pt x="1543" y="916"/>
                    <a:pt x="1520" y="525"/>
                    <a:pt x="1271" y="27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4" name="Freeform 5"/>
          <p:cNvSpPr>
            <a:spLocks noEditPoints="1"/>
          </p:cNvSpPr>
          <p:nvPr/>
        </p:nvSpPr>
        <p:spPr bwMode="auto">
          <a:xfrm flipV="1">
            <a:off x="6854626" y="2164976"/>
            <a:ext cx="877433" cy="523065"/>
          </a:xfrm>
          <a:custGeom>
            <a:avLst/>
            <a:gdLst>
              <a:gd name="T0" fmla="*/ 81 w 130"/>
              <a:gd name="T1" fmla="*/ 51 h 131"/>
              <a:gd name="T2" fmla="*/ 101 w 130"/>
              <a:gd name="T3" fmla="*/ 31 h 131"/>
              <a:gd name="T4" fmla="*/ 103 w 130"/>
              <a:gd name="T5" fmla="*/ 23 h 131"/>
              <a:gd name="T6" fmla="*/ 97 w 130"/>
              <a:gd name="T7" fmla="*/ 18 h 131"/>
              <a:gd name="T8" fmla="*/ 9 w 130"/>
              <a:gd name="T9" fmla="*/ 0 h 131"/>
              <a:gd name="T10" fmla="*/ 2 w 130"/>
              <a:gd name="T11" fmla="*/ 2 h 131"/>
              <a:gd name="T12" fmla="*/ 0 w 130"/>
              <a:gd name="T13" fmla="*/ 9 h 131"/>
              <a:gd name="T14" fmla="*/ 18 w 130"/>
              <a:gd name="T15" fmla="*/ 97 h 131"/>
              <a:gd name="T16" fmla="*/ 23 w 130"/>
              <a:gd name="T17" fmla="*/ 103 h 131"/>
              <a:gd name="T18" fmla="*/ 31 w 130"/>
              <a:gd name="T19" fmla="*/ 101 h 131"/>
              <a:gd name="T20" fmla="*/ 51 w 130"/>
              <a:gd name="T21" fmla="*/ 81 h 131"/>
              <a:gd name="T22" fmla="*/ 99 w 130"/>
              <a:gd name="T23" fmla="*/ 128 h 131"/>
              <a:gd name="T24" fmla="*/ 109 w 130"/>
              <a:gd name="T25" fmla="*/ 128 h 131"/>
              <a:gd name="T26" fmla="*/ 128 w 130"/>
              <a:gd name="T27" fmla="*/ 109 h 131"/>
              <a:gd name="T28" fmla="*/ 130 w 130"/>
              <a:gd name="T29" fmla="*/ 104 h 131"/>
              <a:gd name="T30" fmla="*/ 128 w 130"/>
              <a:gd name="T31" fmla="*/ 99 h 131"/>
              <a:gd name="T32" fmla="*/ 81 w 130"/>
              <a:gd name="T33" fmla="*/ 51 h 131"/>
              <a:gd name="T34" fmla="*/ 81 w 130"/>
              <a:gd name="T35" fmla="*/ 51 h 131"/>
              <a:gd name="T36" fmla="*/ 81 w 130"/>
              <a:gd name="T37" fmla="*/ 5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" h="131">
                <a:moveTo>
                  <a:pt x="81" y="51"/>
                </a:moveTo>
                <a:cubicBezTo>
                  <a:pt x="101" y="31"/>
                  <a:pt x="101" y="31"/>
                  <a:pt x="101" y="31"/>
                </a:cubicBezTo>
                <a:cubicBezTo>
                  <a:pt x="103" y="29"/>
                  <a:pt x="104" y="26"/>
                  <a:pt x="103" y="23"/>
                </a:cubicBezTo>
                <a:cubicBezTo>
                  <a:pt x="102" y="21"/>
                  <a:pt x="100" y="19"/>
                  <a:pt x="97" y="18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4" y="1"/>
                  <a:pt x="2" y="2"/>
                </a:cubicBezTo>
                <a:cubicBezTo>
                  <a:pt x="1" y="4"/>
                  <a:pt x="0" y="7"/>
                  <a:pt x="0" y="9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100"/>
                  <a:pt x="21" y="102"/>
                  <a:pt x="23" y="103"/>
                </a:cubicBezTo>
                <a:cubicBezTo>
                  <a:pt x="26" y="104"/>
                  <a:pt x="29" y="103"/>
                  <a:pt x="31" y="101"/>
                </a:cubicBezTo>
                <a:cubicBezTo>
                  <a:pt x="51" y="81"/>
                  <a:pt x="51" y="81"/>
                  <a:pt x="51" y="81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31"/>
                  <a:pt x="106" y="131"/>
                  <a:pt x="109" y="128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30" y="108"/>
                  <a:pt x="130" y="106"/>
                  <a:pt x="130" y="104"/>
                </a:cubicBezTo>
                <a:cubicBezTo>
                  <a:pt x="130" y="102"/>
                  <a:pt x="130" y="100"/>
                  <a:pt x="128" y="99"/>
                </a:cubicBezTo>
                <a:lnTo>
                  <a:pt x="81" y="51"/>
                </a:lnTo>
                <a:close/>
                <a:moveTo>
                  <a:pt x="81" y="51"/>
                </a:moveTo>
                <a:cubicBezTo>
                  <a:pt x="81" y="51"/>
                  <a:pt x="81" y="51"/>
                  <a:pt x="81" y="51"/>
                </a:cubicBezTo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&quot;No&quot; Symbol 4"/>
          <p:cNvSpPr/>
          <p:nvPr/>
        </p:nvSpPr>
        <p:spPr>
          <a:xfrm>
            <a:off x="271997" y="2928963"/>
            <a:ext cx="494485" cy="486590"/>
          </a:xfrm>
          <a:prstGeom prst="noSmoking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537 L -2.22222E-6 -2.0987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6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537 L -2.22222E-6 -2.0987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9" grpId="0" animBg="1"/>
      <p:bldP spid="50" grpId="0" animBg="1"/>
      <p:bldP spid="50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ETF_Main_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Montreal-D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CB9D45-DEEB-48BF-B7DE-4707E84BD4DE}" vid="{4EC60F0A-6DF5-4D09-AD8D-1A305633FBED}"/>
    </a:ext>
  </a:extLst>
</a:theme>
</file>

<file path=ppt/theme/theme2.xml><?xml version="1.0" encoding="utf-8"?>
<a:theme xmlns:a="http://schemas.openxmlformats.org/drawingml/2006/main" name="ETF_Green_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Montreal-D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CB9D45-DEEB-48BF-B7DE-4707E84BD4DE}" vid="{4EC60F0A-6DF5-4D09-AD8D-1A305633FBED}"/>
    </a:ext>
  </a:extLst>
</a:theme>
</file>

<file path=ppt/theme/theme3.xml><?xml version="1.0" encoding="utf-8"?>
<a:theme xmlns:a="http://schemas.openxmlformats.org/drawingml/2006/main" name="ETF_Orange_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Montreal-D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CB9D45-DEEB-48BF-B7DE-4707E84BD4DE}" vid="{4EC60F0A-6DF5-4D09-AD8D-1A305633FBE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vent-Meeting Document" ma:contentTypeID="0x01010018C77CAB493C4CC28C851D171ACDEB5D00596B2BA2685E0A45A241E5F16505E5C5001CFAD158E0292F43BC54EF6B25E2A46B" ma:contentTypeVersion="25" ma:contentTypeDescription="" ma:contentTypeScope="" ma:versionID="e6c11201472bde7a2353509129afdee5">
  <xsd:schema xmlns:xsd="http://www.w3.org/2001/XMLSchema" xmlns:xs="http://www.w3.org/2001/XMLSchema" xmlns:p="http://schemas.microsoft.com/office/2006/metadata/properties" xmlns:ns1="df6b2545-d15d-4d63-86ca-644416e434f8" xmlns:ns2="26194f73-ef64-4a6b-9063-49cea2f52145" targetNamespace="http://schemas.microsoft.com/office/2006/metadata/properties" ma:root="true" ma:fieldsID="463bb86ec51f3a66450c02c020a91297" ns1:_="" ns2:_="">
    <xsd:import namespace="df6b2545-d15d-4d63-86ca-644416e434f8"/>
    <xsd:import namespace="26194f73-ef64-4a6b-9063-49cea2f52145"/>
    <xsd:element name="properties">
      <xsd:complexType>
        <xsd:sequence>
          <xsd:element name="documentManagement">
            <xsd:complexType>
              <xsd:all>
                <xsd:element ref="ns1:Event_x0020_Meeting_x0020_Document_x0020_Type"/>
                <xsd:element ref="ns2:OperationsSubArea"/>
                <xsd:element ref="ns2:ReferenceYear"/>
                <xsd:element ref="ns2:Authors" minOccurs="0"/>
                <xsd:element ref="ns2:ETFLanguage" minOccurs="0"/>
                <xsd:element ref="ns2:ReferenceNumber" minOccurs="0"/>
                <xsd:element ref="ns2:Torino_x0020_Process_x0020_Keywords" minOccurs="0"/>
                <xsd:element ref="ns1:Countries" minOccurs="0"/>
                <xsd:element ref="ns1:Regions" minOccurs="0"/>
                <xsd:element ref="ns2:Status" minOccurs="0"/>
                <xsd:element ref="ns2:Origin" minOccurs="0"/>
                <xsd:element ref="ns1:General_x0020_Keywords" minOccurs="0"/>
                <xsd:element ref="ns1:_dlc_DocId" minOccurs="0"/>
                <xsd:element ref="ns1:_dlc_DocIdUrl" minOccurs="0"/>
                <xsd:element ref="ns1:_dlc_DocIdPersistId" minOccurs="0"/>
                <xsd:element ref="ns1:PA_TRP" minOccurs="0"/>
                <xsd:element ref="ns1:IPubSourceDocPublicationStatus" minOccurs="0"/>
                <xsd:element ref="ns1:Intrane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Event_x0020_Meeting_x0020_Document_x0020_Type" ma:index="0" ma:displayName="Event-Meeting Document Type" ma:format="Dropdown" ma:internalName="Event_x0020_Meeting_x0020_Document_x0020_Type" ma:readOnly="false">
      <xsd:simpleType>
        <xsd:restriction base="dms:Choice">
          <xsd:enumeration value="Agenda"/>
          <xsd:enumeration value="Article"/>
          <xsd:enumeration value="Background note"/>
          <xsd:enumeration value="Briefing for speakers"/>
          <xsd:enumeration value="Budget"/>
          <xsd:enumeration value="Concept note"/>
          <xsd:enumeration value="Event assessment"/>
          <xsd:enumeration value="Event profile"/>
          <xsd:enumeration value="Feedback report"/>
          <xsd:enumeration value="Final report"/>
          <xsd:enumeration value="Invitation"/>
          <xsd:enumeration value="Paper"/>
          <xsd:enumeration value="Participants List"/>
          <xsd:enumeration value="Presentation"/>
          <xsd:enumeration value="Press release"/>
          <xsd:enumeration value="Speech"/>
        </xsd:restriction>
      </xsd:simpleType>
    </xsd:element>
    <xsd:element name="Countries" ma:index="9" nillable="true" ma:displayName="Countries" ma:list="{9194351c-4b7d-432a-9a74-6cfaf37d5a5a}" ma:internalName="Countries" ma:readOnly="false" ma:showField="Title" ma:web="df6b2545-d15d-4d63-86ca-644416e434f8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gions" ma:index="10" nillable="true" ma:displayName="Regions" ma:default="Not Applicable" ma:internalName="Region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t Applicable"/>
                    <xsd:enumeration value="Central Asia"/>
                    <xsd:enumeration value="Eastern Europe"/>
                    <xsd:enumeration value="South Eastern Europe and Turkey (SEET)"/>
                    <xsd:enumeration value="Southern and Eastern Mediterranean (SEMED)"/>
                  </xsd:restriction>
                </xsd:simpleType>
              </xsd:element>
            </xsd:sequence>
          </xsd:extension>
        </xsd:complexContent>
      </xsd:complexType>
    </xsd:element>
    <xsd:element name="General_x0020_Keywords" ma:index="13" nillable="true" ma:displayName="General Keywords" ma:hidden="true" ma:internalName="General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Governance"/>
                    <xsd:enumeration value="Human resources"/>
                    <xsd:enumeration value="IC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A_TRP" ma:index="23" nillable="true" ma:displayName="Project Activity" ma:list="{92c94a25-bd6d-4345-ac2b-b847e49695b0}" ma:internalName="PA_TRP" ma:showField="Title" ma:web="df6b2545-d15d-4d63-86ca-644416e434f8">
      <xsd:simpleType>
        <xsd:restriction base="dms:Lookup"/>
      </xsd:simpleType>
    </xsd:element>
    <xsd:element name="IPubSourceDocPublicationStatus" ma:index="24" nillable="true" ma:displayName="Publication Status" ma:format="Dropdown" ma:hidden="true" ma:internalName="IPubSourceDocPublicationStatus" ma:readOnly="false">
      <xsd:simpleType>
        <xsd:restriction base="dms:Choice">
          <xsd:enumeration value="Published"/>
          <xsd:enumeration value="Unpublished"/>
        </xsd:restriction>
      </xsd:simpleType>
    </xsd:element>
    <xsd:element name="Intranet" ma:index="25" nillable="true" ma:displayName="Intranet" ma:default="0" ma:internalName="Intrane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94f73-ef64-4a6b-9063-49cea2f52145" elementFormDefault="qualified">
    <xsd:import namespace="http://schemas.microsoft.com/office/2006/documentManagement/types"/>
    <xsd:import namespace="http://schemas.microsoft.com/office/infopath/2007/PartnerControls"/>
    <xsd:element name="OperationsSubArea" ma:index="1" ma:displayName="Operations Sub Area" ma:format="Dropdown" ma:internalName="OperationsSubArea" ma:readOnly="false">
      <xsd:simpleType>
        <xsd:restriction base="dms:Choice">
          <xsd:enumeration value="Support to the EU policy and external assistance"/>
          <xsd:enumeration value="Policy analysis and system wide progress monitoring"/>
          <xsd:enumeration value="VET governance"/>
          <xsd:enumeration value="Qualifications and qualification system"/>
          <xsd:enumeration value="VET provision and quality"/>
          <xsd:enumeration value="Employment, employability and mobility"/>
          <xsd:enumeration value="Entrepreneurial learning and enterprise skills"/>
          <xsd:enumeration value="Country desks"/>
          <xsd:enumeration value="GEMM"/>
          <xsd:enumeration value="Statistics"/>
          <xsd:enumeration value="Knowledge management"/>
          <xsd:enumeration value="Capacity building"/>
          <xsd:enumeration value="Expertise development"/>
          <xsd:enumeration value="Regional activities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default="2019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Authors" ma:index="5" nillable="true" ma:displayName="Authors" ma:internalName="Authors">
      <xsd:simpleType>
        <xsd:restriction base="dms:Text"/>
      </xsd:simpleType>
    </xsd:element>
    <xsd:element name="ETFLanguage" ma:index="6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  <xsd:enumeration value="Local language"/>
        </xsd:restriction>
      </xsd:simpleType>
    </xsd:element>
    <xsd:element name="ReferenceNumber" ma:index="7" nillable="true" ma:displayName="Reference Number" ma:internalName="ReferenceNumber">
      <xsd:simpleType>
        <xsd:restriction base="dms:Text"/>
      </xsd:simpleType>
    </xsd:element>
    <xsd:element name="Torino_x0020_Process_x0020_Keywords" ma:index="8" nillable="true" ma:displayName="Torino Process Keywords" ma:internalName="Torino_x0020_Process_x0020_Keywor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orino process preparation"/>
                    <xsd:enumeration value="Torino process implementation"/>
                    <xsd:enumeration value="Torino process reports"/>
                    <xsd:enumeration value="Torino process evaluation"/>
                    <xsd:enumeration value="Torino process dissemination"/>
                    <xsd:enumeration value="Torino process project monitoring"/>
                    <xsd:enumeration value="Torino process documentation"/>
                    <xsd:enumeration value="Riga"/>
                    <xsd:enumeration value="Capacity building"/>
                  </xsd:restriction>
                </xsd:simpleType>
              </xsd:element>
            </xsd:sequence>
          </xsd:extension>
        </xsd:complexContent>
      </xsd:complexType>
    </xsd:element>
    <xsd:element name="Status" ma:index="11" nillable="true" ma:displayName="Status" ma:hidden="true" ma:internalName="Status" ma:readOnly="false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Origin" ma:index="12" nillable="true" ma:displayName="Origin" ma:hidden="true" ma:internalName="Origin" ma:readOnly="false">
      <xsd:simpleType>
        <xsd:restriction base="dms:Choice">
          <xsd:enumeration value="ETF"/>
          <xsd:enumeration value="External"/>
          <xsd:enumeration value="Commiss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ntries xmlns="df6b2545-d15d-4d63-86ca-644416e434f8">
      <Value>231</Value>
    </Countries>
    <IPubSourceDocPublicationStatus xmlns="df6b2545-d15d-4d63-86ca-644416e434f8" xsi:nil="true"/>
    <Status xmlns="26194f73-ef64-4a6b-9063-49cea2f52145" xsi:nil="true"/>
    <ReferenceNumber xmlns="26194f73-ef64-4a6b-9063-49cea2f52145" xsi:nil="true"/>
    <Regions xmlns="df6b2545-d15d-4d63-86ca-644416e434f8">
      <Value>Central Asia</Value>
      <Value>Eastern Europe</Value>
      <Value>South Eastern Europe and Turkey (SEET)</Value>
      <Value>Southern and Eastern Mediterranean (SEMED)</Value>
    </Regions>
    <ETFLanguage xmlns="26194f73-ef64-4a6b-9063-49cea2f52145">English</ETFLanguage>
    <Origin xmlns="26194f73-ef64-4a6b-9063-49cea2f52145" xsi:nil="true"/>
    <PA_TRP xmlns="df6b2545-d15d-4d63-86ca-644416e434f8">2</PA_TRP>
    <Authors xmlns="26194f73-ef64-4a6b-9063-49cea2f52145" xsi:nil="true"/>
    <OperationsSubArea xmlns="26194f73-ef64-4a6b-9063-49cea2f52145">Policy analysis and system wide progress monitoring</OperationsSubArea>
    <ReferenceYear xmlns="26194f73-ef64-4a6b-9063-49cea2f52145">2018</ReferenceYear>
    <General_x0020_Keywords xmlns="df6b2545-d15d-4d63-86ca-644416e434f8"/>
    <Torino_x0020_Process_x0020_Keywords xmlns="26194f73-ef64-4a6b-9063-49cea2f52145" xsi:nil="true"/>
    <_dlc_DocId xmlns="df6b2545-d15d-4d63-86ca-644416e434f8">ETFDMS-820364017-1474</_dlc_DocId>
    <_dlc_DocIdUrl xmlns="df6b2545-d15d-4d63-86ca-644416e434f8">
      <Url>https://sharing.etf.europa.eu/sites/dms/ops/turin/_layouts/15/DocIdRedir.aspx?ID=ETFDMS-820364017-1474</Url>
      <Description>ETFDMS-820364017-1474</Description>
    </_dlc_DocIdUrl>
    <Event_x0020_Meeting_x0020_Document_x0020_Type xmlns="df6b2545-d15d-4d63-86ca-644416e434f8">Presentation</Event_x0020_Meeting_x0020_Document_x0020_Type>
    <Intranet xmlns="df6b2545-d15d-4d63-86ca-644416e434f8">true</Intranet>
  </documentManagement>
</p:properties>
</file>

<file path=customXml/itemProps1.xml><?xml version="1.0" encoding="utf-8"?>
<ds:datastoreItem xmlns:ds="http://schemas.openxmlformats.org/officeDocument/2006/customXml" ds:itemID="{9584AC54-4206-47B1-9A2E-F10AC23F90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26194f73-ef64-4a6b-9063-49cea2f521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606D89-2FA6-4E40-8D5C-88645DE8D1B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9962218-7011-484B-A061-802B1B1E4ED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CBB1462-A614-4824-87FC-BB54AE46E6D3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26194f73-ef64-4a6b-9063-49cea2f52145"/>
    <ds:schemaRef ds:uri="http://purl.org/dc/terms/"/>
    <ds:schemaRef ds:uri="http://schemas.microsoft.com/office/infopath/2007/PartnerControls"/>
    <ds:schemaRef ds:uri="http://purl.org/dc/elements/1.1/"/>
    <ds:schemaRef ds:uri="df6b2545-d15d-4d63-86ca-644416e434f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2757</TotalTime>
  <Words>2026</Words>
  <Application>Microsoft Office PowerPoint</Application>
  <PresentationFormat>On-screen Show (16:9)</PresentationFormat>
  <Paragraphs>403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Montreal-DemiBold</vt:lpstr>
      <vt:lpstr>Arial Black</vt:lpstr>
      <vt:lpstr>Arial</vt:lpstr>
      <vt:lpstr>Wingdings</vt:lpstr>
      <vt:lpstr>Times New Roman</vt:lpstr>
      <vt:lpstr>ETF_Main_Theme</vt:lpstr>
      <vt:lpstr>ETF_Green_Theme</vt:lpstr>
      <vt:lpstr>ETF_Orange_Theme</vt:lpstr>
      <vt:lpstr>PowerPoint Presentation</vt:lpstr>
      <vt:lpstr>Human capital development </vt:lpstr>
      <vt:lpstr>Quantity versus quality</vt:lpstr>
      <vt:lpstr>Five characteristics shaping Georgia today</vt:lpstr>
      <vt:lpstr>Trends in some country context indicators</vt:lpstr>
      <vt:lpstr>PowerPoint Presentation</vt:lpstr>
      <vt:lpstr>PowerPoint Presentation</vt:lpstr>
      <vt:lpstr>Does your present job correspond to your qualifications?</vt:lpstr>
      <vt:lpstr>Five characteristics shaping Georgia today</vt:lpstr>
      <vt:lpstr>Share of youth aged 18-35 finding first job until a specific month after leaving education, by gender and education level</vt:lpstr>
      <vt:lpstr>What is wrong with being poor/ not equal?</vt:lpstr>
      <vt:lpstr>How VET fits with this “big picture”?</vt:lpstr>
      <vt:lpstr>VET policy response in Georgia </vt:lpstr>
      <vt:lpstr>A new era for the VET system, YES!</vt:lpstr>
      <vt:lpstr>Three policy objectives in VET</vt:lpstr>
      <vt:lpstr>Three general observations…  </vt:lpstr>
      <vt:lpstr>Two issues regarding the implementation</vt:lpstr>
      <vt:lpstr>1. VET QUANTITY: access and participation</vt:lpstr>
      <vt:lpstr>VET students by types of VET providers, August 2019</vt:lpstr>
      <vt:lpstr>VET enrolment by age groups, 2017-2019</vt:lpstr>
      <vt:lpstr>2. VET QUALITY: success in study and work </vt:lpstr>
      <vt:lpstr>Public spending or investment in education/VET?</vt:lpstr>
      <vt:lpstr>Way forward – possible options (1)</vt:lpstr>
      <vt:lpstr>Way forward – possible options (2)</vt:lpstr>
      <vt:lpstr>Questions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Torino Process general presentation</dc:title>
  <dc:creator>Ana Araujo</dc:creator>
  <cp:lastModifiedBy>Ummuhan Bardak</cp:lastModifiedBy>
  <cp:revision>343</cp:revision>
  <cp:lastPrinted>2019-10-25T15:25:01Z</cp:lastPrinted>
  <dcterms:created xsi:type="dcterms:W3CDTF">2016-02-03T14:31:01Z</dcterms:created>
  <dcterms:modified xsi:type="dcterms:W3CDTF">2019-10-28T20:34:51Z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0x01010018C77CAB493C4CC28C851D171ACDEB5D00596B2BA2685E0A45A241E5F16505E5C5001CFAD158E0292F43BC54EF6B25E2A46B</vt:lpwstr>
  </property>
  <property fmtid="{D5CDD505-2E9C-101B-9397-08002B2CF9AE}" pid="3" name="Area">
    <vt:lpwstr>Operations</vt:lpwstr>
  </property>
  <property fmtid="{D5CDD505-2E9C-101B-9397-08002B2CF9AE}" pid="4" name="_dlc_DocIdItemGuid">
    <vt:lpwstr>29dbcbd8-d958-40e4-a5a5-376c130a95e4</vt:lpwstr>
  </property>
</Properties>
</file>