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79" r:id="rId2"/>
    <p:sldId id="256" r:id="rId3"/>
    <p:sldId id="257" r:id="rId4"/>
    <p:sldId id="258" r:id="rId5"/>
    <p:sldId id="259" r:id="rId6"/>
    <p:sldId id="280" r:id="rId7"/>
    <p:sldId id="267" r:id="rId8"/>
    <p:sldId id="262" r:id="rId9"/>
    <p:sldId id="281" r:id="rId10"/>
    <p:sldId id="282" r:id="rId11"/>
    <p:sldId id="283" r:id="rId12"/>
    <p:sldId id="284" r:id="rId13"/>
    <p:sldId id="285" r:id="rId14"/>
    <p:sldId id="286" r:id="rId15"/>
    <p:sldId id="287" r:id="rId16"/>
    <p:sldId id="288" r:id="rId17"/>
    <p:sldId id="289" r:id="rId18"/>
    <p:sldId id="290" r:id="rId19"/>
    <p:sldId id="27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02589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810386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45778716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21165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91852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32602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852080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561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54345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859498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851983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587453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9537111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507380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208650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20223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8A5CCA-639C-4C40-AA64-BF89F37E43C0}" type="datetimeFigureOut">
              <a:rPr lang="ru-RU" smtClean="0"/>
              <a:t>06.07.2017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FB03B237-2FC9-44FC-9C7C-E0932927B4F3}" type="slidenum">
              <a:rPr lang="ru-RU" smtClean="0"/>
              <a:t>‹№›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2708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  <p:sldLayoutId id="2147483708" r:id="rId13"/>
    <p:sldLayoutId id="2147483709" r:id="rId14"/>
    <p:sldLayoutId id="2147483710" r:id="rId15"/>
    <p:sldLayoutId id="2147483711" r:id="rId16"/>
  </p:sldLayoutIdLst>
  <p:transition spd="slow">
    <p:wipe/>
  </p:transition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Міністерство освіти і науки України</a:t>
            </a:r>
            <a:b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Департамент професійної освіти</a:t>
            </a:r>
            <a:endParaRPr lang="uk-UA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/>
            <a:endParaRPr lang="uk-UA" sz="4400" dirty="0" smtClean="0"/>
          </a:p>
          <a:p>
            <a:pPr algn="ctr"/>
            <a:r>
              <a:rPr lang="uk-UA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Державні стандарти професійної освіти на основі компетентнісного підходу</a:t>
            </a:r>
            <a:endParaRPr lang="uk-UA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84730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41131"/>
          </a:xfrm>
        </p:spPr>
        <p:txBody>
          <a:bodyPr>
            <a:normAutofit/>
          </a:bodyPr>
          <a:lstStyle/>
          <a:p>
            <a:pPr algn="ctr"/>
            <a:r>
              <a:rPr lang="uk-UA" sz="3200" dirty="0" smtClean="0">
                <a:solidFill>
                  <a:schemeClr val="tx1"/>
                </a:solidFill>
              </a:rPr>
              <a:t>Макет ДСПТО</a:t>
            </a:r>
            <a:endParaRPr lang="uk-UA" sz="3200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08993"/>
            <a:ext cx="8596668" cy="4432370"/>
          </a:xfrm>
        </p:spPr>
        <p:txBody>
          <a:bodyPr>
            <a:normAutofit/>
          </a:bodyPr>
          <a:lstStyle/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итульна сторінка;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сторінка погоджень;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клад робочої групи;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реалізації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ДСПТО;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загальнопрофесійний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блок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загальнопрофесійних і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ключових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освітньо-кваліфікаційна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характеристика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випускника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зміст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компетентностей;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план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перелік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основних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засобів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здобуття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кожної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кваліфікації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6644635"/>
      </p:ext>
    </p:extLst>
  </p:cSld>
  <p:clrMapOvr>
    <a:masterClrMapping/>
  </p:clrMapOvr>
  <p:transition spd="slow">
    <p:wip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559777"/>
          </a:xfrm>
        </p:spPr>
        <p:txBody>
          <a:bodyPr>
            <a:noAutofit/>
          </a:bodyPr>
          <a:lstStyle/>
          <a:p>
            <a:pPr algn="ctr"/>
            <a:r>
              <a:rPr lang="uk-UA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Титульна сторінка</a:t>
            </a:r>
            <a:endParaRPr lang="uk-UA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565031"/>
            <a:ext cx="8596668" cy="4476331"/>
          </a:xfrm>
        </p:spPr>
        <p:txBody>
          <a:bodyPr>
            <a:normAutofit fontScale="70000" lnSpcReduction="20000"/>
          </a:bodyPr>
          <a:lstStyle/>
          <a:p>
            <a:pPr algn="ctr">
              <a:lnSpc>
                <a:spcPct val="115000"/>
              </a:lnSpc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Міністерство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освіти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і науки </a:t>
            </a: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України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Міністерство соціальної політики України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ru-RU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	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Затверджено 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uk-UA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</a:t>
            </a: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Наказ Міністерства освіти і науки України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від „___”_________201_ р. №___________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Державний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стандарт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професійно-технічної</a:t>
            </a:r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8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освіти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ДСПТО </a:t>
            </a:r>
            <a:r>
              <a:rPr lang="uk-UA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______________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r">
              <a:lnSpc>
                <a:spcPct val="115000"/>
              </a:lnSpc>
            </a:pP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16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позначення</a:t>
            </a:r>
            <a:r>
              <a:rPr lang="ru-RU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стандарту)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Професія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Код: 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15000"/>
              </a:lnSpc>
            </a:pPr>
            <a:r>
              <a:rPr lang="ru-RU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Кваліфікації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uk-UA" sz="1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Видання офіційне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Ки</a:t>
            </a:r>
            <a:r>
              <a:rPr lang="uk-UA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ї</a:t>
            </a:r>
            <a:r>
              <a:rPr lang="ru-RU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</a:t>
            </a:r>
            <a:r>
              <a:rPr lang="uk-UA" sz="16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(рік)</a:t>
            </a:r>
            <a:endParaRPr lang="uk-UA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79747"/>
      </p:ext>
    </p:extLst>
  </p:cSld>
  <p:clrMapOvr>
    <a:masterClrMapping/>
  </p:clrMapOvr>
  <p:transition spd="slow">
    <p:wip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691662"/>
          </a:xfrm>
        </p:spPr>
        <p:txBody>
          <a:bodyPr>
            <a:normAutofit/>
          </a:bodyPr>
          <a:lstStyle/>
          <a:p>
            <a:pPr algn="ctr"/>
            <a:r>
              <a:rPr lang="uk-UA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Аркуш погодження</a:t>
            </a:r>
            <a:endParaRPr lang="uk-UA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7" name="Объект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35453" y="2160588"/>
            <a:ext cx="5281132" cy="38814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969108"/>
      </p:ext>
    </p:extLst>
  </p:cSld>
  <p:clrMapOvr>
    <a:masterClrMapping/>
  </p:clrMapOvr>
  <p:transition spd="slow">
    <p:wip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Склад робочої групи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група: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викладачі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майстри виробничого навчання,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представники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підприємств (організацій) - замовників робітничих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кадрів, професійних (галузевих) об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єднань;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редставники регіональних рад професійно-технічної освіти;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працівники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регіональних служб зайнятості незайнятого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населення;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наукові консультанти;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ецензенти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ітературний редактор;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ехнічний редактор;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ерівники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робочої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групи.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096574542"/>
      </p:ext>
    </p:extLst>
  </p:cSld>
  <p:clrMapOvr>
    <a:masterClrMapping/>
  </p:clrMapOvr>
  <p:transition spd="slow">
    <p:wipe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Загальні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</a:t>
            </a: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агальні </a:t>
            </a:r>
            <a:r>
              <a:rPr lang="uk-UA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положення щодо реалізації </a:t>
            </a:r>
            <a:r>
              <a:rPr lang="uk-UA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ДСПТО визначають: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складові ДСПТО;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основні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до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ОКХ, що базуються на вимогах ПС; 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имоги до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типових навчальних планів та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програм;</a:t>
            </a:r>
          </a:p>
          <a:p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имоги до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навчання;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параметри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 результатів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навчання;</a:t>
            </a:r>
          </a:p>
          <a:p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вимоги </a:t>
            </a: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присвоєння освітньо-кваліфікаційного рівня та видачі відповідного документа про </a:t>
            </a:r>
            <a:r>
              <a:rPr lang="uk-UA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освіту. 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553142"/>
      </p:ext>
    </p:extLst>
  </p:cSld>
  <p:clrMapOvr>
    <a:masterClrMapping/>
  </p:clrMapOvr>
  <p:transition spd="slow">
    <p:wip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Типова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програма</a:t>
            </a: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загальнопрофесійного блоку</a:t>
            </a: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8269014"/>
              </p:ext>
            </p:extLst>
          </p:nvPr>
        </p:nvGraphicFramePr>
        <p:xfrm>
          <a:off x="677863" y="2160588"/>
          <a:ext cx="8596311" cy="4582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114">
                  <a:extLst>
                    <a:ext uri="{9D8B030D-6E8A-4147-A177-3AD203B41FA5}">
                      <a16:colId xmlns:a16="http://schemas.microsoft.com/office/drawing/2014/main" val="659055862"/>
                    </a:ext>
                  </a:extLst>
                </a:gridCol>
                <a:gridCol w="3613638">
                  <a:extLst>
                    <a:ext uri="{9D8B030D-6E8A-4147-A177-3AD203B41FA5}">
                      <a16:colId xmlns:a16="http://schemas.microsoft.com/office/drawing/2014/main" val="607227727"/>
                    </a:ext>
                  </a:extLst>
                </a:gridCol>
                <a:gridCol w="4262559">
                  <a:extLst>
                    <a:ext uri="{9D8B030D-6E8A-4147-A177-3AD203B41FA5}">
                      <a16:colId xmlns:a16="http://schemas.microsoft.com/office/drawing/2014/main" val="281966091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№ з/п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Загальнопрофесійні та ключові компетентності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Зміст загальнопрофесійних та ключових компетентностей</a:t>
                      </a:r>
                    </a:p>
                    <a:p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672383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uk-UA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Автономність</a:t>
                      </a:r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1.	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самостійно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приймати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рішення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2.	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діяти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в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нестандартних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ситуаціях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3.	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Здатність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планувати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трудову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діяльність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4.	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Уміння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організувати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робоче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0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місце</a:t>
                      </a:r>
                      <a:r>
                        <a:rPr lang="ru-RU" sz="20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</a:p>
                    <a:p>
                      <a:endParaRPr lang="uk-UA" sz="20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55688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2.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4615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uk-UA" dirty="0" smtClean="0"/>
                        <a:t>3.</a:t>
                      </a:r>
                      <a:endParaRPr lang="uk-U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uk-U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65336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9267152"/>
      </p:ext>
    </p:extLst>
  </p:cSld>
  <p:clrMapOvr>
    <a:masterClrMapping/>
  </p:clrMapOvr>
  <p:transition spd="slow">
    <p:wipe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світньо-кваліфікаційна характеристика</a:t>
            </a:r>
            <a:b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кваліфікацією _____________________</a:t>
            </a:r>
            <a:endParaRPr lang="uk-UA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1.	Професія </a:t>
            </a:r>
            <a:r>
              <a:rPr lang="uk-UA" dirty="0" smtClean="0"/>
              <a:t>________________</a:t>
            </a:r>
            <a:endParaRPr lang="uk-UA" dirty="0"/>
          </a:p>
          <a:p>
            <a:r>
              <a:rPr lang="uk-UA" dirty="0"/>
              <a:t>2.	Кваліфікація</a:t>
            </a:r>
            <a:r>
              <a:rPr lang="uk-UA" dirty="0" smtClean="0"/>
              <a:t>________________________</a:t>
            </a:r>
            <a:endParaRPr lang="uk-UA" dirty="0"/>
          </a:p>
          <a:p>
            <a:r>
              <a:rPr lang="uk-UA" dirty="0"/>
              <a:t>3.	Рівень кваліфікації відповідно до НРК </a:t>
            </a:r>
            <a:r>
              <a:rPr lang="uk-UA" dirty="0" smtClean="0"/>
              <a:t>________</a:t>
            </a:r>
            <a:endParaRPr lang="uk-UA" dirty="0"/>
          </a:p>
          <a:p>
            <a:r>
              <a:rPr lang="uk-UA" dirty="0"/>
              <a:t>4.	</a:t>
            </a:r>
            <a:r>
              <a:rPr lang="uk-UA" dirty="0" smtClean="0"/>
              <a:t>Вимоги до вступника:</a:t>
            </a:r>
          </a:p>
          <a:p>
            <a:endParaRPr lang="uk-UA" dirty="0" smtClean="0"/>
          </a:p>
          <a:p>
            <a:r>
              <a:rPr lang="uk-UA" dirty="0" smtClean="0"/>
              <a:t>5.     Професійні </a:t>
            </a:r>
            <a:r>
              <a:rPr lang="uk-UA" dirty="0"/>
              <a:t>компетентності:</a:t>
            </a:r>
          </a:p>
          <a:p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484321477"/>
      </p:ext>
    </p:extLst>
  </p:cSld>
  <p:clrMapOvr>
    <a:masterClrMapping/>
  </p:clrMapOvr>
  <p:transition spd="slow">
    <p:wipe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Типовий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7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навчальний</a:t>
            </a: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план</a:t>
            </a:r>
            <a:b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7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7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кваліфікацією</a:t>
            </a:r>
            <a:r>
              <a:rPr lang="ru-RU" sz="27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_____________________</a:t>
            </a:r>
            <a:r>
              <a:rPr lang="ru-RU" dirty="0"/>
              <a:t/>
            </a:r>
            <a:br>
              <a:rPr lang="ru-RU" dirty="0"/>
            </a:b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/>
              <a:t>Професія</a:t>
            </a:r>
            <a:r>
              <a:rPr lang="ru-RU" dirty="0"/>
              <a:t> </a:t>
            </a:r>
            <a:r>
              <a:rPr lang="ru-RU" dirty="0" smtClean="0"/>
              <a:t>________________(</a:t>
            </a:r>
            <a:r>
              <a:rPr lang="ru-RU" dirty="0"/>
              <a:t>код, </a:t>
            </a:r>
            <a:r>
              <a:rPr lang="ru-RU" dirty="0" err="1"/>
              <a:t>назва</a:t>
            </a:r>
            <a:r>
              <a:rPr lang="ru-RU" dirty="0"/>
              <a:t> </a:t>
            </a:r>
            <a:r>
              <a:rPr lang="ru-RU" dirty="0" err="1"/>
              <a:t>професії</a:t>
            </a:r>
            <a:r>
              <a:rPr lang="ru-RU" dirty="0"/>
              <a:t>)</a:t>
            </a:r>
          </a:p>
          <a:p>
            <a:r>
              <a:rPr lang="ru-RU" dirty="0" err="1"/>
              <a:t>Кваліфікація</a:t>
            </a:r>
            <a:r>
              <a:rPr lang="ru-RU" dirty="0" smtClean="0"/>
              <a:t>__________________________</a:t>
            </a:r>
            <a:endParaRPr lang="ru-RU" dirty="0"/>
          </a:p>
          <a:p>
            <a:r>
              <a:rPr lang="ru-RU" dirty="0" smtClean="0"/>
              <a:t>Строк</a:t>
            </a:r>
            <a:r>
              <a:rPr lang="ru-RU" dirty="0" smtClean="0"/>
              <a:t> </a:t>
            </a:r>
            <a:r>
              <a:rPr lang="ru-RU" dirty="0" err="1"/>
              <a:t>навчання</a:t>
            </a:r>
            <a:r>
              <a:rPr lang="ru-RU" dirty="0"/>
              <a:t> _________</a:t>
            </a:r>
          </a:p>
          <a:p>
            <a:endParaRPr lang="uk-UA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0989613"/>
              </p:ext>
            </p:extLst>
          </p:nvPr>
        </p:nvGraphicFramePr>
        <p:xfrm>
          <a:off x="835269" y="3575526"/>
          <a:ext cx="7965831" cy="236807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65979">
                  <a:extLst>
                    <a:ext uri="{9D8B030D-6E8A-4147-A177-3AD203B41FA5}">
                      <a16:colId xmlns:a16="http://schemas.microsoft.com/office/drawing/2014/main" val="2428447088"/>
                    </a:ext>
                  </a:extLst>
                </a:gridCol>
                <a:gridCol w="5434185">
                  <a:extLst>
                    <a:ext uri="{9D8B030D-6E8A-4147-A177-3AD203B41FA5}">
                      <a16:colId xmlns:a16="http://schemas.microsoft.com/office/drawing/2014/main" val="3205169160"/>
                    </a:ext>
                  </a:extLst>
                </a:gridCol>
                <a:gridCol w="1665667">
                  <a:extLst>
                    <a:ext uri="{9D8B030D-6E8A-4147-A177-3AD203B41FA5}">
                      <a16:colId xmlns:a16="http://schemas.microsoft.com/office/drawing/2014/main" val="2853286582"/>
                    </a:ext>
                  </a:extLst>
                </a:gridCol>
              </a:tblGrid>
              <a:tr h="78935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№ з/п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Професійні </a:t>
                      </a:r>
                      <a:r>
                        <a:rPr lang="uk-UA" sz="1200" dirty="0" smtClean="0">
                          <a:effectLst/>
                        </a:rPr>
                        <a:t>компетентності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</a:rPr>
                        <a:t>Опис професійних компетентностей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988412"/>
                  </a:ext>
                </a:extLst>
              </a:tr>
              <a:tr h="394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9264890"/>
                  </a:ext>
                </a:extLst>
              </a:tr>
              <a:tr h="394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98181642"/>
                  </a:ext>
                </a:extLst>
              </a:tr>
              <a:tr h="394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94850403"/>
                  </a:ext>
                </a:extLst>
              </a:tr>
              <a:tr h="3946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649005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00473305"/>
      </p:ext>
    </p:extLst>
  </p:cSld>
  <p:clrMapOvr>
    <a:masterClrMapping/>
  </p:clrMapOvr>
  <p:transition spd="slow">
    <p:wipe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Оцінювання результатів навчання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________________(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код,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назва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Кваліфікація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__________________________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01468149"/>
              </p:ext>
            </p:extLst>
          </p:nvPr>
        </p:nvGraphicFramePr>
        <p:xfrm>
          <a:off x="1151792" y="3182814"/>
          <a:ext cx="7772400" cy="285854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44950">
                  <a:extLst>
                    <a:ext uri="{9D8B030D-6E8A-4147-A177-3AD203B41FA5}">
                      <a16:colId xmlns:a16="http://schemas.microsoft.com/office/drawing/2014/main" val="169882178"/>
                    </a:ext>
                  </a:extLst>
                </a:gridCol>
                <a:gridCol w="1912602">
                  <a:extLst>
                    <a:ext uri="{9D8B030D-6E8A-4147-A177-3AD203B41FA5}">
                      <a16:colId xmlns:a16="http://schemas.microsoft.com/office/drawing/2014/main" val="2516378327"/>
                    </a:ext>
                  </a:extLst>
                </a:gridCol>
                <a:gridCol w="3505890">
                  <a:extLst>
                    <a:ext uri="{9D8B030D-6E8A-4147-A177-3AD203B41FA5}">
                      <a16:colId xmlns:a16="http://schemas.microsoft.com/office/drawing/2014/main" val="3640987419"/>
                    </a:ext>
                  </a:extLst>
                </a:gridCol>
                <a:gridCol w="1508958">
                  <a:extLst>
                    <a:ext uri="{9D8B030D-6E8A-4147-A177-3AD203B41FA5}">
                      <a16:colId xmlns:a16="http://schemas.microsoft.com/office/drawing/2014/main" val="3662606102"/>
                    </a:ext>
                  </a:extLst>
                </a:gridCol>
              </a:tblGrid>
              <a:tr h="639264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№ з/п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Компетентність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smtClean="0">
                          <a:effectLst/>
                        </a:rPr>
                        <a:t>Зміст компетентності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Знає – не знає</a:t>
                      </a:r>
                      <a:endParaRPr lang="uk-UA" sz="1100">
                        <a:effectLst/>
                      </a:endParaRPr>
                    </a:p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Уміє – не вміє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36368440"/>
                  </a:ext>
                </a:extLst>
              </a:tr>
              <a:tr h="1314807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1</a:t>
                      </a:r>
                      <a:endParaRPr lang="uk-UA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uk-UA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uk-UA" sz="1100">
                        <a:effectLst/>
                      </a:endParaRPr>
                    </a:p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35693337"/>
                  </a:ext>
                </a:extLst>
              </a:tr>
              <a:tr h="30149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2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0047755"/>
                  </a:ext>
                </a:extLst>
              </a:tr>
              <a:tr h="30149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3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385711826"/>
                  </a:ext>
                </a:extLst>
              </a:tr>
              <a:tr h="301492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4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uk-UA" sz="11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244285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73030784"/>
      </p:ext>
    </p:extLst>
  </p:cSld>
  <p:clrMapOvr>
    <a:masterClrMapping/>
  </p:clrMapOvr>
  <p:transition spd="slow">
    <p:wipe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143786"/>
          </a:xfrm>
        </p:spPr>
        <p:txBody>
          <a:bodyPr>
            <a:normAutofit fontScale="90000"/>
          </a:bodyPr>
          <a:lstStyle/>
          <a:p>
            <a:pPr algn="ctr"/>
            <a:r>
              <a:rPr lang="uk-UA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ВІД ЯКІСНОГО ДСПТО – ДО ЯКОСТІ ПІДГОТОВКИ РОБІТНИЧИХ КАДРІВ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8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5787" y="1720394"/>
            <a:ext cx="1828571" cy="193249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" name="Picture 2" descr="C:\Documents and Settings\555\Рабочий стол\фото для Л.Л\будівельник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2702" y="5064728"/>
            <a:ext cx="2000233" cy="130784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5" name="Picture 3" descr="C:\Documents and Settings\555\Рабочий стол\фото для Л.Л\кондитер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8156" y="1806123"/>
            <a:ext cx="2000233" cy="150019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Picture 5" descr="C:\Documents and Settings\555\Рабочий стол\фото для Л.Л\токар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459765" y="1885646"/>
            <a:ext cx="2000232" cy="134115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5815" y="4304056"/>
            <a:ext cx="2068513" cy="2068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59765" y="4331044"/>
            <a:ext cx="2384425" cy="20415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7479669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71717" y="1021976"/>
            <a:ext cx="10748682" cy="706364"/>
          </a:xfrm>
        </p:spPr>
        <p:txBody>
          <a:bodyPr>
            <a:normAutofit/>
          </a:bodyPr>
          <a:lstStyle/>
          <a:p>
            <a:pPr algn="ctr"/>
            <a:r>
              <a:rPr lang="uk-UA" sz="3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</a:t>
            </a:r>
            <a:r>
              <a:rPr lang="uk-UA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ктуальність модернізації ДСПТО</a:t>
            </a:r>
            <a:endParaRPr lang="ru-RU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5741" y="2298200"/>
            <a:ext cx="9144000" cy="3403076"/>
          </a:xfrm>
        </p:spPr>
        <p:txBody>
          <a:bodyPr>
            <a:normAutofit lnSpcReduction="10000"/>
          </a:bodyPr>
          <a:lstStyle/>
          <a:p>
            <a:pPr lvl="0" algn="just">
              <a:lnSpc>
                <a:spcPct val="100000"/>
              </a:lnSpc>
              <a:spcBef>
                <a:spcPts val="250"/>
              </a:spcBef>
              <a:buClr>
                <a:srgbClr val="F07F09"/>
              </a:buClr>
              <a:buSzPct val="80000"/>
            </a:pP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умовах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динамічних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ринкових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відносин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актуалізується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потреба в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якісному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трудовому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потенціалі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здатному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успішно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конкурувати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ринку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праці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задовольняти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сучасні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вимоги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роботодавців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Це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в свою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чергу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потребує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модернізації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системи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професійно-технічної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перегляду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структури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й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змісту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Державних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професійно-технічної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освіти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з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конкретних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професій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оновлення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нормативно-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правової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бази</a:t>
            </a:r>
            <a:r>
              <a:rPr lang="ru-RU" sz="28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8283601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9183842" cy="1320800"/>
          </a:xfrm>
        </p:spPr>
        <p:txBody>
          <a:bodyPr>
            <a:noAutofit/>
          </a:bodyPr>
          <a:lstStyle/>
          <a:p>
            <a:pPr algn="ctr">
              <a:lnSpc>
                <a:spcPct val="95000"/>
              </a:lnSpc>
            </a:pP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</a:t>
            </a: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ормативно-правове забезпечення</a:t>
            </a:r>
            <a:b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 </a:t>
            </a:r>
            <a:r>
              <a:rPr lang="uk-UA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ДСПТО на основі компетентнісного підходу  </a:t>
            </a:r>
            <a:endParaRPr lang="ru-RU" sz="2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Створення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ДСПТО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компетентнісного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базується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Конституції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та нормативно-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правових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актах, 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саме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Закони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професійний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розвиток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працівників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зайнятість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населення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організації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роботодавців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об’єднання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, права і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гарантії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їх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діяльності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постанова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23 листопада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2011 р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№1341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рамки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кваліфікацій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постанова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31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травня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2017 р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№ 373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Порядку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та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професійних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стандартів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»,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грудня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2016 р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№ 1077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заходів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із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впровадження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Національної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рамки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кваліфікацій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на 2016-2020 роки»,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розпорядження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Кабінету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Міністрів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України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від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квітня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2017 р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ru-RU" sz="2400" dirty="0" smtClean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       № 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275-р «Про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затвердження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середньострокового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плану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пріоритетних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Уряду до 2020 року та плану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пріоритетних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дій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Уряду на 2017 </a:t>
            </a:r>
            <a:r>
              <a:rPr lang="ru-RU" sz="2400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рік</a:t>
            </a:r>
            <a:r>
              <a:rPr lang="ru-RU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»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92410410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>
              <a:lnSpc>
                <a:spcPct val="80000"/>
              </a:lnSpc>
            </a:pP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ета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розроблення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ДСПТО</a:t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3200" b="1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основі</a:t>
            </a:r>
            <a:r>
              <a:rPr lang="ru-RU" sz="3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компетентнісного </a:t>
            </a:r>
            <a:r>
              <a:rPr lang="ru-RU" sz="32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підходу</a:t>
            </a: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7176" y="1470212"/>
            <a:ext cx="9031955" cy="4858870"/>
          </a:xfrm>
        </p:spPr>
        <p:txBody>
          <a:bodyPr>
            <a:normAutofit fontScale="85000" lnSpcReduction="20000"/>
          </a:bodyPr>
          <a:lstStyle/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реалізація єдиної державної політики у сфері професійно-технічної освіти;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забезпечення у всіх регіонах і в різних галузях економіки еквівалентності професійно-технічної освіти й визнання кваліфікацій та документів про професійно-технічну освіту;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формування єдиного освітнього простору в Україні;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усунення відмінностей у змісті підготовки конкурентоспроможних на ринку праці кваліфікованих робітників/молодших спеціалістів та в термінології, що використовується у професійно-технічній освіті;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забезпечення належної підготовки кваліфікованих робітників/молодших спеціалістів усіх кваліфікаційних рівнів, формування активної життєвої позиції особистості, здатної орієнтуватися в сучасних соціально-економічних змінах;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створення нормативної бази для функціонування Національної системи кваліфікацій та Національної рамки кваліфікацій;</a:t>
            </a:r>
          </a:p>
          <a:p>
            <a:pPr algn="just">
              <a:spcBef>
                <a:spcPts val="250"/>
              </a:spcBef>
              <a:buClr>
                <a:srgbClr val="F07F09"/>
              </a:buClr>
            </a:pPr>
            <a:r>
              <a:rPr lang="uk-UA" sz="24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упровадження у навчально-виробничий процес професійно-технічних навчальних закладів (далі – ПТНЗ) навчальних планів і програм на основі компетентнісного підходу.</a:t>
            </a:r>
          </a:p>
          <a:p>
            <a:pPr marL="265176" lvl="0" indent="-265176">
              <a:lnSpc>
                <a:spcPct val="100000"/>
              </a:lnSpc>
              <a:spcBef>
                <a:spcPts val="250"/>
              </a:spcBef>
              <a:buClr>
                <a:srgbClr val="F07F09"/>
              </a:buClr>
              <a:buSzPct val="80000"/>
              <a:buFont typeface="Wingdings 2"/>
              <a:buChar char=""/>
            </a:pPr>
            <a:endParaRPr lang="uk-UA" sz="2200" dirty="0" smtClean="0">
              <a:solidFill>
                <a:prstClr val="black"/>
              </a:solidFill>
              <a:latin typeface="Verdana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02006695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Об’єкти </a:t>
            </a:r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ДСПТО </a:t>
            </a:r>
            <a:endParaRPr lang="ru-RU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452282"/>
            <a:ext cx="9327278" cy="4589081"/>
          </a:xfrm>
        </p:spPr>
        <p:txBody>
          <a:bodyPr>
            <a:noAutofit/>
          </a:bodyPr>
          <a:lstStyle/>
          <a:p>
            <a:pPr marL="0" indent="0" algn="just">
              <a:spcBef>
                <a:spcPts val="0"/>
              </a:spcBef>
              <a:buNone/>
            </a:pPr>
            <a:endParaRPr lang="ru-RU" sz="36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endParaRPr lang="ru-RU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результати</a:t>
            </a:r>
            <a:r>
              <a:rPr lang="ru-RU" sz="3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навчання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здобувачів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професійно-технічної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освіти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компетентностей;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вимоги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щодо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навчальних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результатів</a:t>
            </a:r>
            <a:r>
              <a:rPr lang="ru-RU" sz="36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878794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Принципи</a:t>
            </a:r>
            <a:r>
              <a:rPr lang="uk-UA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озроблення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ДСПТО</a:t>
            </a:r>
            <a:b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</a:t>
            </a:r>
            <a:r>
              <a:rPr lang="ru-RU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основі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компетентнісного </a:t>
            </a:r>
            <a:r>
              <a:rPr lang="ru-RU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підходу</a:t>
            </a:r>
            <a:endParaRPr lang="uk-UA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055573"/>
          </a:xfrm>
        </p:spPr>
        <p:txBody>
          <a:bodyPr>
            <a:normAutofit fontScale="40000" lnSpcReduction="20000"/>
          </a:bodyPr>
          <a:lstStyle/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системності,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забезпечує формування змісту професійної освіти з конкретної професії як системи взаємопов'язаних структурних компонентів ДСПТО;</a:t>
            </a:r>
          </a:p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гнучкості,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дозволяє адаптувати зміст компетентностей відповідно до вимог ринку праці, запитів роботодавців, потреб особистості;</a:t>
            </a:r>
          </a:p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прозорості,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 з яким забезпечується чіткий й зрозумілий опис кінцевих результатів навчання, вимог, понять, термінів;</a:t>
            </a:r>
          </a:p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безперервності,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згідно з яким забезпечується наступність в оволодінні новими знаннями, уміннями, компетентностями впродовж професійної діяльності;</a:t>
            </a:r>
          </a:p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індивідуалізації,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передбачає організацію навчального процесу з урахуванням особистісних (індивідуальних) потреб;</a:t>
            </a:r>
          </a:p>
          <a:p>
            <a:r>
              <a:rPr lang="uk-UA" sz="4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орієнтації на кінцевий результат, </a:t>
            </a:r>
            <a:r>
              <a:rPr lang="uk-UA" sz="4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 визначає відповідність кінцевих навчальних результатів запланованим.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680616408"/>
      </p:ext>
    </p:extLst>
  </p:cSld>
  <p:clrMapOvr>
    <a:masterClrMapping/>
  </p:clrMapOvr>
  <p:transition spd="slow">
    <p:wip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</a:t>
            </a:r>
            <a:r>
              <a:rPr lang="uk-UA" sz="36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ерміни і поняття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272988"/>
            <a:ext cx="9174878" cy="5444335"/>
          </a:xfrm>
        </p:spPr>
        <p:txBody>
          <a:bodyPr>
            <a:normAutofit fontScale="32500" lnSpcReduction="20000"/>
          </a:bodyPr>
          <a:lstStyle/>
          <a:p>
            <a:pPr indent="450215" algn="just">
              <a:tabLst>
                <a:tab pos="270510" algn="l"/>
              </a:tabLst>
            </a:pP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державний стандарт професійно-технічної освіти з конкретної професії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це документ, у якому визначені державні вимоги до результатів навчання професійно-технічної освіти, рівня професійної кваліфікації випускників професійно-технічних навчальних закладів та освітнього рівня вступників до зазначених навчальних закладів</a:t>
            </a:r>
            <a:r>
              <a:rPr lang="uk-UA" sz="4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450215" algn="just">
              <a:tabLst>
                <a:tab pos="270510" algn="l"/>
              </a:tabLst>
            </a:pPr>
            <a:r>
              <a:rPr lang="uk-UA" sz="4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професія </a:t>
            </a: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uk-UA" sz="4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здатність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виконувати подібні роботи, які вимагають від особи певної </a:t>
            </a:r>
            <a:r>
              <a:rPr lang="uk-UA" sz="4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кваліфікації;</a:t>
            </a:r>
          </a:p>
          <a:p>
            <a:pPr indent="450215" algn="just">
              <a:tabLst>
                <a:tab pos="270510" algn="l"/>
              </a:tabLst>
            </a:pPr>
            <a:r>
              <a:rPr lang="ru-RU" sz="42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професійний</a:t>
            </a:r>
            <a:r>
              <a:rPr lang="ru-RU" sz="4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затверджені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в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установленому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порядку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вимоги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до компетентностей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працівників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що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слугують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основою для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формування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професійних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кваліфікацій</a:t>
            </a:r>
            <a:r>
              <a:rPr lang="ru-RU" sz="4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uk-UA" sz="4200" dirty="0" smtClean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tabLst>
                <a:tab pos="270510" algn="l"/>
              </a:tabLst>
            </a:pP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кваліфікація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офіційний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результат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оцінювання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і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визнання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уповноважени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м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орган</a:t>
            </a:r>
            <a:r>
              <a:rPr lang="uk-UA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ом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компетентностей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(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результатів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навчання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)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яки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х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особа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досягла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 відповідності до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стандарт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у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450215" algn="just">
              <a:tabLst>
                <a:tab pos="270510" algn="l"/>
              </a:tabLst>
            </a:pP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Національна рамка кваліфікацій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системний і структурований за компетентностями опис кваліфікаційних рівнів</a:t>
            </a:r>
            <a:r>
              <a:rPr lang="uk-UA" sz="4200" i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  <a:endParaRPr lang="ru-RU" sz="4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tabLst>
                <a:tab pos="270510" algn="l"/>
              </a:tabLst>
            </a:pP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кваліфікаційний рівень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структурна одиниця Національної рамки кваліфікацій, що визначається певною сукупністю компетентностей, типових для кваліфікації даного рівня;</a:t>
            </a:r>
            <a:endParaRPr lang="ru-RU" sz="4200" dirty="0">
              <a:solidFill>
                <a:schemeClr val="tx1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tabLst>
                <a:tab pos="270510" algn="l"/>
              </a:tabLst>
            </a:pPr>
            <a:r>
              <a:rPr lang="uk-UA" sz="4200" b="1" dirty="0" err="1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загальнопрофесійні</a:t>
            </a:r>
            <a:r>
              <a:rPr lang="uk-UA" sz="4200" b="1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uk-UA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компетентності </a:t>
            </a:r>
            <a:r>
              <a:rPr lang="uk-UA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знання, уміння, розуміння, інші компетенції, що є загальними для певної професії незалежно від кваліфікації.</a:t>
            </a:r>
          </a:p>
          <a:p>
            <a:pPr indent="450215" algn="just">
              <a:spcAft>
                <a:spcPts val="0"/>
              </a:spcAft>
              <a:tabLst>
                <a:tab pos="270510" algn="l"/>
              </a:tabLst>
            </a:pPr>
            <a:r>
              <a:rPr lang="uk-UA" sz="4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професійні компетентності </a:t>
            </a:r>
            <a:r>
              <a:rPr lang="uk-UA" sz="4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результат набуття робітником компетенцій, які дають йому змогу виконувати трудові функції, швидко </a:t>
            </a:r>
            <a:r>
              <a:rPr lang="uk-UA" sz="4200" dirty="0" err="1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адаптовуватися</a:t>
            </a:r>
            <a:r>
              <a:rPr lang="uk-UA" sz="4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 до змін у професійній діяльності;</a:t>
            </a:r>
            <a:endParaRPr lang="ru-RU" sz="4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indent="450215" algn="just">
              <a:spcAft>
                <a:spcPts val="0"/>
              </a:spcAft>
              <a:tabLst>
                <a:tab pos="270510" algn="l"/>
              </a:tabLst>
            </a:pPr>
            <a:r>
              <a:rPr lang="uk-UA" sz="4200" b="1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ключові компетентності </a:t>
            </a:r>
            <a:r>
              <a:rPr lang="uk-UA" sz="4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– загальні здібності й уміння (психологічні, когнітивні, соціально-особистісні, інформаційні, комунікативні), що дають змогу особі розуміти ситуацію, досягати успіху в особистому і професійному житті, набувати соціальної самостійності та забезпечують ефективну професійну й міжособистісну взаємодію;</a:t>
            </a:r>
          </a:p>
          <a:p>
            <a:pPr indent="450215" algn="just">
              <a:tabLst>
                <a:tab pos="270510" algn="l"/>
              </a:tabLst>
            </a:pPr>
            <a:r>
              <a:rPr lang="ru-RU" sz="42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результати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b="1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навчання</a:t>
            </a:r>
            <a:r>
              <a:rPr lang="ru-RU" sz="4200" b="1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–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компетентності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які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набуває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та/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або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здатна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продемонструвати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особа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після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завершення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4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навчання</a:t>
            </a:r>
            <a:r>
              <a:rPr lang="ru-RU" sz="4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;</a:t>
            </a:r>
          </a:p>
          <a:p>
            <a:pPr indent="450215" algn="just">
              <a:spcAft>
                <a:spcPts val="0"/>
              </a:spcAft>
              <a:tabLst>
                <a:tab pos="270510" algn="l"/>
              </a:tabLst>
            </a:pPr>
            <a:endParaRPr lang="ru-RU" sz="4200" dirty="0" smtClean="0">
              <a:solidFill>
                <a:schemeClr val="tx1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ru-RU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041046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uk-UA" sz="4000" b="1" dirty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uk-UA" sz="4000" b="1" dirty="0" smtClean="0">
                <a:solidFill>
                  <a:schemeClr val="tx1"/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труктура ДСПТО </a:t>
            </a:r>
            <a:r>
              <a:rPr lang="uk-UA" sz="4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uk-UA" sz="4000" b="1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1631577"/>
            <a:ext cx="8596668" cy="4409786"/>
          </a:xfrm>
        </p:spPr>
        <p:txBody>
          <a:bodyPr>
            <a:normAutofit fontScale="70000" lnSpcReduction="20000"/>
          </a:bodyPr>
          <a:lstStyle/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ДСПТО містить: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титульну сторінку;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сторінку погоджень;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інформацію про робочу групу з розроблення ДСПТО;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загальні положення щодо реалізації ДСПТО, що визначають: складові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ДСПТО 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з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урахуванням основних вимог професійних стандартів та 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ОКХ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типових навчальних планів та програм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, 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результатів навчання, параметри оцінювання результатів навчання, вимоги щодо присвоєння освітньо-кваліфікаційного рівня та видачі відповідного документа про освіту; 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типову програму загальнопрофесійного навчального блоку та зміст загальнопрофесійних і ключових компетентностей;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освітньо-кваліфікаційну характеристику </a:t>
            </a:r>
            <a:r>
              <a:rPr lang="uk-UA" sz="2200" dirty="0" smtClean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випускника 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для кожної кваліфікації, що включає назву професії, назву кваліфікації, вимоги до вступника, вимоги до результатів навчання;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типові навчальні програми для кожної кваліфікації та зміст професійних компетентностей;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типовий навчальний план для кожної кваліфікації, що включає розподіл навчального навантаження між загально-професійною, </a:t>
            </a:r>
            <a:r>
              <a:rPr lang="uk-UA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професійно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-теоретичною та </a:t>
            </a:r>
            <a:r>
              <a:rPr lang="uk-UA" sz="2200" dirty="0" err="1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професійно</a:t>
            </a: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-практичною підготовкою, консультації, кваліфікаційну атестацію;</a:t>
            </a:r>
          </a:p>
          <a:p>
            <a:pPr indent="0" algn="just">
              <a:buNone/>
            </a:pPr>
            <a:r>
              <a:rPr lang="uk-UA" sz="2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перелік основних засобів навчання для здобуття кожної кваліфікації.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5198687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 розроблення ДСПТО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ивчення пропозицій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щодо розроблення ДСПТО з конкретних професій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оніторинг розроблених професійних стандартів;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изначення переліку професій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розроблення ДСПТО;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формування складу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робочих груп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та їх затвердження;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організація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координування діяльності робочих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груп;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розроблення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проектів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ДСПТО; </a:t>
            </a: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проведення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експертної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оцінки проектів ДСПТО;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громадське </a:t>
            </a:r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обговорення та 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доопрацювання проектів ДСПТО;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огодження та затвердження ДСПТО.</a:t>
            </a:r>
            <a:endParaRPr lang="uk-UA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40692246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802</TotalTime>
  <Words>1185</Words>
  <Application>Microsoft Office PowerPoint</Application>
  <PresentationFormat>Широкий екран</PresentationFormat>
  <Paragraphs>171</Paragraphs>
  <Slides>19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19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Verdana</vt:lpstr>
      <vt:lpstr>Wingdings 2</vt:lpstr>
      <vt:lpstr>Wingdings 3</vt:lpstr>
      <vt:lpstr>Аспект</vt:lpstr>
      <vt:lpstr>Міністерство освіти і науки України Департамент професійної освіти</vt:lpstr>
      <vt:lpstr>Актуальність модернізації ДСПТО</vt:lpstr>
      <vt:lpstr>Нормативно-правове забезпечення створення ДСПТО на основі компетентнісного підходу  </vt:lpstr>
      <vt:lpstr>Мета розроблення ДСПТО на основі компетентнісного підходу        </vt:lpstr>
      <vt:lpstr>Об’єкти ДСПТО </vt:lpstr>
      <vt:lpstr>Принципи розроблення ДСПТО на основі компетентнісного підходу</vt:lpstr>
      <vt:lpstr>Терміни і поняття</vt:lpstr>
      <vt:lpstr>Структура ДСПТО  </vt:lpstr>
      <vt:lpstr>Порядок розроблення ДСПТО</vt:lpstr>
      <vt:lpstr>Макет ДСПТО</vt:lpstr>
      <vt:lpstr>Титульна сторінка</vt:lpstr>
      <vt:lpstr>Аркуш погодження</vt:lpstr>
      <vt:lpstr>Склад робочої групи</vt:lpstr>
      <vt:lpstr>Загальні положення</vt:lpstr>
      <vt:lpstr>Типова програма  загальнопрофесійного блоку</vt:lpstr>
      <vt:lpstr>Освітньо-кваліфікаційна характеристика за кваліфікацією _____________________</vt:lpstr>
      <vt:lpstr>Типовий навчальний план за кваліфікацією _____________________ </vt:lpstr>
      <vt:lpstr>Оцінювання результатів навчання</vt:lpstr>
      <vt:lpstr>ВІД ЯКІСНОГО ДСПТО – ДО ЯКОСТІ ПІДГОТОВКИ РОБІТНИЧИХ КАДРІВ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Актуальність модернізації ДСПТО з конкретних професій</dc:title>
  <dc:creator>юрий</dc:creator>
  <cp:lastModifiedBy>Miroshnichenko K.B.</cp:lastModifiedBy>
  <cp:revision>62</cp:revision>
  <dcterms:created xsi:type="dcterms:W3CDTF">2013-10-17T07:31:28Z</dcterms:created>
  <dcterms:modified xsi:type="dcterms:W3CDTF">2017-07-06T12:16:39Z</dcterms:modified>
</cp:coreProperties>
</file>