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331" r:id="rId2"/>
    <p:sldId id="320" r:id="rId3"/>
    <p:sldId id="355" r:id="rId4"/>
    <p:sldId id="321" r:id="rId5"/>
    <p:sldId id="334" r:id="rId6"/>
    <p:sldId id="336" r:id="rId7"/>
    <p:sldId id="337" r:id="rId8"/>
    <p:sldId id="338" r:id="rId9"/>
    <p:sldId id="346" r:id="rId10"/>
    <p:sldId id="339" r:id="rId11"/>
    <p:sldId id="349" r:id="rId12"/>
    <p:sldId id="359" r:id="rId13"/>
    <p:sldId id="341" r:id="rId14"/>
    <p:sldId id="351" r:id="rId15"/>
    <p:sldId id="312" r:id="rId16"/>
    <p:sldId id="316" r:id="rId17"/>
    <p:sldId id="3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5501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C63C4-D9CE-40ED-9BBA-CBBCA062CE6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B6010-B914-4D57-8803-C402F26EB17B}">
      <dgm:prSet phldrT="[Text]"/>
      <dgm:spPr/>
      <dgm:t>
        <a:bodyPr/>
        <a:lstStyle/>
        <a:p>
          <a:r>
            <a:rPr lang="en-US" b="1" dirty="0" smtClean="0">
              <a:latin typeface="+mn-lt"/>
              <a:cs typeface="Times New Roman" panose="02020603050405020304" pitchFamily="18" charset="0"/>
            </a:rPr>
            <a:t>Structure of </a:t>
          </a:r>
          <a:r>
            <a:rPr lang="ro-RO" b="1" dirty="0" smtClean="0">
              <a:latin typeface="+mn-lt"/>
              <a:cs typeface="Times New Roman" panose="02020603050405020304" pitchFamily="18" charset="0"/>
            </a:rPr>
            <a:t>NRQ </a:t>
          </a:r>
          <a:r>
            <a:rPr lang="ro-RO" altLang="ro-RO" b="1" dirty="0" smtClean="0">
              <a:latin typeface="+mn-lt"/>
              <a:cs typeface="Times New Roman" panose="02020603050405020304" pitchFamily="18" charset="0"/>
            </a:rPr>
            <a:t>and t</a:t>
          </a:r>
          <a:r>
            <a:rPr lang="en-US" b="1" dirty="0" smtClean="0">
              <a:latin typeface="+mn-lt"/>
              <a:cs typeface="Times New Roman" panose="02020603050405020304" pitchFamily="18" charset="0"/>
            </a:rPr>
            <a:t>he Regulation regarding the </a:t>
          </a:r>
          <a:r>
            <a:rPr lang="ro-RO" b="1" dirty="0" smtClean="0">
              <a:latin typeface="+mn-lt"/>
              <a:cs typeface="Times New Roman" panose="02020603050405020304" pitchFamily="18" charset="0"/>
            </a:rPr>
            <a:t>NRQ</a:t>
          </a:r>
          <a:endParaRPr lang="en-US" b="1" dirty="0">
            <a:latin typeface="+mn-lt"/>
          </a:endParaRPr>
        </a:p>
      </dgm:t>
    </dgm:pt>
    <dgm:pt modelId="{E672A0D5-BE52-4DF6-BC2E-C1E5B3AD8C1A}" type="parTrans" cxnId="{C9C6CABA-71F8-4C78-BB48-BEEB101570E4}">
      <dgm:prSet/>
      <dgm:spPr/>
      <dgm:t>
        <a:bodyPr/>
        <a:lstStyle/>
        <a:p>
          <a:endParaRPr lang="en-US"/>
        </a:p>
      </dgm:t>
    </dgm:pt>
    <dgm:pt modelId="{09C49154-C068-49C7-9272-9B2E5A45ED46}" type="sibTrans" cxnId="{C9C6CABA-71F8-4C78-BB48-BEEB101570E4}">
      <dgm:prSet/>
      <dgm:spPr/>
      <dgm:t>
        <a:bodyPr/>
        <a:lstStyle/>
        <a:p>
          <a:endParaRPr lang="en-US"/>
        </a:p>
      </dgm:t>
    </dgm:pt>
    <dgm:pt modelId="{7A58C508-EDB4-44E2-9B34-8795CF106011}">
      <dgm:prSet/>
      <dgm:spPr/>
      <dgm:t>
        <a:bodyPr/>
        <a:lstStyle/>
        <a:p>
          <a:r>
            <a:rPr lang="ro-RO" altLang="ro-RO" b="1" dirty="0" smtClean="0">
              <a:latin typeface="+mn-lt"/>
              <a:cs typeface="Times New Roman" panose="02020603050405020304" pitchFamily="18" charset="0"/>
            </a:rPr>
            <a:t>The </a:t>
          </a:r>
          <a:r>
            <a:rPr lang="en-US" b="1" dirty="0" smtClean="0">
              <a:latin typeface="+mn-lt"/>
              <a:cs typeface="Times New Roman" panose="02020603050405020304" pitchFamily="18" charset="0"/>
            </a:rPr>
            <a:t>Technical concept of the </a:t>
          </a:r>
          <a:r>
            <a:rPr lang="ro-RO" b="1" dirty="0" smtClean="0">
              <a:latin typeface="+mn-lt"/>
              <a:cs typeface="Times New Roman" panose="02020603050405020304" pitchFamily="18" charset="0"/>
            </a:rPr>
            <a:t>NRQ</a:t>
          </a:r>
          <a:endParaRPr lang="en-US" b="1" dirty="0">
            <a:latin typeface="+mn-lt"/>
          </a:endParaRPr>
        </a:p>
      </dgm:t>
    </dgm:pt>
    <dgm:pt modelId="{27EEC2CD-B448-4B68-BEC1-1523CB30533D}" type="parTrans" cxnId="{0D909744-3A99-42A0-B70C-507D707A9B77}">
      <dgm:prSet/>
      <dgm:spPr/>
      <dgm:t>
        <a:bodyPr/>
        <a:lstStyle/>
        <a:p>
          <a:endParaRPr lang="en-US"/>
        </a:p>
      </dgm:t>
    </dgm:pt>
    <dgm:pt modelId="{EF01ABD0-C6C1-4842-88BB-2E37FBFB2895}" type="sibTrans" cxnId="{0D909744-3A99-42A0-B70C-507D707A9B77}">
      <dgm:prSet/>
      <dgm:spPr/>
      <dgm:t>
        <a:bodyPr/>
        <a:lstStyle/>
        <a:p>
          <a:endParaRPr lang="en-US"/>
        </a:p>
      </dgm:t>
    </dgm:pt>
    <dgm:pt modelId="{EAC6F644-5B0A-47C4-8DED-3AFD31485F75}" type="pres">
      <dgm:prSet presAssocID="{D79C63C4-D9CE-40ED-9BBA-CBBCA062CE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3A036-76D8-4174-8C63-88E1E22EC043}" type="pres">
      <dgm:prSet presAssocID="{7A58C508-EDB4-44E2-9B34-8795CF10601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F6360-BA03-4DD3-9600-2B8E0CB23DDF}" type="pres">
      <dgm:prSet presAssocID="{AA4B6010-B914-4D57-8803-C402F26EB17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09744-3A99-42A0-B70C-507D707A9B77}" srcId="{D79C63C4-D9CE-40ED-9BBA-CBBCA062CE60}" destId="{7A58C508-EDB4-44E2-9B34-8795CF106011}" srcOrd="0" destOrd="0" parTransId="{27EEC2CD-B448-4B68-BEC1-1523CB30533D}" sibTransId="{EF01ABD0-C6C1-4842-88BB-2E37FBFB2895}"/>
    <dgm:cxn modelId="{AB44BB7A-5A3A-480E-A29C-B33F84FD46B9}" type="presOf" srcId="{AA4B6010-B914-4D57-8803-C402F26EB17B}" destId="{BF1F6360-BA03-4DD3-9600-2B8E0CB23DDF}" srcOrd="0" destOrd="0" presId="urn:microsoft.com/office/officeart/2005/8/layout/arrow5"/>
    <dgm:cxn modelId="{C9C6CABA-71F8-4C78-BB48-BEEB101570E4}" srcId="{D79C63C4-D9CE-40ED-9BBA-CBBCA062CE60}" destId="{AA4B6010-B914-4D57-8803-C402F26EB17B}" srcOrd="1" destOrd="0" parTransId="{E672A0D5-BE52-4DF6-BC2E-C1E5B3AD8C1A}" sibTransId="{09C49154-C068-49C7-9272-9B2E5A45ED46}"/>
    <dgm:cxn modelId="{C1F46BF6-77C4-435B-8670-163D5CFF3507}" type="presOf" srcId="{7A58C508-EDB4-44E2-9B34-8795CF106011}" destId="{B1F3A036-76D8-4174-8C63-88E1E22EC043}" srcOrd="0" destOrd="0" presId="urn:microsoft.com/office/officeart/2005/8/layout/arrow5"/>
    <dgm:cxn modelId="{9CBE589A-EBD2-4900-8741-E9A22198F14B}" type="presOf" srcId="{D79C63C4-D9CE-40ED-9BBA-CBBCA062CE60}" destId="{EAC6F644-5B0A-47C4-8DED-3AFD31485F75}" srcOrd="0" destOrd="0" presId="urn:microsoft.com/office/officeart/2005/8/layout/arrow5"/>
    <dgm:cxn modelId="{EDF59790-80C9-426A-958A-EE396BFF58D3}" type="presParOf" srcId="{EAC6F644-5B0A-47C4-8DED-3AFD31485F75}" destId="{B1F3A036-76D8-4174-8C63-88E1E22EC043}" srcOrd="0" destOrd="0" presId="urn:microsoft.com/office/officeart/2005/8/layout/arrow5"/>
    <dgm:cxn modelId="{53E6CAAC-6769-4406-8773-18BB67E7A521}" type="presParOf" srcId="{EAC6F644-5B0A-47C4-8DED-3AFD31485F75}" destId="{BF1F6360-BA03-4DD3-9600-2B8E0CB23DD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D14EF-1F30-4017-A4C7-DD4DA332AD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D6C6A88-388F-4CAD-ADBA-E263C05AA2F6}">
      <dgm:prSet phldrT="[Text]" custT="1"/>
      <dgm:spPr/>
      <dgm:t>
        <a:bodyPr/>
        <a:lstStyle/>
        <a:p>
          <a:r>
            <a:rPr lang="ro-RO" sz="2000" b="1" dirty="0" smtClean="0">
              <a:solidFill>
                <a:srgbClr val="FFFF00"/>
              </a:solidFill>
            </a:rPr>
            <a:t>2016-2017</a:t>
          </a:r>
        </a:p>
        <a:p>
          <a:r>
            <a:rPr lang="ro-RO" sz="2000" b="1" dirty="0" smtClean="0"/>
            <a:t>Online platform  Register for the VET qualificatins</a:t>
          </a:r>
          <a:endParaRPr lang="en-US" sz="2000" b="1" dirty="0"/>
        </a:p>
      </dgm:t>
    </dgm:pt>
    <dgm:pt modelId="{8B362E3A-A222-4812-A19D-14F0EA99DA5A}" type="parTrans" cxnId="{5BD8CC14-86F6-404B-BA46-4E9D3B5CC82E}">
      <dgm:prSet/>
      <dgm:spPr/>
      <dgm:t>
        <a:bodyPr/>
        <a:lstStyle/>
        <a:p>
          <a:endParaRPr lang="en-US"/>
        </a:p>
      </dgm:t>
    </dgm:pt>
    <dgm:pt modelId="{2B087399-BE7B-4C99-AE84-01D6D26AD473}" type="sibTrans" cxnId="{5BD8CC14-86F6-404B-BA46-4E9D3B5CC82E}">
      <dgm:prSet/>
      <dgm:spPr/>
      <dgm:t>
        <a:bodyPr/>
        <a:lstStyle/>
        <a:p>
          <a:endParaRPr lang="en-US"/>
        </a:p>
      </dgm:t>
    </dgm:pt>
    <dgm:pt modelId="{FDB90673-BDE1-4A97-B236-2AC4B10D5DB7}">
      <dgm:prSet phldrT="[Text]" custT="1"/>
      <dgm:spPr/>
      <dgm:t>
        <a:bodyPr/>
        <a:lstStyle/>
        <a:p>
          <a:pPr algn="ctr"/>
          <a:r>
            <a:rPr lang="ro-RO" sz="2000" b="1" dirty="0" smtClean="0">
              <a:solidFill>
                <a:srgbClr val="FFFF00"/>
              </a:solidFill>
              <a:latin typeface="+mn-lt"/>
            </a:rPr>
            <a:t>2018</a:t>
          </a:r>
        </a:p>
        <a:p>
          <a:pPr algn="ctr"/>
          <a:r>
            <a:rPr lang="ro-RO" altLang="ro-RO" sz="2000" b="1" dirty="0" smtClean="0">
              <a:latin typeface="+mn-lt"/>
              <a:cs typeface="Times New Roman" panose="02020603050405020304" pitchFamily="18" charset="0"/>
            </a:rPr>
            <a:t>Developted:</a:t>
          </a:r>
        </a:p>
        <a:p>
          <a:pPr algn="ctr"/>
          <a:r>
            <a:rPr lang="ro-RO" altLang="ro-RO" sz="2000" b="1" dirty="0" smtClean="0">
              <a:latin typeface="+mn-lt"/>
              <a:cs typeface="Times New Roman" panose="02020603050405020304" pitchFamily="18" charset="0"/>
            </a:rPr>
            <a:t>- the </a:t>
          </a:r>
          <a:r>
            <a:rPr lang="en-US" sz="2000" b="1" dirty="0" smtClean="0">
              <a:latin typeface="+mn-lt"/>
              <a:cs typeface="Times New Roman" panose="02020603050405020304" pitchFamily="18" charset="0"/>
            </a:rPr>
            <a:t>Technical concept of the </a:t>
          </a:r>
          <a:r>
            <a:rPr lang="ro-RO" sz="2000" b="1" dirty="0" smtClean="0">
              <a:latin typeface="+mn-lt"/>
              <a:cs typeface="Times New Roman" panose="02020603050405020304" pitchFamily="18" charset="0"/>
            </a:rPr>
            <a:t>NRQ </a:t>
          </a:r>
          <a:br>
            <a:rPr lang="ro-RO" sz="2000" b="1" dirty="0" smtClean="0">
              <a:latin typeface="+mn-lt"/>
              <a:cs typeface="Times New Roman" panose="02020603050405020304" pitchFamily="18" charset="0"/>
            </a:rPr>
          </a:br>
          <a:r>
            <a:rPr lang="ro-RO" sz="2000" b="1" dirty="0" smtClean="0">
              <a:latin typeface="+mn-lt"/>
              <a:cs typeface="Times New Roman" panose="02020603050405020304" pitchFamily="18" charset="0"/>
            </a:rPr>
            <a:t>- </a:t>
          </a:r>
          <a:r>
            <a:rPr lang="en-US" sz="2000" b="1" dirty="0" smtClean="0">
              <a:latin typeface="+mn-lt"/>
              <a:cs typeface="Times New Roman" panose="02020603050405020304" pitchFamily="18" charset="0"/>
            </a:rPr>
            <a:t>Regulation regarding the </a:t>
          </a:r>
          <a:r>
            <a:rPr lang="ro-RO" sz="2000" b="1" dirty="0" smtClean="0">
              <a:latin typeface="+mn-lt"/>
              <a:cs typeface="Times New Roman" panose="02020603050405020304" pitchFamily="18" charset="0"/>
            </a:rPr>
            <a:t>NRQ</a:t>
          </a:r>
        </a:p>
        <a:p>
          <a:pPr algn="ctr"/>
          <a:r>
            <a:rPr lang="ro-RO" sz="2000" b="1" dirty="0" smtClean="0">
              <a:latin typeface="+mn-lt"/>
              <a:cs typeface="Times New Roman" panose="02020603050405020304" pitchFamily="18" charset="0"/>
            </a:rPr>
            <a:t>- Structure of the NRQ</a:t>
          </a:r>
          <a:endParaRPr lang="en-US" sz="2000" dirty="0">
            <a:latin typeface="+mn-lt"/>
          </a:endParaRPr>
        </a:p>
      </dgm:t>
    </dgm:pt>
    <dgm:pt modelId="{5F0B881B-5DF4-4B93-834A-2AEF9056A5FA}" type="parTrans" cxnId="{E801B29B-67EF-403D-AE0D-A5CC6B38CDE5}">
      <dgm:prSet/>
      <dgm:spPr/>
      <dgm:t>
        <a:bodyPr/>
        <a:lstStyle/>
        <a:p>
          <a:endParaRPr lang="en-US"/>
        </a:p>
      </dgm:t>
    </dgm:pt>
    <dgm:pt modelId="{F39D5A9E-3F06-4DD4-90EC-631C8A18E63F}" type="sibTrans" cxnId="{E801B29B-67EF-403D-AE0D-A5CC6B38CDE5}">
      <dgm:prSet/>
      <dgm:spPr/>
      <dgm:t>
        <a:bodyPr/>
        <a:lstStyle/>
        <a:p>
          <a:endParaRPr lang="en-US"/>
        </a:p>
      </dgm:t>
    </dgm:pt>
    <dgm:pt modelId="{00EFB270-1169-49AD-A128-C3475218DB02}">
      <dgm:prSet phldrT="[Text]" custT="1"/>
      <dgm:spPr/>
      <dgm:t>
        <a:bodyPr/>
        <a:lstStyle/>
        <a:p>
          <a:r>
            <a:rPr lang="ro-RO" sz="2000" b="1" dirty="0" smtClean="0">
              <a:solidFill>
                <a:srgbClr val="FFFF00"/>
              </a:solidFill>
              <a:latin typeface="+mn-lt"/>
            </a:rPr>
            <a:t>2019</a:t>
          </a:r>
        </a:p>
        <a:p>
          <a:r>
            <a:rPr lang="ro-RO" altLang="ro-RO" sz="2000" b="1" dirty="0" smtClean="0">
              <a:latin typeface="+mn-lt"/>
              <a:cs typeface="Times New Roman" panose="02020603050405020304" pitchFamily="18" charset="0"/>
            </a:rPr>
            <a:t>- Developted the </a:t>
          </a:r>
          <a:r>
            <a:rPr lang="en-US" sz="2000" b="1" dirty="0" smtClean="0">
              <a:latin typeface="+mn-lt"/>
              <a:cs typeface="Times New Roman" panose="02020603050405020304" pitchFamily="18" charset="0"/>
            </a:rPr>
            <a:t>T</a:t>
          </a:r>
          <a:r>
            <a:rPr lang="ro-RO" sz="2000" b="1" dirty="0" smtClean="0">
              <a:latin typeface="+mn-lt"/>
              <a:cs typeface="Times New Roman" panose="02020603050405020304" pitchFamily="18" charset="0"/>
            </a:rPr>
            <a:t>oR for the SIA NRQ </a:t>
          </a:r>
        </a:p>
        <a:p>
          <a:r>
            <a:rPr lang="ro-RO" sz="2000" b="1" dirty="0" smtClean="0">
              <a:latin typeface="+mn-lt"/>
              <a:cs typeface="Times New Roman" panose="02020603050405020304" pitchFamily="18" charset="0"/>
            </a:rPr>
            <a:t>- Implemented the NRQ</a:t>
          </a:r>
          <a:endParaRPr lang="ro-RO" sz="2000" dirty="0" smtClean="0">
            <a:latin typeface="+mn-lt"/>
          </a:endParaRPr>
        </a:p>
        <a:p>
          <a:endParaRPr lang="en-US" sz="1900" dirty="0"/>
        </a:p>
      </dgm:t>
    </dgm:pt>
    <dgm:pt modelId="{CCB67AF8-EC94-4C25-BFDD-8F7F9A1AA0A9}" type="parTrans" cxnId="{EE558B0D-0DF5-4C5A-AB33-3E95D5D100FA}">
      <dgm:prSet/>
      <dgm:spPr/>
      <dgm:t>
        <a:bodyPr/>
        <a:lstStyle/>
        <a:p>
          <a:endParaRPr lang="en-US"/>
        </a:p>
      </dgm:t>
    </dgm:pt>
    <dgm:pt modelId="{EDDDF2B0-B44D-4AA2-AF34-CC0DE3080ED6}" type="sibTrans" cxnId="{EE558B0D-0DF5-4C5A-AB33-3E95D5D100FA}">
      <dgm:prSet/>
      <dgm:spPr/>
      <dgm:t>
        <a:bodyPr/>
        <a:lstStyle/>
        <a:p>
          <a:endParaRPr lang="en-US"/>
        </a:p>
      </dgm:t>
    </dgm:pt>
    <dgm:pt modelId="{F5E8CFCA-DFE7-4530-AAA2-4E863412596C}" type="pres">
      <dgm:prSet presAssocID="{985D14EF-1F30-4017-A4C7-DD4DA332ADB3}" presName="CompostProcess" presStyleCnt="0">
        <dgm:presLayoutVars>
          <dgm:dir/>
          <dgm:resizeHandles val="exact"/>
        </dgm:presLayoutVars>
      </dgm:prSet>
      <dgm:spPr/>
    </dgm:pt>
    <dgm:pt modelId="{ECC5A54F-A377-42A3-9F9F-257C0DC4807A}" type="pres">
      <dgm:prSet presAssocID="{985D14EF-1F30-4017-A4C7-DD4DA332ADB3}" presName="arrow" presStyleLbl="bgShp" presStyleIdx="0" presStyleCnt="1"/>
      <dgm:spPr/>
    </dgm:pt>
    <dgm:pt modelId="{899A29B7-924B-4D47-A338-A2DA2F74C99D}" type="pres">
      <dgm:prSet presAssocID="{985D14EF-1F30-4017-A4C7-DD4DA332ADB3}" presName="linearProcess" presStyleCnt="0"/>
      <dgm:spPr/>
    </dgm:pt>
    <dgm:pt modelId="{1CAC7B29-2AF3-419B-8172-B5DB20C85C2E}" type="pres">
      <dgm:prSet presAssocID="{8D6C6A88-388F-4CAD-ADBA-E263C05AA2F6}" presName="textNode" presStyleLbl="node1" presStyleIdx="0" presStyleCnt="3" custScaleX="77686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E1369-B587-4B89-A0F2-4C72C053D36B}" type="pres">
      <dgm:prSet presAssocID="{2B087399-BE7B-4C99-AE84-01D6D26AD473}" presName="sibTrans" presStyleCnt="0"/>
      <dgm:spPr/>
    </dgm:pt>
    <dgm:pt modelId="{D916C4E3-E2AF-44ED-8211-F5BD2290BD38}" type="pres">
      <dgm:prSet presAssocID="{FDB90673-BDE1-4A97-B236-2AC4B10D5DB7}" presName="textNode" presStyleLbl="node1" presStyleIdx="1" presStyleCnt="3" custScaleY="148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90342-028D-44FB-B5CA-5957BF77F502}" type="pres">
      <dgm:prSet presAssocID="{F39D5A9E-3F06-4DD4-90EC-631C8A18E63F}" presName="sibTrans" presStyleCnt="0"/>
      <dgm:spPr/>
    </dgm:pt>
    <dgm:pt modelId="{E6DE8DE1-1C87-4C1E-9734-6B0FA2C76FF1}" type="pres">
      <dgm:prSet presAssocID="{00EFB270-1169-49AD-A128-C3475218DB02}" presName="textNode" presStyleLbl="node1" presStyleIdx="2" presStyleCnt="3" custScaleX="81492" custScaleY="132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58B0D-0DF5-4C5A-AB33-3E95D5D100FA}" srcId="{985D14EF-1F30-4017-A4C7-DD4DA332ADB3}" destId="{00EFB270-1169-49AD-A128-C3475218DB02}" srcOrd="2" destOrd="0" parTransId="{CCB67AF8-EC94-4C25-BFDD-8F7F9A1AA0A9}" sibTransId="{EDDDF2B0-B44D-4AA2-AF34-CC0DE3080ED6}"/>
    <dgm:cxn modelId="{EDF3503C-E058-4D24-84EF-6EE8369980BE}" type="presOf" srcId="{8D6C6A88-388F-4CAD-ADBA-E263C05AA2F6}" destId="{1CAC7B29-2AF3-419B-8172-B5DB20C85C2E}" srcOrd="0" destOrd="0" presId="urn:microsoft.com/office/officeart/2005/8/layout/hProcess9"/>
    <dgm:cxn modelId="{E801B29B-67EF-403D-AE0D-A5CC6B38CDE5}" srcId="{985D14EF-1F30-4017-A4C7-DD4DA332ADB3}" destId="{FDB90673-BDE1-4A97-B236-2AC4B10D5DB7}" srcOrd="1" destOrd="0" parTransId="{5F0B881B-5DF4-4B93-834A-2AEF9056A5FA}" sibTransId="{F39D5A9E-3F06-4DD4-90EC-631C8A18E63F}"/>
    <dgm:cxn modelId="{D01FF3E0-4C1F-46A3-8A0A-D693CE16CEC7}" type="presOf" srcId="{00EFB270-1169-49AD-A128-C3475218DB02}" destId="{E6DE8DE1-1C87-4C1E-9734-6B0FA2C76FF1}" srcOrd="0" destOrd="0" presId="urn:microsoft.com/office/officeart/2005/8/layout/hProcess9"/>
    <dgm:cxn modelId="{5BD8CC14-86F6-404B-BA46-4E9D3B5CC82E}" srcId="{985D14EF-1F30-4017-A4C7-DD4DA332ADB3}" destId="{8D6C6A88-388F-4CAD-ADBA-E263C05AA2F6}" srcOrd="0" destOrd="0" parTransId="{8B362E3A-A222-4812-A19D-14F0EA99DA5A}" sibTransId="{2B087399-BE7B-4C99-AE84-01D6D26AD473}"/>
    <dgm:cxn modelId="{028D8ECA-165E-4885-8C2A-B27AE9EAE0B7}" type="presOf" srcId="{985D14EF-1F30-4017-A4C7-DD4DA332ADB3}" destId="{F5E8CFCA-DFE7-4530-AAA2-4E863412596C}" srcOrd="0" destOrd="0" presId="urn:microsoft.com/office/officeart/2005/8/layout/hProcess9"/>
    <dgm:cxn modelId="{3CC86E2B-0174-4C30-8FC4-8102E159363A}" type="presOf" srcId="{FDB90673-BDE1-4A97-B236-2AC4B10D5DB7}" destId="{D916C4E3-E2AF-44ED-8211-F5BD2290BD38}" srcOrd="0" destOrd="0" presId="urn:microsoft.com/office/officeart/2005/8/layout/hProcess9"/>
    <dgm:cxn modelId="{AA19CD1A-53F1-472E-94E0-6D5E7854C425}" type="presParOf" srcId="{F5E8CFCA-DFE7-4530-AAA2-4E863412596C}" destId="{ECC5A54F-A377-42A3-9F9F-257C0DC4807A}" srcOrd="0" destOrd="0" presId="urn:microsoft.com/office/officeart/2005/8/layout/hProcess9"/>
    <dgm:cxn modelId="{ED58A5E9-A5B7-440E-913A-B2DC1BBD2A70}" type="presParOf" srcId="{F5E8CFCA-DFE7-4530-AAA2-4E863412596C}" destId="{899A29B7-924B-4D47-A338-A2DA2F74C99D}" srcOrd="1" destOrd="0" presId="urn:microsoft.com/office/officeart/2005/8/layout/hProcess9"/>
    <dgm:cxn modelId="{C292C37F-8B62-4870-A9A0-78467E8D9805}" type="presParOf" srcId="{899A29B7-924B-4D47-A338-A2DA2F74C99D}" destId="{1CAC7B29-2AF3-419B-8172-B5DB20C85C2E}" srcOrd="0" destOrd="0" presId="urn:microsoft.com/office/officeart/2005/8/layout/hProcess9"/>
    <dgm:cxn modelId="{81F28E37-A553-4C4A-B823-7669D0E054CB}" type="presParOf" srcId="{899A29B7-924B-4D47-A338-A2DA2F74C99D}" destId="{825E1369-B587-4B89-A0F2-4C72C053D36B}" srcOrd="1" destOrd="0" presId="urn:microsoft.com/office/officeart/2005/8/layout/hProcess9"/>
    <dgm:cxn modelId="{BD4B0AE0-581B-4548-9C29-21A219EDD99B}" type="presParOf" srcId="{899A29B7-924B-4D47-A338-A2DA2F74C99D}" destId="{D916C4E3-E2AF-44ED-8211-F5BD2290BD38}" srcOrd="2" destOrd="0" presId="urn:microsoft.com/office/officeart/2005/8/layout/hProcess9"/>
    <dgm:cxn modelId="{670813DD-C7B2-4CAE-962D-5B710EE6C88D}" type="presParOf" srcId="{899A29B7-924B-4D47-A338-A2DA2F74C99D}" destId="{D6290342-028D-44FB-B5CA-5957BF77F502}" srcOrd="3" destOrd="0" presId="urn:microsoft.com/office/officeart/2005/8/layout/hProcess9"/>
    <dgm:cxn modelId="{5FF058EB-A6CE-47E7-AF5F-A93236F051CD}" type="presParOf" srcId="{899A29B7-924B-4D47-A338-A2DA2F74C99D}" destId="{E6DE8DE1-1C87-4C1E-9734-6B0FA2C76FF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DD237-3795-48BD-833A-D379F50A629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8845E6-1BB5-450F-94BB-CF5673B7608B}">
      <dgm:prSet phldrT="[Text]" custT="1"/>
      <dgm:spPr/>
      <dgm:t>
        <a:bodyPr/>
        <a:lstStyle/>
        <a:p>
          <a:r>
            <a:rPr lang="en-US" sz="1600" dirty="0" smtClean="0"/>
            <a:t>General Data</a:t>
          </a:r>
          <a:endParaRPr lang="en-US" sz="1600" dirty="0"/>
        </a:p>
      </dgm:t>
    </dgm:pt>
    <dgm:pt modelId="{47D6092C-E9C8-40D6-AA8C-30354EB3E01A}" type="parTrans" cxnId="{7EDD767F-71A1-4D93-853E-CE070A5E6411}">
      <dgm:prSet/>
      <dgm:spPr/>
      <dgm:t>
        <a:bodyPr/>
        <a:lstStyle/>
        <a:p>
          <a:endParaRPr lang="en-US"/>
        </a:p>
      </dgm:t>
    </dgm:pt>
    <dgm:pt modelId="{2FF0679F-FA0B-496B-A47A-EDE9BB3D93B2}" type="sibTrans" cxnId="{7EDD767F-71A1-4D93-853E-CE070A5E6411}">
      <dgm:prSet/>
      <dgm:spPr/>
      <dgm:t>
        <a:bodyPr/>
        <a:lstStyle/>
        <a:p>
          <a:endParaRPr lang="en-US"/>
        </a:p>
      </dgm:t>
    </dgm:pt>
    <dgm:pt modelId="{3168D4FB-ADAB-4812-9780-57BC10777925}">
      <dgm:prSet phldrT="[Text]" custT="1"/>
      <dgm:spPr/>
      <dgm:t>
        <a:bodyPr/>
        <a:lstStyle/>
        <a:p>
          <a:r>
            <a:rPr lang="en-US" sz="1400" dirty="0" smtClean="0"/>
            <a:t>Title of qualification</a:t>
          </a:r>
          <a:endParaRPr lang="en-US" sz="1400" dirty="0"/>
        </a:p>
      </dgm:t>
    </dgm:pt>
    <dgm:pt modelId="{5150DC62-3B6B-4BE4-AA1B-2625F369D977}" type="parTrans" cxnId="{9AF93BCE-00A5-4B5D-A6B9-9774E1F203F4}">
      <dgm:prSet/>
      <dgm:spPr/>
      <dgm:t>
        <a:bodyPr/>
        <a:lstStyle/>
        <a:p>
          <a:endParaRPr lang="en-US"/>
        </a:p>
      </dgm:t>
    </dgm:pt>
    <dgm:pt modelId="{FEA78511-A347-467D-A0B7-7DB867ED41BA}" type="sibTrans" cxnId="{9AF93BCE-00A5-4B5D-A6B9-9774E1F203F4}">
      <dgm:prSet/>
      <dgm:spPr/>
      <dgm:t>
        <a:bodyPr/>
        <a:lstStyle/>
        <a:p>
          <a:endParaRPr lang="en-US"/>
        </a:p>
      </dgm:t>
    </dgm:pt>
    <dgm:pt modelId="{AF44A09E-AD14-41CA-8740-72F3E0090288}">
      <dgm:prSet phldrT="[Text]" custT="1"/>
      <dgm:spPr/>
      <dgm:t>
        <a:bodyPr/>
        <a:lstStyle/>
        <a:p>
          <a:r>
            <a:rPr lang="en-US" sz="1200" b="0" i="0" dirty="0" smtClean="0"/>
            <a:t>Labor market / </a:t>
          </a:r>
          <a:r>
            <a:rPr lang="en-US" sz="1600" b="0" i="0" dirty="0" smtClean="0"/>
            <a:t>professional</a:t>
          </a:r>
          <a:r>
            <a:rPr lang="en-US" sz="1200" b="0" i="0" dirty="0" smtClean="0"/>
            <a:t> training connection</a:t>
          </a:r>
          <a:endParaRPr lang="en-US" sz="1200" dirty="0"/>
        </a:p>
      </dgm:t>
    </dgm:pt>
    <dgm:pt modelId="{1705EFEE-6A66-4F9D-9007-A53FF980F5D5}" type="parTrans" cxnId="{69E9D29C-AD5A-422C-B027-91B031C6A7C3}">
      <dgm:prSet/>
      <dgm:spPr/>
      <dgm:t>
        <a:bodyPr/>
        <a:lstStyle/>
        <a:p>
          <a:endParaRPr lang="en-US"/>
        </a:p>
      </dgm:t>
    </dgm:pt>
    <dgm:pt modelId="{17760210-BB27-42BD-AD8C-5E8E60E423F7}" type="sibTrans" cxnId="{69E9D29C-AD5A-422C-B027-91B031C6A7C3}">
      <dgm:prSet/>
      <dgm:spPr/>
      <dgm:t>
        <a:bodyPr/>
        <a:lstStyle/>
        <a:p>
          <a:endParaRPr lang="en-US"/>
        </a:p>
      </dgm:t>
    </dgm:pt>
    <dgm:pt modelId="{FEB8E774-F617-4418-8253-D987E7F86E32}">
      <dgm:prSet phldrT="[Text]" custT="1"/>
      <dgm:spPr/>
      <dgm:t>
        <a:bodyPr/>
        <a:lstStyle/>
        <a:p>
          <a:r>
            <a:rPr lang="en-US" sz="1400" dirty="0" smtClean="0"/>
            <a:t>Typical occupations on the labor market identified by the CORM Code</a:t>
          </a:r>
          <a:endParaRPr lang="en-US" sz="1400" dirty="0"/>
        </a:p>
      </dgm:t>
    </dgm:pt>
    <dgm:pt modelId="{FCDFD8A0-6A61-4018-B5D6-ECC05713DC82}" type="parTrans" cxnId="{4C8CBDC7-5653-440F-B77A-478DAE4A2A9B}">
      <dgm:prSet/>
      <dgm:spPr/>
      <dgm:t>
        <a:bodyPr/>
        <a:lstStyle/>
        <a:p>
          <a:endParaRPr lang="en-US"/>
        </a:p>
      </dgm:t>
    </dgm:pt>
    <dgm:pt modelId="{42533CFD-30D7-4D22-9B71-C53D212DC0DA}" type="sibTrans" cxnId="{4C8CBDC7-5653-440F-B77A-478DAE4A2A9B}">
      <dgm:prSet/>
      <dgm:spPr/>
      <dgm:t>
        <a:bodyPr/>
        <a:lstStyle/>
        <a:p>
          <a:endParaRPr lang="en-US"/>
        </a:p>
      </dgm:t>
    </dgm:pt>
    <dgm:pt modelId="{647554E4-4279-4FCC-88D9-A505E2116389}">
      <dgm:prSet phldrT="[Text]" custT="1"/>
      <dgm:spPr/>
      <dgm:t>
        <a:bodyPr/>
        <a:lstStyle/>
        <a:p>
          <a:r>
            <a:rPr lang="en-US" sz="1200" dirty="0" smtClean="0"/>
            <a:t>Description of  </a:t>
          </a:r>
          <a:r>
            <a:rPr lang="en-US" sz="1600" dirty="0" smtClean="0"/>
            <a:t>qualification</a:t>
          </a:r>
          <a:r>
            <a:rPr lang="en-US" sz="1200" dirty="0" smtClean="0"/>
            <a:t> by learning outcomes</a:t>
          </a:r>
          <a:endParaRPr lang="en-US" sz="1200" dirty="0"/>
        </a:p>
      </dgm:t>
    </dgm:pt>
    <dgm:pt modelId="{18C76009-6588-469E-B435-2B1449344E8F}" type="parTrans" cxnId="{6E246FA5-7489-452C-9384-CE0888CF6C9F}">
      <dgm:prSet/>
      <dgm:spPr/>
      <dgm:t>
        <a:bodyPr/>
        <a:lstStyle/>
        <a:p>
          <a:endParaRPr lang="en-US"/>
        </a:p>
      </dgm:t>
    </dgm:pt>
    <dgm:pt modelId="{E94B92C6-9A06-432C-8FD6-8445A0C2002F}" type="sibTrans" cxnId="{6E246FA5-7489-452C-9384-CE0888CF6C9F}">
      <dgm:prSet/>
      <dgm:spPr/>
      <dgm:t>
        <a:bodyPr/>
        <a:lstStyle/>
        <a:p>
          <a:endParaRPr lang="en-US"/>
        </a:p>
      </dgm:t>
    </dgm:pt>
    <dgm:pt modelId="{6DCA686A-173A-4BD6-AABB-FF636FD23BD5}">
      <dgm:prSet phldrT="[Text]" custT="1"/>
      <dgm:spPr/>
      <dgm:t>
        <a:bodyPr/>
        <a:lstStyle/>
        <a:p>
          <a:r>
            <a:rPr lang="en-US" sz="1400" dirty="0" smtClean="0"/>
            <a:t>Knowledge</a:t>
          </a:r>
          <a:endParaRPr lang="en-US" sz="1400" dirty="0"/>
        </a:p>
      </dgm:t>
    </dgm:pt>
    <dgm:pt modelId="{D90538F4-98BA-4D8E-B93E-1B69FDBD6E12}" type="parTrans" cxnId="{0EA130B1-2877-4589-A503-497C5E5E72C0}">
      <dgm:prSet/>
      <dgm:spPr/>
      <dgm:t>
        <a:bodyPr/>
        <a:lstStyle/>
        <a:p>
          <a:endParaRPr lang="en-US"/>
        </a:p>
      </dgm:t>
    </dgm:pt>
    <dgm:pt modelId="{6AB163BB-6ECA-4478-BEA1-E4797170FB32}" type="sibTrans" cxnId="{0EA130B1-2877-4589-A503-497C5E5E72C0}">
      <dgm:prSet/>
      <dgm:spPr/>
      <dgm:t>
        <a:bodyPr/>
        <a:lstStyle/>
        <a:p>
          <a:endParaRPr lang="en-US"/>
        </a:p>
      </dgm:t>
    </dgm:pt>
    <dgm:pt modelId="{5E7F0C7B-04FA-4F35-A28A-BD3BD7B6C28E}">
      <dgm:prSet custT="1"/>
      <dgm:spPr/>
      <dgm:t>
        <a:bodyPr/>
        <a:lstStyle/>
        <a:p>
          <a:r>
            <a:rPr lang="en-US" sz="1400" dirty="0" smtClean="0"/>
            <a:t>Professional training field</a:t>
          </a:r>
          <a:endParaRPr lang="en-US" sz="1400" dirty="0"/>
        </a:p>
      </dgm:t>
    </dgm:pt>
    <dgm:pt modelId="{9A97275A-24D6-45ED-BBDA-FA2C1E1C6DFA}" type="parTrans" cxnId="{9C5A34C1-675A-4BE0-9A9A-BB68BF039B79}">
      <dgm:prSet/>
      <dgm:spPr/>
      <dgm:t>
        <a:bodyPr/>
        <a:lstStyle/>
        <a:p>
          <a:endParaRPr lang="en-US"/>
        </a:p>
      </dgm:t>
    </dgm:pt>
    <dgm:pt modelId="{09C13B59-C4F1-4459-8C44-42E38270B61D}" type="sibTrans" cxnId="{9C5A34C1-675A-4BE0-9A9A-BB68BF039B79}">
      <dgm:prSet/>
      <dgm:spPr/>
      <dgm:t>
        <a:bodyPr/>
        <a:lstStyle/>
        <a:p>
          <a:endParaRPr lang="en-US"/>
        </a:p>
      </dgm:t>
    </dgm:pt>
    <dgm:pt modelId="{030074D5-ADEE-467A-9C57-53163CE6D686}">
      <dgm:prSet custT="1"/>
      <dgm:spPr/>
      <dgm:t>
        <a:bodyPr/>
        <a:lstStyle/>
        <a:p>
          <a:r>
            <a:rPr lang="en-US" sz="1400" dirty="0" smtClean="0"/>
            <a:t>Qualification code</a:t>
          </a:r>
          <a:endParaRPr lang="en-US" sz="1400" dirty="0"/>
        </a:p>
      </dgm:t>
    </dgm:pt>
    <dgm:pt modelId="{A7D5923A-3995-4D93-A110-CEDDCEBAF7EF}" type="parTrans" cxnId="{3994BE47-992E-46F6-8CFF-3CA58C7A17D4}">
      <dgm:prSet/>
      <dgm:spPr/>
      <dgm:t>
        <a:bodyPr/>
        <a:lstStyle/>
        <a:p>
          <a:endParaRPr lang="en-US"/>
        </a:p>
      </dgm:t>
    </dgm:pt>
    <dgm:pt modelId="{60F2576D-2084-4551-A1C5-03BE2BEEC880}" type="sibTrans" cxnId="{3994BE47-992E-46F6-8CFF-3CA58C7A17D4}">
      <dgm:prSet/>
      <dgm:spPr/>
      <dgm:t>
        <a:bodyPr/>
        <a:lstStyle/>
        <a:p>
          <a:endParaRPr lang="en-US"/>
        </a:p>
      </dgm:t>
    </dgm:pt>
    <dgm:pt modelId="{D33F55CE-C2F5-4365-BF73-B075F9B98231}">
      <dgm:prSet custT="1"/>
      <dgm:spPr/>
      <dgm:t>
        <a:bodyPr/>
        <a:lstStyle/>
        <a:p>
          <a:r>
            <a:rPr lang="en-US" sz="1400" dirty="0" smtClean="0"/>
            <a:t>NQF level</a:t>
          </a:r>
          <a:endParaRPr lang="en-US" sz="1400" dirty="0"/>
        </a:p>
      </dgm:t>
    </dgm:pt>
    <dgm:pt modelId="{F7C1DFEB-228B-49D5-85BF-CF362ED2BD0B}" type="parTrans" cxnId="{2F2052D1-F966-4B07-817D-DA3263FA60C4}">
      <dgm:prSet/>
      <dgm:spPr/>
      <dgm:t>
        <a:bodyPr/>
        <a:lstStyle/>
        <a:p>
          <a:endParaRPr lang="en-US"/>
        </a:p>
      </dgm:t>
    </dgm:pt>
    <dgm:pt modelId="{435CA042-5B24-4F77-A8FC-D5CEB1F420C0}" type="sibTrans" cxnId="{2F2052D1-F966-4B07-817D-DA3263FA60C4}">
      <dgm:prSet/>
      <dgm:spPr/>
      <dgm:t>
        <a:bodyPr/>
        <a:lstStyle/>
        <a:p>
          <a:endParaRPr lang="en-US"/>
        </a:p>
      </dgm:t>
    </dgm:pt>
    <dgm:pt modelId="{14B1F7D5-A22A-424D-9582-9B7AC1ED3467}">
      <dgm:prSet custT="1"/>
      <dgm:spPr/>
      <dgm:t>
        <a:bodyPr/>
        <a:lstStyle/>
        <a:p>
          <a:r>
            <a:rPr lang="en-US" sz="1400" dirty="0" smtClean="0"/>
            <a:t>Study / training programs identified by the Nomenclature Code</a:t>
          </a:r>
          <a:endParaRPr lang="en-US" sz="1400" dirty="0"/>
        </a:p>
      </dgm:t>
    </dgm:pt>
    <dgm:pt modelId="{6E4DFE0E-89ED-439E-A8D5-A5DD11835B31}" type="parTrans" cxnId="{C9533289-B5EA-4437-A93C-09D8C2798B5A}">
      <dgm:prSet/>
      <dgm:spPr/>
      <dgm:t>
        <a:bodyPr/>
        <a:lstStyle/>
        <a:p>
          <a:endParaRPr lang="en-US"/>
        </a:p>
      </dgm:t>
    </dgm:pt>
    <dgm:pt modelId="{B2EC9248-0081-42F1-A20E-70D37AE8B644}" type="sibTrans" cxnId="{C9533289-B5EA-4437-A93C-09D8C2798B5A}">
      <dgm:prSet/>
      <dgm:spPr/>
      <dgm:t>
        <a:bodyPr/>
        <a:lstStyle/>
        <a:p>
          <a:endParaRPr lang="en-US"/>
        </a:p>
      </dgm:t>
    </dgm:pt>
    <dgm:pt modelId="{5EEEDB23-D2BA-4C7D-866A-FB1BA018332B}">
      <dgm:prSet custT="1"/>
      <dgm:spPr/>
      <dgm:t>
        <a:bodyPr/>
        <a:lstStyle/>
        <a:p>
          <a:r>
            <a:rPr lang="en-US" sz="1400" dirty="0" smtClean="0"/>
            <a:t>Professional Skills</a:t>
          </a:r>
          <a:endParaRPr lang="en-US" sz="1400" dirty="0"/>
        </a:p>
      </dgm:t>
    </dgm:pt>
    <dgm:pt modelId="{A2C16EF8-ADFE-41F7-9A21-426CB92ED0C1}" type="parTrans" cxnId="{FE2BC5A9-3BBE-4AE0-99B9-BFB7E54E8DC6}">
      <dgm:prSet/>
      <dgm:spPr/>
      <dgm:t>
        <a:bodyPr/>
        <a:lstStyle/>
        <a:p>
          <a:endParaRPr lang="en-US"/>
        </a:p>
      </dgm:t>
    </dgm:pt>
    <dgm:pt modelId="{5B04733B-943A-4BD2-B1B2-8A5E1503FCC3}" type="sibTrans" cxnId="{FE2BC5A9-3BBE-4AE0-99B9-BFB7E54E8DC6}">
      <dgm:prSet/>
      <dgm:spPr/>
      <dgm:t>
        <a:bodyPr/>
        <a:lstStyle/>
        <a:p>
          <a:endParaRPr lang="en-US"/>
        </a:p>
      </dgm:t>
    </dgm:pt>
    <dgm:pt modelId="{06D3DE9B-D4D5-42A4-90E6-908DA1E57E9D}">
      <dgm:prSet custT="1"/>
      <dgm:spPr/>
      <dgm:t>
        <a:bodyPr/>
        <a:lstStyle/>
        <a:p>
          <a:r>
            <a:rPr lang="en-US" sz="1400" dirty="0" smtClean="0"/>
            <a:t>Responsibility and autonomy</a:t>
          </a:r>
          <a:endParaRPr lang="en-US" sz="1400" dirty="0"/>
        </a:p>
      </dgm:t>
    </dgm:pt>
    <dgm:pt modelId="{ECA3A8A0-235F-4633-AF1B-F3187C386477}" type="parTrans" cxnId="{E3028C06-84A8-4C72-A6C5-058424E66D56}">
      <dgm:prSet/>
      <dgm:spPr/>
      <dgm:t>
        <a:bodyPr/>
        <a:lstStyle/>
        <a:p>
          <a:endParaRPr lang="en-US"/>
        </a:p>
      </dgm:t>
    </dgm:pt>
    <dgm:pt modelId="{0D786ED4-1F5B-4D10-9A91-440C4D33A421}" type="sibTrans" cxnId="{E3028C06-84A8-4C72-A6C5-058424E66D56}">
      <dgm:prSet/>
      <dgm:spPr/>
      <dgm:t>
        <a:bodyPr/>
        <a:lstStyle/>
        <a:p>
          <a:endParaRPr lang="en-US"/>
        </a:p>
      </dgm:t>
    </dgm:pt>
    <dgm:pt modelId="{2E3F2B7B-3FC3-4FC0-9F92-2D9C42C4B01E}">
      <dgm:prSet custT="1"/>
      <dgm:spPr/>
      <dgm:t>
        <a:bodyPr/>
        <a:lstStyle/>
        <a:p>
          <a:r>
            <a:rPr lang="en-US" sz="1200" dirty="0" smtClean="0"/>
            <a:t>Relevant </a:t>
          </a:r>
          <a:r>
            <a:rPr lang="en-US" sz="1600" dirty="0" smtClean="0"/>
            <a:t>Qualification</a:t>
          </a:r>
          <a:r>
            <a:rPr lang="en-US" sz="1200" dirty="0" smtClean="0"/>
            <a:t> Information</a:t>
          </a:r>
          <a:endParaRPr lang="en-US" sz="1200" dirty="0"/>
        </a:p>
      </dgm:t>
    </dgm:pt>
    <dgm:pt modelId="{BEFD942D-573E-4968-96D0-EA8CE2187F60}" type="parTrans" cxnId="{99F1FF15-22B1-4255-97B8-D91219C26801}">
      <dgm:prSet/>
      <dgm:spPr/>
      <dgm:t>
        <a:bodyPr/>
        <a:lstStyle/>
        <a:p>
          <a:endParaRPr lang="en-US"/>
        </a:p>
      </dgm:t>
    </dgm:pt>
    <dgm:pt modelId="{1130438C-BC8D-4B24-A84E-4ACDEEE5D796}" type="sibTrans" cxnId="{99F1FF15-22B1-4255-97B8-D91219C26801}">
      <dgm:prSet/>
      <dgm:spPr/>
      <dgm:t>
        <a:bodyPr/>
        <a:lstStyle/>
        <a:p>
          <a:endParaRPr lang="en-US"/>
        </a:p>
      </dgm:t>
    </dgm:pt>
    <dgm:pt modelId="{0A28F837-AD96-487A-A0FE-AE7358490EAE}">
      <dgm:prSet custT="1"/>
      <dgm:spPr/>
      <dgm:t>
        <a:bodyPr/>
        <a:lstStyle/>
        <a:p>
          <a:r>
            <a:rPr lang="en-US" sz="1400" dirty="0" smtClean="0"/>
            <a:t>Admission requirements</a:t>
          </a:r>
          <a:endParaRPr lang="en-US" sz="1400" dirty="0"/>
        </a:p>
      </dgm:t>
    </dgm:pt>
    <dgm:pt modelId="{09AD2A6F-7D25-4995-A422-2EB36FBA8E3E}" type="parTrans" cxnId="{5E4FB5FD-2099-4F42-BBAE-73FBF14F528D}">
      <dgm:prSet/>
      <dgm:spPr/>
      <dgm:t>
        <a:bodyPr/>
        <a:lstStyle/>
        <a:p>
          <a:endParaRPr lang="en-US"/>
        </a:p>
      </dgm:t>
    </dgm:pt>
    <dgm:pt modelId="{DE23F1A8-B2C4-4FF4-8005-8207C79F6CDF}" type="sibTrans" cxnId="{5E4FB5FD-2099-4F42-BBAE-73FBF14F528D}">
      <dgm:prSet/>
      <dgm:spPr/>
      <dgm:t>
        <a:bodyPr/>
        <a:lstStyle/>
        <a:p>
          <a:endParaRPr lang="en-US"/>
        </a:p>
      </dgm:t>
    </dgm:pt>
    <dgm:pt modelId="{F1EC412F-4B0F-4E92-8FB6-5F3B7685C964}">
      <dgm:prSet custT="1"/>
      <dgm:spPr/>
      <dgm:t>
        <a:bodyPr/>
        <a:lstStyle/>
        <a:p>
          <a:r>
            <a:rPr lang="en-US" sz="1400" dirty="0" smtClean="0"/>
            <a:t>Credit points or estimated workload to achieve learning outcomes</a:t>
          </a:r>
          <a:endParaRPr lang="en-US" sz="1400" dirty="0"/>
        </a:p>
      </dgm:t>
    </dgm:pt>
    <dgm:pt modelId="{5FDAF639-968B-44DE-ADDD-0FC63879C153}" type="parTrans" cxnId="{2838CCA6-573E-4090-838B-BC11E7099EB1}">
      <dgm:prSet/>
      <dgm:spPr/>
      <dgm:t>
        <a:bodyPr/>
        <a:lstStyle/>
        <a:p>
          <a:endParaRPr lang="en-US"/>
        </a:p>
      </dgm:t>
    </dgm:pt>
    <dgm:pt modelId="{7C08BC0C-ECE4-4D8A-8372-E1AAA94D6785}" type="sibTrans" cxnId="{2838CCA6-573E-4090-838B-BC11E7099EB1}">
      <dgm:prSet/>
      <dgm:spPr/>
      <dgm:t>
        <a:bodyPr/>
        <a:lstStyle/>
        <a:p>
          <a:endParaRPr lang="en-US"/>
        </a:p>
      </dgm:t>
    </dgm:pt>
    <dgm:pt modelId="{C5C1CCC1-94FE-4DAC-8952-8E65F41398BF}">
      <dgm:prSet custT="1"/>
      <dgm:spPr/>
      <dgm:t>
        <a:bodyPr/>
        <a:lstStyle/>
        <a:p>
          <a:r>
            <a:rPr lang="en-US" sz="1400" dirty="0" smtClean="0"/>
            <a:t>Diploma/ Certificate of qualification and supplement of the study document</a:t>
          </a:r>
          <a:endParaRPr lang="en-US" sz="1400" dirty="0"/>
        </a:p>
      </dgm:t>
    </dgm:pt>
    <dgm:pt modelId="{E2B76BCE-E124-40BD-9A43-06D524C3C3A9}" type="parTrans" cxnId="{B5DFBD82-FCB0-41A5-8432-3597B49BF223}">
      <dgm:prSet/>
      <dgm:spPr/>
      <dgm:t>
        <a:bodyPr/>
        <a:lstStyle/>
        <a:p>
          <a:endParaRPr lang="en-US"/>
        </a:p>
      </dgm:t>
    </dgm:pt>
    <dgm:pt modelId="{D02C2852-2BD6-4DDF-949E-7A239CAC622E}" type="sibTrans" cxnId="{B5DFBD82-FCB0-41A5-8432-3597B49BF223}">
      <dgm:prSet/>
      <dgm:spPr/>
      <dgm:t>
        <a:bodyPr/>
        <a:lstStyle/>
        <a:p>
          <a:endParaRPr lang="en-US"/>
        </a:p>
      </dgm:t>
    </dgm:pt>
    <dgm:pt modelId="{1EC217F2-F811-4DC3-9730-E893BDCF2C04}">
      <dgm:prSet custT="1"/>
      <dgm:spPr/>
      <dgm:t>
        <a:bodyPr/>
        <a:lstStyle/>
        <a:p>
          <a:r>
            <a:rPr lang="en-US" sz="1600" dirty="0" smtClean="0"/>
            <a:t>Other information</a:t>
          </a:r>
          <a:endParaRPr lang="en-US" sz="1600" dirty="0"/>
        </a:p>
      </dgm:t>
    </dgm:pt>
    <dgm:pt modelId="{545557DF-9668-4412-B183-5DA982860E95}" type="parTrans" cxnId="{1F2B5DCF-28CE-422E-8173-85A81FCCA8F9}">
      <dgm:prSet/>
      <dgm:spPr/>
      <dgm:t>
        <a:bodyPr/>
        <a:lstStyle/>
        <a:p>
          <a:endParaRPr lang="en-US"/>
        </a:p>
      </dgm:t>
    </dgm:pt>
    <dgm:pt modelId="{412E8655-8480-4A50-89AF-CB3E41C627CE}" type="sibTrans" cxnId="{1F2B5DCF-28CE-422E-8173-85A81FCCA8F9}">
      <dgm:prSet/>
      <dgm:spPr/>
      <dgm:t>
        <a:bodyPr/>
        <a:lstStyle/>
        <a:p>
          <a:endParaRPr lang="en-US"/>
        </a:p>
      </dgm:t>
    </dgm:pt>
    <dgm:pt modelId="{03321B34-7423-4431-8EEA-65D3250E40AE}">
      <dgm:prSet/>
      <dgm:spPr/>
      <dgm:t>
        <a:bodyPr/>
        <a:lstStyle/>
        <a:p>
          <a:r>
            <a:rPr lang="en-US" dirty="0" smtClean="0"/>
            <a:t>Competent Authority for the qualification</a:t>
          </a:r>
          <a:endParaRPr lang="en-US" dirty="0"/>
        </a:p>
      </dgm:t>
    </dgm:pt>
    <dgm:pt modelId="{D265BF25-760B-474D-8A18-93820A8E19AA}" type="parTrans" cxnId="{E4D088B3-95E0-4B03-9B28-9428756F5144}">
      <dgm:prSet/>
      <dgm:spPr/>
      <dgm:t>
        <a:bodyPr/>
        <a:lstStyle/>
        <a:p>
          <a:endParaRPr lang="en-US"/>
        </a:p>
      </dgm:t>
    </dgm:pt>
    <dgm:pt modelId="{73734D0F-89E9-4621-84EE-6E403DE46002}" type="sibTrans" cxnId="{E4D088B3-95E0-4B03-9B28-9428756F5144}">
      <dgm:prSet/>
      <dgm:spPr/>
      <dgm:t>
        <a:bodyPr/>
        <a:lstStyle/>
        <a:p>
          <a:endParaRPr lang="en-US"/>
        </a:p>
      </dgm:t>
    </dgm:pt>
    <dgm:pt modelId="{457FDDFA-8AE6-46F7-AD09-55C4A67BE689}">
      <dgm:prSet/>
      <dgm:spPr/>
      <dgm:t>
        <a:bodyPr/>
        <a:lstStyle/>
        <a:p>
          <a:r>
            <a:rPr lang="en-US" dirty="0" smtClean="0"/>
            <a:t>Information on training providers</a:t>
          </a:r>
          <a:endParaRPr lang="en-US" dirty="0"/>
        </a:p>
      </dgm:t>
    </dgm:pt>
    <dgm:pt modelId="{8C557B80-63DC-48F0-AD4F-230218EAD82A}" type="parTrans" cxnId="{30E6A116-C645-4D08-9BB8-462D70F0A73B}">
      <dgm:prSet/>
      <dgm:spPr/>
      <dgm:t>
        <a:bodyPr/>
        <a:lstStyle/>
        <a:p>
          <a:endParaRPr lang="en-US"/>
        </a:p>
      </dgm:t>
    </dgm:pt>
    <dgm:pt modelId="{E8FA963D-5679-401C-A082-69D892C0A95E}" type="sibTrans" cxnId="{30E6A116-C645-4D08-9BB8-462D70F0A73B}">
      <dgm:prSet/>
      <dgm:spPr/>
      <dgm:t>
        <a:bodyPr/>
        <a:lstStyle/>
        <a:p>
          <a:endParaRPr lang="en-US"/>
        </a:p>
      </dgm:t>
    </dgm:pt>
    <dgm:pt modelId="{40BA9986-75BA-439B-AF7D-7BA03BBFAFE3}">
      <dgm:prSet/>
      <dgm:spPr/>
      <dgm:t>
        <a:bodyPr/>
        <a:lstStyle/>
        <a:p>
          <a:r>
            <a:rPr lang="en-US" dirty="0" smtClean="0"/>
            <a:t>Date of registration / updating / expiry of the qualification</a:t>
          </a:r>
          <a:endParaRPr lang="en-US" dirty="0"/>
        </a:p>
      </dgm:t>
    </dgm:pt>
    <dgm:pt modelId="{4BAFE9AB-8071-491F-AD84-8CC20847FB4C}" type="parTrans" cxnId="{8E29C973-79B2-4009-A7C0-5D7CCC803DDF}">
      <dgm:prSet/>
      <dgm:spPr/>
      <dgm:t>
        <a:bodyPr/>
        <a:lstStyle/>
        <a:p>
          <a:endParaRPr lang="en-US"/>
        </a:p>
      </dgm:t>
    </dgm:pt>
    <dgm:pt modelId="{A09D2906-DA2E-45B4-805D-B5614BB07C40}" type="sibTrans" cxnId="{8E29C973-79B2-4009-A7C0-5D7CCC803DDF}">
      <dgm:prSet/>
      <dgm:spPr/>
      <dgm:t>
        <a:bodyPr/>
        <a:lstStyle/>
        <a:p>
          <a:endParaRPr lang="en-US"/>
        </a:p>
      </dgm:t>
    </dgm:pt>
    <dgm:pt modelId="{0D12BF8C-1CAC-4629-9FF1-D87808591069}" type="pres">
      <dgm:prSet presAssocID="{5CFDD237-3795-48BD-833A-D379F50A62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49AEC-112F-41E7-8DF9-3F4DFDA2E216}" type="pres">
      <dgm:prSet presAssocID="{868845E6-1BB5-450F-94BB-CF5673B7608B}" presName="composite" presStyleCnt="0"/>
      <dgm:spPr/>
    </dgm:pt>
    <dgm:pt modelId="{FF5F2CDC-0DF7-4618-8944-41ECB8C57F7D}" type="pres">
      <dgm:prSet presAssocID="{868845E6-1BB5-450F-94BB-CF5673B7608B}" presName="parTx" presStyleLbl="alignNode1" presStyleIdx="0" presStyleCnt="5" custScaleY="1095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C400E-EFDA-4550-93B2-549956A72F17}" type="pres">
      <dgm:prSet presAssocID="{868845E6-1BB5-450F-94BB-CF5673B7608B}" presName="desTx" presStyleLbl="alignAccFollowNode1" presStyleIdx="0" presStyleCnt="5" custScaleX="100187" custScaleY="97263" custLinFactNeighborX="4892" custLinFactNeighborY="1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CB7A0-592F-48DE-AA84-445DD3CB6456}" type="pres">
      <dgm:prSet presAssocID="{2FF0679F-FA0B-496B-A47A-EDE9BB3D93B2}" presName="space" presStyleCnt="0"/>
      <dgm:spPr/>
    </dgm:pt>
    <dgm:pt modelId="{D6198BAD-B0C1-49EC-B403-8451ABF1B855}" type="pres">
      <dgm:prSet presAssocID="{AF44A09E-AD14-41CA-8740-72F3E0090288}" presName="composite" presStyleCnt="0"/>
      <dgm:spPr/>
    </dgm:pt>
    <dgm:pt modelId="{731EF730-6034-43D9-816E-1014B5704635}" type="pres">
      <dgm:prSet presAssocID="{AF44A09E-AD14-41CA-8740-72F3E009028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E0F13-2A8E-4BD9-8A17-F1523234A779}" type="pres">
      <dgm:prSet presAssocID="{AF44A09E-AD14-41CA-8740-72F3E0090288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BF697-6497-463B-8296-6B8AD645739D}" type="pres">
      <dgm:prSet presAssocID="{17760210-BB27-42BD-AD8C-5E8E60E423F7}" presName="space" presStyleCnt="0"/>
      <dgm:spPr/>
    </dgm:pt>
    <dgm:pt modelId="{62D7B253-9FCD-49A2-B319-3C15F205C937}" type="pres">
      <dgm:prSet presAssocID="{647554E4-4279-4FCC-88D9-A505E2116389}" presName="composite" presStyleCnt="0"/>
      <dgm:spPr/>
    </dgm:pt>
    <dgm:pt modelId="{B54CD871-D2C1-4A7B-923A-3627F4C91569}" type="pres">
      <dgm:prSet presAssocID="{647554E4-4279-4FCC-88D9-A505E211638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874B0-E28D-4C81-9F98-C5C40C8B4A97}" type="pres">
      <dgm:prSet presAssocID="{647554E4-4279-4FCC-88D9-A505E2116389}" presName="desTx" presStyleLbl="alignAccFollowNode1" presStyleIdx="2" presStyleCnt="5" custLinFactNeighborX="-686" custLinFactNeighborY="2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EB861-8811-4A80-BBC1-0E3AA432746B}" type="pres">
      <dgm:prSet presAssocID="{E94B92C6-9A06-432C-8FD6-8445A0C2002F}" presName="space" presStyleCnt="0"/>
      <dgm:spPr/>
    </dgm:pt>
    <dgm:pt modelId="{24400EFC-5762-4CDD-8255-52F778107CAE}" type="pres">
      <dgm:prSet presAssocID="{2E3F2B7B-3FC3-4FC0-9F92-2D9C42C4B01E}" presName="composite" presStyleCnt="0"/>
      <dgm:spPr/>
    </dgm:pt>
    <dgm:pt modelId="{20681740-AA03-47D4-A78C-B05B762DCE59}" type="pres">
      <dgm:prSet presAssocID="{2E3F2B7B-3FC3-4FC0-9F92-2D9C42C4B01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375C7-9436-4C94-BBBE-92145CC274C0}" type="pres">
      <dgm:prSet presAssocID="{2E3F2B7B-3FC3-4FC0-9F92-2D9C42C4B01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F82C2-E23E-402E-9319-B36776D887F4}" type="pres">
      <dgm:prSet presAssocID="{1130438C-BC8D-4B24-A84E-4ACDEEE5D796}" presName="space" presStyleCnt="0"/>
      <dgm:spPr/>
    </dgm:pt>
    <dgm:pt modelId="{0E65C8BD-3026-4F63-8D4B-AC0F3F8B983B}" type="pres">
      <dgm:prSet presAssocID="{1EC217F2-F811-4DC3-9730-E893BDCF2C04}" presName="composite" presStyleCnt="0"/>
      <dgm:spPr/>
    </dgm:pt>
    <dgm:pt modelId="{FA577A50-7E21-4F5F-A355-67B80C181933}" type="pres">
      <dgm:prSet presAssocID="{1EC217F2-F811-4DC3-9730-E893BDCF2C0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6FCA6-E99D-4AAD-975E-1D6477C9CC56}" type="pres">
      <dgm:prSet presAssocID="{1EC217F2-F811-4DC3-9730-E893BDCF2C04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2BC5A9-3BBE-4AE0-99B9-BFB7E54E8DC6}" srcId="{647554E4-4279-4FCC-88D9-A505E2116389}" destId="{5EEEDB23-D2BA-4C7D-866A-FB1BA018332B}" srcOrd="1" destOrd="0" parTransId="{A2C16EF8-ADFE-41F7-9A21-426CB92ED0C1}" sibTransId="{5B04733B-943A-4BD2-B1B2-8A5E1503FCC3}"/>
    <dgm:cxn modelId="{0EA130B1-2877-4589-A503-497C5E5E72C0}" srcId="{647554E4-4279-4FCC-88D9-A505E2116389}" destId="{6DCA686A-173A-4BD6-AABB-FF636FD23BD5}" srcOrd="0" destOrd="0" parTransId="{D90538F4-98BA-4D8E-B93E-1B69FDBD6E12}" sibTransId="{6AB163BB-6ECA-4478-BEA1-E4797170FB32}"/>
    <dgm:cxn modelId="{B5DFBD82-FCB0-41A5-8432-3597B49BF223}" srcId="{2E3F2B7B-3FC3-4FC0-9F92-2D9C42C4B01E}" destId="{C5C1CCC1-94FE-4DAC-8952-8E65F41398BF}" srcOrd="2" destOrd="0" parTransId="{E2B76BCE-E124-40BD-9A43-06D524C3C3A9}" sibTransId="{D02C2852-2BD6-4DDF-949E-7A239CAC622E}"/>
    <dgm:cxn modelId="{E4D088B3-95E0-4B03-9B28-9428756F5144}" srcId="{1EC217F2-F811-4DC3-9730-E893BDCF2C04}" destId="{03321B34-7423-4431-8EEA-65D3250E40AE}" srcOrd="0" destOrd="0" parTransId="{D265BF25-760B-474D-8A18-93820A8E19AA}" sibTransId="{73734D0F-89E9-4621-84EE-6E403DE46002}"/>
    <dgm:cxn modelId="{5E4FB5FD-2099-4F42-BBAE-73FBF14F528D}" srcId="{2E3F2B7B-3FC3-4FC0-9F92-2D9C42C4B01E}" destId="{0A28F837-AD96-487A-A0FE-AE7358490EAE}" srcOrd="0" destOrd="0" parTransId="{09AD2A6F-7D25-4995-A422-2EB36FBA8E3E}" sibTransId="{DE23F1A8-B2C4-4FF4-8005-8207C79F6CDF}"/>
    <dgm:cxn modelId="{D217E245-5500-4367-8229-EC81A61F9F04}" type="presOf" srcId="{40BA9986-75BA-439B-AF7D-7BA03BBFAFE3}" destId="{49A6FCA6-E99D-4AAD-975E-1D6477C9CC56}" srcOrd="0" destOrd="2" presId="urn:microsoft.com/office/officeart/2005/8/layout/hList1"/>
    <dgm:cxn modelId="{C26664BB-8CF9-48D9-8431-7BE729778DD7}" type="presOf" srcId="{AF44A09E-AD14-41CA-8740-72F3E0090288}" destId="{731EF730-6034-43D9-816E-1014B5704635}" srcOrd="0" destOrd="0" presId="urn:microsoft.com/office/officeart/2005/8/layout/hList1"/>
    <dgm:cxn modelId="{F53DC25E-9BFA-411B-91AC-A03A8A2A3A7C}" type="presOf" srcId="{2E3F2B7B-3FC3-4FC0-9F92-2D9C42C4B01E}" destId="{20681740-AA03-47D4-A78C-B05B762DCE59}" srcOrd="0" destOrd="0" presId="urn:microsoft.com/office/officeart/2005/8/layout/hList1"/>
    <dgm:cxn modelId="{4C8CBDC7-5653-440F-B77A-478DAE4A2A9B}" srcId="{AF44A09E-AD14-41CA-8740-72F3E0090288}" destId="{FEB8E774-F617-4418-8253-D987E7F86E32}" srcOrd="0" destOrd="0" parTransId="{FCDFD8A0-6A61-4018-B5D6-ECC05713DC82}" sibTransId="{42533CFD-30D7-4D22-9B71-C53D212DC0DA}"/>
    <dgm:cxn modelId="{2F2052D1-F966-4B07-817D-DA3263FA60C4}" srcId="{868845E6-1BB5-450F-94BB-CF5673B7608B}" destId="{D33F55CE-C2F5-4365-BF73-B075F9B98231}" srcOrd="3" destOrd="0" parTransId="{F7C1DFEB-228B-49D5-85BF-CF362ED2BD0B}" sibTransId="{435CA042-5B24-4F77-A8FC-D5CEB1F420C0}"/>
    <dgm:cxn modelId="{97AB971A-BA02-43C9-84B5-C672297880F4}" type="presOf" srcId="{03321B34-7423-4431-8EEA-65D3250E40AE}" destId="{49A6FCA6-E99D-4AAD-975E-1D6477C9CC56}" srcOrd="0" destOrd="0" presId="urn:microsoft.com/office/officeart/2005/8/layout/hList1"/>
    <dgm:cxn modelId="{9AF93BCE-00A5-4B5D-A6B9-9774E1F203F4}" srcId="{868845E6-1BB5-450F-94BB-CF5673B7608B}" destId="{3168D4FB-ADAB-4812-9780-57BC10777925}" srcOrd="0" destOrd="0" parTransId="{5150DC62-3B6B-4BE4-AA1B-2625F369D977}" sibTransId="{FEA78511-A347-467D-A0B7-7DB867ED41BA}"/>
    <dgm:cxn modelId="{1C47DD39-AFB7-436B-B553-F6D3118FDE7F}" type="presOf" srcId="{5CFDD237-3795-48BD-833A-D379F50A6296}" destId="{0D12BF8C-1CAC-4629-9FF1-D87808591069}" srcOrd="0" destOrd="0" presId="urn:microsoft.com/office/officeart/2005/8/layout/hList1"/>
    <dgm:cxn modelId="{59AE0B6F-9B46-429B-89B7-9FD00FF6B525}" type="presOf" srcId="{0A28F837-AD96-487A-A0FE-AE7358490EAE}" destId="{3B8375C7-9436-4C94-BBBE-92145CC274C0}" srcOrd="0" destOrd="0" presId="urn:microsoft.com/office/officeart/2005/8/layout/hList1"/>
    <dgm:cxn modelId="{C9533289-B5EA-4437-A93C-09D8C2798B5A}" srcId="{AF44A09E-AD14-41CA-8740-72F3E0090288}" destId="{14B1F7D5-A22A-424D-9582-9B7AC1ED3467}" srcOrd="1" destOrd="0" parTransId="{6E4DFE0E-89ED-439E-A8D5-A5DD11835B31}" sibTransId="{B2EC9248-0081-42F1-A20E-70D37AE8B644}"/>
    <dgm:cxn modelId="{3F82DEFA-4A04-410A-81DB-67FB94D6923C}" type="presOf" srcId="{D33F55CE-C2F5-4365-BF73-B075F9B98231}" destId="{248C400E-EFDA-4550-93B2-549956A72F17}" srcOrd="0" destOrd="3" presId="urn:microsoft.com/office/officeart/2005/8/layout/hList1"/>
    <dgm:cxn modelId="{1EBDF472-D15A-4A17-9FDF-096627BB80B6}" type="presOf" srcId="{14B1F7D5-A22A-424D-9582-9B7AC1ED3467}" destId="{040E0F13-2A8E-4BD9-8A17-F1523234A779}" srcOrd="0" destOrd="1" presId="urn:microsoft.com/office/officeart/2005/8/layout/hList1"/>
    <dgm:cxn modelId="{BFA7101D-270B-42E3-8683-AE9EE49DE52B}" type="presOf" srcId="{06D3DE9B-D4D5-42A4-90E6-908DA1E57E9D}" destId="{81A874B0-E28D-4C81-9F98-C5C40C8B4A97}" srcOrd="0" destOrd="2" presId="urn:microsoft.com/office/officeart/2005/8/layout/hList1"/>
    <dgm:cxn modelId="{4D2ABEC8-8290-4C01-A8BA-E7C019C2F818}" type="presOf" srcId="{F1EC412F-4B0F-4E92-8FB6-5F3B7685C964}" destId="{3B8375C7-9436-4C94-BBBE-92145CC274C0}" srcOrd="0" destOrd="1" presId="urn:microsoft.com/office/officeart/2005/8/layout/hList1"/>
    <dgm:cxn modelId="{30E6A116-C645-4D08-9BB8-462D70F0A73B}" srcId="{1EC217F2-F811-4DC3-9730-E893BDCF2C04}" destId="{457FDDFA-8AE6-46F7-AD09-55C4A67BE689}" srcOrd="1" destOrd="0" parTransId="{8C557B80-63DC-48F0-AD4F-230218EAD82A}" sibTransId="{E8FA963D-5679-401C-A082-69D892C0A95E}"/>
    <dgm:cxn modelId="{3A5A8BA7-3D02-4B12-AFE1-3B6229DA0617}" type="presOf" srcId="{868845E6-1BB5-450F-94BB-CF5673B7608B}" destId="{FF5F2CDC-0DF7-4618-8944-41ECB8C57F7D}" srcOrd="0" destOrd="0" presId="urn:microsoft.com/office/officeart/2005/8/layout/hList1"/>
    <dgm:cxn modelId="{7EDD767F-71A1-4D93-853E-CE070A5E6411}" srcId="{5CFDD237-3795-48BD-833A-D379F50A6296}" destId="{868845E6-1BB5-450F-94BB-CF5673B7608B}" srcOrd="0" destOrd="0" parTransId="{47D6092C-E9C8-40D6-AA8C-30354EB3E01A}" sibTransId="{2FF0679F-FA0B-496B-A47A-EDE9BB3D93B2}"/>
    <dgm:cxn modelId="{15A972CC-D5BB-464C-A85F-CD0BDA373089}" type="presOf" srcId="{5E7F0C7B-04FA-4F35-A28A-BD3BD7B6C28E}" destId="{248C400E-EFDA-4550-93B2-549956A72F17}" srcOrd="0" destOrd="1" presId="urn:microsoft.com/office/officeart/2005/8/layout/hList1"/>
    <dgm:cxn modelId="{D761C63F-56EC-42F6-A5A6-23A077FF68B9}" type="presOf" srcId="{6DCA686A-173A-4BD6-AABB-FF636FD23BD5}" destId="{81A874B0-E28D-4C81-9F98-C5C40C8B4A97}" srcOrd="0" destOrd="0" presId="urn:microsoft.com/office/officeart/2005/8/layout/hList1"/>
    <dgm:cxn modelId="{9C5A34C1-675A-4BE0-9A9A-BB68BF039B79}" srcId="{868845E6-1BB5-450F-94BB-CF5673B7608B}" destId="{5E7F0C7B-04FA-4F35-A28A-BD3BD7B6C28E}" srcOrd="1" destOrd="0" parTransId="{9A97275A-24D6-45ED-BBDA-FA2C1E1C6DFA}" sibTransId="{09C13B59-C4F1-4459-8C44-42E38270B61D}"/>
    <dgm:cxn modelId="{98E977AD-DB3C-484D-B6FD-E686F1061507}" type="presOf" srcId="{C5C1CCC1-94FE-4DAC-8952-8E65F41398BF}" destId="{3B8375C7-9436-4C94-BBBE-92145CC274C0}" srcOrd="0" destOrd="2" presId="urn:microsoft.com/office/officeart/2005/8/layout/hList1"/>
    <dgm:cxn modelId="{69E9D29C-AD5A-422C-B027-91B031C6A7C3}" srcId="{5CFDD237-3795-48BD-833A-D379F50A6296}" destId="{AF44A09E-AD14-41CA-8740-72F3E0090288}" srcOrd="1" destOrd="0" parTransId="{1705EFEE-6A66-4F9D-9007-A53FF980F5D5}" sibTransId="{17760210-BB27-42BD-AD8C-5E8E60E423F7}"/>
    <dgm:cxn modelId="{CB5BD353-8E76-4014-92CB-5177C695F737}" type="presOf" srcId="{FEB8E774-F617-4418-8253-D987E7F86E32}" destId="{040E0F13-2A8E-4BD9-8A17-F1523234A779}" srcOrd="0" destOrd="0" presId="urn:microsoft.com/office/officeart/2005/8/layout/hList1"/>
    <dgm:cxn modelId="{E3028C06-84A8-4C72-A6C5-058424E66D56}" srcId="{647554E4-4279-4FCC-88D9-A505E2116389}" destId="{06D3DE9B-D4D5-42A4-90E6-908DA1E57E9D}" srcOrd="2" destOrd="0" parTransId="{ECA3A8A0-235F-4633-AF1B-F3187C386477}" sibTransId="{0D786ED4-1F5B-4D10-9A91-440C4D33A421}"/>
    <dgm:cxn modelId="{57BD4ED5-0097-4031-9344-32B26DA72F20}" type="presOf" srcId="{3168D4FB-ADAB-4812-9780-57BC10777925}" destId="{248C400E-EFDA-4550-93B2-549956A72F17}" srcOrd="0" destOrd="0" presId="urn:microsoft.com/office/officeart/2005/8/layout/hList1"/>
    <dgm:cxn modelId="{2DB6C61E-090E-4EA4-91DE-FEADA030E8E0}" type="presOf" srcId="{5EEEDB23-D2BA-4C7D-866A-FB1BA018332B}" destId="{81A874B0-E28D-4C81-9F98-C5C40C8B4A97}" srcOrd="0" destOrd="1" presId="urn:microsoft.com/office/officeart/2005/8/layout/hList1"/>
    <dgm:cxn modelId="{99F1FF15-22B1-4255-97B8-D91219C26801}" srcId="{5CFDD237-3795-48BD-833A-D379F50A6296}" destId="{2E3F2B7B-3FC3-4FC0-9F92-2D9C42C4B01E}" srcOrd="3" destOrd="0" parTransId="{BEFD942D-573E-4968-96D0-EA8CE2187F60}" sibTransId="{1130438C-BC8D-4B24-A84E-4ACDEEE5D796}"/>
    <dgm:cxn modelId="{3994BE47-992E-46F6-8CFF-3CA58C7A17D4}" srcId="{868845E6-1BB5-450F-94BB-CF5673B7608B}" destId="{030074D5-ADEE-467A-9C57-53163CE6D686}" srcOrd="2" destOrd="0" parTransId="{A7D5923A-3995-4D93-A110-CEDDCEBAF7EF}" sibTransId="{60F2576D-2084-4551-A1C5-03BE2BEEC880}"/>
    <dgm:cxn modelId="{6E246FA5-7489-452C-9384-CE0888CF6C9F}" srcId="{5CFDD237-3795-48BD-833A-D379F50A6296}" destId="{647554E4-4279-4FCC-88D9-A505E2116389}" srcOrd="2" destOrd="0" parTransId="{18C76009-6588-469E-B435-2B1449344E8F}" sibTransId="{E94B92C6-9A06-432C-8FD6-8445A0C2002F}"/>
    <dgm:cxn modelId="{8B602A35-8AFA-47B4-A187-803D6426BED5}" type="presOf" srcId="{457FDDFA-8AE6-46F7-AD09-55C4A67BE689}" destId="{49A6FCA6-E99D-4AAD-975E-1D6477C9CC56}" srcOrd="0" destOrd="1" presId="urn:microsoft.com/office/officeart/2005/8/layout/hList1"/>
    <dgm:cxn modelId="{B30BE1FD-5EC5-4305-A1AC-60893CE7619C}" type="presOf" srcId="{1EC217F2-F811-4DC3-9730-E893BDCF2C04}" destId="{FA577A50-7E21-4F5F-A355-67B80C181933}" srcOrd="0" destOrd="0" presId="urn:microsoft.com/office/officeart/2005/8/layout/hList1"/>
    <dgm:cxn modelId="{B2C2F8B4-0746-4615-8B5C-A5758AB87136}" type="presOf" srcId="{647554E4-4279-4FCC-88D9-A505E2116389}" destId="{B54CD871-D2C1-4A7B-923A-3627F4C91569}" srcOrd="0" destOrd="0" presId="urn:microsoft.com/office/officeart/2005/8/layout/hList1"/>
    <dgm:cxn modelId="{2838CCA6-573E-4090-838B-BC11E7099EB1}" srcId="{2E3F2B7B-3FC3-4FC0-9F92-2D9C42C4B01E}" destId="{F1EC412F-4B0F-4E92-8FB6-5F3B7685C964}" srcOrd="1" destOrd="0" parTransId="{5FDAF639-968B-44DE-ADDD-0FC63879C153}" sibTransId="{7C08BC0C-ECE4-4D8A-8372-E1AAA94D6785}"/>
    <dgm:cxn modelId="{9756BCC8-84C2-494C-AB3D-3CA276C65E67}" type="presOf" srcId="{030074D5-ADEE-467A-9C57-53163CE6D686}" destId="{248C400E-EFDA-4550-93B2-549956A72F17}" srcOrd="0" destOrd="2" presId="urn:microsoft.com/office/officeart/2005/8/layout/hList1"/>
    <dgm:cxn modelId="{8E29C973-79B2-4009-A7C0-5D7CCC803DDF}" srcId="{1EC217F2-F811-4DC3-9730-E893BDCF2C04}" destId="{40BA9986-75BA-439B-AF7D-7BA03BBFAFE3}" srcOrd="2" destOrd="0" parTransId="{4BAFE9AB-8071-491F-AD84-8CC20847FB4C}" sibTransId="{A09D2906-DA2E-45B4-805D-B5614BB07C40}"/>
    <dgm:cxn modelId="{1F2B5DCF-28CE-422E-8173-85A81FCCA8F9}" srcId="{5CFDD237-3795-48BD-833A-D379F50A6296}" destId="{1EC217F2-F811-4DC3-9730-E893BDCF2C04}" srcOrd="4" destOrd="0" parTransId="{545557DF-9668-4412-B183-5DA982860E95}" sibTransId="{412E8655-8480-4A50-89AF-CB3E41C627CE}"/>
    <dgm:cxn modelId="{799979D0-676B-49AB-83BE-D523BF8D3ED8}" type="presParOf" srcId="{0D12BF8C-1CAC-4629-9FF1-D87808591069}" destId="{AA449AEC-112F-41E7-8DF9-3F4DFDA2E216}" srcOrd="0" destOrd="0" presId="urn:microsoft.com/office/officeart/2005/8/layout/hList1"/>
    <dgm:cxn modelId="{59E69670-6EAE-413F-9BE4-01534184C5C1}" type="presParOf" srcId="{AA449AEC-112F-41E7-8DF9-3F4DFDA2E216}" destId="{FF5F2CDC-0DF7-4618-8944-41ECB8C57F7D}" srcOrd="0" destOrd="0" presId="urn:microsoft.com/office/officeart/2005/8/layout/hList1"/>
    <dgm:cxn modelId="{22C0AB1F-966E-4D0F-A620-953C440C1487}" type="presParOf" srcId="{AA449AEC-112F-41E7-8DF9-3F4DFDA2E216}" destId="{248C400E-EFDA-4550-93B2-549956A72F17}" srcOrd="1" destOrd="0" presId="urn:microsoft.com/office/officeart/2005/8/layout/hList1"/>
    <dgm:cxn modelId="{6D3BAC58-BBCB-4C4E-A279-A52AF4242D90}" type="presParOf" srcId="{0D12BF8C-1CAC-4629-9FF1-D87808591069}" destId="{9FACB7A0-592F-48DE-AA84-445DD3CB6456}" srcOrd="1" destOrd="0" presId="urn:microsoft.com/office/officeart/2005/8/layout/hList1"/>
    <dgm:cxn modelId="{F2C15D39-7F14-447C-975E-A37493649953}" type="presParOf" srcId="{0D12BF8C-1CAC-4629-9FF1-D87808591069}" destId="{D6198BAD-B0C1-49EC-B403-8451ABF1B855}" srcOrd="2" destOrd="0" presId="urn:microsoft.com/office/officeart/2005/8/layout/hList1"/>
    <dgm:cxn modelId="{44F53AE4-E79C-467C-8B08-88A06F43F7CA}" type="presParOf" srcId="{D6198BAD-B0C1-49EC-B403-8451ABF1B855}" destId="{731EF730-6034-43D9-816E-1014B5704635}" srcOrd="0" destOrd="0" presId="urn:microsoft.com/office/officeart/2005/8/layout/hList1"/>
    <dgm:cxn modelId="{8388AD4A-83C6-49CA-AE9A-590F74BE76E9}" type="presParOf" srcId="{D6198BAD-B0C1-49EC-B403-8451ABF1B855}" destId="{040E0F13-2A8E-4BD9-8A17-F1523234A779}" srcOrd="1" destOrd="0" presId="urn:microsoft.com/office/officeart/2005/8/layout/hList1"/>
    <dgm:cxn modelId="{C9AE9694-1979-430D-8E09-B5297AD55A4F}" type="presParOf" srcId="{0D12BF8C-1CAC-4629-9FF1-D87808591069}" destId="{7CDBF697-6497-463B-8296-6B8AD645739D}" srcOrd="3" destOrd="0" presId="urn:microsoft.com/office/officeart/2005/8/layout/hList1"/>
    <dgm:cxn modelId="{0096556F-5B29-4AD4-A900-0AEBDC13710E}" type="presParOf" srcId="{0D12BF8C-1CAC-4629-9FF1-D87808591069}" destId="{62D7B253-9FCD-49A2-B319-3C15F205C937}" srcOrd="4" destOrd="0" presId="urn:microsoft.com/office/officeart/2005/8/layout/hList1"/>
    <dgm:cxn modelId="{4ECEC413-0366-454A-87DD-ED7B79397974}" type="presParOf" srcId="{62D7B253-9FCD-49A2-B319-3C15F205C937}" destId="{B54CD871-D2C1-4A7B-923A-3627F4C91569}" srcOrd="0" destOrd="0" presId="urn:microsoft.com/office/officeart/2005/8/layout/hList1"/>
    <dgm:cxn modelId="{4E0EB3F1-9D8D-4F41-B511-A64B1A18A9DF}" type="presParOf" srcId="{62D7B253-9FCD-49A2-B319-3C15F205C937}" destId="{81A874B0-E28D-4C81-9F98-C5C40C8B4A97}" srcOrd="1" destOrd="0" presId="urn:microsoft.com/office/officeart/2005/8/layout/hList1"/>
    <dgm:cxn modelId="{572BF178-0F47-4C46-8F26-83D4E3ACDE2F}" type="presParOf" srcId="{0D12BF8C-1CAC-4629-9FF1-D87808591069}" destId="{55AEB861-8811-4A80-BBC1-0E3AA432746B}" srcOrd="5" destOrd="0" presId="urn:microsoft.com/office/officeart/2005/8/layout/hList1"/>
    <dgm:cxn modelId="{1CF18785-A45F-4068-BED2-BB5DEDACF521}" type="presParOf" srcId="{0D12BF8C-1CAC-4629-9FF1-D87808591069}" destId="{24400EFC-5762-4CDD-8255-52F778107CAE}" srcOrd="6" destOrd="0" presId="urn:microsoft.com/office/officeart/2005/8/layout/hList1"/>
    <dgm:cxn modelId="{03F0E152-3AFA-4E16-B87C-8886A6C97F45}" type="presParOf" srcId="{24400EFC-5762-4CDD-8255-52F778107CAE}" destId="{20681740-AA03-47D4-A78C-B05B762DCE59}" srcOrd="0" destOrd="0" presId="urn:microsoft.com/office/officeart/2005/8/layout/hList1"/>
    <dgm:cxn modelId="{BFA79580-976C-4B9E-9510-270040030907}" type="presParOf" srcId="{24400EFC-5762-4CDD-8255-52F778107CAE}" destId="{3B8375C7-9436-4C94-BBBE-92145CC274C0}" srcOrd="1" destOrd="0" presId="urn:microsoft.com/office/officeart/2005/8/layout/hList1"/>
    <dgm:cxn modelId="{E0B788A2-B8FA-47E5-A50E-33F2E476DD27}" type="presParOf" srcId="{0D12BF8C-1CAC-4629-9FF1-D87808591069}" destId="{F5EF82C2-E23E-402E-9319-B36776D887F4}" srcOrd="7" destOrd="0" presId="urn:microsoft.com/office/officeart/2005/8/layout/hList1"/>
    <dgm:cxn modelId="{0268465F-B4C5-49FC-8945-DA77E0E91EAD}" type="presParOf" srcId="{0D12BF8C-1CAC-4629-9FF1-D87808591069}" destId="{0E65C8BD-3026-4F63-8D4B-AC0F3F8B983B}" srcOrd="8" destOrd="0" presId="urn:microsoft.com/office/officeart/2005/8/layout/hList1"/>
    <dgm:cxn modelId="{E0434492-6606-481D-A9AB-AE37B489480E}" type="presParOf" srcId="{0E65C8BD-3026-4F63-8D4B-AC0F3F8B983B}" destId="{FA577A50-7E21-4F5F-A355-67B80C181933}" srcOrd="0" destOrd="0" presId="urn:microsoft.com/office/officeart/2005/8/layout/hList1"/>
    <dgm:cxn modelId="{FB8019CE-89B7-4AFA-94E7-06CADF224393}" type="presParOf" srcId="{0E65C8BD-3026-4F63-8D4B-AC0F3F8B983B}" destId="{49A6FCA6-E99D-4AAD-975E-1D6477C9CC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3A036-76D8-4174-8C63-88E1E22EC043}">
      <dsp:nvSpPr>
        <dsp:cNvPr id="0" name=""/>
        <dsp:cNvSpPr/>
      </dsp:nvSpPr>
      <dsp:spPr>
        <a:xfrm rot="16200000">
          <a:off x="578" y="441275"/>
          <a:ext cx="3994249" cy="3994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ro-RO" sz="2500" b="1" kern="1200" dirty="0" smtClean="0">
              <a:latin typeface="+mn-lt"/>
              <a:cs typeface="Times New Roman" panose="02020603050405020304" pitchFamily="18" charset="0"/>
            </a:rPr>
            <a:t>The </a:t>
          </a:r>
          <a:r>
            <a:rPr lang="en-US" sz="2500" b="1" kern="1200" dirty="0" smtClean="0">
              <a:latin typeface="+mn-lt"/>
              <a:cs typeface="Times New Roman" panose="02020603050405020304" pitchFamily="18" charset="0"/>
            </a:rPr>
            <a:t>Technical concept of the </a:t>
          </a:r>
          <a:r>
            <a:rPr lang="ro-RO" sz="2500" b="1" kern="1200" dirty="0" smtClean="0">
              <a:latin typeface="+mn-lt"/>
              <a:cs typeface="Times New Roman" panose="02020603050405020304" pitchFamily="18" charset="0"/>
            </a:rPr>
            <a:t>NRQ</a:t>
          </a:r>
          <a:endParaRPr lang="en-US" sz="2500" b="1" kern="1200" dirty="0">
            <a:latin typeface="+mn-lt"/>
          </a:endParaRPr>
        </a:p>
      </dsp:txBody>
      <dsp:txXfrm rot="16200000">
        <a:off x="578" y="441275"/>
        <a:ext cx="3994249" cy="3994249"/>
      </dsp:txXfrm>
    </dsp:sp>
    <dsp:sp modelId="{BF1F6360-BA03-4DD3-9600-2B8E0CB23DDF}">
      <dsp:nvSpPr>
        <dsp:cNvPr id="0" name=""/>
        <dsp:cNvSpPr/>
      </dsp:nvSpPr>
      <dsp:spPr>
        <a:xfrm rot="5400000">
          <a:off x="4234772" y="441275"/>
          <a:ext cx="3994249" cy="3994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+mn-lt"/>
              <a:cs typeface="Times New Roman" panose="02020603050405020304" pitchFamily="18" charset="0"/>
            </a:rPr>
            <a:t>Structure of </a:t>
          </a:r>
          <a:r>
            <a:rPr lang="ro-RO" sz="2500" b="1" kern="1200" dirty="0" smtClean="0">
              <a:latin typeface="+mn-lt"/>
              <a:cs typeface="Times New Roman" panose="02020603050405020304" pitchFamily="18" charset="0"/>
            </a:rPr>
            <a:t>NRQ </a:t>
          </a:r>
          <a:r>
            <a:rPr lang="ro-RO" altLang="ro-RO" sz="2500" b="1" kern="1200" dirty="0" smtClean="0">
              <a:latin typeface="+mn-lt"/>
              <a:cs typeface="Times New Roman" panose="02020603050405020304" pitchFamily="18" charset="0"/>
            </a:rPr>
            <a:t>and t</a:t>
          </a:r>
          <a:r>
            <a:rPr lang="en-US" sz="2500" b="1" kern="1200" dirty="0" smtClean="0">
              <a:latin typeface="+mn-lt"/>
              <a:cs typeface="Times New Roman" panose="02020603050405020304" pitchFamily="18" charset="0"/>
            </a:rPr>
            <a:t>he Regulation regarding the </a:t>
          </a:r>
          <a:r>
            <a:rPr lang="ro-RO" sz="2500" b="1" kern="1200" dirty="0" smtClean="0">
              <a:latin typeface="+mn-lt"/>
              <a:cs typeface="Times New Roman" panose="02020603050405020304" pitchFamily="18" charset="0"/>
            </a:rPr>
            <a:t>NRQ</a:t>
          </a:r>
          <a:endParaRPr lang="en-US" sz="2500" b="1" kern="1200" dirty="0">
            <a:latin typeface="+mn-lt"/>
          </a:endParaRPr>
        </a:p>
      </dsp:txBody>
      <dsp:txXfrm rot="5400000">
        <a:off x="4234772" y="441275"/>
        <a:ext cx="3994249" cy="39942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5A54F-A377-42A3-9F9F-257C0DC4807A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C7B29-2AF3-419B-8172-B5DB20C85C2E}">
      <dsp:nvSpPr>
        <dsp:cNvPr id="0" name=""/>
        <dsp:cNvSpPr/>
      </dsp:nvSpPr>
      <dsp:spPr>
        <a:xfrm>
          <a:off x="196228" y="1219200"/>
          <a:ext cx="2124111" cy="243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rgbClr val="FFFF00"/>
              </a:solidFill>
            </a:rPr>
            <a:t>2016-2017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Online platform  Register for the VET qualificatins</a:t>
          </a:r>
          <a:endParaRPr lang="en-US" sz="2000" b="1" kern="1200" dirty="0"/>
        </a:p>
      </dsp:txBody>
      <dsp:txXfrm>
        <a:off x="196228" y="1219200"/>
        <a:ext cx="2124111" cy="2438400"/>
      </dsp:txXfrm>
    </dsp:sp>
    <dsp:sp modelId="{D916C4E3-E2AF-44ED-8211-F5BD2290BD38}">
      <dsp:nvSpPr>
        <dsp:cNvPr id="0" name=""/>
        <dsp:cNvSpPr/>
      </dsp:nvSpPr>
      <dsp:spPr>
        <a:xfrm>
          <a:off x="2695654" y="990595"/>
          <a:ext cx="2734226" cy="2895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rgbClr val="FFFF00"/>
              </a:solidFill>
              <a:latin typeface="+mn-lt"/>
            </a:rPr>
            <a:t>2018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ro-RO" sz="2000" b="1" kern="1200" dirty="0" smtClean="0">
              <a:latin typeface="+mn-lt"/>
              <a:cs typeface="Times New Roman" panose="02020603050405020304" pitchFamily="18" charset="0"/>
            </a:rPr>
            <a:t>Developted: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ro-RO" sz="2000" b="1" kern="1200" dirty="0" smtClean="0">
              <a:latin typeface="+mn-lt"/>
              <a:cs typeface="Times New Roman" panose="02020603050405020304" pitchFamily="18" charset="0"/>
            </a:rPr>
            <a:t>- the </a:t>
          </a:r>
          <a:r>
            <a:rPr lang="en-US" sz="2000" b="1" kern="1200" dirty="0" smtClean="0">
              <a:latin typeface="+mn-lt"/>
              <a:cs typeface="Times New Roman" panose="02020603050405020304" pitchFamily="18" charset="0"/>
            </a:rPr>
            <a:t>Technical concept of the </a:t>
          </a:r>
          <a:r>
            <a:rPr lang="ro-RO" sz="2000" b="1" kern="1200" dirty="0" smtClean="0">
              <a:latin typeface="+mn-lt"/>
              <a:cs typeface="Times New Roman" panose="02020603050405020304" pitchFamily="18" charset="0"/>
            </a:rPr>
            <a:t>NRQ </a:t>
          </a:r>
          <a:br>
            <a:rPr lang="ro-RO" sz="2000" b="1" kern="1200" dirty="0" smtClean="0">
              <a:latin typeface="+mn-lt"/>
              <a:cs typeface="Times New Roman" panose="02020603050405020304" pitchFamily="18" charset="0"/>
            </a:rPr>
          </a:br>
          <a:r>
            <a:rPr lang="ro-RO" sz="2000" b="1" kern="1200" dirty="0" smtClean="0">
              <a:latin typeface="+mn-lt"/>
              <a:cs typeface="Times New Roman" panose="02020603050405020304" pitchFamily="18" charset="0"/>
            </a:rPr>
            <a:t>- </a:t>
          </a:r>
          <a:r>
            <a:rPr lang="en-US" sz="2000" b="1" kern="1200" dirty="0" smtClean="0">
              <a:latin typeface="+mn-lt"/>
              <a:cs typeface="Times New Roman" panose="02020603050405020304" pitchFamily="18" charset="0"/>
            </a:rPr>
            <a:t>Regulation regarding the </a:t>
          </a:r>
          <a:r>
            <a:rPr lang="ro-RO" sz="2000" b="1" kern="1200" dirty="0" smtClean="0">
              <a:latin typeface="+mn-lt"/>
              <a:cs typeface="Times New Roman" panose="02020603050405020304" pitchFamily="18" charset="0"/>
            </a:rPr>
            <a:t>NRQ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+mn-lt"/>
              <a:cs typeface="Times New Roman" panose="02020603050405020304" pitchFamily="18" charset="0"/>
            </a:rPr>
            <a:t>- Structure of the NRQ</a:t>
          </a:r>
          <a:endParaRPr lang="en-US" sz="2000" kern="1200" dirty="0">
            <a:latin typeface="+mn-lt"/>
          </a:endParaRPr>
        </a:p>
      </dsp:txBody>
      <dsp:txXfrm>
        <a:off x="2695654" y="990595"/>
        <a:ext cx="2734226" cy="2895609"/>
      </dsp:txXfrm>
    </dsp:sp>
    <dsp:sp modelId="{E6DE8DE1-1C87-4C1E-9734-6B0FA2C76FF1}">
      <dsp:nvSpPr>
        <dsp:cNvPr id="0" name=""/>
        <dsp:cNvSpPr/>
      </dsp:nvSpPr>
      <dsp:spPr>
        <a:xfrm>
          <a:off x="5805195" y="1142995"/>
          <a:ext cx="2228176" cy="259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rgbClr val="FFFF00"/>
              </a:solidFill>
              <a:latin typeface="+mn-lt"/>
            </a:rPr>
            <a:t>2019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ro-RO" sz="2000" b="1" kern="1200" dirty="0" smtClean="0">
              <a:latin typeface="+mn-lt"/>
              <a:cs typeface="Times New Roman" panose="02020603050405020304" pitchFamily="18" charset="0"/>
            </a:rPr>
            <a:t>- Developted the </a:t>
          </a:r>
          <a:r>
            <a:rPr lang="en-US" sz="2000" b="1" kern="1200" dirty="0" smtClean="0">
              <a:latin typeface="+mn-lt"/>
              <a:cs typeface="Times New Roman" panose="02020603050405020304" pitchFamily="18" charset="0"/>
            </a:rPr>
            <a:t>T</a:t>
          </a:r>
          <a:r>
            <a:rPr lang="ro-RO" sz="2000" b="1" kern="1200" dirty="0" smtClean="0">
              <a:latin typeface="+mn-lt"/>
              <a:cs typeface="Times New Roman" panose="02020603050405020304" pitchFamily="18" charset="0"/>
            </a:rPr>
            <a:t>oR for the SIA NRQ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+mn-lt"/>
              <a:cs typeface="Times New Roman" panose="02020603050405020304" pitchFamily="18" charset="0"/>
            </a:rPr>
            <a:t>- Implemented the NRQ</a:t>
          </a:r>
          <a:endParaRPr lang="ro-RO" sz="2000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5805195" y="1142995"/>
        <a:ext cx="2228176" cy="25908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5F2CDC-0DF7-4618-8944-41ECB8C57F7D}">
      <dsp:nvSpPr>
        <dsp:cNvPr id="0" name=""/>
        <dsp:cNvSpPr/>
      </dsp:nvSpPr>
      <dsp:spPr>
        <a:xfrm>
          <a:off x="3929" y="655119"/>
          <a:ext cx="1506140" cy="606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 Data</a:t>
          </a:r>
          <a:endParaRPr lang="en-US" sz="1600" kern="1200" dirty="0"/>
        </a:p>
      </dsp:txBody>
      <dsp:txXfrm>
        <a:off x="3929" y="655119"/>
        <a:ext cx="1506140" cy="606419"/>
      </dsp:txXfrm>
    </dsp:sp>
    <dsp:sp modelId="{248C400E-EFDA-4550-93B2-549956A72F17}">
      <dsp:nvSpPr>
        <dsp:cNvPr id="0" name=""/>
        <dsp:cNvSpPr/>
      </dsp:nvSpPr>
      <dsp:spPr>
        <a:xfrm>
          <a:off x="76201" y="1334843"/>
          <a:ext cx="1508957" cy="29450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Title of qualification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Professional training field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Qualification code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NQF level</a:t>
          </a:r>
          <a:endParaRPr lang="en-US" sz="1400" kern="1200" dirty="0"/>
        </a:p>
      </dsp:txBody>
      <dsp:txXfrm>
        <a:off x="76201" y="1334843"/>
        <a:ext cx="1508957" cy="2945032"/>
      </dsp:txXfrm>
    </dsp:sp>
    <dsp:sp modelId="{731EF730-6034-43D9-816E-1014B5704635}">
      <dsp:nvSpPr>
        <dsp:cNvPr id="0" name=""/>
        <dsp:cNvSpPr/>
      </dsp:nvSpPr>
      <dsp:spPr>
        <a:xfrm>
          <a:off x="1722337" y="647565"/>
          <a:ext cx="1506140" cy="553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Labor market / </a:t>
          </a:r>
          <a:r>
            <a:rPr lang="en-US" sz="1600" b="0" i="0" kern="1200" dirty="0" smtClean="0"/>
            <a:t>professional</a:t>
          </a:r>
          <a:r>
            <a:rPr lang="en-US" sz="1200" b="0" i="0" kern="1200" dirty="0" smtClean="0"/>
            <a:t> training connection</a:t>
          </a:r>
          <a:endParaRPr lang="en-US" sz="1200" kern="1200" dirty="0"/>
        </a:p>
      </dsp:txBody>
      <dsp:txXfrm>
        <a:off x="1722337" y="647565"/>
        <a:ext cx="1506140" cy="553761"/>
      </dsp:txXfrm>
    </dsp:sp>
    <dsp:sp modelId="{040E0F13-2A8E-4BD9-8A17-F1523234A779}">
      <dsp:nvSpPr>
        <dsp:cNvPr id="0" name=""/>
        <dsp:cNvSpPr/>
      </dsp:nvSpPr>
      <dsp:spPr>
        <a:xfrm>
          <a:off x="1722337" y="1201327"/>
          <a:ext cx="1506140" cy="3027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Typical occupations on the labor market identified by the CORM Code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Study / training programs identified by the Nomenclature Code</a:t>
          </a:r>
          <a:endParaRPr lang="en-US" sz="1400" kern="1200" dirty="0"/>
        </a:p>
      </dsp:txBody>
      <dsp:txXfrm>
        <a:off x="1722337" y="1201327"/>
        <a:ext cx="1506140" cy="3027906"/>
      </dsp:txXfrm>
    </dsp:sp>
    <dsp:sp modelId="{B54CD871-D2C1-4A7B-923A-3627F4C91569}">
      <dsp:nvSpPr>
        <dsp:cNvPr id="0" name=""/>
        <dsp:cNvSpPr/>
      </dsp:nvSpPr>
      <dsp:spPr>
        <a:xfrm>
          <a:off x="3439337" y="647565"/>
          <a:ext cx="1506140" cy="553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Description of  </a:t>
          </a:r>
          <a:r>
            <a:rPr lang="en-US" sz="1600" kern="1200" dirty="0" smtClean="0"/>
            <a:t>qualification</a:t>
          </a:r>
          <a:r>
            <a:rPr lang="en-US" sz="1200" kern="1200" dirty="0" smtClean="0"/>
            <a:t> by learning outcomes</a:t>
          </a:r>
          <a:endParaRPr lang="en-US" sz="1200" kern="1200" dirty="0"/>
        </a:p>
      </dsp:txBody>
      <dsp:txXfrm>
        <a:off x="3439337" y="647565"/>
        <a:ext cx="1506140" cy="553761"/>
      </dsp:txXfrm>
    </dsp:sp>
    <dsp:sp modelId="{81A874B0-E28D-4C81-9F98-C5C40C8B4A97}">
      <dsp:nvSpPr>
        <dsp:cNvPr id="0" name=""/>
        <dsp:cNvSpPr/>
      </dsp:nvSpPr>
      <dsp:spPr>
        <a:xfrm>
          <a:off x="3429005" y="1275329"/>
          <a:ext cx="1506140" cy="3027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Knowledge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Professional Skills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Responsibility and autonomy</a:t>
          </a:r>
          <a:endParaRPr lang="en-US" sz="1400" kern="1200" dirty="0"/>
        </a:p>
      </dsp:txBody>
      <dsp:txXfrm>
        <a:off x="3429005" y="1275329"/>
        <a:ext cx="1506140" cy="3027906"/>
      </dsp:txXfrm>
    </dsp:sp>
    <dsp:sp modelId="{20681740-AA03-47D4-A78C-B05B762DCE59}">
      <dsp:nvSpPr>
        <dsp:cNvPr id="0" name=""/>
        <dsp:cNvSpPr/>
      </dsp:nvSpPr>
      <dsp:spPr>
        <a:xfrm>
          <a:off x="5156338" y="647565"/>
          <a:ext cx="1506140" cy="553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Relevant </a:t>
          </a:r>
          <a:r>
            <a:rPr lang="en-US" sz="1600" kern="1200" dirty="0" smtClean="0"/>
            <a:t>Qualification</a:t>
          </a:r>
          <a:r>
            <a:rPr lang="en-US" sz="1200" kern="1200" dirty="0" smtClean="0"/>
            <a:t> Information</a:t>
          </a:r>
          <a:endParaRPr lang="en-US" sz="1200" kern="1200" dirty="0"/>
        </a:p>
      </dsp:txBody>
      <dsp:txXfrm>
        <a:off x="5156338" y="647565"/>
        <a:ext cx="1506140" cy="553761"/>
      </dsp:txXfrm>
    </dsp:sp>
    <dsp:sp modelId="{3B8375C7-9436-4C94-BBBE-92145CC274C0}">
      <dsp:nvSpPr>
        <dsp:cNvPr id="0" name=""/>
        <dsp:cNvSpPr/>
      </dsp:nvSpPr>
      <dsp:spPr>
        <a:xfrm>
          <a:off x="5156338" y="1201327"/>
          <a:ext cx="1506140" cy="3027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Admission requirements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Credit points or estimated workload to achieve learning outcomes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Diploma/ Certificate of qualification and supplement of the study document</a:t>
          </a:r>
          <a:endParaRPr lang="en-US" sz="1400" kern="1200" dirty="0"/>
        </a:p>
      </dsp:txBody>
      <dsp:txXfrm>
        <a:off x="5156338" y="1201327"/>
        <a:ext cx="1506140" cy="3027906"/>
      </dsp:txXfrm>
    </dsp:sp>
    <dsp:sp modelId="{FA577A50-7E21-4F5F-A355-67B80C181933}">
      <dsp:nvSpPr>
        <dsp:cNvPr id="0" name=""/>
        <dsp:cNvSpPr/>
      </dsp:nvSpPr>
      <dsp:spPr>
        <a:xfrm>
          <a:off x="6873338" y="647565"/>
          <a:ext cx="1506140" cy="553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 information</a:t>
          </a:r>
          <a:endParaRPr lang="en-US" sz="1600" kern="1200" dirty="0"/>
        </a:p>
      </dsp:txBody>
      <dsp:txXfrm>
        <a:off x="6873338" y="647565"/>
        <a:ext cx="1506140" cy="553761"/>
      </dsp:txXfrm>
    </dsp:sp>
    <dsp:sp modelId="{49A6FCA6-E99D-4AAD-975E-1D6477C9CC56}">
      <dsp:nvSpPr>
        <dsp:cNvPr id="0" name=""/>
        <dsp:cNvSpPr/>
      </dsp:nvSpPr>
      <dsp:spPr>
        <a:xfrm>
          <a:off x="6873338" y="1201327"/>
          <a:ext cx="1506140" cy="3027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Competent Authority for the qualification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Information on training providers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Date of registration / updating / expiry of the qualification</a:t>
          </a:r>
          <a:endParaRPr lang="en-US" sz="1600" kern="1200" dirty="0"/>
        </a:p>
      </dsp:txBody>
      <dsp:txXfrm>
        <a:off x="6873338" y="1201327"/>
        <a:ext cx="1506140" cy="3027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7CD68-A4C1-4704-B097-38C40E325270}" type="datetimeFigureOut">
              <a:rPr lang="ro-RO" smtClean="0"/>
              <a:pPr/>
              <a:t>08.07.2019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9C4FE-347E-4884-9C92-55AD1422EE6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59081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2538-7160-4DCF-BB9D-BE9BC7A0DE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631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4192">
              <a:defRPr/>
            </a:pP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99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1" fontAlgn="base">
              <a:spcBef>
                <a:spcPts val="1200"/>
              </a:spcBef>
              <a:defRPr/>
            </a:pP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822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73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1">
              <a:defRPr/>
            </a:pP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456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C4FE-347E-4884-9C92-55AD1422EE63}" type="slidenum">
              <a:rPr lang="ro-RO" smtClean="0"/>
              <a:pPr/>
              <a:t>15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4815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C4FE-347E-4884-9C92-55AD1422EE63}" type="slidenum">
              <a:rPr lang="ro-RO" smtClean="0"/>
              <a:pPr/>
              <a:t>16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97993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orica.condruc@mecc.gov.m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pt.md/ro/produse-educational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tice.md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tice.md/verif/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loteus/en/search/site/?f%5b0%5d=im_field_entity_type:97&amp;f%5b1%5d=im_field_location:387" TargetMode="External"/><Relationship Id="rId2" Type="http://schemas.openxmlformats.org/officeDocument/2006/relationships/hyperlink" Target="http://www.nok.si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hyperlink" Target="http://www.npk.si/npk-katalogi/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cc.gov.md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ex.justice.md/viewdoc.php?action=view&amp;view=doc&amp;id=378836&amp;lang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ime.md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502919" y="533400"/>
            <a:ext cx="2392681" cy="990600"/>
          </a:xfrm>
        </p:spPr>
        <p:txBody>
          <a:bodyPr/>
          <a:lstStyle/>
          <a:p>
            <a:endParaRPr lang="en-US" altLang="en-US" b="1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www.mecc.gov.md</a:t>
            </a:r>
            <a:endParaRPr lang="en-US" altLang="en-US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en-US" dirty="0" smtClean="0"/>
              <a:t>Ministry </a:t>
            </a:r>
            <a:r>
              <a:rPr lang="en-US" dirty="0"/>
              <a:t>of Education, Culture and Research</a:t>
            </a:r>
            <a:endParaRPr lang="en-US" alt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11560" y="2132856"/>
            <a:ext cx="7541840" cy="2362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/>
              <a:t>Development of the National Register of Qualifications in the Republic of Moldova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3600" b="1" dirty="0" smtClean="0"/>
          </a:p>
          <a:p>
            <a:pPr marL="0" indent="0" algn="r">
              <a:spcBef>
                <a:spcPts val="600"/>
              </a:spcBef>
              <a:buNone/>
            </a:pPr>
            <a:r>
              <a:rPr lang="en-US" sz="1600" b="1" dirty="0" err="1" smtClean="0"/>
              <a:t>Viorica</a:t>
            </a:r>
            <a:r>
              <a:rPr lang="en-US" sz="1600" b="1" dirty="0" smtClean="0"/>
              <a:t> CONDRUC</a:t>
            </a:r>
            <a:endParaRPr lang="ro-RO" sz="1600" b="1" dirty="0" smtClean="0"/>
          </a:p>
          <a:p>
            <a:pPr marL="0" indent="0" algn="r">
              <a:buNone/>
            </a:pPr>
            <a:r>
              <a:rPr lang="ro-RO" sz="1600" b="1" dirty="0" smtClean="0"/>
              <a:t>   NQF Departmant</a:t>
            </a:r>
            <a:endParaRPr lang="en-US" sz="1600" b="1" dirty="0" smtClean="0"/>
          </a:p>
          <a:p>
            <a:pPr marL="0" indent="0" algn="r">
              <a:buNone/>
            </a:pPr>
            <a:r>
              <a:rPr lang="en-US" sz="1600" b="1" i="1" dirty="0" smtClean="0">
                <a:hlinkClick r:id="rId3"/>
              </a:rPr>
              <a:t>viorica.condruc@mecc.gov.md</a:t>
            </a:r>
            <a:endParaRPr lang="en-US" sz="1600" b="1" i="1" dirty="0" smtClean="0"/>
          </a:p>
          <a:p>
            <a:pPr marL="0" indent="0">
              <a:buNone/>
            </a:pPr>
            <a:r>
              <a:rPr lang="en-US" sz="1400" b="1" i="1" dirty="0" smtClean="0"/>
              <a:t>KIEV, July 10, 2019</a:t>
            </a:r>
            <a:endParaRPr lang="ro-RO" sz="1400" b="1" dirty="0"/>
          </a:p>
          <a:p>
            <a:pPr marL="0" indent="0" algn="r">
              <a:buNone/>
            </a:pPr>
            <a:r>
              <a:rPr lang="ro-RO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ro-RO" sz="1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23554" name="Picture 2" descr="Ministerul EducaÈiei, Culturii Èi CercetÄr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35052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96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ro-RO" sz="4400" b="1" dirty="0" smtClean="0">
                <a:latin typeface="+mn-lt"/>
                <a:cs typeface="Times New Roman" pitchFamily="18" charset="0"/>
              </a:rPr>
              <a:t>National Portal for VET</a:t>
            </a:r>
            <a:endParaRPr lang="en-US" sz="44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200"/>
          </a:xfrm>
        </p:spPr>
        <p:txBody>
          <a:bodyPr>
            <a:normAutofit/>
          </a:bodyPr>
          <a:lstStyle/>
          <a:p>
            <a:endParaRPr lang="ro-RO" dirty="0" smtClean="0">
              <a:hlinkClick r:id="rId2"/>
            </a:endParaRPr>
          </a:p>
          <a:p>
            <a:endParaRPr lang="ro-RO" dirty="0" smtClean="0">
              <a:hlinkClick r:id="rId2"/>
            </a:endParaRPr>
          </a:p>
          <a:p>
            <a:endParaRPr lang="ro-RO" dirty="0" smtClean="0">
              <a:hlinkClick r:id="rId2"/>
            </a:endParaRPr>
          </a:p>
          <a:p>
            <a:endParaRPr lang="ro-RO" dirty="0" smtClean="0">
              <a:hlinkClick r:id="rId2"/>
            </a:endParaRPr>
          </a:p>
          <a:p>
            <a:endParaRPr lang="ro-RO" dirty="0" smtClean="0">
              <a:hlinkClick r:id="rId2"/>
            </a:endParaRPr>
          </a:p>
          <a:p>
            <a:endParaRPr lang="ro-RO" dirty="0" smtClean="0">
              <a:hlinkClick r:id="rId2"/>
            </a:endParaRPr>
          </a:p>
          <a:p>
            <a:endParaRPr lang="ro-RO" dirty="0" smtClean="0">
              <a:hlinkClick r:id="rId2"/>
            </a:endParaRPr>
          </a:p>
          <a:p>
            <a:endParaRPr lang="ro-RO" dirty="0" smtClean="0">
              <a:hlinkClick r:id="rId2"/>
            </a:endParaRPr>
          </a:p>
          <a:p>
            <a:pPr>
              <a:buNone/>
            </a:pPr>
            <a:r>
              <a:rPr lang="ro-RO" dirty="0" smtClean="0">
                <a:hlinkClick r:id="rId2"/>
              </a:rPr>
              <a:t>http://</a:t>
            </a:r>
            <a:r>
              <a:rPr lang="ro-RO" dirty="0" smtClean="0">
                <a:solidFill>
                  <a:srgbClr val="FFFF00"/>
                </a:solidFill>
                <a:hlinkClick r:id="rId2"/>
              </a:rPr>
              <a:t>www.ipt.md</a:t>
            </a:r>
            <a:r>
              <a:rPr lang="ro-RO" dirty="0" smtClean="0">
                <a:hlinkClick r:id="rId2"/>
              </a:rPr>
              <a:t>/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http://ipt.md/ro/produse-educationale</a:t>
            </a:r>
            <a:endParaRPr lang="ro-RO" dirty="0" smtClean="0"/>
          </a:p>
        </p:txBody>
      </p:sp>
      <p:pic>
        <p:nvPicPr>
          <p:cNvPr id="1026" name="Picture 2" descr="C:\Users\Computer\Desktop\banner_moe_websit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705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Database</a:t>
            </a:r>
            <a:r>
              <a:rPr lang="ro-RO" b="1" dirty="0" smtClean="0">
                <a:latin typeface="+mn-lt"/>
              </a:rPr>
              <a:t> about students</a:t>
            </a:r>
            <a:endParaRPr lang="en-US" b="1" dirty="0">
              <a:latin typeface="+mn-lt"/>
            </a:endParaRPr>
          </a:p>
        </p:txBody>
      </p:sp>
      <p:pic>
        <p:nvPicPr>
          <p:cNvPr id="5" name="Picture 2" descr="C:\Users\Computer\Desktop\educ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4648200" cy="274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1" y="50292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http://ctice.md/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Computer\Desktop\verif2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3733800" cy="2133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867400" y="480060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https://ctice.md/verif/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NRQ STRUCTURE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Description of the qualification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447800"/>
            <a:ext cx="4800600" cy="49438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o-RO" dirty="0" smtClean="0"/>
              <a:t>- </a:t>
            </a:r>
            <a:r>
              <a:rPr lang="en-US" dirty="0" smtClean="0"/>
              <a:t>Name of Q 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- Type of Q 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- Category of Q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 - Duration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 - Credits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 - Admission requirements 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- ISCED field 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ro-RO" dirty="0" smtClean="0"/>
              <a:t>N</a:t>
            </a:r>
            <a:r>
              <a:rPr lang="en-US" dirty="0" smtClean="0"/>
              <a:t>QF level 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- Learning outcomes 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- Assessment procedure 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- Providers 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- Possibility of progression to further education</a:t>
            </a:r>
          </a:p>
          <a:p>
            <a:endParaRPr lang="en-US" dirty="0"/>
          </a:p>
        </p:txBody>
      </p:sp>
      <p:pic>
        <p:nvPicPr>
          <p:cNvPr id="38914" name="Picture 2" descr="C:\Users\Computer\Desktop\TRAINING CNC\Seminar regional\DSC_06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2667000" cy="1981200"/>
          </a:xfrm>
          <a:prstGeom prst="rect">
            <a:avLst/>
          </a:prstGeom>
          <a:noFill/>
        </p:spPr>
      </p:pic>
      <p:pic>
        <p:nvPicPr>
          <p:cNvPr id="38915" name="Picture 3" descr="C:\Users\Computer\AppData\Local\Temp\Rar$DIa0.634\DSC_0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2590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Register kvalifikacij SOK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73352"/>
            <a:ext cx="4800600" cy="4718304"/>
          </a:xfrm>
        </p:spPr>
        <p:txBody>
          <a:bodyPr/>
          <a:lstStyle/>
          <a:p>
            <a:pPr>
              <a:buNone/>
            </a:pPr>
            <a:r>
              <a:rPr lang="sl-SI" i="1" dirty="0" smtClean="0">
                <a:solidFill>
                  <a:prstClr val="black"/>
                </a:solidFill>
                <a:latin typeface="Arial" charset="0"/>
                <a:cs typeface="Arial" charset="0"/>
                <a:hlinkClick r:id="rId2"/>
              </a:rPr>
              <a:t>www.nok.si</a:t>
            </a:r>
            <a:endParaRPr lang="en-US" i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It is connected by</a:t>
            </a:r>
          </a:p>
          <a:p>
            <a:pPr>
              <a:buNone/>
            </a:pPr>
            <a:r>
              <a:rPr lang="en-GB" altLang="sl-SI" i="1" dirty="0" smtClean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  <a:hlinkClick r:id="rId3"/>
              </a:rPr>
              <a:t>E</a:t>
            </a:r>
            <a:r>
              <a:rPr lang="sl-SI" altLang="sl-SI" i="1" dirty="0" smtClean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  <a:hlinkClick r:id="rId3"/>
              </a:rPr>
              <a:t>OK</a:t>
            </a:r>
            <a:r>
              <a:rPr lang="en-GB" altLang="sl-SI" i="1" dirty="0" smtClean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  <a:hlinkClick r:id="rId3"/>
              </a:rPr>
              <a:t> </a:t>
            </a:r>
            <a:r>
              <a:rPr lang="en-GB" altLang="sl-SI" i="1" dirty="0" err="1" smtClean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  <a:hlinkClick r:id="rId3"/>
              </a:rPr>
              <a:t>portalom</a:t>
            </a:r>
            <a:endParaRPr lang="en-GB" altLang="sl-SI" i="1" dirty="0" smtClean="0">
              <a:latin typeface="Helvetica" panose="020B0604020202020204" pitchFamily="34" charset="0"/>
              <a:ea typeface="ＭＳ Ｐゴシック" pitchFamily="34" charset="-128"/>
              <a:cs typeface="Helvetica" panose="020B0604020202020204" pitchFamily="34" charset="0"/>
            </a:endParaRPr>
          </a:p>
          <a:p>
            <a:pPr>
              <a:buNone/>
            </a:pPr>
            <a:endParaRPr lang="en-GB" altLang="sl-SI" dirty="0" smtClean="0">
              <a:latin typeface="Helvetica" panose="020B0604020202020204" pitchFamily="34" charset="0"/>
              <a:ea typeface="ＭＳ Ｐゴシック" pitchFamily="34" charset="-128"/>
              <a:cs typeface="Helvetica" panose="020B0604020202020204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Slika 3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33400" y="1741714"/>
            <a:ext cx="3124200" cy="26778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54102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hlinkClick r:id="rId5"/>
              </a:rPr>
              <a:t>http://www.npk.si/npk-katalogi/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9" name="Picture 2" descr="C:\Users\Computer\Desktop\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953000"/>
            <a:ext cx="38100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 vert="horz" anchor="ctr">
            <a:noAutofit/>
          </a:bodyPr>
          <a:lstStyle/>
          <a:p>
            <a:pPr algn="ctr"/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The role of the social partners in the development of the </a:t>
            </a:r>
            <a:r>
              <a:rPr lang="ro-RO" altLang="en-US" sz="3200" b="1" dirty="0" smtClean="0">
                <a:latin typeface="+mn-lt"/>
                <a:cs typeface="Times New Roman" panose="02020603050405020304" pitchFamily="18" charset="0"/>
              </a:rPr>
              <a:t>N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R</a:t>
            </a:r>
            <a:r>
              <a:rPr lang="ro-RO" altLang="en-US" sz="3200" b="1" dirty="0" smtClean="0">
                <a:latin typeface="+mn-lt"/>
                <a:cs typeface="Times New Roman" panose="02020603050405020304" pitchFamily="18" charset="0"/>
              </a:rPr>
              <a:t>Q</a:t>
            </a:r>
            <a:endParaRPr lang="ro-RO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47800"/>
            <a:ext cx="8494594" cy="5257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dirty="0">
                <a:cs typeface="Times New Roman" panose="02020603050405020304" pitchFamily="18" charset="0"/>
              </a:rPr>
              <a:t>Social partners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– take part </a:t>
            </a:r>
            <a:r>
              <a:rPr lang="en-US" altLang="en-US" sz="2800" dirty="0">
                <a:cs typeface="Times New Roman" panose="02020603050405020304" pitchFamily="18" charset="0"/>
              </a:rPr>
              <a:t>in the elaboration, consultation, approval of the normative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framework for </a:t>
            </a:r>
            <a:r>
              <a:rPr lang="en-US" altLang="en-US" sz="2800" dirty="0">
                <a:cs typeface="Times New Roman" panose="02020603050405020304" pitchFamily="18" charset="0"/>
              </a:rPr>
              <a:t>the development of N</a:t>
            </a:r>
            <a:r>
              <a:rPr lang="ro-RO" altLang="en-US" sz="2800" dirty="0"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R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cs typeface="Times New Roman" panose="02020603050405020304" pitchFamily="18" charset="0"/>
              </a:rPr>
              <a:t>line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ministries/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autorities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- coordinate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tehnical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norm and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consept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of the NRQ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dirty="0" smtClean="0">
                <a:cs typeface="Times New Roman" panose="02020603050405020304" pitchFamily="18" charset="0"/>
              </a:rPr>
              <a:t>Educational </a:t>
            </a:r>
            <a:r>
              <a:rPr lang="en-US" altLang="en-US" sz="2800" dirty="0">
                <a:cs typeface="Times New Roman" panose="02020603050405020304" pitchFamily="18" charset="0"/>
              </a:rPr>
              <a:t>Institutions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– will participate </a:t>
            </a:r>
            <a:r>
              <a:rPr lang="en-US" altLang="en-US" sz="2800" dirty="0">
                <a:cs typeface="Times New Roman" panose="02020603050405020304" pitchFamily="18" charset="0"/>
              </a:rPr>
              <a:t>in the development, review and implementation of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the qualification </a:t>
            </a:r>
            <a:r>
              <a:rPr lang="en-US" altLang="en-US" sz="2800" dirty="0">
                <a:cs typeface="Times New Roman" panose="02020603050405020304" pitchFamily="18" charset="0"/>
              </a:rPr>
              <a:t>standards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, will updated the curricula conform </a:t>
            </a:r>
            <a:r>
              <a:rPr lang="en-US" altLang="en-US" sz="2800" dirty="0">
                <a:cs typeface="Times New Roman" panose="02020603050405020304" pitchFamily="18" charset="0"/>
              </a:rPr>
              <a:t>to </a:t>
            </a:r>
            <a:r>
              <a:rPr lang="ro-RO" altLang="en-US" sz="2800" dirty="0" smtClean="0">
                <a:cs typeface="Times New Roman" panose="02020603050405020304" pitchFamily="18" charset="0"/>
              </a:rPr>
              <a:t>NQF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provisions. </a:t>
            </a:r>
            <a:endParaRPr lang="ro-RO" sz="2800" dirty="0"/>
          </a:p>
          <a:p>
            <a:pPr lvl="0">
              <a:spcBef>
                <a:spcPts val="0"/>
              </a:spcBef>
            </a:pP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17125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 vert="horz" anchor="ctr">
            <a:noAutofit/>
          </a:bodyPr>
          <a:lstStyle/>
          <a:p>
            <a:pPr algn="ctr"/>
            <a:r>
              <a:rPr lang="ro-RO" altLang="ro-RO" b="1" dirty="0" err="1" smtClean="0">
                <a:latin typeface="+mn-lt"/>
                <a:cs typeface="Times New Roman" panose="02020603050405020304" pitchFamily="18" charset="0"/>
              </a:rPr>
              <a:t>Priorities</a:t>
            </a:r>
            <a:r>
              <a:rPr lang="ro-RO" altLang="ro-RO" b="1" dirty="0" smtClean="0">
                <a:latin typeface="+mn-lt"/>
                <a:cs typeface="Times New Roman" panose="02020603050405020304" pitchFamily="18" charset="0"/>
              </a:rPr>
              <a:t> 2019 -2022</a:t>
            </a:r>
            <a:endParaRPr lang="ro-RO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486400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ro-RO" dirty="0" smtClean="0">
                <a:cs typeface="Times New Roman" panose="02020603050405020304" pitchFamily="18" charset="0"/>
              </a:rPr>
              <a:t>National Register of Qualifications - implementation, assurance of functionality and</a:t>
            </a:r>
            <a:r>
              <a:rPr lang="ro-RO" altLang="ro-RO" dirty="0" smtClean="0">
                <a:cs typeface="Times New Roman" panose="02020603050405020304" pitchFamily="18" charset="0"/>
              </a:rPr>
              <a:t> </a:t>
            </a:r>
            <a:r>
              <a:rPr lang="en-US" altLang="ro-RO" dirty="0" smtClean="0">
                <a:cs typeface="Times New Roman" panose="02020603050405020304" pitchFamily="18" charset="0"/>
              </a:rPr>
              <a:t>recording all accredited programs by </a:t>
            </a:r>
            <a:r>
              <a:rPr lang="en-US" altLang="ro-RO" dirty="0" smtClean="0">
                <a:cs typeface="Times New Roman" panose="02020603050405020304" pitchFamily="18" charset="0"/>
              </a:rPr>
              <a:t>2021</a:t>
            </a:r>
            <a:endParaRPr lang="ro-RO" altLang="ro-RO" dirty="0" smtClean="0"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ro-RO" dirty="0" smtClean="0">
                <a:cs typeface="Times New Roman" panose="02020603050405020304" pitchFamily="18" charset="0"/>
              </a:rPr>
              <a:t>Elaboration </a:t>
            </a:r>
            <a:r>
              <a:rPr lang="en-US" altLang="ro-RO" dirty="0">
                <a:cs typeface="Times New Roman" panose="02020603050405020304" pitchFamily="18" charset="0"/>
              </a:rPr>
              <a:t>of the normative framework for the development of RM</a:t>
            </a:r>
            <a:r>
              <a:rPr lang="ro-RO" altLang="ro-RO" dirty="0">
                <a:cs typeface="Times New Roman" panose="02020603050405020304" pitchFamily="18" charset="0"/>
              </a:rPr>
              <a:t> NQF</a:t>
            </a:r>
            <a:r>
              <a:rPr lang="en-US" altLang="ro-RO" dirty="0">
                <a:cs typeface="Times New Roman" panose="02020603050405020304" pitchFamily="18" charset="0"/>
              </a:rPr>
              <a:t>, </a:t>
            </a:r>
            <a:r>
              <a:rPr lang="en-US" altLang="ro-RO" dirty="0" smtClean="0">
                <a:cs typeface="Times New Roman" panose="02020603050405020304" pitchFamily="18" charset="0"/>
              </a:rPr>
              <a:t>including</a:t>
            </a:r>
            <a:r>
              <a:rPr lang="ro-RO" altLang="ro-RO" dirty="0" smtClean="0">
                <a:cs typeface="Times New Roman" panose="02020603050405020304" pitchFamily="18" charset="0"/>
              </a:rPr>
              <a:t> </a:t>
            </a:r>
            <a:r>
              <a:rPr lang="en-US" altLang="ro-RO" dirty="0">
                <a:cs typeface="Times New Roman" panose="02020603050405020304" pitchFamily="18" charset="0"/>
              </a:rPr>
              <a:t>recommendations of the European </a:t>
            </a:r>
            <a:r>
              <a:rPr lang="en-US" altLang="ro-RO" dirty="0" smtClean="0">
                <a:cs typeface="Times New Roman" panose="02020603050405020304" pitchFamily="18" charset="0"/>
              </a:rPr>
              <a:t>Commission</a:t>
            </a:r>
            <a:endParaRPr lang="ro-RO" altLang="ro-RO" dirty="0" smtClean="0"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ro-RO" dirty="0" smtClean="0">
                <a:cs typeface="Times New Roman" panose="02020603050405020304" pitchFamily="18" charset="0"/>
              </a:rPr>
              <a:t>Developing </a:t>
            </a:r>
            <a:r>
              <a:rPr lang="en-US" altLang="ro-RO" dirty="0">
                <a:cs typeface="Times New Roman" panose="02020603050405020304" pitchFamily="18" charset="0"/>
              </a:rPr>
              <a:t>qualification standards based on learning outcomes </a:t>
            </a:r>
            <a:r>
              <a:rPr lang="en-US" altLang="ro-RO" dirty="0" smtClean="0">
                <a:cs typeface="Times New Roman" panose="02020603050405020304" pitchFamily="18" charset="0"/>
              </a:rPr>
              <a:t>aligned with </a:t>
            </a:r>
            <a:r>
              <a:rPr lang="en-US" altLang="ro-RO" dirty="0">
                <a:cs typeface="Times New Roman" panose="02020603050405020304" pitchFamily="18" charset="0"/>
              </a:rPr>
              <a:t>levels </a:t>
            </a:r>
            <a:r>
              <a:rPr lang="ro-RO" altLang="ro-RO" dirty="0" smtClean="0">
                <a:cs typeface="Times New Roman" panose="02020603050405020304" pitchFamily="18" charset="0"/>
              </a:rPr>
              <a:t>NQF</a:t>
            </a:r>
            <a:endParaRPr lang="en-US" altLang="ro-RO" dirty="0"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o-RO" altLang="ro-RO" dirty="0" smtClean="0">
                <a:cs typeface="Times New Roman" panose="02020603050405020304" pitchFamily="18" charset="0"/>
              </a:rPr>
              <a:t>Implementation m</a:t>
            </a:r>
            <a:r>
              <a:rPr lang="en-US" altLang="ro-RO" dirty="0" err="1" smtClean="0">
                <a:cs typeface="Times New Roman" panose="02020603050405020304" pitchFamily="18" charset="0"/>
              </a:rPr>
              <a:t>echanisms</a:t>
            </a:r>
            <a:r>
              <a:rPr lang="en-US" altLang="ro-RO" dirty="0" smtClean="0">
                <a:cs typeface="Times New Roman" panose="02020603050405020304" pitchFamily="18" charset="0"/>
              </a:rPr>
              <a:t> </a:t>
            </a:r>
            <a:r>
              <a:rPr lang="en-US" altLang="ro-RO" dirty="0">
                <a:cs typeface="Times New Roman" panose="02020603050405020304" pitchFamily="18" charset="0"/>
              </a:rPr>
              <a:t>for </a:t>
            </a:r>
            <a:r>
              <a:rPr lang="en-US" altLang="ro-RO" dirty="0" smtClean="0">
                <a:cs typeface="Times New Roman" panose="02020603050405020304" pitchFamily="18" charset="0"/>
              </a:rPr>
              <a:t>recognition </a:t>
            </a:r>
            <a:r>
              <a:rPr lang="en-US" altLang="ro-RO" dirty="0">
                <a:cs typeface="Times New Roman" panose="02020603050405020304" pitchFamily="18" charset="0"/>
              </a:rPr>
              <a:t>and </a:t>
            </a:r>
            <a:r>
              <a:rPr lang="en-US" altLang="ro-RO" dirty="0" smtClean="0">
                <a:cs typeface="Times New Roman" panose="02020603050405020304" pitchFamily="18" charset="0"/>
              </a:rPr>
              <a:t>validation of </a:t>
            </a:r>
            <a:r>
              <a:rPr lang="en-US" altLang="ro-RO" dirty="0">
                <a:cs typeface="Times New Roman" panose="02020603050405020304" pitchFamily="18" charset="0"/>
              </a:rPr>
              <a:t>skills acquired in non-formal and informal learning </a:t>
            </a:r>
            <a:r>
              <a:rPr lang="en-US" altLang="ro-RO" dirty="0" smtClean="0">
                <a:cs typeface="Times New Roman" panose="02020603050405020304" pitchFamily="18" charset="0"/>
              </a:rPr>
              <a:t>context</a:t>
            </a:r>
            <a:endParaRPr lang="en-US" altLang="ro-RO" dirty="0"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o-RO" altLang="ro-RO" dirty="0">
                <a:cs typeface="Times New Roman" panose="02020603050405020304" pitchFamily="18" charset="0"/>
              </a:rPr>
              <a:t>S</a:t>
            </a:r>
            <a:r>
              <a:rPr lang="en-US" altLang="ro-RO" dirty="0">
                <a:cs typeface="Times New Roman" panose="02020603050405020304" pitchFamily="18" charset="0"/>
              </a:rPr>
              <a:t>elf-certification – </a:t>
            </a:r>
            <a:r>
              <a:rPr lang="ro-RO" altLang="ro-RO" dirty="0">
                <a:cs typeface="Times New Roman" panose="02020603050405020304" pitchFamily="18" charset="0"/>
              </a:rPr>
              <a:t>NQF </a:t>
            </a:r>
            <a:r>
              <a:rPr lang="en-US" altLang="ro-RO" dirty="0">
                <a:cs typeface="Times New Roman" panose="02020603050405020304" pitchFamily="18" charset="0"/>
              </a:rPr>
              <a:t>compatibility with </a:t>
            </a:r>
            <a:r>
              <a:rPr lang="ro-RO" altLang="ro-RO" dirty="0">
                <a:cs typeface="Times New Roman" panose="02020603050405020304" pitchFamily="18" charset="0"/>
              </a:rPr>
              <a:t>EQF - Report / </a:t>
            </a:r>
            <a:r>
              <a:rPr lang="ro-RO" altLang="ro-RO" dirty="0" smtClean="0">
                <a:cs typeface="Times New Roman" panose="02020603050405020304" pitchFamily="18" charset="0"/>
              </a:rPr>
              <a:t>european </a:t>
            </a:r>
            <a:r>
              <a:rPr lang="ro-RO" altLang="ro-RO" dirty="0">
                <a:cs typeface="Times New Roman" panose="02020603050405020304" pitchFamily="18" charset="0"/>
              </a:rPr>
              <a:t>best practices</a:t>
            </a:r>
            <a:r>
              <a:rPr lang="en-US" altLang="ro-RO" dirty="0" smtClean="0">
                <a:cs typeface="Times New Roman" panose="02020603050405020304" pitchFamily="18" charset="0"/>
              </a:rPr>
              <a:t>.</a:t>
            </a:r>
            <a:endParaRPr lang="ru-RU" altLang="ro-RO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7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Thank you for your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atTention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i="1" dirty="0" smtClean="0">
              <a:hlinkClick r:id="rId2"/>
            </a:endParaRPr>
          </a:p>
          <a:p>
            <a:endParaRPr lang="en-US" i="1" dirty="0" smtClean="0">
              <a:hlinkClick r:id="rId2"/>
            </a:endParaRPr>
          </a:p>
          <a:p>
            <a:r>
              <a:rPr lang="en-US" i="1" dirty="0" smtClean="0">
                <a:hlinkClick r:id="rId2"/>
              </a:rPr>
              <a:t>www.mecc.gov.md</a:t>
            </a:r>
            <a:endParaRPr lang="en-US" i="1" dirty="0" smtClean="0"/>
          </a:p>
          <a:p>
            <a:r>
              <a:rPr lang="en-US" i="1" dirty="0" smtClean="0"/>
              <a:t>calificare.edu.md@gmail.com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458200" cy="2173560"/>
          </a:xfrm>
        </p:spPr>
        <p:txBody>
          <a:bodyPr>
            <a:normAutofit/>
          </a:bodyPr>
          <a:lstStyle/>
          <a:p>
            <a:pPr algn="ctr"/>
            <a:r>
              <a:rPr lang="ro-RO" altLang="en-US" sz="3200" b="1" dirty="0" err="1" smtClean="0">
                <a:latin typeface="+mn-lt"/>
                <a:cs typeface="Times New Roman" panose="02020603050405020304" pitchFamily="18" charset="0"/>
              </a:rPr>
              <a:t>Lead</a:t>
            </a:r>
            <a:r>
              <a:rPr lang="ro-RO" altLang="en-US" sz="3200" b="1" dirty="0" smtClean="0">
                <a:latin typeface="+mn-lt"/>
                <a:cs typeface="Times New Roman" panose="02020603050405020304" pitchFamily="18" charset="0"/>
              </a:rPr>
              <a:t> NQF- </a:t>
            </a:r>
            <a:r>
              <a:rPr lang="en-US" sz="3200" b="1" dirty="0">
                <a:latin typeface="+mn-lt"/>
                <a:cs typeface="Times New Roman" panose="02020603050405020304" pitchFamily="18" charset="0"/>
              </a:rPr>
              <a:t>Ministry of Education, Culture and Research Republic of </a:t>
            </a:r>
            <a:r>
              <a:rPr lang="en-US" sz="3200" b="1" dirty="0" smtClean="0">
                <a:latin typeface="+mn-lt"/>
                <a:cs typeface="Times New Roman" panose="02020603050405020304" pitchFamily="18" charset="0"/>
              </a:rPr>
              <a:t>Moldova</a:t>
            </a:r>
            <a:r>
              <a:rPr lang="ro-RO" sz="3200" b="1" dirty="0" smtClean="0"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+mn-lt"/>
                <a:cs typeface="Times New Roman" panose="02020603050405020304" pitchFamily="18" charset="0"/>
              </a:rPr>
            </a:br>
            <a:r>
              <a:rPr lang="ro-RO" altLang="en-US" sz="3200" b="1" dirty="0" smtClean="0">
                <a:latin typeface="+mn-lt"/>
                <a:cs typeface="Times New Roman" panose="02020603050405020304" pitchFamily="18" charset="0"/>
              </a:rPr>
              <a:t>NQF Departament</a:t>
            </a:r>
            <a:endParaRPr lang="ro-RO" sz="3200" b="1" noProof="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2362200"/>
            <a:ext cx="8735888" cy="3962400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o-RO" altLang="en-US" sz="2800" dirty="0">
                <a:cs typeface="Times New Roman" panose="02020603050405020304" pitchFamily="18" charset="0"/>
              </a:rPr>
              <a:t>NQF Departament</a:t>
            </a:r>
            <a:r>
              <a:rPr lang="ro-RO" altLang="ro-RO" sz="2800" b="1" dirty="0" smtClean="0">
                <a:cs typeface="Times New Roman" panose="02020603050405020304" pitchFamily="18" charset="0"/>
              </a:rPr>
              <a:t> </a:t>
            </a:r>
            <a:r>
              <a:rPr lang="ro-RO" altLang="ro-RO" sz="2800" dirty="0" smtClean="0">
                <a:cs typeface="Times New Roman" panose="02020603050405020304" pitchFamily="18" charset="0"/>
              </a:rPr>
              <a:t>–</a:t>
            </a:r>
            <a:r>
              <a:rPr lang="ro-RO" altLang="ro-RO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CNC</a:t>
            </a:r>
            <a:r>
              <a:rPr lang="en-US" sz="2800" dirty="0">
                <a:cs typeface="Times New Roman" panose="02020603050405020304" pitchFamily="18" charset="0"/>
              </a:rPr>
              <a:t> National Coordination Point, responsible for the development of the CNC RM with the involvement of all stakeholders interested in training qualified labor market personnel and international reporting on the progress </a:t>
            </a:r>
            <a:r>
              <a:rPr lang="en-US" sz="2800" dirty="0" smtClean="0">
                <a:cs typeface="Times New Roman" panose="02020603050405020304" pitchFamily="18" charset="0"/>
              </a:rPr>
              <a:t>made</a:t>
            </a:r>
            <a:r>
              <a:rPr lang="ro-RO" sz="2800" dirty="0" smtClean="0">
                <a:cs typeface="Times New Roman" panose="02020603050405020304" pitchFamily="18" charset="0"/>
              </a:rPr>
              <a:t> </a:t>
            </a:r>
            <a:r>
              <a:rPr lang="ro-RO" altLang="ro-RO" sz="2800" dirty="0">
                <a:cs typeface="Times New Roman" panose="02020603050405020304" pitchFamily="18" charset="0"/>
              </a:rPr>
              <a:t>– </a:t>
            </a:r>
            <a:r>
              <a:rPr lang="ro-RO" altLang="ro-RO" sz="2800" dirty="0" smtClean="0">
                <a:cs typeface="Times New Roman" panose="02020603050405020304" pitchFamily="18" charset="0"/>
              </a:rPr>
              <a:t>2017, oct.</a:t>
            </a:r>
            <a:endParaRPr lang="ro-RO" altLang="ro-RO" sz="2800" dirty="0"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anose="02020603050405020304" pitchFamily="18" charset="0"/>
              </a:rPr>
              <a:t>Status</a:t>
            </a:r>
            <a:r>
              <a:rPr lang="en-US" sz="2800" dirty="0" smtClean="0">
                <a:cs typeface="Times New Roman" panose="02020603050405020304" pitchFamily="18" charset="0"/>
              </a:rPr>
              <a:t>: </a:t>
            </a:r>
            <a:r>
              <a:rPr lang="ro-RO" sz="2800" dirty="0" smtClean="0">
                <a:cs typeface="Times New Roman" panose="02020603050405020304" pitchFamily="18" charset="0"/>
              </a:rPr>
              <a:t>s</a:t>
            </a:r>
            <a:r>
              <a:rPr lang="en-US" altLang="ro-RO" sz="2800" dirty="0" err="1" smtClean="0">
                <a:cs typeface="Times New Roman" panose="02020603050405020304" pitchFamily="18" charset="0"/>
              </a:rPr>
              <a:t>tructure</a:t>
            </a:r>
            <a:r>
              <a:rPr lang="en-US" altLang="ro-RO" sz="2800" dirty="0" smtClean="0">
                <a:cs typeface="Times New Roman" panose="02020603050405020304" pitchFamily="18" charset="0"/>
              </a:rPr>
              <a:t> of</a:t>
            </a:r>
            <a:r>
              <a:rPr lang="ro-RO" altLang="ro-RO" sz="2800" dirty="0" smtClean="0">
                <a:cs typeface="Times New Roman" panose="02020603050405020304" pitchFamily="18" charset="0"/>
              </a:rPr>
              <a:t> </a:t>
            </a:r>
            <a:r>
              <a:rPr lang="en-US" altLang="ro-RO" sz="2800" dirty="0" smtClean="0">
                <a:cs typeface="Times New Roman" panose="02020603050405020304" pitchFamily="18" charset="0"/>
              </a:rPr>
              <a:t>5 persons</a:t>
            </a:r>
            <a:r>
              <a:rPr lang="ro-RO" altLang="ro-RO" sz="2800" dirty="0" smtClean="0">
                <a:cs typeface="Times New Roman" panose="02020603050405020304" pitchFamily="18" charset="0"/>
              </a:rPr>
              <a:t> </a:t>
            </a:r>
            <a:r>
              <a:rPr lang="en-US" altLang="ro-RO" sz="2800" dirty="0" smtClean="0">
                <a:cs typeface="Times New Roman" panose="02020603050405020304" pitchFamily="18" charset="0"/>
              </a:rPr>
              <a:t>within </a:t>
            </a:r>
            <a:r>
              <a:rPr lang="en-US" altLang="ro-RO" sz="2800" dirty="0">
                <a:cs typeface="Times New Roman" panose="02020603050405020304" pitchFamily="18" charset="0"/>
              </a:rPr>
              <a:t>the Ministry of Education, Culture and </a:t>
            </a:r>
            <a:r>
              <a:rPr lang="en-US" altLang="ro-RO" sz="2800" dirty="0" smtClean="0">
                <a:cs typeface="Times New Roman" panose="02020603050405020304" pitchFamily="18" charset="0"/>
              </a:rPr>
              <a:t>Research</a:t>
            </a:r>
            <a:r>
              <a:rPr lang="ro-RO" altLang="ro-RO" sz="2800" dirty="0" smtClean="0">
                <a:cs typeface="Times New Roman" panose="02020603050405020304" pitchFamily="18" charset="0"/>
              </a:rPr>
              <a:t>.</a:t>
            </a:r>
            <a:endParaRPr lang="ro-RO" altLang="ro-RO" sz="2800" b="1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o-RO" altLang="ro-RO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 </a:t>
            </a:r>
            <a:r>
              <a:rPr lang="ro-RO" altLang="ro-RO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depardrul</a:t>
            </a:r>
            <a:endParaRPr lang="en-US" alt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62040" cy="11504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>
                <a:cs typeface="Times New Roman" panose="02020603050405020304" pitchFamily="18" charset="0"/>
              </a:rPr>
              <a:t>National Qualifications Framework of the Republic of Moldova</a:t>
            </a:r>
            <a:endParaRPr lang="ro-RO" sz="3200" b="1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2249424"/>
            <a:ext cx="8153400" cy="4325112"/>
          </a:xfrm>
        </p:spPr>
        <p:txBody>
          <a:bodyPr/>
          <a:lstStyle/>
          <a:p>
            <a:endParaRPr lang="ro-RO" noProof="0" dirty="0"/>
          </a:p>
        </p:txBody>
      </p:sp>
      <p:pic>
        <p:nvPicPr>
          <p:cNvPr id="4" name="I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426896" cy="5390776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1905000" y="1371600"/>
            <a:ext cx="4887120" cy="336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GD no.1016/26.11.2017</a:t>
            </a: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210946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879904" cy="7620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NQ</a:t>
            </a:r>
            <a:r>
              <a:rPr lang="ro-RO" sz="3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F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Department </a:t>
            </a:r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– </a:t>
            </a:r>
            <a:r>
              <a:rPr lang="en-US" sz="31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main activities:</a:t>
            </a:r>
            <a:endParaRPr lang="ro-RO" sz="3100" b="1" i="1" noProof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191526"/>
            <a:ext cx="8763000" cy="5661992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o-RO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sz="2800" dirty="0"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cs typeface="Times New Roman" panose="02020603050405020304" pitchFamily="18" charset="0"/>
              </a:rPr>
              <a:t>evelop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the National Qualifications Framework in </a:t>
            </a:r>
            <a:r>
              <a:rPr lang="en-US" sz="2800" dirty="0" smtClean="0">
                <a:cs typeface="Times New Roman" panose="02020603050405020304" pitchFamily="18" charset="0"/>
              </a:rPr>
              <a:t>Moldova</a:t>
            </a:r>
            <a:r>
              <a:rPr lang="ro-RO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</a:rPr>
              <a:t>in </a:t>
            </a:r>
            <a:r>
              <a:rPr lang="en-US" sz="2800" dirty="0">
                <a:cs typeface="Times New Roman" panose="02020603050405020304" pitchFamily="18" charset="0"/>
              </a:rPr>
              <a:t>line with the EQF </a:t>
            </a:r>
            <a:r>
              <a:rPr lang="en-US" sz="2800" dirty="0" smtClean="0">
                <a:cs typeface="Times New Roman" panose="02020603050405020304" pitchFamily="18" charset="0"/>
              </a:rPr>
              <a:t>LLL</a:t>
            </a:r>
            <a:r>
              <a:rPr lang="ro-RO" sz="2800" dirty="0" smtClean="0">
                <a:cs typeface="Times New Roman" panose="02020603050405020304" pitchFamily="18" charset="0"/>
              </a:rPr>
              <a:t>;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ro-RO" sz="2800" dirty="0">
                <a:cs typeface="Times New Roman" panose="02020603050405020304" pitchFamily="18" charset="0"/>
              </a:rPr>
              <a:t>Implement and ensure the functionality of the National Register of Qualifications in technical and higher education</a:t>
            </a:r>
            <a:r>
              <a:rPr lang="en-US" altLang="ro-RO" sz="2800" dirty="0" smtClean="0">
                <a:cs typeface="Times New Roman" panose="02020603050405020304" pitchFamily="18" charset="0"/>
              </a:rPr>
              <a:t>;</a:t>
            </a:r>
            <a:endParaRPr lang="ro-RO" altLang="ro-RO" sz="28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anose="02020603050405020304" pitchFamily="18" charset="0"/>
              </a:rPr>
              <a:t>Monitoring the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CNC</a:t>
            </a:r>
            <a:r>
              <a:rPr lang="en-US" sz="2800" dirty="0">
                <a:cs typeface="Times New Roman" panose="02020603050405020304" pitchFamily="18" charset="0"/>
              </a:rPr>
              <a:t> implementation by training institutions</a:t>
            </a:r>
            <a:r>
              <a:rPr lang="en-US" sz="2800" dirty="0" smtClean="0">
                <a:cs typeface="Times New Roman" panose="02020603050405020304" pitchFamily="18" charset="0"/>
              </a:rPr>
              <a:t>;</a:t>
            </a:r>
            <a:endParaRPr lang="ro-RO" sz="28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anose="02020603050405020304" pitchFamily="18" charset="0"/>
              </a:rPr>
              <a:t>Responsible for the process of authentication, recognition and equivalence of study papers and qualifications obtained in the national education system and abroad</a:t>
            </a:r>
            <a:r>
              <a:rPr lang="en-US" sz="2800" dirty="0" smtClean="0">
                <a:cs typeface="Times New Roman" panose="02020603050405020304" pitchFamily="18" charset="0"/>
              </a:rPr>
              <a:t>;</a:t>
            </a:r>
            <a:endParaRPr lang="ro-RO" sz="28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anose="02020603050405020304" pitchFamily="18" charset="0"/>
              </a:rPr>
              <a:t>ENIC-NARIC National Center.</a:t>
            </a:r>
            <a:endParaRPr lang="en-US" altLang="ro-RO" sz="2800" b="1" dirty="0"/>
          </a:p>
        </p:txBody>
      </p:sp>
    </p:spTree>
    <p:extLst>
      <p:ext uri="{BB962C8B-B14F-4D97-AF65-F5344CB8AC3E}">
        <p14:creationId xmlns="" xmlns:p14="http://schemas.microsoft.com/office/powerpoint/2010/main" val="21928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o-RO" altLang="ro-RO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Achievements</a:t>
            </a:r>
            <a:endParaRPr lang="en-US" altLang="ro-RO" b="1" dirty="0" smtClean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1" y="914400"/>
            <a:ext cx="8610600" cy="5715000"/>
          </a:xfrm>
        </p:spPr>
        <p:txBody>
          <a:bodyPr>
            <a:normAutofit fontScale="25000" lnSpcReduction="20000"/>
          </a:bodyPr>
          <a:lstStyle/>
          <a:p>
            <a:pPr marL="319088" indent="-319088" eaLnBrk="1" hangingPunct="1">
              <a:lnSpc>
                <a:spcPct val="90000"/>
              </a:lnSpc>
              <a:buFont typeface="Arial" charset="0"/>
              <a:buChar char="•"/>
            </a:pPr>
            <a:endParaRPr lang="ro-RO" alt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6400" dirty="0" smtClean="0">
                <a:cs typeface="Times New Roman" panose="02020603050405020304" pitchFamily="18" charset="0"/>
              </a:rPr>
              <a:t>  </a:t>
            </a:r>
            <a:r>
              <a:rPr lang="en-US" sz="7200" dirty="0" smtClean="0">
                <a:cs typeface="Times New Roman" panose="02020603050405020304" pitchFamily="18" charset="0"/>
              </a:rPr>
              <a:t>National </a:t>
            </a:r>
            <a:r>
              <a:rPr lang="en-US" sz="7200" dirty="0">
                <a:cs typeface="Times New Roman" panose="02020603050405020304" pitchFamily="18" charset="0"/>
              </a:rPr>
              <a:t>Qualifications Framework of the Republic of Moldova</a:t>
            </a:r>
            <a:r>
              <a:rPr lang="ro-RO" altLang="ro-RO" sz="7200" dirty="0">
                <a:cs typeface="Times New Roman" panose="02020603050405020304" pitchFamily="18" charset="0"/>
              </a:rPr>
              <a:t>, </a:t>
            </a:r>
            <a:r>
              <a:rPr lang="en-US" sz="7200" dirty="0" smtClean="0">
                <a:cs typeface="Times New Roman" panose="02020603050405020304" pitchFamily="18" charset="0"/>
              </a:rPr>
              <a:t>GD </a:t>
            </a:r>
            <a:r>
              <a:rPr lang="en-US" sz="7200" dirty="0">
                <a:cs typeface="Times New Roman" panose="02020603050405020304" pitchFamily="18" charset="0"/>
              </a:rPr>
              <a:t>no. </a:t>
            </a:r>
            <a:r>
              <a:rPr lang="ro-RO" altLang="ro-RO" sz="7200" dirty="0" smtClean="0">
                <a:cs typeface="Times New Roman" panose="02020603050405020304" pitchFamily="18" charset="0"/>
              </a:rPr>
              <a:t>1016/2017</a:t>
            </a:r>
            <a:r>
              <a:rPr lang="ro-RO" sz="7200" dirty="0" smtClean="0">
                <a:cs typeface="Times New Roman" panose="02020603050405020304" pitchFamily="18" charset="0"/>
              </a:rPr>
              <a:t>;</a:t>
            </a:r>
            <a:r>
              <a:rPr lang="ro-RO" altLang="ro-RO" sz="7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</a:p>
          <a:p>
            <a:pPr marL="0" indent="0">
              <a:buNone/>
            </a:pPr>
            <a:endParaRPr lang="ro-RO" altLang="ro-RO" sz="7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ro-RO" sz="7200" dirty="0" smtClean="0">
                <a:cs typeface="Times New Roman" pitchFamily="18" charset="0"/>
              </a:rPr>
              <a:t>National Council for Qualifications</a:t>
            </a:r>
            <a:r>
              <a:rPr lang="ro-RO" altLang="ro-RO" sz="7200" dirty="0" smtClean="0">
                <a:cs typeface="Times New Roman" pitchFamily="18" charset="0"/>
              </a:rPr>
              <a:t>;</a:t>
            </a:r>
            <a:endParaRPr lang="en-US" altLang="ro-RO" sz="7200" dirty="0" smtClean="0">
              <a:cs typeface="Times New Roman" pitchFamily="18" charset="0"/>
            </a:endParaRP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ro-RO" sz="7200" dirty="0" smtClean="0">
                <a:cs typeface="Times New Roman" pitchFamily="18" charset="0"/>
              </a:rPr>
              <a:t>Methodology </a:t>
            </a:r>
            <a:r>
              <a:rPr lang="en-US" altLang="ro-RO" sz="7200" dirty="0">
                <a:cs typeface="Times New Roman" pitchFamily="18" charset="0"/>
              </a:rPr>
              <a:t>for the development, revision and validation of qualification standards</a:t>
            </a:r>
            <a:r>
              <a:rPr lang="ro-RO" altLang="ro-RO" sz="7200" dirty="0" smtClean="0">
                <a:cs typeface="Times New Roman" pitchFamily="18" charset="0"/>
              </a:rPr>
              <a:t>; </a:t>
            </a: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ro-RO" sz="7200" dirty="0">
                <a:cs typeface="Times New Roman" pitchFamily="18" charset="0"/>
              </a:rPr>
              <a:t>40 qualification standards for the fields of Education, </a:t>
            </a:r>
            <a:r>
              <a:rPr lang="en-US" altLang="ro-RO" sz="7200" dirty="0" smtClean="0">
                <a:cs typeface="Times New Roman" pitchFamily="18" charset="0"/>
              </a:rPr>
              <a:t>ICT and </a:t>
            </a:r>
            <a:r>
              <a:rPr lang="en-US" altLang="ro-RO" sz="7200" dirty="0">
                <a:cs typeface="Times New Roman" pitchFamily="18" charset="0"/>
              </a:rPr>
              <a:t>Health </a:t>
            </a:r>
            <a:endParaRPr lang="en-US" altLang="ro-RO" sz="7200" dirty="0" smtClean="0">
              <a:cs typeface="Times New Roman" pitchFamily="18" charset="0"/>
            </a:endParaRP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ro-RO" altLang="ro-RO" sz="7200" dirty="0" smtClean="0">
                <a:cs typeface="Times New Roman" pitchFamily="18" charset="0"/>
              </a:rPr>
              <a:t>T</a:t>
            </a:r>
            <a:r>
              <a:rPr lang="en-US" altLang="ro-RO" sz="7200" dirty="0" smtClean="0">
                <a:cs typeface="Times New Roman" pitchFamily="18" charset="0"/>
              </a:rPr>
              <a:t>raining </a:t>
            </a:r>
            <a:r>
              <a:rPr lang="en-US" altLang="ro-RO" sz="7200" dirty="0">
                <a:cs typeface="Times New Roman" pitchFamily="18" charset="0"/>
              </a:rPr>
              <a:t>and certification </a:t>
            </a:r>
            <a:r>
              <a:rPr lang="ro-RO" altLang="ro-RO" sz="7200" dirty="0" smtClean="0">
                <a:cs typeface="Times New Roman" pitchFamily="18" charset="0"/>
              </a:rPr>
              <a:t>NQF</a:t>
            </a:r>
            <a:r>
              <a:rPr lang="en-US" altLang="ro-RO" sz="7200" dirty="0" smtClean="0">
                <a:cs typeface="Times New Roman" pitchFamily="18" charset="0"/>
              </a:rPr>
              <a:t> </a:t>
            </a:r>
            <a:r>
              <a:rPr lang="en-US" altLang="ro-RO" sz="7200" dirty="0">
                <a:cs typeface="Times New Roman" pitchFamily="18" charset="0"/>
              </a:rPr>
              <a:t>experts - 3 training sessions with ETF support;</a:t>
            </a: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ro-RO" sz="7200" b="1" dirty="0" smtClean="0">
                <a:cs typeface="Times New Roman" pitchFamily="18" charset="0"/>
              </a:rPr>
              <a:t>GD </a:t>
            </a:r>
            <a:r>
              <a:rPr lang="en-US" altLang="ro-RO" sz="7200" b="1" dirty="0">
                <a:cs typeface="Times New Roman" pitchFamily="18" charset="0"/>
              </a:rPr>
              <a:t>1199/2018 Approval of the National Qualifications </a:t>
            </a:r>
            <a:r>
              <a:rPr lang="en-US" altLang="ro-RO" sz="7200" b="1" dirty="0" smtClean="0">
                <a:cs typeface="Times New Roman" pitchFamily="18" charset="0"/>
              </a:rPr>
              <a:t>Register</a:t>
            </a:r>
            <a:r>
              <a:rPr lang="ro-RO" altLang="ro-RO" sz="7200" b="1" dirty="0" smtClean="0">
                <a:cs typeface="Times New Roman" pitchFamily="18" charset="0"/>
              </a:rPr>
              <a:t>:</a:t>
            </a:r>
            <a:r>
              <a:rPr lang="ro-RO" altLang="ro-RO" sz="7200" b="1" dirty="0">
                <a:cs typeface="Times New Roman" pitchFamily="18" charset="0"/>
              </a:rPr>
              <a:t> NRQ </a:t>
            </a:r>
            <a:r>
              <a:rPr lang="en-US" altLang="ro-RO" sz="7200" b="1" dirty="0">
                <a:cs typeface="Times New Roman" pitchFamily="18" charset="0"/>
              </a:rPr>
              <a:t>Technical Concept, </a:t>
            </a:r>
            <a:r>
              <a:rPr lang="ro-RO" altLang="ro-RO" sz="7200" b="1" dirty="0">
                <a:cs typeface="Times New Roman" pitchFamily="18" charset="0"/>
              </a:rPr>
              <a:t>NRQ</a:t>
            </a:r>
            <a:r>
              <a:rPr lang="en-US" altLang="ro-RO" sz="7200" b="1" dirty="0">
                <a:cs typeface="Times New Roman" pitchFamily="18" charset="0"/>
              </a:rPr>
              <a:t> Structure and </a:t>
            </a:r>
            <a:r>
              <a:rPr lang="ro-RO" altLang="ro-RO" sz="7200" b="1" dirty="0">
                <a:cs typeface="Times New Roman" pitchFamily="18" charset="0"/>
              </a:rPr>
              <a:t>NRQ</a:t>
            </a:r>
            <a:r>
              <a:rPr lang="en-US" altLang="ro-RO" sz="7200" b="1" dirty="0">
                <a:cs typeface="Times New Roman" pitchFamily="18" charset="0"/>
              </a:rPr>
              <a:t> Functioning </a:t>
            </a:r>
            <a:r>
              <a:rPr lang="en-US" altLang="ro-RO" sz="7200" b="1" dirty="0" smtClean="0">
                <a:cs typeface="Times New Roman" pitchFamily="18" charset="0"/>
              </a:rPr>
              <a:t>Regulations</a:t>
            </a:r>
            <a:r>
              <a:rPr lang="ro-RO" altLang="ro-RO" sz="7200" b="1" dirty="0" smtClean="0">
                <a:cs typeface="Times New Roman" pitchFamily="18" charset="0"/>
              </a:rPr>
              <a:t>;</a:t>
            </a: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ro-RO" altLang="ro-RO" sz="7200" dirty="0" smtClean="0">
                <a:cs typeface="Times New Roman" pitchFamily="18" charset="0"/>
              </a:rPr>
              <a:t>E</a:t>
            </a:r>
            <a:r>
              <a:rPr lang="en-US" altLang="ro-RO" sz="7200" dirty="0" err="1" smtClean="0">
                <a:cs typeface="Times New Roman" pitchFamily="18" charset="0"/>
              </a:rPr>
              <a:t>quivalence</a:t>
            </a:r>
            <a:r>
              <a:rPr lang="en-US" altLang="ro-RO" sz="7200" dirty="0" smtClean="0">
                <a:cs typeface="Times New Roman" pitchFamily="18" charset="0"/>
              </a:rPr>
              <a:t> </a:t>
            </a:r>
            <a:r>
              <a:rPr lang="en-US" altLang="ro-RO" sz="7200" dirty="0">
                <a:cs typeface="Times New Roman" pitchFamily="18" charset="0"/>
              </a:rPr>
              <a:t>of qualifications obtained in the education and training system up to the RM </a:t>
            </a:r>
            <a:r>
              <a:rPr lang="ro-RO" altLang="ro-RO" sz="7200" dirty="0">
                <a:cs typeface="Times New Roman" pitchFamily="18" charset="0"/>
              </a:rPr>
              <a:t>NQF </a:t>
            </a:r>
            <a:r>
              <a:rPr lang="en-US" altLang="ro-RO" sz="7200" dirty="0" smtClean="0">
                <a:cs typeface="Times New Roman" pitchFamily="18" charset="0"/>
              </a:rPr>
              <a:t>approval</a:t>
            </a:r>
            <a:r>
              <a:rPr lang="ro-RO" altLang="ro-RO" sz="7200" dirty="0" smtClean="0">
                <a:cs typeface="Times New Roman" pitchFamily="18" charset="0"/>
              </a:rPr>
              <a:t>, CD </a:t>
            </a:r>
            <a:r>
              <a:rPr lang="ro-RO" altLang="ro-RO" sz="7200" dirty="0" err="1" smtClean="0">
                <a:cs typeface="Times New Roman" pitchFamily="18" charset="0"/>
              </a:rPr>
              <a:t>no</a:t>
            </a:r>
            <a:r>
              <a:rPr lang="ro-RO" altLang="ro-RO" sz="7200" dirty="0" smtClean="0">
                <a:cs typeface="Times New Roman" pitchFamily="18" charset="0"/>
              </a:rPr>
              <a:t>. 1167/2018;</a:t>
            </a: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ro-RO" sz="7200" dirty="0">
                <a:cs typeface="Times New Roman" pitchFamily="18" charset="0"/>
              </a:rPr>
              <a:t>It was approved by GD no. 1167/2018 Annex 3 to the </a:t>
            </a:r>
            <a:r>
              <a:rPr lang="ro-RO" altLang="ro-RO" sz="7200" dirty="0">
                <a:cs typeface="Times New Roman" pitchFamily="18" charset="0"/>
              </a:rPr>
              <a:t>NQF</a:t>
            </a:r>
            <a:r>
              <a:rPr lang="en-US" altLang="ro-RO" sz="7200" dirty="0">
                <a:cs typeface="Times New Roman" pitchFamily="18" charset="0"/>
              </a:rPr>
              <a:t> </a:t>
            </a:r>
            <a:r>
              <a:rPr lang="en-US" altLang="ro-RO" sz="7200" dirty="0" smtClean="0">
                <a:cs typeface="Times New Roman" pitchFamily="18" charset="0"/>
              </a:rPr>
              <a:t>- </a:t>
            </a:r>
            <a:r>
              <a:rPr lang="en-US" altLang="ro-RO" sz="7200" dirty="0">
                <a:cs typeface="Times New Roman" pitchFamily="18" charset="0"/>
              </a:rPr>
              <a:t>access to studies, professional careers, recognition and </a:t>
            </a:r>
            <a:r>
              <a:rPr lang="en-US" altLang="ro-RO" sz="7200" dirty="0" smtClean="0">
                <a:cs typeface="Times New Roman" pitchFamily="18" charset="0"/>
              </a:rPr>
              <a:t>employability</a:t>
            </a:r>
            <a:r>
              <a:rPr lang="ro-RO" altLang="ro-RO" sz="7200" dirty="0" smtClean="0">
                <a:cs typeface="Times New Roman" pitchFamily="18" charset="0"/>
              </a:rPr>
              <a:t>;</a:t>
            </a:r>
            <a:endParaRPr lang="en-US" altLang="ro-RO" sz="7200" dirty="0">
              <a:cs typeface="Times New Roman" panose="02020603050405020304" pitchFamily="18" charset="0"/>
            </a:endParaRP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ro-RO" sz="7200" dirty="0" smtClean="0">
                <a:cs typeface="Times New Roman" pitchFamily="18" charset="0"/>
              </a:rPr>
              <a:t>Dissemination </a:t>
            </a:r>
            <a:r>
              <a:rPr lang="en-US" altLang="ro-RO" sz="7200" dirty="0">
                <a:cs typeface="Times New Roman" pitchFamily="18" charset="0"/>
              </a:rPr>
              <a:t>of information with reference to </a:t>
            </a:r>
            <a:r>
              <a:rPr lang="ro-RO" altLang="ro-RO" sz="7200" dirty="0" smtClean="0">
                <a:cs typeface="Times New Roman" pitchFamily="18" charset="0"/>
              </a:rPr>
              <a:t>NQF</a:t>
            </a:r>
            <a:r>
              <a:rPr lang="en-US" altLang="ro-RO" sz="7200" dirty="0" smtClean="0">
                <a:cs typeface="Times New Roman" pitchFamily="18" charset="0"/>
              </a:rPr>
              <a:t> </a:t>
            </a:r>
            <a:r>
              <a:rPr lang="en-US" altLang="ro-RO" sz="7200" dirty="0">
                <a:cs typeface="Times New Roman" pitchFamily="18" charset="0"/>
              </a:rPr>
              <a:t>- 5 republican seminars and 7 workshops</a:t>
            </a:r>
            <a:r>
              <a:rPr lang="en-US" altLang="ro-RO" sz="7200" dirty="0" smtClean="0">
                <a:cs typeface="Times New Roman" pitchFamily="18" charset="0"/>
              </a:rPr>
              <a:t>;</a:t>
            </a:r>
            <a:endParaRPr lang="ro-RO" altLang="ro-RO" sz="7200" dirty="0" smtClean="0">
              <a:cs typeface="Times New Roman" pitchFamily="18" charset="0"/>
            </a:endParaRP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ro-RO" sz="7200" dirty="0" smtClean="0">
                <a:cs typeface="Times New Roman" pitchFamily="18" charset="0"/>
              </a:rPr>
              <a:t>The </a:t>
            </a:r>
            <a:r>
              <a:rPr lang="en-US" altLang="ro-RO" sz="7200" dirty="0">
                <a:cs typeface="Times New Roman" pitchFamily="18" charset="0"/>
              </a:rPr>
              <a:t>normative framework for carrying out the process of authentication, recognition and equivalence of study papers and qualifications </a:t>
            </a:r>
            <a:r>
              <a:rPr lang="en-US" altLang="ro-RO" sz="7200" dirty="0" smtClean="0">
                <a:cs typeface="Times New Roman" pitchFamily="18" charset="0"/>
              </a:rPr>
              <a:t>and</a:t>
            </a:r>
            <a:endParaRPr lang="ro-RO" altLang="ro-RO" sz="7200" dirty="0" smtClean="0">
              <a:cs typeface="Times New Roman" pitchFamily="18" charset="0"/>
            </a:endParaRP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ro-RO" sz="7200" dirty="0" smtClean="0">
                <a:cs typeface="Times New Roman" pitchFamily="18" charset="0"/>
              </a:rPr>
              <a:t>ENIC-NARIC </a:t>
            </a:r>
            <a:r>
              <a:rPr lang="en-US" altLang="ro-RO" sz="7200" dirty="0">
                <a:cs typeface="Times New Roman" pitchFamily="18" charset="0"/>
              </a:rPr>
              <a:t>network - information related to the national education system and cooperation with Member States.</a:t>
            </a: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altLang="ro-RO" sz="2400" dirty="0" smtClean="0"/>
          </a:p>
          <a:p>
            <a:pPr marL="319088" indent="-319088"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ro-RO" sz="8000" dirty="0" smtClean="0"/>
          </a:p>
        </p:txBody>
      </p:sp>
    </p:spTree>
    <p:extLst>
      <p:ext uri="{BB962C8B-B14F-4D97-AF65-F5344CB8AC3E}">
        <p14:creationId xmlns="" xmlns:p14="http://schemas.microsoft.com/office/powerpoint/2010/main" val="132167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latin typeface="+mn-lt"/>
                <a:cs typeface="Times New Roman" panose="02020603050405020304" pitchFamily="18" charset="0"/>
              </a:rPr>
              <a:t>National Register of Qualifications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o-RO" dirty="0" smtClean="0"/>
              <a:t>National R</a:t>
            </a:r>
            <a:r>
              <a:rPr lang="en-US" dirty="0" err="1" smtClean="0"/>
              <a:t>egister</a:t>
            </a:r>
            <a:r>
              <a:rPr lang="en-US" dirty="0" smtClean="0"/>
              <a:t> of </a:t>
            </a:r>
            <a:r>
              <a:rPr lang="ro-RO" dirty="0" smtClean="0"/>
              <a:t>Q</a:t>
            </a:r>
            <a:r>
              <a:rPr lang="en-US" dirty="0" err="1" smtClean="0"/>
              <a:t>ualifications</a:t>
            </a:r>
            <a:r>
              <a:rPr lang="en-US" dirty="0" smtClean="0"/>
              <a:t>, significantly</a:t>
            </a:r>
          </a:p>
          <a:p>
            <a:pPr>
              <a:buNone/>
            </a:pPr>
            <a:r>
              <a:rPr lang="en-US" dirty="0" smtClean="0"/>
              <a:t>increases the transparency of the qualifications system in the country.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It will be used by different target groups: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Individuals: learners, unemployed, employees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Employers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Educational institutions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Career </a:t>
            </a:r>
            <a:r>
              <a:rPr lang="en-US" dirty="0" err="1" smtClean="0"/>
              <a:t>counsellors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Recognition bodies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None/>
            </a:pPr>
            <a:r>
              <a:rPr lang="en-US" i="1" dirty="0" smtClean="0">
                <a:hlinkClick r:id="rId2"/>
              </a:rPr>
              <a:t>http://lex.justice.md/viewdoc.php?action=view&amp;view=doc&amp;id=378836&amp;lang=1</a:t>
            </a:r>
            <a:r>
              <a:rPr lang="en-US" i="1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ro-RO" b="1" dirty="0" smtClean="0">
                <a:latin typeface="+mn-lt"/>
                <a:cs typeface="Times New Roman" panose="02020603050405020304" pitchFamily="18" charset="0"/>
              </a:rPr>
              <a:t>T</a:t>
            </a:r>
            <a:r>
              <a:rPr lang="ro-RO" altLang="ro-RO" b="1" dirty="0" smtClean="0">
                <a:latin typeface="+mn-lt"/>
                <a:cs typeface="Times New Roman" panose="02020603050405020304" pitchFamily="18" charset="0"/>
              </a:rPr>
              <a:t>he 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Government Decision </a:t>
            </a:r>
            <a:br>
              <a:rPr lang="en-US" b="1" dirty="0" smtClean="0">
                <a:latin typeface="+mn-lt"/>
                <a:cs typeface="Times New Roman" panose="02020603050405020304" pitchFamily="18" charset="0"/>
              </a:rPr>
            </a:b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no</a:t>
            </a:r>
            <a:r>
              <a:rPr lang="ro-RO" b="1" dirty="0" smtClean="0">
                <a:latin typeface="+mn-lt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o-RO" altLang="ro-RO" b="1" dirty="0" smtClean="0">
                <a:latin typeface="+mn-lt"/>
                <a:cs typeface="Times New Roman" panose="02020603050405020304" pitchFamily="18" charset="0"/>
              </a:rPr>
              <a:t>1199/2018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  <a:cs typeface="Times New Roman" pitchFamily="18" charset="0"/>
              </a:rPr>
              <a:t>Development of Database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latin typeface="+mn-lt"/>
                <a:cs typeface="Times New Roman" pitchFamily="18" charset="0"/>
              </a:rPr>
              <a:t>Informational  Management System in Education (for the general education)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4953000"/>
            <a:ext cx="8001000" cy="1438656"/>
          </a:xfrm>
        </p:spPr>
        <p:txBody>
          <a:bodyPr/>
          <a:lstStyle/>
          <a:p>
            <a:pPr lvl="1">
              <a:buNone/>
            </a:pPr>
            <a:endParaRPr lang="ro-RO" dirty="0" smtClean="0"/>
          </a:p>
          <a:p>
            <a:pPr lvl="1">
              <a:buNone/>
            </a:pPr>
            <a:r>
              <a:rPr lang="en-US" dirty="0" smtClean="0">
                <a:hlinkClick r:id="rId2"/>
              </a:rPr>
              <a:t>http://sime.md/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https://sime.md/ords/emis/r/200/files/static/v22/Portal_sim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8001000" cy="3276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5921</TotalTime>
  <Words>841</Words>
  <Application>Microsoft Office PowerPoint</Application>
  <PresentationFormat>On-screen Show (4:3)</PresentationFormat>
  <Paragraphs>139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Slide 1</vt:lpstr>
      <vt:lpstr>Lead NQF- Ministry of Education, Culture and Research Republic of Moldova: NQF Departament</vt:lpstr>
      <vt:lpstr>National Qualifications Framework of the Republic of Moldova</vt:lpstr>
      <vt:lpstr>NQF Department – main activities:</vt:lpstr>
      <vt:lpstr>Achievements</vt:lpstr>
      <vt:lpstr>National Register of Qualifications</vt:lpstr>
      <vt:lpstr>The Government Decision  no. 1199/2018</vt:lpstr>
      <vt:lpstr>Development of Database</vt:lpstr>
      <vt:lpstr>Informational  Management System in Education (for the general education)</vt:lpstr>
      <vt:lpstr>National Portal for VET</vt:lpstr>
      <vt:lpstr>Database about students</vt:lpstr>
      <vt:lpstr>NRQ STRUCTURE</vt:lpstr>
      <vt:lpstr>Description of the qualification</vt:lpstr>
      <vt:lpstr>Register kvalifikacij SOK</vt:lpstr>
      <vt:lpstr>The role of the social partners in the development of the NRQ</vt:lpstr>
      <vt:lpstr>Priorities 2019 -2022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Combating social exclusion &amp; integrating vulnerable groups in the labour market through  SOCIAL ENTREPRENEURSHIP</dc:title>
  <dc:creator>Ιωάννης Νασιούλας</dc:creator>
  <cp:lastModifiedBy>Computer</cp:lastModifiedBy>
  <cp:revision>599</cp:revision>
  <dcterms:created xsi:type="dcterms:W3CDTF">2006-08-16T00:00:00Z</dcterms:created>
  <dcterms:modified xsi:type="dcterms:W3CDTF">2019-07-08T06:31:26Z</dcterms:modified>
</cp:coreProperties>
</file>