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15"/>
  </p:notesMasterIdLst>
  <p:handoutMasterIdLst>
    <p:handoutMasterId r:id="rId16"/>
  </p:handoutMasterIdLst>
  <p:sldIdLst>
    <p:sldId id="343" r:id="rId8"/>
    <p:sldId id="396" r:id="rId9"/>
    <p:sldId id="395" r:id="rId10"/>
    <p:sldId id="358" r:id="rId11"/>
    <p:sldId id="359" r:id="rId12"/>
    <p:sldId id="397" r:id="rId13"/>
    <p:sldId id="326" r:id="rId14"/>
  </p:sldIdLst>
  <p:sldSz cx="9144000" cy="5143500" type="screen16x9"/>
  <p:notesSz cx="10234613" cy="70993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96"/>
            <p14:sldId id="395"/>
          </p14:sldIdLst>
        </p14:section>
        <p14:section name="Раздел без заголовка" id="{CBE95513-1B20-4B01-80A7-6B26B6A3C18B}">
          <p14:sldIdLst>
            <p14:sldId id="358"/>
            <p14:sldId id="359"/>
            <p14:sldId id="397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2236">
          <p15:clr>
            <a:srgbClr val="A4A3A4"/>
          </p15:clr>
        </p15:guide>
        <p15:guide id="4" pos="32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9189" autoAdjust="0"/>
  </p:normalViewPr>
  <p:slideViewPr>
    <p:cSldViewPr>
      <p:cViewPr varScale="1">
        <p:scale>
          <a:sx n="129" d="100"/>
          <a:sy n="129" d="100"/>
        </p:scale>
        <p:origin x="948" y="120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  <p:guide orient="horz" pos="2236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09/07/2019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31813"/>
            <a:ext cx="4732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9"/>
            <a:ext cx="8187690" cy="3194684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198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625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538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sco/resources/escopedia/20190529_162251/59c3bc4f-2fb3-4dcd-920e-b0d624a535c2Annex_VI_data_fields_for_the_electronic_publication_of_information_on_qualifications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sco/portal/qualification" TargetMode="External"/><Relationship Id="rId2" Type="http://schemas.openxmlformats.org/officeDocument/2006/relationships/hyperlink" Target="https://ec.europa.eu/ploteus/search/site?f%5b0%5d=im_field_entity_type%3A97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c.europa.eu/esco/resources/escopedia/20190529_162251/59c3bc4f-2fb3-4dcd-920e-b0d624a535c2Annex_VI_data_fields_for_the_electronic_publication_of_information_on_qualifications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natolii.garmash" TargetMode="External"/><Relationship Id="rId2" Type="http://schemas.openxmlformats.org/officeDocument/2006/relationships/hyperlink" Target="mailto:anatol_garm@ukr.ne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795886"/>
            <a:ext cx="6858000" cy="631536"/>
          </a:xfrm>
        </p:spPr>
        <p:txBody>
          <a:bodyPr>
            <a:normAutofit/>
          </a:bodyPr>
          <a:lstStyle/>
          <a:p>
            <a:r>
              <a:rPr lang="uk-UA" sz="1100" dirty="0"/>
              <a:t>Анатолій гармаш</a:t>
            </a:r>
            <a:endParaRPr lang="en-US" sz="1100" dirty="0"/>
          </a:p>
          <a:p>
            <a:r>
              <a:rPr lang="uk-UA" sz="1100" dirty="0"/>
              <a:t>Київ, 10/07/2019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6670232" cy="1902067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400" cap="none" dirty="0">
                <a:effectLst/>
              </a:rPr>
            </a:br>
            <a:br>
              <a:rPr lang="ru-RU" sz="2800" cap="none" dirty="0">
                <a:effectLst/>
              </a:rPr>
            </a:br>
            <a:r>
              <a:rPr lang="uk-UA" sz="2800" cap="none" dirty="0">
                <a:effectLst/>
              </a:rPr>
              <a:t>Реєстри і бази даних кваліфікацій: захід з обміну досвідом </a:t>
            </a:r>
            <a:br>
              <a:rPr lang="uk-UA" sz="2800" cap="none" dirty="0">
                <a:effectLst/>
              </a:rPr>
            </a:br>
            <a:r>
              <a:rPr lang="uk-UA" sz="2400" cap="none" dirty="0">
                <a:effectLst/>
              </a:rPr>
              <a:t>(21-22 березня 2019 р., Будапешт)</a:t>
            </a:r>
            <a:br>
              <a:rPr lang="uk-UA" sz="2400" cap="none" dirty="0">
                <a:effectLst/>
              </a:rPr>
            </a:br>
            <a:br>
              <a:rPr lang="uk-UA" sz="2800" cap="none" dirty="0">
                <a:effectLst/>
              </a:rPr>
            </a:br>
            <a:br>
              <a:rPr lang="en-GB" sz="1800" cap="none" dirty="0">
                <a:effectLst/>
              </a:rPr>
            </a:br>
            <a:br>
              <a:rPr lang="en-GB" sz="1800" cap="none" dirty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/>
          </a:bodyPr>
          <a:lstStyle/>
          <a:p>
            <a:r>
              <a:rPr lang="uk-UA" dirty="0"/>
              <a:t>Мета заходу - обмін досвідом з розроблення і використання реєстрів і баз даних кваліфікацій, їх зв’язок на європейському рівні</a:t>
            </a:r>
          </a:p>
          <a:p>
            <a:r>
              <a:rPr lang="uk-UA" b="0" dirty="0"/>
              <a:t>Питання для обговорення:</a:t>
            </a:r>
          </a:p>
          <a:p>
            <a:pPr marL="285750" indent="-285750">
              <a:buFontTx/>
              <a:buChar char="-"/>
            </a:pPr>
            <a:r>
              <a:rPr lang="uk-UA" b="0" dirty="0"/>
              <a:t>Яким чином Реєстр кваліфікацій може підтримати функціональність НРК (цілі реєстру кваліфікацій на національному рівні? Яка інформація включається в реєстр)?</a:t>
            </a:r>
          </a:p>
          <a:p>
            <a:pPr marL="285750" indent="-285750">
              <a:buFontTx/>
              <a:buChar char="-"/>
            </a:pPr>
            <a:r>
              <a:rPr lang="uk-UA" b="0" dirty="0"/>
              <a:t>Яким чином забезпечити зв’язок між Національними реєстрами кваліфікацій на європейському рівні (для забезпечення прозорості та </a:t>
            </a:r>
            <a:r>
              <a:rPr lang="uk-UA" b="0" dirty="0" err="1"/>
              <a:t>співставності</a:t>
            </a:r>
            <a:r>
              <a:rPr lang="uk-UA" b="0" dirty="0"/>
              <a:t> кваліфікацій на європейському рівні)?</a:t>
            </a:r>
          </a:p>
          <a:p>
            <a:pPr marL="285750" indent="-285750">
              <a:buFontTx/>
              <a:buChar char="-"/>
            </a:pPr>
            <a:endParaRPr lang="uk-UA" b="0" dirty="0"/>
          </a:p>
          <a:p>
            <a:pPr marL="285750" indent="-285750">
              <a:buFontTx/>
              <a:buChar char="-"/>
            </a:pPr>
            <a:endParaRPr lang="uk-UA" b="0" dirty="0"/>
          </a:p>
          <a:p>
            <a:pPr marL="285750" indent="-285750">
              <a:buFontTx/>
              <a:buChar char="-"/>
            </a:pPr>
            <a:endParaRPr lang="uk-UA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751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568952" cy="3600400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100" dirty="0"/>
              <a:t>Офіційний статус</a:t>
            </a:r>
          </a:p>
          <a:p>
            <a:r>
              <a:rPr lang="uk-UA" b="0" dirty="0"/>
              <a:t>Заснований на офіційних базах даних, Реєстр є надійним джерелом інформації про кваліфікації. Офіційна публікація кваліфікації в Реєстрі означає, що існують суворі процедури забезпечення якості, і що тільки акредитовані кваліфікації включені до Реєстру.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100" dirty="0"/>
              <a:t>Комплексне джерело інформації</a:t>
            </a:r>
          </a:p>
          <a:p>
            <a:r>
              <a:rPr lang="uk-UA" b="0" dirty="0"/>
              <a:t>Реєстри охоплюють кваліфікації всіх типів </a:t>
            </a:r>
            <a:r>
              <a:rPr lang="uk-UA" b="0"/>
              <a:t>і рівнів, </a:t>
            </a:r>
            <a:r>
              <a:rPr lang="uk-UA" b="0" dirty="0"/>
              <a:t>відображаючи таким чином комплексний характер НРК.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100" dirty="0"/>
              <a:t>Комунікаційний інструмент</a:t>
            </a:r>
          </a:p>
          <a:p>
            <a:r>
              <a:rPr lang="uk-UA" b="0" dirty="0"/>
              <a:t>Значущість для користувачів - бази даних і реєстри кваліфікацій збирають інформацію про результати навчання за кваліфікаціями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100" dirty="0"/>
              <a:t>Прозорість і порівнянність</a:t>
            </a:r>
          </a:p>
          <a:p>
            <a:r>
              <a:rPr lang="uk-UA" b="0" dirty="0"/>
              <a:t>Кваліфікації в Реєстрі описуються з використанням єдиного формату даних. Більшість країн слідують формату рекомендації ЄС. Описи результатів навчання часто засновані на інформації в Додатку до диплому / сертифікату формату </a:t>
            </a:r>
            <a:r>
              <a:rPr lang="de-DE" b="0" dirty="0"/>
              <a:t>Europass.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100" dirty="0"/>
              <a:t>Статистика та дослідження</a:t>
            </a:r>
          </a:p>
          <a:p>
            <a:r>
              <a:rPr lang="uk-UA" b="0" dirty="0"/>
              <a:t>Групування кваліфікацій на основі різних характеристик, наприклад, для статистичного аналізу, виявлення </a:t>
            </a:r>
            <a:r>
              <a:rPr lang="uk-UA" b="0" dirty="0" err="1"/>
              <a:t>зв'язків</a:t>
            </a:r>
            <a:r>
              <a:rPr lang="uk-UA" b="0" dirty="0"/>
              <a:t> з існуючими класифікаціями (</a:t>
            </a:r>
            <a:r>
              <a:rPr lang="de-DE" b="0" dirty="0"/>
              <a:t>ESCO, ISCO, ISCED).</a:t>
            </a:r>
            <a:endParaRPr lang="uk-UA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Реєстр кваліфікацій: цілі</a:t>
            </a:r>
          </a:p>
        </p:txBody>
      </p:sp>
    </p:spTree>
    <p:extLst>
      <p:ext uri="{BB962C8B-B14F-4D97-AF65-F5344CB8AC3E}">
        <p14:creationId xmlns:p14="http://schemas.microsoft.com/office/powerpoint/2010/main" val="170925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275606"/>
            <a:ext cx="8494503" cy="33843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Структура інформації про кваліфікації відображає формат </a:t>
            </a:r>
            <a:r>
              <a:rPr lang="uk-UA" dirty="0">
                <a:hlinkClick r:id="rId3"/>
              </a:rPr>
              <a:t>рекомендацій ЄРК</a:t>
            </a:r>
            <a:r>
              <a:rPr lang="uk-UA" dirty="0"/>
              <a:t> </a:t>
            </a:r>
            <a:r>
              <a:rPr lang="uk-UA" b="0" dirty="0"/>
              <a:t>(можливий більш широкий формат охоплення даних)</a:t>
            </a:r>
          </a:p>
          <a:p>
            <a:endParaRPr lang="uk-UA" sz="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Використання результатів навчання для опису кваліфікацій </a:t>
            </a:r>
            <a:endParaRPr lang="uk-UA" b="0" dirty="0"/>
          </a:p>
          <a:p>
            <a:endParaRPr lang="uk-UA" sz="8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Включення інформації в реєстр </a:t>
            </a:r>
            <a:r>
              <a:rPr lang="uk-UA" b="0" dirty="0"/>
              <a:t>- передача даних з національних освітніх баз даних або відповідними міністерствами/агентствами</a:t>
            </a:r>
          </a:p>
          <a:p>
            <a:endParaRPr lang="uk-UA" sz="8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Включення в реєстр лише сучасних кваліфікацій </a:t>
            </a:r>
            <a:r>
              <a:rPr lang="uk-UA" b="0" dirty="0"/>
              <a:t>(«старі» кваліфікації офіційно не включаються, але визнаються)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b="0" dirty="0"/>
          </a:p>
          <a:p>
            <a:pPr marL="285750" indent="-285750">
              <a:buFontTx/>
              <a:buChar char="-"/>
            </a:pPr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Інформація в реєстрі</a:t>
            </a:r>
          </a:p>
        </p:txBody>
      </p:sp>
    </p:spTree>
    <p:extLst>
      <p:ext uri="{BB962C8B-B14F-4D97-AF65-F5344CB8AC3E}">
        <p14:creationId xmlns:p14="http://schemas.microsoft.com/office/powerpoint/2010/main" val="156155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90"/>
            <a:ext cx="8494503" cy="352839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Як забезпечити актуальність інформації в реєстрі?</a:t>
            </a:r>
          </a:p>
          <a:p>
            <a:r>
              <a:rPr lang="uk-UA" b="0" dirty="0"/>
              <a:t>автоматична синхронізація даних з освітніми базами даних, обов’язкова передача інформації міністерствами/агентствами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Повнота даних </a:t>
            </a:r>
          </a:p>
          <a:p>
            <a:r>
              <a:rPr lang="uk-UA" b="0" dirty="0"/>
              <a:t>брак інформації в базах даних, використання інформації Додатку до диплому / сертифікату формату </a:t>
            </a:r>
            <a:r>
              <a:rPr lang="de-DE" b="0" dirty="0"/>
              <a:t>Europass</a:t>
            </a:r>
            <a:r>
              <a:rPr lang="uk-UA" b="0" dirty="0"/>
              <a:t> для опису результатів навчання, зв’язок з сайтами суб’єктів присвоєння кваліфікацій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Відповідність потребам користувачів </a:t>
            </a:r>
          </a:p>
          <a:p>
            <a:r>
              <a:rPr lang="uk-UA" b="0" dirty="0"/>
              <a:t>зручність інтерфейсу, вивчення очікувань різних груп користувачів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актуальні питання (1)</a:t>
            </a:r>
          </a:p>
        </p:txBody>
      </p:sp>
    </p:spTree>
    <p:extLst>
      <p:ext uri="{BB962C8B-B14F-4D97-AF65-F5344CB8AC3E}">
        <p14:creationId xmlns:p14="http://schemas.microsoft.com/office/powerpoint/2010/main" val="316795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494503" cy="367240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Якість інформації в реєстрі – забезпечення порівнянності кваліфікацій/ результатів навчання</a:t>
            </a:r>
          </a:p>
          <a:p>
            <a:r>
              <a:rPr lang="uk-UA" b="0" dirty="0"/>
              <a:t>як формулювати кваліфікації через результати навчання (не усі кваліфікації сформульовані через результати навчання, загальні рекомендації/ критерії якості результатів навчання)?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Взаємодія з іншими національними базами даних </a:t>
            </a:r>
            <a:r>
              <a:rPr lang="uk-UA" b="0" dirty="0"/>
              <a:t>(зв’язок кваліфікацій з професіями)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Зв’язок з європейськими порталами </a:t>
            </a:r>
            <a:r>
              <a:rPr lang="uk-UA" b="0" dirty="0"/>
              <a:t>(</a:t>
            </a:r>
            <a:r>
              <a:rPr lang="uk-UA" b="0" dirty="0">
                <a:hlinkClick r:id="rId2"/>
              </a:rPr>
              <a:t>ЄРК</a:t>
            </a:r>
            <a:r>
              <a:rPr lang="uk-UA" b="0" dirty="0"/>
              <a:t> та </a:t>
            </a:r>
            <a:r>
              <a:rPr lang="en-US" b="0" dirty="0">
                <a:hlinkClick r:id="rId3"/>
              </a:rPr>
              <a:t>ESCO</a:t>
            </a:r>
            <a:r>
              <a:rPr lang="en-US" b="0" dirty="0"/>
              <a:t>)</a:t>
            </a:r>
            <a:r>
              <a:rPr lang="uk-UA" b="0" dirty="0"/>
              <a:t> - забезпечення прозорості і порівнянності кваліфікацій на європейському рівні</a:t>
            </a:r>
          </a:p>
          <a:p>
            <a:r>
              <a:rPr lang="uk-UA" b="0" dirty="0"/>
              <a:t>Відповідність структури інформації формату </a:t>
            </a:r>
            <a:r>
              <a:rPr lang="uk-UA" b="0" dirty="0">
                <a:hlinkClick r:id="rId4"/>
              </a:rPr>
              <a:t>рекомендацій ЄРК </a:t>
            </a:r>
            <a:r>
              <a:rPr lang="uk-UA" b="0" dirty="0"/>
              <a:t>, переклад англійською мовою, співставлення НРК з ЄРК, опис кваліфікацій через результати навчання, класифікація кваліфікацій за </a:t>
            </a:r>
            <a:r>
              <a:rPr lang="en-US" b="0" dirty="0"/>
              <a:t>ISCED 2013</a:t>
            </a:r>
            <a:endParaRPr lang="uk-UA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актуальні питання (2)</a:t>
            </a:r>
          </a:p>
        </p:txBody>
      </p:sp>
    </p:spTree>
    <p:extLst>
      <p:ext uri="{BB962C8B-B14F-4D97-AF65-F5344CB8AC3E}">
        <p14:creationId xmlns:p14="http://schemas.microsoft.com/office/powerpoint/2010/main" val="139798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288E9A5-BF8E-47BE-8132-3C047DCCE0AC}"/>
              </a:ext>
            </a:extLst>
          </p:cNvPr>
          <p:cNvSpPr/>
          <p:nvPr/>
        </p:nvSpPr>
        <p:spPr>
          <a:xfrm>
            <a:off x="539552" y="1290630"/>
            <a:ext cx="8208912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sz="3200" dirty="0">
              <a:solidFill>
                <a:srgbClr val="002060"/>
              </a:solidFill>
            </a:endParaRPr>
          </a:p>
          <a:p>
            <a:pPr lvl="0" algn="ctr"/>
            <a:r>
              <a:rPr lang="uk-UA" sz="3200" dirty="0">
                <a:solidFill>
                  <a:srgbClr val="002060"/>
                </a:solidFill>
              </a:rPr>
              <a:t>Дякую за увагу!</a:t>
            </a:r>
            <a:endParaRPr lang="en-US" sz="3200" dirty="0">
              <a:solidFill>
                <a:srgbClr val="002060"/>
              </a:solidFill>
            </a:endParaRPr>
          </a:p>
          <a:p>
            <a:pPr lvl="0" algn="ctr"/>
            <a:endParaRPr lang="en-US" sz="1050" dirty="0">
              <a:solidFill>
                <a:srgbClr val="002060"/>
              </a:solidFill>
            </a:endParaRPr>
          </a:p>
          <a:p>
            <a:pPr lvl="0" algn="ctr"/>
            <a:endParaRPr lang="uk-UA" sz="1050" dirty="0">
              <a:solidFill>
                <a:srgbClr val="002060"/>
              </a:solidFill>
            </a:endParaRPr>
          </a:p>
          <a:p>
            <a:pPr lvl="0" algn="r"/>
            <a:r>
              <a:rPr lang="en-US" sz="3200" dirty="0">
                <a:solidFill>
                  <a:srgbClr val="002060"/>
                </a:solidFill>
              </a:rPr>
              <a:t>			  </a:t>
            </a:r>
            <a:r>
              <a:rPr lang="en-US" sz="1400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anatol_garm@ukr.net</a:t>
            </a:r>
            <a:r>
              <a:rPr lang="en-US" sz="1400" dirty="0">
                <a:solidFill>
                  <a:srgbClr val="002060"/>
                </a:solidFill>
              </a:rPr>
              <a:t>			</a:t>
            </a:r>
            <a:r>
              <a:rPr lang="de-DE" sz="14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https://www.facebook.com/anatolii.garmash</a:t>
            </a:r>
            <a:endParaRPr lang="uk-UA" sz="1400" dirty="0">
              <a:solidFill>
                <a:srgbClr val="002060"/>
              </a:solidFill>
            </a:endParaRPr>
          </a:p>
          <a:p>
            <a:pPr lvl="0"/>
            <a:endParaRPr lang="uk-UA" sz="32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23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EA3865-AB0B-4AE0-9B01-243498219D6D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df6b2545-d15d-4d63-86ca-644416e434f8"/>
    <ds:schemaRef ds:uri="http://schemas.microsoft.com/office/infopath/2007/PartnerControls"/>
    <ds:schemaRef ds:uri="http://purl.org/dc/terms/"/>
    <ds:schemaRef ds:uri="1404a0f7-7811-4ba3-8101-734d0e50278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2502</TotalTime>
  <Words>450</Words>
  <Application>Microsoft Office PowerPoint</Application>
  <PresentationFormat>Экран (16:9)</PresentationFormat>
  <Paragraphs>55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            Реєстри і бази даних кваліфікацій: захід з обміну досвідом  (21-22 березня 2019 р., Будапешт)    </vt:lpstr>
      <vt:lpstr> </vt:lpstr>
      <vt:lpstr>Реєстр кваліфікацій: цілі</vt:lpstr>
      <vt:lpstr>Інформація в реєстрі</vt:lpstr>
      <vt:lpstr>актуальні питання (1)</vt:lpstr>
      <vt:lpstr>актуальні питання (2)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Garmash</cp:lastModifiedBy>
  <cp:revision>306</cp:revision>
  <cp:lastPrinted>2019-07-09T12:19:23Z</cp:lastPrinted>
  <dcterms:created xsi:type="dcterms:W3CDTF">2017-04-21T16:00:31Z</dcterms:created>
  <dcterms:modified xsi:type="dcterms:W3CDTF">2019-07-09T12:29:12Z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