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01" r:id="rId3"/>
    <p:sldId id="302" r:id="rId4"/>
    <p:sldId id="258" r:id="rId5"/>
    <p:sldId id="304" r:id="rId6"/>
    <p:sldId id="305" r:id="rId7"/>
    <p:sldId id="306" r:id="rId8"/>
    <p:sldId id="286" r:id="rId9"/>
    <p:sldId id="287" r:id="rId10"/>
    <p:sldId id="288" r:id="rId11"/>
    <p:sldId id="289" r:id="rId12"/>
    <p:sldId id="290" r:id="rId13"/>
    <p:sldId id="292" r:id="rId14"/>
    <p:sldId id="294" r:id="rId15"/>
    <p:sldId id="263" r:id="rId16"/>
    <p:sldId id="295" r:id="rId17"/>
    <p:sldId id="297" r:id="rId18"/>
    <p:sldId id="298" r:id="rId19"/>
    <p:sldId id="265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5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2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6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5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5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028-21CE-4D08-9400-BA91FF40E992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90A4-1B63-4573-993D-FF0D21137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95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REVERSE ENGINEERING QUALIFICATION SYSTEMS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THE EFFECTS FOR LEARNING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Image result for image labyrinth copyright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314073"/>
            <a:ext cx="58293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200150" y="1924050"/>
            <a:ext cx="600075" cy="4162425"/>
          </a:xfrm>
          <a:prstGeom prst="downArrow">
            <a:avLst/>
          </a:prstGeom>
          <a:gradFill>
            <a:gsLst>
              <a:gs pos="0">
                <a:schemeClr val="accent4"/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10058400" y="1819275"/>
            <a:ext cx="771525" cy="4638675"/>
          </a:xfrm>
          <a:prstGeom prst="upArrow">
            <a:avLst/>
          </a:prstGeom>
          <a:gradFill>
            <a:gsLst>
              <a:gs pos="0">
                <a:srgbClr val="FF0000"/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66738" y="3511082"/>
            <a:ext cx="2474733" cy="12659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 smtClean="0">
                <a:solidFill>
                  <a:schemeClr val="bg1"/>
                </a:solidFill>
                <a:ea typeface="Abadi MT Condensed Extra Bold" charset="0"/>
                <a:cs typeface="Abadi MT Condensed Extra Bold" charset="0"/>
              </a:rPr>
              <a:t>OCCUPATIONAL STANDARDS</a:t>
            </a:r>
            <a:endParaRPr lang="en-US" sz="1867" b="1" dirty="0">
              <a:solidFill>
                <a:schemeClr val="bg1"/>
              </a:solidFill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0408" y="3476920"/>
            <a:ext cx="2552475" cy="12264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 smtClean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EDUCATION STANDARDS</a:t>
            </a:r>
            <a:endParaRPr lang="en-US" sz="1867" b="1" dirty="0">
              <a:solidFill>
                <a:srgbClr val="00662E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16229" y="3602121"/>
            <a:ext cx="3016750" cy="1226403"/>
          </a:xfrm>
          <a:prstGeom prst="roundRect">
            <a:avLst/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b="1" dirty="0" smtClean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DECENTRALISED CURRICULA</a:t>
            </a:r>
            <a:endParaRPr lang="en-US" sz="1867" b="1" dirty="0">
              <a:solidFill>
                <a:srgbClr val="00662E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24240" y="3922535"/>
            <a:ext cx="533400" cy="41329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7422649" y="3920975"/>
            <a:ext cx="510812" cy="518274"/>
          </a:xfrm>
          <a:prstGeom prst="rightArrow">
            <a:avLst/>
          </a:prstGeom>
          <a:solidFill>
            <a:srgbClr val="92D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49" y="5249673"/>
            <a:ext cx="1133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are decentralised curricula</a:t>
            </a:r>
            <a:r>
              <a:rPr lang="ru-RU" sz="2800" dirty="0" smtClean="0"/>
              <a:t>? </a:t>
            </a:r>
            <a:endParaRPr lang="en-GB" sz="2800" dirty="0" smtClean="0"/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will they function</a:t>
            </a:r>
            <a:r>
              <a:rPr lang="ru-RU" sz="2800" dirty="0" smtClean="0"/>
              <a:t>?</a:t>
            </a:r>
            <a:endParaRPr lang="ru-RU" sz="2400" b="1" dirty="0"/>
          </a:p>
          <a:p>
            <a:r>
              <a:rPr lang="en-GB" sz="2400" b="1" dirty="0" smtClean="0"/>
              <a:t>	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95248" y="231339"/>
            <a:ext cx="1021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DEVELOP AND ACQUIRE  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 AND QUALIFICATIONS?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What we already know</a:t>
            </a:r>
            <a:r>
              <a:rPr lang="ru-RU" sz="4800" b="1" dirty="0"/>
              <a:t>: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4037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1"/>
            <a:ext cx="1219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" y="3139520"/>
            <a:ext cx="11372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What we don’t know is how the future looks like</a:t>
            </a:r>
            <a:r>
              <a:rPr lang="ru-RU" sz="3600" b="1" dirty="0" smtClean="0">
                <a:solidFill>
                  <a:schemeClr val="bg1"/>
                </a:solidFill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550" y="4248150"/>
            <a:ext cx="10877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INTERNATIONAL BACKGROUND STUDY</a:t>
            </a:r>
            <a:endParaRPr lang="ru-RU" sz="3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T</a:t>
            </a:r>
            <a:r>
              <a:rPr lang="en-GB" sz="3200" dirty="0" smtClean="0">
                <a:solidFill>
                  <a:schemeClr val="bg1"/>
                </a:solidFill>
              </a:rPr>
              <a:t>rends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Reform strategies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en-GB" sz="3200" dirty="0" smtClean="0">
                <a:solidFill>
                  <a:schemeClr val="bg1"/>
                </a:solidFill>
              </a:rPr>
              <a:t>objectives, principles and characteristics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Analytical framework for gathering practice examples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" y="2772470"/>
            <a:ext cx="108775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INTERNATIONAL BACKGROUND STUDY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en-GB" sz="3200" dirty="0"/>
          </a:p>
          <a:p>
            <a:r>
              <a:rPr lang="en-GB" sz="3200" b="1" dirty="0">
                <a:solidFill>
                  <a:schemeClr val="bg1"/>
                </a:solidFill>
              </a:rPr>
              <a:t>Changing Contexts and Trends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Lifelong learning is no longer just a slogan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A </a:t>
            </a:r>
            <a:r>
              <a:rPr lang="en-GB" sz="3200" dirty="0">
                <a:solidFill>
                  <a:schemeClr val="bg1"/>
                </a:solidFill>
              </a:rPr>
              <a:t>more important role for professionals in the workplace and in education and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Flexible curricula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udent showing off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19" y="1"/>
            <a:ext cx="674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6780"/>
            <a:ext cx="53099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Teachers as a curriculum developer</a:t>
            </a:r>
          </a:p>
          <a:p>
            <a:pPr marL="514350" indent="-514350">
              <a:buFont typeface="+mj-lt"/>
              <a:buAutoNum type="arabicPeriod"/>
            </a:pP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</a:rPr>
              <a:t>Innovative pedagogy</a:t>
            </a:r>
          </a:p>
          <a:p>
            <a:pPr marL="342900" indent="-342900">
              <a:buFont typeface="+mj-lt"/>
              <a:buAutoNum type="arabicPeriod"/>
            </a:pPr>
            <a:endParaRPr lang="en-GB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Experiential learning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-&gt;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learning through practical experience, using cases, solving real problems,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reflection on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learning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0" y="190500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STRATEGIES FOR DEVELOPING CURRICULA FOR VOCATIONAL EDUCATION AND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udent showing off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19" y="1"/>
            <a:ext cx="674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6780"/>
            <a:ext cx="530993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Innovative pedagogics</a:t>
            </a:r>
          </a:p>
          <a:p>
            <a:pPr marL="342900" indent="-342900">
              <a:buFont typeface="+mj-lt"/>
              <a:buAutoNum type="arabicPeriod" startAt="2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Dialogic and collaborative learning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-&gt;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learning through dialogues and group work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lended learning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-&gt;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combining face to face learning with e-learning including possibly in the workplace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700" y="190500"/>
            <a:ext cx="646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STRATEGIES FOR DEVELOPING CURRICULA FOR VOCATIONAL EDUCATION AND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56" y="161925"/>
            <a:ext cx="11865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SYSTEM AND LEARNING LEVELS FOR THE ELABORATION OF CURRICULA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056" y="1731585"/>
            <a:ext cx="1130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8" y="1731585"/>
            <a:ext cx="5893594" cy="3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56" y="1301749"/>
            <a:ext cx="53029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System level</a:t>
            </a:r>
          </a:p>
          <a:p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Networks for co-creation of new curricula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Continuing professional development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Evaluate the design and implementation of curricula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056" y="1731585"/>
            <a:ext cx="1130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8" y="1731585"/>
            <a:ext cx="5893594" cy="3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56" y="996943"/>
            <a:ext cx="5302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Learning level</a:t>
            </a:r>
            <a:endParaRPr lang="ru-RU" sz="2800" b="1" dirty="0"/>
          </a:p>
          <a:p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Action- reflection cycles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Dialogue as an element of learning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Group work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Bridging the different learning environments with the help of technology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2056" y="161925"/>
            <a:ext cx="11865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SYSTEM AND LEARNING LEVELS FOR THE ELABORATION OF CURRICULA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916516"/>
            <a:ext cx="5381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“Top down reform - </a:t>
            </a:r>
            <a:r>
              <a:rPr lang="en-GB" sz="2400" b="1" dirty="0"/>
              <a:t>a recipe for failure", </a:t>
            </a:r>
            <a:r>
              <a:rPr lang="en-GB" sz="2400" dirty="0"/>
              <a:t>it is necessary to </a:t>
            </a:r>
            <a:r>
              <a:rPr lang="en-GB" sz="2400" dirty="0" smtClean="0"/>
              <a:t>involve </a:t>
            </a:r>
            <a:r>
              <a:rPr lang="en-GB" sz="2400" dirty="0"/>
              <a:t>teachers</a:t>
            </a:r>
          </a:p>
          <a:p>
            <a:endParaRPr lang="en-GB" sz="2400" b="1" dirty="0"/>
          </a:p>
          <a:p>
            <a:r>
              <a:rPr lang="en-GB" sz="2400" dirty="0"/>
              <a:t>Keep in mind the </a:t>
            </a:r>
            <a:r>
              <a:rPr lang="en-GB" sz="2400" dirty="0" smtClean="0"/>
              <a:t>attitudes </a:t>
            </a:r>
            <a:r>
              <a:rPr lang="en-GB" sz="2400" dirty="0"/>
              <a:t>of teachers </a:t>
            </a:r>
            <a:r>
              <a:rPr lang="en-GB" sz="2400" dirty="0" smtClean="0"/>
              <a:t>during </a:t>
            </a:r>
            <a:r>
              <a:rPr lang="en-GB" sz="2400" b="1" dirty="0" smtClean="0"/>
              <a:t>different </a:t>
            </a:r>
            <a:r>
              <a:rPr lang="en-GB" sz="2400" b="1" dirty="0"/>
              <a:t>career cycles</a:t>
            </a:r>
          </a:p>
          <a:p>
            <a:endParaRPr lang="en-GB" sz="2400" b="1" dirty="0"/>
          </a:p>
          <a:p>
            <a:r>
              <a:rPr lang="en-GB" sz="2400" dirty="0"/>
              <a:t>First, </a:t>
            </a:r>
            <a:r>
              <a:rPr lang="en-GB" sz="2400" b="1" dirty="0"/>
              <a:t>change the mentality before deciding what role </a:t>
            </a:r>
            <a:r>
              <a:rPr lang="en-GB" sz="2400" b="1" dirty="0" smtClean="0"/>
              <a:t>teachers </a:t>
            </a:r>
            <a:r>
              <a:rPr lang="en-GB" sz="2400" b="1" dirty="0"/>
              <a:t>will have</a:t>
            </a:r>
            <a:r>
              <a:rPr lang="en-GB" sz="2400" dirty="0"/>
              <a:t>, and </a:t>
            </a:r>
            <a:r>
              <a:rPr lang="en-GB" sz="2400" dirty="0" smtClean="0"/>
              <a:t>explain </a:t>
            </a:r>
            <a:r>
              <a:rPr lang="en-GB" sz="2400" dirty="0"/>
              <a:t>to teachers how the reforms will be carried out</a:t>
            </a:r>
          </a:p>
          <a:p>
            <a:endParaRPr lang="en-GB" sz="2400" b="1" dirty="0"/>
          </a:p>
          <a:p>
            <a:r>
              <a:rPr lang="en-GB" sz="2400" b="1" dirty="0" smtClean="0"/>
              <a:t>Develop a Theory </a:t>
            </a:r>
            <a:r>
              <a:rPr lang="en-GB" sz="2400" b="1" dirty="0"/>
              <a:t>of improvement </a:t>
            </a:r>
            <a:r>
              <a:rPr lang="en-GB" sz="2400" dirty="0" smtClean="0"/>
              <a:t>(how to change </a:t>
            </a:r>
            <a:r>
              <a:rPr lang="en-GB" sz="2400" dirty="0"/>
              <a:t>the </a:t>
            </a:r>
            <a:r>
              <a:rPr lang="en-GB" sz="2400" dirty="0" smtClean="0"/>
              <a:t>behaviour </a:t>
            </a:r>
            <a:r>
              <a:rPr lang="en-GB" sz="2400" dirty="0"/>
              <a:t>of teachers </a:t>
            </a:r>
            <a:r>
              <a:rPr lang="en-GB" sz="2400" dirty="0" smtClean="0"/>
              <a:t>in order to change </a:t>
            </a:r>
            <a:r>
              <a:rPr lang="en-GB" sz="2400" dirty="0"/>
              <a:t>the learning process)</a:t>
            </a:r>
            <a:endParaRPr lang="en-GB" sz="2400" dirty="0" smtClean="0"/>
          </a:p>
        </p:txBody>
      </p:sp>
      <p:pic>
        <p:nvPicPr>
          <p:cNvPr id="12290" name="Picture 2" descr="Image result for adult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0"/>
            <a:ext cx="6505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-9525"/>
            <a:ext cx="6819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chemeClr val="accent4">
                    <a:lumMod val="75000"/>
                  </a:schemeClr>
                </a:solidFill>
              </a:rPr>
              <a:t>FOCUS ON EFFECTIVE PROFESSIONAL DEVELOPMENT OF TEACHERS</a:t>
            </a:r>
            <a:endParaRPr lang="en-GB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dult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0"/>
            <a:ext cx="6505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-9525"/>
            <a:ext cx="6819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accent4">
                    <a:lumMod val="75000"/>
                  </a:schemeClr>
                </a:solidFill>
              </a:rPr>
              <a:t>FOCUS ON EFFECTIVE PROFESSIONAL DEVELOPMENT OF TEACHERS</a:t>
            </a:r>
            <a:endParaRPr lang="en-GB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13312"/>
            <a:ext cx="5381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Link </a:t>
            </a:r>
            <a:r>
              <a:rPr lang="en-GB" sz="2800" dirty="0"/>
              <a:t>the reform process </a:t>
            </a:r>
            <a:r>
              <a:rPr lang="en-GB" sz="2800" dirty="0" smtClean="0"/>
              <a:t>to </a:t>
            </a:r>
            <a:r>
              <a:rPr lang="en-GB" sz="2800" dirty="0"/>
              <a:t>the </a:t>
            </a:r>
            <a:r>
              <a:rPr lang="en-GB" sz="2800" b="1" dirty="0"/>
              <a:t>daily practice of teachers</a:t>
            </a:r>
          </a:p>
          <a:p>
            <a:endParaRPr lang="en-GB" sz="2800" dirty="0"/>
          </a:p>
          <a:p>
            <a:r>
              <a:rPr lang="en-GB" sz="2800" dirty="0" smtClean="0"/>
              <a:t>Use </a:t>
            </a:r>
            <a:r>
              <a:rPr lang="en-GB" sz="2800" b="1" dirty="0"/>
              <a:t>informal and formal </a:t>
            </a:r>
            <a:r>
              <a:rPr lang="en-GB" sz="2800" dirty="0"/>
              <a:t>forms of continuous professional development</a:t>
            </a:r>
          </a:p>
          <a:p>
            <a:endParaRPr lang="en-GB" sz="2800" dirty="0"/>
          </a:p>
          <a:p>
            <a:r>
              <a:rPr lang="en-GB" sz="2800" b="1" dirty="0"/>
              <a:t>Jointly collect evidence </a:t>
            </a:r>
            <a:r>
              <a:rPr lang="en-GB" sz="2800" dirty="0" smtClean="0"/>
              <a:t>on curriculum design - </a:t>
            </a:r>
            <a:r>
              <a:rPr lang="en-GB" sz="2800" dirty="0"/>
              <a:t>see what works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5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5726" y="104775"/>
            <a:ext cx="564832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100" b="1" dirty="0"/>
              <a:t>Joint development of VET curricula in regional </a:t>
            </a:r>
            <a:r>
              <a:rPr lang="en-GB" sz="2100" b="1" dirty="0" smtClean="0"/>
              <a:t>networks </a:t>
            </a:r>
            <a:r>
              <a:rPr lang="en-GB" sz="2100" dirty="0" smtClean="0"/>
              <a:t>(</a:t>
            </a:r>
            <a:r>
              <a:rPr lang="en-GB" sz="2100" dirty="0"/>
              <a:t>Are there examples of joint programs in regional networks)</a:t>
            </a:r>
          </a:p>
          <a:p>
            <a:pPr marL="342900" indent="-342900">
              <a:buFont typeface="+mj-lt"/>
              <a:buAutoNum type="arabicPeriod"/>
            </a:pPr>
            <a:endParaRPr lang="en-GB" sz="2100" b="1" dirty="0"/>
          </a:p>
          <a:p>
            <a:pPr marL="342900" indent="-342900">
              <a:buFont typeface="+mj-lt"/>
              <a:buAutoNum type="arabicPeriod"/>
            </a:pPr>
            <a:r>
              <a:rPr lang="en-GB" sz="2100" b="1" dirty="0"/>
              <a:t>Teachers who perform multiple roles, and </a:t>
            </a:r>
            <a:r>
              <a:rPr lang="en-GB" sz="2100" b="1" dirty="0" smtClean="0"/>
              <a:t>cross into different learning environments </a:t>
            </a:r>
            <a:r>
              <a:rPr lang="en-GB" sz="2100" dirty="0" smtClean="0"/>
              <a:t>(How </a:t>
            </a:r>
            <a:r>
              <a:rPr lang="en-GB" sz="2100" dirty="0"/>
              <a:t>is the role of teachers changing in the </a:t>
            </a:r>
            <a:r>
              <a:rPr lang="en-GB" sz="2100" dirty="0" smtClean="0"/>
              <a:t>development </a:t>
            </a:r>
            <a:r>
              <a:rPr lang="en-GB" sz="2100" dirty="0"/>
              <a:t>of learning and how can this be </a:t>
            </a:r>
            <a:r>
              <a:rPr lang="en-GB" sz="2100" dirty="0" smtClean="0"/>
              <a:t>analysed</a:t>
            </a:r>
            <a:r>
              <a:rPr lang="en-GB" sz="21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GB" sz="2100" b="1" dirty="0"/>
          </a:p>
          <a:p>
            <a:pPr marL="342900" indent="-342900">
              <a:buFont typeface="+mj-lt"/>
              <a:buAutoNum type="arabicPeriod"/>
            </a:pPr>
            <a:r>
              <a:rPr lang="en-GB" sz="2100" b="1" dirty="0"/>
              <a:t>Establishing relationships for different learning environments through flexible </a:t>
            </a:r>
            <a:r>
              <a:rPr lang="en-GB" sz="2100" b="1" dirty="0" smtClean="0"/>
              <a:t>curricula </a:t>
            </a:r>
            <a:r>
              <a:rPr lang="en-GB" sz="2100" dirty="0" smtClean="0"/>
              <a:t>(</a:t>
            </a:r>
            <a:r>
              <a:rPr lang="en-GB" sz="2100" dirty="0"/>
              <a:t>development of modules, experimentation with new methods of pedagogy, mixing of groups of </a:t>
            </a:r>
            <a:r>
              <a:rPr lang="en-GB" sz="2100" dirty="0" smtClean="0"/>
              <a:t>learners of different age groups, </a:t>
            </a:r>
            <a:r>
              <a:rPr lang="en-GB" sz="2100" dirty="0"/>
              <a:t>holding conferences </a:t>
            </a:r>
            <a:r>
              <a:rPr lang="en-GB" sz="2100" dirty="0" smtClean="0"/>
              <a:t>for jointly designing curricula, </a:t>
            </a:r>
            <a:r>
              <a:rPr lang="en-GB" sz="2100" dirty="0"/>
              <a:t>etc.)</a:t>
            </a:r>
            <a:endParaRPr lang="en-GB" sz="2100" dirty="0"/>
          </a:p>
        </p:txBody>
      </p:sp>
      <p:pic>
        <p:nvPicPr>
          <p:cNvPr id="15362" name="Picture 2" descr="Image result for TEACHERS VISITING MODERN COMPA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670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8325" y="28575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CAN YOU HELP US TO IDENTIFY INNOVATIVE PRACTICES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85" y="805864"/>
            <a:ext cx="6886575" cy="513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71868">
            <a:off x="7343024" y="4870636"/>
            <a:ext cx="500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New ETF toolkit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8132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att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atten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atten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31" y="7937"/>
            <a:ext cx="12259732" cy="6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11" y="15724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dirty="0"/>
              <a:t>How to improve b</a:t>
            </a:r>
            <a:r>
              <a:rPr lang="en-GB" sz="6000" dirty="0" smtClean="0"/>
              <a:t>enefits </a:t>
            </a:r>
            <a:r>
              <a:rPr lang="en-GB" sz="6000" dirty="0"/>
              <a:t>from </a:t>
            </a:r>
            <a:r>
              <a:rPr lang="en-GB" sz="6000" dirty="0" smtClean="0"/>
              <a:t>skills </a:t>
            </a:r>
            <a:r>
              <a:rPr lang="en-GB" sz="6000" dirty="0"/>
              <a:t>and q</a:t>
            </a:r>
            <a:r>
              <a:rPr lang="en-GB" sz="6000" dirty="0" smtClean="0"/>
              <a:t>ualifications?</a:t>
            </a:r>
            <a:endParaRPr lang="en-GB" sz="6000" dirty="0"/>
          </a:p>
          <a:p>
            <a:endParaRPr lang="en-GB" dirty="0"/>
          </a:p>
        </p:txBody>
      </p:sp>
      <p:pic>
        <p:nvPicPr>
          <p:cNvPr id="1026" name="Picture 2" descr="Image result for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59" y="200526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9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1" y="4806768"/>
            <a:ext cx="1876928" cy="1901812"/>
          </a:xfrm>
          <a:prstGeom prst="rect">
            <a:avLst/>
          </a:prstGeom>
        </p:spPr>
      </p:pic>
      <p:pic>
        <p:nvPicPr>
          <p:cNvPr id="2062" name="Picture 14" descr="Image result for bureaucr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63" y="4747515"/>
            <a:ext cx="4229745" cy="19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54721">
            <a:off x="1503988" y="3396688"/>
            <a:ext cx="1168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A TOOLKIT FOR WHOM</a:t>
            </a:r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72" y="342590"/>
            <a:ext cx="4062680" cy="2877130"/>
          </a:xfrm>
          <a:prstGeom prst="rect">
            <a:avLst/>
          </a:prstGeom>
        </p:spPr>
      </p:pic>
      <p:pic>
        <p:nvPicPr>
          <p:cNvPr id="2050" name="Picture 2" descr="Image result for Ð½Ð°Ð¹ÐºÑÐ°ÑÐ° Ð¿ÑÐ¾ÑÐµÑÑÐ¹Ð½Ð° ÑÐºÐ¾Ð»Ð° ÑÐºÑÐ°ÑÐ½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97" y="325234"/>
            <a:ext cx="4415822" cy="27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5032125" y="1911808"/>
            <a:ext cx="1836821" cy="1651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55524" y="2349877"/>
            <a:ext cx="18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Final Beneficiaries</a:t>
            </a:r>
            <a:endParaRPr lang="en-GB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2" name="Picture 4" descr="Image result for ÐºÐ°Ð±ÑÐ½ÐµÑ Ð¼ÑÐ½ÑÑÑÑÑÐ² Ð² ÑÐºÑÐ°ÑÐ½Ñ Ð³ÑÐ¸Ð½ÐµÐ²Ð¸Ñ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86" y="4822558"/>
            <a:ext cx="2984700" cy="19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6379057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          actors 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    and                          </a:t>
            </a:r>
            <a:r>
              <a:rPr lang="en-GB" sz="2400" dirty="0" err="1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decisionmakers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52425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70184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Rational </a:t>
            </a:r>
            <a:r>
              <a:rPr lang="en-GB" dirty="0" smtClean="0"/>
              <a:t>How to improve benefits from skills &amp; </a:t>
            </a:r>
            <a:r>
              <a:rPr lang="en-GB" dirty="0" err="1" smtClean="0"/>
              <a:t>quals</a:t>
            </a:r>
            <a:endParaRPr lang="en-GB" dirty="0" smtClean="0"/>
          </a:p>
        </p:txBody>
      </p:sp>
      <p:sp>
        <p:nvSpPr>
          <p:cNvPr id="6" name="Oval 5"/>
          <p:cNvSpPr/>
          <p:nvPr/>
        </p:nvSpPr>
        <p:spPr>
          <a:xfrm>
            <a:off x="9817769" y="4036593"/>
            <a:ext cx="2422357" cy="2087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1400" b="1" dirty="0" smtClean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44842" y="168241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enefits 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can be obtained of skills &amp;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4868779" y="69582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Where to find 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skills &amp; </a:t>
            </a:r>
            <a:r>
              <a:rPr lang="en-US" b="1" dirty="0" err="1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generate benefits</a:t>
            </a:r>
          </a:p>
        </p:txBody>
      </p:sp>
      <p:sp>
        <p:nvSpPr>
          <p:cNvPr id="9" name="Oval 8"/>
          <p:cNvSpPr/>
          <p:nvPr/>
        </p:nvSpPr>
        <p:spPr>
          <a:xfrm>
            <a:off x="4227095" y="4644190"/>
            <a:ext cx="2077452" cy="2143626"/>
          </a:xfrm>
          <a:prstGeom prst="ellipse">
            <a:avLst/>
          </a:prstGeom>
          <a:ln w="984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develop &amp; acquire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these skills &amp; </a:t>
            </a:r>
            <a:r>
              <a:rPr lang="en-US" dirty="0" err="1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endParaRPr lang="en-GB" dirty="0">
              <a:solidFill>
                <a:srgbClr val="5B9BD5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33873" y="2213810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measure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that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benefits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are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achieved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9800" y="489585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9BD5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Recommendations</a:t>
            </a:r>
            <a:endParaRPr lang="en-GB" sz="2000" b="1" dirty="0">
              <a:solidFill>
                <a:srgbClr val="5B9BD5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42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52425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70184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Rational </a:t>
            </a:r>
            <a:r>
              <a:rPr lang="en-GB" dirty="0" smtClean="0"/>
              <a:t>How to improve benefits from skills &amp; </a:t>
            </a:r>
            <a:r>
              <a:rPr lang="en-GB" dirty="0" err="1" smtClean="0"/>
              <a:t>quals</a:t>
            </a:r>
            <a:endParaRPr lang="en-GB" dirty="0" smtClean="0"/>
          </a:p>
        </p:txBody>
      </p:sp>
      <p:sp>
        <p:nvSpPr>
          <p:cNvPr id="6" name="Oval 5"/>
          <p:cNvSpPr/>
          <p:nvPr/>
        </p:nvSpPr>
        <p:spPr>
          <a:xfrm>
            <a:off x="9817769" y="4036593"/>
            <a:ext cx="2422357" cy="2087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1400" b="1" dirty="0" smtClean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44842" y="168241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enefits 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can be obtained of skills &amp;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4868779" y="69582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Where to find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skills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generate benefits</a:t>
            </a:r>
          </a:p>
        </p:txBody>
      </p:sp>
      <p:sp>
        <p:nvSpPr>
          <p:cNvPr id="9" name="Oval 8"/>
          <p:cNvSpPr/>
          <p:nvPr/>
        </p:nvSpPr>
        <p:spPr>
          <a:xfrm>
            <a:off x="4227095" y="4644190"/>
            <a:ext cx="2077452" cy="2143626"/>
          </a:xfrm>
          <a:prstGeom prst="ellipse">
            <a:avLst/>
          </a:prstGeom>
          <a:ln w="984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develop &amp; acquire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these skills &amp;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333873" y="2213810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measure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that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benefits </a:t>
            </a:r>
            <a:r>
              <a:rPr lang="en-US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are</a:t>
            </a:r>
            <a:r>
              <a:rPr lang="en-US" b="1" dirty="0" smtClean="0">
                <a:solidFill>
                  <a:srgbClr val="5B9BD5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achieved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9800" y="489585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9BD5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Recommendations</a:t>
            </a:r>
            <a:endParaRPr lang="en-GB" sz="2000" b="1" dirty="0">
              <a:solidFill>
                <a:srgbClr val="5B9BD5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1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352425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70184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Rational </a:t>
            </a:r>
            <a:r>
              <a:rPr lang="en-GB" dirty="0" smtClean="0"/>
              <a:t>How to improve benefits from skills &amp; </a:t>
            </a:r>
            <a:r>
              <a:rPr lang="en-GB" dirty="0" err="1" smtClean="0"/>
              <a:t>quals</a:t>
            </a:r>
            <a:endParaRPr lang="en-GB" dirty="0" smtClean="0"/>
          </a:p>
        </p:txBody>
      </p:sp>
      <p:sp>
        <p:nvSpPr>
          <p:cNvPr id="6" name="Oval 5"/>
          <p:cNvSpPr/>
          <p:nvPr/>
        </p:nvSpPr>
        <p:spPr>
          <a:xfrm>
            <a:off x="9817769" y="4036593"/>
            <a:ext cx="2422357" cy="2087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en-GB" sz="1400" b="1" dirty="0" smtClean="0">
              <a:solidFill>
                <a:schemeClr val="accent2">
                  <a:lumMod val="75000"/>
                </a:schemeClr>
              </a:solidFill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44842" y="168241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enefits 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can be obtained of skills &amp;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4868779" y="695826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Where to find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what skills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generate benefits</a:t>
            </a:r>
          </a:p>
        </p:txBody>
      </p:sp>
      <p:sp>
        <p:nvSpPr>
          <p:cNvPr id="9" name="Oval 8"/>
          <p:cNvSpPr/>
          <p:nvPr/>
        </p:nvSpPr>
        <p:spPr>
          <a:xfrm>
            <a:off x="4227095" y="4644190"/>
            <a:ext cx="2077452" cy="2143626"/>
          </a:xfrm>
          <a:prstGeom prst="ellipse">
            <a:avLst/>
          </a:prstGeom>
          <a:ln w="984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develop &amp; acquire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these skills &amp; </a:t>
            </a:r>
            <a:r>
              <a:rPr lang="en-US" dirty="0" err="1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quals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333873" y="2213810"/>
            <a:ext cx="197317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How 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measure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that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benefits </a:t>
            </a:r>
            <a:r>
              <a:rPr lang="en-US" dirty="0" smtClean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 achieved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9800" y="489585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Recommendations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7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48" y="231339"/>
            <a:ext cx="1021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DEVELOP AND ACQUIRE  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 AND QUALIFICATIONS?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What we already know</a:t>
            </a:r>
            <a:r>
              <a:rPr lang="ru-RU" sz="4800" b="1" dirty="0" smtClean="0"/>
              <a:t>: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26" y="3257014"/>
            <a:ext cx="119062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Lifelong learning</a:t>
            </a:r>
            <a:endParaRPr lang="ru-RU" sz="2800" kern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outcomes</a:t>
            </a:r>
            <a:endParaRPr lang="ru-RU" sz="2800" kern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Knowledge, skills and competences</a:t>
            </a:r>
            <a:endParaRPr lang="ru-RU" sz="2800" kern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competences, </a:t>
            </a:r>
            <a:r>
              <a:rPr lang="en-GB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ransversal skills</a:t>
            </a: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occupational specific skills</a:t>
            </a:r>
            <a:endParaRPr lang="en-GB" sz="2800" kern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What we already know</a:t>
            </a:r>
            <a:r>
              <a:rPr lang="ru-RU" sz="4800" b="1" dirty="0"/>
              <a:t>: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26" y="3257014"/>
            <a:ext cx="119062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Competency-based approach and modules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Learner-oriented 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</a:t>
            </a:r>
            <a:r>
              <a:rPr lang="en-GB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non-formal </a:t>
            </a:r>
            <a:r>
              <a:rPr lang="en-GB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formal learning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 learning pathways</a:t>
            </a:r>
            <a:endParaRPr lang="en-GB" sz="2800" kern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learning </a:t>
            </a:r>
            <a:r>
              <a:rPr lang="en-GB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workplace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5248" y="231339"/>
            <a:ext cx="1021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DEVELOP AND ACQUIRE  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 AND QUALIFICATIONS?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665</Words>
  <Application>Microsoft Office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Abadi MT Condensed Extra Bold</vt:lpstr>
      <vt:lpstr>Arial</vt:lpstr>
      <vt:lpstr>Berlin Sans FB Demi</vt:lpstr>
      <vt:lpstr>Calibri</vt:lpstr>
      <vt:lpstr>Calibri Light</vt:lpstr>
      <vt:lpstr>Cambria</vt:lpstr>
      <vt:lpstr>Copperplate Gothic Light</vt:lpstr>
      <vt:lpstr>MS Mincho</vt:lpstr>
      <vt:lpstr>Times New Roman</vt:lpstr>
      <vt:lpstr>Verdana</vt:lpstr>
      <vt:lpstr>Office Theme</vt:lpstr>
      <vt:lpstr>REVERSE ENGINEERING QUALIFICATION SYSTEMS THE EFFECTS FOR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Arjen Deij</cp:lastModifiedBy>
  <cp:revision>70</cp:revision>
  <dcterms:created xsi:type="dcterms:W3CDTF">2018-09-11T07:49:47Z</dcterms:created>
  <dcterms:modified xsi:type="dcterms:W3CDTF">2018-09-27T12:47:09Z</dcterms:modified>
</cp:coreProperties>
</file>