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302" r:id="rId6"/>
    <p:sldId id="301" r:id="rId7"/>
    <p:sldId id="279" r:id="rId8"/>
    <p:sldId id="286" r:id="rId9"/>
    <p:sldId id="287" r:id="rId10"/>
    <p:sldId id="288" r:id="rId11"/>
    <p:sldId id="289" r:id="rId12"/>
    <p:sldId id="290" r:id="rId13"/>
    <p:sldId id="292" r:id="rId14"/>
    <p:sldId id="294" r:id="rId15"/>
    <p:sldId id="263" r:id="rId16"/>
    <p:sldId id="295" r:id="rId17"/>
    <p:sldId id="297" r:id="rId18"/>
    <p:sldId id="298" r:id="rId19"/>
    <p:sldId id="265" r:id="rId20"/>
    <p:sldId id="2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59" d="100"/>
          <a:sy n="59" d="100"/>
        </p:scale>
        <p:origin x="3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028-21CE-4D08-9400-BA91FF40E992}" type="datetimeFigureOut">
              <a:rPr lang="en-GB" smtClean="0"/>
              <a:pPr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0A4-1B63-4573-993D-FF0D211379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25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028-21CE-4D08-9400-BA91FF40E992}" type="datetimeFigureOut">
              <a:rPr lang="en-GB" smtClean="0"/>
              <a:pPr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0A4-1B63-4573-993D-FF0D211379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10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028-21CE-4D08-9400-BA91FF40E992}" type="datetimeFigureOut">
              <a:rPr lang="en-GB" smtClean="0"/>
              <a:pPr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0A4-1B63-4573-993D-FF0D211379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32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028-21CE-4D08-9400-BA91FF40E992}" type="datetimeFigureOut">
              <a:rPr lang="en-GB" smtClean="0"/>
              <a:pPr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0A4-1B63-4573-993D-FF0D211379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63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028-21CE-4D08-9400-BA91FF40E992}" type="datetimeFigureOut">
              <a:rPr lang="en-GB" smtClean="0"/>
              <a:pPr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0A4-1B63-4573-993D-FF0D211379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36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028-21CE-4D08-9400-BA91FF40E992}" type="datetimeFigureOut">
              <a:rPr lang="en-GB" smtClean="0"/>
              <a:pPr/>
              <a:t>24/10/2018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0A4-1B63-4573-993D-FF0D211379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95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028-21CE-4D08-9400-BA91FF40E992}" type="datetimeFigureOut">
              <a:rPr lang="en-GB" smtClean="0"/>
              <a:pPr/>
              <a:t>24/10/2018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0A4-1B63-4573-993D-FF0D211379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184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028-21CE-4D08-9400-BA91FF40E992}" type="datetimeFigureOut">
              <a:rPr lang="en-GB" smtClean="0"/>
              <a:pPr/>
              <a:t>24/10/2018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0A4-1B63-4573-993D-FF0D211379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02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028-21CE-4D08-9400-BA91FF40E992}" type="datetimeFigureOut">
              <a:rPr lang="en-GB" smtClean="0"/>
              <a:pPr/>
              <a:t>24/10/2018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0A4-1B63-4573-993D-FF0D211379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96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028-21CE-4D08-9400-BA91FF40E992}" type="datetimeFigureOut">
              <a:rPr lang="en-GB" smtClean="0"/>
              <a:pPr/>
              <a:t>24/10/2018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0A4-1B63-4573-993D-FF0D211379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35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028-21CE-4D08-9400-BA91FF40E992}" type="datetimeFigureOut">
              <a:rPr lang="en-GB" smtClean="0"/>
              <a:pPr/>
              <a:t>24/10/2018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0A4-1B63-4573-993D-FF0D211379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856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9C028-21CE-4D08-9400-BA91FF40E992}" type="datetimeFigureOut">
              <a:rPr lang="en-GB" smtClean="0"/>
              <a:pPr/>
              <a:t>24/10/2018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B90A4-1B63-4573-993D-FF0D211379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6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0959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OБРАТНАЯ РАЗРАБОТКА СИСТЕМ КВАЛИФИКАЦИ</a:t>
            </a:r>
            <a:r>
              <a:rPr lang="ru-RU" dirty="0" smtClean="0"/>
              <a:t>Й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sz="4000" dirty="0" smtClean="0"/>
              <a:t>РЕЗУЛЬТАТЫ В ОБУЧЕНИИ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028" name="Picture 4" descr="Image result for image labyrinth copyright f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2314073"/>
            <a:ext cx="58293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>
            <a:off x="1200150" y="1924050"/>
            <a:ext cx="600075" cy="4162425"/>
          </a:xfrm>
          <a:prstGeom prst="downArrow">
            <a:avLst/>
          </a:prstGeom>
          <a:gradFill>
            <a:gsLst>
              <a:gs pos="0">
                <a:schemeClr val="accent4"/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Up Arrow 6"/>
          <p:cNvSpPr/>
          <p:nvPr/>
        </p:nvSpPr>
        <p:spPr>
          <a:xfrm>
            <a:off x="10058400" y="1819275"/>
            <a:ext cx="771525" cy="4638675"/>
          </a:xfrm>
          <a:prstGeom prst="upArrow">
            <a:avLst/>
          </a:prstGeom>
          <a:gradFill>
            <a:gsLst>
              <a:gs pos="0">
                <a:srgbClr val="FF0000"/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61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1+1=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638674" cy="317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5248" y="231339"/>
            <a:ext cx="1021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КАК РАЗВИВАТЬ И ПОЛУЧАТЬ  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КОМПЕТЕНЦИИ И КВАЛИФИКАЦИИ?</a:t>
            </a:r>
            <a:endParaRPr lang="en-GB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2050" y="877670"/>
            <a:ext cx="6276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/>
              <a:t>Мы уже знаем:</a:t>
            </a:r>
            <a:endParaRPr lang="en-GB" sz="48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66738" y="3511082"/>
            <a:ext cx="2621305" cy="126594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67" b="1" dirty="0" smtClean="0">
                <a:solidFill>
                  <a:schemeClr val="bg1"/>
                </a:solidFill>
                <a:ea typeface="Abadi MT Condensed Extra Bold" charset="0"/>
                <a:cs typeface="Abadi MT Condensed Extra Bold" charset="0"/>
              </a:rPr>
              <a:t>ПРОФЕССИОНАЛЬНЫЕ СТАНДАРТЫ</a:t>
            </a:r>
            <a:endParaRPr lang="ru-RU" sz="1867" b="1" dirty="0">
              <a:solidFill>
                <a:schemeClr val="bg1"/>
              </a:solidFill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40408" y="3476920"/>
            <a:ext cx="2863581" cy="122640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67" b="1" dirty="0" smtClean="0">
                <a:solidFill>
                  <a:srgbClr val="00662E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ОБРАЗОВАТЕЛЬНЫЕ СТАНДАРТЫ</a:t>
            </a:r>
            <a:endParaRPr lang="ru-RU" sz="1867" b="1" dirty="0">
              <a:solidFill>
                <a:srgbClr val="00662E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16229" y="3602121"/>
            <a:ext cx="3016750" cy="1226403"/>
          </a:xfrm>
          <a:prstGeom prst="roundRect">
            <a:avLst/>
          </a:prstGeom>
          <a:solidFill>
            <a:srgbClr val="92D05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ДЕЦЕНТРАЛИЗОВАННЫЕ УЧЕБНЫЕ ПРОГРАММЫ</a:t>
            </a:r>
            <a:endParaRPr lang="en-US" sz="1867" b="1" dirty="0">
              <a:solidFill>
                <a:schemeClr val="accent6">
                  <a:lumMod val="75000"/>
                </a:schemeClr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424240" y="3922535"/>
            <a:ext cx="533400" cy="41329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Right Arrow 12"/>
          <p:cNvSpPr/>
          <p:nvPr/>
        </p:nvSpPr>
        <p:spPr>
          <a:xfrm>
            <a:off x="7422649" y="3920975"/>
            <a:ext cx="510812" cy="518274"/>
          </a:xfrm>
          <a:prstGeom prst="rightArrow">
            <a:avLst/>
          </a:prstGeom>
          <a:solidFill>
            <a:srgbClr val="92D05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5249" y="5249673"/>
            <a:ext cx="11334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Что </a:t>
            </a:r>
            <a:r>
              <a:rPr lang="ru-RU" sz="2800" dirty="0"/>
              <a:t>такое децентрализованные учебные программы? </a:t>
            </a:r>
            <a:endParaRPr lang="en-GB" sz="2800" dirty="0" smtClean="0"/>
          </a:p>
          <a:p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Как они применяются на практике?</a:t>
            </a:r>
            <a:endParaRPr lang="ru-RU" sz="2400" b="1" dirty="0" smtClean="0"/>
          </a:p>
          <a:p>
            <a:r>
              <a:rPr lang="en-GB" sz="2400" b="1" dirty="0" smtClean="0"/>
              <a:t>	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3726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55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5401"/>
            <a:ext cx="1219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250" y="3139520"/>
            <a:ext cx="113728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То, что </a:t>
            </a:r>
            <a:r>
              <a:rPr lang="ru-RU" sz="3600" b="1" dirty="0">
                <a:solidFill>
                  <a:schemeClr val="bg1"/>
                </a:solidFill>
              </a:rPr>
              <a:t>мы не знаем, </a:t>
            </a:r>
            <a:r>
              <a:rPr lang="ru-RU" sz="3600" b="1" dirty="0" smtClean="0">
                <a:solidFill>
                  <a:schemeClr val="bg1"/>
                </a:solidFill>
              </a:rPr>
              <a:t>так это то, как </a:t>
            </a:r>
            <a:r>
              <a:rPr lang="ru-RU" sz="3600" b="1" dirty="0">
                <a:solidFill>
                  <a:schemeClr val="bg1"/>
                </a:solidFill>
              </a:rPr>
              <a:t>выглядит будущее?</a:t>
            </a:r>
          </a:p>
          <a:p>
            <a:pPr algn="ctr"/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90550" y="4248150"/>
            <a:ext cx="108775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МЕЖДУНАРОДНОЕ </a:t>
            </a:r>
            <a:r>
              <a:rPr lang="ru-RU" sz="3200" b="1" dirty="0">
                <a:solidFill>
                  <a:schemeClr val="bg1"/>
                </a:solidFill>
              </a:rPr>
              <a:t>ИССЛЕДОВАНИЕ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</a:rPr>
              <a:t>тренды, </a:t>
            </a:r>
            <a:endParaRPr lang="en-GB" sz="32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</a:rPr>
              <a:t>стратегии реформ, цели, принципы, характеристики, </a:t>
            </a:r>
            <a:endParaRPr lang="en-GB" sz="32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</a:rPr>
              <a:t>аналитические рамки для сбора примеров 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1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55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50" y="2772470"/>
            <a:ext cx="1087755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МЕЖДУНАРОДНОЕ </a:t>
            </a:r>
            <a:r>
              <a:rPr lang="ru-RU" sz="3600" b="1" dirty="0" smtClean="0">
                <a:solidFill>
                  <a:schemeClr val="bg1"/>
                </a:solidFill>
              </a:rPr>
              <a:t>ИССЛЕДОВАНИЕ</a:t>
            </a:r>
            <a:endParaRPr lang="en-GB" sz="3600" b="1" dirty="0" smtClean="0">
              <a:solidFill>
                <a:schemeClr val="bg1"/>
              </a:solidFill>
            </a:endParaRPr>
          </a:p>
          <a:p>
            <a:endParaRPr lang="en-GB" sz="3200" dirty="0"/>
          </a:p>
          <a:p>
            <a:r>
              <a:rPr lang="ru-RU" sz="3200" b="1" dirty="0" smtClean="0">
                <a:solidFill>
                  <a:schemeClr val="bg1"/>
                </a:solidFill>
              </a:rPr>
              <a:t>Изменение </a:t>
            </a:r>
            <a:r>
              <a:rPr lang="ru-RU" sz="3200" b="1" dirty="0">
                <a:solidFill>
                  <a:schemeClr val="bg1"/>
                </a:solidFill>
              </a:rPr>
              <a:t>контекстов и тенденций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обучение на протяжении всей жизни уже не просто лозунг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более важная роль для специалистов на рабочем месте и в образовании и обучении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bg1"/>
                </a:solidFill>
              </a:rPr>
              <a:t>гибкие учебные программы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0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student showing off ukra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619" y="1"/>
            <a:ext cx="67483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96780"/>
            <a:ext cx="530993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Преподаватели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и мастера как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разработчики</a:t>
            </a:r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учебных программ</a:t>
            </a:r>
          </a:p>
          <a:p>
            <a:pPr marL="342900" indent="-342900">
              <a:buFont typeface="+mj-lt"/>
              <a:buAutoNum type="arabicPeriod"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Инновационная педагогика</a:t>
            </a:r>
            <a:endParaRPr lang="en-GB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Эмпирическое обучение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-&gt; обучение через практический опыт,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использование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конкретных ситуаций, решение реальных проблем, рефлексивное обучение</a:t>
            </a:r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0700" y="190500"/>
            <a:ext cx="64674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СТРАТЕГИИ ДЛЯ РАЗРАБОТКИ УЧЕБНЫХ ПРОГРАММ ДЛЯ ПРОФЕССИОНАЛЬНОГО ОБРАЗОВАНИЯ И ОБУЧЕНИЯ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3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student showing off ukra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619" y="1"/>
            <a:ext cx="67483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96780"/>
            <a:ext cx="530993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Инновационная педагогика</a:t>
            </a:r>
            <a:endParaRPr lang="en-GB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 startAt="2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Диалогическое и кооперативное обучение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-&gt; обучение через диалоги и групповую работу</a:t>
            </a:r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 startAt="2"/>
            </a:pP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lphaLcParenR" startAt="2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Смешанное обучение (blended learning)-&gt;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сочетание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обучения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с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участием и человека,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компьютера,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также и на рабочем месте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0700" y="190500"/>
            <a:ext cx="64674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СТРАТЕГИИ ДЛЯ РАЗРАБОТКИ УЧЕБНЫХ ПРОГРАММ ДЛЯ ПРОФЕССИОНАЛЬНОГО ОБРАЗОВАНИЯ И ОБУЧЕНИЯ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8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056" y="161925"/>
            <a:ext cx="11865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/>
              <a:t>УРОВНИ СИСТЕМЫ И ОБУЧЕНИЯ ДЛЯ РАЗРАБОТКИ УЧЕБНЫХ ПРОГРАММ</a:t>
            </a:r>
            <a:endParaRPr lang="en-GB" sz="2800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12056" y="1731585"/>
            <a:ext cx="113061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/>
          </a:p>
        </p:txBody>
      </p: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238" y="1731585"/>
            <a:ext cx="5893594" cy="391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056" y="1301749"/>
            <a:ext cx="530291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Уровень системы</a:t>
            </a:r>
          </a:p>
          <a:p>
            <a:endParaRPr lang="ru-RU" sz="2800" b="1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Сети для совместного создания новых учебных </a:t>
            </a:r>
            <a:r>
              <a:rPr lang="ru-RU" sz="2800" dirty="0" smtClean="0"/>
              <a:t>программ</a:t>
            </a: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Профессиональное </a:t>
            </a:r>
            <a:r>
              <a:rPr lang="ru-RU" sz="2800" dirty="0" smtClean="0"/>
              <a:t>развитие</a:t>
            </a: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Оценк</a:t>
            </a:r>
            <a:r>
              <a:rPr lang="ru-RU" sz="2800" dirty="0"/>
              <a:t>а</a:t>
            </a:r>
            <a:r>
              <a:rPr lang="ru-RU" sz="2800" dirty="0" smtClean="0"/>
              <a:t> разработки </a:t>
            </a:r>
            <a:r>
              <a:rPr lang="ru-RU" sz="2800" dirty="0"/>
              <a:t>и </a:t>
            </a:r>
            <a:r>
              <a:rPr lang="ru-RU" sz="2800" dirty="0" smtClean="0"/>
              <a:t>реализации </a:t>
            </a:r>
            <a:r>
              <a:rPr lang="ru-RU" sz="2800" dirty="0"/>
              <a:t>учебных программ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67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056" y="161925"/>
            <a:ext cx="11865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/>
              <a:t>УРОВНИ СИСТЕМЫ И ОБУЧЕНИЯ ДЛЯ РАЗРАБОТКИ УЧЕБНЫХ ПРОГРАММ</a:t>
            </a:r>
            <a:endParaRPr lang="en-GB" sz="2800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12056" y="1731585"/>
            <a:ext cx="113061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/>
          </a:p>
          <a:p>
            <a:endParaRPr lang="en-GB" b="1" i="1" dirty="0" smtClean="0"/>
          </a:p>
          <a:p>
            <a:endParaRPr lang="en-GB" b="1" i="1" dirty="0"/>
          </a:p>
        </p:txBody>
      </p: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238" y="1731585"/>
            <a:ext cx="5893594" cy="391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188" y="823948"/>
            <a:ext cx="56226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Уровень обучения</a:t>
            </a:r>
          </a:p>
          <a:p>
            <a:endParaRPr lang="ru-RU" sz="2800" b="1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Циклическая работа с элементами действия</a:t>
            </a:r>
            <a:r>
              <a:rPr lang="en-GB" sz="2800" dirty="0" smtClean="0"/>
              <a:t> </a:t>
            </a:r>
            <a:r>
              <a:rPr lang="ru-RU" sz="2800" dirty="0" smtClean="0"/>
              <a:t>и анализа</a:t>
            </a: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Применение диалога в обучении</a:t>
            </a: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Групповая </a:t>
            </a:r>
            <a:r>
              <a:rPr lang="ru-RU" sz="2800" dirty="0" smtClean="0"/>
              <a:t>работа</a:t>
            </a: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endParaRPr lang="ru-RU" sz="2800" dirty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Установление связей между различными местами</a:t>
            </a:r>
            <a:r>
              <a:rPr lang="en-GB" sz="2800" dirty="0" smtClean="0"/>
              <a:t> </a:t>
            </a:r>
            <a:r>
              <a:rPr lang="ru-RU" sz="2800" dirty="0" smtClean="0"/>
              <a:t>обучения с использованием современных</a:t>
            </a:r>
            <a:r>
              <a:rPr lang="en-GB" sz="2800" dirty="0" smtClean="0"/>
              <a:t> </a:t>
            </a:r>
            <a:r>
              <a:rPr lang="ru-RU" sz="2800" dirty="0" smtClean="0"/>
              <a:t>технологий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9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77952"/>
            <a:ext cx="538162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«Реформа сверху </a:t>
            </a:r>
            <a:r>
              <a:rPr lang="ru-RU" sz="2400" b="1" dirty="0"/>
              <a:t>- рецепт </a:t>
            </a:r>
            <a:r>
              <a:rPr lang="ru-RU" sz="2400" b="1" dirty="0" smtClean="0"/>
              <a:t>неудачи», </a:t>
            </a:r>
            <a:r>
              <a:rPr lang="ru-RU" sz="2400" dirty="0"/>
              <a:t>необходимо привлечь </a:t>
            </a:r>
            <a:r>
              <a:rPr lang="ru-RU" sz="2400" dirty="0" smtClean="0"/>
              <a:t>преподавателей</a:t>
            </a:r>
            <a:endParaRPr lang="ru-RU" sz="2400" dirty="0"/>
          </a:p>
          <a:p>
            <a:endParaRPr lang="ru-RU" sz="2400" b="1" dirty="0"/>
          </a:p>
          <a:p>
            <a:r>
              <a:rPr lang="ru-RU" sz="2400" dirty="0" smtClean="0"/>
              <a:t>Следует </a:t>
            </a:r>
            <a:r>
              <a:rPr lang="ru-RU" sz="2400" b="1" dirty="0" smtClean="0"/>
              <a:t>учитывать </a:t>
            </a:r>
            <a:r>
              <a:rPr lang="ru-RU" sz="2400" b="1" dirty="0"/>
              <a:t>возраст и профессиональный стаж преподавателей и </a:t>
            </a:r>
            <a:r>
              <a:rPr lang="ru-RU" sz="2400" b="1" dirty="0" smtClean="0"/>
              <a:t>мастеров</a:t>
            </a:r>
            <a:endParaRPr lang="en-GB" sz="2400" b="1" dirty="0" smtClean="0"/>
          </a:p>
          <a:p>
            <a:endParaRPr lang="ru-RU" sz="2400" b="1" dirty="0"/>
          </a:p>
          <a:p>
            <a:r>
              <a:rPr lang="ru-RU" sz="2400" dirty="0" smtClean="0"/>
              <a:t>Прежде </a:t>
            </a:r>
            <a:r>
              <a:rPr lang="ru-RU" sz="2400" dirty="0"/>
              <a:t>чем </a:t>
            </a:r>
            <a:r>
              <a:rPr lang="ru-RU" sz="2400" dirty="0" smtClean="0"/>
              <a:t>решать, какова будет роль преподавателя, </a:t>
            </a:r>
            <a:r>
              <a:rPr lang="ru-RU" sz="2400" b="1" dirty="0" smtClean="0"/>
              <a:t>измените менталитет.</a:t>
            </a:r>
            <a:r>
              <a:rPr lang="ru-RU" sz="2400" dirty="0" smtClean="0"/>
              <a:t> Необходимо </a:t>
            </a:r>
            <a:r>
              <a:rPr lang="ru-RU" sz="2400" dirty="0"/>
              <a:t>также </a:t>
            </a:r>
            <a:r>
              <a:rPr lang="ru-RU" sz="2400" dirty="0" smtClean="0"/>
              <a:t>объяснить преподавателям, каким образом будут проводиться реформы</a:t>
            </a:r>
            <a:endParaRPr lang="ru-RU" sz="2400" dirty="0"/>
          </a:p>
          <a:p>
            <a:endParaRPr lang="ru-RU" sz="2400" b="1" dirty="0"/>
          </a:p>
          <a:p>
            <a:r>
              <a:rPr lang="ru-RU" sz="2400" b="1" dirty="0"/>
              <a:t>Теория совершенствования </a:t>
            </a:r>
            <a:r>
              <a:rPr lang="ru-RU" sz="2400" dirty="0"/>
              <a:t>(изменение поведения преподавателей и мастеров</a:t>
            </a:r>
            <a:r>
              <a:rPr lang="ru-RU" sz="2400" dirty="0" smtClean="0"/>
              <a:t> </a:t>
            </a:r>
            <a:r>
              <a:rPr lang="ru-RU" sz="2400" dirty="0"/>
              <a:t>с целью изменения процессов обучения)</a:t>
            </a:r>
            <a:endParaRPr lang="en-GB" sz="2400" dirty="0" smtClean="0"/>
          </a:p>
        </p:txBody>
      </p:sp>
      <p:pic>
        <p:nvPicPr>
          <p:cNvPr id="12290" name="Picture 2" descr="Image result for adult lear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6" y="0"/>
            <a:ext cx="6505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72100" y="-9525"/>
            <a:ext cx="68199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accent4">
                    <a:lumMod val="75000"/>
                  </a:schemeClr>
                </a:solidFill>
              </a:rPr>
              <a:t>ФОКУС НА ЭФФЕКТИВНОЕ ПРОФЕССИОНАЛЬНОЕ РАЗВИТИЕ </a:t>
            </a:r>
            <a:r>
              <a:rPr lang="ru-RU" sz="2500" b="1" dirty="0" smtClean="0">
                <a:solidFill>
                  <a:schemeClr val="accent4">
                    <a:lumMod val="75000"/>
                  </a:schemeClr>
                </a:solidFill>
              </a:rPr>
              <a:t>ПРЕПОДАВАТЕЛЕЙ</a:t>
            </a:r>
            <a:endParaRPr lang="en-GB" sz="25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5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adult learn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6" y="0"/>
            <a:ext cx="6505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72100" y="-9525"/>
            <a:ext cx="68199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accent4">
                    <a:lumMod val="75000"/>
                  </a:schemeClr>
                </a:solidFill>
              </a:rPr>
              <a:t>ФОКУС НА ЭФФЕКТИВНОЕ ПРОФЕССИОНАЛЬНОЕ РАЗВИТИЕ ПРЕПОДАВАТЕЛЕЙ</a:t>
            </a:r>
            <a:endParaRPr lang="en-GB" sz="25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713312"/>
            <a:ext cx="538162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Соедините процесс реформирования с </a:t>
            </a:r>
            <a:r>
              <a:rPr lang="ru-RU" sz="2800" b="1" dirty="0" smtClean="0"/>
              <a:t>ежедневной практикой</a:t>
            </a:r>
            <a:r>
              <a:rPr lang="ru-RU" sz="2800" dirty="0" smtClean="0"/>
              <a:t> преподавателей</a:t>
            </a:r>
          </a:p>
          <a:p>
            <a:endParaRPr lang="ru-RU" sz="2800" dirty="0" smtClean="0"/>
          </a:p>
          <a:p>
            <a:r>
              <a:rPr lang="ru-RU" sz="2800" dirty="0" smtClean="0"/>
              <a:t>Объедините </a:t>
            </a:r>
            <a:r>
              <a:rPr lang="ru-RU" sz="2800" b="1" dirty="0" smtClean="0"/>
              <a:t>неформальные и формальные формы непрерывного </a:t>
            </a:r>
            <a:r>
              <a:rPr lang="ru-RU" sz="2800" dirty="0" smtClean="0"/>
              <a:t>профессионального развития</a:t>
            </a:r>
          </a:p>
          <a:p>
            <a:endParaRPr lang="ru-RU" sz="2800" dirty="0" smtClean="0"/>
          </a:p>
          <a:p>
            <a:r>
              <a:rPr lang="ru-RU" sz="2800" dirty="0" smtClean="0"/>
              <a:t>Совместно </a:t>
            </a:r>
            <a:r>
              <a:rPr lang="ru-RU" sz="2800" b="1" dirty="0" smtClean="0"/>
              <a:t>собирайт</a:t>
            </a:r>
            <a:r>
              <a:rPr lang="en-GB" sz="2800" b="1" dirty="0" smtClean="0"/>
              <a:t>e</a:t>
            </a:r>
            <a:r>
              <a:rPr lang="ru-RU" sz="2800" b="1" dirty="0" smtClean="0"/>
              <a:t> доказательства </a:t>
            </a:r>
            <a:r>
              <a:rPr lang="ru-RU" sz="2800" dirty="0" smtClean="0"/>
              <a:t>- разработка учебных программ - смотрите, что работает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758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85726" y="104775"/>
            <a:ext cx="5648325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100" b="1" dirty="0" smtClean="0"/>
              <a:t>Совместная </a:t>
            </a:r>
            <a:r>
              <a:rPr lang="ru-RU" sz="2100" b="1" dirty="0"/>
              <a:t>разработка учебных планов ПОО в региональных сетях</a:t>
            </a:r>
          </a:p>
          <a:p>
            <a:pPr lvl="1"/>
            <a:r>
              <a:rPr lang="ru-RU" sz="2100" dirty="0"/>
              <a:t>(Существуют ли примеры совместных программ в региональных сетях</a:t>
            </a:r>
            <a:r>
              <a:rPr lang="ru-RU" sz="2100" dirty="0" smtClean="0"/>
              <a:t>)</a:t>
            </a:r>
            <a:endParaRPr lang="en-GB" sz="2100" dirty="0" smtClean="0"/>
          </a:p>
          <a:p>
            <a:pPr lvl="1"/>
            <a:endParaRPr lang="ru-RU" sz="2100" b="1" dirty="0"/>
          </a:p>
          <a:p>
            <a:pPr marL="342900" indent="-342900">
              <a:buFont typeface="+mj-lt"/>
              <a:buAutoNum type="arabicPeriod"/>
            </a:pPr>
            <a:r>
              <a:rPr lang="ru-RU" sz="2100" b="1" dirty="0" smtClean="0"/>
              <a:t>Преподаватели, </a:t>
            </a:r>
            <a:r>
              <a:rPr lang="ru-RU" sz="2100" b="1" dirty="0"/>
              <a:t>выполняющие несколько </a:t>
            </a:r>
            <a:r>
              <a:rPr lang="ru-RU" sz="2100" b="1" dirty="0" smtClean="0"/>
              <a:t>ролей, </a:t>
            </a:r>
            <a:r>
              <a:rPr lang="ru-RU" sz="2100" b="1" dirty="0"/>
              <a:t>и </a:t>
            </a:r>
            <a:r>
              <a:rPr lang="ru-RU" sz="2100" b="1" dirty="0" smtClean="0"/>
              <a:t>выход за пределы обычной среды</a:t>
            </a:r>
            <a:endParaRPr lang="ru-RU" sz="2100" b="1" dirty="0"/>
          </a:p>
          <a:p>
            <a:pPr lvl="1"/>
            <a:r>
              <a:rPr lang="ru-RU" sz="2100" dirty="0"/>
              <a:t>(Как меняется роль </a:t>
            </a:r>
            <a:r>
              <a:rPr lang="ru-RU" sz="2100" dirty="0" smtClean="0"/>
              <a:t>преподавателей в </a:t>
            </a:r>
            <a:r>
              <a:rPr lang="ru-RU" sz="2100" dirty="0"/>
              <a:t>формировании обучения и </a:t>
            </a:r>
            <a:r>
              <a:rPr lang="ru-RU" sz="2100" dirty="0" smtClean="0"/>
              <a:t>как это можно проанализировать)</a:t>
            </a:r>
            <a:endParaRPr lang="en-GB" sz="2100" dirty="0" smtClean="0"/>
          </a:p>
          <a:p>
            <a:pPr lvl="1"/>
            <a:endParaRPr lang="ru-RU" sz="2100" b="1" dirty="0"/>
          </a:p>
          <a:p>
            <a:pPr marL="342900" indent="-342900">
              <a:buFont typeface="+mj-lt"/>
              <a:buAutoNum type="arabicPeriod"/>
            </a:pPr>
            <a:r>
              <a:rPr lang="ru-RU" sz="2100" b="1" dirty="0" smtClean="0"/>
              <a:t>Установление связей для различных сред обучения </a:t>
            </a:r>
            <a:r>
              <a:rPr lang="ru-RU" sz="2100" b="1" dirty="0"/>
              <a:t>с помощью гибких учебных планов</a:t>
            </a:r>
          </a:p>
          <a:p>
            <a:pPr lvl="1"/>
            <a:r>
              <a:rPr lang="ru-RU" sz="2100" dirty="0"/>
              <a:t>(разработка модулей, экспериментирование с новыми </a:t>
            </a:r>
            <a:r>
              <a:rPr lang="ru-RU" sz="2100" dirty="0" smtClean="0"/>
              <a:t>методами педагогики</a:t>
            </a:r>
            <a:r>
              <a:rPr lang="ru-RU" sz="2100" dirty="0"/>
              <a:t>, смешивание групп учащихся, проведение конференций по разработке учебных программ и т.д.)</a:t>
            </a:r>
            <a:endParaRPr lang="en-GB" sz="2100" dirty="0"/>
          </a:p>
        </p:txBody>
      </p:sp>
      <p:pic>
        <p:nvPicPr>
          <p:cNvPr id="15362" name="Picture 2" descr="Image result for TEACHERS VISITING MODERN COMPAN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0"/>
            <a:ext cx="67056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48325" y="28575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МОЖЕТЕ ЛИ ВЫ ПОМОЧЬ НАМ НАЙТИ </a:t>
            </a:r>
            <a:r>
              <a:rPr lang="ru-RU" sz="3200" b="1" dirty="0" smtClean="0">
                <a:solidFill>
                  <a:schemeClr val="bg1"/>
                </a:solidFill>
              </a:rPr>
              <a:t>ПРИМЕРЫ ИННОВАЦИИ?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1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4025" y="909136"/>
            <a:ext cx="10575758" cy="5948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471868">
            <a:off x="5721369" y="4909072"/>
            <a:ext cx="6530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Новый инструментарий ЕФО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9885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atten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Image result for atten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Image result for atten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436" name="Picture 4" descr="Image result for ques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31" y="7937"/>
            <a:ext cx="12259732" cy="671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95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011" y="14031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/>
              <a:t>Как улучшить преимущества с помощью компетенций и квалификаций?</a:t>
            </a:r>
            <a:endParaRPr lang="en-GB" dirty="0"/>
          </a:p>
        </p:txBody>
      </p:sp>
      <p:pic>
        <p:nvPicPr>
          <p:cNvPr id="1026" name="Picture 2" descr="Image result for benefi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9" b="5216"/>
          <a:stretch/>
        </p:blipFill>
        <p:spPr bwMode="auto">
          <a:xfrm>
            <a:off x="3388059" y="2590812"/>
            <a:ext cx="4280067" cy="381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1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7641" y="4806768"/>
            <a:ext cx="1876928" cy="1901812"/>
          </a:xfrm>
          <a:prstGeom prst="rect">
            <a:avLst/>
          </a:prstGeom>
        </p:spPr>
      </p:pic>
      <p:pic>
        <p:nvPicPr>
          <p:cNvPr id="2062" name="Picture 14" descr="Image result for bureaucra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463" y="4747515"/>
            <a:ext cx="4229745" cy="196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 rot="154721">
            <a:off x="1503988" y="3396688"/>
            <a:ext cx="11681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ИНСТРУМЕНТ </a:t>
            </a:r>
            <a:r>
              <a:rPr lang="ru-RU" sz="6000" dirty="0"/>
              <a:t>ДЛЯ КОГО</a:t>
            </a:r>
            <a:r>
              <a:rPr lang="ru-RU" sz="6000" dirty="0" smtClean="0"/>
              <a:t>?</a:t>
            </a:r>
            <a:endParaRPr lang="ru-RU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072" y="342590"/>
            <a:ext cx="4062680" cy="2877130"/>
          </a:xfrm>
          <a:prstGeom prst="rect">
            <a:avLst/>
          </a:prstGeom>
        </p:spPr>
      </p:pic>
      <p:pic>
        <p:nvPicPr>
          <p:cNvPr id="2050" name="Picture 2" descr="Image result for Ð½Ð°Ð¹ÐºÑÐ°ÑÐ° Ð¿ÑÐ¾ÑÐµÑÑÐ¹Ð½Ð° ÑÐºÐ¾Ð»Ð° ÑÐºÑÐ°ÑÐ½Ð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297" y="325234"/>
            <a:ext cx="4415822" cy="276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5032125" y="1911808"/>
            <a:ext cx="1836821" cy="1651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155524" y="2349877"/>
            <a:ext cx="1836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конечные бенефициары</a:t>
            </a:r>
            <a:endParaRPr lang="en-GB" b="1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22" name="Picture 4" descr="Image result for ÐºÐ°Ð±ÑÐ½ÐµÑ Ð¼ÑÐ½ÑÑÑÑÑÐ² Ð² ÑÐºÑÐ°ÑÐ½Ñ Ð³ÑÐ¸Ð½ÐµÐ²Ð¸Ñ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986" y="4822558"/>
            <a:ext cx="2984700" cy="198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0" y="6379057"/>
            <a:ext cx="12192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4">
                    <a:lumMod val="75000"/>
                  </a:schemeClr>
                </a:solidFill>
                <a:latin typeface="Copperplate Gothic Light" panose="020E0507020206020404" pitchFamily="34" charset="0"/>
              </a:rPr>
              <a:t>          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Copperplate Gothic Light" panose="020E0507020206020404" pitchFamily="34" charset="0"/>
              </a:rPr>
              <a:t>действующие лица </a:t>
            </a:r>
            <a:r>
              <a:rPr lang="en-GB" sz="2400" dirty="0" smtClean="0">
                <a:solidFill>
                  <a:schemeClr val="accent4">
                    <a:lumMod val="75000"/>
                  </a:schemeClr>
                </a:solidFill>
                <a:latin typeface="Copperplate Gothic Light" panose="020E0507020206020404" pitchFamily="34" charset="0"/>
              </a:rPr>
              <a:t>     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Copperplate Gothic Light" panose="020E0507020206020404" pitchFamily="34" charset="0"/>
              </a:rPr>
              <a:t>и </a:t>
            </a:r>
            <a:r>
              <a:rPr lang="en-GB" sz="2400" dirty="0" smtClean="0">
                <a:solidFill>
                  <a:schemeClr val="accent4">
                    <a:lumMod val="75000"/>
                  </a:schemeClr>
                </a:solidFill>
                <a:latin typeface="Copperplate Gothic Light" panose="020E0507020206020404" pitchFamily="34" charset="0"/>
              </a:rPr>
              <a:t>                              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Copperplate Gothic Light" panose="020E0507020206020404" pitchFamily="34" charset="0"/>
              </a:rPr>
              <a:t>лица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Copperplate Gothic Light" panose="020E0507020206020404" pitchFamily="34" charset="0"/>
              </a:rPr>
              <a:t>, принимающие решения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78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150" y="374481"/>
            <a:ext cx="10972800" cy="6172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-1" y="70184"/>
            <a:ext cx="2409569" cy="2143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ПРИЧИНА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улучшить преимущества с помощью компетенций и квалификаций</a:t>
            </a:r>
            <a:r>
              <a:rPr lang="en-GB" sz="1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GB" sz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634161" y="4048375"/>
            <a:ext cx="2557839" cy="1866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12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РЕКОМЕНДАЦИИ</a:t>
            </a:r>
            <a:endParaRPr lang="en-GB" sz="1200" b="1" dirty="0" smtClean="0">
              <a:solidFill>
                <a:schemeClr val="accent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05214" y="1767639"/>
            <a:ext cx="2442911" cy="2143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1200" b="1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КАКИЕ ПРЕИМУЩЕСТВА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 </a:t>
            </a:r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можете получить </a:t>
            </a:r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благодаря компетенциям </a:t>
            </a:r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квалификациям?</a:t>
            </a:r>
            <a:endParaRPr lang="en-US" sz="1200" dirty="0" smtClean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868778" y="695826"/>
            <a:ext cx="2474997" cy="2143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12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и где </a:t>
            </a:r>
            <a:r>
              <a:rPr lang="ru-RU" sz="12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найти информацию о том, КАКИЕ КОМПЕТЕНЦИИ И КВАЛИФИКАЦИИ дают </a:t>
            </a:r>
            <a:r>
              <a:rPr lang="ru-RU" sz="12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больше преимуществ</a:t>
            </a:r>
            <a:r>
              <a:rPr lang="ru-RU" sz="12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1200" b="1" dirty="0" smtClean="0">
              <a:solidFill>
                <a:schemeClr val="accent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27094" y="4644190"/>
            <a:ext cx="2659481" cy="2143626"/>
          </a:xfrm>
          <a:prstGeom prst="ellipse">
            <a:avLst/>
          </a:prstGeom>
          <a:ln w="825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РАЗВИВАТЬ И ПРИОБРЕТАТЬ эти </a:t>
            </a:r>
            <a:r>
              <a:rPr lang="ru-RU" sz="1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компетенции и </a:t>
            </a:r>
            <a:r>
              <a:rPr lang="ru-RU" sz="14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квалификаци</a:t>
            </a:r>
            <a:r>
              <a:rPr lang="ru-RU" sz="1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ru-RU" sz="14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GB" sz="14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886449" y="2400300"/>
            <a:ext cx="2229101" cy="1957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ОЦЕНИТЬ достигнуты </a:t>
            </a:r>
            <a:r>
              <a:rPr lang="ru-RU" sz="12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 преимущество?</a:t>
            </a:r>
          </a:p>
        </p:txBody>
      </p:sp>
    </p:spTree>
    <p:extLst>
      <p:ext uri="{BB962C8B-B14F-4D97-AF65-F5344CB8AC3E}">
        <p14:creationId xmlns:p14="http://schemas.microsoft.com/office/powerpoint/2010/main" val="6554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150" y="374481"/>
            <a:ext cx="10972800" cy="6172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-1" y="70184"/>
            <a:ext cx="2409569" cy="2143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ПРИЧИНА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улучшить преимущества с помощью компетенций и квалификаций</a:t>
            </a:r>
            <a:r>
              <a:rPr lang="en-GB" sz="1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GB" sz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634161" y="4048375"/>
            <a:ext cx="2557839" cy="1866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12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РЕКОМЕНДАЦИИ</a:t>
            </a:r>
            <a:endParaRPr lang="en-GB" sz="1200" b="1" dirty="0" smtClean="0">
              <a:solidFill>
                <a:schemeClr val="accent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05214" y="1767639"/>
            <a:ext cx="2442911" cy="2143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1200" b="1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КАКИЕ ПРЕИМУЩЕСТВА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 можете получить благодаря компетенциям и квалификациям?</a:t>
            </a:r>
            <a:endParaRPr lang="en-US" sz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868778" y="695826"/>
            <a:ext cx="2474997" cy="2143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и где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найти информацию о том, </a:t>
            </a:r>
            <a:r>
              <a:rPr lang="ru-RU" sz="1200" b="1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КАКИЕ КОМПЕТЕНЦИИ И КВАЛИФИКАЦИИ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дают 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больше преимуществ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1200" b="1" dirty="0" smtClean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27094" y="4644190"/>
            <a:ext cx="2659481" cy="2143626"/>
          </a:xfrm>
          <a:prstGeom prst="ellipse">
            <a:avLst/>
          </a:prstGeom>
          <a:ln w="825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РАЗВИВАТЬ И ПОЛУЧАТЬ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эти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компетенции и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квалификаци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GB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886449" y="2400300"/>
            <a:ext cx="2229101" cy="1957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ОЦЕНИТЬ достигнуты </a:t>
            </a:r>
            <a:r>
              <a:rPr lang="ru-RU" sz="12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 преимущество?</a:t>
            </a:r>
          </a:p>
        </p:txBody>
      </p:sp>
    </p:spTree>
    <p:extLst>
      <p:ext uri="{BB962C8B-B14F-4D97-AF65-F5344CB8AC3E}">
        <p14:creationId xmlns:p14="http://schemas.microsoft.com/office/powerpoint/2010/main" val="407965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150" y="374481"/>
            <a:ext cx="10972800" cy="6172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-1" y="70184"/>
            <a:ext cx="2409569" cy="2143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ПРИЧИНА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улучшить преимущества с помощью компетенций и квалификаций</a:t>
            </a:r>
            <a:r>
              <a:rPr lang="en-GB" sz="1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GB" sz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634161" y="4048375"/>
            <a:ext cx="2557839" cy="1866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1200" b="1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РЕКОМЕНДАЦИИ</a:t>
            </a:r>
            <a:endParaRPr lang="en-GB" sz="1200" b="1" dirty="0" smtClean="0">
              <a:solidFill>
                <a:schemeClr val="accent4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05214" y="1767639"/>
            <a:ext cx="2442911" cy="2143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1200" b="1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КАКИЕ ПРЕИМУЩЕСТВА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 можете получить благодаря компетенциям и квалификациям?</a:t>
            </a:r>
            <a:endParaRPr lang="en-US" sz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868778" y="695826"/>
            <a:ext cx="2474997" cy="2143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и где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найти информацию о том, </a:t>
            </a:r>
            <a:r>
              <a:rPr lang="ru-RU" sz="1200" b="1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КАКИЕ КОМПЕТЕНЦИИ И КВАЛИФИКАЦИИ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дают 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больше преимуществ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1200" b="1" dirty="0" smtClean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27094" y="4644190"/>
            <a:ext cx="2659481" cy="2143626"/>
          </a:xfrm>
          <a:prstGeom prst="ellipse">
            <a:avLst/>
          </a:prstGeom>
          <a:ln w="825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РАЗВИВАТЬ И ПОЛУЧАТЬ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эти компетенции и квалификации?</a:t>
            </a:r>
            <a:endParaRPr lang="en-GB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886449" y="2400300"/>
            <a:ext cx="2229101" cy="1957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</a:t>
            </a:r>
            <a:r>
              <a:rPr lang="ru-RU" sz="1200" b="1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ОЦЕНИТЬ,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достигнуты 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 преимущества?</a:t>
            </a:r>
          </a:p>
        </p:txBody>
      </p:sp>
    </p:spTree>
    <p:extLst>
      <p:ext uri="{BB962C8B-B14F-4D97-AF65-F5344CB8AC3E}">
        <p14:creationId xmlns:p14="http://schemas.microsoft.com/office/powerpoint/2010/main" val="89267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1+1=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638674" cy="317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5248" y="231339"/>
            <a:ext cx="1021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КАК РАЗВИВАТЬ И ПОЛУЧАТЬ   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КОМПЕТЕНЦИИ И КВАЛИФИКАЦИИ?</a:t>
            </a:r>
            <a:endParaRPr lang="en-GB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2050" y="877670"/>
            <a:ext cx="6276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/>
              <a:t>Мы уже знаем:</a:t>
            </a:r>
            <a:endParaRPr lang="en-GB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526" y="3257014"/>
            <a:ext cx="119062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kern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Обучение на протяжении всей жизни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kern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 обучения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kern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Знания, умения и навыки и компетентности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kern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Ключевые компетентности, сквозные компетентности, специфичные профессиональные компетентности</a:t>
            </a:r>
            <a:endParaRPr lang="en-GB" sz="2800" kern="19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9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1+1=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638674" cy="317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5248" y="231339"/>
            <a:ext cx="1021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КАК РАЗВИВАТЬ И ПОЛУЧАТЬ   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КОМПЕТЕНЦИИ И КВАЛИФИКАЦИИ?</a:t>
            </a:r>
            <a:endParaRPr lang="en-GB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2050" y="877670"/>
            <a:ext cx="6276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/>
              <a:t>Мы уже знаем:</a:t>
            </a:r>
            <a:endParaRPr lang="en-GB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526" y="3257014"/>
            <a:ext cx="119062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5"/>
            </a:pPr>
            <a:r>
              <a:rPr lang="ru-RU" sz="2800" kern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Подход, основанный на компетентности, </a:t>
            </a:r>
            <a:r>
              <a:rPr lang="ru-RU" sz="2800" kern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2800" kern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модули</a:t>
            </a:r>
            <a:endParaRPr lang="en-GB" sz="2800" kern="1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 startAt="5"/>
            </a:pP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Личностно-ориентированный подход</a:t>
            </a:r>
            <a:endParaRPr lang="ru-RU" sz="2800" kern="1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 startAt="5"/>
            </a:pPr>
            <a:r>
              <a:rPr lang="ru-RU" sz="2800" kern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Неформальное</a:t>
            </a:r>
            <a:r>
              <a:rPr lang="ru-RU" sz="2800" kern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спонтанное и формальное обучение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5"/>
            </a:pPr>
            <a:r>
              <a:rPr lang="ru-RU" sz="2800" kern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Альтернативные траектории </a:t>
            </a:r>
            <a:r>
              <a:rPr lang="ru-RU" sz="2800" kern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обучения</a:t>
            </a:r>
            <a:endParaRPr lang="ru-RU" sz="2800" kern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 startAt="5"/>
            </a:pPr>
            <a:r>
              <a:rPr lang="ru-RU" sz="2800" kern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Распространение обучения </a:t>
            </a:r>
            <a:r>
              <a:rPr lang="ru-RU" sz="2800" kern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2800" kern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рабочем месте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02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2435</TotalTime>
  <Words>678</Words>
  <Application>Microsoft Office PowerPoint</Application>
  <PresentationFormat>Широкоэкранный</PresentationFormat>
  <Paragraphs>121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Abadi MT Condensed Extra Bold</vt:lpstr>
      <vt:lpstr>Arial</vt:lpstr>
      <vt:lpstr>Berlin Sans FB Demi</vt:lpstr>
      <vt:lpstr>Calibri</vt:lpstr>
      <vt:lpstr>Calibri Light</vt:lpstr>
      <vt:lpstr>Copperplate Gothic Light</vt:lpstr>
      <vt:lpstr>Verdana</vt:lpstr>
      <vt:lpstr>Office Theme</vt:lpstr>
      <vt:lpstr>OБРАТНАЯ РАЗРАБОТКА СИСТЕМ КВАЛИФИКАЦИЙ РЕЗУЛЬТАТЫ В ОБУЧЕНИИ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Arjen Deij</dc:creator>
  <cp:lastModifiedBy>Юлия</cp:lastModifiedBy>
  <cp:revision>75</cp:revision>
  <dcterms:created xsi:type="dcterms:W3CDTF">2018-09-11T07:49:47Z</dcterms:created>
  <dcterms:modified xsi:type="dcterms:W3CDTF">2018-10-24T13:15:19Z</dcterms:modified>
</cp:coreProperties>
</file>