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0" r:id="rId4"/>
    <p:sldId id="271" r:id="rId5"/>
    <p:sldId id="272" r:id="rId6"/>
    <p:sldId id="273" r:id="rId7"/>
    <p:sldId id="274" r:id="rId8"/>
    <p:sldId id="275" r:id="rId9"/>
    <p:sldId id="276" r:id="rId10"/>
    <p:sldId id="277" r:id="rId11"/>
    <p:sldId id="278" r:id="rId12"/>
    <p:sldId id="279" r:id="rId13"/>
    <p:sldId id="280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6C624A-7726-4D8E-84A9-A0D306116E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8593168-564C-4ED1-8161-7EF7E2BEDF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FD6CC6-EC1F-47AD-A181-0A3CD54DC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A93D0-5D92-42EA-8936-57669F9F6C9E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470082-37E6-418A-89F2-E7EF6D815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A4EFCF-1A11-4472-BC2B-4BA8BE6C9C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000D2-D4EF-41C1-B8E2-8CA7A22D2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565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2EAB0-27B3-46C8-9D1C-E7BC10B4BB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19753DB-DE2F-49D8-9701-73F3CF5604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A1E3AA-D1BF-4F8A-AEEB-BD573EE3C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A93D0-5D92-42EA-8936-57669F9F6C9E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F9058A-58F8-4514-AD4C-82B8FF165A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A231C3-7D4E-44BC-B9A2-3DBD391B09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000D2-D4EF-41C1-B8E2-8CA7A22D2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565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D2C0D99-97D4-4F7B-B96C-61B024B568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44581E-EB33-45C6-96A4-8AE83D3B28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C4E2C4-E2AD-49EA-AD2C-C81C3F7E3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A93D0-5D92-42EA-8936-57669F9F6C9E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86A07E-3ED3-4F89-AEF4-8B97A6F6D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37D4BF-69A5-42B7-A4B9-95FB90B9A7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000D2-D4EF-41C1-B8E2-8CA7A22D2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951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5E4EC-34C5-4938-9FD4-768509B895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E29166-70EB-4552-9D2F-550C8707FE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22049-30FE-41E2-8E9B-2812776CA4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A93D0-5D92-42EA-8936-57669F9F6C9E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467E78-DF98-44E4-B3DF-848D17BFD8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ED7B1-DC1F-44C4-9D1C-0079E6D873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000D2-D4EF-41C1-B8E2-8CA7A22D2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600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B73002-9E22-4476-8086-46FDC5F67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B40F8E-9476-4A4C-80EF-41E41701C9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7FE6AF-EAE0-4373-BD58-CCC63098C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A93D0-5D92-42EA-8936-57669F9F6C9E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6B3C4D-D44C-4799-B40A-1C2BE2E8E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08CD28-C816-4AED-8D60-123EB6E3AC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000D2-D4EF-41C1-B8E2-8CA7A22D2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2718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EA68DB-157A-4F2D-990D-7CF4AB2ED4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90EED1-05CD-421C-B7EB-634D044E4D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B1ED69-F8E5-4320-97B9-BDAC603D7D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9E2033-A9D4-4C42-81D2-D6D434E8F1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A93D0-5D92-42EA-8936-57669F9F6C9E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9442B7-64C7-4FB2-B063-1F24240D1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2EAFBD-05DB-458D-A9B0-8BF2BBF82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000D2-D4EF-41C1-B8E2-8CA7A22D2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664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86D14A-9402-4890-8727-3AB3BA16A3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BD6C89-FA6E-4FF0-8698-F4F4FEA5D1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63EA3C-D4A0-485C-BAA3-6C2B30710B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7F8A46-5E3C-4B50-BF34-F5F7D0ADAC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5E0A105-8DAA-4785-96BB-E7435FFF2D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E54167B-4BB5-4759-A9F8-B3ED13A020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A93D0-5D92-42EA-8936-57669F9F6C9E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2C14450-6DB4-43EE-B7C3-B50B5F78E2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75E8792-3A85-47B5-936F-11B138DFB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000D2-D4EF-41C1-B8E2-8CA7A22D2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84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A4A01F-058C-4FD5-89F4-B0858350E7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0646E1D-4072-480A-838C-396A19F9D2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A93D0-5D92-42EA-8936-57669F9F6C9E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A427CC-79F2-4511-8FED-24C24DDCF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D2CDD08-71B8-4EFD-BE25-E45385A4B5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000D2-D4EF-41C1-B8E2-8CA7A22D2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194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D20FD12-78ED-40A8-B646-4BF03D56D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A93D0-5D92-42EA-8936-57669F9F6C9E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A3D1465-ED56-4193-B4B4-AD31D6388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E05506-4584-49FC-8E22-781BE16A1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000D2-D4EF-41C1-B8E2-8CA7A22D2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460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01D4F0-D181-461F-B776-20C0D73B6B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16F206-0011-4AE2-94FA-CE724CF0DF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822540-5502-449E-9336-2304BD43FB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AA7A13-F798-4E69-BADF-95F90F9D0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A93D0-5D92-42EA-8936-57669F9F6C9E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AB0357-1C05-4197-B6D2-0937937F8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C1BCE8-23FF-4277-80CF-66FC88D91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000D2-D4EF-41C1-B8E2-8CA7A22D2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724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54DE30-5FD3-4DC0-8945-D1B60A8A6E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156DAC6-DBFE-4B68-9B1E-1D5DC16F22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5B240B-3956-43B5-A617-EFF604B62E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88782B-8B34-4E7B-A61B-FA88878478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A93D0-5D92-42EA-8936-57669F9F6C9E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E7EFF3-7656-493A-99E1-DFD54F2660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6DB5F0-74A6-4E14-BD7F-5C8018E7CA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000D2-D4EF-41C1-B8E2-8CA7A22D2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859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D2219CA-94DC-4FBB-A2F7-5AD3123FC5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A53245-6A07-483C-86A3-E170E3B560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02B95D-D5A7-4D02-9C74-F033FFE9DB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4A93D0-5D92-42EA-8936-57669F9F6C9E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7B47DD-A568-4061-A002-1C17E01416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097CF6-E850-45BF-94E9-ABEFFAC98D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8000D2-D4EF-41C1-B8E2-8CA7A22D2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525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2309F3-932C-4B85-BDF8-BD9E1815C2F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br>
              <a:rPr lang="lt-LT" sz="3600" b="1" dirty="0"/>
            </a:br>
            <a:r>
              <a:rPr lang="ru-RU" sz="3600" b="1" dirty="0"/>
              <a:t>Развитие программ профессионального образования </a:t>
            </a:r>
            <a:br>
              <a:rPr lang="en-US" sz="3600" b="1" dirty="0"/>
            </a:br>
            <a:endParaRPr lang="en-US" sz="3600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7C9C7D6-5DBB-419B-AD11-B6EDE1AD403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err="1"/>
              <a:t>Видмантас</a:t>
            </a:r>
            <a:r>
              <a:rPr lang="ru-RU" dirty="0"/>
              <a:t> </a:t>
            </a:r>
            <a:r>
              <a:rPr lang="ru-RU" dirty="0" err="1"/>
              <a:t>Тутлис</a:t>
            </a:r>
            <a:r>
              <a:rPr lang="ru-RU" dirty="0"/>
              <a:t>   </a:t>
            </a:r>
          </a:p>
          <a:p>
            <a:r>
              <a:rPr lang="en-US" dirty="0"/>
              <a:t>04-10-2018</a:t>
            </a:r>
          </a:p>
        </p:txBody>
      </p:sp>
      <p:pic>
        <p:nvPicPr>
          <p:cNvPr id="4" name="Рисунок 1" descr="D:\conferences\Kyiv_standards_07.2017\Agenda\logos.jpg">
            <a:extLst>
              <a:ext uri="{FF2B5EF4-FFF2-40B4-BE49-F238E27FC236}">
                <a16:creationId xmlns:a16="http://schemas.microsoft.com/office/drawing/2014/main" id="{12591B63-62B7-488F-9470-138D0F85EFF9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3424" y="210845"/>
            <a:ext cx="8328074" cy="138935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424908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40C46B-783D-4F9E-8C56-182C7BBDE0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Размышления по поводу сценариев дальнейшего развития (2)</a:t>
            </a:r>
            <a:endParaRPr lang="lt-L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3B9806-4E38-48EE-BD4C-E459C6BD1A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Развитие человеческих ресурсов для разработки и внедрения содержания профессионального образования требует эффективного координирования со стороны государственных центральных структур, а также региональных и отраслевых структур. </a:t>
            </a:r>
          </a:p>
          <a:p>
            <a:r>
              <a:rPr lang="ru-RU" dirty="0"/>
              <a:t>Поэтому планирование, финансирование и общая координация этого процесса может делегироваться центральным органам власти или уполномоченным экспертным организациям, а исполнение и управление на местах может осуществляться разными частниками и институциями, в зависимости от ситуации отрасли, региона и т.д.   </a:t>
            </a:r>
            <a:endParaRPr lang="lt-LT" dirty="0"/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40579233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40C46B-783D-4F9E-8C56-182C7BBDE0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Размышления по поводу сценариев дальнейшего развития (3)</a:t>
            </a:r>
            <a:endParaRPr lang="lt-L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3B9806-4E38-48EE-BD4C-E459C6BD1A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Разработка и внедрение модульных  программ обучения в училищах и на местах производственного обучения должно осуществляться децентрализовано, в зависимости от потребностей и имеющегося потенциала местных училищ и социальных партнеров.</a:t>
            </a:r>
          </a:p>
          <a:p>
            <a:r>
              <a:rPr lang="ru-RU" dirty="0"/>
              <a:t> Это обеспечит постепенное, но устойчивое и постоянное развитие социального партнерства в этих процессах на местном и отраслевом </a:t>
            </a:r>
            <a:r>
              <a:rPr lang="ru-RU" dirty="0" err="1"/>
              <a:t>уровнею</a:t>
            </a:r>
            <a:endParaRPr lang="ru-RU" dirty="0"/>
          </a:p>
          <a:p>
            <a:r>
              <a:rPr lang="ru-RU" dirty="0"/>
              <a:t>Можно поощрять и использовать развитие постоянных региональных или отраслевых сетей и партнерств в сфере разработки и развитии содержания профессионального образования, которые могут послужить как катализаторы для обмена экспертных знаний и опыта на разных уровнях. </a:t>
            </a:r>
            <a:endParaRPr lang="lt-LT" dirty="0"/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4125167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445DF6-17DF-481E-82A8-44A08EE72F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Размышления по поводу сценариев дальнейшего развития (4)</a:t>
            </a:r>
            <a:endParaRPr lang="lt-L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73DF6B-1DEF-404A-AB43-51AAB5981A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Важной предпосылкой успешного внедрения новых программ обучения является системная и устойчивая национальная система подготовки учителей и мастеров производственного обучения.    </a:t>
            </a:r>
            <a:endParaRPr lang="lt-LT" dirty="0"/>
          </a:p>
          <a:p>
            <a:pPr marL="0" indent="0">
              <a:buNone/>
            </a:pP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6828985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EC3DC6-FE93-485B-A84F-E37C65BD6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Спасибо за внимание.</a:t>
            </a:r>
            <a:endParaRPr lang="lt-L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CE74A5-81AC-4382-BC30-9E741D6702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err="1"/>
              <a:t>Видмантас</a:t>
            </a:r>
            <a:r>
              <a:rPr lang="ru-RU" dirty="0"/>
              <a:t> </a:t>
            </a:r>
            <a:r>
              <a:rPr lang="ru-RU" dirty="0" err="1"/>
              <a:t>Тутлис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en-US" dirty="0"/>
              <a:t>vidmantas.tutlys@gmail.com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7163760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69A797-126E-4260-81D8-B47729F021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СОДЕРЖАНИЕ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1B8F29-CCEF-446F-917F-E4A9C5DE06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Суть развития программ профессионального образования </a:t>
            </a:r>
            <a:endParaRPr lang="lt-LT" dirty="0"/>
          </a:p>
          <a:p>
            <a:r>
              <a:rPr lang="ru-RU" dirty="0"/>
              <a:t>Изменение методического подхода разработки и внедрения программ профессионального образования – переход к модулярным программам, основанным на компетентности.</a:t>
            </a:r>
            <a:endParaRPr lang="en-US" dirty="0"/>
          </a:p>
          <a:p>
            <a:r>
              <a:rPr lang="ru-RU" dirty="0"/>
              <a:t>Имеющиеся предпосылки и условия для перехода к модулярным программам, основанным на компетентности.</a:t>
            </a:r>
          </a:p>
          <a:p>
            <a:r>
              <a:rPr lang="ru-RU" dirty="0"/>
              <a:t>Размышления по поводу сценариев дальнейшего развития.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96901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06CB64-1982-4320-A983-EC270292D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Суть развития программ профессионального образования (1) </a:t>
            </a:r>
            <a:br>
              <a:rPr lang="lt-LT" dirty="0"/>
            </a:br>
            <a:endParaRPr lang="lt-L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CDD252-78C8-445B-ADAA-57EE6EB099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Развитие разработки и внедрения программ профессионального образования предопределяется социальным-экономическим контекстом и имеющимся институциональным моделям.</a:t>
            </a:r>
          </a:p>
          <a:p>
            <a:r>
              <a:rPr lang="ru-RU" dirty="0"/>
              <a:t>Разновидность имеющихся путей и моделей развития программ профессионального образования – источник для экспертных управленческих и методических знаний и опыта в этой сфере.</a:t>
            </a:r>
          </a:p>
          <a:p>
            <a:r>
              <a:rPr lang="ru-RU" b="1" dirty="0">
                <a:solidFill>
                  <a:schemeClr val="accent1"/>
                </a:solidFill>
              </a:rPr>
              <a:t>англосаксонский дизайн учебных программ - модель формирования навыков на основе либерального рынка</a:t>
            </a:r>
            <a:r>
              <a:rPr lang="ru-RU" dirty="0">
                <a:solidFill>
                  <a:schemeClr val="accent1"/>
                </a:solidFill>
              </a:rPr>
              <a:t> </a:t>
            </a:r>
            <a:endParaRPr lang="ru-RU" b="1" dirty="0">
              <a:solidFill>
                <a:schemeClr val="accent1"/>
              </a:solidFill>
            </a:endParaRPr>
          </a:p>
          <a:p>
            <a:r>
              <a:rPr lang="ru-RU" b="1" dirty="0">
                <a:solidFill>
                  <a:schemeClr val="accent1"/>
                </a:solidFill>
              </a:rPr>
              <a:t>государственно-регулируемая, училищная модель формирования навыков</a:t>
            </a:r>
            <a:r>
              <a:rPr lang="ru-RU" dirty="0">
                <a:solidFill>
                  <a:schemeClr val="accent1"/>
                </a:solidFill>
              </a:rPr>
              <a:t>  </a:t>
            </a:r>
          </a:p>
          <a:p>
            <a:r>
              <a:rPr lang="ru-RU" b="1" dirty="0">
                <a:solidFill>
                  <a:schemeClr val="accent1"/>
                </a:solidFill>
              </a:rPr>
              <a:t>модель коллективного формирования навыков</a:t>
            </a:r>
          </a:p>
          <a:p>
            <a:r>
              <a:rPr lang="ru-RU" b="1" dirty="0">
                <a:solidFill>
                  <a:schemeClr val="accent1"/>
                </a:solidFill>
              </a:rPr>
              <a:t>реформируемые системы профессионального образования в странах, которые находится на пути обширных социо-экономических преобразований и переходов.</a:t>
            </a:r>
            <a:endParaRPr lang="lt-LT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03426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5CCBF9-538A-4DE4-A66E-6128DE641B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Суть развития программ профессионального образования (2)</a:t>
            </a:r>
            <a:endParaRPr lang="lt-L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A47FBF-51AE-4155-9FB2-BC8C297894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Разнообразие методологических подходов к компетентности тесно связана с разновидностью соответствующих институциональных моделей.</a:t>
            </a:r>
          </a:p>
          <a:p>
            <a:r>
              <a:rPr lang="ru-RU" i="1" dirty="0">
                <a:solidFill>
                  <a:schemeClr val="accent1"/>
                </a:solidFill>
              </a:rPr>
              <a:t>функциональный </a:t>
            </a:r>
            <a:r>
              <a:rPr lang="ru-RU" i="1" dirty="0" err="1">
                <a:solidFill>
                  <a:schemeClr val="accent1"/>
                </a:solidFill>
              </a:rPr>
              <a:t>бихиевиоризм</a:t>
            </a:r>
            <a:r>
              <a:rPr lang="ru-RU" i="1" dirty="0">
                <a:solidFill>
                  <a:schemeClr val="accent1"/>
                </a:solidFill>
              </a:rPr>
              <a:t>, </a:t>
            </a:r>
            <a:r>
              <a:rPr lang="ru-RU" i="1" dirty="0" err="1">
                <a:solidFill>
                  <a:schemeClr val="accent1"/>
                </a:solidFill>
              </a:rPr>
              <a:t>интегрированый</a:t>
            </a:r>
            <a:r>
              <a:rPr lang="ru-RU" i="1" dirty="0">
                <a:solidFill>
                  <a:schemeClr val="accent1"/>
                </a:solidFill>
              </a:rPr>
              <a:t> профессионализм и ситуативный профессионализм </a:t>
            </a:r>
            <a:r>
              <a:rPr lang="ru-RU" dirty="0"/>
              <a:t>(</a:t>
            </a:r>
            <a:r>
              <a:rPr lang="ru-RU" dirty="0" err="1"/>
              <a:t>Мулдер</a:t>
            </a:r>
            <a:r>
              <a:rPr lang="ru-RU" dirty="0"/>
              <a:t>, 2017)ю  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4663161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0B9450-2630-41DB-BFA9-F409B02B0F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Изменение методического подхода – переход к модулярным программам, основанным на компетентности</a:t>
            </a:r>
            <a:endParaRPr lang="lt-LT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D8E2B1-E438-464E-B60F-645E70B1CD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Внедрение компетентностного подхода в программах профессионального образования обычно сопровождается важными изменениями в других процессах профессионального образования, особенно в организации практического обучения и в дидактических подходах.</a:t>
            </a:r>
          </a:p>
          <a:p>
            <a:r>
              <a:rPr lang="ru-RU" dirty="0" err="1"/>
              <a:t>Децентрализированый</a:t>
            </a:r>
            <a:r>
              <a:rPr lang="ru-RU" dirty="0"/>
              <a:t> процесс разработки учебных программ обычно вовлекает более широкий круг различных заинтересованных сторон и обеспечивает, чтобы учебная программа была ориентированная на конкретные результаты, определенный набор специфических для профессии компетентностей и результатов обучения, связанных с предметами учебного плана, общими навыками и другими образовательными целями.</a:t>
            </a:r>
          </a:p>
          <a:p>
            <a:r>
              <a:rPr lang="ru-RU" dirty="0"/>
              <a:t>Структура результатов обучения и способ их написания влияют на процесс преподавания и обучения.</a:t>
            </a:r>
          </a:p>
          <a:p>
            <a:r>
              <a:rPr lang="ru-RU" dirty="0"/>
              <a:t>Уровень детализации результатов обучения, используемых в учебных программах, может иметь важные последствия для методов обучения и оценки учащихся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4331851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4392AF-A86B-4A8A-8A61-6D5134FF04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Имеющиеся предпосылки и условия для перехода к модулярным программам, основанным на компетентности (1)</a:t>
            </a:r>
            <a:endParaRPr lang="lt-LT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0C0C87-4133-4858-93E9-E77E525EFA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/>
              <a:t>устарелость квалификационных характеристик и насущная необходимость создания профессиональных стандартов</a:t>
            </a:r>
          </a:p>
          <a:p>
            <a:r>
              <a:rPr lang="ru-RU" dirty="0"/>
              <a:t>активное участие работодателей в развитии стандартов и программ и их внедрении на местном, отраслевом и национальном уровне</a:t>
            </a:r>
          </a:p>
          <a:p>
            <a:r>
              <a:rPr lang="ru-RU" dirty="0"/>
              <a:t>недостаточная материальная инфраструктура обучения, недостаточная готовность и компетентности преподавателей, нехватка методического обеспечения для разработки и внедрения новых программ</a:t>
            </a:r>
          </a:p>
          <a:p>
            <a:r>
              <a:rPr lang="ru-RU" dirty="0"/>
              <a:t>политические интенции укрепления самостоятельности училищ и делегирования им больше ответственности в сфере содержания и качества обучения.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0190346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4392AF-A86B-4A8A-8A61-6D5134FF04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Имеющиеся предпосылки и условия для перехода к модулярным программам, основанным на компетентности (2)</a:t>
            </a:r>
            <a:endParaRPr lang="lt-LT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0C0C87-4133-4858-93E9-E77E525EFA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/>
              <a:t>Региональность</a:t>
            </a:r>
            <a:r>
              <a:rPr lang="ru-RU" dirty="0"/>
              <a:t> развития экономики - давление для децентрализации разработки и развития содержания профессионального образования, </a:t>
            </a:r>
          </a:p>
          <a:p>
            <a:r>
              <a:rPr lang="ru-RU" dirty="0"/>
              <a:t>Особенности процессов разработки и внедрения профессиональных стандартов, стандартов профессионального образования, типовых программ и планов обучения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9460764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407B38-0502-4D5D-AECB-F516F874D4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Особенности …</a:t>
            </a:r>
            <a:endParaRPr lang="lt-LT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BBEC4F-FED2-4F30-ADC7-30BC30E9C9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Отраслевой принцип разработки профессиональных стандартов с активной ролью и инициативами работодателей, но следуя приоритету потребностей квалификаций в отрасли.</a:t>
            </a:r>
          </a:p>
          <a:p>
            <a:pPr lvl="0"/>
            <a:r>
              <a:rPr lang="ru-RU" dirty="0"/>
              <a:t>Комбинирование предметного и компетентностного подходов в разработке содержания профессионального образования, особенно в разработке типовых программ и планов обучения. </a:t>
            </a:r>
            <a:endParaRPr lang="lt-LT" dirty="0"/>
          </a:p>
          <a:p>
            <a:pPr lvl="0"/>
            <a:r>
              <a:rPr lang="ru-RU" dirty="0"/>
              <a:t>Детальное планирование всего процесса обучения до уровня отдельного занятия обучения или урока. </a:t>
            </a:r>
            <a:endParaRPr lang="lt-LT" dirty="0"/>
          </a:p>
          <a:p>
            <a:pPr lvl="0"/>
            <a:r>
              <a:rPr lang="ru-RU" dirty="0"/>
              <a:t>Попытка внедрения элементов дуальной модели обучения, как альтернативы школьному обучению, опираясь на опыт Германии и других стран. </a:t>
            </a:r>
            <a:endParaRPr lang="lt-LT" dirty="0"/>
          </a:p>
          <a:p>
            <a:pPr lvl="0"/>
            <a:r>
              <a:rPr lang="ru-RU" dirty="0"/>
              <a:t>Тенденция укрупнения квалификаций и программ обучения внедряя компетентностный подход. </a:t>
            </a:r>
            <a:endParaRPr lang="lt-LT" dirty="0"/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9004799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A5648D-319E-4796-82D7-FCF42A54A8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Размышления по поводу сценариев дальнейшего развития (1)</a:t>
            </a:r>
            <a:endParaRPr lang="lt-LT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DB7117-EBFD-43D5-8133-57C7B8F1E6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Консолидация и </a:t>
            </a:r>
            <a:r>
              <a:rPr lang="ru-RU" dirty="0" err="1"/>
              <a:t>унифицирование</a:t>
            </a:r>
            <a:r>
              <a:rPr lang="ru-RU" dirty="0"/>
              <a:t> методологических инструментов разработки и внедрения программ профессионального образования (методические руководства и порядки разработки и внедрения профессиональных стандартов, стандартов профессионального образования, модульных программы и др.). </a:t>
            </a:r>
          </a:p>
          <a:p>
            <a:r>
              <a:rPr lang="ru-RU" dirty="0"/>
              <a:t>Здесь лидерство о координация принадлежит государственным экспертным организациям, уполномоченным Министерством Образования и Науки.   </a:t>
            </a:r>
            <a:endParaRPr lang="lt-LT" dirty="0"/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6415350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772</Words>
  <Application>Microsoft Office PowerPoint</Application>
  <PresentationFormat>Widescreen</PresentationFormat>
  <Paragraphs>53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 Развитие программ профессионального образования  </vt:lpstr>
      <vt:lpstr>СОДЕРЖАНИЕ</vt:lpstr>
      <vt:lpstr>Суть развития программ профессионального образования (1)  </vt:lpstr>
      <vt:lpstr>Суть развития программ профессионального образования (2)</vt:lpstr>
      <vt:lpstr>Изменение методического подхода – переход к модулярным программам, основанным на компетентности</vt:lpstr>
      <vt:lpstr>Имеющиеся предпосылки и условия для перехода к модулярным программам, основанным на компетентности (1)</vt:lpstr>
      <vt:lpstr>Имеющиеся предпосылки и условия для перехода к модулярным программам, основанным на компетентности (2)</vt:lpstr>
      <vt:lpstr>Особенности …</vt:lpstr>
      <vt:lpstr>Размышления по поводу сценариев дальнейшего развития (1)</vt:lpstr>
      <vt:lpstr>Размышления по поводу сценариев дальнейшего развития (2)</vt:lpstr>
      <vt:lpstr>Размышления по поводу сценариев дальнейшего развития (3)</vt:lpstr>
      <vt:lpstr>Размышления по поводу сценариев дальнейшего развития (4)</vt:lpstr>
      <vt:lpstr>Спасибо за внимание.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Mетодические руководства для разработчиков профессиональных стандартов и стандартов профессионального образования</dc:title>
  <dc:creator>Vidmantas Tutlys</dc:creator>
  <cp:lastModifiedBy>Vidmantas Tūtlys</cp:lastModifiedBy>
  <cp:revision>10</cp:revision>
  <dcterms:created xsi:type="dcterms:W3CDTF">2018-02-18T06:53:20Z</dcterms:created>
  <dcterms:modified xsi:type="dcterms:W3CDTF">2018-09-28T13:07:00Z</dcterms:modified>
</cp:coreProperties>
</file>