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58" r:id="rId7"/>
    <p:sldId id="264" r:id="rId8"/>
    <p:sldId id="262" r:id="rId9"/>
    <p:sldId id="263" r:id="rId10"/>
    <p:sldId id="265"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0736B-C95D-446A-9B7D-D13FE110C291}" type="doc">
      <dgm:prSet loTypeId="urn:microsoft.com/office/officeart/2009/3/layout/CircleRelationship" loCatId="relationship" qsTypeId="urn:microsoft.com/office/officeart/2005/8/quickstyle/simple5" qsCatId="simple" csTypeId="urn:microsoft.com/office/officeart/2005/8/colors/colorful1#4" csCatId="colorful" phldr="1"/>
      <dgm:spPr/>
      <dgm:t>
        <a:bodyPr/>
        <a:lstStyle/>
        <a:p>
          <a:endParaRPr lang="ru-RU"/>
        </a:p>
      </dgm:t>
    </dgm:pt>
    <dgm:pt modelId="{F2019390-BEA9-4BF5-986F-4A17D167F195}">
      <dgm:prSet phldrT="[Текст]" custT="1"/>
      <dgm:spPr/>
      <dgm:t>
        <a:bodyPr/>
        <a:lstStyle/>
        <a:p>
          <a:r>
            <a:rPr lang="ru-RU" sz="4800" b="1" dirty="0" smtClean="0">
              <a:latin typeface="Microtype"/>
            </a:rPr>
            <a:t>Методика</a:t>
          </a:r>
          <a:endParaRPr lang="ru-RU" sz="4800" b="1" dirty="0">
            <a:latin typeface="Microtype"/>
          </a:endParaRPr>
        </a:p>
      </dgm:t>
    </dgm:pt>
    <dgm:pt modelId="{B0DE27F3-1EC0-46E4-BE43-2263020805D4}" type="parTrans" cxnId="{D4891532-8493-4839-8002-7BFAD473DD22}">
      <dgm:prSet/>
      <dgm:spPr/>
      <dgm:t>
        <a:bodyPr/>
        <a:lstStyle/>
        <a:p>
          <a:endParaRPr lang="ru-RU"/>
        </a:p>
      </dgm:t>
    </dgm:pt>
    <dgm:pt modelId="{DCB147FB-DE1C-45DE-8D96-6ACC9D796896}" type="sibTrans" cxnId="{D4891532-8493-4839-8002-7BFAD473DD22}">
      <dgm:prSet/>
      <dgm:spPr/>
      <dgm:t>
        <a:bodyPr/>
        <a:lstStyle/>
        <a:p>
          <a:endParaRPr lang="ru-RU"/>
        </a:p>
      </dgm:t>
    </dgm:pt>
    <dgm:pt modelId="{1928472A-30BA-4259-99D7-A09CEF350999}">
      <dgm:prSet phldrT="[Текст]" custT="1"/>
      <dgm:spPr/>
      <dgm:t>
        <a:bodyPr/>
        <a:lstStyle/>
        <a:p>
          <a:r>
            <a:rPr lang="uk-UA" sz="2000" b="1" noProof="0" dirty="0" smtClean="0">
              <a:latin typeface="Microtype"/>
            </a:rPr>
            <a:t>Навчальні модулі</a:t>
          </a:r>
          <a:endParaRPr lang="uk-UA" sz="2000" b="1" noProof="0" dirty="0">
            <a:latin typeface="Microtype"/>
          </a:endParaRPr>
        </a:p>
      </dgm:t>
    </dgm:pt>
    <dgm:pt modelId="{84E4444B-9424-42B2-9A73-3F8971CE406A}" type="parTrans" cxnId="{B947EABC-3E4A-400B-BB92-6B439287213F}">
      <dgm:prSet/>
      <dgm:spPr/>
      <dgm:t>
        <a:bodyPr/>
        <a:lstStyle/>
        <a:p>
          <a:endParaRPr lang="ru-RU"/>
        </a:p>
      </dgm:t>
    </dgm:pt>
    <dgm:pt modelId="{B380AE43-F5F8-47EA-B3E6-52D92DE4116D}" type="sibTrans" cxnId="{B947EABC-3E4A-400B-BB92-6B439287213F}">
      <dgm:prSet/>
      <dgm:spPr/>
      <dgm:t>
        <a:bodyPr/>
        <a:lstStyle/>
        <a:p>
          <a:endParaRPr lang="ru-RU"/>
        </a:p>
      </dgm:t>
    </dgm:pt>
    <dgm:pt modelId="{FA9F965A-914C-48EF-8132-B8876597BA37}">
      <dgm:prSet phldrT="[Текст]" custT="1"/>
      <dgm:spPr/>
      <dgm:t>
        <a:bodyPr/>
        <a:lstStyle/>
        <a:p>
          <a:pPr>
            <a:spcAft>
              <a:spcPct val="35000"/>
            </a:spcAft>
          </a:pPr>
          <a:r>
            <a:rPr lang="uk-UA" sz="2000" b="1" dirty="0" smtClean="0">
              <a:latin typeface="Microtype"/>
            </a:rPr>
            <a:t>Професійні базові</a:t>
          </a:r>
        </a:p>
        <a:p>
          <a:pPr>
            <a:spcAft>
              <a:spcPts val="0"/>
            </a:spcAft>
          </a:pPr>
          <a:r>
            <a:rPr lang="uk-UA" sz="2000" b="1" dirty="0" smtClean="0">
              <a:latin typeface="Microtype"/>
            </a:rPr>
            <a:t>компетент-</a:t>
          </a:r>
        </a:p>
        <a:p>
          <a:pPr>
            <a:spcAft>
              <a:spcPts val="0"/>
            </a:spcAft>
          </a:pPr>
          <a:r>
            <a:rPr lang="uk-UA" sz="2000" b="1" dirty="0" smtClean="0">
              <a:latin typeface="Microtype"/>
            </a:rPr>
            <a:t>ності</a:t>
          </a:r>
          <a:endParaRPr lang="ru-RU" sz="2000" b="1" dirty="0">
            <a:latin typeface="Microtype"/>
          </a:endParaRPr>
        </a:p>
      </dgm:t>
    </dgm:pt>
    <dgm:pt modelId="{7C424209-B3BA-47F0-88D5-04BE40AC20D5}" type="parTrans" cxnId="{91060DD2-281B-4A0E-9114-28CF44E7AE42}">
      <dgm:prSet/>
      <dgm:spPr/>
      <dgm:t>
        <a:bodyPr/>
        <a:lstStyle/>
        <a:p>
          <a:endParaRPr lang="ru-RU"/>
        </a:p>
      </dgm:t>
    </dgm:pt>
    <dgm:pt modelId="{B07A4647-0975-4109-A577-6C8DCF303443}" type="sibTrans" cxnId="{91060DD2-281B-4A0E-9114-28CF44E7AE42}">
      <dgm:prSet/>
      <dgm:spPr/>
      <dgm:t>
        <a:bodyPr/>
        <a:lstStyle/>
        <a:p>
          <a:endParaRPr lang="ru-RU"/>
        </a:p>
      </dgm:t>
    </dgm:pt>
    <dgm:pt modelId="{D665AFB1-CCE2-4130-A35A-E62486561B83}">
      <dgm:prSet phldrT="[Текст]" custScaleX="142761" custScaleY="145013"/>
      <dgm:spPr/>
      <dgm:t>
        <a:bodyPr/>
        <a:lstStyle/>
        <a:p>
          <a:endParaRPr lang="ru-RU"/>
        </a:p>
      </dgm:t>
    </dgm:pt>
    <dgm:pt modelId="{A546AC68-2325-4A70-9880-9FAD8CC2C4CD}" type="parTrans" cxnId="{F858A28E-3165-4F84-8620-4EC72B76E82C}">
      <dgm:prSet/>
      <dgm:spPr/>
      <dgm:t>
        <a:bodyPr/>
        <a:lstStyle/>
        <a:p>
          <a:endParaRPr lang="ru-RU"/>
        </a:p>
      </dgm:t>
    </dgm:pt>
    <dgm:pt modelId="{8A532B86-7AF6-4BD0-A3D6-EE2C604F9EDD}" type="sibTrans" cxnId="{F858A28E-3165-4F84-8620-4EC72B76E82C}">
      <dgm:prSet/>
      <dgm:spPr/>
      <dgm:t>
        <a:bodyPr/>
        <a:lstStyle/>
        <a:p>
          <a:endParaRPr lang="ru-RU"/>
        </a:p>
      </dgm:t>
    </dgm:pt>
    <dgm:pt modelId="{33D4B82D-A4D1-41B7-A3A8-DFF4A662C8A5}">
      <dgm:prSet phldrT="[Текст]" custScaleX="142761" custScaleY="145013"/>
      <dgm:spPr/>
      <dgm:t>
        <a:bodyPr/>
        <a:lstStyle/>
        <a:p>
          <a:endParaRPr lang="ru-RU" dirty="0"/>
        </a:p>
      </dgm:t>
    </dgm:pt>
    <dgm:pt modelId="{C8F28C83-CF02-49D8-B0F0-224BEC55E167}" type="parTrans" cxnId="{B5D53D6C-A5AF-4D41-9318-D1A257A18B0E}">
      <dgm:prSet/>
      <dgm:spPr/>
      <dgm:t>
        <a:bodyPr/>
        <a:lstStyle/>
        <a:p>
          <a:endParaRPr lang="ru-RU"/>
        </a:p>
      </dgm:t>
    </dgm:pt>
    <dgm:pt modelId="{E34B4F46-DCD2-4AD9-9C40-C40CEB6F55F1}" type="sibTrans" cxnId="{B5D53D6C-A5AF-4D41-9318-D1A257A18B0E}">
      <dgm:prSet/>
      <dgm:spPr/>
      <dgm:t>
        <a:bodyPr/>
        <a:lstStyle/>
        <a:p>
          <a:endParaRPr lang="ru-RU"/>
        </a:p>
      </dgm:t>
    </dgm:pt>
    <dgm:pt modelId="{327D502A-079F-4B05-ADEC-279FAFDFD377}">
      <dgm:prSet phldrT="[Текст]" custScaleX="135263" custScaleY="134488"/>
      <dgm:spPr/>
      <dgm:t>
        <a:bodyPr/>
        <a:lstStyle/>
        <a:p>
          <a:endParaRPr lang="ru-RU"/>
        </a:p>
      </dgm:t>
    </dgm:pt>
    <dgm:pt modelId="{A6F6AACE-127D-4801-9811-EA2B12F9751B}" type="parTrans" cxnId="{124AFFBA-E4E0-4A60-BFA3-8A6361E072ED}">
      <dgm:prSet/>
      <dgm:spPr/>
      <dgm:t>
        <a:bodyPr/>
        <a:lstStyle/>
        <a:p>
          <a:endParaRPr lang="ru-RU"/>
        </a:p>
      </dgm:t>
    </dgm:pt>
    <dgm:pt modelId="{852CB6EE-A96D-486F-A840-F467325563C2}" type="sibTrans" cxnId="{124AFFBA-E4E0-4A60-BFA3-8A6361E072ED}">
      <dgm:prSet/>
      <dgm:spPr/>
      <dgm:t>
        <a:bodyPr/>
        <a:lstStyle/>
        <a:p>
          <a:endParaRPr lang="ru-RU"/>
        </a:p>
      </dgm:t>
    </dgm:pt>
    <dgm:pt modelId="{AFA2C698-5882-4339-B27F-D080E89DD12A}" type="pres">
      <dgm:prSet presAssocID="{D510736B-C95D-446A-9B7D-D13FE110C291}" presName="Name0" presStyleCnt="0">
        <dgm:presLayoutVars>
          <dgm:chMax val="1"/>
          <dgm:chPref val="1"/>
        </dgm:presLayoutVars>
      </dgm:prSet>
      <dgm:spPr/>
      <dgm:t>
        <a:bodyPr/>
        <a:lstStyle/>
        <a:p>
          <a:endParaRPr lang="ru-RU"/>
        </a:p>
      </dgm:t>
    </dgm:pt>
    <dgm:pt modelId="{6E050A77-738C-4378-9809-1D2CA85D6E20}" type="pres">
      <dgm:prSet presAssocID="{F2019390-BEA9-4BF5-986F-4A17D167F195}" presName="Parent" presStyleLbl="node0" presStyleIdx="0" presStyleCnt="1" custScaleX="108466" custScaleY="106528" custLinFactNeighborX="3852" custLinFactNeighborY="-4282">
        <dgm:presLayoutVars>
          <dgm:chMax val="5"/>
          <dgm:chPref val="5"/>
        </dgm:presLayoutVars>
      </dgm:prSet>
      <dgm:spPr/>
      <dgm:t>
        <a:bodyPr/>
        <a:lstStyle/>
        <a:p>
          <a:endParaRPr lang="ru-RU"/>
        </a:p>
      </dgm:t>
    </dgm:pt>
    <dgm:pt modelId="{739D2F9E-BC95-4153-85D8-5F71A3A8A0A3}" type="pres">
      <dgm:prSet presAssocID="{F2019390-BEA9-4BF5-986F-4A17D167F195}" presName="Accent1" presStyleLbl="node1" presStyleIdx="0" presStyleCnt="13" custLinFactY="-43676" custLinFactNeighborX="-48532" custLinFactNeighborY="-100000"/>
      <dgm:spPr/>
    </dgm:pt>
    <dgm:pt modelId="{EA8DFFAB-4173-40A9-ACEB-E609782AD571}" type="pres">
      <dgm:prSet presAssocID="{F2019390-BEA9-4BF5-986F-4A17D167F195}" presName="Accent2" presStyleLbl="node1" presStyleIdx="1" presStyleCnt="13" custLinFactY="-200000" custLinFactNeighborX="79703" custLinFactNeighborY="-211087"/>
      <dgm:spPr/>
    </dgm:pt>
    <dgm:pt modelId="{74A8BD47-BA47-4FE1-8C53-C2D91179DA33}" type="pres">
      <dgm:prSet presAssocID="{F2019390-BEA9-4BF5-986F-4A17D167F195}" presName="Accent3" presStyleLbl="node1" presStyleIdx="2" presStyleCnt="13"/>
      <dgm:spPr/>
    </dgm:pt>
    <dgm:pt modelId="{73A83FE3-005B-4DEA-B974-C605C4B5E6E5}" type="pres">
      <dgm:prSet presAssocID="{F2019390-BEA9-4BF5-986F-4A17D167F195}" presName="Accent4" presStyleLbl="node1" presStyleIdx="3" presStyleCnt="13" custScaleX="415844" custScaleY="392664" custLinFactX="200000" custLinFactY="-100000" custLinFactNeighborX="234691" custLinFactNeighborY="-132078"/>
      <dgm:spPr/>
    </dgm:pt>
    <dgm:pt modelId="{EF52ECFA-0960-4B6E-B6DD-4DB021D0AACE}" type="pres">
      <dgm:prSet presAssocID="{F2019390-BEA9-4BF5-986F-4A17D167F195}" presName="Accent5" presStyleLbl="node1" presStyleIdx="4" presStyleCnt="13" custLinFactX="600000" custLinFactY="469933" custLinFactNeighborX="612606" custLinFactNeighborY="500000"/>
      <dgm:spPr/>
    </dgm:pt>
    <dgm:pt modelId="{FED828C0-1ADC-4FE2-955F-CEF86AF6B893}" type="pres">
      <dgm:prSet presAssocID="{F2019390-BEA9-4BF5-986F-4A17D167F195}" presName="Accent6" presStyleLbl="node1" presStyleIdx="5" presStyleCnt="13" custScaleX="649594" custScaleY="686578" custLinFactY="171484" custLinFactNeighborX="-19454" custLinFactNeighborY="200000"/>
      <dgm:spPr/>
    </dgm:pt>
    <dgm:pt modelId="{902FA174-50B8-45C1-BA38-7F46E8A7919C}" type="pres">
      <dgm:prSet presAssocID="{1928472A-30BA-4259-99D7-A09CEF350999}" presName="Child1" presStyleLbl="node1" presStyleIdx="6" presStyleCnt="13" custScaleX="111969" custScaleY="114689" custLinFactNeighborY="-25810">
        <dgm:presLayoutVars>
          <dgm:chMax val="0"/>
          <dgm:chPref val="0"/>
        </dgm:presLayoutVars>
      </dgm:prSet>
      <dgm:spPr/>
      <dgm:t>
        <a:bodyPr/>
        <a:lstStyle/>
        <a:p>
          <a:endParaRPr lang="ru-RU"/>
        </a:p>
      </dgm:t>
    </dgm:pt>
    <dgm:pt modelId="{A6781F1E-D24A-4E82-8105-579CBF27A096}" type="pres">
      <dgm:prSet presAssocID="{1928472A-30BA-4259-99D7-A09CEF350999}" presName="Accent7" presStyleCnt="0"/>
      <dgm:spPr/>
    </dgm:pt>
    <dgm:pt modelId="{D515A4E5-8D3E-497A-9428-0D88020FAAF4}" type="pres">
      <dgm:prSet presAssocID="{1928472A-30BA-4259-99D7-A09CEF350999}" presName="AccentHold1" presStyleLbl="node1" presStyleIdx="7" presStyleCnt="13" custScaleX="449333" custScaleY="417773" custLinFactX="100000" custLinFactNeighborX="103123" custLinFactNeighborY="-67679"/>
      <dgm:spPr/>
    </dgm:pt>
    <dgm:pt modelId="{C91884C0-35E4-4C69-A036-0466C09BFA46}" type="pres">
      <dgm:prSet presAssocID="{1928472A-30BA-4259-99D7-A09CEF350999}" presName="Accent8" presStyleCnt="0"/>
      <dgm:spPr/>
    </dgm:pt>
    <dgm:pt modelId="{3E9BE354-E4EE-4E2A-8105-DF5349DF95C2}" type="pres">
      <dgm:prSet presAssocID="{1928472A-30BA-4259-99D7-A09CEF350999}" presName="AccentHold2" presStyleLbl="node1" presStyleIdx="8" presStyleCnt="13" custLinFactY="-19167" custLinFactNeighborX="-22956" custLinFactNeighborY="-100000"/>
      <dgm:spPr>
        <a:prstGeom prst="ellipse">
          <a:avLst/>
        </a:prstGeom>
      </dgm:spPr>
    </dgm:pt>
    <dgm:pt modelId="{09F689A9-608E-4662-8520-877231741915}" type="pres">
      <dgm:prSet presAssocID="{FA9F965A-914C-48EF-8132-B8876597BA37}" presName="Child2" presStyleLbl="node1" presStyleIdx="9" presStyleCnt="13" custScaleX="123538" custScaleY="115144" custLinFactNeighborX="-2410" custLinFactNeighborY="-5921">
        <dgm:presLayoutVars>
          <dgm:chMax val="0"/>
          <dgm:chPref val="0"/>
        </dgm:presLayoutVars>
      </dgm:prSet>
      <dgm:spPr/>
      <dgm:t>
        <a:bodyPr/>
        <a:lstStyle/>
        <a:p>
          <a:endParaRPr lang="ru-RU"/>
        </a:p>
      </dgm:t>
    </dgm:pt>
    <dgm:pt modelId="{7D379FC6-7C0A-4C93-8FA4-1E76D5F8143E}" type="pres">
      <dgm:prSet presAssocID="{FA9F965A-914C-48EF-8132-B8876597BA37}" presName="Accent9" presStyleCnt="0"/>
      <dgm:spPr/>
    </dgm:pt>
    <dgm:pt modelId="{3B6CACDA-5E75-4453-BA4D-710E2743D7CB}" type="pres">
      <dgm:prSet presAssocID="{FA9F965A-914C-48EF-8132-B8876597BA37}" presName="AccentHold1" presStyleLbl="node1" presStyleIdx="10" presStyleCnt="13"/>
      <dgm:spPr/>
    </dgm:pt>
    <dgm:pt modelId="{AB8095E2-71D2-4392-AE77-F15EE4BF2509}" type="pres">
      <dgm:prSet presAssocID="{FA9F965A-914C-48EF-8132-B8876597BA37}" presName="Accent10" presStyleCnt="0"/>
      <dgm:spPr/>
    </dgm:pt>
    <dgm:pt modelId="{DF2478B8-FA03-4984-A22C-2F899CF249C2}" type="pres">
      <dgm:prSet presAssocID="{FA9F965A-914C-48EF-8132-B8876597BA37}" presName="AccentHold2" presStyleLbl="node1" presStyleIdx="11" presStyleCnt="13" custLinFactNeighborX="-70196" custLinFactNeighborY="-18016"/>
      <dgm:spPr/>
    </dgm:pt>
    <dgm:pt modelId="{78C1EB3C-3879-457B-AABE-A0CA335767DA}" type="pres">
      <dgm:prSet presAssocID="{FA9F965A-914C-48EF-8132-B8876597BA37}" presName="Accent11" presStyleCnt="0"/>
      <dgm:spPr/>
    </dgm:pt>
    <dgm:pt modelId="{550793DB-8B49-46A4-A960-B80546D95702}" type="pres">
      <dgm:prSet presAssocID="{FA9F965A-914C-48EF-8132-B8876597BA37}" presName="AccentHold3" presStyleLbl="node1" presStyleIdx="12" presStyleCnt="13" custLinFactY="-100000" custLinFactNeighborX="47298" custLinFactNeighborY="-149169"/>
      <dgm:spPr/>
    </dgm:pt>
  </dgm:ptLst>
  <dgm:cxnLst>
    <dgm:cxn modelId="{F5A4F9A8-7680-414D-B48F-2FA1F8C84E34}" type="presOf" srcId="{FA9F965A-914C-48EF-8132-B8876597BA37}" destId="{09F689A9-608E-4662-8520-877231741915}" srcOrd="0" destOrd="0" presId="urn:microsoft.com/office/officeart/2009/3/layout/CircleRelationship"/>
    <dgm:cxn modelId="{124AFFBA-E4E0-4A60-BFA3-8A6361E072ED}" srcId="{D510736B-C95D-446A-9B7D-D13FE110C291}" destId="{327D502A-079F-4B05-ADEC-279FAFDFD377}" srcOrd="3" destOrd="0" parTransId="{A6F6AACE-127D-4801-9811-EA2B12F9751B}" sibTransId="{852CB6EE-A96D-486F-A840-F467325563C2}"/>
    <dgm:cxn modelId="{1162160C-B773-4943-8B8B-A81D28BC6950}" type="presOf" srcId="{1928472A-30BA-4259-99D7-A09CEF350999}" destId="{902FA174-50B8-45C1-BA38-7F46E8A7919C}" srcOrd="0" destOrd="0" presId="urn:microsoft.com/office/officeart/2009/3/layout/CircleRelationship"/>
    <dgm:cxn modelId="{D4891532-8493-4839-8002-7BFAD473DD22}" srcId="{D510736B-C95D-446A-9B7D-D13FE110C291}" destId="{F2019390-BEA9-4BF5-986F-4A17D167F195}" srcOrd="0" destOrd="0" parTransId="{B0DE27F3-1EC0-46E4-BE43-2263020805D4}" sibTransId="{DCB147FB-DE1C-45DE-8D96-6ACC9D796896}"/>
    <dgm:cxn modelId="{F324F4CC-A76A-4763-9565-AC4DCA31F1EE}" type="presOf" srcId="{F2019390-BEA9-4BF5-986F-4A17D167F195}" destId="{6E050A77-738C-4378-9809-1D2CA85D6E20}" srcOrd="0" destOrd="0" presId="urn:microsoft.com/office/officeart/2009/3/layout/CircleRelationship"/>
    <dgm:cxn modelId="{1405261A-77CD-4920-A5F4-749EE6DA8B02}" type="presOf" srcId="{D510736B-C95D-446A-9B7D-D13FE110C291}" destId="{AFA2C698-5882-4339-B27F-D080E89DD12A}" srcOrd="0" destOrd="0" presId="urn:microsoft.com/office/officeart/2009/3/layout/CircleRelationship"/>
    <dgm:cxn modelId="{B947EABC-3E4A-400B-BB92-6B439287213F}" srcId="{F2019390-BEA9-4BF5-986F-4A17D167F195}" destId="{1928472A-30BA-4259-99D7-A09CEF350999}" srcOrd="0" destOrd="0" parTransId="{84E4444B-9424-42B2-9A73-3F8971CE406A}" sibTransId="{B380AE43-F5F8-47EA-B3E6-52D92DE4116D}"/>
    <dgm:cxn modelId="{B5D53D6C-A5AF-4D41-9318-D1A257A18B0E}" srcId="{D510736B-C95D-446A-9B7D-D13FE110C291}" destId="{33D4B82D-A4D1-41B7-A3A8-DFF4A662C8A5}" srcOrd="2" destOrd="0" parTransId="{C8F28C83-CF02-49D8-B0F0-224BEC55E167}" sibTransId="{E34B4F46-DCD2-4AD9-9C40-C40CEB6F55F1}"/>
    <dgm:cxn modelId="{F858A28E-3165-4F84-8620-4EC72B76E82C}" srcId="{D510736B-C95D-446A-9B7D-D13FE110C291}" destId="{D665AFB1-CCE2-4130-A35A-E62486561B83}" srcOrd="1" destOrd="0" parTransId="{A546AC68-2325-4A70-9880-9FAD8CC2C4CD}" sibTransId="{8A532B86-7AF6-4BD0-A3D6-EE2C604F9EDD}"/>
    <dgm:cxn modelId="{91060DD2-281B-4A0E-9114-28CF44E7AE42}" srcId="{F2019390-BEA9-4BF5-986F-4A17D167F195}" destId="{FA9F965A-914C-48EF-8132-B8876597BA37}" srcOrd="1" destOrd="0" parTransId="{7C424209-B3BA-47F0-88D5-04BE40AC20D5}" sibTransId="{B07A4647-0975-4109-A577-6C8DCF303443}"/>
    <dgm:cxn modelId="{2C6B7783-8174-44C6-987D-022CC630DAC9}" type="presParOf" srcId="{AFA2C698-5882-4339-B27F-D080E89DD12A}" destId="{6E050A77-738C-4378-9809-1D2CA85D6E20}" srcOrd="0" destOrd="0" presId="urn:microsoft.com/office/officeart/2009/3/layout/CircleRelationship"/>
    <dgm:cxn modelId="{44B44EBD-AA45-41F3-AE8D-6302B71B2FDE}" type="presParOf" srcId="{AFA2C698-5882-4339-B27F-D080E89DD12A}" destId="{739D2F9E-BC95-4153-85D8-5F71A3A8A0A3}" srcOrd="1" destOrd="0" presId="urn:microsoft.com/office/officeart/2009/3/layout/CircleRelationship"/>
    <dgm:cxn modelId="{2E1BD086-B559-4FEB-9CA2-F5428A3382C1}" type="presParOf" srcId="{AFA2C698-5882-4339-B27F-D080E89DD12A}" destId="{EA8DFFAB-4173-40A9-ACEB-E609782AD571}" srcOrd="2" destOrd="0" presId="urn:microsoft.com/office/officeart/2009/3/layout/CircleRelationship"/>
    <dgm:cxn modelId="{8F2A333F-AB83-4F39-A7E1-877A59A85B9B}" type="presParOf" srcId="{AFA2C698-5882-4339-B27F-D080E89DD12A}" destId="{74A8BD47-BA47-4FE1-8C53-C2D91179DA33}" srcOrd="3" destOrd="0" presId="urn:microsoft.com/office/officeart/2009/3/layout/CircleRelationship"/>
    <dgm:cxn modelId="{97731057-F010-4AFF-8730-1E61996CE960}" type="presParOf" srcId="{AFA2C698-5882-4339-B27F-D080E89DD12A}" destId="{73A83FE3-005B-4DEA-B974-C605C4B5E6E5}" srcOrd="4" destOrd="0" presId="urn:microsoft.com/office/officeart/2009/3/layout/CircleRelationship"/>
    <dgm:cxn modelId="{5EFA4832-A16B-4D89-8E77-4524E64079F7}" type="presParOf" srcId="{AFA2C698-5882-4339-B27F-D080E89DD12A}" destId="{EF52ECFA-0960-4B6E-B6DD-4DB021D0AACE}" srcOrd="5" destOrd="0" presId="urn:microsoft.com/office/officeart/2009/3/layout/CircleRelationship"/>
    <dgm:cxn modelId="{3FBEAEA4-A721-4AE6-859E-36D5C959A3FC}" type="presParOf" srcId="{AFA2C698-5882-4339-B27F-D080E89DD12A}" destId="{FED828C0-1ADC-4FE2-955F-CEF86AF6B893}" srcOrd="6" destOrd="0" presId="urn:microsoft.com/office/officeart/2009/3/layout/CircleRelationship"/>
    <dgm:cxn modelId="{2ACD3F15-825C-4EF8-B1D0-1FB91E625CD1}" type="presParOf" srcId="{AFA2C698-5882-4339-B27F-D080E89DD12A}" destId="{902FA174-50B8-45C1-BA38-7F46E8A7919C}" srcOrd="7" destOrd="0" presId="urn:microsoft.com/office/officeart/2009/3/layout/CircleRelationship"/>
    <dgm:cxn modelId="{CF99D584-B969-444F-929A-01FD842BF21D}" type="presParOf" srcId="{AFA2C698-5882-4339-B27F-D080E89DD12A}" destId="{A6781F1E-D24A-4E82-8105-579CBF27A096}" srcOrd="8" destOrd="0" presId="urn:microsoft.com/office/officeart/2009/3/layout/CircleRelationship"/>
    <dgm:cxn modelId="{FB460205-71D8-4A1A-BEA5-0AC07980E2F0}" type="presParOf" srcId="{A6781F1E-D24A-4E82-8105-579CBF27A096}" destId="{D515A4E5-8D3E-497A-9428-0D88020FAAF4}" srcOrd="0" destOrd="0" presId="urn:microsoft.com/office/officeart/2009/3/layout/CircleRelationship"/>
    <dgm:cxn modelId="{5A939C64-A1A6-46A3-9923-BEC78196A9D5}" type="presParOf" srcId="{AFA2C698-5882-4339-B27F-D080E89DD12A}" destId="{C91884C0-35E4-4C69-A036-0466C09BFA46}" srcOrd="9" destOrd="0" presId="urn:microsoft.com/office/officeart/2009/3/layout/CircleRelationship"/>
    <dgm:cxn modelId="{CA2016E7-10E7-4124-8958-21DE8BF594C6}" type="presParOf" srcId="{C91884C0-35E4-4C69-A036-0466C09BFA46}" destId="{3E9BE354-E4EE-4E2A-8105-DF5349DF95C2}" srcOrd="0" destOrd="0" presId="urn:microsoft.com/office/officeart/2009/3/layout/CircleRelationship"/>
    <dgm:cxn modelId="{FEB873CB-E611-4FBE-8079-8B1A35183185}" type="presParOf" srcId="{AFA2C698-5882-4339-B27F-D080E89DD12A}" destId="{09F689A9-608E-4662-8520-877231741915}" srcOrd="10" destOrd="0" presId="urn:microsoft.com/office/officeart/2009/3/layout/CircleRelationship"/>
    <dgm:cxn modelId="{9808027F-AF67-466A-8144-28DB4BF3A435}" type="presParOf" srcId="{AFA2C698-5882-4339-B27F-D080E89DD12A}" destId="{7D379FC6-7C0A-4C93-8FA4-1E76D5F8143E}" srcOrd="11" destOrd="0" presId="urn:microsoft.com/office/officeart/2009/3/layout/CircleRelationship"/>
    <dgm:cxn modelId="{4171A5DE-0090-448E-B175-1CD793F7B40B}" type="presParOf" srcId="{7D379FC6-7C0A-4C93-8FA4-1E76D5F8143E}" destId="{3B6CACDA-5E75-4453-BA4D-710E2743D7CB}" srcOrd="0" destOrd="0" presId="urn:microsoft.com/office/officeart/2009/3/layout/CircleRelationship"/>
    <dgm:cxn modelId="{E2593DC2-71CB-490E-91F7-EEB029DCFC5F}" type="presParOf" srcId="{AFA2C698-5882-4339-B27F-D080E89DD12A}" destId="{AB8095E2-71D2-4392-AE77-F15EE4BF2509}" srcOrd="12" destOrd="0" presId="urn:microsoft.com/office/officeart/2009/3/layout/CircleRelationship"/>
    <dgm:cxn modelId="{B8BE9D05-96B4-4F7C-A7E1-5E70CE1E0AFA}" type="presParOf" srcId="{AB8095E2-71D2-4392-AE77-F15EE4BF2509}" destId="{DF2478B8-FA03-4984-A22C-2F899CF249C2}" srcOrd="0" destOrd="0" presId="urn:microsoft.com/office/officeart/2009/3/layout/CircleRelationship"/>
    <dgm:cxn modelId="{9A7F8451-421C-46CF-BAD7-566E3014DB1A}" type="presParOf" srcId="{AFA2C698-5882-4339-B27F-D080E89DD12A}" destId="{78C1EB3C-3879-457B-AABE-A0CA335767DA}" srcOrd="13" destOrd="0" presId="urn:microsoft.com/office/officeart/2009/3/layout/CircleRelationship"/>
    <dgm:cxn modelId="{C57CCD7E-F483-4E9C-997B-F300CBF99C6D}" type="presParOf" srcId="{78C1EB3C-3879-457B-AABE-A0CA335767DA}" destId="{550793DB-8B49-46A4-A960-B80546D9570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50A77-738C-4378-9809-1D2CA85D6E20}">
      <dsp:nvSpPr>
        <dsp:cNvPr id="0" name=""/>
        <dsp:cNvSpPr/>
      </dsp:nvSpPr>
      <dsp:spPr>
        <a:xfrm>
          <a:off x="1609749" y="45365"/>
          <a:ext cx="5405332" cy="5308639"/>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ru-RU" sz="4800" b="1" kern="1200" dirty="0" smtClean="0">
              <a:latin typeface="Microtype"/>
            </a:rPr>
            <a:t>Методика</a:t>
          </a:r>
          <a:endParaRPr lang="ru-RU" sz="4800" b="1" kern="1200" dirty="0">
            <a:latin typeface="Microtype"/>
          </a:endParaRPr>
        </a:p>
      </dsp:txBody>
      <dsp:txXfrm>
        <a:off x="2401342" y="822797"/>
        <a:ext cx="3822146" cy="3753775"/>
      </dsp:txXfrm>
    </dsp:sp>
    <dsp:sp modelId="{739D2F9E-BC95-4153-85D8-5F71A3A8A0A3}">
      <dsp:nvSpPr>
        <dsp:cNvPr id="0" name=""/>
        <dsp:cNvSpPr/>
      </dsp:nvSpPr>
      <dsp:spPr>
        <a:xfrm>
          <a:off x="4203197" y="0"/>
          <a:ext cx="554229" cy="554220"/>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A8DFFAB-4173-40A9-ACEB-E609782AD571}">
      <dsp:nvSpPr>
        <dsp:cNvPr id="0" name=""/>
        <dsp:cNvSpPr/>
      </dsp:nvSpPr>
      <dsp:spPr>
        <a:xfrm>
          <a:off x="3479672" y="3383168"/>
          <a:ext cx="401306" cy="401693"/>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74A8BD47-BA47-4FE1-8C53-C2D91179DA33}">
      <dsp:nvSpPr>
        <dsp:cNvPr id="0" name=""/>
        <dsp:cNvSpPr/>
      </dsp:nvSpPr>
      <dsp:spPr>
        <a:xfrm>
          <a:off x="6932845" y="2443846"/>
          <a:ext cx="401306" cy="401693"/>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73A83FE3-005B-4DEA-B974-C605C4B5E6E5}">
      <dsp:nvSpPr>
        <dsp:cNvPr id="0" name=""/>
        <dsp:cNvSpPr/>
      </dsp:nvSpPr>
      <dsp:spPr>
        <a:xfrm>
          <a:off x="6546440" y="3364560"/>
          <a:ext cx="2304731" cy="2176224"/>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F52ECFA-0960-4B6E-B6DD-4DB021D0AACE}">
      <dsp:nvSpPr>
        <dsp:cNvPr id="0" name=""/>
        <dsp:cNvSpPr/>
      </dsp:nvSpPr>
      <dsp:spPr>
        <a:xfrm>
          <a:off x="8140087" y="4878188"/>
          <a:ext cx="401306" cy="401693"/>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ED828C0-1ADC-4FE2-955F-CEF86AF6B893}">
      <dsp:nvSpPr>
        <dsp:cNvPr id="0" name=""/>
        <dsp:cNvSpPr/>
      </dsp:nvSpPr>
      <dsp:spPr>
        <a:xfrm>
          <a:off x="827876" y="3593938"/>
          <a:ext cx="2606865" cy="275793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902FA174-50B8-45C1-BA38-7F46E8A7919C}">
      <dsp:nvSpPr>
        <dsp:cNvPr id="0" name=""/>
        <dsp:cNvSpPr/>
      </dsp:nvSpPr>
      <dsp:spPr>
        <a:xfrm>
          <a:off x="-49543" y="649356"/>
          <a:ext cx="2268489" cy="2322853"/>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noProof="0" dirty="0" smtClean="0">
              <a:latin typeface="Microtype"/>
            </a:rPr>
            <a:t>Навчальні модулі</a:t>
          </a:r>
          <a:endParaRPr lang="uk-UA" sz="2000" b="1" kern="1200" noProof="0" dirty="0">
            <a:latin typeface="Microtype"/>
          </a:endParaRPr>
        </a:p>
      </dsp:txBody>
      <dsp:txXfrm>
        <a:off x="282670" y="989530"/>
        <a:ext cx="1604063" cy="1642505"/>
      </dsp:txXfrm>
    </dsp:sp>
    <dsp:sp modelId="{D515A4E5-8D3E-497A-9428-0D88020FAAF4}">
      <dsp:nvSpPr>
        <dsp:cNvPr id="0" name=""/>
        <dsp:cNvSpPr/>
      </dsp:nvSpPr>
      <dsp:spPr>
        <a:xfrm>
          <a:off x="4069173" y="0"/>
          <a:ext cx="2490337" cy="2315383"/>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E9BE354-E4EE-4E2A-8105-DF5349DF95C2}">
      <dsp:nvSpPr>
        <dsp:cNvPr id="0" name=""/>
        <dsp:cNvSpPr/>
      </dsp:nvSpPr>
      <dsp:spPr>
        <a:xfrm>
          <a:off x="31706" y="2746068"/>
          <a:ext cx="1001877" cy="1001905"/>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9F689A9-608E-4662-8520-877231741915}">
      <dsp:nvSpPr>
        <dsp:cNvPr id="0" name=""/>
        <dsp:cNvSpPr/>
      </dsp:nvSpPr>
      <dsp:spPr>
        <a:xfrm>
          <a:off x="6835574" y="94567"/>
          <a:ext cx="2502876" cy="2332069"/>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latin typeface="Microtype"/>
            </a:rPr>
            <a:t>Професійні базові</a:t>
          </a:r>
        </a:p>
        <a:p>
          <a:pPr lvl="0" algn="ctr" defTabSz="889000">
            <a:lnSpc>
              <a:spcPct val="90000"/>
            </a:lnSpc>
            <a:spcBef>
              <a:spcPct val="0"/>
            </a:spcBef>
            <a:spcAft>
              <a:spcPts val="0"/>
            </a:spcAft>
          </a:pPr>
          <a:r>
            <a:rPr lang="uk-UA" sz="2000" b="1" kern="1200" dirty="0" smtClean="0">
              <a:latin typeface="Microtype"/>
            </a:rPr>
            <a:t>компетент-</a:t>
          </a:r>
        </a:p>
        <a:p>
          <a:pPr lvl="0" algn="ctr" defTabSz="889000">
            <a:lnSpc>
              <a:spcPct val="90000"/>
            </a:lnSpc>
            <a:spcBef>
              <a:spcPct val="0"/>
            </a:spcBef>
            <a:spcAft>
              <a:spcPts val="0"/>
            </a:spcAft>
          </a:pPr>
          <a:r>
            <a:rPr lang="uk-UA" sz="2000" b="1" kern="1200" dirty="0" smtClean="0">
              <a:latin typeface="Microtype"/>
            </a:rPr>
            <a:t>ності</a:t>
          </a:r>
          <a:endParaRPr lang="ru-RU" sz="2000" b="1" kern="1200" dirty="0">
            <a:latin typeface="Microtype"/>
          </a:endParaRPr>
        </a:p>
      </dsp:txBody>
      <dsp:txXfrm>
        <a:off x="7202112" y="436091"/>
        <a:ext cx="1769800" cy="1649021"/>
      </dsp:txXfrm>
    </dsp:sp>
    <dsp:sp modelId="{3B6CACDA-5E75-4453-BA4D-710E2743D7CB}">
      <dsp:nvSpPr>
        <dsp:cNvPr id="0" name=""/>
        <dsp:cNvSpPr/>
      </dsp:nvSpPr>
      <dsp:spPr>
        <a:xfrm>
          <a:off x="6219205" y="1766206"/>
          <a:ext cx="554229" cy="554220"/>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DF2478B8-FA03-4984-A22C-2F899CF249C2}">
      <dsp:nvSpPr>
        <dsp:cNvPr id="0" name=""/>
        <dsp:cNvSpPr/>
      </dsp:nvSpPr>
      <dsp:spPr>
        <a:xfrm>
          <a:off x="-119219" y="5059912"/>
          <a:ext cx="401306" cy="401693"/>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550793DB-8B49-46A4-A960-B80546D95702}">
      <dsp:nvSpPr>
        <dsp:cNvPr id="0" name=""/>
        <dsp:cNvSpPr/>
      </dsp:nvSpPr>
      <dsp:spPr>
        <a:xfrm>
          <a:off x="4072537" y="3559700"/>
          <a:ext cx="401306" cy="401693"/>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271828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236825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E61812-9C29-48BD-82B2-F8DEBEC9997D}" type="slidenum">
              <a:rPr lang="uk-UA" smtClean="0"/>
              <a:pPr/>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4950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smtClean="0"/>
              <a:t>Зразок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2536659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E61812-9C29-48BD-82B2-F8DEBEC9997D}" type="slidenum">
              <a:rPr lang="uk-UA" smtClean="0"/>
              <a:pPr/>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641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225750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173800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427218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smtClean="0"/>
              <a:t>Зразок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45409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180928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305753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116772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300921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280640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smtClean="0"/>
              <a:t>Зразок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345317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6DDAF844-0516-4484-B01F-96EC05D3C2EB}" type="datetimeFigureOut">
              <a:rPr lang="uk-UA" smtClean="0"/>
              <a:pPr/>
              <a:t>02.10.2018</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E61812-9C29-48BD-82B2-F8DEBEC9997D}" type="slidenum">
              <a:rPr lang="uk-UA" smtClean="0"/>
              <a:pPr/>
              <a:t>‹№›</a:t>
            </a:fld>
            <a:endParaRPr lang="uk-UA"/>
          </a:p>
        </p:txBody>
      </p:sp>
    </p:spTree>
    <p:extLst>
      <p:ext uri="{BB962C8B-B14F-4D97-AF65-F5344CB8AC3E}">
        <p14:creationId xmlns:p14="http://schemas.microsoft.com/office/powerpoint/2010/main" val="168273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DDAF844-0516-4484-B01F-96EC05D3C2EB}" type="datetimeFigureOut">
              <a:rPr lang="uk-UA" smtClean="0"/>
              <a:pPr/>
              <a:t>02.10.2018</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FE61812-9C29-48BD-82B2-F8DEBEC9997D}" type="slidenum">
              <a:rPr lang="uk-UA" smtClean="0"/>
              <a:pPr/>
              <a:t>‹№›</a:t>
            </a:fld>
            <a:endParaRPr lang="uk-UA"/>
          </a:p>
        </p:txBody>
      </p:sp>
    </p:spTree>
    <p:extLst>
      <p:ext uri="{BB962C8B-B14F-4D97-AF65-F5344CB8AC3E}">
        <p14:creationId xmlns:p14="http://schemas.microsoft.com/office/powerpoint/2010/main" val="136259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18857" y="364857"/>
            <a:ext cx="8035719" cy="3918385"/>
          </a:xfrm>
        </p:spPr>
        <p:txBody>
          <a:bodyPr>
            <a:noAutofit/>
          </a:bodyPr>
          <a:lstStyle/>
          <a:p>
            <a:pPr algn="ctr"/>
            <a:r>
              <a:rPr lang="uk-UA" dirty="0" smtClean="0">
                <a:latin typeface="Microtype"/>
              </a:rPr>
              <a:t>Методика розроблення стандартів професійної (професійно-технічної) освіти,</a:t>
            </a:r>
            <a:endParaRPr lang="uk-UA" dirty="0">
              <a:latin typeface="Microtype"/>
            </a:endParaRPr>
          </a:p>
        </p:txBody>
      </p:sp>
      <p:sp>
        <p:nvSpPr>
          <p:cNvPr id="3" name="Підзаголовок 2"/>
          <p:cNvSpPr>
            <a:spLocks noGrp="1"/>
          </p:cNvSpPr>
          <p:nvPr>
            <p:ph type="subTitle" idx="1"/>
          </p:nvPr>
        </p:nvSpPr>
        <p:spPr>
          <a:xfrm>
            <a:off x="3185970" y="4372495"/>
            <a:ext cx="8915399" cy="1694797"/>
          </a:xfrm>
        </p:spPr>
        <p:txBody>
          <a:bodyPr>
            <a:normAutofit/>
          </a:bodyPr>
          <a:lstStyle/>
          <a:p>
            <a:pPr algn="ctr"/>
            <a:r>
              <a:rPr lang="uk-UA" sz="3200" dirty="0">
                <a:solidFill>
                  <a:schemeClr val="tx1"/>
                </a:solidFill>
                <a:latin typeface="Microtype"/>
              </a:rPr>
              <a:t>щ</a:t>
            </a:r>
            <a:r>
              <a:rPr lang="uk-UA" sz="3200" dirty="0" smtClean="0">
                <a:solidFill>
                  <a:schemeClr val="tx1"/>
                </a:solidFill>
                <a:latin typeface="Microtype"/>
              </a:rPr>
              <a:t>о базуються на компетентнісному підході</a:t>
            </a:r>
            <a:endParaRPr lang="en-US" sz="3200" dirty="0" smtClean="0">
              <a:solidFill>
                <a:schemeClr val="tx1"/>
              </a:solidFill>
              <a:latin typeface="Microtype"/>
            </a:endParaRPr>
          </a:p>
          <a:p>
            <a:endParaRPr lang="uk-UA" sz="1300" dirty="0" smtClean="0">
              <a:solidFill>
                <a:schemeClr val="tx1"/>
              </a:solidFill>
              <a:latin typeface="Microtype"/>
            </a:endParaRPr>
          </a:p>
          <a:p>
            <a:r>
              <a:rPr lang="uk-UA" sz="1300" dirty="0" smtClean="0">
                <a:solidFill>
                  <a:schemeClr val="tx1"/>
                </a:solidFill>
                <a:latin typeface="Microtype"/>
              </a:rPr>
              <a:t>Галина Пономарьова</a:t>
            </a:r>
          </a:p>
          <a:p>
            <a:r>
              <a:rPr lang="uk-UA" sz="1300" dirty="0">
                <a:solidFill>
                  <a:schemeClr val="tx1"/>
                </a:solidFill>
                <a:latin typeface="Microtype"/>
              </a:rPr>
              <a:t>д</a:t>
            </a:r>
            <a:r>
              <a:rPr lang="uk-UA" sz="1300" dirty="0" smtClean="0">
                <a:solidFill>
                  <a:schemeClr val="tx1"/>
                </a:solidFill>
                <a:latin typeface="Microtype"/>
              </a:rPr>
              <a:t>ержавний експерт директорату професійної освіти</a:t>
            </a:r>
            <a:endParaRPr lang="uk-UA" sz="1300" dirty="0">
              <a:solidFill>
                <a:schemeClr val="tx1"/>
              </a:solidFill>
              <a:latin typeface="Microtype"/>
            </a:endParaRPr>
          </a:p>
        </p:txBody>
      </p:sp>
      <p:pic>
        <p:nvPicPr>
          <p:cNvPr id="5" name="Рисунок 4" descr="b1c1e426e56d95accde6b185ed5f3c5e"/>
          <p:cNvPicPr>
            <a:picLocks noChangeAspect="1" noChangeArrowheads="1"/>
          </p:cNvPicPr>
          <p:nvPr/>
        </p:nvPicPr>
        <p:blipFill>
          <a:blip r:embed="rId2">
            <a:extLst>
              <a:ext uri="{28A0092B-C50C-407E-A947-70E740481C1C}">
                <a14:useLocalDpi xmlns:a14="http://schemas.microsoft.com/office/drawing/2010/main" val="0"/>
              </a:ext>
            </a:extLst>
          </a:blip>
          <a:srcRect l="2641" t="10526" r="7301" b="15790"/>
          <a:stretch>
            <a:fillRect/>
          </a:stretch>
        </p:blipFill>
        <p:spPr bwMode="auto">
          <a:xfrm>
            <a:off x="274319" y="0"/>
            <a:ext cx="3448595" cy="28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84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1" y="624110"/>
            <a:ext cx="9858692" cy="761928"/>
          </a:xfrm>
        </p:spPr>
        <p:txBody>
          <a:bodyPr>
            <a:normAutofit fontScale="90000"/>
          </a:bodyPr>
          <a:lstStyle/>
          <a:p>
            <a:pPr algn="ctr"/>
            <a:r>
              <a:rPr lang="uk-UA" dirty="0" smtClean="0">
                <a:solidFill>
                  <a:schemeClr val="tx1"/>
                </a:solidFill>
                <a:latin typeface="Microtype"/>
              </a:rPr>
              <a:t>Ключові компетентності для навчання впродовж життя</a:t>
            </a:r>
            <a:endParaRPr lang="uk-UA" dirty="0">
              <a:solidFill>
                <a:schemeClr val="tx1"/>
              </a:solidFill>
              <a:latin typeface="Microtype"/>
            </a:endParaRPr>
          </a:p>
        </p:txBody>
      </p:sp>
      <p:sp>
        <p:nvSpPr>
          <p:cNvPr id="3" name="Місце для вмісту 2"/>
          <p:cNvSpPr>
            <a:spLocks noGrp="1"/>
          </p:cNvSpPr>
          <p:nvPr>
            <p:ph idx="1"/>
          </p:nvPr>
        </p:nvSpPr>
        <p:spPr>
          <a:xfrm>
            <a:off x="1241675" y="1672046"/>
            <a:ext cx="7305559" cy="4815380"/>
          </a:xfrm>
        </p:spPr>
        <p:txBody>
          <a:bodyPr>
            <a:normAutofit/>
          </a:bodyPr>
          <a:lstStyle/>
          <a:p>
            <a:pPr marL="0" indent="0">
              <a:buNone/>
            </a:pPr>
            <a:r>
              <a:rPr lang="uk-UA" sz="2200" dirty="0" smtClean="0">
                <a:solidFill>
                  <a:schemeClr val="tx1"/>
                </a:solidFill>
                <a:latin typeface="Microtype"/>
              </a:rPr>
              <a:t>1. Грамотність</a:t>
            </a:r>
            <a:endParaRPr lang="uk-UA" sz="2200" dirty="0">
              <a:solidFill>
                <a:schemeClr val="tx1"/>
              </a:solidFill>
              <a:latin typeface="Microtype"/>
            </a:endParaRPr>
          </a:p>
          <a:p>
            <a:pPr marL="0" indent="0">
              <a:buNone/>
            </a:pPr>
            <a:r>
              <a:rPr lang="ru-RU" sz="2200" dirty="0" smtClean="0">
                <a:solidFill>
                  <a:schemeClr val="tx1"/>
                </a:solidFill>
                <a:latin typeface="Microtype"/>
              </a:rPr>
              <a:t>2. </a:t>
            </a:r>
            <a:r>
              <a:rPr lang="uk-UA" sz="2200" dirty="0" smtClean="0">
                <a:solidFill>
                  <a:schemeClr val="tx1"/>
                </a:solidFill>
                <a:latin typeface="Microtype"/>
              </a:rPr>
              <a:t>Мовна компетентність</a:t>
            </a:r>
          </a:p>
          <a:p>
            <a:pPr marL="0" indent="0">
              <a:buNone/>
            </a:pPr>
            <a:r>
              <a:rPr lang="ru-RU" sz="2200" dirty="0" smtClean="0">
                <a:solidFill>
                  <a:schemeClr val="tx1"/>
                </a:solidFill>
                <a:latin typeface="Microtype"/>
              </a:rPr>
              <a:t>3. </a:t>
            </a:r>
            <a:r>
              <a:rPr lang="uk-UA" sz="2200" dirty="0" smtClean="0">
                <a:solidFill>
                  <a:schemeClr val="tx1"/>
                </a:solidFill>
                <a:latin typeface="Microtype"/>
              </a:rPr>
              <a:t>Математична </a:t>
            </a:r>
            <a:r>
              <a:rPr lang="uk-UA" sz="2200" dirty="0">
                <a:solidFill>
                  <a:schemeClr val="tx1"/>
                </a:solidFill>
                <a:latin typeface="Microtype"/>
              </a:rPr>
              <a:t>компетентність та компетентність у науці, технологіях та </a:t>
            </a:r>
            <a:r>
              <a:rPr lang="uk-UA" sz="2200" dirty="0" smtClean="0">
                <a:solidFill>
                  <a:schemeClr val="tx1"/>
                </a:solidFill>
                <a:latin typeface="Microtype"/>
              </a:rPr>
              <a:t>інженерії</a:t>
            </a:r>
            <a:endParaRPr lang="ru-RU" sz="2200" dirty="0">
              <a:solidFill>
                <a:schemeClr val="tx1"/>
              </a:solidFill>
              <a:latin typeface="Microtype"/>
            </a:endParaRPr>
          </a:p>
          <a:p>
            <a:pPr marL="0" indent="0" algn="just">
              <a:buNone/>
            </a:pPr>
            <a:r>
              <a:rPr lang="ru-RU" sz="2200" dirty="0" smtClean="0">
                <a:solidFill>
                  <a:schemeClr val="tx1"/>
                </a:solidFill>
                <a:latin typeface="Microtype"/>
              </a:rPr>
              <a:t>4. </a:t>
            </a:r>
            <a:r>
              <a:rPr lang="uk-UA" sz="2200" dirty="0" smtClean="0">
                <a:solidFill>
                  <a:schemeClr val="tx1"/>
                </a:solidFill>
                <a:latin typeface="Microtype"/>
              </a:rPr>
              <a:t>Цифрова компетентність</a:t>
            </a:r>
            <a:endParaRPr lang="ru-RU" sz="2200" dirty="0">
              <a:solidFill>
                <a:schemeClr val="tx1"/>
              </a:solidFill>
              <a:latin typeface="Microtype"/>
            </a:endParaRPr>
          </a:p>
          <a:p>
            <a:pPr marL="0" indent="0" algn="just">
              <a:buNone/>
            </a:pPr>
            <a:r>
              <a:rPr lang="ru-RU" sz="2200" dirty="0" smtClean="0">
                <a:solidFill>
                  <a:schemeClr val="tx1"/>
                </a:solidFill>
                <a:latin typeface="Microtype"/>
              </a:rPr>
              <a:t>5.</a:t>
            </a:r>
            <a:r>
              <a:rPr lang="uk-UA" sz="2200" dirty="0" smtClean="0">
                <a:solidFill>
                  <a:schemeClr val="tx1"/>
                </a:solidFill>
                <a:latin typeface="Microtype"/>
              </a:rPr>
              <a:t>Особистісна</a:t>
            </a:r>
            <a:r>
              <a:rPr lang="uk-UA" sz="2200" dirty="0">
                <a:solidFill>
                  <a:schemeClr val="tx1"/>
                </a:solidFill>
                <a:latin typeface="Microtype"/>
              </a:rPr>
              <a:t>, соціальна й навчальна </a:t>
            </a:r>
            <a:r>
              <a:rPr lang="uk-UA" sz="2200" dirty="0" smtClean="0">
                <a:solidFill>
                  <a:schemeClr val="tx1"/>
                </a:solidFill>
                <a:latin typeface="Microtype"/>
              </a:rPr>
              <a:t>компетентність</a:t>
            </a:r>
            <a:endParaRPr lang="ru-RU" sz="2200" dirty="0">
              <a:solidFill>
                <a:schemeClr val="tx1"/>
              </a:solidFill>
              <a:latin typeface="Microtype"/>
            </a:endParaRPr>
          </a:p>
          <a:p>
            <a:pPr marL="0" indent="0">
              <a:buNone/>
            </a:pPr>
            <a:r>
              <a:rPr lang="ru-RU" sz="2200" dirty="0" smtClean="0">
                <a:solidFill>
                  <a:schemeClr val="tx1"/>
                </a:solidFill>
                <a:latin typeface="Microtype"/>
              </a:rPr>
              <a:t>6. </a:t>
            </a:r>
            <a:r>
              <a:rPr lang="uk-UA" sz="2200" dirty="0" smtClean="0">
                <a:solidFill>
                  <a:schemeClr val="tx1"/>
                </a:solidFill>
                <a:latin typeface="Microtype"/>
              </a:rPr>
              <a:t>Громадянська компетентність</a:t>
            </a:r>
            <a:endParaRPr lang="ru-RU" sz="2200" dirty="0">
              <a:solidFill>
                <a:schemeClr val="tx1"/>
              </a:solidFill>
              <a:latin typeface="Microtype"/>
            </a:endParaRPr>
          </a:p>
          <a:p>
            <a:pPr marL="0" indent="0">
              <a:buNone/>
            </a:pPr>
            <a:r>
              <a:rPr lang="ru-RU" sz="2200" dirty="0" smtClean="0">
                <a:solidFill>
                  <a:schemeClr val="tx1"/>
                </a:solidFill>
                <a:latin typeface="Microtype"/>
              </a:rPr>
              <a:t>7. </a:t>
            </a:r>
            <a:r>
              <a:rPr lang="uk-UA" sz="2200" dirty="0" smtClean="0">
                <a:solidFill>
                  <a:schemeClr val="tx1"/>
                </a:solidFill>
                <a:latin typeface="Microtype"/>
              </a:rPr>
              <a:t>Підприємницька компетентність</a:t>
            </a:r>
            <a:endParaRPr lang="ru-RU" sz="2200" dirty="0">
              <a:solidFill>
                <a:schemeClr val="tx1"/>
              </a:solidFill>
              <a:latin typeface="Microtype"/>
            </a:endParaRPr>
          </a:p>
          <a:p>
            <a:pPr marL="0" indent="0">
              <a:buNone/>
            </a:pPr>
            <a:r>
              <a:rPr lang="uk-UA" sz="2200" dirty="0" smtClean="0">
                <a:solidFill>
                  <a:schemeClr val="tx1"/>
                </a:solidFill>
                <a:latin typeface="Microtype"/>
              </a:rPr>
              <a:t>8. Усвідомлення </a:t>
            </a:r>
            <a:r>
              <a:rPr lang="uk-UA" sz="2200" dirty="0">
                <a:solidFill>
                  <a:schemeClr val="tx1"/>
                </a:solidFill>
                <a:latin typeface="Microtype"/>
              </a:rPr>
              <a:t>та вираження культури</a:t>
            </a:r>
          </a:p>
          <a:p>
            <a:pPr marL="0" indent="0">
              <a:buNone/>
            </a:pPr>
            <a:endParaRPr lang="uk-UA" sz="2000" b="1" dirty="0"/>
          </a:p>
          <a:p>
            <a:endParaRPr lang="uk-UA"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337" y="1883122"/>
            <a:ext cx="2808866" cy="4335016"/>
          </a:xfrm>
          <a:prstGeom prst="rect">
            <a:avLst/>
          </a:prstGeom>
        </p:spPr>
      </p:pic>
    </p:spTree>
    <p:extLst>
      <p:ext uri="{BB962C8B-B14F-4D97-AF65-F5344CB8AC3E}">
        <p14:creationId xmlns:p14="http://schemas.microsoft.com/office/powerpoint/2010/main" val="3149475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5475" y="624110"/>
            <a:ext cx="10554788" cy="812804"/>
          </a:xfrm>
        </p:spPr>
        <p:txBody>
          <a:bodyPr>
            <a:noAutofit/>
          </a:bodyPr>
          <a:lstStyle/>
          <a:p>
            <a:r>
              <a:rPr lang="ru-RU" dirty="0" smtClean="0">
                <a:solidFill>
                  <a:schemeClr val="tx1"/>
                </a:solidFill>
                <a:effectLst>
                  <a:outerShdw blurRad="38100" dist="38100" dir="2700000" algn="tl">
                    <a:srgbClr val="000000">
                      <a:alpha val="43137"/>
                    </a:srgbClr>
                  </a:outerShdw>
                </a:effectLst>
                <a:latin typeface="Microtype"/>
              </a:rPr>
              <a:t>  </a:t>
            </a:r>
            <a:r>
              <a:rPr lang="ru-RU" sz="3200" dirty="0" smtClean="0">
                <a:solidFill>
                  <a:schemeClr val="tx1"/>
                </a:solidFill>
                <a:latin typeface="Microtype"/>
              </a:rPr>
              <a:t>Структура </a:t>
            </a:r>
            <a:r>
              <a:rPr lang="uk-UA" sz="3200" dirty="0">
                <a:solidFill>
                  <a:schemeClr val="tx1"/>
                </a:solidFill>
                <a:latin typeface="Microtype"/>
              </a:rPr>
              <a:t>опису </a:t>
            </a:r>
            <a:r>
              <a:rPr lang="uk-UA" sz="3200" dirty="0" smtClean="0">
                <a:solidFill>
                  <a:schemeClr val="tx1"/>
                </a:solidFill>
                <a:latin typeface="Microtype"/>
              </a:rPr>
              <a:t>ключових компетентностей</a:t>
            </a:r>
            <a:r>
              <a:rPr lang="uk-UA" sz="3200" dirty="0">
                <a:solidFill>
                  <a:srgbClr val="C00000"/>
                </a:solidFill>
                <a:effectLst>
                  <a:outerShdw blurRad="38100" dist="38100" dir="2700000" algn="tl">
                    <a:srgbClr val="000000">
                      <a:alpha val="43137"/>
                    </a:srgbClr>
                  </a:outerShdw>
                </a:effectLst>
                <a:latin typeface="Microtype"/>
              </a:rPr>
              <a:t/>
            </a:r>
            <a:br>
              <a:rPr lang="uk-UA" sz="3200" dirty="0">
                <a:solidFill>
                  <a:srgbClr val="C00000"/>
                </a:solidFill>
                <a:effectLst>
                  <a:outerShdw blurRad="38100" dist="38100" dir="2700000" algn="tl">
                    <a:srgbClr val="000000">
                      <a:alpha val="43137"/>
                    </a:srgbClr>
                  </a:outerShdw>
                </a:effectLst>
                <a:latin typeface="Microtype"/>
              </a:rPr>
            </a:br>
            <a:endParaRPr lang="uk-UA" sz="3200" dirty="0">
              <a:latin typeface="Microtype"/>
            </a:endParaRPr>
          </a:p>
        </p:txBody>
      </p:sp>
      <p:sp>
        <p:nvSpPr>
          <p:cNvPr id="3" name="Місце для вмісту 2"/>
          <p:cNvSpPr>
            <a:spLocks noGrp="1"/>
          </p:cNvSpPr>
          <p:nvPr>
            <p:ph idx="1"/>
          </p:nvPr>
        </p:nvSpPr>
        <p:spPr>
          <a:xfrm>
            <a:off x="1045028" y="1820487"/>
            <a:ext cx="6664807" cy="4206675"/>
          </a:xfrm>
        </p:spPr>
        <p:txBody>
          <a:bodyPr>
            <a:noAutofit/>
          </a:bodyPr>
          <a:lstStyle/>
          <a:p>
            <a:pPr marL="457200" indent="-457200">
              <a:spcBef>
                <a:spcPts val="600"/>
              </a:spcBef>
              <a:buNone/>
            </a:pPr>
            <a:r>
              <a:rPr lang="uk-UA" sz="2400" dirty="0" smtClean="0">
                <a:solidFill>
                  <a:schemeClr val="tx1"/>
                </a:solidFill>
                <a:latin typeface="Microtype"/>
                <a:cs typeface="Arial" charset="0"/>
              </a:rPr>
              <a:t>1. Формальне </a:t>
            </a:r>
            <a:r>
              <a:rPr lang="uk-UA" sz="2400" dirty="0">
                <a:solidFill>
                  <a:schemeClr val="tx1"/>
                </a:solidFill>
                <a:latin typeface="Microtype"/>
                <a:cs typeface="Arial" charset="0"/>
              </a:rPr>
              <a:t>визначення </a:t>
            </a:r>
            <a:r>
              <a:rPr lang="uk-UA" sz="2400" dirty="0" smtClean="0">
                <a:solidFill>
                  <a:schemeClr val="tx1"/>
                </a:solidFill>
                <a:latin typeface="Microtype"/>
                <a:cs typeface="Arial" charset="0"/>
              </a:rPr>
              <a:t>ключових компетентностей</a:t>
            </a:r>
            <a:endParaRPr lang="uk-UA" sz="2400" dirty="0">
              <a:solidFill>
                <a:schemeClr val="tx1"/>
              </a:solidFill>
              <a:latin typeface="Microtype"/>
              <a:cs typeface="Arial" charset="0"/>
            </a:endParaRPr>
          </a:p>
          <a:p>
            <a:pPr marL="457200" indent="-457200">
              <a:spcBef>
                <a:spcPts val="600"/>
              </a:spcBef>
              <a:buNone/>
            </a:pPr>
            <a:r>
              <a:rPr lang="uk-UA" sz="2400" dirty="0" smtClean="0">
                <a:solidFill>
                  <a:schemeClr val="tx1"/>
                </a:solidFill>
                <a:latin typeface="Microtype"/>
                <a:cs typeface="Arial" charset="0"/>
              </a:rPr>
              <a:t>2. Знання</a:t>
            </a:r>
            <a:r>
              <a:rPr lang="uk-UA" sz="2400" dirty="0">
                <a:solidFill>
                  <a:schemeClr val="tx1"/>
                </a:solidFill>
                <a:latin typeface="Microtype"/>
                <a:cs typeface="Arial" charset="0"/>
              </a:rPr>
              <a:t>, які передбачаються в рамках </a:t>
            </a:r>
            <a:r>
              <a:rPr lang="uk-UA" sz="2400" dirty="0" smtClean="0">
                <a:solidFill>
                  <a:schemeClr val="tx1"/>
                </a:solidFill>
                <a:latin typeface="Microtype"/>
                <a:cs typeface="Arial" charset="0"/>
              </a:rPr>
              <a:t> ключових компетентностей</a:t>
            </a:r>
            <a:endParaRPr lang="uk-UA" sz="2400" dirty="0">
              <a:solidFill>
                <a:schemeClr val="tx1"/>
              </a:solidFill>
              <a:latin typeface="Microtype"/>
              <a:cs typeface="Arial" charset="0"/>
            </a:endParaRPr>
          </a:p>
          <a:p>
            <a:pPr marL="457200" indent="-457200">
              <a:spcBef>
                <a:spcPts val="600"/>
              </a:spcBef>
              <a:buNone/>
            </a:pPr>
            <a:r>
              <a:rPr lang="uk-UA" sz="2400" dirty="0" smtClean="0">
                <a:solidFill>
                  <a:schemeClr val="tx1"/>
                </a:solidFill>
                <a:latin typeface="Microtype"/>
                <a:cs typeface="Arial" charset="0"/>
              </a:rPr>
              <a:t>3. Вміння та навички в </a:t>
            </a:r>
            <a:r>
              <a:rPr lang="uk-UA" sz="2400" dirty="0">
                <a:solidFill>
                  <a:schemeClr val="tx1"/>
                </a:solidFill>
                <a:latin typeface="Microtype"/>
                <a:cs typeface="Arial" charset="0"/>
              </a:rPr>
              <a:t>рамках </a:t>
            </a:r>
            <a:r>
              <a:rPr lang="uk-UA" sz="2400" dirty="0" smtClean="0">
                <a:solidFill>
                  <a:schemeClr val="tx1"/>
                </a:solidFill>
                <a:latin typeface="Microtype"/>
                <a:cs typeface="Arial" charset="0"/>
              </a:rPr>
              <a:t>ключових компетентностей</a:t>
            </a:r>
            <a:endParaRPr lang="uk-UA" sz="2400" dirty="0">
              <a:solidFill>
                <a:schemeClr val="tx1"/>
              </a:solidFill>
              <a:latin typeface="Microtype"/>
              <a:cs typeface="Arial" charset="0"/>
            </a:endParaRPr>
          </a:p>
          <a:p>
            <a:pPr marL="457200" indent="-457200">
              <a:spcBef>
                <a:spcPts val="600"/>
              </a:spcBef>
              <a:buNone/>
            </a:pPr>
            <a:r>
              <a:rPr lang="uk-UA" sz="2400" dirty="0" smtClean="0">
                <a:solidFill>
                  <a:schemeClr val="tx1"/>
                </a:solidFill>
                <a:latin typeface="Microtype"/>
                <a:cs typeface="Arial" charset="0"/>
              </a:rPr>
              <a:t>4. Мотивація до використання/застосування ключових компетентностей</a:t>
            </a:r>
            <a:endParaRPr lang="uk-UA" sz="2400" dirty="0">
              <a:solidFill>
                <a:schemeClr val="tx1"/>
              </a:solidFill>
              <a:latin typeface="Microtype"/>
              <a:cs typeface="Arial" charset="0"/>
            </a:endParaRPr>
          </a:p>
          <a:p>
            <a:endParaRPr lang="uk-UA" sz="2800" dirty="0">
              <a:latin typeface="Microtype"/>
            </a:endParaRPr>
          </a:p>
        </p:txBody>
      </p:sp>
      <p:pic>
        <p:nvPicPr>
          <p:cNvPr id="4" name="Picture 2" descr="C:\Users\e.kovalenko\Desktop\4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835" y="2550695"/>
            <a:ext cx="4186989" cy="334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7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1305" y="310415"/>
            <a:ext cx="9563989" cy="875898"/>
          </a:xfrm>
        </p:spPr>
        <p:txBody>
          <a:bodyPr>
            <a:noAutofit/>
          </a:bodyPr>
          <a:lstStyle/>
          <a:p>
            <a:pPr algn="ctr"/>
            <a:r>
              <a:rPr lang="uk-UA" sz="2800" dirty="0">
                <a:latin typeface="Microtype"/>
              </a:rPr>
              <a:t>Формування навчальних модулів за професійними компетентностями</a:t>
            </a:r>
            <a:r>
              <a:rPr lang="uk-UA" sz="2800" dirty="0"/>
              <a:t/>
            </a:r>
            <a:br>
              <a:rPr lang="uk-UA" sz="2800" dirty="0"/>
            </a:br>
            <a:endParaRPr lang="uk-UA" sz="2800" dirty="0"/>
          </a:p>
        </p:txBody>
      </p:sp>
      <p:sp>
        <p:nvSpPr>
          <p:cNvPr id="3" name="Місце для вмісту 2"/>
          <p:cNvSpPr>
            <a:spLocks noGrp="1"/>
          </p:cNvSpPr>
          <p:nvPr>
            <p:ph idx="1"/>
          </p:nvPr>
        </p:nvSpPr>
        <p:spPr>
          <a:xfrm>
            <a:off x="924026" y="1328286"/>
            <a:ext cx="10845608" cy="5043637"/>
          </a:xfrm>
        </p:spPr>
        <p:txBody>
          <a:bodyPr>
            <a:normAutofit fontScale="62500" lnSpcReduction="20000"/>
          </a:bodyPr>
          <a:lstStyle/>
          <a:p>
            <a:pPr>
              <a:spcBef>
                <a:spcPts val="0"/>
              </a:spcBef>
            </a:pPr>
            <a:r>
              <a:rPr lang="uk-UA" sz="3200" dirty="0" smtClean="0">
                <a:solidFill>
                  <a:schemeClr val="tx1"/>
                </a:solidFill>
                <a:latin typeface="Microtype"/>
                <a:cs typeface="Arial" panose="020B0604020202020204" pitchFamily="34" charset="0"/>
              </a:rPr>
              <a:t>Основними </a:t>
            </a:r>
            <a:r>
              <a:rPr lang="uk-UA" sz="3200" dirty="0">
                <a:solidFill>
                  <a:schemeClr val="tx1"/>
                </a:solidFill>
                <a:latin typeface="Microtype"/>
                <a:cs typeface="Arial" panose="020B0604020202020204" pitchFamily="34" charset="0"/>
              </a:rPr>
              <a:t>структурними елементами професійного стандарту є визначені ним професійні кваліфікації, які формуються певним переліком  трудових функцій. Назви професійних кваліфікацій можуть співвідноситись з розрядами (класами, категоріями), При цьому власна назва кваліфікації має ряд суттєвих переваг, оскільки вона чітко вказує на те, що здатна виконувати/робити особа, яка здобула певну кваліфікацію.</a:t>
            </a:r>
          </a:p>
          <a:p>
            <a:pPr>
              <a:spcBef>
                <a:spcPts val="0"/>
              </a:spcBef>
            </a:pPr>
            <a:r>
              <a:rPr lang="uk-UA" sz="3200" dirty="0">
                <a:solidFill>
                  <a:schemeClr val="tx1"/>
                </a:solidFill>
                <a:latin typeface="Microtype"/>
                <a:cs typeface="Arial" panose="020B0604020202020204" pitchFamily="34" charset="0"/>
              </a:rPr>
              <a:t>Зміст компетентностей формується у вигляді узагальнених знань, умінь та навичок без надмірної деталізації, яка може бути виражена у темах навчального матеріалу. Порядок визначення компетентностей навчального модуля та їх опис повинен відповідати принципу наступності та логічній послідовності.</a:t>
            </a:r>
          </a:p>
          <a:p>
            <a:pPr>
              <a:spcBef>
                <a:spcPts val="0"/>
              </a:spcBef>
            </a:pPr>
            <a:r>
              <a:rPr lang="uk-UA" sz="3200" dirty="0">
                <a:solidFill>
                  <a:schemeClr val="tx1"/>
                </a:solidFill>
                <a:latin typeface="Microtype"/>
                <a:cs typeface="Arial" panose="020B0604020202020204" pitchFamily="34" charset="0"/>
              </a:rPr>
              <a:t>Кожна кваліфікація – це завершений цикл навчання, що передбачає набуття особою всіх необхідних компетентностей для виконання певної роботи на конкретному робочому місці.</a:t>
            </a:r>
          </a:p>
          <a:p>
            <a:pPr>
              <a:spcBef>
                <a:spcPts val="0"/>
              </a:spcBef>
            </a:pPr>
            <a:r>
              <a:rPr lang="uk-UA" sz="3200" dirty="0">
                <a:solidFill>
                  <a:schemeClr val="tx1"/>
                </a:solidFill>
                <a:latin typeface="Microtype"/>
                <a:cs typeface="Arial" panose="020B0604020202020204" pitchFamily="34" charset="0"/>
              </a:rPr>
              <a:t>Структура кваліфікації має наступні складові:</a:t>
            </a:r>
          </a:p>
          <a:p>
            <a:pPr marL="0" indent="0">
              <a:spcBef>
                <a:spcPts val="0"/>
              </a:spcBef>
              <a:buNone/>
            </a:pPr>
            <a:r>
              <a:rPr lang="uk-UA" sz="3200" dirty="0">
                <a:solidFill>
                  <a:schemeClr val="tx1"/>
                </a:solidFill>
                <a:latin typeface="Microtype"/>
                <a:cs typeface="Arial" panose="020B0604020202020204" pitchFamily="34" charset="0"/>
              </a:rPr>
              <a:t>перелік навчальних модулів, що формують </a:t>
            </a:r>
            <a:r>
              <a:rPr lang="uk-UA" sz="3200" dirty="0" smtClean="0">
                <a:solidFill>
                  <a:schemeClr val="tx1"/>
                </a:solidFill>
                <a:latin typeface="Microtype"/>
                <a:cs typeface="Arial" panose="020B0604020202020204" pitchFamily="34" charset="0"/>
              </a:rPr>
              <a:t>конкретну</a:t>
            </a:r>
          </a:p>
          <a:p>
            <a:pPr marL="0" indent="0">
              <a:spcBef>
                <a:spcPts val="0"/>
              </a:spcBef>
              <a:buNone/>
            </a:pPr>
            <a:r>
              <a:rPr lang="uk-UA" sz="3200" dirty="0">
                <a:solidFill>
                  <a:schemeClr val="tx1"/>
                </a:solidFill>
                <a:latin typeface="Microtype"/>
                <a:cs typeface="Arial" panose="020B0604020202020204" pitchFamily="34" charset="0"/>
              </a:rPr>
              <a:t> </a:t>
            </a:r>
            <a:r>
              <a:rPr lang="uk-UA" sz="3200" dirty="0" smtClean="0">
                <a:solidFill>
                  <a:schemeClr val="tx1"/>
                </a:solidFill>
                <a:latin typeface="Microtype"/>
                <a:cs typeface="Arial" panose="020B0604020202020204" pitchFamily="34" charset="0"/>
              </a:rPr>
              <a:t>    кваліфікацію</a:t>
            </a:r>
            <a:r>
              <a:rPr lang="uk-UA" sz="3200" dirty="0">
                <a:solidFill>
                  <a:schemeClr val="tx1"/>
                </a:solidFill>
                <a:latin typeface="Microtype"/>
                <a:cs typeface="Arial" panose="020B0604020202020204" pitchFamily="34" charset="0"/>
              </a:rPr>
              <a:t>;</a:t>
            </a:r>
          </a:p>
          <a:p>
            <a:pPr marL="0" indent="0">
              <a:spcBef>
                <a:spcPts val="0"/>
              </a:spcBef>
              <a:buNone/>
            </a:pPr>
            <a:r>
              <a:rPr lang="uk-UA" sz="3200" dirty="0">
                <a:solidFill>
                  <a:schemeClr val="tx1"/>
                </a:solidFill>
                <a:latin typeface="Microtype"/>
                <a:cs typeface="Arial" panose="020B0604020202020204" pitchFamily="34" charset="0"/>
              </a:rPr>
              <a:t>перелік компетентностей, що необхідні для формування </a:t>
            </a:r>
            <a:endParaRPr lang="uk-UA" sz="3200" dirty="0" smtClean="0">
              <a:solidFill>
                <a:schemeClr val="tx1"/>
              </a:solidFill>
              <a:latin typeface="Microtype"/>
              <a:cs typeface="Arial" panose="020B0604020202020204" pitchFamily="34" charset="0"/>
            </a:endParaRPr>
          </a:p>
          <a:p>
            <a:pPr marL="0" indent="0">
              <a:spcBef>
                <a:spcPts val="0"/>
              </a:spcBef>
              <a:buNone/>
            </a:pPr>
            <a:r>
              <a:rPr lang="uk-UA" sz="3200" dirty="0" smtClean="0">
                <a:solidFill>
                  <a:schemeClr val="tx1"/>
                </a:solidFill>
                <a:latin typeface="Microtype"/>
                <a:cs typeface="Arial" panose="020B0604020202020204" pitchFamily="34" charset="0"/>
              </a:rPr>
              <a:t>     кожного </a:t>
            </a:r>
            <a:r>
              <a:rPr lang="uk-UA" sz="3200" dirty="0">
                <a:solidFill>
                  <a:schemeClr val="tx1"/>
                </a:solidFill>
                <a:latin typeface="Microtype"/>
                <a:cs typeface="Arial" panose="020B0604020202020204" pitchFamily="34" charset="0"/>
              </a:rPr>
              <a:t>навчального модуля;</a:t>
            </a:r>
          </a:p>
          <a:p>
            <a:pPr marL="0" indent="0">
              <a:spcBef>
                <a:spcPts val="0"/>
              </a:spcBef>
              <a:buNone/>
            </a:pPr>
            <a:r>
              <a:rPr lang="uk-UA" sz="3200" dirty="0">
                <a:solidFill>
                  <a:schemeClr val="tx1"/>
                </a:solidFill>
                <a:latin typeface="Microtype"/>
                <a:cs typeface="Arial" panose="020B0604020202020204" pitchFamily="34" charset="0"/>
              </a:rPr>
              <a:t>перелік необхідних знань, умінь та навичок для </a:t>
            </a:r>
            <a:r>
              <a:rPr lang="uk-UA" sz="3200" dirty="0" smtClean="0">
                <a:solidFill>
                  <a:schemeClr val="tx1"/>
                </a:solidFill>
                <a:latin typeface="Microtype"/>
                <a:cs typeface="Arial" panose="020B0604020202020204" pitchFamily="34" charset="0"/>
              </a:rPr>
              <a:t>формування</a:t>
            </a:r>
          </a:p>
          <a:p>
            <a:pPr marL="0" indent="0">
              <a:spcBef>
                <a:spcPts val="0"/>
              </a:spcBef>
              <a:buNone/>
            </a:pPr>
            <a:r>
              <a:rPr lang="uk-UA" sz="3200" dirty="0">
                <a:solidFill>
                  <a:schemeClr val="tx1"/>
                </a:solidFill>
                <a:latin typeface="Microtype"/>
                <a:cs typeface="Arial" panose="020B0604020202020204" pitchFamily="34" charset="0"/>
              </a:rPr>
              <a:t> </a:t>
            </a:r>
            <a:r>
              <a:rPr lang="uk-UA" sz="3200" dirty="0" smtClean="0">
                <a:solidFill>
                  <a:schemeClr val="tx1"/>
                </a:solidFill>
                <a:latin typeface="Microtype"/>
                <a:cs typeface="Arial" panose="020B0604020202020204" pitchFamily="34" charset="0"/>
              </a:rPr>
              <a:t>    конкретної </a:t>
            </a:r>
            <a:r>
              <a:rPr lang="uk-UA" sz="3200" dirty="0">
                <a:solidFill>
                  <a:schemeClr val="tx1"/>
                </a:solidFill>
                <a:latin typeface="Microtype"/>
                <a:cs typeface="Arial" panose="020B0604020202020204" pitchFamily="34" charset="0"/>
              </a:rPr>
              <a:t>компетентності;</a:t>
            </a:r>
          </a:p>
          <a:p>
            <a:endParaRPr lang="uk-UA" dirty="0"/>
          </a:p>
        </p:txBody>
      </p:sp>
      <p:pic>
        <p:nvPicPr>
          <p:cNvPr id="5" name="Рисунок 6" descr="bf79376c439bc871784010937f08d8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95" y="0"/>
            <a:ext cx="1816910" cy="132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Содержимое 5" descr="d-small-people-training-courses-studying-image-white-background-4086477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62604" y="4745254"/>
            <a:ext cx="3329395" cy="2013937"/>
          </a:xfrm>
          <a:prstGeom prst="rect">
            <a:avLst/>
          </a:prstGeom>
        </p:spPr>
      </p:pic>
    </p:spTree>
    <p:extLst>
      <p:ext uri="{BB962C8B-B14F-4D97-AF65-F5344CB8AC3E}">
        <p14:creationId xmlns:p14="http://schemas.microsoft.com/office/powerpoint/2010/main" val="90452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14239"/>
          </a:xfrm>
        </p:spPr>
        <p:txBody>
          <a:bodyPr>
            <a:normAutofit/>
          </a:bodyPr>
          <a:lstStyle/>
          <a:p>
            <a:r>
              <a:rPr lang="uk-UA" sz="3200" dirty="0">
                <a:latin typeface="Microtype"/>
              </a:rPr>
              <a:t>Навчальний модуль у стандарті П(ПТ)О</a:t>
            </a:r>
          </a:p>
        </p:txBody>
      </p:sp>
      <p:sp>
        <p:nvSpPr>
          <p:cNvPr id="3" name="Місце для вмісту 2"/>
          <p:cNvSpPr>
            <a:spLocks noGrp="1"/>
          </p:cNvSpPr>
          <p:nvPr>
            <p:ph idx="1"/>
          </p:nvPr>
        </p:nvSpPr>
        <p:spPr>
          <a:xfrm>
            <a:off x="997527" y="1338349"/>
            <a:ext cx="9941820" cy="4688378"/>
          </a:xfrm>
        </p:spPr>
        <p:txBody>
          <a:bodyPr>
            <a:normAutofit fontScale="85000" lnSpcReduction="20000"/>
          </a:bodyPr>
          <a:lstStyle/>
          <a:p>
            <a:pPr marL="0" indent="0">
              <a:buNone/>
            </a:pPr>
            <a:r>
              <a:rPr lang="uk-UA" sz="2300" dirty="0" smtClean="0">
                <a:latin typeface="Microtype"/>
              </a:rPr>
              <a:t>	</a:t>
            </a:r>
            <a:r>
              <a:rPr lang="uk-UA" sz="2300" dirty="0" smtClean="0">
                <a:solidFill>
                  <a:schemeClr val="tx1"/>
                </a:solidFill>
                <a:latin typeface="Microtype"/>
              </a:rPr>
              <a:t>Навчальний модуль у стандарті П(ПТ)О формується </a:t>
            </a:r>
            <a:r>
              <a:rPr lang="uk-UA" sz="2300" dirty="0">
                <a:solidFill>
                  <a:schemeClr val="tx1"/>
                </a:solidFill>
                <a:latin typeface="Microtype"/>
              </a:rPr>
              <a:t>на основі трудової функції/функцій професійного стандарту і містить:</a:t>
            </a:r>
          </a:p>
          <a:p>
            <a:r>
              <a:rPr lang="uk-UA" sz="2300" dirty="0">
                <a:solidFill>
                  <a:schemeClr val="tx1"/>
                </a:solidFill>
                <a:latin typeface="Microtype"/>
              </a:rPr>
              <a:t>перелік необхідних професійних компетентностей, яких має набути особа для виконання вказаної функції/функцій;</a:t>
            </a:r>
          </a:p>
          <a:p>
            <a:r>
              <a:rPr lang="uk-UA" sz="2300" dirty="0">
                <a:solidFill>
                  <a:schemeClr val="tx1"/>
                </a:solidFill>
                <a:latin typeface="Microtype"/>
              </a:rPr>
              <a:t>зміст професійних компетентностей, що визначається переліком необхідних знань, умінь та навичок.</a:t>
            </a:r>
          </a:p>
          <a:p>
            <a:pPr marL="0" indent="0">
              <a:buNone/>
            </a:pPr>
            <a:r>
              <a:rPr lang="uk-UA" sz="2300" dirty="0">
                <a:solidFill>
                  <a:schemeClr val="tx1"/>
                </a:solidFill>
                <a:latin typeface="Microtype"/>
              </a:rPr>
              <a:t>	</a:t>
            </a:r>
            <a:r>
              <a:rPr lang="uk-UA" sz="2300" dirty="0" smtClean="0">
                <a:solidFill>
                  <a:schemeClr val="tx1"/>
                </a:solidFill>
                <a:latin typeface="Microtype"/>
              </a:rPr>
              <a:t>Головну </a:t>
            </a:r>
            <a:r>
              <a:rPr lang="uk-UA" sz="2300" dirty="0">
                <a:solidFill>
                  <a:schemeClr val="tx1"/>
                </a:solidFill>
                <a:latin typeface="Microtype"/>
              </a:rPr>
              <a:t>роль при формуванні навчального модуля відіграє зміст професійних компетентностей. Визначення переліку професійних компетентностей має відповідати їх логічній послідовності та наступності.</a:t>
            </a:r>
          </a:p>
          <a:p>
            <a:pPr marL="0" indent="0">
              <a:lnSpc>
                <a:spcPct val="120000"/>
              </a:lnSpc>
              <a:spcBef>
                <a:spcPts val="0"/>
              </a:spcBef>
              <a:buNone/>
            </a:pPr>
            <a:r>
              <a:rPr lang="uk-UA" sz="2300" dirty="0" smtClean="0">
                <a:solidFill>
                  <a:schemeClr val="tx1"/>
                </a:solidFill>
                <a:latin typeface="Microtype"/>
              </a:rPr>
              <a:t>	Оскільки </a:t>
            </a:r>
            <a:r>
              <a:rPr lang="uk-UA" sz="2300" dirty="0">
                <a:solidFill>
                  <a:schemeClr val="tx1"/>
                </a:solidFill>
                <a:latin typeface="Microtype"/>
              </a:rPr>
              <a:t>навчальний модуль є </a:t>
            </a:r>
            <a:r>
              <a:rPr lang="uk-UA" sz="2300" dirty="0" smtClean="0">
                <a:solidFill>
                  <a:schemeClr val="tx1"/>
                </a:solidFill>
                <a:latin typeface="Microtype"/>
              </a:rPr>
              <a:t>логічно</a:t>
            </a:r>
          </a:p>
          <a:p>
            <a:pPr marL="0" indent="0">
              <a:lnSpc>
                <a:spcPct val="120000"/>
              </a:lnSpc>
              <a:spcBef>
                <a:spcPts val="0"/>
              </a:spcBef>
              <a:buNone/>
            </a:pPr>
            <a:r>
              <a:rPr lang="uk-UA" sz="2300" dirty="0" smtClean="0">
                <a:solidFill>
                  <a:schemeClr val="tx1"/>
                </a:solidFill>
                <a:latin typeface="Microtype"/>
              </a:rPr>
              <a:t>завершеною автономною частиною </a:t>
            </a:r>
          </a:p>
          <a:p>
            <a:pPr marL="0" indent="0">
              <a:lnSpc>
                <a:spcPct val="120000"/>
              </a:lnSpc>
              <a:spcBef>
                <a:spcPts val="0"/>
              </a:spcBef>
              <a:buNone/>
            </a:pPr>
            <a:r>
              <a:rPr lang="uk-UA" sz="2300" dirty="0" smtClean="0">
                <a:solidFill>
                  <a:schemeClr val="tx1"/>
                </a:solidFill>
                <a:latin typeface="Microtype"/>
              </a:rPr>
              <a:t>кваліфікації</a:t>
            </a:r>
            <a:r>
              <a:rPr lang="uk-UA" sz="2300" dirty="0">
                <a:solidFill>
                  <a:schemeClr val="tx1"/>
                </a:solidFill>
                <a:latin typeface="Microtype"/>
              </a:rPr>
              <a:t>, то по завершенню </a:t>
            </a:r>
            <a:r>
              <a:rPr lang="uk-UA" sz="2300" dirty="0" smtClean="0">
                <a:solidFill>
                  <a:schemeClr val="tx1"/>
                </a:solidFill>
                <a:latin typeface="Microtype"/>
              </a:rPr>
              <a:t>навчання</a:t>
            </a:r>
          </a:p>
          <a:p>
            <a:pPr marL="0" indent="0">
              <a:lnSpc>
                <a:spcPct val="120000"/>
              </a:lnSpc>
              <a:spcBef>
                <a:spcPts val="0"/>
              </a:spcBef>
              <a:buNone/>
            </a:pPr>
            <a:r>
              <a:rPr lang="uk-UA" sz="2300" dirty="0" smtClean="0">
                <a:solidFill>
                  <a:schemeClr val="tx1"/>
                </a:solidFill>
                <a:latin typeface="Microtype"/>
              </a:rPr>
              <a:t>за </a:t>
            </a:r>
            <a:r>
              <a:rPr lang="uk-UA" sz="2300" dirty="0">
                <a:solidFill>
                  <a:schemeClr val="tx1"/>
                </a:solidFill>
                <a:latin typeface="Microtype"/>
              </a:rPr>
              <a:t>модулем особі може бути </a:t>
            </a:r>
            <a:r>
              <a:rPr lang="uk-UA" sz="2300" dirty="0" smtClean="0">
                <a:solidFill>
                  <a:schemeClr val="tx1"/>
                </a:solidFill>
                <a:latin typeface="Microtype"/>
              </a:rPr>
              <a:t>присвоєна</a:t>
            </a:r>
          </a:p>
          <a:p>
            <a:pPr marL="0" indent="0">
              <a:lnSpc>
                <a:spcPct val="120000"/>
              </a:lnSpc>
              <a:spcBef>
                <a:spcPts val="0"/>
              </a:spcBef>
              <a:buNone/>
            </a:pPr>
            <a:r>
              <a:rPr lang="uk-UA" sz="2300" dirty="0" smtClean="0">
                <a:solidFill>
                  <a:schemeClr val="tx1"/>
                </a:solidFill>
                <a:latin typeface="Microtype"/>
              </a:rPr>
              <a:t>часткова кваліфікація та видано</a:t>
            </a:r>
          </a:p>
          <a:p>
            <a:pPr marL="0" indent="0">
              <a:lnSpc>
                <a:spcPct val="120000"/>
              </a:lnSpc>
              <a:spcBef>
                <a:spcPts val="0"/>
              </a:spcBef>
              <a:buNone/>
            </a:pPr>
            <a:r>
              <a:rPr lang="uk-UA" sz="2300" dirty="0" smtClean="0">
                <a:solidFill>
                  <a:schemeClr val="tx1"/>
                </a:solidFill>
                <a:latin typeface="Microtype"/>
              </a:rPr>
              <a:t>відповідний </a:t>
            </a:r>
            <a:r>
              <a:rPr lang="uk-UA" sz="2300" dirty="0">
                <a:solidFill>
                  <a:schemeClr val="tx1"/>
                </a:solidFill>
                <a:latin typeface="Microtype"/>
              </a:rPr>
              <a:t>документ (сертифікат).</a:t>
            </a:r>
          </a:p>
          <a:p>
            <a:pPr indent="457200"/>
            <a:endParaRPr lang="uk-UA" dirty="0"/>
          </a:p>
        </p:txBody>
      </p:sp>
      <p:pic>
        <p:nvPicPr>
          <p:cNvPr id="8" name="Picture 2" descr="http://www.singingthroughtherain.net/wp-content/uploads/2012/04/Puzzle-pieces.jpg"/>
          <p:cNvPicPr/>
          <p:nvPr/>
        </p:nvPicPr>
        <p:blipFill>
          <a:blip r:embed="rId2" cstate="print"/>
          <a:srcRect/>
          <a:stretch>
            <a:fillRect/>
          </a:stretch>
        </p:blipFill>
        <p:spPr bwMode="auto">
          <a:xfrm>
            <a:off x="6400801" y="3956858"/>
            <a:ext cx="5791200" cy="2901142"/>
          </a:xfrm>
          <a:prstGeom prst="rect">
            <a:avLst/>
          </a:prstGeom>
          <a:solidFill>
            <a:schemeClr val="bg1"/>
          </a:solidFill>
          <a:ln w="9525">
            <a:noFill/>
            <a:miter lim="800000"/>
            <a:headEnd/>
            <a:tailEnd/>
          </a:ln>
        </p:spPr>
      </p:pic>
      <p:sp>
        <p:nvSpPr>
          <p:cNvPr id="9" name="Овал 8"/>
          <p:cNvSpPr>
            <a:spLocks noChangeArrowheads="1"/>
          </p:cNvSpPr>
          <p:nvPr/>
        </p:nvSpPr>
        <p:spPr bwMode="auto">
          <a:xfrm>
            <a:off x="7986193" y="4321579"/>
            <a:ext cx="1922145" cy="1085850"/>
          </a:xfrm>
          <a:prstGeom prst="ellipse">
            <a:avLst/>
          </a:prstGeom>
          <a:noFill/>
          <a:ln w="104775" algn="ctr">
            <a:solidFill>
              <a:srgbClr val="33CCFF"/>
            </a:solidFill>
            <a:round/>
            <a:headEnd/>
            <a:tailEnd/>
          </a:ln>
        </p:spPr>
        <p:txBody>
          <a:bodyPr/>
          <a:lstStyle/>
          <a:p>
            <a:endParaRPr lang="uk-UA"/>
          </a:p>
        </p:txBody>
      </p:sp>
      <p:sp>
        <p:nvSpPr>
          <p:cNvPr id="10" name="TextBox 13"/>
          <p:cNvSpPr txBox="1">
            <a:spLocks noChangeArrowheads="1"/>
          </p:cNvSpPr>
          <p:nvPr/>
        </p:nvSpPr>
        <p:spPr bwMode="auto">
          <a:xfrm>
            <a:off x="8728420" y="4628284"/>
            <a:ext cx="687070" cy="472440"/>
          </a:xfrm>
          <a:prstGeom prst="rect">
            <a:avLst/>
          </a:prstGeom>
          <a:noFill/>
          <a:ln w="9525">
            <a:noFill/>
            <a:miter lim="800000"/>
            <a:headEnd/>
            <a:tailEnd/>
          </a:ln>
        </p:spPr>
        <p:txBody>
          <a:bodyPr wrap="square">
            <a:spAutoFit/>
          </a:bodyPr>
          <a:lstStyle/>
          <a:p>
            <a:pPr>
              <a:spcAft>
                <a:spcPts val="0"/>
              </a:spcAft>
            </a:pPr>
            <a:r>
              <a:rPr lang="ru-RU" sz="2400" b="1" kern="1200" dirty="0">
                <a:effectLst/>
                <a:latin typeface="Calibri" panose="020F0502020204030204" pitchFamily="34" charset="0"/>
                <a:ea typeface="Times New Roman" panose="02020603050405020304" pitchFamily="18" charset="0"/>
                <a:cs typeface="Times New Roman" panose="02020603050405020304" pitchFamily="18" charset="0"/>
              </a:rPr>
              <a:t>ТФ</a:t>
            </a:r>
            <a:endParaRPr lang="uk-U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849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2665" y="211756"/>
            <a:ext cx="10137825" cy="833273"/>
          </a:xfrm>
        </p:spPr>
        <p:txBody>
          <a:bodyPr>
            <a:noAutofit/>
          </a:bodyPr>
          <a:lstStyle/>
          <a:p>
            <a:pPr algn="ctr">
              <a:lnSpc>
                <a:spcPct val="107000"/>
              </a:lnSpc>
              <a:spcAft>
                <a:spcPts val="0"/>
              </a:spcAft>
            </a:pPr>
            <a:r>
              <a:rPr lang="uk-UA" sz="2800" dirty="0">
                <a:solidFill>
                  <a:srgbClr val="000000"/>
                </a:solidFill>
                <a:latin typeface="Microtype"/>
                <a:ea typeface="Times New Roman" panose="02020603050405020304" pitchFamily="18" charset="0"/>
                <a:cs typeface="Times New Roman" panose="02020603050405020304" pitchFamily="18" charset="0"/>
              </a:rPr>
              <a:t>Процедура розроблення та затвердження</a:t>
            </a:r>
            <a:r>
              <a:rPr lang="uk-UA" sz="2800" dirty="0">
                <a:latin typeface="Microtype"/>
                <a:ea typeface="Calibri" panose="020F0502020204030204" pitchFamily="34" charset="0"/>
                <a:cs typeface="Times New Roman" panose="02020603050405020304" pitchFamily="18" charset="0"/>
              </a:rPr>
              <a:t/>
            </a:r>
            <a:br>
              <a:rPr lang="uk-UA" sz="2800" dirty="0">
                <a:latin typeface="Microtype"/>
                <a:ea typeface="Calibri" panose="020F0502020204030204" pitchFamily="34" charset="0"/>
                <a:cs typeface="Times New Roman" panose="02020603050405020304" pitchFamily="18" charset="0"/>
              </a:rPr>
            </a:br>
            <a:r>
              <a:rPr lang="uk-UA" sz="2800" dirty="0">
                <a:solidFill>
                  <a:srgbClr val="000000"/>
                </a:solidFill>
                <a:latin typeface="Microtype"/>
                <a:ea typeface="Times New Roman" panose="02020603050405020304" pitchFamily="18" charset="0"/>
                <a:cs typeface="Times New Roman" panose="02020603050405020304" pitchFamily="18" charset="0"/>
              </a:rPr>
              <a:t>стандарту професійної (професійно-технічної) освіти</a:t>
            </a:r>
            <a:r>
              <a:rPr lang="uk-UA" sz="2800" dirty="0">
                <a:ea typeface="Calibri" panose="020F0502020204030204" pitchFamily="34" charset="0"/>
                <a:cs typeface="Times New Roman" panose="02020603050405020304" pitchFamily="18" charset="0"/>
              </a:rPr>
              <a:t/>
            </a:r>
            <a:br>
              <a:rPr lang="uk-UA" sz="2800" dirty="0">
                <a:ea typeface="Calibri" panose="020F0502020204030204" pitchFamily="34" charset="0"/>
                <a:cs typeface="Times New Roman" panose="02020603050405020304" pitchFamily="18" charset="0"/>
              </a:rPr>
            </a:br>
            <a:endParaRPr lang="uk-UA" sz="2800" dirty="0"/>
          </a:p>
        </p:txBody>
      </p:sp>
      <p:sp>
        <p:nvSpPr>
          <p:cNvPr id="3" name="Місце для вмісту 2"/>
          <p:cNvSpPr>
            <a:spLocks noGrp="1"/>
          </p:cNvSpPr>
          <p:nvPr>
            <p:ph idx="1"/>
          </p:nvPr>
        </p:nvSpPr>
        <p:spPr>
          <a:xfrm>
            <a:off x="819981" y="1728652"/>
            <a:ext cx="10585081" cy="4641440"/>
          </a:xfrm>
        </p:spPr>
        <p:txBody>
          <a:bodyPr>
            <a:noAutofit/>
          </a:bodyPr>
          <a:lstStyle/>
          <a:p>
            <a:pPr>
              <a:spcBef>
                <a:spcPts val="0"/>
              </a:spcBef>
            </a:pPr>
            <a:r>
              <a:rPr lang="uk-UA" sz="2400" dirty="0" smtClean="0">
                <a:solidFill>
                  <a:schemeClr val="tx1"/>
                </a:solidFill>
                <a:latin typeface="Microtype"/>
              </a:rPr>
              <a:t>Ініціаторами </a:t>
            </a:r>
            <a:r>
              <a:rPr lang="uk-UA" sz="2400" dirty="0">
                <a:solidFill>
                  <a:schemeClr val="tx1"/>
                </a:solidFill>
                <a:latin typeface="Microtype"/>
              </a:rPr>
              <a:t>розроблення СП(ПТ)О можуть бути центральні/регіональні органи управління та виконавчої влади, органи місцевого самоврядування, заклади освіти, роботодавці, наукові та науково-методичні установи, професійні, громадські організації, фізичні/юридичні особи, що провадять освітню діяльність, інші заінтересовані сторони</a:t>
            </a:r>
            <a:r>
              <a:rPr lang="uk-UA" sz="2400" dirty="0" smtClean="0">
                <a:solidFill>
                  <a:schemeClr val="tx1"/>
                </a:solidFill>
                <a:latin typeface="Microtype"/>
              </a:rPr>
              <a:t>.</a:t>
            </a:r>
          </a:p>
          <a:p>
            <a:pPr>
              <a:spcBef>
                <a:spcPts val="0"/>
              </a:spcBef>
            </a:pPr>
            <a:endParaRPr lang="uk-UA" sz="2400" dirty="0">
              <a:solidFill>
                <a:schemeClr val="tx1"/>
              </a:solidFill>
              <a:latin typeface="Microtype"/>
            </a:endParaRPr>
          </a:p>
          <a:p>
            <a:pPr>
              <a:spcBef>
                <a:spcPts val="0"/>
              </a:spcBef>
            </a:pPr>
            <a:r>
              <a:rPr lang="uk-UA" sz="2400" dirty="0">
                <a:solidFill>
                  <a:schemeClr val="tx1"/>
                </a:solidFill>
                <a:latin typeface="Microtype"/>
              </a:rPr>
              <a:t>Ініціатори розроблення СП(ПТ)О для розробки відповідних проектів СП(ПТ)О формують робочі групи (авторські колективи) за участю працівників закладів та установ професійної (професійно-технічної) освіти, </a:t>
            </a:r>
            <a:r>
              <a:rPr lang="uk-UA" sz="2400" dirty="0" smtClean="0">
                <a:solidFill>
                  <a:schemeClr val="tx1"/>
                </a:solidFill>
                <a:latin typeface="Microtype"/>
              </a:rPr>
              <a:t>працівників МОН, науковців</a:t>
            </a:r>
            <a:r>
              <a:rPr lang="uk-UA" sz="2400" dirty="0">
                <a:solidFill>
                  <a:schemeClr val="tx1"/>
                </a:solidFill>
                <a:latin typeface="Microtype"/>
              </a:rPr>
              <a:t>, експертів, представників роботодавців, їх організацій та об’єднань, профспілкових організацій</a:t>
            </a:r>
            <a:r>
              <a:rPr lang="uk-UA" sz="2400" dirty="0" smtClean="0">
                <a:solidFill>
                  <a:schemeClr val="tx1"/>
                </a:solidFill>
                <a:latin typeface="Microtype"/>
              </a:rPr>
              <a:t>.</a:t>
            </a:r>
            <a:endParaRPr lang="uk-UA" sz="2400" dirty="0">
              <a:solidFill>
                <a:schemeClr val="tx1"/>
              </a:solidFill>
              <a:latin typeface="Microtype"/>
            </a:endParaRPr>
          </a:p>
        </p:txBody>
      </p:sp>
    </p:spTree>
    <p:extLst>
      <p:ext uri="{BB962C8B-B14F-4D97-AF65-F5344CB8AC3E}">
        <p14:creationId xmlns:p14="http://schemas.microsoft.com/office/powerpoint/2010/main" val="214821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4960" y="624110"/>
            <a:ext cx="10215153" cy="1280890"/>
          </a:xfrm>
        </p:spPr>
        <p:txBody>
          <a:bodyPr>
            <a:normAutofit fontScale="90000"/>
          </a:bodyPr>
          <a:lstStyle/>
          <a:p>
            <a:pPr algn="ctr"/>
            <a:r>
              <a:rPr lang="uk-UA" dirty="0">
                <a:solidFill>
                  <a:srgbClr val="000000"/>
                </a:solidFill>
                <a:latin typeface="Microtype"/>
                <a:ea typeface="Times New Roman" panose="02020603050405020304" pitchFamily="18" charset="0"/>
                <a:cs typeface="Times New Roman" panose="02020603050405020304" pitchFamily="18" charset="0"/>
              </a:rPr>
              <a:t>Процедура розроблення та затвердження</a:t>
            </a:r>
            <a:r>
              <a:rPr lang="uk-UA" dirty="0">
                <a:latin typeface="Microtype"/>
                <a:ea typeface="Calibri" panose="020F0502020204030204" pitchFamily="34" charset="0"/>
                <a:cs typeface="Times New Roman" panose="02020603050405020304" pitchFamily="18" charset="0"/>
              </a:rPr>
              <a:t/>
            </a:r>
            <a:br>
              <a:rPr lang="uk-UA" dirty="0">
                <a:latin typeface="Microtype"/>
                <a:ea typeface="Calibri" panose="020F0502020204030204" pitchFamily="34" charset="0"/>
                <a:cs typeface="Times New Roman" panose="02020603050405020304" pitchFamily="18" charset="0"/>
              </a:rPr>
            </a:br>
            <a:r>
              <a:rPr lang="uk-UA" dirty="0">
                <a:solidFill>
                  <a:srgbClr val="000000"/>
                </a:solidFill>
                <a:latin typeface="Microtype"/>
                <a:ea typeface="Times New Roman" panose="02020603050405020304" pitchFamily="18" charset="0"/>
                <a:cs typeface="Times New Roman" panose="02020603050405020304" pitchFamily="18" charset="0"/>
              </a:rPr>
              <a:t>стандарту професійної (професійно-технічної) освіти</a:t>
            </a:r>
            <a:r>
              <a:rPr lang="uk-UA" dirty="0">
                <a:ea typeface="Calibri" panose="020F0502020204030204" pitchFamily="34" charset="0"/>
                <a:cs typeface="Times New Roman" panose="02020603050405020304" pitchFamily="18" charset="0"/>
              </a:rPr>
              <a:t/>
            </a:r>
            <a:br>
              <a:rPr lang="uk-UA" dirty="0">
                <a:ea typeface="Calibri" panose="020F0502020204030204" pitchFamily="34" charset="0"/>
                <a:cs typeface="Times New Roman" panose="02020603050405020304" pitchFamily="18" charset="0"/>
              </a:rPr>
            </a:br>
            <a:endParaRPr lang="uk-UA" dirty="0"/>
          </a:p>
        </p:txBody>
      </p:sp>
      <p:sp>
        <p:nvSpPr>
          <p:cNvPr id="3" name="Місце для вмісту 2"/>
          <p:cNvSpPr>
            <a:spLocks noGrp="1"/>
          </p:cNvSpPr>
          <p:nvPr>
            <p:ph idx="1"/>
          </p:nvPr>
        </p:nvSpPr>
        <p:spPr>
          <a:xfrm>
            <a:off x="1010195" y="2133600"/>
            <a:ext cx="9014954" cy="4724400"/>
          </a:xfrm>
        </p:spPr>
        <p:txBody>
          <a:bodyPr>
            <a:normAutofit/>
          </a:bodyPr>
          <a:lstStyle/>
          <a:p>
            <a:pPr>
              <a:spcBef>
                <a:spcPts val="0"/>
              </a:spcBef>
            </a:pPr>
            <a:r>
              <a:rPr lang="uk-UA" sz="2000" dirty="0">
                <a:solidFill>
                  <a:schemeClr val="tx1"/>
                </a:solidFill>
                <a:latin typeface="Microtype"/>
              </a:rPr>
              <a:t>По завершенню роботи зі створення проекту СП(ПТ)О цей проект виноситься на громадське обговорення. Після громадського обговорення та відповідного доопрацювання проект СП(ПТ)О погоджується центральним органом виконавчої влади, який забезпечує формування та реалізує державну політику у сфері праці та соціальної політики,  та спільним представницьким органом сторони роботодавців на національному рівні. Затверджується СП(ПТ)О центральним органом виконавчої влади, що забезпечує формування та реалізує державну політику у сферах освіти і науки</a:t>
            </a:r>
            <a:r>
              <a:rPr lang="uk-UA" sz="2000" dirty="0" smtClean="0">
                <a:solidFill>
                  <a:schemeClr val="tx1"/>
                </a:solidFill>
                <a:latin typeface="Microtype"/>
              </a:rPr>
              <a:t>.</a:t>
            </a:r>
          </a:p>
          <a:p>
            <a:pPr>
              <a:spcBef>
                <a:spcPts val="0"/>
              </a:spcBef>
            </a:pPr>
            <a:endParaRPr lang="uk-UA" sz="2000" dirty="0">
              <a:solidFill>
                <a:schemeClr val="tx1"/>
              </a:solidFill>
              <a:latin typeface="Microtype"/>
            </a:endParaRPr>
          </a:p>
          <a:p>
            <a:pPr>
              <a:spcBef>
                <a:spcPts val="0"/>
              </a:spcBef>
            </a:pPr>
            <a:r>
              <a:rPr lang="uk-UA" sz="2000" dirty="0">
                <a:solidFill>
                  <a:schemeClr val="tx1"/>
                </a:solidFill>
                <a:latin typeface="Microtype"/>
              </a:rPr>
              <a:t>СП(ПТ)О мають періодично обновлятись відповідно до змін у професійних стандартах, пропозицій роботодавців, технологічних змін у виробництві чи сфері послуг, застосування нового обладнання чи матеріалів. Оновлення змісту СП(ПТ)О здійснюється шляхом затвердження їхньої нової редакції, у відповідності до даної Методики.</a:t>
            </a:r>
          </a:p>
          <a:p>
            <a:endParaRPr lang="uk-UA" dirty="0"/>
          </a:p>
        </p:txBody>
      </p:sp>
      <p:pic>
        <p:nvPicPr>
          <p:cNvPr id="4" name="Содержимое 6" descr="1388586245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085388" y="1837113"/>
            <a:ext cx="2106612" cy="4891389"/>
          </a:xfrm>
          <a:prstGeom prst="rect">
            <a:avLst/>
          </a:prstGeom>
        </p:spPr>
      </p:pic>
    </p:spTree>
    <p:extLst>
      <p:ext uri="{BB962C8B-B14F-4D97-AF65-F5344CB8AC3E}">
        <p14:creationId xmlns:p14="http://schemas.microsoft.com/office/powerpoint/2010/main" val="242673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301738" y="2719262"/>
            <a:ext cx="5186484" cy="816827"/>
          </a:xfrm>
          <a:prstGeom prst="rect">
            <a:avLst/>
          </a:prstGeom>
        </p:spPr>
        <p:txBody>
          <a:bodyPr wrap="none">
            <a:spAutoFit/>
          </a:bodyPr>
          <a:lstStyle/>
          <a:p>
            <a:pPr>
              <a:lnSpc>
                <a:spcPct val="107000"/>
              </a:lnSpc>
              <a:spcAft>
                <a:spcPts val="800"/>
              </a:spcAft>
            </a:pPr>
            <a:r>
              <a:rPr lang="uk-UA" sz="4400" dirty="0">
                <a:latin typeface="Microtype"/>
                <a:ea typeface="Calibri" panose="020F0502020204030204" pitchFamily="34" charset="0"/>
                <a:cs typeface="Times New Roman" panose="02020603050405020304" pitchFamily="18" charset="0"/>
              </a:rPr>
              <a:t>ДЯКУЮ ЗА </a:t>
            </a:r>
            <a:r>
              <a:rPr lang="uk-UA" sz="4400" dirty="0" smtClean="0">
                <a:latin typeface="Microtype"/>
                <a:ea typeface="Calibri" panose="020F0502020204030204" pitchFamily="34" charset="0"/>
                <a:cs typeface="Times New Roman" panose="02020603050405020304" pitchFamily="18" charset="0"/>
              </a:rPr>
              <a:t>УВАГУ!</a:t>
            </a:r>
            <a:endParaRPr lang="uk-UA" sz="4400" dirty="0">
              <a:effectLst/>
              <a:latin typeface="Microtype"/>
              <a:ea typeface="Calibri" panose="020F0502020204030204" pitchFamily="34" charset="0"/>
              <a:cs typeface="Times New Roman" panose="02020603050405020304" pitchFamily="18" charset="0"/>
            </a:endParaRPr>
          </a:p>
        </p:txBody>
      </p:sp>
      <p:pic>
        <p:nvPicPr>
          <p:cNvPr id="3" name="Содержимое 12" descr="33945459-3d-small-people-pushing-dividing-statistics-3d-image-White-background--Stock-Phot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787628" y="0"/>
            <a:ext cx="5404372" cy="4605251"/>
          </a:xfrm>
          <a:prstGeom prst="rect">
            <a:avLst/>
          </a:prstGeom>
        </p:spPr>
      </p:pic>
    </p:spTree>
    <p:extLst>
      <p:ext uri="{BB962C8B-B14F-4D97-AF65-F5344CB8AC3E}">
        <p14:creationId xmlns:p14="http://schemas.microsoft.com/office/powerpoint/2010/main" val="237251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45444005"/>
              </p:ext>
            </p:extLst>
          </p:nvPr>
        </p:nvGraphicFramePr>
        <p:xfrm>
          <a:off x="1045029" y="474784"/>
          <a:ext cx="9268058" cy="6945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Группа 3"/>
          <p:cNvGrpSpPr/>
          <p:nvPr/>
        </p:nvGrpSpPr>
        <p:grpSpPr>
          <a:xfrm>
            <a:off x="3446836" y="350162"/>
            <a:ext cx="1860696" cy="1829683"/>
            <a:chOff x="5696500" y="-220637"/>
            <a:chExt cx="2235626" cy="2222106"/>
          </a:xfrm>
        </p:grpSpPr>
        <p:sp>
          <p:nvSpPr>
            <p:cNvPr id="6" name="Овал 5"/>
            <p:cNvSpPr/>
            <p:nvPr/>
          </p:nvSpPr>
          <p:spPr>
            <a:xfrm>
              <a:off x="5696500" y="-220637"/>
              <a:ext cx="2235626" cy="2222106"/>
            </a:xfrm>
            <a:prstGeom prst="ellipse">
              <a:avLst/>
            </a:prstGeom>
            <a:solidFill>
              <a:srgbClr val="FFC00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 name="Овал 4"/>
            <p:cNvSpPr/>
            <p:nvPr/>
          </p:nvSpPr>
          <p:spPr>
            <a:xfrm>
              <a:off x="5897132" y="126295"/>
              <a:ext cx="1580826" cy="15712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ru-RU" sz="1700" b="1" dirty="0" smtClean="0">
                  <a:solidFill>
                    <a:schemeClr val="tx1"/>
                  </a:solidFill>
                  <a:latin typeface="Microtype"/>
                </a:rPr>
                <a:t>МЕТА</a:t>
              </a:r>
              <a:endParaRPr lang="ru-RU" sz="1700" b="1" dirty="0">
                <a:solidFill>
                  <a:schemeClr val="tx1"/>
                </a:solidFill>
                <a:latin typeface="Microtype"/>
              </a:endParaRPr>
            </a:p>
          </p:txBody>
        </p:sp>
      </p:grpSp>
      <p:sp>
        <p:nvSpPr>
          <p:cNvPr id="8" name="TextBox 7"/>
          <p:cNvSpPr txBox="1"/>
          <p:nvPr/>
        </p:nvSpPr>
        <p:spPr>
          <a:xfrm>
            <a:off x="7433079" y="4368921"/>
            <a:ext cx="2507756" cy="646331"/>
          </a:xfrm>
          <a:prstGeom prst="rect">
            <a:avLst/>
          </a:prstGeom>
          <a:noFill/>
        </p:spPr>
        <p:txBody>
          <a:bodyPr wrap="square" rtlCol="0">
            <a:spAutoFit/>
          </a:bodyPr>
          <a:lstStyle/>
          <a:p>
            <a:pPr algn="ctr"/>
            <a:r>
              <a:rPr lang="uk-UA" b="1" dirty="0" smtClean="0">
                <a:solidFill>
                  <a:schemeClr val="bg1"/>
                </a:solidFill>
                <a:latin typeface="Microtype"/>
              </a:rPr>
              <a:t>Ключові компетентності</a:t>
            </a:r>
            <a:endParaRPr lang="ru-RU" b="1" dirty="0">
              <a:solidFill>
                <a:schemeClr val="bg1"/>
              </a:solidFill>
              <a:latin typeface="Microtype"/>
            </a:endParaRPr>
          </a:p>
        </p:txBody>
      </p:sp>
      <p:sp>
        <p:nvSpPr>
          <p:cNvPr id="9" name="TextBox 8"/>
          <p:cNvSpPr txBox="1"/>
          <p:nvPr/>
        </p:nvSpPr>
        <p:spPr>
          <a:xfrm>
            <a:off x="2063932" y="4605396"/>
            <a:ext cx="2495006" cy="1692771"/>
          </a:xfrm>
          <a:prstGeom prst="rect">
            <a:avLst/>
          </a:prstGeom>
          <a:noFill/>
        </p:spPr>
        <p:txBody>
          <a:bodyPr wrap="square" rtlCol="0">
            <a:spAutoFit/>
          </a:bodyPr>
          <a:lstStyle/>
          <a:p>
            <a:pPr algn="ctr"/>
            <a:endParaRPr lang="uk-UA" sz="2600" b="1" dirty="0" smtClean="0">
              <a:solidFill>
                <a:schemeClr val="bg1"/>
              </a:solidFill>
              <a:latin typeface="Microtype"/>
            </a:endParaRPr>
          </a:p>
          <a:p>
            <a:pPr algn="ctr"/>
            <a:r>
              <a:rPr lang="uk-UA" sz="2600" b="1" dirty="0" smtClean="0">
                <a:solidFill>
                  <a:schemeClr val="bg1"/>
                </a:solidFill>
                <a:latin typeface="Microtype"/>
              </a:rPr>
              <a:t>Професійні компетент-</a:t>
            </a:r>
          </a:p>
          <a:p>
            <a:pPr algn="ctr"/>
            <a:r>
              <a:rPr lang="uk-UA" sz="2600" b="1" dirty="0" smtClean="0">
                <a:solidFill>
                  <a:schemeClr val="bg1"/>
                </a:solidFill>
                <a:latin typeface="Microtype"/>
              </a:rPr>
              <a:t>ності</a:t>
            </a:r>
            <a:endParaRPr lang="ru-RU" sz="2600" b="1" dirty="0">
              <a:solidFill>
                <a:schemeClr val="bg1"/>
              </a:solidFill>
              <a:latin typeface="Microtype"/>
            </a:endParaRPr>
          </a:p>
        </p:txBody>
      </p:sp>
      <p:sp>
        <p:nvSpPr>
          <p:cNvPr id="10" name="TextBox 9"/>
          <p:cNvSpPr txBox="1"/>
          <p:nvPr/>
        </p:nvSpPr>
        <p:spPr>
          <a:xfrm>
            <a:off x="5592083" y="1053838"/>
            <a:ext cx="1697304" cy="1200329"/>
          </a:xfrm>
          <a:prstGeom prst="rect">
            <a:avLst/>
          </a:prstGeom>
          <a:noFill/>
        </p:spPr>
        <p:txBody>
          <a:bodyPr wrap="square" rtlCol="0">
            <a:spAutoFit/>
          </a:bodyPr>
          <a:lstStyle/>
          <a:p>
            <a:pPr algn="ctr"/>
            <a:r>
              <a:rPr lang="uk-UA" b="1" dirty="0" smtClean="0">
                <a:latin typeface="Microtype"/>
              </a:rPr>
              <a:t>Принципи розроблення стандарту П(ПТ)О</a:t>
            </a:r>
            <a:endParaRPr lang="ru-RU" b="1" dirty="0">
              <a:latin typeface="Microtype"/>
            </a:endParaRPr>
          </a:p>
        </p:txBody>
      </p:sp>
    </p:spTree>
    <p:extLst>
      <p:ext uri="{BB962C8B-B14F-4D97-AF65-F5344CB8AC3E}">
        <p14:creationId xmlns:p14="http://schemas.microsoft.com/office/powerpoint/2010/main" val="29067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606669"/>
            <a:ext cx="9144000" cy="888023"/>
          </a:xfrm>
        </p:spPr>
        <p:txBody>
          <a:bodyPr>
            <a:normAutofit/>
          </a:bodyPr>
          <a:lstStyle/>
          <a:p>
            <a:pPr algn="ctr"/>
            <a:r>
              <a:rPr lang="uk-UA" sz="4400" dirty="0" smtClean="0">
                <a:latin typeface="Microtype"/>
              </a:rPr>
              <a:t>Мета розроблення Методики</a:t>
            </a:r>
            <a:endParaRPr lang="uk-UA" sz="4400" dirty="0">
              <a:latin typeface="Microtype"/>
            </a:endParaRPr>
          </a:p>
        </p:txBody>
      </p:sp>
      <p:sp>
        <p:nvSpPr>
          <p:cNvPr id="3" name="Підзаголовок 2"/>
          <p:cNvSpPr>
            <a:spLocks noGrp="1"/>
          </p:cNvSpPr>
          <p:nvPr>
            <p:ph type="subTitle" idx="1"/>
          </p:nvPr>
        </p:nvSpPr>
        <p:spPr>
          <a:xfrm>
            <a:off x="1524000" y="1591407"/>
            <a:ext cx="9144000" cy="3964661"/>
          </a:xfrm>
        </p:spPr>
        <p:txBody>
          <a:bodyPr>
            <a:normAutofit/>
          </a:bodyPr>
          <a:lstStyle/>
          <a:p>
            <a:pPr algn="just"/>
            <a:r>
              <a:rPr lang="uk-UA" sz="2000" dirty="0">
                <a:solidFill>
                  <a:schemeClr val="tx1"/>
                </a:solidFill>
                <a:latin typeface="Microtype"/>
              </a:rPr>
              <a:t>Ф</a:t>
            </a:r>
            <a:r>
              <a:rPr lang="uk-UA" sz="2000" dirty="0" smtClean="0">
                <a:solidFill>
                  <a:schemeClr val="tx1"/>
                </a:solidFill>
                <a:latin typeface="Microtype"/>
              </a:rPr>
              <a:t>ормування єдиних підходів до розроблення стандартів професійної (професійно-технічної) освіти на компетентнісній основі (далі – СП(ПТ)О) в усіх  галузях економіки;</a:t>
            </a:r>
          </a:p>
          <a:p>
            <a:pPr algn="just"/>
            <a:r>
              <a:rPr lang="uk-UA" sz="2000" dirty="0">
                <a:solidFill>
                  <a:schemeClr val="tx1"/>
                </a:solidFill>
                <a:latin typeface="Microtype"/>
              </a:rPr>
              <a:t>С</a:t>
            </a:r>
            <a:r>
              <a:rPr lang="uk-UA" sz="2000" dirty="0" smtClean="0">
                <a:solidFill>
                  <a:schemeClr val="tx1"/>
                </a:solidFill>
                <a:latin typeface="Microtype"/>
              </a:rPr>
              <a:t>прямування змісту СП(ПТ)О на результати навчання, визнання отриманих здобувачем освіти кваліфікацій, підтверджених документами про професійну (професійно-технічну) освіту;</a:t>
            </a:r>
          </a:p>
          <a:p>
            <a:pPr algn="just"/>
            <a:r>
              <a:rPr lang="uk-UA" sz="2000" dirty="0">
                <a:solidFill>
                  <a:schemeClr val="tx1"/>
                </a:solidFill>
                <a:latin typeface="Microtype"/>
              </a:rPr>
              <a:t>С</a:t>
            </a:r>
            <a:r>
              <a:rPr lang="uk-UA" sz="2000" dirty="0" smtClean="0">
                <a:solidFill>
                  <a:schemeClr val="tx1"/>
                </a:solidFill>
                <a:latin typeface="Microtype"/>
              </a:rPr>
              <a:t>творення СП(ПТ)О, які водночас забезпечують належну підготовку працівників усіх освітніх кваліфікацій та сприяють формуванню активної життєвої позиції особистості, здатної адаптуватись до сучасних соціально-економічних умов.</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427" y="4757644"/>
            <a:ext cx="4103573" cy="2100356"/>
          </a:xfrm>
          <a:prstGeom prst="rect">
            <a:avLst/>
          </a:prstGeom>
        </p:spPr>
      </p:pic>
    </p:spTree>
    <p:extLst>
      <p:ext uri="{BB962C8B-B14F-4D97-AF65-F5344CB8AC3E}">
        <p14:creationId xmlns:p14="http://schemas.microsoft.com/office/powerpoint/2010/main" val="331054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4285" y="624110"/>
            <a:ext cx="8911687" cy="1034873"/>
          </a:xfrm>
        </p:spPr>
        <p:txBody>
          <a:bodyPr/>
          <a:lstStyle/>
          <a:p>
            <a:pPr algn="ctr"/>
            <a:r>
              <a:rPr lang="uk-UA" dirty="0" smtClean="0">
                <a:latin typeface="Microtype"/>
              </a:rPr>
              <a:t>Використання стандарту П(ПТ)О</a:t>
            </a:r>
            <a:endParaRPr lang="uk-UA" dirty="0">
              <a:latin typeface="Microtype"/>
            </a:endParaRPr>
          </a:p>
        </p:txBody>
      </p:sp>
      <p:sp>
        <p:nvSpPr>
          <p:cNvPr id="3" name="Місце для вмісту 2"/>
          <p:cNvSpPr>
            <a:spLocks noGrp="1"/>
          </p:cNvSpPr>
          <p:nvPr>
            <p:ph idx="1"/>
          </p:nvPr>
        </p:nvSpPr>
        <p:spPr>
          <a:xfrm>
            <a:off x="870438" y="1763486"/>
            <a:ext cx="10634174" cy="3174274"/>
          </a:xfrm>
        </p:spPr>
        <p:txBody>
          <a:bodyPr>
            <a:normAutofit fontScale="92500" lnSpcReduction="10000"/>
          </a:bodyPr>
          <a:lstStyle/>
          <a:p>
            <a:r>
              <a:rPr lang="uk-UA" sz="2800" dirty="0" smtClean="0">
                <a:solidFill>
                  <a:schemeClr val="tx1"/>
                </a:solidFill>
                <a:latin typeface="Microtype"/>
              </a:rPr>
              <a:t>Розроблення освітніх програм</a:t>
            </a:r>
            <a:r>
              <a:rPr lang="uk-UA" sz="2800" i="1" dirty="0" smtClean="0">
                <a:solidFill>
                  <a:schemeClr val="tx1"/>
                </a:solidFill>
                <a:latin typeface="Microtype"/>
              </a:rPr>
              <a:t>;</a:t>
            </a:r>
            <a:r>
              <a:rPr lang="uk-UA" sz="2800" dirty="0" smtClean="0">
                <a:solidFill>
                  <a:schemeClr val="tx1"/>
                </a:solidFill>
                <a:latin typeface="Microtype"/>
              </a:rPr>
              <a:t> </a:t>
            </a:r>
          </a:p>
          <a:p>
            <a:r>
              <a:rPr lang="uk-UA" sz="2800" dirty="0" smtClean="0">
                <a:solidFill>
                  <a:schemeClr val="tx1"/>
                </a:solidFill>
                <a:latin typeface="Microtype"/>
              </a:rPr>
              <a:t>Розроблення робочих навчальних планів та програм;</a:t>
            </a:r>
          </a:p>
          <a:p>
            <a:r>
              <a:rPr lang="uk-UA" sz="2800" dirty="0" smtClean="0">
                <a:solidFill>
                  <a:schemeClr val="tx1"/>
                </a:solidFill>
                <a:latin typeface="Microtype"/>
              </a:rPr>
              <a:t>Розроблення навчальних, методичних, дидактичних, інформаційних, програмних матеріалів;</a:t>
            </a:r>
          </a:p>
          <a:p>
            <a:r>
              <a:rPr lang="uk-UA" sz="2800" dirty="0" smtClean="0">
                <a:solidFill>
                  <a:schemeClr val="tx1"/>
                </a:solidFill>
                <a:latin typeface="Microtype"/>
              </a:rPr>
              <a:t>Підтвердження результатів неформального навчання осіб;</a:t>
            </a:r>
          </a:p>
          <a:p>
            <a:r>
              <a:rPr lang="uk-UA" sz="2800" dirty="0" smtClean="0">
                <a:solidFill>
                  <a:schemeClr val="tx1"/>
                </a:solidFill>
                <a:latin typeface="Microtype"/>
              </a:rPr>
              <a:t>Планування професійної кар’єри.</a:t>
            </a:r>
            <a:r>
              <a:rPr lang="ru-RU" sz="2000" dirty="0" smtClean="0"/>
              <a:t/>
            </a:r>
            <a:br>
              <a:rPr lang="ru-RU" sz="2000" dirty="0" smtClean="0"/>
            </a:br>
            <a:endParaRPr lang="uk-UA" sz="2000" dirty="0">
              <a:latin typeface="Microtype"/>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950" y="4729942"/>
            <a:ext cx="7035625" cy="2071787"/>
          </a:xfrm>
          <a:prstGeom prst="rect">
            <a:avLst/>
          </a:prstGeom>
        </p:spPr>
      </p:pic>
    </p:spTree>
    <p:extLst>
      <p:ext uri="{BB962C8B-B14F-4D97-AF65-F5344CB8AC3E}">
        <p14:creationId xmlns:p14="http://schemas.microsoft.com/office/powerpoint/2010/main" val="408544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166" y="556929"/>
            <a:ext cx="9864634" cy="993531"/>
          </a:xfrm>
        </p:spPr>
        <p:txBody>
          <a:bodyPr>
            <a:normAutofit fontScale="90000"/>
          </a:bodyPr>
          <a:lstStyle/>
          <a:p>
            <a:r>
              <a:rPr lang="uk-UA" dirty="0">
                <a:latin typeface="Microtype"/>
              </a:rPr>
              <a:t>Принципи розроблення  </a:t>
            </a:r>
            <a:r>
              <a:rPr lang="uk-UA" dirty="0" smtClean="0">
                <a:latin typeface="Microtype"/>
              </a:rPr>
              <a:t>стандарту П(ПТ)О:</a:t>
            </a:r>
            <a:r>
              <a:rPr lang="uk-UA" dirty="0">
                <a:latin typeface="Microtype"/>
              </a:rPr>
              <a:t/>
            </a:r>
            <a:br>
              <a:rPr lang="uk-UA" dirty="0">
                <a:latin typeface="Microtype"/>
              </a:rPr>
            </a:br>
            <a:r>
              <a:rPr lang="uk-UA" dirty="0"/>
              <a:t/>
            </a:r>
            <a:br>
              <a:rPr lang="uk-UA" dirty="0"/>
            </a:br>
            <a:r>
              <a:rPr lang="uk-UA" dirty="0" smtClean="0"/>
              <a:t/>
            </a:r>
            <a:br>
              <a:rPr lang="uk-UA" dirty="0" smtClean="0"/>
            </a:br>
            <a:r>
              <a:rPr lang="uk-UA" dirty="0"/>
              <a:t/>
            </a:r>
            <a:br>
              <a:rPr lang="uk-UA" dirty="0"/>
            </a:br>
            <a:endParaRPr lang="uk-UA" dirty="0"/>
          </a:p>
        </p:txBody>
      </p:sp>
      <p:sp>
        <p:nvSpPr>
          <p:cNvPr id="3" name="Місце для вмісту 2"/>
          <p:cNvSpPr>
            <a:spLocks noGrp="1"/>
          </p:cNvSpPr>
          <p:nvPr>
            <p:ph idx="1"/>
          </p:nvPr>
        </p:nvSpPr>
        <p:spPr>
          <a:xfrm>
            <a:off x="1002323" y="1318846"/>
            <a:ext cx="10502289" cy="4598628"/>
          </a:xfrm>
        </p:spPr>
        <p:txBody>
          <a:bodyPr>
            <a:normAutofit/>
          </a:bodyPr>
          <a:lstStyle/>
          <a:p>
            <a:r>
              <a:rPr lang="uk-UA" b="1" dirty="0" smtClean="0">
                <a:solidFill>
                  <a:schemeClr val="tx1"/>
                </a:solidFill>
                <a:latin typeface="Microtype"/>
              </a:rPr>
              <a:t>Системність</a:t>
            </a:r>
            <a:r>
              <a:rPr lang="uk-UA" dirty="0" smtClean="0">
                <a:solidFill>
                  <a:schemeClr val="tx1"/>
                </a:solidFill>
                <a:latin typeface="Microtype"/>
              </a:rPr>
              <a:t>: забезпечує формування структурованого змісту професійної освіти з конкретної професії, відображає  взаємозв'язок складових його частин;</a:t>
            </a:r>
          </a:p>
          <a:p>
            <a:r>
              <a:rPr lang="uk-UA" b="1" dirty="0" smtClean="0">
                <a:solidFill>
                  <a:schemeClr val="tx1"/>
                </a:solidFill>
                <a:latin typeface="Microtype"/>
              </a:rPr>
              <a:t>Гнучкість</a:t>
            </a:r>
            <a:r>
              <a:rPr lang="uk-UA" dirty="0" smtClean="0">
                <a:solidFill>
                  <a:schemeClr val="tx1"/>
                </a:solidFill>
                <a:latin typeface="Microtype"/>
              </a:rPr>
              <a:t>: дозволяє адаптувати зміст стандарту та строки підготовки відповідно до вимог ринку праці, запитів роботодавців;</a:t>
            </a:r>
          </a:p>
          <a:p>
            <a:r>
              <a:rPr lang="uk-UA" b="1" dirty="0" smtClean="0">
                <a:solidFill>
                  <a:schemeClr val="tx1"/>
                </a:solidFill>
                <a:latin typeface="Microtype"/>
              </a:rPr>
              <a:t>Прозорість</a:t>
            </a:r>
            <a:r>
              <a:rPr lang="uk-UA" dirty="0" smtClean="0">
                <a:solidFill>
                  <a:schemeClr val="tx1"/>
                </a:solidFill>
                <a:latin typeface="Microtype"/>
              </a:rPr>
              <a:t>: забезпечується чіткий і зрозумілий опис кінцевих результатів, вимог, понять, термінів;</a:t>
            </a:r>
          </a:p>
          <a:p>
            <a:r>
              <a:rPr lang="uk-UA" b="1" dirty="0" smtClean="0">
                <a:solidFill>
                  <a:schemeClr val="tx1"/>
                </a:solidFill>
                <a:latin typeface="Microtype"/>
              </a:rPr>
              <a:t>Безперервність</a:t>
            </a:r>
            <a:r>
              <a:rPr lang="uk-UA" dirty="0" smtClean="0">
                <a:solidFill>
                  <a:schemeClr val="tx1"/>
                </a:solidFill>
                <a:latin typeface="Microtype"/>
              </a:rPr>
              <a:t>: забезпечується наступність в оволодінні новими знаннями, уміннями, компетентностями упродовж життя;</a:t>
            </a:r>
          </a:p>
          <a:p>
            <a:r>
              <a:rPr lang="uk-UA" b="1" dirty="0" smtClean="0">
                <a:solidFill>
                  <a:schemeClr val="tx1"/>
                </a:solidFill>
                <a:latin typeface="Microtype"/>
              </a:rPr>
              <a:t>Індивідуалізації</a:t>
            </a:r>
            <a:r>
              <a:rPr lang="uk-UA" dirty="0" smtClean="0">
                <a:solidFill>
                  <a:schemeClr val="tx1"/>
                </a:solidFill>
                <a:latin typeface="Microtype"/>
              </a:rPr>
              <a:t>: передбачає організацію освітнього процесу з урахуванням особистісних (індивідуальних) потреб;</a:t>
            </a:r>
          </a:p>
          <a:p>
            <a:r>
              <a:rPr lang="uk-UA" b="1" dirty="0" smtClean="0">
                <a:solidFill>
                  <a:schemeClr val="tx1"/>
                </a:solidFill>
                <a:latin typeface="Microtype"/>
              </a:rPr>
              <a:t>Орієнтації на кінцевий результат</a:t>
            </a:r>
            <a:r>
              <a:rPr lang="uk-UA" dirty="0">
                <a:solidFill>
                  <a:schemeClr val="tx1"/>
                </a:solidFill>
                <a:latin typeface="Microtype"/>
              </a:rPr>
              <a:t>:</a:t>
            </a:r>
            <a:r>
              <a:rPr lang="uk-UA" dirty="0" smtClean="0">
                <a:solidFill>
                  <a:schemeClr val="tx1"/>
                </a:solidFill>
                <a:latin typeface="Microtype"/>
              </a:rPr>
              <a:t> визначає </a:t>
            </a:r>
          </a:p>
          <a:p>
            <a:pPr>
              <a:spcBef>
                <a:spcPts val="0"/>
              </a:spcBef>
              <a:buNone/>
            </a:pPr>
            <a:r>
              <a:rPr lang="uk-UA" dirty="0" smtClean="0">
                <a:solidFill>
                  <a:schemeClr val="tx1"/>
                </a:solidFill>
                <a:latin typeface="Microtype"/>
              </a:rPr>
              <a:t>	відповідність результатів навчання встановленим</a:t>
            </a:r>
          </a:p>
          <a:p>
            <a:pPr>
              <a:spcBef>
                <a:spcPts val="0"/>
              </a:spcBef>
              <a:buNone/>
            </a:pPr>
            <a:r>
              <a:rPr lang="uk-UA" dirty="0" smtClean="0">
                <a:solidFill>
                  <a:schemeClr val="tx1"/>
                </a:solidFill>
                <a:latin typeface="Microtype"/>
              </a:rPr>
              <a:t>	вимогам.</a:t>
            </a:r>
          </a:p>
          <a:p>
            <a:endParaRPr lang="uk-UA" dirty="0" smtClean="0"/>
          </a:p>
          <a:p>
            <a:endParaRPr lang="uk-UA" dirty="0"/>
          </a:p>
        </p:txBody>
      </p:sp>
      <p:pic>
        <p:nvPicPr>
          <p:cNvPr id="4" name="Содержимое 4" descr="14231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140633" y="4630439"/>
            <a:ext cx="5051367" cy="2227561"/>
          </a:xfrm>
          <a:prstGeom prst="rect">
            <a:avLst/>
          </a:prstGeom>
        </p:spPr>
      </p:pic>
    </p:spTree>
    <p:extLst>
      <p:ext uri="{BB962C8B-B14F-4D97-AF65-F5344CB8AC3E}">
        <p14:creationId xmlns:p14="http://schemas.microsoft.com/office/powerpoint/2010/main" val="235107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3359" y="518602"/>
            <a:ext cx="8911687" cy="1187106"/>
          </a:xfrm>
        </p:spPr>
        <p:txBody>
          <a:bodyPr>
            <a:normAutofit fontScale="90000"/>
          </a:bodyPr>
          <a:lstStyle/>
          <a:p>
            <a:pPr algn="ctr"/>
            <a:r>
              <a:rPr lang="uk-UA" dirty="0">
                <a:latin typeface="Microtype"/>
              </a:rPr>
              <a:t>Формування переліку та </a:t>
            </a:r>
            <a:r>
              <a:rPr lang="uk-UA" dirty="0" smtClean="0">
                <a:latin typeface="Microtype"/>
              </a:rPr>
              <a:t>змісту професійних </a:t>
            </a:r>
            <a:r>
              <a:rPr lang="uk-UA" dirty="0">
                <a:latin typeface="Microtype"/>
              </a:rPr>
              <a:t>базових </a:t>
            </a:r>
            <a:r>
              <a:rPr lang="uk-UA" dirty="0" smtClean="0">
                <a:latin typeface="Microtype"/>
              </a:rPr>
              <a:t>компетентностей</a:t>
            </a:r>
            <a:r>
              <a:rPr lang="uk-UA" dirty="0">
                <a:latin typeface="Microtype"/>
              </a:rPr>
              <a:t/>
            </a:r>
            <a:br>
              <a:rPr lang="uk-UA" dirty="0">
                <a:latin typeface="Microtype"/>
              </a:rPr>
            </a:br>
            <a:endParaRPr lang="uk-UA" dirty="0">
              <a:latin typeface="Microtype"/>
            </a:endParaRPr>
          </a:p>
        </p:txBody>
      </p:sp>
      <p:sp>
        <p:nvSpPr>
          <p:cNvPr id="11" name="Місце для вмісту 10"/>
          <p:cNvSpPr txBox="1">
            <a:spLocks noGrp="1"/>
          </p:cNvSpPr>
          <p:nvPr>
            <p:ph idx="1"/>
          </p:nvPr>
        </p:nvSpPr>
        <p:spPr>
          <a:xfrm>
            <a:off x="1006596" y="1658983"/>
            <a:ext cx="10214397" cy="2436564"/>
          </a:xfrm>
          <a:prstGeom prst="rect">
            <a:avLst/>
          </a:prstGeom>
          <a:noFill/>
        </p:spPr>
        <p:txBody>
          <a:bodyPr wrap="square" rtlCol="0">
            <a:spAutoFit/>
          </a:bodyPr>
          <a:lstStyle/>
          <a:p>
            <a:pPr marL="0" indent="0" algn="just">
              <a:buNone/>
            </a:pPr>
            <a:r>
              <a:rPr lang="uk-UA" dirty="0" smtClean="0">
                <a:solidFill>
                  <a:schemeClr val="tx1"/>
                </a:solidFill>
                <a:latin typeface="Microtype"/>
              </a:rPr>
              <a:t>Важливим </a:t>
            </a:r>
            <a:r>
              <a:rPr lang="uk-UA" dirty="0">
                <a:solidFill>
                  <a:schemeClr val="tx1"/>
                </a:solidFill>
                <a:latin typeface="Microtype"/>
              </a:rPr>
              <a:t>структурним елементом стандарту професійної освіти є базовий блок, що включає перелік та визначення змісту професійних базових компетентностей,  без володіння якими неможливе набуття професійних компетентностей.</a:t>
            </a:r>
          </a:p>
          <a:p>
            <a:r>
              <a:rPr lang="uk-UA" dirty="0">
                <a:solidFill>
                  <a:schemeClr val="tx1"/>
                </a:solidFill>
                <a:latin typeface="Microtype"/>
              </a:rPr>
              <a:t>Професійні базові </a:t>
            </a:r>
            <a:r>
              <a:rPr lang="uk-UA" dirty="0" smtClean="0">
                <a:solidFill>
                  <a:schemeClr val="tx1"/>
                </a:solidFill>
                <a:latin typeface="Microtype"/>
              </a:rPr>
              <a:t>компетентності </a:t>
            </a:r>
            <a:r>
              <a:rPr lang="uk-UA" dirty="0">
                <a:solidFill>
                  <a:schemeClr val="tx1"/>
                </a:solidFill>
                <a:latin typeface="Microtype"/>
              </a:rPr>
              <a:t>набуваються інтегровано, в основному при здобутті першої кваліфікації в межах професії. При перепідготовці </a:t>
            </a:r>
            <a:r>
              <a:rPr lang="uk-UA" dirty="0" smtClean="0">
                <a:solidFill>
                  <a:schemeClr val="tx1"/>
                </a:solidFill>
                <a:latin typeface="Microtype"/>
              </a:rPr>
              <a:t>необхідний обсяг оволодіння </a:t>
            </a:r>
            <a:r>
              <a:rPr lang="uk-UA" dirty="0">
                <a:solidFill>
                  <a:schemeClr val="tx1"/>
                </a:solidFill>
                <a:latin typeface="Microtype"/>
              </a:rPr>
              <a:t>професійними базовими компетентностями визначається в залежності від отриманої особою попередньої кваліфікації та/або набутого досвіду за результатами вхідного контролю</a:t>
            </a:r>
            <a:r>
              <a:rPr lang="uk-UA" dirty="0" smtClean="0">
                <a:solidFill>
                  <a:schemeClr val="tx1"/>
                </a:solidFill>
                <a:latin typeface="Microtype"/>
              </a:rPr>
              <a:t>.</a:t>
            </a:r>
            <a:endParaRPr lang="uk-UA" dirty="0">
              <a:solidFill>
                <a:schemeClr val="tx1"/>
              </a:solidFill>
              <a:latin typeface="Microtype"/>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89" y="4127864"/>
            <a:ext cx="8045908" cy="255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57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2908" y="340852"/>
            <a:ext cx="8911687" cy="1035102"/>
          </a:xfrm>
        </p:spPr>
        <p:txBody>
          <a:bodyPr>
            <a:normAutofit fontScale="90000"/>
          </a:bodyPr>
          <a:lstStyle/>
          <a:p>
            <a:pPr algn="ctr"/>
            <a:r>
              <a:rPr lang="uk-UA" dirty="0" smtClean="0">
                <a:latin typeface="Microtype"/>
              </a:rPr>
              <a:t>Професійні </a:t>
            </a:r>
            <a:r>
              <a:rPr lang="uk-UA" dirty="0" smtClean="0">
                <a:latin typeface="Microtype"/>
              </a:rPr>
              <a:t>базові </a:t>
            </a:r>
            <a:br>
              <a:rPr lang="uk-UA" dirty="0" smtClean="0">
                <a:latin typeface="Microtype"/>
              </a:rPr>
            </a:br>
            <a:r>
              <a:rPr lang="uk-UA" dirty="0" smtClean="0">
                <a:latin typeface="Microtype"/>
              </a:rPr>
              <a:t>(загальнопрофесійні) </a:t>
            </a:r>
            <a:r>
              <a:rPr lang="uk-UA" dirty="0" smtClean="0">
                <a:latin typeface="Microtype"/>
              </a:rPr>
              <a:t>компетентності</a:t>
            </a:r>
            <a:endParaRPr lang="uk-UA" dirty="0">
              <a:latin typeface="Microtype"/>
            </a:endParaRPr>
          </a:p>
        </p:txBody>
      </p:sp>
      <p:sp>
        <p:nvSpPr>
          <p:cNvPr id="7" name="Содержимое 6"/>
          <p:cNvSpPr>
            <a:spLocks noGrp="1"/>
          </p:cNvSpPr>
          <p:nvPr>
            <p:ph idx="1"/>
          </p:nvPr>
        </p:nvSpPr>
        <p:spPr>
          <a:xfrm>
            <a:off x="1017715" y="1525583"/>
            <a:ext cx="9662749" cy="4319452"/>
          </a:xfrm>
        </p:spPr>
        <p:txBody>
          <a:bodyPr>
            <a:normAutofit fontScale="92500" lnSpcReduction="10000"/>
          </a:bodyPr>
          <a:lstStyle/>
          <a:p>
            <a:pPr>
              <a:lnSpc>
                <a:spcPct val="110000"/>
              </a:lnSpc>
              <a:spcBef>
                <a:spcPts val="0"/>
              </a:spcBef>
            </a:pPr>
            <a:r>
              <a:rPr lang="uk-UA" b="1" dirty="0" smtClean="0">
                <a:solidFill>
                  <a:schemeClr val="tx1"/>
                </a:solidFill>
                <a:latin typeface="Microtype"/>
              </a:rPr>
              <a:t>1. Економічна компетентність </a:t>
            </a:r>
            <a:r>
              <a:rPr lang="uk-UA" dirty="0" smtClean="0">
                <a:solidFill>
                  <a:schemeClr val="tx1"/>
                </a:solidFill>
                <a:latin typeface="Microtype"/>
              </a:rPr>
              <a:t>(основи економічних знань)</a:t>
            </a:r>
          </a:p>
          <a:p>
            <a:pPr>
              <a:lnSpc>
                <a:spcPct val="110000"/>
              </a:lnSpc>
              <a:spcBef>
                <a:spcPts val="0"/>
              </a:spcBef>
            </a:pPr>
            <a:r>
              <a:rPr lang="uk-UA" b="1" dirty="0" smtClean="0">
                <a:solidFill>
                  <a:schemeClr val="tx1"/>
                </a:solidFill>
                <a:latin typeface="Microtype"/>
              </a:rPr>
              <a:t>2. Правова компетентність </a:t>
            </a:r>
            <a:r>
              <a:rPr lang="uk-UA" dirty="0" smtClean="0">
                <a:solidFill>
                  <a:schemeClr val="tx1"/>
                </a:solidFill>
                <a:latin typeface="Microtype"/>
              </a:rPr>
              <a:t>(знання основ трудового права, конституційного права)</a:t>
            </a:r>
          </a:p>
          <a:p>
            <a:pPr>
              <a:lnSpc>
                <a:spcPct val="110000"/>
              </a:lnSpc>
              <a:spcBef>
                <a:spcPts val="0"/>
              </a:spcBef>
            </a:pPr>
            <a:r>
              <a:rPr lang="uk-UA" b="1" dirty="0" smtClean="0">
                <a:solidFill>
                  <a:schemeClr val="tx1"/>
                </a:solidFill>
                <a:latin typeface="Microtype"/>
              </a:rPr>
              <a:t>3. Екологічна компетентність </a:t>
            </a:r>
            <a:r>
              <a:rPr lang="uk-UA" dirty="0" smtClean="0">
                <a:solidFill>
                  <a:schemeClr val="tx1"/>
                </a:solidFill>
                <a:latin typeface="Microtype"/>
              </a:rPr>
              <a:t>(охорона довкілля, охорона земель, роздільний збір сміття)</a:t>
            </a:r>
          </a:p>
          <a:p>
            <a:pPr>
              <a:lnSpc>
                <a:spcPct val="110000"/>
              </a:lnSpc>
              <a:spcBef>
                <a:spcPts val="0"/>
              </a:spcBef>
            </a:pPr>
            <a:r>
              <a:rPr lang="uk-UA" b="1" dirty="0" smtClean="0">
                <a:solidFill>
                  <a:schemeClr val="tx1"/>
                </a:solidFill>
                <a:latin typeface="Microtype"/>
              </a:rPr>
              <a:t>4. Енергоефективна компетентність </a:t>
            </a:r>
            <a:r>
              <a:rPr lang="uk-UA" dirty="0" smtClean="0">
                <a:solidFill>
                  <a:schemeClr val="tx1"/>
                </a:solidFill>
                <a:latin typeface="Microtype"/>
              </a:rPr>
              <a:t>(раціональне використання енергоресурсів</a:t>
            </a:r>
            <a:endParaRPr lang="en-US" dirty="0" smtClean="0">
              <a:solidFill>
                <a:schemeClr val="tx1"/>
              </a:solidFill>
              <a:latin typeface="Microtype"/>
            </a:endParaRPr>
          </a:p>
          <a:p>
            <a:pPr marL="0" indent="0">
              <a:lnSpc>
                <a:spcPct val="110000"/>
              </a:lnSpc>
              <a:spcBef>
                <a:spcPts val="0"/>
              </a:spcBef>
              <a:buNone/>
            </a:pPr>
            <a:r>
              <a:rPr lang="en-US" dirty="0" smtClean="0">
                <a:solidFill>
                  <a:schemeClr val="tx1"/>
                </a:solidFill>
                <a:latin typeface="Microtype"/>
              </a:rPr>
              <a:t>	</a:t>
            </a:r>
            <a:r>
              <a:rPr lang="uk-UA" dirty="0" smtClean="0">
                <a:solidFill>
                  <a:schemeClr val="tx1"/>
                </a:solidFill>
                <a:latin typeface="Microtype"/>
              </a:rPr>
              <a:t>та матеріалів)</a:t>
            </a:r>
          </a:p>
          <a:p>
            <a:pPr>
              <a:lnSpc>
                <a:spcPct val="110000"/>
              </a:lnSpc>
              <a:spcBef>
                <a:spcPts val="0"/>
              </a:spcBef>
            </a:pPr>
            <a:r>
              <a:rPr lang="uk-UA" b="1" dirty="0" smtClean="0">
                <a:solidFill>
                  <a:schemeClr val="tx1"/>
                </a:solidFill>
                <a:latin typeface="Microtype"/>
              </a:rPr>
              <a:t>5. Компетентність з охорони праці </a:t>
            </a:r>
            <a:r>
              <a:rPr lang="uk-UA" dirty="0" smtClean="0">
                <a:solidFill>
                  <a:schemeClr val="tx1"/>
                </a:solidFill>
                <a:latin typeface="Microtype"/>
              </a:rPr>
              <a:t>(знання законодавство з охорони </a:t>
            </a:r>
          </a:p>
          <a:p>
            <a:pPr>
              <a:lnSpc>
                <a:spcPct val="110000"/>
              </a:lnSpc>
              <a:spcBef>
                <a:spcPts val="0"/>
              </a:spcBef>
              <a:buNone/>
            </a:pPr>
            <a:r>
              <a:rPr lang="uk-UA" dirty="0" smtClean="0">
                <a:solidFill>
                  <a:schemeClr val="tx1"/>
                </a:solidFill>
                <a:latin typeface="Microtype"/>
              </a:rPr>
              <a:t>	праці та безпеки виробничих процесів, протипожежної безпеки, </a:t>
            </a:r>
          </a:p>
          <a:p>
            <a:pPr>
              <a:lnSpc>
                <a:spcPct val="110000"/>
              </a:lnSpc>
              <a:spcBef>
                <a:spcPts val="0"/>
              </a:spcBef>
              <a:buNone/>
            </a:pPr>
            <a:r>
              <a:rPr lang="uk-UA" dirty="0" smtClean="0">
                <a:solidFill>
                  <a:schemeClr val="tx1"/>
                </a:solidFill>
                <a:latin typeface="Microtype"/>
              </a:rPr>
              <a:t>	надзвичайних ситуацій)</a:t>
            </a:r>
          </a:p>
          <a:p>
            <a:pPr>
              <a:lnSpc>
                <a:spcPct val="110000"/>
              </a:lnSpc>
              <a:spcBef>
                <a:spcPts val="0"/>
              </a:spcBef>
            </a:pPr>
            <a:r>
              <a:rPr lang="uk-UA" b="1" dirty="0" smtClean="0">
                <a:solidFill>
                  <a:schemeClr val="tx1"/>
                </a:solidFill>
                <a:latin typeface="Microtype"/>
              </a:rPr>
              <a:t>6. Компетентність ресурсозбереження </a:t>
            </a:r>
            <a:r>
              <a:rPr lang="uk-UA" dirty="0" smtClean="0">
                <a:solidFill>
                  <a:schemeClr val="tx1"/>
                </a:solidFill>
                <a:latin typeface="Microtype"/>
              </a:rPr>
              <a:t>(раціональне використання</a:t>
            </a:r>
          </a:p>
          <a:p>
            <a:pPr>
              <a:lnSpc>
                <a:spcPct val="110000"/>
              </a:lnSpc>
              <a:spcBef>
                <a:spcPts val="0"/>
              </a:spcBef>
              <a:buNone/>
            </a:pPr>
            <a:r>
              <a:rPr lang="uk-UA" dirty="0" smtClean="0">
                <a:solidFill>
                  <a:schemeClr val="tx1"/>
                </a:solidFill>
                <a:latin typeface="Microtype"/>
              </a:rPr>
              <a:t>	ресурсів, дбайливе ставлення до ресурсів підприємства)</a:t>
            </a:r>
          </a:p>
          <a:p>
            <a:pPr>
              <a:lnSpc>
                <a:spcPct val="110000"/>
              </a:lnSpc>
              <a:spcBef>
                <a:spcPts val="0"/>
              </a:spcBef>
            </a:pPr>
            <a:r>
              <a:rPr lang="uk-UA" b="1" dirty="0" smtClean="0">
                <a:solidFill>
                  <a:schemeClr val="tx1"/>
                </a:solidFill>
                <a:latin typeface="Microtype"/>
              </a:rPr>
              <a:t>7. Компетентність з надання домедичної  допомоги</a:t>
            </a:r>
            <a:endParaRPr lang="en-US" b="1" dirty="0" smtClean="0">
              <a:solidFill>
                <a:schemeClr val="tx1"/>
              </a:solidFill>
              <a:latin typeface="Microtype"/>
            </a:endParaRPr>
          </a:p>
          <a:p>
            <a:pPr marL="0" indent="0">
              <a:lnSpc>
                <a:spcPct val="110000"/>
              </a:lnSpc>
              <a:spcBef>
                <a:spcPts val="0"/>
              </a:spcBef>
              <a:buNone/>
            </a:pPr>
            <a:r>
              <a:rPr lang="en-US" dirty="0" smtClean="0">
                <a:solidFill>
                  <a:schemeClr val="tx1"/>
                </a:solidFill>
                <a:latin typeface="Microtype"/>
              </a:rPr>
              <a:t>     </a:t>
            </a:r>
            <a:r>
              <a:rPr lang="uk-UA" dirty="0" smtClean="0">
                <a:solidFill>
                  <a:schemeClr val="tx1"/>
                </a:solidFill>
                <a:latin typeface="Microtype"/>
              </a:rPr>
              <a:t>(знання правил і </a:t>
            </a:r>
            <a:r>
              <a:rPr lang="uk-UA" dirty="0" smtClean="0">
                <a:solidFill>
                  <a:schemeClr val="tx1"/>
                </a:solidFill>
                <a:latin typeface="Microtype"/>
              </a:rPr>
              <a:t>прийомів </a:t>
            </a:r>
            <a:r>
              <a:rPr lang="uk-UA" dirty="0" smtClean="0">
                <a:solidFill>
                  <a:schemeClr val="tx1"/>
                </a:solidFill>
                <a:latin typeface="Microtype"/>
              </a:rPr>
              <a:t>надання долікарської допомоги)</a:t>
            </a:r>
          </a:p>
          <a:p>
            <a:pPr>
              <a:lnSpc>
                <a:spcPct val="110000"/>
              </a:lnSpc>
              <a:spcBef>
                <a:spcPts val="0"/>
              </a:spcBef>
            </a:pPr>
            <a:r>
              <a:rPr lang="uk-UA" b="1" dirty="0" smtClean="0">
                <a:solidFill>
                  <a:schemeClr val="tx1"/>
                </a:solidFill>
                <a:latin typeface="Microtype"/>
              </a:rPr>
              <a:t>8. Комунікаційна компетентність </a:t>
            </a:r>
            <a:r>
              <a:rPr lang="uk-UA" dirty="0" smtClean="0">
                <a:solidFill>
                  <a:schemeClr val="tx1"/>
                </a:solidFill>
                <a:latin typeface="Microtype"/>
              </a:rPr>
              <a:t>( комунікація з колегами,</a:t>
            </a:r>
            <a:endParaRPr lang="en-US" dirty="0" smtClean="0">
              <a:solidFill>
                <a:schemeClr val="tx1"/>
              </a:solidFill>
              <a:latin typeface="Microtype"/>
            </a:endParaRPr>
          </a:p>
          <a:p>
            <a:pPr marL="0" indent="0">
              <a:lnSpc>
                <a:spcPct val="110000"/>
              </a:lnSpc>
              <a:spcBef>
                <a:spcPts val="0"/>
              </a:spcBef>
              <a:buNone/>
            </a:pPr>
            <a:r>
              <a:rPr lang="en-US" dirty="0">
                <a:solidFill>
                  <a:schemeClr val="tx1"/>
                </a:solidFill>
                <a:latin typeface="Microtype"/>
              </a:rPr>
              <a:t>	</a:t>
            </a:r>
            <a:r>
              <a:rPr lang="uk-UA" dirty="0" smtClean="0">
                <a:solidFill>
                  <a:schemeClr val="tx1"/>
                </a:solidFill>
                <a:latin typeface="Microtype"/>
              </a:rPr>
              <a:t> керівництвом, клієнтами)</a:t>
            </a:r>
          </a:p>
          <a:p>
            <a:pPr>
              <a:spcBef>
                <a:spcPts val="0"/>
              </a:spcBef>
              <a:buNone/>
            </a:pPr>
            <a:r>
              <a:rPr lang="uk-UA" dirty="0" smtClean="0">
                <a:solidFill>
                  <a:schemeClr val="tx1"/>
                </a:solidFill>
                <a:latin typeface="Microtype"/>
              </a:rPr>
              <a:t> 	</a:t>
            </a:r>
          </a:p>
          <a:p>
            <a:pPr>
              <a:spcBef>
                <a:spcPts val="0"/>
              </a:spcBef>
            </a:pPr>
            <a:endParaRPr lang="uk-UA" dirty="0" smtClean="0"/>
          </a:p>
          <a:p>
            <a:pPr>
              <a:spcBef>
                <a:spcPts val="0"/>
              </a:spcBef>
            </a:pPr>
            <a:endParaRPr lang="uk-UA" dirty="0" smtClean="0"/>
          </a:p>
          <a:p>
            <a:endParaRPr lang="ru-RU" dirty="0"/>
          </a:p>
        </p:txBody>
      </p:sp>
      <p:pic>
        <p:nvPicPr>
          <p:cNvPr id="6" name="Picture 2" descr="http://www.novate.ru/files/u18226/zig-zag-knot-puzz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904005" y="3570005"/>
            <a:ext cx="3252788" cy="33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4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2955" y="624110"/>
            <a:ext cx="9851658" cy="1280890"/>
          </a:xfrm>
        </p:spPr>
        <p:txBody>
          <a:bodyPr>
            <a:noAutofit/>
          </a:bodyPr>
          <a:lstStyle/>
          <a:p>
            <a:pPr algn="ctr"/>
            <a:r>
              <a:rPr lang="uk-UA" sz="2800" dirty="0">
                <a:solidFill>
                  <a:schemeClr val="tx1"/>
                </a:solidFill>
                <a:latin typeface="Microtype"/>
              </a:rPr>
              <a:t>Формування зведеної таблиці професійних кваліфікацій </a:t>
            </a:r>
            <a:r>
              <a:rPr lang="uk-UA" sz="2800" dirty="0" smtClean="0">
                <a:solidFill>
                  <a:schemeClr val="tx1"/>
                </a:solidFill>
                <a:latin typeface="Microtype"/>
              </a:rPr>
              <a:t>(</a:t>
            </a:r>
            <a:r>
              <a:rPr lang="uk-UA" sz="2800" dirty="0">
                <a:solidFill>
                  <a:schemeClr val="tx1"/>
                </a:solidFill>
                <a:latin typeface="Microtype"/>
              </a:rPr>
              <a:t>узагальненого переліку професійних компетентностей)</a:t>
            </a:r>
            <a:r>
              <a:rPr lang="uk-UA" sz="2800" dirty="0">
                <a:solidFill>
                  <a:schemeClr val="tx1"/>
                </a:solidFill>
              </a:rPr>
              <a:t/>
            </a:r>
            <a:br>
              <a:rPr lang="uk-UA" sz="2800" dirty="0">
                <a:solidFill>
                  <a:schemeClr val="tx1"/>
                </a:solidFill>
              </a:rPr>
            </a:br>
            <a:endParaRPr lang="uk-UA" sz="2800" dirty="0">
              <a:solidFill>
                <a:schemeClr val="tx1"/>
              </a:solidFill>
            </a:endParaRPr>
          </a:p>
        </p:txBody>
      </p:sp>
      <p:sp>
        <p:nvSpPr>
          <p:cNvPr id="3" name="Місце для вмісту 2"/>
          <p:cNvSpPr>
            <a:spLocks noGrp="1"/>
          </p:cNvSpPr>
          <p:nvPr>
            <p:ph idx="1"/>
          </p:nvPr>
        </p:nvSpPr>
        <p:spPr>
          <a:xfrm>
            <a:off x="553917" y="1965306"/>
            <a:ext cx="10889150" cy="4548705"/>
          </a:xfrm>
        </p:spPr>
        <p:txBody>
          <a:bodyPr>
            <a:normAutofit/>
          </a:bodyPr>
          <a:lstStyle/>
          <a:p>
            <a:pPr>
              <a:spcBef>
                <a:spcPts val="0"/>
              </a:spcBef>
            </a:pPr>
            <a:r>
              <a:rPr lang="uk-UA" sz="2000" b="1" dirty="0">
                <a:solidFill>
                  <a:schemeClr val="tx1"/>
                </a:solidFill>
                <a:latin typeface="Microtype"/>
              </a:rPr>
              <a:t>Кваліфікації за змістом класифікуються на повні та часткові.</a:t>
            </a:r>
            <a:r>
              <a:rPr lang="uk-UA" sz="2000" dirty="0">
                <a:solidFill>
                  <a:schemeClr val="tx1"/>
                </a:solidFill>
                <a:latin typeface="Microtype"/>
              </a:rPr>
              <a:t> Кваліфікація вважається повною в разі здобуття особою повного переліку компетентностей відповідного рівня  Національної рамки кваліфікацій, що визначені відповідним стандартом.</a:t>
            </a:r>
          </a:p>
          <a:p>
            <a:pPr marL="0" indent="0">
              <a:spcBef>
                <a:spcPts val="0"/>
              </a:spcBef>
              <a:buNone/>
            </a:pPr>
            <a:r>
              <a:rPr lang="uk-UA" sz="2000" dirty="0">
                <a:solidFill>
                  <a:schemeClr val="tx1"/>
                </a:solidFill>
                <a:latin typeface="Microtype"/>
              </a:rPr>
              <a:t>Кваліфікація вважається частковою в разі здобуття особою частини компетентностей відповідного рівня Національної рамки кваліфікацій, що визначені відповідним </a:t>
            </a:r>
            <a:r>
              <a:rPr lang="uk-UA" sz="2000" dirty="0" smtClean="0">
                <a:solidFill>
                  <a:schemeClr val="tx1"/>
                </a:solidFill>
                <a:latin typeface="Microtype"/>
              </a:rPr>
              <a:t>стандартом.</a:t>
            </a:r>
          </a:p>
          <a:p>
            <a:pPr marL="0" indent="0">
              <a:spcBef>
                <a:spcPts val="0"/>
              </a:spcBef>
              <a:buNone/>
            </a:pPr>
            <a:endParaRPr lang="uk-UA" sz="2000" dirty="0">
              <a:solidFill>
                <a:schemeClr val="tx1"/>
              </a:solidFill>
              <a:latin typeface="Microtype"/>
            </a:endParaRPr>
          </a:p>
          <a:p>
            <a:pPr marL="0" indent="0">
              <a:spcBef>
                <a:spcPts val="0"/>
              </a:spcBef>
              <a:buNone/>
            </a:pPr>
            <a:r>
              <a:rPr lang="uk-UA" sz="2000" dirty="0">
                <a:solidFill>
                  <a:schemeClr val="tx1"/>
                </a:solidFill>
                <a:latin typeface="Microtype"/>
              </a:rPr>
              <a:t>Часткові професійні кваліфікації за певною сукупністю складають повну професійну кваліфікацію</a:t>
            </a:r>
            <a:r>
              <a:rPr lang="uk-UA" sz="2000" dirty="0" smtClean="0">
                <a:solidFill>
                  <a:schemeClr val="tx1"/>
                </a:solidFill>
                <a:latin typeface="Microtype"/>
              </a:rPr>
              <a:t>.</a:t>
            </a:r>
          </a:p>
          <a:p>
            <a:pPr marL="0" indent="0">
              <a:spcBef>
                <a:spcPts val="0"/>
              </a:spcBef>
              <a:buNone/>
            </a:pPr>
            <a:endParaRPr lang="uk-UA" sz="2000" dirty="0">
              <a:solidFill>
                <a:schemeClr val="tx1"/>
              </a:solidFill>
              <a:latin typeface="Microtype"/>
            </a:endParaRPr>
          </a:p>
          <a:p>
            <a:pPr marL="0" indent="0">
              <a:spcBef>
                <a:spcPts val="0"/>
              </a:spcBef>
              <a:buNone/>
            </a:pPr>
            <a:r>
              <a:rPr lang="uk-UA" sz="2000" dirty="0">
                <a:solidFill>
                  <a:schemeClr val="tx1"/>
                </a:solidFill>
                <a:latin typeface="Microtype"/>
              </a:rPr>
              <a:t>Як правило, повній професійній кваліфікації відповідає одна </a:t>
            </a:r>
            <a:r>
              <a:rPr lang="uk-UA" sz="2000" dirty="0" smtClean="0">
                <a:solidFill>
                  <a:schemeClr val="tx1"/>
                </a:solidFill>
                <a:latin typeface="Microtype"/>
              </a:rPr>
              <a:t>освітня</a:t>
            </a:r>
          </a:p>
          <a:p>
            <a:pPr marL="0" indent="0">
              <a:spcBef>
                <a:spcPts val="0"/>
              </a:spcBef>
              <a:buNone/>
            </a:pPr>
            <a:r>
              <a:rPr lang="uk-UA" sz="2000" dirty="0" smtClean="0">
                <a:solidFill>
                  <a:schemeClr val="tx1"/>
                </a:solidFill>
                <a:latin typeface="Microtype"/>
              </a:rPr>
              <a:t>програма</a:t>
            </a:r>
            <a:r>
              <a:rPr lang="uk-UA" sz="2000" dirty="0">
                <a:solidFill>
                  <a:schemeClr val="tx1"/>
                </a:solidFill>
                <a:latin typeface="Microtype"/>
              </a:rPr>
              <a:t>, а частковій професійній кваліфікації – один </a:t>
            </a:r>
            <a:r>
              <a:rPr lang="uk-UA" sz="2000" dirty="0" smtClean="0">
                <a:solidFill>
                  <a:schemeClr val="tx1"/>
                </a:solidFill>
                <a:latin typeface="Microtype"/>
              </a:rPr>
              <a:t>навчальний</a:t>
            </a:r>
          </a:p>
          <a:p>
            <a:pPr marL="0" indent="0">
              <a:spcBef>
                <a:spcPts val="0"/>
              </a:spcBef>
              <a:buNone/>
            </a:pPr>
            <a:r>
              <a:rPr lang="uk-UA" sz="2000" dirty="0" smtClean="0">
                <a:solidFill>
                  <a:schemeClr val="tx1"/>
                </a:solidFill>
                <a:latin typeface="Microtype"/>
              </a:rPr>
              <a:t> </a:t>
            </a:r>
            <a:r>
              <a:rPr lang="uk-UA" sz="2000" dirty="0">
                <a:solidFill>
                  <a:schemeClr val="tx1"/>
                </a:solidFill>
                <a:latin typeface="Microtype"/>
              </a:rPr>
              <a:t>модуль(або декілька</a:t>
            </a:r>
            <a:r>
              <a:rPr lang="uk-UA" sz="2000" dirty="0" smtClean="0">
                <a:solidFill>
                  <a:schemeClr val="tx1"/>
                </a:solidFill>
                <a:latin typeface="Microtype"/>
              </a:rPr>
              <a:t>)</a:t>
            </a:r>
            <a:r>
              <a:rPr lang="uk-UA" sz="2000" dirty="0" smtClean="0">
                <a:solidFill>
                  <a:schemeClr val="tx1"/>
                </a:solidFill>
                <a:latin typeface="Microtype"/>
              </a:rPr>
              <a:t>, </a:t>
            </a:r>
            <a:r>
              <a:rPr lang="uk-UA" sz="2000" dirty="0">
                <a:solidFill>
                  <a:schemeClr val="tx1"/>
                </a:solidFill>
                <a:latin typeface="Microtype"/>
              </a:rPr>
              <a:t>який формується відповідно до трудової функції.</a:t>
            </a:r>
          </a:p>
          <a:p>
            <a:pPr>
              <a:spcBef>
                <a:spcPts val="0"/>
              </a:spcBef>
            </a:pPr>
            <a:endParaRPr lang="uk-UA" dirty="0"/>
          </a:p>
        </p:txBody>
      </p:sp>
      <p:pic>
        <p:nvPicPr>
          <p:cNvPr id="5" name="Рисунок 4" descr="4tqajakq.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2807" y="4631673"/>
            <a:ext cx="2910992" cy="222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7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6995" y="624110"/>
            <a:ext cx="9427618" cy="1079562"/>
          </a:xfrm>
        </p:spPr>
        <p:txBody>
          <a:bodyPr>
            <a:noAutofit/>
          </a:bodyPr>
          <a:lstStyle/>
          <a:p>
            <a:pPr algn="ctr"/>
            <a:r>
              <a:rPr lang="uk-UA" sz="2800" dirty="0">
                <a:latin typeface="Microtype"/>
              </a:rPr>
              <a:t>Формування переліку ключових компетентностей для навчання впродовж життя</a:t>
            </a:r>
            <a:br>
              <a:rPr lang="uk-UA" sz="2800" dirty="0">
                <a:latin typeface="Microtype"/>
              </a:rPr>
            </a:br>
            <a:endParaRPr lang="uk-UA" sz="2800" dirty="0">
              <a:latin typeface="Microtype"/>
            </a:endParaRPr>
          </a:p>
        </p:txBody>
      </p:sp>
      <p:sp>
        <p:nvSpPr>
          <p:cNvPr id="3" name="Місце для вмісту 2"/>
          <p:cNvSpPr>
            <a:spLocks noGrp="1"/>
          </p:cNvSpPr>
          <p:nvPr>
            <p:ph idx="1"/>
          </p:nvPr>
        </p:nvSpPr>
        <p:spPr>
          <a:xfrm>
            <a:off x="1076935" y="1905000"/>
            <a:ext cx="10496756" cy="3777622"/>
          </a:xfrm>
        </p:spPr>
        <p:txBody>
          <a:bodyPr/>
          <a:lstStyle/>
          <a:p>
            <a:r>
              <a:rPr lang="uk-UA" sz="2000" dirty="0">
                <a:solidFill>
                  <a:schemeClr val="tx1"/>
                </a:solidFill>
                <a:latin typeface="Microtype"/>
              </a:rPr>
              <a:t>Для здобуття освіти та особистісного розвитку впродовж життя кожна особа потребує широкого спектру компетентностей, які в свою чергу постійно трансформуються. Ключові компетентності потрібні людині для самореалізації, побудови професійної кар’єри, участі в суспільному житті та формування активної громадянської позиції.</a:t>
            </a:r>
          </a:p>
          <a:p>
            <a:r>
              <a:rPr lang="uk-UA" sz="2000" dirty="0">
                <a:solidFill>
                  <a:schemeClr val="tx1"/>
                </a:solidFill>
                <a:latin typeface="Microtype"/>
              </a:rPr>
              <a:t>Ключові компетентності для навчання впродовж життя інтегруються </a:t>
            </a:r>
            <a:r>
              <a:rPr lang="uk-UA" sz="2000" dirty="0" smtClean="0">
                <a:solidFill>
                  <a:schemeClr val="tx1"/>
                </a:solidFill>
                <a:latin typeface="Microtype"/>
              </a:rPr>
              <a:t>з </a:t>
            </a:r>
            <a:r>
              <a:rPr lang="uk-UA" sz="2000" dirty="0">
                <a:solidFill>
                  <a:schemeClr val="tx1"/>
                </a:solidFill>
                <a:latin typeface="Microtype"/>
              </a:rPr>
              <a:t>професійними в </a:t>
            </a:r>
            <a:r>
              <a:rPr lang="uk-UA" sz="2000" dirty="0" smtClean="0">
                <a:solidFill>
                  <a:schemeClr val="tx1"/>
                </a:solidFill>
                <a:latin typeface="Microtype"/>
              </a:rPr>
              <a:t>освітньому процесі. </a:t>
            </a:r>
            <a:endParaRPr lang="uk-UA" sz="2000" dirty="0">
              <a:solidFill>
                <a:schemeClr val="tx1"/>
              </a:solidFill>
              <a:latin typeface="Microtype"/>
            </a:endParaRPr>
          </a:p>
          <a:p>
            <a:pPr marL="0" indent="0">
              <a:buNone/>
            </a:pPr>
            <a:endParaRPr lang="uk-UA" dirty="0"/>
          </a:p>
        </p:txBody>
      </p:sp>
      <p:pic>
        <p:nvPicPr>
          <p:cNvPr id="7" name="Picture 3" descr="C:\Users\e.kovalenko\Desktop\8bdcb403fd9d7d96f5536fa8ad7cba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0093" y="4402182"/>
            <a:ext cx="4523873" cy="2153695"/>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 20"/>
          <p:cNvSpPr>
            <a:spLocks noChangeArrowheads="1"/>
          </p:cNvSpPr>
          <p:nvPr/>
        </p:nvSpPr>
        <p:spPr bwMode="auto">
          <a:xfrm>
            <a:off x="4755878" y="4911634"/>
            <a:ext cx="1922463" cy="927464"/>
          </a:xfrm>
          <a:prstGeom prst="ellipse">
            <a:avLst/>
          </a:prstGeom>
          <a:noFill/>
          <a:ln w="104775" algn="ctr">
            <a:solidFill>
              <a:srgbClr val="33CCFF"/>
            </a:solidFill>
            <a:round/>
            <a:headEnd/>
            <a:tailEnd/>
          </a:ln>
        </p:spPr>
        <p:txBody>
          <a:bodyPr/>
          <a:lstStyle/>
          <a:p>
            <a:pPr marL="342900" indent="-342900">
              <a:lnSpc>
                <a:spcPct val="90000"/>
              </a:lnSpc>
              <a:spcBef>
                <a:spcPct val="20000"/>
              </a:spcBef>
              <a:buFontTx/>
              <a:buChar char="•"/>
            </a:pPr>
            <a:endParaRPr lang="ru-RU" sz="1400">
              <a:latin typeface="Verdana" pitchFamily="34" charset="0"/>
            </a:endParaRPr>
          </a:p>
        </p:txBody>
      </p:sp>
      <p:sp>
        <p:nvSpPr>
          <p:cNvPr id="6" name="TextBox 7"/>
          <p:cNvSpPr txBox="1">
            <a:spLocks noChangeArrowheads="1"/>
          </p:cNvSpPr>
          <p:nvPr/>
        </p:nvSpPr>
        <p:spPr bwMode="auto">
          <a:xfrm>
            <a:off x="5822269" y="5146766"/>
            <a:ext cx="722221" cy="461665"/>
          </a:xfrm>
          <a:prstGeom prst="rect">
            <a:avLst/>
          </a:prstGeom>
          <a:noFill/>
          <a:ln w="9525">
            <a:noFill/>
            <a:miter lim="800000"/>
            <a:headEnd/>
            <a:tailEnd/>
          </a:ln>
        </p:spPr>
        <p:txBody>
          <a:bodyPr wrap="square">
            <a:spAutoFit/>
          </a:bodyPr>
          <a:lstStyle/>
          <a:p>
            <a:r>
              <a:rPr lang="uk-UA" sz="2400" b="1" dirty="0" smtClean="0">
                <a:solidFill>
                  <a:srgbClr val="FFFFE1"/>
                </a:solidFill>
                <a:latin typeface="Microtype"/>
              </a:rPr>
              <a:t>ПК</a:t>
            </a:r>
            <a:endParaRPr lang="ru-RU" sz="2400" b="1" dirty="0">
              <a:solidFill>
                <a:srgbClr val="FFFFE1"/>
              </a:solidFill>
              <a:latin typeface="Microtype"/>
            </a:endParaRPr>
          </a:p>
        </p:txBody>
      </p:sp>
      <p:sp>
        <p:nvSpPr>
          <p:cNvPr id="8" name="TextBox 6"/>
          <p:cNvSpPr txBox="1">
            <a:spLocks noChangeArrowheads="1"/>
          </p:cNvSpPr>
          <p:nvPr/>
        </p:nvSpPr>
        <p:spPr bwMode="auto">
          <a:xfrm>
            <a:off x="5063036" y="5159830"/>
            <a:ext cx="655949" cy="461665"/>
          </a:xfrm>
          <a:prstGeom prst="rect">
            <a:avLst/>
          </a:prstGeom>
          <a:noFill/>
          <a:ln w="9525">
            <a:noFill/>
            <a:miter lim="800000"/>
            <a:headEnd/>
            <a:tailEnd/>
          </a:ln>
        </p:spPr>
        <p:txBody>
          <a:bodyPr wrap="square">
            <a:spAutoFit/>
          </a:bodyPr>
          <a:lstStyle/>
          <a:p>
            <a:r>
              <a:rPr lang="ru-RU" sz="2400" b="1" dirty="0" smtClean="0">
                <a:solidFill>
                  <a:srgbClr val="00B050"/>
                </a:solidFill>
                <a:latin typeface="Microtype"/>
              </a:rPr>
              <a:t>КК</a:t>
            </a:r>
            <a:endParaRPr lang="ru-RU" sz="2400" b="1" dirty="0">
              <a:solidFill>
                <a:srgbClr val="00B050"/>
              </a:solidFill>
              <a:latin typeface="Microtype"/>
            </a:endParaRPr>
          </a:p>
        </p:txBody>
      </p:sp>
    </p:spTree>
    <p:extLst>
      <p:ext uri="{BB962C8B-B14F-4D97-AF65-F5344CB8AC3E}">
        <p14:creationId xmlns:p14="http://schemas.microsoft.com/office/powerpoint/2010/main" val="3062558620"/>
      </p:ext>
    </p:extLst>
  </p:cSld>
  <p:clrMapOvr>
    <a:masterClrMapping/>
  </p:clrMapOvr>
</p:sld>
</file>

<file path=ppt/theme/theme1.xml><?xml version="1.0" encoding="utf-8"?>
<a:theme xmlns:a="http://schemas.openxmlformats.org/drawingml/2006/main" name="Пасмо">
  <a:themeElements>
    <a:clrScheme name="Пасмо">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Пасмо">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смо">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435</TotalTime>
  <Words>544</Words>
  <Application>Microsoft Office PowerPoint</Application>
  <PresentationFormat>Широкий екран</PresentationFormat>
  <Paragraphs>115</Paragraphs>
  <Slides>16</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16</vt:i4>
      </vt:variant>
    </vt:vector>
  </HeadingPairs>
  <TitlesOfParts>
    <vt:vector size="24" baseType="lpstr">
      <vt:lpstr>Arial</vt:lpstr>
      <vt:lpstr>Calibri</vt:lpstr>
      <vt:lpstr>Century Gothic</vt:lpstr>
      <vt:lpstr>Microtype</vt:lpstr>
      <vt:lpstr>Times New Roman</vt:lpstr>
      <vt:lpstr>Verdana</vt:lpstr>
      <vt:lpstr>Wingdings 3</vt:lpstr>
      <vt:lpstr>Пасмо</vt:lpstr>
      <vt:lpstr>Методика розроблення стандартів професійної (професійно-технічної) освіти,</vt:lpstr>
      <vt:lpstr>Презентація PowerPoint</vt:lpstr>
      <vt:lpstr>Мета розроблення Методики</vt:lpstr>
      <vt:lpstr>Використання стандарту П(ПТ)О</vt:lpstr>
      <vt:lpstr>Принципи розроблення  стандарту П(ПТ)О:    </vt:lpstr>
      <vt:lpstr>Формування переліку та змісту професійних базових компетентностей </vt:lpstr>
      <vt:lpstr>Професійні базові  (загальнопрофесійні) компетентності</vt:lpstr>
      <vt:lpstr>Формування зведеної таблиці професійних кваліфікацій (узагальненого переліку професійних компетентностей) </vt:lpstr>
      <vt:lpstr>Формування переліку ключових компетентностей для навчання впродовж життя </vt:lpstr>
      <vt:lpstr>Ключові компетентності для навчання впродовж життя</vt:lpstr>
      <vt:lpstr>  Структура опису ключових компетентностей </vt:lpstr>
      <vt:lpstr>Формування навчальних модулів за професійними компетентностями </vt:lpstr>
      <vt:lpstr>Навчальний модуль у стандарті П(ПТ)О</vt:lpstr>
      <vt:lpstr>Процедура розроблення та затвердження стандарту професійної (професійно-технічної) освіти </vt:lpstr>
      <vt:lpstr>Процедура розроблення та затвердження стандарту професійної (професійно-технічної) освіти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розроблення</dc:title>
  <dc:creator>Ponomarova H.</dc:creator>
  <cp:lastModifiedBy>Ponomarova H.</cp:lastModifiedBy>
  <cp:revision>125</cp:revision>
  <dcterms:created xsi:type="dcterms:W3CDTF">2018-10-01T14:49:22Z</dcterms:created>
  <dcterms:modified xsi:type="dcterms:W3CDTF">2018-10-02T10:39:35Z</dcterms:modified>
</cp:coreProperties>
</file>