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301" r:id="rId10"/>
    <p:sldId id="280" r:id="rId11"/>
    <p:sldId id="282" r:id="rId12"/>
    <p:sldId id="283" r:id="rId13"/>
    <p:sldId id="288" r:id="rId14"/>
    <p:sldId id="289" r:id="rId15"/>
    <p:sldId id="294" r:id="rId16"/>
    <p:sldId id="291" r:id="rId17"/>
    <p:sldId id="297" r:id="rId18"/>
    <p:sldId id="298" r:id="rId19"/>
    <p:sldId id="299" r:id="rId20"/>
    <p:sldId id="300" r:id="rId21"/>
    <p:sldId id="296" r:id="rId22"/>
    <p:sldId id="303" r:id="rId2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7"/>
  </p:normalViewPr>
  <p:slideViewPr>
    <p:cSldViewPr>
      <p:cViewPr varScale="1">
        <p:scale>
          <a:sx n="83" d="100"/>
          <a:sy n="83" d="100"/>
        </p:scale>
        <p:origin x="126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ika\Documents\sisehindamine\k&#252;sitlused\Vihik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ka\Documents\sisehindamine\k&#252;sitlused\Vihi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ka\Documents\sisehindamine\k&#252;sitlused\Vihi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Я доволен (довольна) тем, как преподается специальность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Leht1!$A$82:$C$82</c:f>
              <c:strCache>
                <c:ptCount val="1"/>
                <c:pt idx="0">
                  <c:v>Olen rahul eriala õpetamisega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Leht1!$D$81</c:f>
              <c:strCache>
                <c:ptCount val="1"/>
                <c:pt idx="0">
                  <c:v>2008/2009</c:v>
                </c:pt>
              </c:strCache>
            </c:strRef>
          </c:cat>
          <c:val>
            <c:numRef>
              <c:f>Leht1!$D$82</c:f>
              <c:numCache>
                <c:formatCode>General</c:formatCode>
                <c:ptCount val="1"/>
                <c:pt idx="0">
                  <c:v>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3-42F0-91E1-12DA29C3F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899312"/>
        <c:axId val="-2110615520"/>
      </c:barChart>
      <c:catAx>
        <c:axId val="-213489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0615520"/>
        <c:crosses val="autoZero"/>
        <c:auto val="1"/>
        <c:lblAlgn val="ctr"/>
        <c:lblOffset val="100"/>
        <c:noMultiLvlLbl val="0"/>
      </c:catAx>
      <c:valAx>
        <c:axId val="-211061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89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Leht1!$S$57</c:f>
              <c:strCache>
                <c:ptCount val="1"/>
                <c:pt idx="0">
                  <c:v>Olen rahul eriala õpetamisega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Leht1!$T$56:$AB$56</c:f>
              <c:strCache>
                <c:ptCount val="9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2015(2016</c:v>
                </c:pt>
                <c:pt idx="8">
                  <c:v>2016/2017</c:v>
                </c:pt>
              </c:strCache>
            </c:strRef>
          </c:cat>
          <c:val>
            <c:numRef>
              <c:f>Leht1!$T$57:$AB$57</c:f>
              <c:numCache>
                <c:formatCode>General</c:formatCode>
                <c:ptCount val="9"/>
                <c:pt idx="0">
                  <c:v>4.28</c:v>
                </c:pt>
                <c:pt idx="1">
                  <c:v>4.0999999999999996</c:v>
                </c:pt>
                <c:pt idx="2">
                  <c:v>3.84</c:v>
                </c:pt>
                <c:pt idx="3">
                  <c:v>4.26</c:v>
                </c:pt>
                <c:pt idx="4">
                  <c:v>4.28</c:v>
                </c:pt>
                <c:pt idx="5">
                  <c:v>4.22</c:v>
                </c:pt>
                <c:pt idx="6">
                  <c:v>4.41</c:v>
                </c:pt>
                <c:pt idx="7">
                  <c:v>4.53</c:v>
                </c:pt>
                <c:pt idx="8">
                  <c:v>4.2699999999999996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4-42F7-9338-9693FD1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1484239"/>
        <c:axId val="988626543"/>
      </c:barChart>
      <c:catAx>
        <c:axId val="921484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88626543"/>
        <c:crosses val="autoZero"/>
        <c:auto val="1"/>
        <c:lblAlgn val="ctr"/>
        <c:lblOffset val="100"/>
        <c:noMultiLvlLbl val="0"/>
      </c:catAx>
      <c:valAx>
        <c:axId val="988626543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2148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Leht1!$B$190</c:f>
              <c:strCache>
                <c:ptCount val="1"/>
                <c:pt idx="0">
                  <c:v>K1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Leht1!$A$191:$A$192</c:f>
              <c:strCache>
                <c:ptCount val="2"/>
                <c:pt idx="0">
                  <c:v>Olen rahul eriala õpetamisega 2015</c:v>
                </c:pt>
                <c:pt idx="1">
                  <c:v>Olen rahul eriala õpetamisega 2016</c:v>
                </c:pt>
              </c:strCache>
            </c:strRef>
          </c:cat>
          <c:val>
            <c:numRef>
              <c:f>Leht1!$B$191:$B$192</c:f>
              <c:numCache>
                <c:formatCode>General</c:formatCode>
                <c:ptCount val="2"/>
                <c:pt idx="0">
                  <c:v>4.18</c:v>
                </c:pt>
                <c:pt idx="1">
                  <c:v>4.6099999999999994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7-424A-B0C7-6829A4430AE1}"/>
            </c:ext>
          </c:extLst>
        </c:ser>
        <c:ser>
          <c:idx val="1"/>
          <c:order val="1"/>
          <c:tx>
            <c:strRef>
              <c:f>Leht1!$C$190</c:f>
              <c:strCache>
                <c:ptCount val="1"/>
                <c:pt idx="0">
                  <c:v>K2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Leht1!$A$191:$A$192</c:f>
              <c:strCache>
                <c:ptCount val="2"/>
                <c:pt idx="0">
                  <c:v>Olen rahul eriala õpetamisega 2015</c:v>
                </c:pt>
                <c:pt idx="1">
                  <c:v>Olen rahul eriala õpetamisega 2016</c:v>
                </c:pt>
              </c:strCache>
            </c:strRef>
          </c:cat>
          <c:val>
            <c:numRef>
              <c:f>Leht1!$C$191:$C$192</c:f>
              <c:numCache>
                <c:formatCode>General</c:formatCode>
                <c:ptCount val="2"/>
                <c:pt idx="0">
                  <c:v>4.42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7-424A-B0C7-6829A4430AE1}"/>
            </c:ext>
          </c:extLst>
        </c:ser>
        <c:ser>
          <c:idx val="2"/>
          <c:order val="2"/>
          <c:tx>
            <c:strRef>
              <c:f>Leht1!$D$190</c:f>
              <c:strCache>
                <c:ptCount val="1"/>
                <c:pt idx="0">
                  <c:v>K3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Leht1!$A$191:$A$192</c:f>
              <c:strCache>
                <c:ptCount val="2"/>
                <c:pt idx="0">
                  <c:v>Olen rahul eriala õpetamisega 2015</c:v>
                </c:pt>
                <c:pt idx="1">
                  <c:v>Olen rahul eriala õpetamisega 2016</c:v>
                </c:pt>
              </c:strCache>
            </c:strRef>
          </c:cat>
          <c:val>
            <c:numRef>
              <c:f>Leht1!$D$191:$D$192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4.6599999999999993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7-424A-B0C7-6829A4430AE1}"/>
            </c:ext>
          </c:extLst>
        </c:ser>
        <c:ser>
          <c:idx val="3"/>
          <c:order val="3"/>
          <c:tx>
            <c:strRef>
              <c:f>Leht1!$E$190</c:f>
              <c:strCache>
                <c:ptCount val="1"/>
                <c:pt idx="0">
                  <c:v>MTT1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Leht1!$A$191:$A$192</c:f>
              <c:strCache>
                <c:ptCount val="2"/>
                <c:pt idx="0">
                  <c:v>Olen rahul eriala õpetamisega 2015</c:v>
                </c:pt>
                <c:pt idx="1">
                  <c:v>Olen rahul eriala õpetamisega 2016</c:v>
                </c:pt>
              </c:strCache>
            </c:strRef>
          </c:cat>
          <c:val>
            <c:numRef>
              <c:f>Leht1!$E$191:$E$192</c:f>
              <c:numCache>
                <c:formatCode>General</c:formatCode>
                <c:ptCount val="2"/>
                <c:pt idx="0">
                  <c:v>4.6599999999999993</c:v>
                </c:pt>
                <c:pt idx="1">
                  <c:v>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7-424A-B0C7-6829A4430AE1}"/>
            </c:ext>
          </c:extLst>
        </c:ser>
        <c:ser>
          <c:idx val="4"/>
          <c:order val="4"/>
          <c:tx>
            <c:strRef>
              <c:f>Leht1!$F$190</c:f>
              <c:strCache>
                <c:ptCount val="1"/>
                <c:pt idx="0">
                  <c:v>MTT2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Leht1!$A$191:$A$192</c:f>
              <c:strCache>
                <c:ptCount val="2"/>
                <c:pt idx="0">
                  <c:v>Olen rahul eriala õpetamisega 2015</c:v>
                </c:pt>
                <c:pt idx="1">
                  <c:v>Olen rahul eriala õpetamisega 2016</c:v>
                </c:pt>
              </c:strCache>
            </c:strRef>
          </c:cat>
          <c:val>
            <c:numRef>
              <c:f>Leht1!$F$191:$F$192</c:f>
              <c:numCache>
                <c:formatCode>General</c:formatCode>
                <c:ptCount val="2"/>
                <c:pt idx="0">
                  <c:v>4</c:v>
                </c:pt>
                <c:pt idx="1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B7-424A-B0C7-6829A4430AE1}"/>
            </c:ext>
          </c:extLst>
        </c:ser>
        <c:ser>
          <c:idx val="5"/>
          <c:order val="5"/>
          <c:tx>
            <c:strRef>
              <c:f>Leht1!$G$190</c:f>
              <c:strCache>
                <c:ptCount val="1"/>
                <c:pt idx="0">
                  <c:v>MTT3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Leht1!$A$191:$A$192</c:f>
              <c:strCache>
                <c:ptCount val="2"/>
                <c:pt idx="0">
                  <c:v>Olen rahul eriala õpetamisega 2015</c:v>
                </c:pt>
                <c:pt idx="1">
                  <c:v>Olen rahul eriala õpetamisega 2016</c:v>
                </c:pt>
              </c:strCache>
            </c:strRef>
          </c:cat>
          <c:val>
            <c:numRef>
              <c:f>Leht1!$G$191:$G$192</c:f>
              <c:numCache>
                <c:formatCode>General</c:formatCode>
                <c:ptCount val="2"/>
                <c:pt idx="0">
                  <c:v>4.0599999999999996</c:v>
                </c:pt>
                <c:pt idx="1">
                  <c:v>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B7-424A-B0C7-6829A4430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3366240"/>
        <c:axId val="-2113362864"/>
      </c:barChart>
      <c:catAx>
        <c:axId val="-21133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2113362864"/>
        <c:crosses val="autoZero"/>
        <c:auto val="1"/>
        <c:lblAlgn val="ctr"/>
        <c:lblOffset val="100"/>
        <c:noMultiLvlLbl val="0"/>
      </c:catAx>
      <c:valAx>
        <c:axId val="-21133628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211336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65247399630603"/>
          <c:y val="0.8807336692765716"/>
          <c:w val="0.37069505200738795"/>
          <c:h val="0.10243013475806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AB3E7-E903-4943-82A0-3E1BAE90A11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5D1E71D-A478-4313-BA75-838C89CB07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B5E42D1-FDB5-4B73-B614-1DBBE12CBF17}" type="parTrans" cxnId="{B29DEB72-3EF1-43F5-AA71-C0833D47A91F}">
      <dgm:prSet/>
      <dgm:spPr/>
      <dgm:t>
        <a:bodyPr/>
        <a:lstStyle/>
        <a:p>
          <a:endParaRPr lang="et-EE"/>
        </a:p>
      </dgm:t>
    </dgm:pt>
    <dgm:pt modelId="{8D9C3CBA-C14B-49FE-A4F7-31AF81A97C04}" type="sibTrans" cxnId="{B29DEB72-3EF1-43F5-AA71-C0833D47A91F}">
      <dgm:prSet/>
      <dgm:spPr/>
      <dgm:t>
        <a:bodyPr/>
        <a:lstStyle/>
        <a:p>
          <a:endParaRPr lang="et-EE"/>
        </a:p>
      </dgm:t>
    </dgm:pt>
    <dgm:pt modelId="{A51511FE-F43C-413D-AB5C-022021FE78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4FD9936-21B0-4EF0-9759-6CFCB436DE10}" type="parTrans" cxnId="{24A66D00-A3CE-47D8-ADC7-F9A673E5B4B9}">
      <dgm:prSet/>
      <dgm:spPr/>
      <dgm:t>
        <a:bodyPr/>
        <a:lstStyle/>
        <a:p>
          <a:endParaRPr lang="et-EE"/>
        </a:p>
      </dgm:t>
    </dgm:pt>
    <dgm:pt modelId="{402DCCB1-865A-4433-A03A-092E05B76A1C}" type="sibTrans" cxnId="{24A66D00-A3CE-47D8-ADC7-F9A673E5B4B9}">
      <dgm:prSet/>
      <dgm:spPr/>
      <dgm:t>
        <a:bodyPr/>
        <a:lstStyle/>
        <a:p>
          <a:endParaRPr lang="et-EE"/>
        </a:p>
      </dgm:t>
    </dgm:pt>
    <dgm:pt modelId="{AE5B22B2-6428-4768-AC47-0626522E55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FAA5FFD-374C-41E9-95E6-92F68D1CAB5F}" type="parTrans" cxnId="{54424873-ECA4-415C-9394-8ECB7E184D32}">
      <dgm:prSet/>
      <dgm:spPr/>
      <dgm:t>
        <a:bodyPr/>
        <a:lstStyle/>
        <a:p>
          <a:endParaRPr lang="et-EE"/>
        </a:p>
      </dgm:t>
    </dgm:pt>
    <dgm:pt modelId="{80BA4447-D4FD-405D-9D1C-BF9075481EBE}" type="sibTrans" cxnId="{54424873-ECA4-415C-9394-8ECB7E184D32}">
      <dgm:prSet/>
      <dgm:spPr/>
      <dgm:t>
        <a:bodyPr/>
        <a:lstStyle/>
        <a:p>
          <a:endParaRPr lang="et-EE"/>
        </a:p>
      </dgm:t>
    </dgm:pt>
    <dgm:pt modelId="{4EC55490-F523-454F-9B0A-EAB72F6310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62EBC49-6526-4662-9E0F-9F0C17983E37}" type="parTrans" cxnId="{AC164134-D90E-489E-84F3-BE53EC30C26E}">
      <dgm:prSet/>
      <dgm:spPr/>
      <dgm:t>
        <a:bodyPr/>
        <a:lstStyle/>
        <a:p>
          <a:endParaRPr lang="et-EE"/>
        </a:p>
      </dgm:t>
    </dgm:pt>
    <dgm:pt modelId="{460CBE74-6D70-4701-9164-73B4AF3752F6}" type="sibTrans" cxnId="{AC164134-D90E-489E-84F3-BE53EC30C26E}">
      <dgm:prSet/>
      <dgm:spPr/>
      <dgm:t>
        <a:bodyPr/>
        <a:lstStyle/>
        <a:p>
          <a:endParaRPr lang="et-EE"/>
        </a:p>
      </dgm:t>
    </dgm:pt>
    <dgm:pt modelId="{9431A1BE-9F7D-47C1-8A94-9E6C0D2CD14C}" type="pres">
      <dgm:prSet presAssocID="{EEEAB3E7-E903-4943-82A0-3E1BAE90A11D}" presName="cycle" presStyleCnt="0">
        <dgm:presLayoutVars>
          <dgm:dir/>
          <dgm:resizeHandles val="exact"/>
        </dgm:presLayoutVars>
      </dgm:prSet>
      <dgm:spPr/>
    </dgm:pt>
    <dgm:pt modelId="{745757A9-FE78-4D5E-94FA-BDBFED05A1D3}" type="pres">
      <dgm:prSet presAssocID="{25D1E71D-A478-4313-BA75-838C89CB071C}" presName="dummy" presStyleCnt="0"/>
      <dgm:spPr/>
    </dgm:pt>
    <dgm:pt modelId="{83235552-ACC6-4640-822C-CDC27C7EF7D4}" type="pres">
      <dgm:prSet presAssocID="{25D1E71D-A478-4313-BA75-838C89CB071C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95EE054-E383-4CE3-94D0-047DC34FF1A2}" type="pres">
      <dgm:prSet presAssocID="{8D9C3CBA-C14B-49FE-A4F7-31AF81A97C04}" presName="sibTrans" presStyleLbl="node1" presStyleIdx="0" presStyleCnt="4"/>
      <dgm:spPr/>
      <dgm:t>
        <a:bodyPr/>
        <a:lstStyle/>
        <a:p>
          <a:endParaRPr lang="et-EE"/>
        </a:p>
      </dgm:t>
    </dgm:pt>
    <dgm:pt modelId="{8D9EBCF0-29A5-4B1F-B8DC-7C83F1F1FEAA}" type="pres">
      <dgm:prSet presAssocID="{A51511FE-F43C-413D-AB5C-022021FE78A0}" presName="dummy" presStyleCnt="0"/>
      <dgm:spPr/>
    </dgm:pt>
    <dgm:pt modelId="{A035547D-F874-420A-9E35-03113E24AA01}" type="pres">
      <dgm:prSet presAssocID="{A51511FE-F43C-413D-AB5C-022021FE78A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836BA29-21CE-4C0B-A179-83E7DAB9873B}" type="pres">
      <dgm:prSet presAssocID="{402DCCB1-865A-4433-A03A-092E05B76A1C}" presName="sibTrans" presStyleLbl="node1" presStyleIdx="1" presStyleCnt="4"/>
      <dgm:spPr/>
      <dgm:t>
        <a:bodyPr/>
        <a:lstStyle/>
        <a:p>
          <a:endParaRPr lang="et-EE"/>
        </a:p>
      </dgm:t>
    </dgm:pt>
    <dgm:pt modelId="{C5B838BC-8344-47CB-B3F4-2771C45B8CA1}" type="pres">
      <dgm:prSet presAssocID="{AE5B22B2-6428-4768-AC47-0626522E5566}" presName="dummy" presStyleCnt="0"/>
      <dgm:spPr/>
    </dgm:pt>
    <dgm:pt modelId="{842A7485-E0FF-4A48-9F2D-2B06C9758304}" type="pres">
      <dgm:prSet presAssocID="{AE5B22B2-6428-4768-AC47-0626522E556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3A6D4A2-CFE0-4345-BCB5-9431323C5627}" type="pres">
      <dgm:prSet presAssocID="{80BA4447-D4FD-405D-9D1C-BF9075481EBE}" presName="sibTrans" presStyleLbl="node1" presStyleIdx="2" presStyleCnt="4"/>
      <dgm:spPr/>
      <dgm:t>
        <a:bodyPr/>
        <a:lstStyle/>
        <a:p>
          <a:endParaRPr lang="et-EE"/>
        </a:p>
      </dgm:t>
    </dgm:pt>
    <dgm:pt modelId="{02C9F8C0-26E9-4D98-BFE6-F09C422446BA}" type="pres">
      <dgm:prSet presAssocID="{4EC55490-F523-454F-9B0A-EAB72F6310CA}" presName="dummy" presStyleCnt="0"/>
      <dgm:spPr/>
    </dgm:pt>
    <dgm:pt modelId="{BDE1E80D-7CFF-4A8F-A29E-CB4521E5FFCA}" type="pres">
      <dgm:prSet presAssocID="{4EC55490-F523-454F-9B0A-EAB72F6310C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E1034F4-CC8E-4553-9DB5-EA3D4869F485}" type="pres">
      <dgm:prSet presAssocID="{460CBE74-6D70-4701-9164-73B4AF3752F6}" presName="sibTrans" presStyleLbl="node1" presStyleIdx="3" presStyleCnt="4"/>
      <dgm:spPr/>
      <dgm:t>
        <a:bodyPr/>
        <a:lstStyle/>
        <a:p>
          <a:endParaRPr lang="et-EE"/>
        </a:p>
      </dgm:t>
    </dgm:pt>
  </dgm:ptLst>
  <dgm:cxnLst>
    <dgm:cxn modelId="{1DB3101B-BC9E-438E-B3D0-D9C7883AC4F7}" type="presOf" srcId="{80BA4447-D4FD-405D-9D1C-BF9075481EBE}" destId="{A3A6D4A2-CFE0-4345-BCB5-9431323C5627}" srcOrd="0" destOrd="0" presId="urn:microsoft.com/office/officeart/2005/8/layout/cycle1"/>
    <dgm:cxn modelId="{B29DEB72-3EF1-43F5-AA71-C0833D47A91F}" srcId="{EEEAB3E7-E903-4943-82A0-3E1BAE90A11D}" destId="{25D1E71D-A478-4313-BA75-838C89CB071C}" srcOrd="0" destOrd="0" parTransId="{6B5E42D1-FDB5-4B73-B614-1DBBE12CBF17}" sibTransId="{8D9C3CBA-C14B-49FE-A4F7-31AF81A97C04}"/>
    <dgm:cxn modelId="{AC164134-D90E-489E-84F3-BE53EC30C26E}" srcId="{EEEAB3E7-E903-4943-82A0-3E1BAE90A11D}" destId="{4EC55490-F523-454F-9B0A-EAB72F6310CA}" srcOrd="3" destOrd="0" parTransId="{762EBC49-6526-4662-9E0F-9F0C17983E37}" sibTransId="{460CBE74-6D70-4701-9164-73B4AF3752F6}"/>
    <dgm:cxn modelId="{768A3983-6135-4304-9829-C39717CD0440}" type="presOf" srcId="{25D1E71D-A478-4313-BA75-838C89CB071C}" destId="{83235552-ACC6-4640-822C-CDC27C7EF7D4}" srcOrd="0" destOrd="0" presId="urn:microsoft.com/office/officeart/2005/8/layout/cycle1"/>
    <dgm:cxn modelId="{879B64F7-0DB4-40CB-8F31-F02AA65C2F97}" type="presOf" srcId="{A51511FE-F43C-413D-AB5C-022021FE78A0}" destId="{A035547D-F874-420A-9E35-03113E24AA01}" srcOrd="0" destOrd="0" presId="urn:microsoft.com/office/officeart/2005/8/layout/cycle1"/>
    <dgm:cxn modelId="{A49D8313-E2D3-4082-9706-159DCEC02E4E}" type="presOf" srcId="{402DCCB1-865A-4433-A03A-092E05B76A1C}" destId="{5836BA29-21CE-4C0B-A179-83E7DAB9873B}" srcOrd="0" destOrd="0" presId="urn:microsoft.com/office/officeart/2005/8/layout/cycle1"/>
    <dgm:cxn modelId="{2DDFA578-264E-42F3-90D2-178195AE3B3E}" type="presOf" srcId="{460CBE74-6D70-4701-9164-73B4AF3752F6}" destId="{6E1034F4-CC8E-4553-9DB5-EA3D4869F485}" srcOrd="0" destOrd="0" presId="urn:microsoft.com/office/officeart/2005/8/layout/cycle1"/>
    <dgm:cxn modelId="{451E38B6-DC75-43FB-807C-8E46C48F529B}" type="presOf" srcId="{8D9C3CBA-C14B-49FE-A4F7-31AF81A97C04}" destId="{795EE054-E383-4CE3-94D0-047DC34FF1A2}" srcOrd="0" destOrd="0" presId="urn:microsoft.com/office/officeart/2005/8/layout/cycle1"/>
    <dgm:cxn modelId="{24A66D00-A3CE-47D8-ADC7-F9A673E5B4B9}" srcId="{EEEAB3E7-E903-4943-82A0-3E1BAE90A11D}" destId="{A51511FE-F43C-413D-AB5C-022021FE78A0}" srcOrd="1" destOrd="0" parTransId="{C4FD9936-21B0-4EF0-9759-6CFCB436DE10}" sibTransId="{402DCCB1-865A-4433-A03A-092E05B76A1C}"/>
    <dgm:cxn modelId="{1B74E84B-41F1-46CC-8C30-B68962DEEC59}" type="presOf" srcId="{EEEAB3E7-E903-4943-82A0-3E1BAE90A11D}" destId="{9431A1BE-9F7D-47C1-8A94-9E6C0D2CD14C}" srcOrd="0" destOrd="0" presId="urn:microsoft.com/office/officeart/2005/8/layout/cycle1"/>
    <dgm:cxn modelId="{80A6BC50-EEE5-4DBE-B091-235E2684E002}" type="presOf" srcId="{AE5B22B2-6428-4768-AC47-0626522E5566}" destId="{842A7485-E0FF-4A48-9F2D-2B06C9758304}" srcOrd="0" destOrd="0" presId="urn:microsoft.com/office/officeart/2005/8/layout/cycle1"/>
    <dgm:cxn modelId="{54424873-ECA4-415C-9394-8ECB7E184D32}" srcId="{EEEAB3E7-E903-4943-82A0-3E1BAE90A11D}" destId="{AE5B22B2-6428-4768-AC47-0626522E5566}" srcOrd="2" destOrd="0" parTransId="{AFAA5FFD-374C-41E9-95E6-92F68D1CAB5F}" sibTransId="{80BA4447-D4FD-405D-9D1C-BF9075481EBE}"/>
    <dgm:cxn modelId="{D5EBEC46-5A18-4003-9CFC-67513FB00F66}" type="presOf" srcId="{4EC55490-F523-454F-9B0A-EAB72F6310CA}" destId="{BDE1E80D-7CFF-4A8F-A29E-CB4521E5FFCA}" srcOrd="0" destOrd="0" presId="urn:microsoft.com/office/officeart/2005/8/layout/cycle1"/>
    <dgm:cxn modelId="{26A9AADA-C7F3-4ED8-B4B4-D7A71FE8BC3B}" type="presParOf" srcId="{9431A1BE-9F7D-47C1-8A94-9E6C0D2CD14C}" destId="{745757A9-FE78-4D5E-94FA-BDBFED05A1D3}" srcOrd="0" destOrd="0" presId="urn:microsoft.com/office/officeart/2005/8/layout/cycle1"/>
    <dgm:cxn modelId="{02204D47-3833-4B17-9093-049D1CC6DF80}" type="presParOf" srcId="{9431A1BE-9F7D-47C1-8A94-9E6C0D2CD14C}" destId="{83235552-ACC6-4640-822C-CDC27C7EF7D4}" srcOrd="1" destOrd="0" presId="urn:microsoft.com/office/officeart/2005/8/layout/cycle1"/>
    <dgm:cxn modelId="{F4FA06ED-46A8-4918-A943-EB86DD773F96}" type="presParOf" srcId="{9431A1BE-9F7D-47C1-8A94-9E6C0D2CD14C}" destId="{795EE054-E383-4CE3-94D0-047DC34FF1A2}" srcOrd="2" destOrd="0" presId="urn:microsoft.com/office/officeart/2005/8/layout/cycle1"/>
    <dgm:cxn modelId="{6014F4DB-941B-4BE4-BE8D-37B6720EFC81}" type="presParOf" srcId="{9431A1BE-9F7D-47C1-8A94-9E6C0D2CD14C}" destId="{8D9EBCF0-29A5-4B1F-B8DC-7C83F1F1FEAA}" srcOrd="3" destOrd="0" presId="urn:microsoft.com/office/officeart/2005/8/layout/cycle1"/>
    <dgm:cxn modelId="{469E2572-AA17-48E3-B9DB-B62677E1CB82}" type="presParOf" srcId="{9431A1BE-9F7D-47C1-8A94-9E6C0D2CD14C}" destId="{A035547D-F874-420A-9E35-03113E24AA01}" srcOrd="4" destOrd="0" presId="urn:microsoft.com/office/officeart/2005/8/layout/cycle1"/>
    <dgm:cxn modelId="{E15DB477-8D4B-4568-84DF-9CA9D0E6F7B4}" type="presParOf" srcId="{9431A1BE-9F7D-47C1-8A94-9E6C0D2CD14C}" destId="{5836BA29-21CE-4C0B-A179-83E7DAB9873B}" srcOrd="5" destOrd="0" presId="urn:microsoft.com/office/officeart/2005/8/layout/cycle1"/>
    <dgm:cxn modelId="{84A9EC3E-01C2-43F2-A694-754260E0DF3D}" type="presParOf" srcId="{9431A1BE-9F7D-47C1-8A94-9E6C0D2CD14C}" destId="{C5B838BC-8344-47CB-B3F4-2771C45B8CA1}" srcOrd="6" destOrd="0" presId="urn:microsoft.com/office/officeart/2005/8/layout/cycle1"/>
    <dgm:cxn modelId="{27A9ECC4-5469-4E36-80E6-9C150F1CB946}" type="presParOf" srcId="{9431A1BE-9F7D-47C1-8A94-9E6C0D2CD14C}" destId="{842A7485-E0FF-4A48-9F2D-2B06C9758304}" srcOrd="7" destOrd="0" presId="urn:microsoft.com/office/officeart/2005/8/layout/cycle1"/>
    <dgm:cxn modelId="{9BC208EF-0DDB-4FFA-9194-258B57B3227F}" type="presParOf" srcId="{9431A1BE-9F7D-47C1-8A94-9E6C0D2CD14C}" destId="{A3A6D4A2-CFE0-4345-BCB5-9431323C5627}" srcOrd="8" destOrd="0" presId="urn:microsoft.com/office/officeart/2005/8/layout/cycle1"/>
    <dgm:cxn modelId="{5EC762A9-C22D-4CAD-9827-C887232607C6}" type="presParOf" srcId="{9431A1BE-9F7D-47C1-8A94-9E6C0D2CD14C}" destId="{02C9F8C0-26E9-4D98-BFE6-F09C422446BA}" srcOrd="9" destOrd="0" presId="urn:microsoft.com/office/officeart/2005/8/layout/cycle1"/>
    <dgm:cxn modelId="{E3FA6298-1055-4EB9-82F8-FDAB157B3F79}" type="presParOf" srcId="{9431A1BE-9F7D-47C1-8A94-9E6C0D2CD14C}" destId="{BDE1E80D-7CFF-4A8F-A29E-CB4521E5FFCA}" srcOrd="10" destOrd="0" presId="urn:microsoft.com/office/officeart/2005/8/layout/cycle1"/>
    <dgm:cxn modelId="{AC08F1D9-2FE5-4B4E-9085-7D0A74FE3DF5}" type="presParOf" srcId="{9431A1BE-9F7D-47C1-8A94-9E6C0D2CD14C}" destId="{6E1034F4-CC8E-4553-9DB5-EA3D4869F48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AB3E7-E903-4943-82A0-3E1BAE90A11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t-EE"/>
        </a:p>
      </dgm:t>
    </dgm:pt>
    <dgm:pt modelId="{25D1E71D-A478-4313-BA75-838C89CB07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B5E42D1-FDB5-4B73-B614-1DBBE12CBF17}" type="parTrans" cxnId="{B29DEB72-3EF1-43F5-AA71-C0833D47A91F}">
      <dgm:prSet/>
      <dgm:spPr/>
      <dgm:t>
        <a:bodyPr/>
        <a:lstStyle/>
        <a:p>
          <a:endParaRPr lang="et-EE"/>
        </a:p>
      </dgm:t>
    </dgm:pt>
    <dgm:pt modelId="{8D9C3CBA-C14B-49FE-A4F7-31AF81A97C04}" type="sibTrans" cxnId="{B29DEB72-3EF1-43F5-AA71-C0833D47A91F}">
      <dgm:prSet/>
      <dgm:spPr/>
      <dgm:t>
        <a:bodyPr/>
        <a:lstStyle/>
        <a:p>
          <a:endParaRPr lang="et-EE"/>
        </a:p>
      </dgm:t>
    </dgm:pt>
    <dgm:pt modelId="{A51511FE-F43C-413D-AB5C-022021FE78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4FD9936-21B0-4EF0-9759-6CFCB436DE10}" type="parTrans" cxnId="{24A66D00-A3CE-47D8-ADC7-F9A673E5B4B9}">
      <dgm:prSet/>
      <dgm:spPr/>
      <dgm:t>
        <a:bodyPr/>
        <a:lstStyle/>
        <a:p>
          <a:endParaRPr lang="et-EE"/>
        </a:p>
      </dgm:t>
    </dgm:pt>
    <dgm:pt modelId="{402DCCB1-865A-4433-A03A-092E05B76A1C}" type="sibTrans" cxnId="{24A66D00-A3CE-47D8-ADC7-F9A673E5B4B9}">
      <dgm:prSet/>
      <dgm:spPr/>
      <dgm:t>
        <a:bodyPr/>
        <a:lstStyle/>
        <a:p>
          <a:endParaRPr lang="et-EE"/>
        </a:p>
      </dgm:t>
    </dgm:pt>
    <dgm:pt modelId="{AE5B22B2-6428-4768-AC47-0626522E55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FAA5FFD-374C-41E9-95E6-92F68D1CAB5F}" type="parTrans" cxnId="{54424873-ECA4-415C-9394-8ECB7E184D32}">
      <dgm:prSet/>
      <dgm:spPr/>
      <dgm:t>
        <a:bodyPr/>
        <a:lstStyle/>
        <a:p>
          <a:endParaRPr lang="et-EE"/>
        </a:p>
      </dgm:t>
    </dgm:pt>
    <dgm:pt modelId="{80BA4447-D4FD-405D-9D1C-BF9075481EBE}" type="sibTrans" cxnId="{54424873-ECA4-415C-9394-8ECB7E184D32}">
      <dgm:prSet/>
      <dgm:spPr/>
      <dgm:t>
        <a:bodyPr/>
        <a:lstStyle/>
        <a:p>
          <a:endParaRPr lang="et-EE"/>
        </a:p>
      </dgm:t>
    </dgm:pt>
    <dgm:pt modelId="{4EC55490-F523-454F-9B0A-EAB72F6310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62EBC49-6526-4662-9E0F-9F0C17983E37}" type="parTrans" cxnId="{AC164134-D90E-489E-84F3-BE53EC30C26E}">
      <dgm:prSet/>
      <dgm:spPr/>
      <dgm:t>
        <a:bodyPr/>
        <a:lstStyle/>
        <a:p>
          <a:endParaRPr lang="et-EE"/>
        </a:p>
      </dgm:t>
    </dgm:pt>
    <dgm:pt modelId="{460CBE74-6D70-4701-9164-73B4AF3752F6}" type="sibTrans" cxnId="{AC164134-D90E-489E-84F3-BE53EC30C26E}">
      <dgm:prSet/>
      <dgm:spPr/>
      <dgm:t>
        <a:bodyPr/>
        <a:lstStyle/>
        <a:p>
          <a:endParaRPr lang="et-EE"/>
        </a:p>
      </dgm:t>
    </dgm:pt>
    <dgm:pt modelId="{9431A1BE-9F7D-47C1-8A94-9E6C0D2CD14C}" type="pres">
      <dgm:prSet presAssocID="{EEEAB3E7-E903-4943-82A0-3E1BAE90A1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745757A9-FE78-4D5E-94FA-BDBFED05A1D3}" type="pres">
      <dgm:prSet presAssocID="{25D1E71D-A478-4313-BA75-838C89CB071C}" presName="dummy" presStyleCnt="0"/>
      <dgm:spPr/>
    </dgm:pt>
    <dgm:pt modelId="{83235552-ACC6-4640-822C-CDC27C7EF7D4}" type="pres">
      <dgm:prSet presAssocID="{25D1E71D-A478-4313-BA75-838C89CB071C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95EE054-E383-4CE3-94D0-047DC34FF1A2}" type="pres">
      <dgm:prSet presAssocID="{8D9C3CBA-C14B-49FE-A4F7-31AF81A97C04}" presName="sibTrans" presStyleLbl="node1" presStyleIdx="0" presStyleCnt="4"/>
      <dgm:spPr/>
      <dgm:t>
        <a:bodyPr/>
        <a:lstStyle/>
        <a:p>
          <a:endParaRPr lang="et-EE"/>
        </a:p>
      </dgm:t>
    </dgm:pt>
    <dgm:pt modelId="{8D9EBCF0-29A5-4B1F-B8DC-7C83F1F1FEAA}" type="pres">
      <dgm:prSet presAssocID="{A51511FE-F43C-413D-AB5C-022021FE78A0}" presName="dummy" presStyleCnt="0"/>
      <dgm:spPr/>
    </dgm:pt>
    <dgm:pt modelId="{A035547D-F874-420A-9E35-03113E24AA01}" type="pres">
      <dgm:prSet presAssocID="{A51511FE-F43C-413D-AB5C-022021FE78A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836BA29-21CE-4C0B-A179-83E7DAB9873B}" type="pres">
      <dgm:prSet presAssocID="{402DCCB1-865A-4433-A03A-092E05B76A1C}" presName="sibTrans" presStyleLbl="node1" presStyleIdx="1" presStyleCnt="4"/>
      <dgm:spPr/>
      <dgm:t>
        <a:bodyPr/>
        <a:lstStyle/>
        <a:p>
          <a:endParaRPr lang="et-EE"/>
        </a:p>
      </dgm:t>
    </dgm:pt>
    <dgm:pt modelId="{C5B838BC-8344-47CB-B3F4-2771C45B8CA1}" type="pres">
      <dgm:prSet presAssocID="{AE5B22B2-6428-4768-AC47-0626522E5566}" presName="dummy" presStyleCnt="0"/>
      <dgm:spPr/>
    </dgm:pt>
    <dgm:pt modelId="{842A7485-E0FF-4A48-9F2D-2B06C9758304}" type="pres">
      <dgm:prSet presAssocID="{AE5B22B2-6428-4768-AC47-0626522E556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3A6D4A2-CFE0-4345-BCB5-9431323C5627}" type="pres">
      <dgm:prSet presAssocID="{80BA4447-D4FD-405D-9D1C-BF9075481EBE}" presName="sibTrans" presStyleLbl="node1" presStyleIdx="2" presStyleCnt="4"/>
      <dgm:spPr/>
      <dgm:t>
        <a:bodyPr/>
        <a:lstStyle/>
        <a:p>
          <a:endParaRPr lang="et-EE"/>
        </a:p>
      </dgm:t>
    </dgm:pt>
    <dgm:pt modelId="{02C9F8C0-26E9-4D98-BFE6-F09C422446BA}" type="pres">
      <dgm:prSet presAssocID="{4EC55490-F523-454F-9B0A-EAB72F6310CA}" presName="dummy" presStyleCnt="0"/>
      <dgm:spPr/>
    </dgm:pt>
    <dgm:pt modelId="{BDE1E80D-7CFF-4A8F-A29E-CB4521E5FFCA}" type="pres">
      <dgm:prSet presAssocID="{4EC55490-F523-454F-9B0A-EAB72F6310C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E1034F4-CC8E-4553-9DB5-EA3D4869F485}" type="pres">
      <dgm:prSet presAssocID="{460CBE74-6D70-4701-9164-73B4AF3752F6}" presName="sibTrans" presStyleLbl="node1" presStyleIdx="3" presStyleCnt="4"/>
      <dgm:spPr/>
      <dgm:t>
        <a:bodyPr/>
        <a:lstStyle/>
        <a:p>
          <a:endParaRPr lang="et-EE"/>
        </a:p>
      </dgm:t>
    </dgm:pt>
  </dgm:ptLst>
  <dgm:cxnLst>
    <dgm:cxn modelId="{1DB3101B-BC9E-438E-B3D0-D9C7883AC4F7}" type="presOf" srcId="{80BA4447-D4FD-405D-9D1C-BF9075481EBE}" destId="{A3A6D4A2-CFE0-4345-BCB5-9431323C5627}" srcOrd="0" destOrd="0" presId="urn:microsoft.com/office/officeart/2005/8/layout/cycle1"/>
    <dgm:cxn modelId="{B29DEB72-3EF1-43F5-AA71-C0833D47A91F}" srcId="{EEEAB3E7-E903-4943-82A0-3E1BAE90A11D}" destId="{25D1E71D-A478-4313-BA75-838C89CB071C}" srcOrd="0" destOrd="0" parTransId="{6B5E42D1-FDB5-4B73-B614-1DBBE12CBF17}" sibTransId="{8D9C3CBA-C14B-49FE-A4F7-31AF81A97C04}"/>
    <dgm:cxn modelId="{AC164134-D90E-489E-84F3-BE53EC30C26E}" srcId="{EEEAB3E7-E903-4943-82A0-3E1BAE90A11D}" destId="{4EC55490-F523-454F-9B0A-EAB72F6310CA}" srcOrd="3" destOrd="0" parTransId="{762EBC49-6526-4662-9E0F-9F0C17983E37}" sibTransId="{460CBE74-6D70-4701-9164-73B4AF3752F6}"/>
    <dgm:cxn modelId="{768A3983-6135-4304-9829-C39717CD0440}" type="presOf" srcId="{25D1E71D-A478-4313-BA75-838C89CB071C}" destId="{83235552-ACC6-4640-822C-CDC27C7EF7D4}" srcOrd="0" destOrd="0" presId="urn:microsoft.com/office/officeart/2005/8/layout/cycle1"/>
    <dgm:cxn modelId="{879B64F7-0DB4-40CB-8F31-F02AA65C2F97}" type="presOf" srcId="{A51511FE-F43C-413D-AB5C-022021FE78A0}" destId="{A035547D-F874-420A-9E35-03113E24AA01}" srcOrd="0" destOrd="0" presId="urn:microsoft.com/office/officeart/2005/8/layout/cycle1"/>
    <dgm:cxn modelId="{A49D8313-E2D3-4082-9706-159DCEC02E4E}" type="presOf" srcId="{402DCCB1-865A-4433-A03A-092E05B76A1C}" destId="{5836BA29-21CE-4C0B-A179-83E7DAB9873B}" srcOrd="0" destOrd="0" presId="urn:microsoft.com/office/officeart/2005/8/layout/cycle1"/>
    <dgm:cxn modelId="{2DDFA578-264E-42F3-90D2-178195AE3B3E}" type="presOf" srcId="{460CBE74-6D70-4701-9164-73B4AF3752F6}" destId="{6E1034F4-CC8E-4553-9DB5-EA3D4869F485}" srcOrd="0" destOrd="0" presId="urn:microsoft.com/office/officeart/2005/8/layout/cycle1"/>
    <dgm:cxn modelId="{451E38B6-DC75-43FB-807C-8E46C48F529B}" type="presOf" srcId="{8D9C3CBA-C14B-49FE-A4F7-31AF81A97C04}" destId="{795EE054-E383-4CE3-94D0-047DC34FF1A2}" srcOrd="0" destOrd="0" presId="urn:microsoft.com/office/officeart/2005/8/layout/cycle1"/>
    <dgm:cxn modelId="{24A66D00-A3CE-47D8-ADC7-F9A673E5B4B9}" srcId="{EEEAB3E7-E903-4943-82A0-3E1BAE90A11D}" destId="{A51511FE-F43C-413D-AB5C-022021FE78A0}" srcOrd="1" destOrd="0" parTransId="{C4FD9936-21B0-4EF0-9759-6CFCB436DE10}" sibTransId="{402DCCB1-865A-4433-A03A-092E05B76A1C}"/>
    <dgm:cxn modelId="{1B74E84B-41F1-46CC-8C30-B68962DEEC59}" type="presOf" srcId="{EEEAB3E7-E903-4943-82A0-3E1BAE90A11D}" destId="{9431A1BE-9F7D-47C1-8A94-9E6C0D2CD14C}" srcOrd="0" destOrd="0" presId="urn:microsoft.com/office/officeart/2005/8/layout/cycle1"/>
    <dgm:cxn modelId="{80A6BC50-EEE5-4DBE-B091-235E2684E002}" type="presOf" srcId="{AE5B22B2-6428-4768-AC47-0626522E5566}" destId="{842A7485-E0FF-4A48-9F2D-2B06C9758304}" srcOrd="0" destOrd="0" presId="urn:microsoft.com/office/officeart/2005/8/layout/cycle1"/>
    <dgm:cxn modelId="{54424873-ECA4-415C-9394-8ECB7E184D32}" srcId="{EEEAB3E7-E903-4943-82A0-3E1BAE90A11D}" destId="{AE5B22B2-6428-4768-AC47-0626522E5566}" srcOrd="2" destOrd="0" parTransId="{AFAA5FFD-374C-41E9-95E6-92F68D1CAB5F}" sibTransId="{80BA4447-D4FD-405D-9D1C-BF9075481EBE}"/>
    <dgm:cxn modelId="{D5EBEC46-5A18-4003-9CFC-67513FB00F66}" type="presOf" srcId="{4EC55490-F523-454F-9B0A-EAB72F6310CA}" destId="{BDE1E80D-7CFF-4A8F-A29E-CB4521E5FFCA}" srcOrd="0" destOrd="0" presId="urn:microsoft.com/office/officeart/2005/8/layout/cycle1"/>
    <dgm:cxn modelId="{26A9AADA-C7F3-4ED8-B4B4-D7A71FE8BC3B}" type="presParOf" srcId="{9431A1BE-9F7D-47C1-8A94-9E6C0D2CD14C}" destId="{745757A9-FE78-4D5E-94FA-BDBFED05A1D3}" srcOrd="0" destOrd="0" presId="urn:microsoft.com/office/officeart/2005/8/layout/cycle1"/>
    <dgm:cxn modelId="{02204D47-3833-4B17-9093-049D1CC6DF80}" type="presParOf" srcId="{9431A1BE-9F7D-47C1-8A94-9E6C0D2CD14C}" destId="{83235552-ACC6-4640-822C-CDC27C7EF7D4}" srcOrd="1" destOrd="0" presId="urn:microsoft.com/office/officeart/2005/8/layout/cycle1"/>
    <dgm:cxn modelId="{F4FA06ED-46A8-4918-A943-EB86DD773F96}" type="presParOf" srcId="{9431A1BE-9F7D-47C1-8A94-9E6C0D2CD14C}" destId="{795EE054-E383-4CE3-94D0-047DC34FF1A2}" srcOrd="2" destOrd="0" presId="urn:microsoft.com/office/officeart/2005/8/layout/cycle1"/>
    <dgm:cxn modelId="{6014F4DB-941B-4BE4-BE8D-37B6720EFC81}" type="presParOf" srcId="{9431A1BE-9F7D-47C1-8A94-9E6C0D2CD14C}" destId="{8D9EBCF0-29A5-4B1F-B8DC-7C83F1F1FEAA}" srcOrd="3" destOrd="0" presId="urn:microsoft.com/office/officeart/2005/8/layout/cycle1"/>
    <dgm:cxn modelId="{469E2572-AA17-48E3-B9DB-B62677E1CB82}" type="presParOf" srcId="{9431A1BE-9F7D-47C1-8A94-9E6C0D2CD14C}" destId="{A035547D-F874-420A-9E35-03113E24AA01}" srcOrd="4" destOrd="0" presId="urn:microsoft.com/office/officeart/2005/8/layout/cycle1"/>
    <dgm:cxn modelId="{E15DB477-8D4B-4568-84DF-9CA9D0E6F7B4}" type="presParOf" srcId="{9431A1BE-9F7D-47C1-8A94-9E6C0D2CD14C}" destId="{5836BA29-21CE-4C0B-A179-83E7DAB9873B}" srcOrd="5" destOrd="0" presId="urn:microsoft.com/office/officeart/2005/8/layout/cycle1"/>
    <dgm:cxn modelId="{84A9EC3E-01C2-43F2-A694-754260E0DF3D}" type="presParOf" srcId="{9431A1BE-9F7D-47C1-8A94-9E6C0D2CD14C}" destId="{C5B838BC-8344-47CB-B3F4-2771C45B8CA1}" srcOrd="6" destOrd="0" presId="urn:microsoft.com/office/officeart/2005/8/layout/cycle1"/>
    <dgm:cxn modelId="{27A9ECC4-5469-4E36-80E6-9C150F1CB946}" type="presParOf" srcId="{9431A1BE-9F7D-47C1-8A94-9E6C0D2CD14C}" destId="{842A7485-E0FF-4A48-9F2D-2B06C9758304}" srcOrd="7" destOrd="0" presId="urn:microsoft.com/office/officeart/2005/8/layout/cycle1"/>
    <dgm:cxn modelId="{9BC208EF-0DDB-4FFA-9194-258B57B3227F}" type="presParOf" srcId="{9431A1BE-9F7D-47C1-8A94-9E6C0D2CD14C}" destId="{A3A6D4A2-CFE0-4345-BCB5-9431323C5627}" srcOrd="8" destOrd="0" presId="urn:microsoft.com/office/officeart/2005/8/layout/cycle1"/>
    <dgm:cxn modelId="{5EC762A9-C22D-4CAD-9827-C887232607C6}" type="presParOf" srcId="{9431A1BE-9F7D-47C1-8A94-9E6C0D2CD14C}" destId="{02C9F8C0-26E9-4D98-BFE6-F09C422446BA}" srcOrd="9" destOrd="0" presId="urn:microsoft.com/office/officeart/2005/8/layout/cycle1"/>
    <dgm:cxn modelId="{E3FA6298-1055-4EB9-82F8-FDAB157B3F79}" type="presParOf" srcId="{9431A1BE-9F7D-47C1-8A94-9E6C0D2CD14C}" destId="{BDE1E80D-7CFF-4A8F-A29E-CB4521E5FFCA}" srcOrd="10" destOrd="0" presId="urn:microsoft.com/office/officeart/2005/8/layout/cycle1"/>
    <dgm:cxn modelId="{AC08F1D9-2FE5-4B4E-9085-7D0A74FE3DF5}" type="presParOf" srcId="{9431A1BE-9F7D-47C1-8A94-9E6C0D2CD14C}" destId="{6E1034F4-CC8E-4553-9DB5-EA3D4869F48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5552-ACC6-4640-822C-CDC27C7EF7D4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674180" y="102284"/>
        <a:ext cx="1601316" cy="1601316"/>
      </dsp:txXfrm>
    </dsp:sp>
    <dsp:sp modelId="{795EE054-E383-4CE3-94D0-047DC34FF1A2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49018"/>
            <a:gd name="adj4" fmla="val 205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5547D-F874-420A-9E35-03113E24AA01}">
      <dsp:nvSpPr>
        <dsp:cNvPr id="0" name=""/>
        <dsp:cNvSpPr/>
      </dsp:nvSpPr>
      <dsp:spPr>
        <a:xfrm>
          <a:off x="4674180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674180" y="2822362"/>
        <a:ext cx="1601316" cy="1601316"/>
      </dsp:txXfrm>
    </dsp:sp>
    <dsp:sp modelId="{5836BA29-21CE-4C0B-A179-83E7DAB9873B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949018"/>
            <a:gd name="adj4" fmla="val 43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7485-E0FF-4A48-9F2D-2B06C9758304}">
      <dsp:nvSpPr>
        <dsp:cNvPr id="0" name=""/>
        <dsp:cNvSpPr/>
      </dsp:nvSpPr>
      <dsp:spPr>
        <a:xfrm>
          <a:off x="1954103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54103" y="2822362"/>
        <a:ext cx="1601316" cy="1601316"/>
      </dsp:txXfrm>
    </dsp:sp>
    <dsp:sp modelId="{A3A6D4A2-CFE0-4345-BCB5-9431323C5627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1349018"/>
            <a:gd name="adj4" fmla="val 97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1E80D-7CFF-4A8F-A29E-CB4521E5FFCA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54103" y="102284"/>
        <a:ext cx="1601316" cy="1601316"/>
      </dsp:txXfrm>
    </dsp:sp>
    <dsp:sp modelId="{6E1034F4-CC8E-4553-9DB5-EA3D4869F485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6749018"/>
            <a:gd name="adj4" fmla="val 151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5552-ACC6-4640-822C-CDC27C7EF7D4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674180" y="102284"/>
        <a:ext cx="1601316" cy="1601316"/>
      </dsp:txXfrm>
    </dsp:sp>
    <dsp:sp modelId="{795EE054-E383-4CE3-94D0-047DC34FF1A2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49018"/>
            <a:gd name="adj4" fmla="val 205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5547D-F874-420A-9E35-03113E24AA01}">
      <dsp:nvSpPr>
        <dsp:cNvPr id="0" name=""/>
        <dsp:cNvSpPr/>
      </dsp:nvSpPr>
      <dsp:spPr>
        <a:xfrm>
          <a:off x="4674180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674180" y="2822362"/>
        <a:ext cx="1601316" cy="1601316"/>
      </dsp:txXfrm>
    </dsp:sp>
    <dsp:sp modelId="{5836BA29-21CE-4C0B-A179-83E7DAB9873B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949018"/>
            <a:gd name="adj4" fmla="val 43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7485-E0FF-4A48-9F2D-2B06C9758304}">
      <dsp:nvSpPr>
        <dsp:cNvPr id="0" name=""/>
        <dsp:cNvSpPr/>
      </dsp:nvSpPr>
      <dsp:spPr>
        <a:xfrm>
          <a:off x="1954103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54103" y="2822362"/>
        <a:ext cx="1601316" cy="1601316"/>
      </dsp:txXfrm>
    </dsp:sp>
    <dsp:sp modelId="{A3A6D4A2-CFE0-4345-BCB5-9431323C5627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1349018"/>
            <a:gd name="adj4" fmla="val 97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1E80D-7CFF-4A8F-A29E-CB4521E5FFCA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t-EE" altLang="et-EE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54103" y="102284"/>
        <a:ext cx="1601316" cy="1601316"/>
      </dsp:txXfrm>
    </dsp:sp>
    <dsp:sp modelId="{6E1034F4-CC8E-4553-9DB5-EA3D4869F485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6749018"/>
            <a:gd name="adj4" fmla="val 151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A0C6C-CCBF-4900-855A-5B1BFFE75926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18DE-8349-43AF-8801-7F93FB880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284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143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853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284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650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65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990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839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146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912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323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E352-FB59-4E4D-A680-C4154952C23B}" type="datetimeFigureOut">
              <a:rPr lang="et-EE" smtClean="0"/>
              <a:t>17.05.2017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8669-1E8F-4B54-8C32-8E8EC2C6DC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71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4429125"/>
            <a:ext cx="6400800" cy="144814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 работе в области обеспечения качества в </a:t>
            </a:r>
            <a:r>
              <a:rPr lang="ru-RU" dirty="0" err="1">
                <a:solidFill>
                  <a:schemeClr val="tx1"/>
                </a:solidFill>
              </a:rPr>
              <a:t>Олуствереской</a:t>
            </a:r>
            <a:r>
              <a:rPr lang="ru-RU" dirty="0">
                <a:solidFill>
                  <a:schemeClr val="tx1"/>
                </a:solidFill>
              </a:rPr>
              <a:t> школе обслуживания и сельского хозяйства</a:t>
            </a:r>
            <a:endParaRPr lang="et-EE" dirty="0">
              <a:solidFill>
                <a:schemeClr val="tx1"/>
              </a:solidFill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4429125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9" y="4563538"/>
            <a:ext cx="1048912" cy="2023225"/>
          </a:xfrm>
          <a:prstGeom prst="rect">
            <a:avLst/>
          </a:prstGeom>
        </p:spPr>
      </p:pic>
      <p:sp>
        <p:nvSpPr>
          <p:cNvPr id="7" name="Ristkülik 6"/>
          <p:cNvSpPr/>
          <p:nvPr/>
        </p:nvSpPr>
        <p:spPr>
          <a:xfrm>
            <a:off x="1691680" y="6071899"/>
            <a:ext cx="169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Marika Šadeiko</a:t>
            </a:r>
            <a:endParaRPr lang="et-E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Анкетирование разных целевых групп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dirty="0"/>
              <a:t>Первокурсников</a:t>
            </a:r>
            <a:endParaRPr lang="et-EE" dirty="0"/>
          </a:p>
          <a:p>
            <a:pPr lvl="2"/>
            <a:r>
              <a:rPr lang="ru-RU" dirty="0"/>
              <a:t>Цель</a:t>
            </a:r>
            <a:r>
              <a:rPr lang="et-EE" dirty="0"/>
              <a:t>:  </a:t>
            </a:r>
            <a:r>
              <a:rPr lang="ru-RU" dirty="0"/>
              <a:t>Получение информации об адаптации новых учащихся, предотвращение возможных проблем </a:t>
            </a:r>
            <a:r>
              <a:rPr lang="et-EE" dirty="0"/>
              <a:t>(</a:t>
            </a:r>
            <a:r>
              <a:rPr lang="ru-RU" dirty="0" smtClean="0"/>
              <a:t>например</a:t>
            </a:r>
            <a:r>
              <a:rPr lang="et-EE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отношения с </a:t>
            </a:r>
            <a:r>
              <a:rPr lang="ru-RU" dirty="0" err="1"/>
              <a:t>одногруппниками</a:t>
            </a:r>
            <a:r>
              <a:rPr lang="ru-RU" dirty="0"/>
              <a:t>, преподавателями</a:t>
            </a:r>
            <a:r>
              <a:rPr lang="et-EE" dirty="0"/>
              <a:t>,</a:t>
            </a:r>
            <a:r>
              <a:rPr lang="ru-RU" dirty="0"/>
              <a:t> какие предметы сложные, первые впечатления об учебном заведении</a:t>
            </a:r>
            <a:r>
              <a:rPr lang="et-EE" dirty="0"/>
              <a:t>); </a:t>
            </a:r>
            <a:r>
              <a:rPr lang="ru-RU" dirty="0"/>
              <a:t>откуда учащийся узнал об учебном заведении</a:t>
            </a:r>
            <a:endParaRPr lang="et-EE" dirty="0"/>
          </a:p>
          <a:p>
            <a:pPr lvl="1"/>
            <a:r>
              <a:rPr lang="uk-UA" dirty="0" err="1"/>
              <a:t>Учащихся</a:t>
            </a:r>
            <a:r>
              <a:rPr lang="et-EE" dirty="0"/>
              <a:t> (</a:t>
            </a:r>
            <a:r>
              <a:rPr lang="ru-RU" dirty="0"/>
              <a:t>разные для учащихся на базе основного образования и взрослых учащихся</a:t>
            </a:r>
            <a:r>
              <a:rPr lang="et-EE" dirty="0"/>
              <a:t>)</a:t>
            </a:r>
          </a:p>
          <a:p>
            <a:pPr lvl="2"/>
            <a:r>
              <a:rPr lang="ru-RU" dirty="0"/>
              <a:t>Цель</a:t>
            </a:r>
            <a:r>
              <a:rPr lang="et-EE" dirty="0"/>
              <a:t>: </a:t>
            </a:r>
            <a:r>
              <a:rPr lang="ru-RU" dirty="0"/>
              <a:t>изучение удовлетворенности</a:t>
            </a:r>
            <a:endParaRPr lang="et-EE" dirty="0"/>
          </a:p>
          <a:p>
            <a:pPr lvl="1"/>
            <a:r>
              <a:rPr lang="uk-UA" dirty="0" err="1"/>
              <a:t>Учащихся</a:t>
            </a:r>
            <a:r>
              <a:rPr lang="uk-UA" dirty="0"/>
              <a:t> </a:t>
            </a:r>
            <a:r>
              <a:rPr lang="uk-UA" dirty="0" err="1"/>
              <a:t>последних</a:t>
            </a:r>
            <a:r>
              <a:rPr lang="uk-UA" dirty="0"/>
              <a:t> </a:t>
            </a:r>
            <a:r>
              <a:rPr lang="uk-UA" dirty="0" err="1"/>
              <a:t>курсов</a:t>
            </a:r>
            <a:r>
              <a:rPr lang="et-EE" dirty="0"/>
              <a:t> </a:t>
            </a:r>
          </a:p>
          <a:p>
            <a:pPr lvl="2"/>
            <a:r>
              <a:rPr lang="ru-RU" dirty="0"/>
              <a:t>Цель</a:t>
            </a:r>
            <a:r>
              <a:rPr lang="et-EE" dirty="0"/>
              <a:t>: </a:t>
            </a:r>
            <a:r>
              <a:rPr lang="ru-RU" dirty="0"/>
              <a:t>ретроспективный взгляд</a:t>
            </a:r>
            <a:r>
              <a:rPr lang="et-EE" dirty="0"/>
              <a:t> </a:t>
            </a:r>
            <a:r>
              <a:rPr lang="ru-RU" dirty="0"/>
              <a:t>на период и процесс </a:t>
            </a:r>
            <a:r>
              <a:rPr lang="ru-RU" dirty="0" smtClean="0"/>
              <a:t>обучения</a:t>
            </a:r>
            <a:endParaRPr lang="et-EE" dirty="0"/>
          </a:p>
          <a:p>
            <a:pPr lvl="1"/>
            <a:r>
              <a:rPr lang="et-EE" dirty="0" err="1"/>
              <a:t>Работников</a:t>
            </a:r>
            <a:endParaRPr lang="et-EE" dirty="0"/>
          </a:p>
          <a:p>
            <a:pPr lvl="2"/>
            <a:r>
              <a:rPr lang="et-EE" dirty="0"/>
              <a:t> </a:t>
            </a:r>
            <a:r>
              <a:rPr lang="ru-RU" dirty="0"/>
              <a:t>Цель</a:t>
            </a:r>
            <a:r>
              <a:rPr lang="et-EE" dirty="0"/>
              <a:t>: </a:t>
            </a:r>
            <a:r>
              <a:rPr lang="ru-RU" dirty="0"/>
              <a:t>изучение удовлетворенности</a:t>
            </a:r>
            <a:endParaRPr lang="et-EE" dirty="0"/>
          </a:p>
          <a:p>
            <a:pPr lvl="1"/>
            <a:r>
              <a:rPr lang="bg-BG" dirty="0" err="1"/>
              <a:t>Работодателей</a:t>
            </a:r>
            <a:endParaRPr lang="et-EE" dirty="0"/>
          </a:p>
          <a:p>
            <a:pPr lvl="2"/>
            <a:r>
              <a:rPr lang="ru-RU" dirty="0"/>
              <a:t>Цель</a:t>
            </a:r>
            <a:r>
              <a:rPr lang="et-EE" dirty="0"/>
              <a:t>: </a:t>
            </a:r>
            <a:r>
              <a:rPr lang="ru-RU" dirty="0"/>
              <a:t>насколько хорошо учащиеся справляются с реальной работой</a:t>
            </a:r>
            <a:r>
              <a:rPr lang="et-EE" dirty="0"/>
              <a:t>, </a:t>
            </a:r>
            <a:r>
              <a:rPr lang="ru-RU" dirty="0"/>
              <a:t>соответствует ли содержание учебной работы реальным потребностям</a:t>
            </a:r>
            <a:endParaRPr lang="et-EE" dirty="0"/>
          </a:p>
          <a:p>
            <a:pPr lvl="1"/>
            <a:r>
              <a:rPr lang="ru-RU" dirty="0"/>
              <a:t>Выпускников</a:t>
            </a:r>
            <a:endParaRPr lang="et-EE" dirty="0"/>
          </a:p>
          <a:p>
            <a:pPr lvl="2"/>
            <a:r>
              <a:rPr lang="ru-RU" dirty="0"/>
              <a:t>Цель</a:t>
            </a:r>
            <a:r>
              <a:rPr lang="et-EE" dirty="0"/>
              <a:t>:  </a:t>
            </a:r>
            <a:r>
              <a:rPr lang="ru-RU" dirty="0"/>
              <a:t>Как можно изменить учебную программу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66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Анкетирование первокурсников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Анкетирование проводится в октябре</a:t>
            </a:r>
            <a:r>
              <a:rPr lang="et-EE" dirty="0"/>
              <a:t>,</a:t>
            </a:r>
            <a:r>
              <a:rPr lang="ru-RU" dirty="0"/>
              <a:t> участвуют только </a:t>
            </a:r>
            <a:r>
              <a:rPr lang="ru-RU" dirty="0" smtClean="0"/>
              <a:t>первокурсники</a:t>
            </a:r>
            <a:r>
              <a:rPr lang="et-EE" dirty="0" smtClean="0"/>
              <a:t> </a:t>
            </a:r>
            <a:r>
              <a:rPr lang="ru-RU" dirty="0"/>
              <a:t>на базе основного </a:t>
            </a:r>
            <a:r>
              <a:rPr lang="ru-RU" dirty="0" smtClean="0"/>
              <a:t>образования</a:t>
            </a:r>
            <a:endParaRPr lang="et-EE" dirty="0" smtClean="0"/>
          </a:p>
          <a:p>
            <a:r>
              <a:rPr lang="ru-RU" dirty="0" smtClean="0"/>
              <a:t>Какие </a:t>
            </a:r>
            <a:r>
              <a:rPr lang="ru-RU" dirty="0"/>
              <a:t>вопросы включены в анкету</a:t>
            </a:r>
            <a:r>
              <a:rPr lang="et-EE" dirty="0"/>
              <a:t>:</a:t>
            </a:r>
          </a:p>
          <a:p>
            <a:pPr lvl="1"/>
            <a:r>
              <a:rPr lang="ru-RU" dirty="0"/>
              <a:t>Почему ты сделал (сделала) выбор в пользу </a:t>
            </a:r>
            <a:r>
              <a:rPr lang="ru-RU" dirty="0" err="1"/>
              <a:t>Олуствереской</a:t>
            </a:r>
            <a:r>
              <a:rPr lang="ru-RU" dirty="0"/>
              <a:t> школы обслуживания и сельского хозяйства</a:t>
            </a:r>
            <a:r>
              <a:rPr lang="et-EE" dirty="0"/>
              <a:t>? </a:t>
            </a:r>
          </a:p>
          <a:p>
            <a:pPr lvl="1"/>
            <a:r>
              <a:rPr lang="ru-RU" dirty="0"/>
              <a:t>Я доволен (довольна) тем, как </a:t>
            </a:r>
            <a:r>
              <a:rPr lang="ru-RU" dirty="0" smtClean="0"/>
              <a:t>преподаются </a:t>
            </a:r>
            <a:r>
              <a:rPr lang="ru-RU" dirty="0"/>
              <a:t>предметы</a:t>
            </a:r>
            <a:endParaRPr lang="et-EE" dirty="0"/>
          </a:p>
          <a:p>
            <a:pPr lvl="1"/>
            <a:r>
              <a:rPr lang="ru-RU" dirty="0"/>
              <a:t>Я не доволен (недовольна) тем, как </a:t>
            </a:r>
            <a:r>
              <a:rPr lang="ru-RU" dirty="0" smtClean="0"/>
              <a:t>преподаются </a:t>
            </a:r>
            <a:r>
              <a:rPr lang="ru-RU" dirty="0"/>
              <a:t>предметы</a:t>
            </a:r>
          </a:p>
          <a:p>
            <a:pPr lvl="1"/>
            <a:r>
              <a:rPr lang="ru-RU" dirty="0"/>
              <a:t>Я доволен (довольна) общежитием</a:t>
            </a:r>
            <a:endParaRPr lang="et-EE" dirty="0"/>
          </a:p>
          <a:p>
            <a:pPr lvl="1"/>
            <a:r>
              <a:rPr lang="ru-RU" dirty="0"/>
              <a:t>Я доволен (довольна) однокурсниками</a:t>
            </a:r>
            <a:endParaRPr lang="et-EE" dirty="0"/>
          </a:p>
          <a:p>
            <a:pPr lvl="1"/>
            <a:r>
              <a:rPr lang="ru-RU" dirty="0"/>
              <a:t>Я доволен (довольна) библиотекой</a:t>
            </a:r>
            <a:endParaRPr lang="et-EE" dirty="0"/>
          </a:p>
          <a:p>
            <a:pPr lvl="1"/>
            <a:r>
              <a:rPr lang="ru-RU" dirty="0"/>
              <a:t>Я доволен (довольна) возможностями проведения досуга</a:t>
            </a:r>
            <a:endParaRPr lang="et-EE" dirty="0"/>
          </a:p>
          <a:p>
            <a:pPr lvl="1"/>
            <a:r>
              <a:rPr lang="ru-RU" dirty="0"/>
              <a:t>Я доволен (довольна) столовой в учебном заведении</a:t>
            </a:r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954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Анкетирование с целью изучения удовлетворенности учащихся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7400" dirty="0"/>
              <a:t>Оценка проводится по 5-балльной шкале, где оценка «5» означает «крайне высокую удовлетворенность»</a:t>
            </a:r>
            <a:endParaRPr lang="et-EE" sz="7400" dirty="0"/>
          </a:p>
          <a:p>
            <a:r>
              <a:rPr lang="ru-RU" sz="7400" dirty="0"/>
              <a:t>Анкетирование проводится 1 раз в </a:t>
            </a:r>
            <a:r>
              <a:rPr lang="ru-RU" sz="7400" dirty="0" smtClean="0"/>
              <a:t>год</a:t>
            </a:r>
            <a:endParaRPr lang="et-EE" sz="7400" dirty="0"/>
          </a:p>
          <a:p>
            <a:r>
              <a:rPr lang="ru-RU" sz="7400" dirty="0"/>
              <a:t>Вопросы</a:t>
            </a:r>
            <a:r>
              <a:rPr lang="et-EE" sz="7400" dirty="0"/>
              <a:t>:</a:t>
            </a:r>
          </a:p>
          <a:p>
            <a:pPr lvl="1"/>
            <a:r>
              <a:rPr lang="ru-RU" sz="4500" dirty="0"/>
              <a:t>Возраст респондента </a:t>
            </a:r>
            <a:r>
              <a:rPr lang="et-EE" sz="4500" dirty="0"/>
              <a:t>(</a:t>
            </a:r>
            <a:r>
              <a:rPr lang="ru-RU" sz="4500" dirty="0"/>
              <a:t>специальность</a:t>
            </a:r>
            <a:r>
              <a:rPr lang="et-EE" sz="4500" dirty="0"/>
              <a:t>, </a:t>
            </a:r>
            <a:r>
              <a:rPr lang="ru-RU" sz="4500" dirty="0"/>
              <a:t>курс</a:t>
            </a:r>
            <a:r>
              <a:rPr lang="et-EE" sz="4500" dirty="0"/>
              <a:t>)</a:t>
            </a:r>
          </a:p>
          <a:p>
            <a:pPr lvl="1"/>
            <a:r>
              <a:rPr lang="ru-RU" sz="4500" dirty="0"/>
              <a:t>Удовлетворенность отношениями в учебном заведении </a:t>
            </a:r>
            <a:r>
              <a:rPr lang="et-EE" sz="4500" dirty="0"/>
              <a:t>(</a:t>
            </a:r>
            <a:r>
              <a:rPr lang="ru-RU" sz="4500" dirty="0"/>
              <a:t>между учащимися, между учащимися и преподавателями</a:t>
            </a:r>
            <a:r>
              <a:rPr lang="et-EE" sz="4500" dirty="0"/>
              <a:t>)</a:t>
            </a:r>
          </a:p>
          <a:p>
            <a:pPr lvl="1"/>
            <a:r>
              <a:rPr lang="ru-RU" sz="4500" dirty="0"/>
              <a:t>Удовлетворенность поддержкой, оказываемой учащимся </a:t>
            </a:r>
            <a:r>
              <a:rPr lang="et-EE" sz="4500" dirty="0"/>
              <a:t>(</a:t>
            </a:r>
            <a:r>
              <a:rPr lang="ru-RU" sz="4500" dirty="0"/>
              <a:t>куратор курса</a:t>
            </a:r>
            <a:r>
              <a:rPr lang="et-EE" sz="4500" dirty="0"/>
              <a:t>,</a:t>
            </a:r>
            <a:r>
              <a:rPr lang="ru-RU" sz="4500" dirty="0"/>
              <a:t> учебный отдел</a:t>
            </a:r>
            <a:r>
              <a:rPr lang="et-EE" sz="4500" dirty="0"/>
              <a:t>, </a:t>
            </a:r>
            <a:r>
              <a:rPr lang="ru-RU" sz="4500" dirty="0"/>
              <a:t>работники общежития</a:t>
            </a:r>
            <a:r>
              <a:rPr lang="et-EE" sz="4500" dirty="0"/>
              <a:t>)</a:t>
            </a:r>
          </a:p>
          <a:p>
            <a:pPr lvl="1"/>
            <a:r>
              <a:rPr lang="ru-RU" sz="4500" dirty="0"/>
              <a:t>Удовлетворенность распространением информации </a:t>
            </a:r>
            <a:r>
              <a:rPr lang="et-EE" sz="4500" dirty="0"/>
              <a:t>(</a:t>
            </a:r>
            <a:r>
              <a:rPr lang="ru-RU" sz="4500" dirty="0"/>
              <a:t>изменения в расписании, информация о мероприятиях</a:t>
            </a:r>
            <a:r>
              <a:rPr lang="et-EE" sz="4500" dirty="0"/>
              <a:t>)</a:t>
            </a:r>
          </a:p>
          <a:p>
            <a:pPr lvl="1"/>
            <a:r>
              <a:rPr lang="ru-RU" sz="4500" dirty="0"/>
              <a:t>Удовлетворенность проведением учебной работы </a:t>
            </a:r>
            <a:r>
              <a:rPr lang="et-EE" sz="4500" dirty="0"/>
              <a:t>(</a:t>
            </a:r>
            <a:r>
              <a:rPr lang="ru-RU" sz="4500" dirty="0"/>
              <a:t>расписание</a:t>
            </a:r>
            <a:r>
              <a:rPr lang="et-EE" sz="4500" dirty="0"/>
              <a:t>, </a:t>
            </a:r>
            <a:r>
              <a:rPr lang="ru-RU" sz="4500" dirty="0"/>
              <a:t>практика в учебном заведении, практика на предприятии</a:t>
            </a:r>
            <a:r>
              <a:rPr lang="et-EE" sz="4500" dirty="0"/>
              <a:t>, </a:t>
            </a:r>
            <a:r>
              <a:rPr lang="ru-RU" sz="4500" dirty="0"/>
              <a:t>содержание учебной работы</a:t>
            </a:r>
            <a:r>
              <a:rPr lang="et-EE" sz="4500" dirty="0"/>
              <a:t>)</a:t>
            </a:r>
          </a:p>
          <a:p>
            <a:pPr lvl="1"/>
            <a:r>
              <a:rPr lang="ru-RU" sz="4500" dirty="0"/>
              <a:t>Удовлетворенность помещениями учебного заведения</a:t>
            </a:r>
            <a:endParaRPr lang="et-EE" sz="4500" dirty="0"/>
          </a:p>
          <a:p>
            <a:pPr lvl="1"/>
            <a:r>
              <a:rPr lang="ru-RU" sz="4500" dirty="0"/>
              <a:t>Удовлетворенность общежитием</a:t>
            </a:r>
            <a:r>
              <a:rPr lang="et-EE" sz="4500" dirty="0"/>
              <a:t>, </a:t>
            </a:r>
            <a:r>
              <a:rPr lang="ru-RU" sz="4500" dirty="0"/>
              <a:t>питанием</a:t>
            </a:r>
            <a:r>
              <a:rPr lang="et-EE" sz="4500" dirty="0"/>
              <a:t>, </a:t>
            </a:r>
            <a:r>
              <a:rPr lang="ru-RU" sz="4500" dirty="0"/>
              <a:t>возможностями проведения досуга</a:t>
            </a:r>
            <a:endParaRPr lang="et-EE" sz="4500" dirty="0"/>
          </a:p>
          <a:p>
            <a:pPr lvl="1"/>
            <a:r>
              <a:rPr lang="ru-RU" sz="4500" dirty="0"/>
              <a:t>Удовлетворенность репутацией учебного заведения</a:t>
            </a:r>
            <a:endParaRPr lang="et-EE" sz="4500" dirty="0"/>
          </a:p>
          <a:p>
            <a:pPr lvl="1"/>
            <a:r>
              <a:rPr lang="ru-RU" sz="4500" dirty="0"/>
              <a:t>Предлагаемые учащимися изменения</a:t>
            </a:r>
            <a:endParaRPr lang="et-EE" sz="4500" dirty="0"/>
          </a:p>
          <a:p>
            <a:pPr lvl="1"/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81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Анализ анкетирования на примере анкетирования с целью изучения удовлетворенности учащихся </a:t>
            </a:r>
            <a:r>
              <a:rPr lang="et-EE" sz="2800" b="1" dirty="0"/>
              <a:t> </a:t>
            </a:r>
            <a:r>
              <a:rPr lang="et-EE" sz="2800" dirty="0"/>
              <a:t>(</a:t>
            </a:r>
            <a:r>
              <a:rPr lang="ru-RU" sz="2800" dirty="0"/>
              <a:t>в</a:t>
            </a:r>
            <a:r>
              <a:rPr lang="et-EE" sz="2800" dirty="0"/>
              <a:t> 2004</a:t>
            </a:r>
            <a:r>
              <a:rPr lang="ru-RU" sz="2800" dirty="0"/>
              <a:t> году</a:t>
            </a:r>
            <a:r>
              <a:rPr lang="et-EE" sz="2800" dirty="0"/>
              <a:t>)</a:t>
            </a:r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8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t-EE" sz="2800" dirty="0"/>
              <a:t/>
            </a:r>
            <a:br>
              <a:rPr lang="et-EE" sz="2800" dirty="0"/>
            </a:br>
            <a:r>
              <a:rPr lang="ru-RU" sz="2800" b="1" dirty="0"/>
              <a:t> 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ru-RU" sz="2400" b="1" dirty="0" smtClean="0"/>
              <a:t>Анализ </a:t>
            </a:r>
            <a:r>
              <a:rPr lang="ru-RU" sz="2400" b="1" dirty="0"/>
              <a:t>анкетирования на примере анкетирования с целью изучения удовлетворенности учащихся</a:t>
            </a:r>
            <a:r>
              <a:rPr lang="et-EE" sz="2400" b="1" dirty="0"/>
              <a:t> (</a:t>
            </a:r>
            <a:r>
              <a:rPr lang="ru-RU" sz="2400" b="1" dirty="0"/>
              <a:t>в </a:t>
            </a:r>
            <a:r>
              <a:rPr lang="et-EE" sz="2400" b="1" dirty="0"/>
              <a:t>2016</a:t>
            </a:r>
            <a:r>
              <a:rPr lang="ru-RU" sz="2400" b="1" dirty="0"/>
              <a:t> году</a:t>
            </a:r>
            <a:r>
              <a:rPr lang="et-EE" sz="2400" b="1" dirty="0" smtClean="0"/>
              <a:t>)</a:t>
            </a:r>
            <a:r>
              <a:rPr lang="et-EE" b="1" dirty="0"/>
              <a:t> </a:t>
            </a:r>
            <a:r>
              <a:rPr lang="et-EE" dirty="0"/>
              <a:t/>
            </a:r>
            <a:br>
              <a:rPr lang="et-EE" dirty="0"/>
            </a:br>
            <a:r>
              <a:rPr lang="et-EE" sz="2800" dirty="0"/>
              <a:t/>
            </a:r>
            <a:br>
              <a:rPr lang="et-EE" sz="2800" dirty="0"/>
            </a:br>
            <a:endParaRPr lang="et-EE" sz="2800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fi-FI" sz="1800" b="1" dirty="0" smtClean="0"/>
              <a:t>Я</a:t>
            </a:r>
            <a:r>
              <a:rPr lang="fi-FI" b="1" dirty="0" smtClean="0"/>
              <a:t> </a:t>
            </a:r>
            <a:r>
              <a:rPr lang="fi-FI" sz="1800" b="1" dirty="0" err="1"/>
              <a:t>доволен</a:t>
            </a:r>
            <a:r>
              <a:rPr lang="fi-FI" sz="1800" b="1" dirty="0"/>
              <a:t> (</a:t>
            </a:r>
            <a:r>
              <a:rPr lang="fi-FI" sz="1800" b="1" dirty="0" err="1"/>
              <a:t>довольна</a:t>
            </a:r>
            <a:r>
              <a:rPr lang="fi-FI" sz="1800" b="1" dirty="0"/>
              <a:t>) </a:t>
            </a:r>
            <a:r>
              <a:rPr lang="fi-FI" sz="1800" b="1" dirty="0" err="1"/>
              <a:t>тем</a:t>
            </a:r>
            <a:r>
              <a:rPr lang="fi-FI" sz="1800" b="1" dirty="0"/>
              <a:t>, </a:t>
            </a:r>
            <a:r>
              <a:rPr lang="fi-FI" sz="1800" b="1" dirty="0" err="1"/>
              <a:t>как</a:t>
            </a:r>
            <a:r>
              <a:rPr lang="fi-FI" sz="1800" b="1" dirty="0"/>
              <a:t> </a:t>
            </a:r>
            <a:r>
              <a:rPr lang="fi-FI" sz="1800" b="1" dirty="0" err="1"/>
              <a:t>преподается</a:t>
            </a:r>
            <a:r>
              <a:rPr lang="fi-FI" sz="1800" b="1" dirty="0"/>
              <a:t> </a:t>
            </a:r>
            <a:r>
              <a:rPr lang="fi-FI" sz="1800" b="1" dirty="0" err="1"/>
              <a:t>специальность</a:t>
            </a:r>
            <a:endParaRPr lang="et-EE" sz="1800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61721"/>
              </p:ext>
            </p:extLst>
          </p:nvPr>
        </p:nvGraphicFramePr>
        <p:xfrm>
          <a:off x="899592" y="2348879"/>
          <a:ext cx="6768752" cy="395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9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881040"/>
              </p:ext>
            </p:extLst>
          </p:nvPr>
        </p:nvGraphicFramePr>
        <p:xfrm>
          <a:off x="251520" y="1700807"/>
          <a:ext cx="843528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383592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600512141"/>
                    </a:ext>
                  </a:extLst>
                </a:gridCol>
                <a:gridCol w="349189">
                  <a:extLst>
                    <a:ext uri="{9D8B030D-6E8A-4147-A177-3AD203B41FA5}">
                      <a16:colId xmlns:a16="http://schemas.microsoft.com/office/drawing/2014/main" val="4124879711"/>
                    </a:ext>
                  </a:extLst>
                </a:gridCol>
                <a:gridCol w="562300">
                  <a:extLst>
                    <a:ext uri="{9D8B030D-6E8A-4147-A177-3AD203B41FA5}">
                      <a16:colId xmlns:a16="http://schemas.microsoft.com/office/drawing/2014/main" val="2894716376"/>
                    </a:ext>
                  </a:extLst>
                </a:gridCol>
                <a:gridCol w="675871">
                  <a:extLst>
                    <a:ext uri="{9D8B030D-6E8A-4147-A177-3AD203B41FA5}">
                      <a16:colId xmlns:a16="http://schemas.microsoft.com/office/drawing/2014/main" val="2059916842"/>
                    </a:ext>
                  </a:extLst>
                </a:gridCol>
                <a:gridCol w="597244">
                  <a:extLst>
                    <a:ext uri="{9D8B030D-6E8A-4147-A177-3AD203B41FA5}">
                      <a16:colId xmlns:a16="http://schemas.microsoft.com/office/drawing/2014/main" val="384800120"/>
                    </a:ext>
                  </a:extLst>
                </a:gridCol>
                <a:gridCol w="640926">
                  <a:extLst>
                    <a:ext uri="{9D8B030D-6E8A-4147-A177-3AD203B41FA5}">
                      <a16:colId xmlns:a16="http://schemas.microsoft.com/office/drawing/2014/main" val="2644609237"/>
                    </a:ext>
                  </a:extLst>
                </a:gridCol>
                <a:gridCol w="470965">
                  <a:extLst>
                    <a:ext uri="{9D8B030D-6E8A-4147-A177-3AD203B41FA5}">
                      <a16:colId xmlns:a16="http://schemas.microsoft.com/office/drawing/2014/main" val="2289470711"/>
                    </a:ext>
                  </a:extLst>
                </a:gridCol>
                <a:gridCol w="542444">
                  <a:extLst>
                    <a:ext uri="{9D8B030D-6E8A-4147-A177-3AD203B41FA5}">
                      <a16:colId xmlns:a16="http://schemas.microsoft.com/office/drawing/2014/main" val="3500839099"/>
                    </a:ext>
                  </a:extLst>
                </a:gridCol>
                <a:gridCol w="563093">
                  <a:extLst>
                    <a:ext uri="{9D8B030D-6E8A-4147-A177-3AD203B41FA5}">
                      <a16:colId xmlns:a16="http://schemas.microsoft.com/office/drawing/2014/main" val="3276719642"/>
                    </a:ext>
                  </a:extLst>
                </a:gridCol>
                <a:gridCol w="447933">
                  <a:extLst>
                    <a:ext uri="{9D8B030D-6E8A-4147-A177-3AD203B41FA5}">
                      <a16:colId xmlns:a16="http://schemas.microsoft.com/office/drawing/2014/main" val="3226610788"/>
                    </a:ext>
                  </a:extLst>
                </a:gridCol>
                <a:gridCol w="447933">
                  <a:extLst>
                    <a:ext uri="{9D8B030D-6E8A-4147-A177-3AD203B41FA5}">
                      <a16:colId xmlns:a16="http://schemas.microsoft.com/office/drawing/2014/main" val="2015033330"/>
                    </a:ext>
                  </a:extLst>
                </a:gridCol>
                <a:gridCol w="447933">
                  <a:extLst>
                    <a:ext uri="{9D8B030D-6E8A-4147-A177-3AD203B41FA5}">
                      <a16:colId xmlns:a16="http://schemas.microsoft.com/office/drawing/2014/main" val="4006452126"/>
                    </a:ext>
                  </a:extLst>
                </a:gridCol>
                <a:gridCol w="447933">
                  <a:extLst>
                    <a:ext uri="{9D8B030D-6E8A-4147-A177-3AD203B41FA5}">
                      <a16:colId xmlns:a16="http://schemas.microsoft.com/office/drawing/2014/main" val="278921297"/>
                    </a:ext>
                  </a:extLst>
                </a:gridCol>
                <a:gridCol w="447933">
                  <a:extLst>
                    <a:ext uri="{9D8B030D-6E8A-4147-A177-3AD203B41FA5}">
                      <a16:colId xmlns:a16="http://schemas.microsoft.com/office/drawing/2014/main" val="3721962884"/>
                    </a:ext>
                  </a:extLst>
                </a:gridCol>
                <a:gridCol w="447933">
                  <a:extLst>
                    <a:ext uri="{9D8B030D-6E8A-4147-A177-3AD203B41FA5}">
                      <a16:colId xmlns:a16="http://schemas.microsoft.com/office/drawing/2014/main" val="2428322994"/>
                    </a:ext>
                  </a:extLst>
                </a:gridCol>
                <a:gridCol w="337538">
                  <a:extLst>
                    <a:ext uri="{9D8B030D-6E8A-4147-A177-3AD203B41FA5}">
                      <a16:colId xmlns:a16="http://schemas.microsoft.com/office/drawing/2014/main" val="4202425042"/>
                    </a:ext>
                  </a:extLst>
                </a:gridCol>
              </a:tblGrid>
              <a:tr h="1026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 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K1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K2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K3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MTT1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MTT2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MTT3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PM1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PM2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PM3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JK1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PK1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PK2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PK3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TT2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TT3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J2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extLst>
                  <a:ext uri="{0D108BD9-81ED-4DB2-BD59-A6C34878D82A}">
                    <a16:rowId xmlns:a16="http://schemas.microsoft.com/office/drawing/2014/main" val="3675054779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2015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4,09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2,42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4,22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3,88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3,53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4,66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3,95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4,14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extLst>
                  <a:ext uri="{0D108BD9-81ED-4DB2-BD59-A6C34878D82A}">
                    <a16:rowId xmlns:a16="http://schemas.microsoft.com/office/drawing/2014/main" val="2118451081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2016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4,23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3,6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3,66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3,63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  <a:highlight>
                            <a:srgbClr val="FFFF00"/>
                          </a:highlight>
                        </a:rPr>
                        <a:t>3,42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3,91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  <a:highlight>
                            <a:srgbClr val="FFFF00"/>
                          </a:highlight>
                        </a:rPr>
                        <a:t>4,22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4,42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3,75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4,66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  <a:highlight>
                            <a:srgbClr val="FFFF00"/>
                          </a:highlight>
                        </a:rPr>
                        <a:t>3,66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4,33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4,4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4,33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extLst>
                  <a:ext uri="{0D108BD9-81ED-4DB2-BD59-A6C34878D82A}">
                    <a16:rowId xmlns:a16="http://schemas.microsoft.com/office/drawing/2014/main" val="1594347053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2017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  <a:highlight>
                            <a:srgbClr val="FF0000"/>
                          </a:highlight>
                        </a:rPr>
                        <a:t>2,33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3,25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3,44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4,18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  <a:highlight>
                            <a:srgbClr val="FF0000"/>
                          </a:highlight>
                        </a:rPr>
                        <a:t>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  <a:highlight>
                            <a:srgbClr val="FFFF00"/>
                          </a:highlight>
                        </a:rPr>
                        <a:t>4,83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4,35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  <a:highlight>
                            <a:srgbClr val="FFFF00"/>
                          </a:highlight>
                        </a:rPr>
                        <a:t>4,32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4,2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4,5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3,71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  <a:highlight>
                            <a:srgbClr val="FFFF00"/>
                          </a:highlight>
                        </a:rPr>
                        <a:t>3,7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t-E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>
                          <a:effectLst/>
                        </a:rPr>
                        <a:t>3,7</a:t>
                      </a:r>
                      <a:endParaRPr lang="et-E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000" dirty="0">
                          <a:effectLst/>
                        </a:rPr>
                        <a:t>3,71</a:t>
                      </a:r>
                      <a:endParaRPr lang="et-E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83" marR="41483" marT="0" marB="0" anchor="b"/>
                </a:tc>
                <a:extLst>
                  <a:ext uri="{0D108BD9-81ED-4DB2-BD59-A6C34878D82A}">
                    <a16:rowId xmlns:a16="http://schemas.microsoft.com/office/drawing/2014/main" val="2374725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Анализ анкетирования на примере анкетирования с целью изучения удовлетворенности учащихся </a:t>
            </a:r>
            <a:r>
              <a:rPr lang="et-EE" sz="2400" b="1" dirty="0"/>
              <a:t>(2016</a:t>
            </a:r>
            <a:r>
              <a:rPr lang="ru-RU" sz="2400" b="1" dirty="0"/>
              <a:t> год</a:t>
            </a:r>
            <a:r>
              <a:rPr lang="et-EE" sz="2400" b="1" dirty="0"/>
              <a:t>)</a:t>
            </a:r>
            <a:endParaRPr lang="et-EE" sz="2400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559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5568224"/>
            <a:ext cx="2016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Я доволен преподаванием </a:t>
            </a:r>
          </a:p>
          <a:p>
            <a:r>
              <a:rPr lang="ru-RU" sz="1200" dirty="0"/>
              <a:t>специальности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5531930"/>
            <a:ext cx="2016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Я доволен преподаванием </a:t>
            </a:r>
          </a:p>
          <a:p>
            <a:r>
              <a:rPr lang="ru-RU" sz="1200" dirty="0"/>
              <a:t>специальности 2016</a:t>
            </a:r>
          </a:p>
        </p:txBody>
      </p:sp>
    </p:spTree>
    <p:extLst>
      <p:ext uri="{BB962C8B-B14F-4D97-AF65-F5344CB8AC3E}">
        <p14:creationId xmlns:p14="http://schemas.microsoft.com/office/powerpoint/2010/main" val="38003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Анкетирование учащихся последних курсов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Анкетирование проводится после сдачи последнего экзамена </a:t>
            </a:r>
            <a:endParaRPr lang="et-EE" dirty="0" smtClean="0"/>
          </a:p>
          <a:p>
            <a:r>
              <a:rPr lang="ru-RU" dirty="0" smtClean="0"/>
              <a:t>Вопросы</a:t>
            </a:r>
            <a:r>
              <a:rPr lang="et-EE" dirty="0"/>
              <a:t>: </a:t>
            </a:r>
          </a:p>
          <a:p>
            <a:pPr lvl="1"/>
            <a:r>
              <a:rPr lang="ru-RU" dirty="0"/>
              <a:t>Преподавание каких предметов в учебном заведении кажется тебе наиболее важным</a:t>
            </a:r>
            <a:r>
              <a:rPr lang="et-EE" dirty="0"/>
              <a:t>? </a:t>
            </a:r>
            <a:r>
              <a:rPr lang="ru-RU" dirty="0"/>
              <a:t>Почему</a:t>
            </a:r>
            <a:r>
              <a:rPr lang="et-EE" dirty="0"/>
              <a:t>?</a:t>
            </a:r>
          </a:p>
          <a:p>
            <a:pPr lvl="1"/>
            <a:r>
              <a:rPr lang="ru-RU" dirty="0"/>
              <a:t>Преподаванием каких предметов ты остался </a:t>
            </a:r>
            <a:r>
              <a:rPr lang="ru-RU" dirty="0" err="1"/>
              <a:t>неудовлетворен</a:t>
            </a:r>
            <a:r>
              <a:rPr lang="ru-RU" dirty="0"/>
              <a:t> (осталась </a:t>
            </a:r>
            <a:r>
              <a:rPr lang="ru-RU" dirty="0" err="1"/>
              <a:t>неудовлетворена</a:t>
            </a:r>
            <a:r>
              <a:rPr lang="ru-RU" dirty="0"/>
              <a:t>)</a:t>
            </a:r>
            <a:r>
              <a:rPr lang="et-EE" dirty="0"/>
              <a:t>? </a:t>
            </a:r>
            <a:r>
              <a:rPr lang="ru-RU" dirty="0"/>
              <a:t>Почему</a:t>
            </a:r>
            <a:r>
              <a:rPr lang="et-EE" dirty="0"/>
              <a:t>?</a:t>
            </a:r>
          </a:p>
          <a:p>
            <a:pPr lvl="1"/>
            <a:r>
              <a:rPr lang="ru-RU" dirty="0"/>
              <a:t>Какие моменты учебной работы и жизни</a:t>
            </a:r>
            <a:r>
              <a:rPr lang="et-EE" dirty="0"/>
              <a:t> </a:t>
            </a:r>
            <a:r>
              <a:rPr lang="ru-RU" dirty="0"/>
              <a:t>могли быть организованы иначе</a:t>
            </a:r>
            <a:r>
              <a:rPr lang="et-EE" dirty="0"/>
              <a:t>?</a:t>
            </a:r>
          </a:p>
          <a:p>
            <a:pPr lvl="1"/>
            <a:r>
              <a:rPr lang="ru-RU" dirty="0"/>
              <a:t>Какие положительные моменты во время учебы и в связи с ней ты можешь вспомнить</a:t>
            </a:r>
            <a:r>
              <a:rPr lang="et-EE" dirty="0"/>
              <a:t>?</a:t>
            </a:r>
          </a:p>
          <a:p>
            <a:pPr lvl="1"/>
            <a:r>
              <a:rPr lang="ru-RU" dirty="0"/>
              <a:t>Какие отрицательны моменты во время учебы и в связи с ней ты можешь вспомнить</a:t>
            </a:r>
            <a:r>
              <a:rPr lang="et-EE" dirty="0"/>
              <a:t>?</a:t>
            </a:r>
          </a:p>
          <a:p>
            <a:pPr lvl="1"/>
            <a:r>
              <a:rPr lang="ru-RU" dirty="0"/>
              <a:t>Предложения для учебного заведения</a:t>
            </a:r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15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Анкетирование с целью изучения удовлетворенности работников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Оценка проводится по 5-балльной шкале, где оценка «5» означает «крайне высокую удовлетворенность»</a:t>
            </a:r>
            <a:endParaRPr lang="et-EE" dirty="0"/>
          </a:p>
          <a:p>
            <a:r>
              <a:rPr lang="ru-RU" dirty="0"/>
              <a:t>Анкетирование проводится 1 раз в </a:t>
            </a:r>
            <a:r>
              <a:rPr lang="ru-RU" dirty="0" smtClean="0"/>
              <a:t>год</a:t>
            </a:r>
            <a:endParaRPr lang="et-EE" dirty="0"/>
          </a:p>
          <a:p>
            <a:r>
              <a:rPr lang="ru-RU" dirty="0"/>
              <a:t>Вопросы</a:t>
            </a:r>
            <a:r>
              <a:rPr lang="et-EE" dirty="0"/>
              <a:t>:</a:t>
            </a:r>
          </a:p>
          <a:p>
            <a:pPr lvl="1"/>
            <a:r>
              <a:rPr lang="ru-RU" dirty="0"/>
              <a:t>Является респондент педагогом или другим работником, стаж респондента в </a:t>
            </a:r>
            <a:r>
              <a:rPr lang="ru-RU" dirty="0" err="1"/>
              <a:t>Олуствереской</a:t>
            </a:r>
            <a:r>
              <a:rPr lang="ru-RU" dirty="0"/>
              <a:t> школе обслуживания и сельского хозяйства</a:t>
            </a:r>
            <a:endParaRPr lang="et-EE" dirty="0"/>
          </a:p>
          <a:p>
            <a:pPr lvl="1"/>
            <a:r>
              <a:rPr lang="ru-RU" dirty="0"/>
              <a:t>Удовлетворенность отношениями в учебном заведении (между учащимися и преподавателями, между работниками</a:t>
            </a:r>
            <a:r>
              <a:rPr lang="et-EE" dirty="0"/>
              <a:t>)</a:t>
            </a:r>
          </a:p>
          <a:p>
            <a:pPr lvl="1"/>
            <a:r>
              <a:rPr lang="ru-RU" dirty="0"/>
              <a:t>Удовлетворенность распространением информации</a:t>
            </a:r>
            <a:endParaRPr lang="et-EE" dirty="0"/>
          </a:p>
          <a:p>
            <a:pPr lvl="1"/>
            <a:r>
              <a:rPr lang="ru-RU" dirty="0"/>
              <a:t>Удовлетворенность условиями труда </a:t>
            </a:r>
            <a:r>
              <a:rPr lang="et-EE" dirty="0"/>
              <a:t>(</a:t>
            </a:r>
            <a:r>
              <a:rPr lang="ru-RU" dirty="0"/>
              <a:t>помещения</a:t>
            </a:r>
            <a:r>
              <a:rPr lang="et-EE" dirty="0"/>
              <a:t>, </a:t>
            </a:r>
            <a:r>
              <a:rPr lang="ru-RU" dirty="0"/>
              <a:t>рабочими средствами</a:t>
            </a:r>
            <a:r>
              <a:rPr lang="et-EE" dirty="0"/>
              <a:t>, </a:t>
            </a:r>
            <a:r>
              <a:rPr lang="ru-RU" dirty="0"/>
              <a:t>рабочее время</a:t>
            </a:r>
            <a:r>
              <a:rPr lang="et-EE" dirty="0"/>
              <a:t>, </a:t>
            </a:r>
            <a:r>
              <a:rPr lang="ru-RU" dirty="0"/>
              <a:t>заработная плата</a:t>
            </a:r>
            <a:r>
              <a:rPr lang="et-EE" dirty="0"/>
              <a:t>, </a:t>
            </a:r>
            <a:r>
              <a:rPr lang="ru-RU" dirty="0"/>
              <a:t>источники мотивации</a:t>
            </a:r>
            <a:r>
              <a:rPr lang="et-EE" dirty="0"/>
              <a:t>)</a:t>
            </a:r>
          </a:p>
          <a:p>
            <a:pPr lvl="1"/>
            <a:r>
              <a:rPr lang="ru-RU" dirty="0"/>
              <a:t>Удовлетворенность управлением учебным заведением </a:t>
            </a:r>
            <a:r>
              <a:rPr lang="et-EE" dirty="0"/>
              <a:t>(</a:t>
            </a:r>
            <a:r>
              <a:rPr lang="ru-RU" dirty="0"/>
              <a:t>деятельность руководства</a:t>
            </a:r>
            <a:r>
              <a:rPr lang="et-EE" dirty="0"/>
              <a:t>, </a:t>
            </a:r>
            <a:r>
              <a:rPr lang="ru-RU" dirty="0"/>
              <a:t>решение проблем</a:t>
            </a:r>
            <a:r>
              <a:rPr lang="et-EE" dirty="0"/>
              <a:t>)</a:t>
            </a:r>
          </a:p>
          <a:p>
            <a:pPr lvl="1"/>
            <a:r>
              <a:rPr lang="ru-RU" dirty="0"/>
              <a:t>Удовлетворенность развитием учебного заведения </a:t>
            </a:r>
            <a:r>
              <a:rPr lang="et-EE" dirty="0"/>
              <a:t>(</a:t>
            </a:r>
            <a:r>
              <a:rPr lang="ru-RU" dirty="0"/>
              <a:t>направления развития учебного заведения</a:t>
            </a:r>
            <a:r>
              <a:rPr lang="et-EE" dirty="0"/>
              <a:t>, </a:t>
            </a:r>
            <a:r>
              <a:rPr lang="ru-RU" dirty="0"/>
              <a:t>действия, предпринимаемые для достижения целей</a:t>
            </a:r>
            <a:r>
              <a:rPr lang="et-EE" dirty="0"/>
              <a:t>)</a:t>
            </a:r>
          </a:p>
          <a:p>
            <a:pPr lvl="1"/>
            <a:r>
              <a:rPr lang="ru-RU" dirty="0"/>
              <a:t>Удовлетворенность возможностями собственного развития </a:t>
            </a:r>
            <a:r>
              <a:rPr lang="et-EE" dirty="0"/>
              <a:t>(</a:t>
            </a:r>
            <a:r>
              <a:rPr lang="ru-RU" dirty="0"/>
              <a:t>возможность участия в курсах</a:t>
            </a:r>
            <a:r>
              <a:rPr lang="et-EE" dirty="0"/>
              <a:t>, </a:t>
            </a:r>
            <a:r>
              <a:rPr lang="ru-RU" dirty="0"/>
              <a:t>учитываются ли мои предложения</a:t>
            </a:r>
            <a:r>
              <a:rPr lang="et-EE" dirty="0"/>
              <a:t>)</a:t>
            </a:r>
          </a:p>
          <a:p>
            <a:pPr lvl="1"/>
            <a:r>
              <a:rPr lang="ru-RU" dirty="0"/>
              <a:t>Удовлетворенность репутацией учебного заведения </a:t>
            </a:r>
          </a:p>
          <a:p>
            <a:pPr lvl="1"/>
            <a:r>
              <a:rPr lang="ru-RU" dirty="0"/>
              <a:t>Предложения работников</a:t>
            </a:r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836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Анкетирование работодателей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Обратная связь, собираемая учебными заведениями о том, как проходила практика учащегося после окончания практики</a:t>
            </a:r>
            <a:endParaRPr lang="et-EE" dirty="0"/>
          </a:p>
          <a:p>
            <a:r>
              <a:rPr lang="ru-RU" dirty="0"/>
              <a:t>Например</a:t>
            </a:r>
            <a:endParaRPr lang="et-EE" dirty="0"/>
          </a:p>
          <a:p>
            <a:pPr lvl="1"/>
            <a:r>
              <a:rPr lang="ru-RU" dirty="0"/>
              <a:t>Каких навыков не хватало учащемуся в ходе практики</a:t>
            </a:r>
            <a:endParaRPr lang="et-EE" dirty="0"/>
          </a:p>
          <a:p>
            <a:pPr lvl="1"/>
            <a:r>
              <a:rPr lang="ru-RU" dirty="0"/>
              <a:t>Социальные навыки и дисциплина учащегося вовремя прохождения практики</a:t>
            </a:r>
            <a:endParaRPr lang="et-EE" dirty="0"/>
          </a:p>
          <a:p>
            <a:pPr lvl="1"/>
            <a:r>
              <a:rPr lang="ru-RU" dirty="0"/>
              <a:t>Личностные качества учащегося</a:t>
            </a:r>
            <a:endParaRPr lang="et-EE" dirty="0"/>
          </a:p>
          <a:p>
            <a:pPr lvl="1"/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295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Начало работы в области обеспечения качества в Эстонии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Целенаправленная работа в области обеспечения качества центров профессионального образования в Эстонии началась в 1996 году</a:t>
            </a:r>
            <a:endParaRPr lang="et-EE" dirty="0"/>
          </a:p>
          <a:p>
            <a:r>
              <a:rPr lang="ru-RU" dirty="0"/>
              <a:t>В 2003 году целевым учреждением </a:t>
            </a:r>
            <a:r>
              <a:rPr lang="et-EE" dirty="0" err="1"/>
              <a:t>Innove</a:t>
            </a:r>
            <a:r>
              <a:rPr lang="et-EE" dirty="0"/>
              <a:t> </a:t>
            </a:r>
            <a:r>
              <a:rPr lang="ru-RU" dirty="0"/>
              <a:t>был объявлен первый конкурс качества обучения среди центров профессионального образования</a:t>
            </a:r>
            <a:endParaRPr lang="et-EE" dirty="0"/>
          </a:p>
          <a:p>
            <a:pPr lvl="1"/>
            <a:r>
              <a:rPr lang="ru-RU" dirty="0"/>
              <a:t>К участию были приглашены 10 учебных заведений</a:t>
            </a:r>
            <a:endParaRPr lang="et-EE" dirty="0"/>
          </a:p>
          <a:p>
            <a:r>
              <a:rPr lang="ru-RU" dirty="0"/>
              <a:t>В </a:t>
            </a:r>
            <a:r>
              <a:rPr lang="et-EE" dirty="0"/>
              <a:t>2004</a:t>
            </a:r>
            <a:r>
              <a:rPr lang="ru-RU" dirty="0"/>
              <a:t> году началось регулярное проведение конкурсов качества обучения </a:t>
            </a:r>
            <a:r>
              <a:rPr lang="et-EE" dirty="0"/>
              <a:t>(</a:t>
            </a:r>
            <a:r>
              <a:rPr lang="ru-RU" dirty="0"/>
              <a:t>участие добровольно</a:t>
            </a:r>
            <a:r>
              <a:rPr lang="et-EE" dirty="0"/>
              <a:t>)</a:t>
            </a:r>
          </a:p>
          <a:p>
            <a:pPr marL="457200" lvl="1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204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Анкетирование выпускников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соответствии с законом спустя 6 месяцев после окончания обучения </a:t>
            </a:r>
            <a:r>
              <a:rPr lang="et-EE" dirty="0"/>
              <a:t>–</a:t>
            </a:r>
            <a:r>
              <a:rPr lang="ru-RU" dirty="0"/>
              <a:t> сбор информации о профессиональном применении навыков</a:t>
            </a:r>
            <a:endParaRPr lang="et-EE" dirty="0"/>
          </a:p>
          <a:p>
            <a:r>
              <a:rPr lang="ru-RU" dirty="0"/>
              <a:t>Собираемая учебными заведениями обратная связь</a:t>
            </a:r>
            <a:r>
              <a:rPr lang="et-EE" dirty="0"/>
              <a:t> </a:t>
            </a:r>
          </a:p>
          <a:p>
            <a:pPr lvl="1"/>
            <a:r>
              <a:rPr lang="ru-RU" dirty="0"/>
              <a:t>Например</a:t>
            </a:r>
            <a:r>
              <a:rPr lang="et-EE" dirty="0"/>
              <a:t>:</a:t>
            </a:r>
          </a:p>
          <a:p>
            <a:pPr lvl="2"/>
            <a:r>
              <a:rPr lang="ru-RU" dirty="0"/>
              <a:t>Каким предметам/темам учебным заведениям следовало уделять больше внимания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647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Способы проведения анализа</a:t>
            </a:r>
            <a:r>
              <a:rPr lang="et-EE" dirty="0"/>
              <a:t>: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Наблюдение </a:t>
            </a:r>
            <a:r>
              <a:rPr lang="et-EE" dirty="0"/>
              <a:t>(</a:t>
            </a:r>
            <a:r>
              <a:rPr lang="ru-RU" dirty="0"/>
              <a:t>директор</a:t>
            </a:r>
            <a:r>
              <a:rPr lang="et-EE" dirty="0"/>
              <a:t>, </a:t>
            </a:r>
            <a:r>
              <a:rPr lang="ru-RU" dirty="0"/>
              <a:t>руководитель учебного отдела</a:t>
            </a:r>
            <a:r>
              <a:rPr lang="et-EE" dirty="0"/>
              <a:t>, </a:t>
            </a:r>
            <a:r>
              <a:rPr lang="ru-RU" dirty="0"/>
              <a:t>руководитель по развитию</a:t>
            </a:r>
            <a:r>
              <a:rPr lang="et-EE" dirty="0"/>
              <a:t>)</a:t>
            </a:r>
          </a:p>
          <a:p>
            <a:r>
              <a:rPr lang="ru-RU" dirty="0"/>
              <a:t>Беседы с работниками</a:t>
            </a:r>
            <a:endParaRPr lang="et-EE" dirty="0"/>
          </a:p>
          <a:p>
            <a:r>
              <a:rPr lang="ru-RU" dirty="0"/>
              <a:t>Беседы с заинтересованными группами</a:t>
            </a:r>
            <a:endParaRPr lang="et-EE" dirty="0"/>
          </a:p>
          <a:p>
            <a:r>
              <a:rPr lang="ru-RU" dirty="0"/>
              <a:t>Посещение уроков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lvl="1"/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119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2"/>
          <a:srcRect t="8584" b="1274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Pealkiri 3"/>
          <p:cNvSpPr txBox="1">
            <a:spLocks/>
          </p:cNvSpPr>
          <p:nvPr/>
        </p:nvSpPr>
        <p:spPr>
          <a:xfrm>
            <a:off x="800099" y="2427732"/>
            <a:ext cx="7543800" cy="12070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rgbClr val="4F79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Cyrl-AZ" b="1" cap="none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внимание!</a:t>
            </a:r>
            <a:endParaRPr lang="et-EE" b="1" cap="none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24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Два способа оценки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До 2003 года в Эстонии преимущественно проводилась внешняя оценка</a:t>
            </a:r>
            <a:endParaRPr lang="et-EE" dirty="0"/>
          </a:p>
          <a:p>
            <a:pPr lvl="1"/>
            <a:r>
              <a:rPr lang="ru-RU" dirty="0"/>
              <a:t>оценка осуществлялась министерством, уездной управой</a:t>
            </a:r>
            <a:endParaRPr lang="et-EE" dirty="0"/>
          </a:p>
          <a:p>
            <a:pPr lvl="1"/>
            <a:r>
              <a:rPr lang="ru-RU" dirty="0"/>
              <a:t>оценка была преимущественно основана на проверке (исполнение законов, документация</a:t>
            </a:r>
            <a:r>
              <a:rPr lang="et-EE" dirty="0"/>
              <a:t>)</a:t>
            </a:r>
          </a:p>
          <a:p>
            <a:r>
              <a:rPr lang="ru-RU" dirty="0"/>
              <a:t>С </a:t>
            </a:r>
            <a:r>
              <a:rPr lang="et-EE" dirty="0"/>
              <a:t>2003</a:t>
            </a:r>
            <a:r>
              <a:rPr lang="ru-RU" dirty="0"/>
              <a:t> года проводится самооценка (премия за качество обучения, внутренняя оценка) и внешняя оценка</a:t>
            </a:r>
            <a:endParaRPr lang="et-EE" dirty="0"/>
          </a:p>
          <a:p>
            <a:pPr lvl="1"/>
            <a:r>
              <a:rPr lang="ru-RU" dirty="0"/>
              <a:t>Внутренняя оценка </a:t>
            </a:r>
            <a:r>
              <a:rPr lang="et-EE" dirty="0"/>
              <a:t>(</a:t>
            </a:r>
            <a:r>
              <a:rPr lang="ru-RU" dirty="0"/>
              <a:t>самоанализ </a:t>
            </a:r>
            <a:r>
              <a:rPr lang="et-EE" dirty="0"/>
              <a:t>+</a:t>
            </a:r>
            <a:r>
              <a:rPr lang="ru-RU" dirty="0"/>
              <a:t> оценка, данная несвязанными с учебным заведением лицами</a:t>
            </a:r>
            <a:r>
              <a:rPr lang="et-EE" dirty="0"/>
              <a:t>)</a:t>
            </a:r>
          </a:p>
          <a:p>
            <a:pPr lvl="1"/>
            <a:r>
              <a:rPr lang="ru-RU" dirty="0"/>
              <a:t>Внешняя оценка </a:t>
            </a:r>
            <a:r>
              <a:rPr lang="et-EE" dirty="0"/>
              <a:t>(</a:t>
            </a:r>
            <a:r>
              <a:rPr lang="ru-RU" dirty="0"/>
              <a:t>министерство</a:t>
            </a:r>
            <a:r>
              <a:rPr lang="et-EE" dirty="0"/>
              <a:t>,</a:t>
            </a:r>
            <a:r>
              <a:rPr lang="ru-RU" dirty="0"/>
              <a:t> уездная управа</a:t>
            </a:r>
            <a:r>
              <a:rPr lang="et-E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0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Какова была ситуация в 2000 году</a:t>
            </a:r>
            <a:r>
              <a:rPr lang="et-EE" b="1" dirty="0"/>
              <a:t>?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dirty="0"/>
              <a:t>У школы была программа развития</a:t>
            </a:r>
            <a:endParaRPr lang="et-EE" dirty="0"/>
          </a:p>
          <a:p>
            <a:pPr lvl="1"/>
            <a:r>
              <a:rPr lang="ru-RU" dirty="0"/>
              <a:t>Ежемесячный план действий</a:t>
            </a:r>
            <a:r>
              <a:rPr lang="et-EE" dirty="0"/>
              <a:t>,</a:t>
            </a:r>
            <a:r>
              <a:rPr lang="ru-RU" dirty="0"/>
              <a:t> где указаны проводимые мероприятия </a:t>
            </a:r>
            <a:r>
              <a:rPr lang="et-EE" dirty="0"/>
              <a:t>(</a:t>
            </a:r>
            <a:r>
              <a:rPr lang="ru-RU" dirty="0"/>
              <a:t>не имеет отношения к программе развития</a:t>
            </a:r>
            <a:r>
              <a:rPr lang="et-EE" dirty="0"/>
              <a:t>)</a:t>
            </a:r>
          </a:p>
          <a:p>
            <a:pPr lvl="1"/>
            <a:r>
              <a:rPr lang="ru-RU" dirty="0"/>
              <a:t>Каждое отделение учебного заведения подходило к работе ответственно</a:t>
            </a:r>
            <a:r>
              <a:rPr lang="et-EE" dirty="0"/>
              <a:t>. </a:t>
            </a:r>
            <a:r>
              <a:rPr lang="ru-RU" dirty="0"/>
              <a:t>Важным было наличие учеников. Программа развития не выполнялась</a:t>
            </a:r>
            <a:r>
              <a:rPr lang="et-EE" dirty="0"/>
              <a:t>. </a:t>
            </a:r>
          </a:p>
          <a:p>
            <a:pPr lvl="1"/>
            <a:r>
              <a:rPr lang="ru-RU" dirty="0"/>
              <a:t>Отдельные нерегулярно проводимые анкетирования учащихся, работников</a:t>
            </a:r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084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было</a:t>
            </a:r>
            <a:r>
              <a:rPr lang="et-EE" b="1" dirty="0"/>
              <a:t>? (</a:t>
            </a:r>
            <a:r>
              <a:rPr lang="ru-RU" b="1" dirty="0"/>
              <a:t>исходя из цикла </a:t>
            </a:r>
            <a:r>
              <a:rPr lang="ru-RU" b="1" dirty="0" err="1"/>
              <a:t>Деминга</a:t>
            </a:r>
            <a:r>
              <a:rPr lang="et-EE" b="1" dirty="0"/>
              <a:t>)</a:t>
            </a:r>
          </a:p>
        </p:txBody>
      </p:sp>
      <p:graphicFrame>
        <p:nvGraphicFramePr>
          <p:cNvPr id="6" name="Skemaatiline diagramm 5"/>
          <p:cNvGraphicFramePr/>
          <p:nvPr>
            <p:extLst>
              <p:ext uri="{D42A27DB-BD31-4B8C-83A1-F6EECF244321}">
                <p14:modId xmlns:p14="http://schemas.microsoft.com/office/powerpoint/2010/main" val="2421420069"/>
              </p:ext>
            </p:extLst>
          </p:nvPr>
        </p:nvGraphicFramePr>
        <p:xfrm>
          <a:off x="457994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2120" y="206084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b="1" dirty="0" err="1"/>
              <a:t>планирование</a:t>
            </a:r>
            <a:r>
              <a:rPr lang="et-EE" altLang="et-EE" b="1" dirty="0"/>
              <a:t> (</a:t>
            </a:r>
            <a:r>
              <a:rPr lang="et-EE" altLang="et-EE" b="1" dirty="0" err="1"/>
              <a:t>plan</a:t>
            </a:r>
            <a:r>
              <a:rPr lang="et-EE" altLang="et-EE" b="1" dirty="0"/>
              <a:t>)</a:t>
            </a:r>
          </a:p>
          <a:p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486916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b="1" dirty="0" err="1"/>
              <a:t>исполнение</a:t>
            </a:r>
            <a:r>
              <a:rPr lang="et-EE" altLang="et-EE" b="1" dirty="0"/>
              <a:t> (</a:t>
            </a:r>
            <a:r>
              <a:rPr lang="et-EE" altLang="et-EE" b="1" dirty="0" err="1"/>
              <a:t>do</a:t>
            </a:r>
            <a:r>
              <a:rPr lang="et-EE" altLang="et-EE" b="1" dirty="0"/>
              <a:t>)</a:t>
            </a:r>
          </a:p>
          <a:p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706247" y="459216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b="1" dirty="0" err="1"/>
              <a:t>проверка</a:t>
            </a:r>
            <a:r>
              <a:rPr lang="et-EE" altLang="et-EE" b="1" dirty="0"/>
              <a:t> </a:t>
            </a:r>
            <a:r>
              <a:rPr lang="et-EE" altLang="et-EE" b="1" dirty="0" err="1"/>
              <a:t>сделанного</a:t>
            </a:r>
            <a:r>
              <a:rPr lang="et-EE" altLang="et-EE" b="1" dirty="0"/>
              <a:t> (</a:t>
            </a:r>
            <a:r>
              <a:rPr lang="et-EE" altLang="et-EE" b="1" dirty="0" err="1"/>
              <a:t>check</a:t>
            </a:r>
            <a:r>
              <a:rPr lang="et-EE" altLang="et-EE" b="1" dirty="0"/>
              <a:t>)</a:t>
            </a:r>
          </a:p>
          <a:p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27687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t-EE" altLang="et-EE" b="1" dirty="0" err="1"/>
              <a:t>Корректировка</a:t>
            </a:r>
            <a:endParaRPr lang="et-EE" altLang="et-EE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b="1" dirty="0"/>
              <a:t> </a:t>
            </a:r>
            <a:r>
              <a:rPr lang="et-EE" altLang="et-EE" b="1" dirty="0" err="1"/>
              <a:t>результатов</a:t>
            </a:r>
            <a:r>
              <a:rPr lang="et-EE" altLang="et-EE" b="1" dirty="0"/>
              <a:t> (</a:t>
            </a:r>
            <a:r>
              <a:rPr lang="et-EE" altLang="et-EE" b="1" dirty="0" err="1"/>
              <a:t>act</a:t>
            </a:r>
            <a:r>
              <a:rPr lang="et-EE" altLang="et-EE" b="1" dirty="0"/>
              <a:t>)</a:t>
            </a:r>
          </a:p>
          <a:p>
            <a:endParaRPr lang="et-EE" dirty="0"/>
          </a:p>
        </p:txBody>
      </p:sp>
      <p:cxnSp>
        <p:nvCxnSpPr>
          <p:cNvPr id="10" name="Sirgkonnektor 9"/>
          <p:cNvCxnSpPr/>
          <p:nvPr/>
        </p:nvCxnSpPr>
        <p:spPr>
          <a:xfrm>
            <a:off x="1418215" y="1412776"/>
            <a:ext cx="216024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irgkonnektor 11"/>
          <p:cNvCxnSpPr/>
          <p:nvPr/>
        </p:nvCxnSpPr>
        <p:spPr>
          <a:xfrm>
            <a:off x="1806975" y="4617132"/>
            <a:ext cx="3225793" cy="142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подразумевать под качеством</a:t>
            </a:r>
            <a:r>
              <a:rPr lang="et-EE" b="1" dirty="0"/>
              <a:t>?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Качество образования</a:t>
            </a:r>
            <a:r>
              <a:rPr lang="et-EE" dirty="0"/>
              <a:t>?</a:t>
            </a:r>
          </a:p>
          <a:p>
            <a:r>
              <a:rPr lang="ru-RU" dirty="0"/>
              <a:t>Всегда следует предварительно согласовывать, какой смысл вкладывается в термин «качество»</a:t>
            </a:r>
            <a:r>
              <a:rPr lang="et-EE" dirty="0"/>
              <a:t>!</a:t>
            </a:r>
          </a:p>
          <a:p>
            <a:r>
              <a:rPr lang="ru-RU" dirty="0"/>
              <a:t>Невозможно обеспечить качество исключительно посредством проверки</a:t>
            </a:r>
            <a:r>
              <a:rPr lang="et-EE" dirty="0"/>
              <a:t>.</a:t>
            </a:r>
            <a:r>
              <a:rPr lang="ru-RU" dirty="0"/>
              <a:t> Система в целом должна основываться на понимании термина «качество».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772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 стало в 2016 году</a:t>
            </a:r>
            <a:r>
              <a:rPr lang="et-EE" b="1" dirty="0"/>
              <a:t>?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ПРОГРАММА РАЗВИТИЯ НА </a:t>
            </a:r>
            <a:r>
              <a:rPr lang="et-EE" dirty="0"/>
              <a:t>2016 – 2020</a:t>
            </a:r>
            <a:r>
              <a:rPr lang="ru-RU" dirty="0"/>
              <a:t> гг.</a:t>
            </a:r>
            <a:endParaRPr lang="et-EE" dirty="0"/>
          </a:p>
          <a:p>
            <a:pPr algn="ctr"/>
            <a:endParaRPr lang="et-EE" dirty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/>
              <a:t/>
            </a:r>
            <a:br>
              <a:rPr lang="et-EE" dirty="0"/>
            </a:br>
            <a:r>
              <a:rPr lang="ru-RU" dirty="0"/>
              <a:t>ПЛАН ДЕЙСТВИЙ НА </a:t>
            </a:r>
            <a:r>
              <a:rPr lang="et-EE" dirty="0"/>
              <a:t>2016 – </a:t>
            </a:r>
            <a:r>
              <a:rPr lang="et-EE" dirty="0" smtClean="0"/>
              <a:t>2019</a:t>
            </a:r>
            <a:r>
              <a:rPr lang="ru-RU" dirty="0" smtClean="0"/>
              <a:t> </a:t>
            </a:r>
            <a:r>
              <a:rPr lang="ru-RU" dirty="0"/>
              <a:t>гг.</a:t>
            </a:r>
            <a:endParaRPr lang="et-EE" dirty="0"/>
          </a:p>
          <a:p>
            <a:pPr marL="0" indent="0" algn="ctr">
              <a:buNone/>
            </a:pPr>
            <a:r>
              <a:rPr lang="et-EE" dirty="0"/>
              <a:t> </a:t>
            </a:r>
          </a:p>
          <a:p>
            <a:pPr algn="ctr"/>
            <a:endParaRPr lang="et-EE" dirty="0"/>
          </a:p>
          <a:p>
            <a:pPr marL="0" indent="0" algn="ctr">
              <a:buNone/>
            </a:pPr>
            <a:r>
              <a:rPr lang="et-EE" dirty="0"/>
              <a:t/>
            </a:r>
            <a:br>
              <a:rPr lang="et-EE" dirty="0"/>
            </a:br>
            <a:r>
              <a:rPr lang="ru-RU" dirty="0"/>
              <a:t>ОБЩИЙ ПЛАН РАБОТЫ НА </a:t>
            </a:r>
            <a:r>
              <a:rPr lang="et-EE" dirty="0" smtClean="0"/>
              <a:t>2016/2017 </a:t>
            </a:r>
            <a:r>
              <a:rPr lang="ru-RU" dirty="0"/>
              <a:t>УЧЕБНЫЙ ГОД</a:t>
            </a:r>
            <a:endParaRPr lang="et-EE" dirty="0"/>
          </a:p>
          <a:p>
            <a:pPr algn="ctr"/>
            <a:endParaRPr lang="et-EE" dirty="0"/>
          </a:p>
          <a:p>
            <a:pPr algn="ctr"/>
            <a:endParaRPr lang="et-EE" dirty="0"/>
          </a:p>
          <a:p>
            <a:pPr marL="0" indent="0" algn="ctr">
              <a:buNone/>
            </a:pPr>
            <a:r>
              <a:rPr lang="et-EE" dirty="0"/>
              <a:t/>
            </a:r>
            <a:br>
              <a:rPr lang="et-EE" dirty="0"/>
            </a:br>
            <a:r>
              <a:rPr lang="ru-RU" dirty="0"/>
              <a:t>ЕЖЕМЕСЯЧНЫЙ ПЛАН ДЕЙСТВИЙ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cxnSp>
        <p:nvCxnSpPr>
          <p:cNvPr id="5" name="Sirge noolkonnektor 4"/>
          <p:cNvCxnSpPr/>
          <p:nvPr/>
        </p:nvCxnSpPr>
        <p:spPr>
          <a:xfrm>
            <a:off x="4499992" y="19888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e noolkonnektor 6"/>
          <p:cNvCxnSpPr/>
          <p:nvPr/>
        </p:nvCxnSpPr>
        <p:spPr>
          <a:xfrm>
            <a:off x="4572000" y="32849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/>
          <p:cNvCxnSpPr/>
          <p:nvPr/>
        </p:nvCxnSpPr>
        <p:spPr>
          <a:xfrm>
            <a:off x="4572000" y="450912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дела обстоят теперь</a:t>
            </a:r>
            <a:r>
              <a:rPr lang="et-EE" b="1" dirty="0"/>
              <a:t>? (</a:t>
            </a:r>
            <a:r>
              <a:rPr lang="ru-RU" b="1" dirty="0"/>
              <a:t>исходя из цикла </a:t>
            </a:r>
            <a:r>
              <a:rPr lang="ru-RU" b="1" dirty="0" err="1"/>
              <a:t>Деминга</a:t>
            </a:r>
            <a:r>
              <a:rPr lang="et-EE" b="1" dirty="0"/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 </a:t>
            </a:r>
          </a:p>
        </p:txBody>
      </p:sp>
      <p:graphicFrame>
        <p:nvGraphicFramePr>
          <p:cNvPr id="5" name="Skemaatiline diagramm 4"/>
          <p:cNvGraphicFramePr/>
          <p:nvPr>
            <p:extLst>
              <p:ext uri="{D42A27DB-BD31-4B8C-83A1-F6EECF244321}">
                <p14:modId xmlns:p14="http://schemas.microsoft.com/office/powerpoint/2010/main" val="438279562"/>
              </p:ext>
            </p:extLst>
          </p:nvPr>
        </p:nvGraphicFramePr>
        <p:xfrm>
          <a:off x="457994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0152" y="206084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b="1" dirty="0" err="1"/>
              <a:t>планирование</a:t>
            </a:r>
            <a:r>
              <a:rPr lang="et-EE" altLang="et-EE" b="1" dirty="0"/>
              <a:t> (</a:t>
            </a:r>
            <a:r>
              <a:rPr lang="et-EE" altLang="et-EE" b="1" dirty="0" err="1"/>
              <a:t>plan</a:t>
            </a:r>
            <a:r>
              <a:rPr lang="et-EE" altLang="et-EE" b="1" dirty="0"/>
              <a:t>)</a:t>
            </a:r>
          </a:p>
          <a:p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4869160"/>
            <a:ext cx="201622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b="1" dirty="0" err="1"/>
              <a:t>исполнение</a:t>
            </a:r>
            <a:r>
              <a:rPr lang="et-EE" altLang="et-EE" b="1" dirty="0"/>
              <a:t> (</a:t>
            </a:r>
            <a:r>
              <a:rPr lang="et-EE" altLang="et-EE" b="1" dirty="0" err="1"/>
              <a:t>do</a:t>
            </a:r>
            <a:r>
              <a:rPr lang="et-EE" altLang="et-EE" b="1" dirty="0"/>
              <a:t>)</a:t>
            </a:r>
          </a:p>
          <a:p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479715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b="1" dirty="0" err="1"/>
              <a:t>проверка</a:t>
            </a:r>
            <a:r>
              <a:rPr lang="et-EE" altLang="et-EE" b="1" dirty="0"/>
              <a:t> </a:t>
            </a:r>
            <a:r>
              <a:rPr lang="et-EE" altLang="et-EE" b="1" dirty="0" err="1"/>
              <a:t>сделанного</a:t>
            </a:r>
            <a:r>
              <a:rPr lang="et-EE" altLang="et-EE" b="1" dirty="0"/>
              <a:t> (</a:t>
            </a:r>
            <a:r>
              <a:rPr lang="et-EE" altLang="et-EE" b="1" dirty="0" err="1"/>
              <a:t>check</a:t>
            </a:r>
            <a:endParaRPr lang="et-EE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9168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t-EE" altLang="et-EE" b="1"/>
              <a:t>Корректировка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b="1"/>
              <a:t> результатов (act)</a:t>
            </a:r>
            <a:endParaRPr lang="et-EE" altLang="et-EE" b="1" dirty="0"/>
          </a:p>
        </p:txBody>
      </p:sp>
    </p:spTree>
    <p:extLst>
      <p:ext uri="{BB962C8B-B14F-4D97-AF65-F5344CB8AC3E}">
        <p14:creationId xmlns:p14="http://schemas.microsoft.com/office/powerpoint/2010/main" val="1160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Что находится в </a:t>
            </a:r>
            <a:r>
              <a:rPr lang="ru-RU" b="1" dirty="0" smtClean="0"/>
              <a:t>фокусе</a:t>
            </a:r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/>
              <a:t>Текущая ситуация </a:t>
            </a:r>
            <a:r>
              <a:rPr lang="et-EE" dirty="0"/>
              <a:t>- </a:t>
            </a:r>
            <a:r>
              <a:rPr lang="ru-RU" dirty="0"/>
              <a:t>акцент на слове КАК</a:t>
            </a:r>
            <a:endParaRPr lang="et-EE" dirty="0"/>
          </a:p>
          <a:p>
            <a:pPr marL="742950" lvl="2" indent="-342900"/>
            <a:r>
              <a:rPr lang="ru-RU" dirty="0"/>
              <a:t>Какова текущая ситуация в школе</a:t>
            </a:r>
            <a:r>
              <a:rPr lang="et-EE" dirty="0"/>
              <a:t>, </a:t>
            </a:r>
            <a:r>
              <a:rPr lang="ru-RU" dirty="0"/>
              <a:t>как мы выполняем что-либо</a:t>
            </a:r>
            <a:r>
              <a:rPr lang="et-EE" dirty="0"/>
              <a:t>, </a:t>
            </a:r>
            <a:r>
              <a:rPr lang="ru-RU" dirty="0"/>
              <a:t>каковы результаты</a:t>
            </a:r>
            <a:r>
              <a:rPr lang="et-EE" dirty="0"/>
              <a:t>?</a:t>
            </a:r>
          </a:p>
          <a:p>
            <a:pPr marL="742950" lvl="2" indent="-342900"/>
            <a:r>
              <a:rPr lang="ru-RU" dirty="0"/>
              <a:t>Например </a:t>
            </a:r>
            <a:r>
              <a:rPr lang="ru-RU" dirty="0" smtClean="0"/>
              <a:t>–</a:t>
            </a:r>
            <a:r>
              <a:rPr lang="et-EE" dirty="0" smtClean="0"/>
              <a:t> </a:t>
            </a:r>
            <a:r>
              <a:rPr lang="ru-RU" dirty="0" smtClean="0"/>
              <a:t>как </a:t>
            </a:r>
            <a:r>
              <a:rPr lang="ru-RU" dirty="0"/>
              <a:t>реализуется учебная программа</a:t>
            </a:r>
            <a:r>
              <a:rPr lang="et-EE" dirty="0"/>
              <a:t>; </a:t>
            </a:r>
            <a:r>
              <a:rPr lang="ru-RU" dirty="0"/>
              <a:t>кто предоставляет обратную связь в отношении учебной программы, каким образом получают обратную связь</a:t>
            </a:r>
            <a:r>
              <a:rPr lang="et-EE" dirty="0"/>
              <a:t>, </a:t>
            </a:r>
            <a:r>
              <a:rPr lang="ru-RU" dirty="0"/>
              <a:t>каковы результаты квалификационных экзаменов</a:t>
            </a:r>
            <a:r>
              <a:rPr lang="et-EE" dirty="0"/>
              <a:t>, </a:t>
            </a:r>
            <a:r>
              <a:rPr lang="ru-RU" dirty="0"/>
              <a:t>доля отчисляемых учащихся</a:t>
            </a:r>
            <a:r>
              <a:rPr lang="et-EE" dirty="0"/>
              <a:t>; </a:t>
            </a:r>
            <a:r>
              <a:rPr lang="ru-RU" dirty="0"/>
              <a:t>какие изменения были сделаны исходя из полученной обратной связи и результатов</a:t>
            </a:r>
            <a:endParaRPr lang="et-E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/>
              <a:t>Развитие </a:t>
            </a:r>
            <a:r>
              <a:rPr lang="et-EE" dirty="0"/>
              <a:t>– </a:t>
            </a:r>
            <a:r>
              <a:rPr lang="ru-RU" dirty="0"/>
              <a:t>акцент на том, КУДА МЫ ХОТИМ ПРИЙТИ</a:t>
            </a:r>
            <a:endParaRPr lang="et-EE" dirty="0"/>
          </a:p>
          <a:p>
            <a:pPr lvl="1"/>
            <a:r>
              <a:rPr lang="ru-RU" dirty="0"/>
              <a:t>Какова цель, что необходимо сделать, чтобы ее достигнуть, что следует делать иначе</a:t>
            </a:r>
            <a:endParaRPr lang="et-EE" dirty="0"/>
          </a:p>
          <a:p>
            <a:pPr lvl="1"/>
            <a:r>
              <a:rPr lang="ru-RU" dirty="0"/>
              <a:t>На основании анализа текущей ситуации </a:t>
            </a:r>
            <a:r>
              <a:rPr lang="et-EE" dirty="0"/>
              <a:t> </a:t>
            </a:r>
            <a:r>
              <a:rPr lang="ru-RU" dirty="0"/>
              <a:t>и результатов руководитель по развитию составляет программу мер по улучшению</a:t>
            </a:r>
            <a:r>
              <a:rPr lang="et-EE" dirty="0"/>
              <a:t>,</a:t>
            </a:r>
            <a:r>
              <a:rPr lang="ru-RU" dirty="0"/>
              <a:t> в которую вносят дополнения руководитель учебного отдела и</a:t>
            </a:r>
            <a:r>
              <a:rPr lang="et-EE" dirty="0"/>
              <a:t> </a:t>
            </a:r>
            <a:r>
              <a:rPr lang="ru-RU" dirty="0"/>
              <a:t>руководители отделений, и которую утверждает директор учебного заведения</a:t>
            </a:r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621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1179</Words>
  <Application>Microsoft Office PowerPoint</Application>
  <PresentationFormat>Ekraaniseanss (4:3)</PresentationFormat>
  <Paragraphs>201</Paragraphs>
  <Slides>22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Tarkvarakomplekti Office kujundus</vt:lpstr>
      <vt:lpstr>PowerPointi esitlus</vt:lpstr>
      <vt:lpstr>Начало работы в области обеспечения качества в Эстонии</vt:lpstr>
      <vt:lpstr>Два способа оценки</vt:lpstr>
      <vt:lpstr>Какова была ситуация в 2000 году?</vt:lpstr>
      <vt:lpstr>Как было? (исходя из цикла Деминга)</vt:lpstr>
      <vt:lpstr>Что подразумевать под качеством?</vt:lpstr>
      <vt:lpstr>Как стало в 2016 году?</vt:lpstr>
      <vt:lpstr>Как дела обстоят теперь? (исходя из цикла Деминга)</vt:lpstr>
      <vt:lpstr>Что находится в фокусе?</vt:lpstr>
      <vt:lpstr>Анкетирование разных целевых групп</vt:lpstr>
      <vt:lpstr>Анкетирование первокурсников</vt:lpstr>
      <vt:lpstr>Анкетирование с целью изучения удовлетворенности учащихся</vt:lpstr>
      <vt:lpstr>Анализ анкетирования на примере анкетирования с целью изучения удовлетворенности учащихся  (в 2004 году)</vt:lpstr>
      <vt:lpstr>   Анализ анкетирования на примере анкетирования с целью изучения удовлетворенности учащихся (в 2016 году)   </vt:lpstr>
      <vt:lpstr>PowerPointi esitlus</vt:lpstr>
      <vt:lpstr>Анализ анкетирования на примере анкетирования с целью изучения удовлетворенности учащихся (2016 год)</vt:lpstr>
      <vt:lpstr>Анкетирование учащихся последних курсов</vt:lpstr>
      <vt:lpstr>Анкетирование с целью изучения удовлетворенности работников</vt:lpstr>
      <vt:lpstr>Анкетирование работодателей</vt:lpstr>
      <vt:lpstr>Анкетирование выпускников</vt:lpstr>
      <vt:lpstr>Способы проведения анализа: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Kvaliteedialasest tööst Olustvere TMK-s</dc:title>
  <dc:creator>marika</dc:creator>
  <cp:lastModifiedBy>Marika Šadeiko</cp:lastModifiedBy>
  <cp:revision>100</cp:revision>
  <dcterms:created xsi:type="dcterms:W3CDTF">2016-03-21T14:50:11Z</dcterms:created>
  <dcterms:modified xsi:type="dcterms:W3CDTF">2017-05-17T18:51:40Z</dcterms:modified>
</cp:coreProperties>
</file>