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2" r:id="rId1"/>
  </p:sldMasterIdLst>
  <p:notesMasterIdLst>
    <p:notesMasterId r:id="rId32"/>
  </p:notesMasterIdLst>
  <p:handoutMasterIdLst>
    <p:handoutMasterId r:id="rId33"/>
  </p:handoutMasterIdLst>
  <p:sldIdLst>
    <p:sldId id="353" r:id="rId2"/>
    <p:sldId id="391" r:id="rId3"/>
    <p:sldId id="392" r:id="rId4"/>
    <p:sldId id="393" r:id="rId5"/>
    <p:sldId id="394" r:id="rId6"/>
    <p:sldId id="395" r:id="rId7"/>
    <p:sldId id="390" r:id="rId8"/>
    <p:sldId id="384" r:id="rId9"/>
    <p:sldId id="368" r:id="rId10"/>
    <p:sldId id="354" r:id="rId11"/>
    <p:sldId id="400" r:id="rId12"/>
    <p:sldId id="362" r:id="rId13"/>
    <p:sldId id="342" r:id="rId14"/>
    <p:sldId id="383" r:id="rId15"/>
    <p:sldId id="358" r:id="rId16"/>
    <p:sldId id="359" r:id="rId17"/>
    <p:sldId id="401" r:id="rId18"/>
    <p:sldId id="405" r:id="rId19"/>
    <p:sldId id="386" r:id="rId20"/>
    <p:sldId id="387" r:id="rId21"/>
    <p:sldId id="388" r:id="rId22"/>
    <p:sldId id="389" r:id="rId23"/>
    <p:sldId id="366" r:id="rId24"/>
    <p:sldId id="396" r:id="rId25"/>
    <p:sldId id="397" r:id="rId26"/>
    <p:sldId id="398" r:id="rId27"/>
    <p:sldId id="402" r:id="rId28"/>
    <p:sldId id="403" r:id="rId29"/>
    <p:sldId id="404" r:id="rId30"/>
    <p:sldId id="338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3399"/>
    <a:srgbClr val="FF99FF"/>
    <a:srgbClr val="FF0000"/>
    <a:srgbClr val="000066"/>
    <a:srgbClr val="000099"/>
    <a:srgbClr val="99CCFF"/>
    <a:srgbClr val="003366"/>
    <a:srgbClr val="DDE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15" autoAdjust="0"/>
    <p:restoredTop sz="86491" autoAdjust="0"/>
  </p:normalViewPr>
  <p:slideViewPr>
    <p:cSldViewPr>
      <p:cViewPr varScale="1">
        <p:scale>
          <a:sx n="114" d="100"/>
          <a:sy n="114" d="100"/>
        </p:scale>
        <p:origin x="151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204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055A02D-ACAF-4DB7-A341-69B75A5806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63044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t-EE" noProof="0"/>
              <a:t>Click to edit Master text styles</a:t>
            </a:r>
          </a:p>
          <a:p>
            <a:pPr lvl="1"/>
            <a:r>
              <a:rPr lang="et-EE" noProof="0"/>
              <a:t>Second level</a:t>
            </a:r>
          </a:p>
          <a:p>
            <a:pPr lvl="2"/>
            <a:r>
              <a:rPr lang="et-EE" noProof="0"/>
              <a:t>Third level</a:t>
            </a:r>
          </a:p>
          <a:p>
            <a:pPr lvl="3"/>
            <a:r>
              <a:rPr lang="et-EE" noProof="0"/>
              <a:t>Fourth level</a:t>
            </a:r>
          </a:p>
          <a:p>
            <a:pPr lvl="4"/>
            <a:r>
              <a:rPr lang="et-EE" noProof="0"/>
              <a:t>Fifth level</a:t>
            </a:r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849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D27794D-7C78-4E19-A2CE-577D81EA2BC7}" type="slidenum">
              <a:rPr lang="et-EE"/>
              <a:pPr>
                <a:defRPr/>
              </a:pPr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642946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7413"/>
          </a:xfrm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6" tIns="45633" rIns="91266" bIns="45633"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32006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F52D33E-4156-4156-BF3F-1882FFA4256F}" type="slidenum">
              <a:rPr lang="et-EE" sz="1200" smtClean="0">
                <a:latin typeface="Arial" charset="0"/>
              </a:rPr>
              <a:pPr eaLnBrk="1" hangingPunct="1"/>
              <a:t>30</a:t>
            </a:fld>
            <a:endParaRPr lang="et-EE" sz="1200"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76982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BB508-4A7E-47FB-8E85-BAE6F67E5F57}" type="datetime1">
              <a:rPr lang="et-EE"/>
              <a:pPr>
                <a:defRPr/>
              </a:pPr>
              <a:t>16.05.2017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C7B3C-0D2A-414A-AC0D-B5A67F3B3265}" type="slidenum">
              <a:rPr lang="et-EE"/>
              <a:pPr>
                <a:defRPr/>
              </a:pPr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33855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99DD5-0869-4BDD-B2AE-F2F8F9BD286A}" type="datetime1">
              <a:rPr lang="et-EE"/>
              <a:pPr>
                <a:defRPr/>
              </a:pPr>
              <a:t>16.05.2017</a:t>
            </a:fld>
            <a:endParaRPr lang="et-EE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70CA5-E760-44B1-837C-425B453A982C}" type="slidenum">
              <a:rPr lang="et-EE"/>
              <a:pPr>
                <a:defRPr/>
              </a:pPr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38643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1824A-6904-40AF-BA63-9BE207338E5F}" type="datetime1">
              <a:rPr lang="et-EE"/>
              <a:pPr>
                <a:defRPr/>
              </a:pPr>
              <a:t>16.05.2017</a:t>
            </a:fld>
            <a:endParaRPr lang="et-E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Eesti kvalifikatsiooniraamistik</a:t>
            </a:r>
            <a:endParaRPr lang="et-EE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BB19B-4DB7-48A1-8494-060C3AA89E2F}" type="slidenum">
              <a:rPr lang="et-EE"/>
              <a:pPr>
                <a:defRPr/>
              </a:pPr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88755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http://www.struktuurifondid.ee/public/EL_Sotsiaalfond_horisontaal.jpg"/>
          <p:cNvPicPr>
            <a:picLocks noChangeAspect="1" noChangeArrowheads="1"/>
          </p:cNvPicPr>
          <p:nvPr userDrawn="1"/>
        </p:nvPicPr>
        <p:blipFill>
          <a:blip r:embed="rId5">
            <a:lum brigh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9200"/>
            <a:ext cx="328295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E71F374-5E6F-491A-94E5-90084CFA9A27}" type="datetime1">
              <a:rPr lang="et-EE"/>
              <a:pPr>
                <a:defRPr/>
              </a:pPr>
              <a:t>16.05.2017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DDE240D-89A0-4425-899F-73A91C36069A}" type="slidenum">
              <a:rPr lang="et-EE"/>
              <a:pPr>
                <a:defRPr/>
              </a:pPr>
              <a:t>‹#›</a:t>
            </a:fld>
            <a:endParaRPr lang="et-EE"/>
          </a:p>
        </p:txBody>
      </p:sp>
      <p:pic>
        <p:nvPicPr>
          <p:cNvPr id="1032" name="Picture 8" descr="rib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kutsekoda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88A5C7"/>
              </a:clrFrom>
              <a:clrTo>
                <a:srgbClr val="88A5C7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4738" y="5661025"/>
            <a:ext cx="2989262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42938" y="1928813"/>
            <a:ext cx="7772400" cy="1470025"/>
          </a:xfrm>
        </p:spPr>
        <p:txBody>
          <a:bodyPr/>
          <a:lstStyle/>
          <a:p>
            <a:pPr eaLnBrk="1" hangingPunct="1"/>
            <a:r>
              <a:rPr lang="ru-RU" dirty="0"/>
              <a:t>К национ</a:t>
            </a:r>
            <a:r>
              <a:rPr lang="et-EE" dirty="0"/>
              <a:t>a</a:t>
            </a:r>
            <a:r>
              <a:rPr lang="ru-RU" dirty="0"/>
              <a:t>льной системе</a:t>
            </a:r>
            <a:r>
              <a:rPr lang="et-EE" dirty="0"/>
              <a:t> </a:t>
            </a:r>
            <a:r>
              <a:rPr lang="ru-RU" dirty="0"/>
              <a:t>квалификаций Эстонии</a:t>
            </a:r>
            <a:endParaRPr lang="et-EE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928688" y="4071938"/>
            <a:ext cx="7358062" cy="1397000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az-Cyrl-AZ" dirty="0">
                <a:solidFill>
                  <a:srgbClr val="003366"/>
                </a:solidFill>
              </a:rPr>
              <a:t>Олав</a:t>
            </a:r>
            <a:r>
              <a:rPr lang="et-EE" dirty="0">
                <a:solidFill>
                  <a:srgbClr val="003366"/>
                </a:solidFill>
              </a:rPr>
              <a:t> </a:t>
            </a:r>
            <a:r>
              <a:rPr lang="az-Cyrl-AZ" dirty="0">
                <a:solidFill>
                  <a:srgbClr val="003366"/>
                </a:solidFill>
              </a:rPr>
              <a:t>Аарна</a:t>
            </a:r>
            <a:endParaRPr lang="et-EE" dirty="0">
              <a:solidFill>
                <a:srgbClr val="003366"/>
              </a:solidFill>
            </a:endParaRPr>
          </a:p>
          <a:p>
            <a:pPr marL="0" indent="0" algn="ctr" eaLnBrk="1" hangingPunct="1">
              <a:buNone/>
            </a:pPr>
            <a:r>
              <a:rPr lang="az-Cyrl-AZ" dirty="0">
                <a:solidFill>
                  <a:srgbClr val="003366"/>
                </a:solidFill>
              </a:rPr>
              <a:t>Квалификационное</a:t>
            </a:r>
            <a:r>
              <a:rPr lang="et-EE" dirty="0">
                <a:solidFill>
                  <a:srgbClr val="003366"/>
                </a:solidFill>
              </a:rPr>
              <a:t> A</a:t>
            </a:r>
            <a:r>
              <a:rPr lang="az-Cyrl-AZ" dirty="0">
                <a:solidFill>
                  <a:srgbClr val="003366"/>
                </a:solidFill>
              </a:rPr>
              <a:t>гентство</a:t>
            </a:r>
            <a:r>
              <a:rPr lang="et-EE" dirty="0">
                <a:solidFill>
                  <a:srgbClr val="003366"/>
                </a:solidFill>
              </a:rPr>
              <a:t> </a:t>
            </a:r>
            <a:r>
              <a:rPr lang="az-Cyrl-AZ" dirty="0">
                <a:solidFill>
                  <a:srgbClr val="003366"/>
                </a:solidFill>
              </a:rPr>
              <a:t>Эстонии</a:t>
            </a:r>
            <a:endParaRPr lang="et-EE" dirty="0">
              <a:solidFill>
                <a:srgbClr val="003366"/>
              </a:solidFill>
            </a:endParaRPr>
          </a:p>
          <a:p>
            <a:pPr marL="0" indent="0" algn="ctr" eaLnBrk="1" hangingPunct="1">
              <a:buFont typeface="Arial" charset="0"/>
              <a:buNone/>
            </a:pPr>
            <a:endParaRPr lang="et-EE" dirty="0">
              <a:solidFill>
                <a:srgbClr val="898989"/>
              </a:solidFill>
            </a:endParaRPr>
          </a:p>
        </p:txBody>
      </p:sp>
      <p:sp>
        <p:nvSpPr>
          <p:cNvPr id="2052" name="Footer Placeholder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t-EE" sz="1200" b="1"/>
              <a:t>Kutsete süsteemi arendamist toetab Euroopa Liit</a:t>
            </a:r>
            <a:endParaRPr lang="en-GB" sz="1200" b="1"/>
          </a:p>
        </p:txBody>
      </p:sp>
      <p:pic>
        <p:nvPicPr>
          <p:cNvPr id="2053" name="Picture 5" descr="kutsekoda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88A5C7"/>
              </a:clrFrom>
              <a:clrTo>
                <a:srgbClr val="88A5C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6788" y="5734050"/>
            <a:ext cx="30972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Date Placeholder 5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t-EE" sz="1200">
              <a:solidFill>
                <a:srgbClr val="898989"/>
              </a:solidFill>
            </a:endParaRPr>
          </a:p>
        </p:txBody>
      </p:sp>
      <p:sp>
        <p:nvSpPr>
          <p:cNvPr id="2055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t-EE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7088" y="404813"/>
            <a:ext cx="7391400" cy="1079500"/>
          </a:xfrm>
        </p:spPr>
        <p:txBody>
          <a:bodyPr/>
          <a:lstStyle/>
          <a:p>
            <a:pPr eaLnBrk="1" hangingPunct="1"/>
            <a:r>
              <a:rPr lang="az-Cyrl-AZ"/>
              <a:t>Руководящие</a:t>
            </a:r>
            <a:r>
              <a:rPr lang="et-EE"/>
              <a:t> </a:t>
            </a:r>
            <a:r>
              <a:rPr lang="az-Cyrl-AZ"/>
              <a:t>принципы</a:t>
            </a:r>
            <a:r>
              <a:rPr lang="et-EE"/>
              <a:t> (1)</a:t>
            </a:r>
            <a:endParaRPr lang="en-GB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71500" y="1714500"/>
            <a:ext cx="8104188" cy="41243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t-EE" sz="2800" b="1" dirty="0"/>
              <a:t>C</a:t>
            </a:r>
            <a:r>
              <a:rPr lang="az-Cyrl-AZ" sz="2800" b="1" dirty="0"/>
              <a:t>истем</a:t>
            </a:r>
            <a:r>
              <a:rPr lang="et-EE" sz="2800" b="1" dirty="0"/>
              <a:t>a </a:t>
            </a:r>
            <a:r>
              <a:rPr lang="az-Cyrl-AZ" sz="2800" b="1" dirty="0"/>
              <a:t>профессиональных</a:t>
            </a:r>
            <a:r>
              <a:rPr lang="et-EE" sz="2800" b="1" dirty="0"/>
              <a:t> </a:t>
            </a:r>
            <a:r>
              <a:rPr lang="az-Cyrl-AZ" sz="2800" b="1" dirty="0"/>
              <a:t>квалификаций</a:t>
            </a:r>
            <a:r>
              <a:rPr lang="et-EE" sz="2800" b="1" dirty="0"/>
              <a:t> </a:t>
            </a:r>
            <a:r>
              <a:rPr lang="et-EE" sz="2800" dirty="0"/>
              <a:t>(</a:t>
            </a:r>
            <a:r>
              <a:rPr lang="az-Cyrl-AZ" sz="2800" dirty="0"/>
              <a:t>СПК</a:t>
            </a:r>
            <a:r>
              <a:rPr lang="et-EE" sz="2800" dirty="0"/>
              <a:t>)</a:t>
            </a:r>
            <a:r>
              <a:rPr lang="az-Cyrl-AZ" sz="2800" dirty="0"/>
              <a:t> </a:t>
            </a:r>
            <a:r>
              <a:rPr lang="az-Cyrl-AZ" sz="2800" b="1" dirty="0"/>
              <a:t>является</a:t>
            </a:r>
            <a:r>
              <a:rPr lang="et-EE" sz="2800" b="1" dirty="0"/>
              <a:t> </a:t>
            </a:r>
            <a:r>
              <a:rPr lang="az-Cyrl-AZ" sz="2800" b="1" dirty="0"/>
              <a:t>интерфейсом</a:t>
            </a:r>
            <a:r>
              <a:rPr lang="et-EE" sz="2800" b="1" dirty="0"/>
              <a:t> </a:t>
            </a:r>
            <a:r>
              <a:rPr lang="az-Cyrl-AZ" sz="2800" dirty="0"/>
              <a:t>между</a:t>
            </a:r>
            <a:r>
              <a:rPr lang="et-EE" sz="2800" dirty="0"/>
              <a:t> </a:t>
            </a:r>
            <a:r>
              <a:rPr lang="az-Cyrl-AZ" sz="2800" dirty="0"/>
              <a:t>рынком</a:t>
            </a:r>
            <a:r>
              <a:rPr lang="et-EE" sz="2800" dirty="0"/>
              <a:t> </a:t>
            </a:r>
            <a:r>
              <a:rPr lang="az-Cyrl-AZ" sz="2800" dirty="0"/>
              <a:t>труда</a:t>
            </a:r>
            <a:r>
              <a:rPr lang="et-EE" sz="2800" dirty="0"/>
              <a:t> </a:t>
            </a:r>
            <a:r>
              <a:rPr lang="az-Cyrl-AZ" sz="2800" dirty="0"/>
              <a:t>и</a:t>
            </a:r>
            <a:r>
              <a:rPr lang="et-EE" sz="2800" dirty="0"/>
              <a:t> </a:t>
            </a:r>
            <a:r>
              <a:rPr lang="az-Cyrl-AZ" sz="2800" dirty="0"/>
              <a:t>системой</a:t>
            </a:r>
            <a:r>
              <a:rPr lang="ru-RU" sz="2800" dirty="0"/>
              <a:t> обучения в течение всей жизни</a:t>
            </a:r>
            <a:r>
              <a:rPr lang="et-EE" sz="2800" dirty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az-Cyrl-AZ" sz="2800" dirty="0"/>
              <a:t>СПК </a:t>
            </a:r>
            <a:r>
              <a:rPr lang="az-Cyrl-AZ" sz="2800" b="1" dirty="0"/>
              <a:t>является</a:t>
            </a:r>
            <a:r>
              <a:rPr lang="et-EE" sz="2800" b="1" dirty="0"/>
              <a:t> </a:t>
            </a:r>
            <a:r>
              <a:rPr lang="az-Cyrl-AZ" sz="2800" b="1" dirty="0"/>
              <a:t>подсистемой</a:t>
            </a:r>
            <a:r>
              <a:rPr lang="et-EE" sz="2800" b="1" dirty="0"/>
              <a:t> c</a:t>
            </a:r>
            <a:r>
              <a:rPr lang="az-Cyrl-AZ" sz="2800" b="1" dirty="0"/>
              <a:t>истем</a:t>
            </a:r>
            <a:r>
              <a:rPr lang="et-EE" sz="2800" b="1" dirty="0"/>
              <a:t>ы </a:t>
            </a:r>
            <a:r>
              <a:rPr lang="az-Cyrl-AZ" sz="2800" b="1" dirty="0"/>
              <a:t>квалификаций</a:t>
            </a:r>
            <a:r>
              <a:rPr lang="et-EE" sz="2800" b="1" dirty="0"/>
              <a:t> </a:t>
            </a:r>
            <a:r>
              <a:rPr lang="et-EE" sz="2800" dirty="0"/>
              <a:t>(</a:t>
            </a:r>
            <a:r>
              <a:rPr lang="az-Cyrl-AZ" sz="2800" dirty="0"/>
              <a:t>интерфейс</a:t>
            </a:r>
            <a:r>
              <a:rPr lang="et-EE" sz="2800" dirty="0"/>
              <a:t> </a:t>
            </a:r>
            <a:r>
              <a:rPr lang="az-Cyrl-AZ" sz="2800" dirty="0"/>
              <a:t>между</a:t>
            </a:r>
            <a:r>
              <a:rPr lang="et-EE" sz="2800" dirty="0"/>
              <a:t> </a:t>
            </a:r>
            <a:r>
              <a:rPr lang="az-Cyrl-AZ" sz="2800" dirty="0"/>
              <a:t>обществом</a:t>
            </a:r>
            <a:r>
              <a:rPr lang="et-EE" sz="2800" dirty="0"/>
              <a:t> </a:t>
            </a:r>
            <a:r>
              <a:rPr lang="az-Cyrl-AZ" sz="2800" dirty="0"/>
              <a:t>и</a:t>
            </a:r>
            <a:r>
              <a:rPr lang="et-EE" sz="2800" dirty="0"/>
              <a:t> </a:t>
            </a:r>
            <a:r>
              <a:rPr lang="az-Cyrl-AZ" sz="2800" dirty="0"/>
              <a:t>системой</a:t>
            </a:r>
            <a:r>
              <a:rPr lang="ru-RU" sz="2800" dirty="0"/>
              <a:t> обучения в течение всей жизни</a:t>
            </a:r>
            <a:r>
              <a:rPr lang="et-EE" sz="2800" dirty="0"/>
              <a:t> )</a:t>
            </a:r>
          </a:p>
          <a:p>
            <a:pPr eaLnBrk="1" hangingPunct="1">
              <a:lnSpc>
                <a:spcPct val="90000"/>
              </a:lnSpc>
            </a:pPr>
            <a:r>
              <a:rPr lang="az-Cyrl-AZ" sz="2800" dirty="0"/>
              <a:t>Эстония</a:t>
            </a:r>
            <a:r>
              <a:rPr lang="et-EE" sz="2800" dirty="0"/>
              <a:t> </a:t>
            </a:r>
            <a:r>
              <a:rPr lang="az-Cyrl-AZ" sz="2800" dirty="0"/>
              <a:t>следует</a:t>
            </a:r>
            <a:r>
              <a:rPr lang="et-EE" sz="2800" dirty="0"/>
              <a:t> </a:t>
            </a:r>
            <a:r>
              <a:rPr lang="az-Cyrl-AZ" sz="2800" b="1" dirty="0"/>
              <a:t>модель</a:t>
            </a:r>
            <a:r>
              <a:rPr lang="et-EE" sz="2800" b="1" dirty="0"/>
              <a:t> </a:t>
            </a:r>
            <a:r>
              <a:rPr lang="az-Cyrl-AZ" sz="2800" b="1" dirty="0"/>
              <a:t>интегрированной</a:t>
            </a:r>
            <a:r>
              <a:rPr lang="et-EE" sz="2800" b="1" dirty="0"/>
              <a:t> c</a:t>
            </a:r>
            <a:r>
              <a:rPr lang="az-Cyrl-AZ" sz="2800" b="1" dirty="0"/>
              <a:t>истем</a:t>
            </a:r>
            <a:r>
              <a:rPr lang="et-EE" sz="2800" b="1" dirty="0"/>
              <a:t>ы </a:t>
            </a:r>
            <a:r>
              <a:rPr lang="az-Cyrl-AZ" sz="2800" b="1" dirty="0"/>
              <a:t>квалификаций</a:t>
            </a:r>
            <a:endParaRPr lang="et-EE" sz="2800" b="1" dirty="0"/>
          </a:p>
          <a:p>
            <a:pPr eaLnBrk="1" hangingPunct="1">
              <a:lnSpc>
                <a:spcPct val="90000"/>
              </a:lnSpc>
            </a:pPr>
            <a:r>
              <a:rPr lang="az-Cyrl-AZ" sz="2800" dirty="0"/>
              <a:t>СПК </a:t>
            </a:r>
            <a:r>
              <a:rPr lang="az-Cyrl-AZ" sz="2800" b="1" dirty="0"/>
              <a:t>является</a:t>
            </a:r>
            <a:r>
              <a:rPr lang="et-EE" sz="2800" b="1" dirty="0"/>
              <a:t> </a:t>
            </a:r>
            <a:r>
              <a:rPr lang="az-Cyrl-AZ" sz="2800" b="1" dirty="0"/>
              <a:t>системой</a:t>
            </a:r>
            <a:r>
              <a:rPr lang="et-EE" sz="2800" b="1" dirty="0"/>
              <a:t> </a:t>
            </a:r>
            <a:r>
              <a:rPr lang="az-Cyrl-AZ" sz="2800" b="1" dirty="0"/>
              <a:t>обеспечения</a:t>
            </a:r>
            <a:r>
              <a:rPr lang="et-EE" sz="2800" b="1" dirty="0"/>
              <a:t> </a:t>
            </a:r>
            <a:r>
              <a:rPr lang="az-Cyrl-AZ" sz="2800" b="1" dirty="0"/>
              <a:t>качества</a:t>
            </a:r>
            <a:endParaRPr lang="et-EE" sz="2800" b="1" dirty="0"/>
          </a:p>
        </p:txBody>
      </p:sp>
      <p:sp>
        <p:nvSpPr>
          <p:cNvPr id="10244" name="Date Placeholder 3"/>
          <p:cNvSpPr txBox="1">
            <a:spLocks noGrp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GB" sz="1400"/>
          </a:p>
        </p:txBody>
      </p:sp>
      <p:sp>
        <p:nvSpPr>
          <p:cNvPr id="10245" name="Slide Number Placeholder 4"/>
          <p:cNvSpPr txBox="1">
            <a:spLocks noGrp="1"/>
          </p:cNvSpPr>
          <p:nvPr/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endParaRPr lang="en-GB" sz="1400"/>
          </a:p>
        </p:txBody>
      </p:sp>
      <p:sp>
        <p:nvSpPr>
          <p:cNvPr id="6" name="Date Placeholder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61FDD17-31BE-40F0-BD61-43065300C77D}" type="datetime1">
              <a:rPr lang="et-EE"/>
              <a:pPr>
                <a:defRPr/>
              </a:pPr>
              <a:t>16.05.2017</a:t>
            </a:fld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14B11C-5624-471A-9CFE-DF3F43E86AD1}" type="slidenum">
              <a:rPr lang="et-EE" smtClean="0"/>
              <a:pPr>
                <a:defRPr/>
              </a:pPr>
              <a:t>10</a:t>
            </a:fld>
            <a:endParaRPr lang="et-EE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0" y="1"/>
            <a:ext cx="9168194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317" name="Rectangle 4"/>
          <p:cNvSpPr>
            <a:spLocks noGrp="1"/>
          </p:cNvSpPr>
          <p:nvPr>
            <p:ph type="title" idx="4294967295"/>
          </p:nvPr>
        </p:nvSpPr>
        <p:spPr>
          <a:xfrm>
            <a:off x="457200" y="-99392"/>
            <a:ext cx="8229600" cy="1008112"/>
          </a:xfrm>
        </p:spPr>
        <p:txBody>
          <a:bodyPr/>
          <a:lstStyle/>
          <a:p>
            <a:pPr eaLnBrk="1" hangingPunct="1"/>
            <a:r>
              <a:rPr lang="az-Cyrl-AZ" dirty="0">
                <a:cs typeface="Arial" charset="0"/>
              </a:rPr>
              <a:t>Цикл</a:t>
            </a:r>
            <a:r>
              <a:rPr lang="et-EE" dirty="0">
                <a:cs typeface="Arial" charset="0"/>
              </a:rPr>
              <a:t> </a:t>
            </a:r>
            <a:r>
              <a:rPr lang="az-Cyrl-AZ" dirty="0">
                <a:cs typeface="Arial" charset="0"/>
              </a:rPr>
              <a:t>компетентности</a:t>
            </a:r>
            <a:endParaRPr lang="et-EE" dirty="0"/>
          </a:p>
        </p:txBody>
      </p:sp>
      <p:sp>
        <p:nvSpPr>
          <p:cNvPr id="13318" name="Freeform 5"/>
          <p:cNvSpPr>
            <a:spLocks/>
          </p:cNvSpPr>
          <p:nvPr/>
        </p:nvSpPr>
        <p:spPr bwMode="auto">
          <a:xfrm>
            <a:off x="234950" y="908721"/>
            <a:ext cx="1023938" cy="5112668"/>
          </a:xfrm>
          <a:custGeom>
            <a:avLst/>
            <a:gdLst>
              <a:gd name="T0" fmla="*/ 2147483647 w 680"/>
              <a:gd name="T1" fmla="*/ 2147483647 h 1784"/>
              <a:gd name="T2" fmla="*/ 2147483647 w 680"/>
              <a:gd name="T3" fmla="*/ 2147483647 h 1784"/>
              <a:gd name="T4" fmla="*/ 2147483647 w 680"/>
              <a:gd name="T5" fmla="*/ 2147483647 h 1784"/>
              <a:gd name="T6" fmla="*/ 2147483647 w 680"/>
              <a:gd name="T7" fmla="*/ 2147483647 h 1784"/>
              <a:gd name="T8" fmla="*/ 2147483647 w 680"/>
              <a:gd name="T9" fmla="*/ 2147483647 h 1784"/>
              <a:gd name="T10" fmla="*/ 2147483647 w 680"/>
              <a:gd name="T11" fmla="*/ 2147483647 h 1784"/>
              <a:gd name="T12" fmla="*/ 2147483647 w 680"/>
              <a:gd name="T13" fmla="*/ 2147483647 h 1784"/>
              <a:gd name="T14" fmla="*/ 2147483647 w 680"/>
              <a:gd name="T15" fmla="*/ 2147483647 h 1784"/>
              <a:gd name="T16" fmla="*/ 2147483647 w 680"/>
              <a:gd name="T17" fmla="*/ 2147483647 h 1784"/>
              <a:gd name="T18" fmla="*/ 2147483647 w 680"/>
              <a:gd name="T19" fmla="*/ 2147483647 h 1784"/>
              <a:gd name="T20" fmla="*/ 2147483647 w 680"/>
              <a:gd name="T21" fmla="*/ 2147483647 h 1784"/>
              <a:gd name="T22" fmla="*/ 2147483647 w 680"/>
              <a:gd name="T23" fmla="*/ 2147483647 h 1784"/>
              <a:gd name="T24" fmla="*/ 2147483647 w 680"/>
              <a:gd name="T25" fmla="*/ 2147483647 h 1784"/>
              <a:gd name="T26" fmla="*/ 2147483647 w 680"/>
              <a:gd name="T27" fmla="*/ 2147483647 h 1784"/>
              <a:gd name="T28" fmla="*/ 2147483647 w 680"/>
              <a:gd name="T29" fmla="*/ 2147483647 h 1784"/>
              <a:gd name="T30" fmla="*/ 2147483647 w 680"/>
              <a:gd name="T31" fmla="*/ 2147483647 h 1784"/>
              <a:gd name="T32" fmla="*/ 2147483647 w 680"/>
              <a:gd name="T33" fmla="*/ 2147483647 h 1784"/>
              <a:gd name="T34" fmla="*/ 2147483647 w 680"/>
              <a:gd name="T35" fmla="*/ 2147483647 h 1784"/>
              <a:gd name="T36" fmla="*/ 2147483647 w 680"/>
              <a:gd name="T37" fmla="*/ 2147483647 h 1784"/>
              <a:gd name="T38" fmla="*/ 2147483647 w 680"/>
              <a:gd name="T39" fmla="*/ 2147483647 h 1784"/>
              <a:gd name="T40" fmla="*/ 2147483647 w 680"/>
              <a:gd name="T41" fmla="*/ 2147483647 h 1784"/>
              <a:gd name="T42" fmla="*/ 2147483647 w 680"/>
              <a:gd name="T43" fmla="*/ 2147483647 h 1784"/>
              <a:gd name="T44" fmla="*/ 2147483647 w 680"/>
              <a:gd name="T45" fmla="*/ 2147483647 h 1784"/>
              <a:gd name="T46" fmla="*/ 2147483647 w 680"/>
              <a:gd name="T47" fmla="*/ 2147483647 h 1784"/>
              <a:gd name="T48" fmla="*/ 2147483647 w 680"/>
              <a:gd name="T49" fmla="*/ 2147483647 h 1784"/>
              <a:gd name="T50" fmla="*/ 2147483647 w 680"/>
              <a:gd name="T51" fmla="*/ 2147483647 h 1784"/>
              <a:gd name="T52" fmla="*/ 2147483647 w 680"/>
              <a:gd name="T53" fmla="*/ 2147483647 h 1784"/>
              <a:gd name="T54" fmla="*/ 2147483647 w 680"/>
              <a:gd name="T55" fmla="*/ 2147483647 h 1784"/>
              <a:gd name="T56" fmla="*/ 2147483647 w 680"/>
              <a:gd name="T57" fmla="*/ 2147483647 h 178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680"/>
              <a:gd name="T88" fmla="*/ 0 h 1784"/>
              <a:gd name="T89" fmla="*/ 680 w 680"/>
              <a:gd name="T90" fmla="*/ 1784 h 1784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680" h="1784">
                <a:moveTo>
                  <a:pt x="35" y="632"/>
                </a:moveTo>
                <a:cubicBezTo>
                  <a:pt x="32" y="503"/>
                  <a:pt x="13" y="303"/>
                  <a:pt x="28" y="164"/>
                </a:cubicBezTo>
                <a:cubicBezTo>
                  <a:pt x="33" y="121"/>
                  <a:pt x="61" y="96"/>
                  <a:pt x="96" y="76"/>
                </a:cubicBezTo>
                <a:cubicBezTo>
                  <a:pt x="117" y="64"/>
                  <a:pt x="164" y="49"/>
                  <a:pt x="164" y="49"/>
                </a:cubicBezTo>
                <a:cubicBezTo>
                  <a:pt x="234" y="0"/>
                  <a:pt x="292" y="32"/>
                  <a:pt x="394" y="35"/>
                </a:cubicBezTo>
                <a:cubicBezTo>
                  <a:pt x="434" y="49"/>
                  <a:pt x="396" y="31"/>
                  <a:pt x="428" y="69"/>
                </a:cubicBezTo>
                <a:cubicBezTo>
                  <a:pt x="442" y="86"/>
                  <a:pt x="470" y="104"/>
                  <a:pt x="489" y="117"/>
                </a:cubicBezTo>
                <a:cubicBezTo>
                  <a:pt x="504" y="139"/>
                  <a:pt x="515" y="163"/>
                  <a:pt x="530" y="185"/>
                </a:cubicBezTo>
                <a:cubicBezTo>
                  <a:pt x="541" y="220"/>
                  <a:pt x="554" y="247"/>
                  <a:pt x="570" y="279"/>
                </a:cubicBezTo>
                <a:cubicBezTo>
                  <a:pt x="586" y="312"/>
                  <a:pt x="589" y="343"/>
                  <a:pt x="611" y="374"/>
                </a:cubicBezTo>
                <a:cubicBezTo>
                  <a:pt x="629" y="460"/>
                  <a:pt x="603" y="365"/>
                  <a:pt x="638" y="428"/>
                </a:cubicBezTo>
                <a:cubicBezTo>
                  <a:pt x="653" y="454"/>
                  <a:pt x="655" y="494"/>
                  <a:pt x="665" y="523"/>
                </a:cubicBezTo>
                <a:cubicBezTo>
                  <a:pt x="680" y="643"/>
                  <a:pt x="675" y="575"/>
                  <a:pt x="665" y="788"/>
                </a:cubicBezTo>
                <a:cubicBezTo>
                  <a:pt x="661" y="875"/>
                  <a:pt x="649" y="997"/>
                  <a:pt x="597" y="1072"/>
                </a:cubicBezTo>
                <a:cubicBezTo>
                  <a:pt x="581" y="1127"/>
                  <a:pt x="561" y="1213"/>
                  <a:pt x="536" y="1262"/>
                </a:cubicBezTo>
                <a:cubicBezTo>
                  <a:pt x="532" y="1285"/>
                  <a:pt x="525" y="1307"/>
                  <a:pt x="523" y="1330"/>
                </a:cubicBezTo>
                <a:cubicBezTo>
                  <a:pt x="518" y="1382"/>
                  <a:pt x="525" y="1467"/>
                  <a:pt x="503" y="1520"/>
                </a:cubicBezTo>
                <a:cubicBezTo>
                  <a:pt x="486" y="1560"/>
                  <a:pt x="459" y="1599"/>
                  <a:pt x="435" y="1635"/>
                </a:cubicBezTo>
                <a:cubicBezTo>
                  <a:pt x="404" y="1682"/>
                  <a:pt x="363" y="1714"/>
                  <a:pt x="320" y="1750"/>
                </a:cubicBezTo>
                <a:cubicBezTo>
                  <a:pt x="313" y="1756"/>
                  <a:pt x="307" y="1765"/>
                  <a:pt x="299" y="1770"/>
                </a:cubicBezTo>
                <a:cubicBezTo>
                  <a:pt x="287" y="1777"/>
                  <a:pt x="259" y="1784"/>
                  <a:pt x="259" y="1784"/>
                </a:cubicBezTo>
                <a:cubicBezTo>
                  <a:pt x="168" y="1761"/>
                  <a:pt x="233" y="1778"/>
                  <a:pt x="170" y="1736"/>
                </a:cubicBezTo>
                <a:cubicBezTo>
                  <a:pt x="123" y="1663"/>
                  <a:pt x="194" y="1768"/>
                  <a:pt x="137" y="1702"/>
                </a:cubicBezTo>
                <a:cubicBezTo>
                  <a:pt x="83" y="1640"/>
                  <a:pt x="135" y="1679"/>
                  <a:pt x="89" y="1648"/>
                </a:cubicBezTo>
                <a:cubicBezTo>
                  <a:pt x="57" y="1601"/>
                  <a:pt x="75" y="1617"/>
                  <a:pt x="42" y="1594"/>
                </a:cubicBezTo>
                <a:cubicBezTo>
                  <a:pt x="28" y="1574"/>
                  <a:pt x="22" y="1557"/>
                  <a:pt x="15" y="1533"/>
                </a:cubicBezTo>
                <a:cubicBezTo>
                  <a:pt x="19" y="1447"/>
                  <a:pt x="0" y="1357"/>
                  <a:pt x="28" y="1276"/>
                </a:cubicBezTo>
                <a:cubicBezTo>
                  <a:pt x="33" y="1262"/>
                  <a:pt x="42" y="1235"/>
                  <a:pt x="42" y="1235"/>
                </a:cubicBezTo>
                <a:cubicBezTo>
                  <a:pt x="71" y="1034"/>
                  <a:pt x="35" y="832"/>
                  <a:pt x="35" y="632"/>
                </a:cubicBezTo>
                <a:close/>
              </a:path>
            </a:pathLst>
          </a:cu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t-EE"/>
          </a:p>
        </p:txBody>
      </p:sp>
      <p:sp>
        <p:nvSpPr>
          <p:cNvPr id="13319" name="Freeform 6"/>
          <p:cNvSpPr>
            <a:spLocks/>
          </p:cNvSpPr>
          <p:nvPr/>
        </p:nvSpPr>
        <p:spPr bwMode="auto">
          <a:xfrm>
            <a:off x="8063614" y="992603"/>
            <a:ext cx="936625" cy="4926360"/>
          </a:xfrm>
          <a:custGeom>
            <a:avLst/>
            <a:gdLst>
              <a:gd name="T0" fmla="*/ 2147483647 w 901"/>
              <a:gd name="T1" fmla="*/ 2147483647 h 2284"/>
              <a:gd name="T2" fmla="*/ 0 w 901"/>
              <a:gd name="T3" fmla="*/ 2147483647 h 2284"/>
              <a:gd name="T4" fmla="*/ 2147483647 w 901"/>
              <a:gd name="T5" fmla="*/ 2147483647 h 2284"/>
              <a:gd name="T6" fmla="*/ 2147483647 w 901"/>
              <a:gd name="T7" fmla="*/ 2147483647 h 2284"/>
              <a:gd name="T8" fmla="*/ 2147483647 w 901"/>
              <a:gd name="T9" fmla="*/ 2147483647 h 2284"/>
              <a:gd name="T10" fmla="*/ 2147483647 w 901"/>
              <a:gd name="T11" fmla="*/ 2147483647 h 2284"/>
              <a:gd name="T12" fmla="*/ 2147483647 w 901"/>
              <a:gd name="T13" fmla="*/ 2147483647 h 2284"/>
              <a:gd name="T14" fmla="*/ 2147483647 w 901"/>
              <a:gd name="T15" fmla="*/ 2147483647 h 2284"/>
              <a:gd name="T16" fmla="*/ 2147483647 w 901"/>
              <a:gd name="T17" fmla="*/ 2147483647 h 2284"/>
              <a:gd name="T18" fmla="*/ 2147483647 w 901"/>
              <a:gd name="T19" fmla="*/ 2147483647 h 2284"/>
              <a:gd name="T20" fmla="*/ 2147483647 w 901"/>
              <a:gd name="T21" fmla="*/ 0 h 2284"/>
              <a:gd name="T22" fmla="*/ 2147483647 w 901"/>
              <a:gd name="T23" fmla="*/ 2147483647 h 2284"/>
              <a:gd name="T24" fmla="*/ 2147483647 w 901"/>
              <a:gd name="T25" fmla="*/ 2147483647 h 2284"/>
              <a:gd name="T26" fmla="*/ 2147483647 w 901"/>
              <a:gd name="T27" fmla="*/ 2147483647 h 2284"/>
              <a:gd name="T28" fmla="*/ 2147483647 w 901"/>
              <a:gd name="T29" fmla="*/ 2147483647 h 2284"/>
              <a:gd name="T30" fmla="*/ 2147483647 w 901"/>
              <a:gd name="T31" fmla="*/ 2147483647 h 2284"/>
              <a:gd name="T32" fmla="*/ 2147483647 w 901"/>
              <a:gd name="T33" fmla="*/ 2147483647 h 2284"/>
              <a:gd name="T34" fmla="*/ 2147483647 w 901"/>
              <a:gd name="T35" fmla="*/ 2147483647 h 2284"/>
              <a:gd name="T36" fmla="*/ 2147483647 w 901"/>
              <a:gd name="T37" fmla="*/ 2147483647 h 2284"/>
              <a:gd name="T38" fmla="*/ 2147483647 w 901"/>
              <a:gd name="T39" fmla="*/ 2147483647 h 2284"/>
              <a:gd name="T40" fmla="*/ 2147483647 w 901"/>
              <a:gd name="T41" fmla="*/ 2147483647 h 2284"/>
              <a:gd name="T42" fmla="*/ 2147483647 w 901"/>
              <a:gd name="T43" fmla="*/ 2147483647 h 2284"/>
              <a:gd name="T44" fmla="*/ 2147483647 w 901"/>
              <a:gd name="T45" fmla="*/ 2147483647 h 2284"/>
              <a:gd name="T46" fmla="*/ 2147483647 w 901"/>
              <a:gd name="T47" fmla="*/ 2147483647 h 2284"/>
              <a:gd name="T48" fmla="*/ 2147483647 w 901"/>
              <a:gd name="T49" fmla="*/ 2147483647 h 2284"/>
              <a:gd name="T50" fmla="*/ 2147483647 w 901"/>
              <a:gd name="T51" fmla="*/ 2147483647 h 2284"/>
              <a:gd name="T52" fmla="*/ 2147483647 w 901"/>
              <a:gd name="T53" fmla="*/ 2147483647 h 2284"/>
              <a:gd name="T54" fmla="*/ 2147483647 w 901"/>
              <a:gd name="T55" fmla="*/ 2147483647 h 2284"/>
              <a:gd name="T56" fmla="*/ 2147483647 w 901"/>
              <a:gd name="T57" fmla="*/ 2147483647 h 2284"/>
              <a:gd name="T58" fmla="*/ 2147483647 w 901"/>
              <a:gd name="T59" fmla="*/ 2147483647 h 2284"/>
              <a:gd name="T60" fmla="*/ 2147483647 w 901"/>
              <a:gd name="T61" fmla="*/ 2147483647 h 2284"/>
              <a:gd name="T62" fmla="*/ 2147483647 w 901"/>
              <a:gd name="T63" fmla="*/ 2147483647 h 2284"/>
              <a:gd name="T64" fmla="*/ 2147483647 w 901"/>
              <a:gd name="T65" fmla="*/ 2147483647 h 2284"/>
              <a:gd name="T66" fmla="*/ 2147483647 w 901"/>
              <a:gd name="T67" fmla="*/ 2147483647 h 2284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901"/>
              <a:gd name="T103" fmla="*/ 0 h 2284"/>
              <a:gd name="T104" fmla="*/ 901 w 901"/>
              <a:gd name="T105" fmla="*/ 2284 h 2284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901" h="2284">
                <a:moveTo>
                  <a:pt x="61" y="1260"/>
                </a:moveTo>
                <a:cubicBezTo>
                  <a:pt x="46" y="1210"/>
                  <a:pt x="13" y="1169"/>
                  <a:pt x="0" y="1118"/>
                </a:cubicBezTo>
                <a:cubicBezTo>
                  <a:pt x="2" y="976"/>
                  <a:pt x="3" y="833"/>
                  <a:pt x="7" y="691"/>
                </a:cubicBezTo>
                <a:cubicBezTo>
                  <a:pt x="8" y="649"/>
                  <a:pt x="36" y="616"/>
                  <a:pt x="55" y="582"/>
                </a:cubicBezTo>
                <a:cubicBezTo>
                  <a:pt x="70" y="556"/>
                  <a:pt x="70" y="527"/>
                  <a:pt x="82" y="501"/>
                </a:cubicBezTo>
                <a:cubicBezTo>
                  <a:pt x="121" y="417"/>
                  <a:pt x="165" y="310"/>
                  <a:pt x="231" y="244"/>
                </a:cubicBezTo>
                <a:cubicBezTo>
                  <a:pt x="244" y="205"/>
                  <a:pt x="266" y="198"/>
                  <a:pt x="292" y="169"/>
                </a:cubicBezTo>
                <a:cubicBezTo>
                  <a:pt x="321" y="137"/>
                  <a:pt x="336" y="96"/>
                  <a:pt x="380" y="81"/>
                </a:cubicBezTo>
                <a:cubicBezTo>
                  <a:pt x="382" y="72"/>
                  <a:pt x="381" y="61"/>
                  <a:pt x="387" y="54"/>
                </a:cubicBezTo>
                <a:cubicBezTo>
                  <a:pt x="392" y="47"/>
                  <a:pt x="502" y="14"/>
                  <a:pt x="515" y="13"/>
                </a:cubicBezTo>
                <a:cubicBezTo>
                  <a:pt x="556" y="9"/>
                  <a:pt x="637" y="0"/>
                  <a:pt x="637" y="0"/>
                </a:cubicBezTo>
                <a:cubicBezTo>
                  <a:pt x="663" y="8"/>
                  <a:pt x="712" y="33"/>
                  <a:pt x="712" y="33"/>
                </a:cubicBezTo>
                <a:cubicBezTo>
                  <a:pt x="744" y="81"/>
                  <a:pt x="749" y="121"/>
                  <a:pt x="766" y="176"/>
                </a:cubicBezTo>
                <a:cubicBezTo>
                  <a:pt x="768" y="184"/>
                  <a:pt x="777" y="189"/>
                  <a:pt x="780" y="196"/>
                </a:cubicBezTo>
                <a:cubicBezTo>
                  <a:pt x="791" y="220"/>
                  <a:pt x="795" y="247"/>
                  <a:pt x="807" y="271"/>
                </a:cubicBezTo>
                <a:cubicBezTo>
                  <a:pt x="817" y="291"/>
                  <a:pt x="829" y="298"/>
                  <a:pt x="841" y="318"/>
                </a:cubicBezTo>
                <a:cubicBezTo>
                  <a:pt x="857" y="343"/>
                  <a:pt x="859" y="369"/>
                  <a:pt x="875" y="393"/>
                </a:cubicBezTo>
                <a:cubicBezTo>
                  <a:pt x="882" y="417"/>
                  <a:pt x="895" y="467"/>
                  <a:pt x="895" y="467"/>
                </a:cubicBezTo>
                <a:cubicBezTo>
                  <a:pt x="891" y="621"/>
                  <a:pt x="901" y="800"/>
                  <a:pt x="861" y="955"/>
                </a:cubicBezTo>
                <a:cubicBezTo>
                  <a:pt x="863" y="1068"/>
                  <a:pt x="868" y="1181"/>
                  <a:pt x="868" y="1294"/>
                </a:cubicBezTo>
                <a:cubicBezTo>
                  <a:pt x="868" y="1564"/>
                  <a:pt x="874" y="1625"/>
                  <a:pt x="834" y="1816"/>
                </a:cubicBezTo>
                <a:cubicBezTo>
                  <a:pt x="825" y="1859"/>
                  <a:pt x="820" y="1918"/>
                  <a:pt x="800" y="1958"/>
                </a:cubicBezTo>
                <a:cubicBezTo>
                  <a:pt x="785" y="1988"/>
                  <a:pt x="760" y="2012"/>
                  <a:pt x="739" y="2039"/>
                </a:cubicBezTo>
                <a:cubicBezTo>
                  <a:pt x="698" y="2091"/>
                  <a:pt x="685" y="2161"/>
                  <a:pt x="637" y="2209"/>
                </a:cubicBezTo>
                <a:cubicBezTo>
                  <a:pt x="629" y="2234"/>
                  <a:pt x="601" y="2262"/>
                  <a:pt x="576" y="2270"/>
                </a:cubicBezTo>
                <a:cubicBezTo>
                  <a:pt x="485" y="2266"/>
                  <a:pt x="443" y="2284"/>
                  <a:pt x="380" y="2243"/>
                </a:cubicBezTo>
                <a:cubicBezTo>
                  <a:pt x="356" y="2206"/>
                  <a:pt x="372" y="2228"/>
                  <a:pt x="326" y="2182"/>
                </a:cubicBezTo>
                <a:cubicBezTo>
                  <a:pt x="304" y="2160"/>
                  <a:pt x="280" y="2120"/>
                  <a:pt x="258" y="2094"/>
                </a:cubicBezTo>
                <a:cubicBezTo>
                  <a:pt x="201" y="2026"/>
                  <a:pt x="168" y="1941"/>
                  <a:pt x="129" y="1863"/>
                </a:cubicBezTo>
                <a:cubicBezTo>
                  <a:pt x="126" y="1857"/>
                  <a:pt x="124" y="1850"/>
                  <a:pt x="122" y="1843"/>
                </a:cubicBezTo>
                <a:cubicBezTo>
                  <a:pt x="120" y="1836"/>
                  <a:pt x="119" y="1829"/>
                  <a:pt x="116" y="1822"/>
                </a:cubicBezTo>
                <a:cubicBezTo>
                  <a:pt x="105" y="1800"/>
                  <a:pt x="96" y="1785"/>
                  <a:pt x="89" y="1761"/>
                </a:cubicBezTo>
                <a:cubicBezTo>
                  <a:pt x="87" y="1614"/>
                  <a:pt x="86" y="1468"/>
                  <a:pt x="82" y="1321"/>
                </a:cubicBezTo>
                <a:cubicBezTo>
                  <a:pt x="81" y="1281"/>
                  <a:pt x="51" y="1307"/>
                  <a:pt x="61" y="1260"/>
                </a:cubicBez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t-EE"/>
          </a:p>
        </p:txBody>
      </p:sp>
      <p:sp>
        <p:nvSpPr>
          <p:cNvPr id="13320" name="AutoShape 7"/>
          <p:cNvSpPr>
            <a:spLocks noChangeArrowheads="1"/>
          </p:cNvSpPr>
          <p:nvPr/>
        </p:nvSpPr>
        <p:spPr bwMode="auto">
          <a:xfrm>
            <a:off x="1561080" y="1665287"/>
            <a:ext cx="863600" cy="1368425"/>
          </a:xfrm>
          <a:prstGeom prst="flowChartMultidocumen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Функ</a:t>
            </a:r>
            <a:r>
              <a:rPr lang="et-EE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-</a:t>
            </a:r>
          </a:p>
          <a:p>
            <a:pPr algn="ctr"/>
            <a:r>
              <a:rPr lang="ru-RU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ции</a:t>
            </a:r>
            <a:endParaRPr lang="et-EE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/>
            <a:endParaRPr lang="et-EE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3321" name="AutoShape 8"/>
          <p:cNvSpPr>
            <a:spLocks noChangeArrowheads="1"/>
          </p:cNvSpPr>
          <p:nvPr/>
        </p:nvSpPr>
        <p:spPr bwMode="auto">
          <a:xfrm>
            <a:off x="2914651" y="1665287"/>
            <a:ext cx="865187" cy="1296988"/>
          </a:xfrm>
          <a:prstGeom prst="flowChartMultidocumen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t-EE"/>
          </a:p>
        </p:txBody>
      </p:sp>
      <p:sp>
        <p:nvSpPr>
          <p:cNvPr id="13322" name="AutoShape 9"/>
          <p:cNvSpPr>
            <a:spLocks noChangeArrowheads="1"/>
          </p:cNvSpPr>
          <p:nvPr/>
        </p:nvSpPr>
        <p:spPr bwMode="auto">
          <a:xfrm>
            <a:off x="4139952" y="1457994"/>
            <a:ext cx="949006" cy="1575718"/>
          </a:xfrm>
          <a:prstGeom prst="flowChartMultidocumen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z-Cyrl-AZ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Про</a:t>
            </a:r>
            <a:r>
              <a:rPr lang="et-EE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-</a:t>
            </a:r>
          </a:p>
          <a:p>
            <a:pPr algn="ctr"/>
            <a:r>
              <a:rPr lang="az-Cyrl-AZ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фессио</a:t>
            </a:r>
            <a:r>
              <a:rPr lang="et-EE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-</a:t>
            </a:r>
          </a:p>
          <a:p>
            <a:pPr algn="ctr"/>
            <a:r>
              <a:rPr lang="az-Cyrl-AZ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нальные</a:t>
            </a:r>
            <a:endParaRPr lang="et-EE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/>
            <a:r>
              <a:rPr lang="az-Cyrl-AZ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стан</a:t>
            </a:r>
            <a:r>
              <a:rPr lang="et-EE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-</a:t>
            </a:r>
          </a:p>
          <a:p>
            <a:pPr algn="ctr"/>
            <a:r>
              <a:rPr lang="az-Cyrl-AZ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дарты</a:t>
            </a:r>
            <a:endParaRPr lang="et-EE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>
              <a:lnSpc>
                <a:spcPts val="1900"/>
              </a:lnSpc>
            </a:pPr>
            <a:endParaRPr lang="et-EE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3323" name="AutoShape 10"/>
          <p:cNvSpPr>
            <a:spLocks noChangeArrowheads="1"/>
          </p:cNvSpPr>
          <p:nvPr/>
        </p:nvSpPr>
        <p:spPr bwMode="auto">
          <a:xfrm>
            <a:off x="5572124" y="1681921"/>
            <a:ext cx="800100" cy="1396860"/>
          </a:xfrm>
          <a:prstGeom prst="flowChartMultidocument">
            <a:avLst/>
          </a:prstGeom>
          <a:solidFill>
            <a:srgbClr val="00B0F0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z-Cyrl-AZ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Гос</a:t>
            </a:r>
            <a:r>
              <a:rPr lang="et-EE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.</a:t>
            </a:r>
          </a:p>
          <a:p>
            <a:pPr algn="ctr"/>
            <a:r>
              <a:rPr lang="az-Cyrl-AZ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учеб</a:t>
            </a:r>
            <a:r>
              <a:rPr lang="et-EE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-</a:t>
            </a:r>
          </a:p>
          <a:p>
            <a:pPr algn="ctr"/>
            <a:r>
              <a:rPr lang="az-Cyrl-AZ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ные</a:t>
            </a:r>
            <a:endParaRPr lang="et-EE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/>
            <a:r>
              <a:rPr lang="az-Cyrl-AZ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планы</a:t>
            </a:r>
            <a:endParaRPr lang="et-EE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>
              <a:lnSpc>
                <a:spcPts val="1900"/>
              </a:lnSpc>
            </a:pPr>
            <a:endParaRPr lang="et-EE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3324" name="AutoShape 11"/>
          <p:cNvSpPr>
            <a:spLocks noChangeArrowheads="1"/>
          </p:cNvSpPr>
          <p:nvPr/>
        </p:nvSpPr>
        <p:spPr bwMode="auto">
          <a:xfrm>
            <a:off x="6804249" y="1701004"/>
            <a:ext cx="1007840" cy="1357829"/>
          </a:xfrm>
          <a:prstGeom prst="flowChartMultidocumen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z-Cyrl-AZ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Учеб</a:t>
            </a:r>
            <a:r>
              <a:rPr lang="et-EE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-</a:t>
            </a:r>
          </a:p>
          <a:p>
            <a:pPr algn="ctr"/>
            <a:r>
              <a:rPr lang="az-Cyrl-AZ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ные</a:t>
            </a:r>
            <a:endParaRPr lang="et-EE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/>
            <a:r>
              <a:rPr lang="az-Cyrl-AZ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планы</a:t>
            </a:r>
            <a:endParaRPr lang="et-EE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/>
            <a:endParaRPr lang="et-EE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3325" name="Rectangle 12"/>
          <p:cNvSpPr>
            <a:spLocks noChangeArrowheads="1"/>
          </p:cNvSpPr>
          <p:nvPr/>
        </p:nvSpPr>
        <p:spPr bwMode="auto">
          <a:xfrm>
            <a:off x="6588125" y="4868863"/>
            <a:ext cx="1296988" cy="720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z-Cyrl-AZ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Оценивание</a:t>
            </a:r>
            <a:endParaRPr lang="et-EE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3326" name="Rectangle 13"/>
          <p:cNvSpPr>
            <a:spLocks noChangeArrowheads="1"/>
          </p:cNvSpPr>
          <p:nvPr/>
        </p:nvSpPr>
        <p:spPr bwMode="auto">
          <a:xfrm>
            <a:off x="4572000" y="4868863"/>
            <a:ext cx="1440159" cy="720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z-Cyrl-AZ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Оценивание</a:t>
            </a:r>
            <a:endParaRPr lang="et-EE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3327" name="Rectangle 14"/>
          <p:cNvSpPr>
            <a:spLocks noChangeArrowheads="1"/>
          </p:cNvSpPr>
          <p:nvPr/>
        </p:nvSpPr>
        <p:spPr bwMode="auto">
          <a:xfrm>
            <a:off x="2843213" y="4868863"/>
            <a:ext cx="1222375" cy="720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z-Cyrl-AZ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Валидация</a:t>
            </a:r>
            <a:endParaRPr lang="et-EE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3328" name="AutoShape 15"/>
          <p:cNvSpPr>
            <a:spLocks noChangeArrowheads="1"/>
          </p:cNvSpPr>
          <p:nvPr/>
        </p:nvSpPr>
        <p:spPr bwMode="auto">
          <a:xfrm>
            <a:off x="1547813" y="4508500"/>
            <a:ext cx="863600" cy="1441450"/>
          </a:xfrm>
          <a:prstGeom prst="flowChartMultidocumen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z-Cyrl-AZ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Серти</a:t>
            </a:r>
            <a:r>
              <a:rPr lang="et-EE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-</a:t>
            </a:r>
          </a:p>
          <a:p>
            <a:pPr algn="ctr"/>
            <a:r>
              <a:rPr lang="az-Cyrl-AZ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фикаты</a:t>
            </a:r>
            <a:endParaRPr lang="et-EE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/>
            <a:endParaRPr lang="et-EE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3329" name="Text Box 16"/>
          <p:cNvSpPr txBox="1">
            <a:spLocks noChangeArrowheads="1"/>
          </p:cNvSpPr>
          <p:nvPr/>
        </p:nvSpPr>
        <p:spPr bwMode="auto">
          <a:xfrm>
            <a:off x="474251" y="1080478"/>
            <a:ext cx="368300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et-EE" sz="2400" b="1" cap="all" dirty="0">
              <a:latin typeface="Calibri" pitchFamily="34" charset="0"/>
            </a:endParaRPr>
          </a:p>
          <a:p>
            <a:pPr>
              <a:defRPr/>
            </a:pPr>
            <a:r>
              <a:rPr lang="az-Cyrl-AZ" sz="24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Рынок</a:t>
            </a:r>
            <a:endParaRPr lang="et-EE" sz="2400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>
              <a:defRPr/>
            </a:pPr>
            <a:endParaRPr lang="et-EE" sz="2400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>
              <a:defRPr/>
            </a:pPr>
            <a:r>
              <a:rPr lang="az-Cyrl-AZ" sz="24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труда</a:t>
            </a:r>
            <a:endParaRPr lang="et-EE" sz="2400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eaLnBrk="1" hangingPunct="1"/>
            <a:endParaRPr lang="et-EE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3330" name="Text Box 17"/>
          <p:cNvSpPr txBox="1">
            <a:spLocks noChangeArrowheads="1"/>
          </p:cNvSpPr>
          <p:nvPr/>
        </p:nvSpPr>
        <p:spPr bwMode="auto">
          <a:xfrm>
            <a:off x="8183914" y="1339326"/>
            <a:ext cx="1207382" cy="4178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wordArtVert"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az-Cyrl-AZ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обучение</a:t>
            </a:r>
            <a:endParaRPr lang="et-EE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eaLnBrk="1" hangingPunct="1"/>
            <a:endParaRPr lang="et-EE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3331" name="Text Box 21"/>
          <p:cNvSpPr txBox="1">
            <a:spLocks noChangeArrowheads="1"/>
          </p:cNvSpPr>
          <p:nvPr/>
        </p:nvSpPr>
        <p:spPr bwMode="auto">
          <a:xfrm>
            <a:off x="2843213" y="1891506"/>
            <a:ext cx="9366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az-Cyrl-AZ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Компе</a:t>
            </a:r>
            <a:r>
              <a:rPr lang="et-EE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-</a:t>
            </a:r>
          </a:p>
          <a:p>
            <a:pPr algn="ctr" eaLnBrk="1" hangingPunct="1"/>
            <a:r>
              <a:rPr lang="az-Cyrl-AZ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тент</a:t>
            </a:r>
            <a:r>
              <a:rPr lang="et-EE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-</a:t>
            </a:r>
          </a:p>
          <a:p>
            <a:pPr algn="ctr" eaLnBrk="1" hangingPunct="1"/>
            <a:r>
              <a:rPr lang="et-EE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 </a:t>
            </a:r>
            <a:r>
              <a:rPr lang="uk-UA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н</a:t>
            </a:r>
            <a:r>
              <a:rPr lang="et-EE" sz="1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oc</a:t>
            </a:r>
            <a:r>
              <a:rPr lang="uk-UA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т</a:t>
            </a:r>
            <a:r>
              <a:rPr lang="az-Cyrl-AZ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и</a:t>
            </a:r>
            <a:endParaRPr lang="et-EE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 eaLnBrk="1" hangingPunct="1"/>
            <a:endParaRPr lang="et-EE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3332" name="AutoShape 29"/>
          <p:cNvSpPr>
            <a:spLocks noChangeArrowheads="1"/>
          </p:cNvSpPr>
          <p:nvPr/>
        </p:nvSpPr>
        <p:spPr bwMode="auto">
          <a:xfrm>
            <a:off x="1693068" y="1170657"/>
            <a:ext cx="6335713" cy="287337"/>
          </a:xfrm>
          <a:prstGeom prst="rightArrow">
            <a:avLst>
              <a:gd name="adj1" fmla="val 50000"/>
              <a:gd name="adj2" fmla="val 73366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13333" name="AutoShape 30"/>
          <p:cNvSpPr>
            <a:spLocks noChangeArrowheads="1"/>
          </p:cNvSpPr>
          <p:nvPr/>
        </p:nvSpPr>
        <p:spPr bwMode="auto">
          <a:xfrm>
            <a:off x="1619250" y="5949950"/>
            <a:ext cx="6337300" cy="215900"/>
          </a:xfrm>
          <a:prstGeom prst="leftArrow">
            <a:avLst>
              <a:gd name="adj1" fmla="val 50000"/>
              <a:gd name="adj2" fmla="val 73382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13334" name="Text Box 31"/>
          <p:cNvSpPr txBox="1">
            <a:spLocks noChangeArrowheads="1"/>
          </p:cNvSpPr>
          <p:nvPr/>
        </p:nvSpPr>
        <p:spPr bwMode="auto">
          <a:xfrm>
            <a:off x="1763687" y="646783"/>
            <a:ext cx="547293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t-E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az-Cyrl-A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Ожидаемая</a:t>
            </a:r>
            <a:r>
              <a:rPr lang="et-E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az-Cyrl-A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компетентность</a:t>
            </a:r>
            <a:endParaRPr lang="et-E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 eaLnBrk="1" hangingPunct="1"/>
            <a:endParaRPr lang="et-E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3335" name="Text Box 32"/>
          <p:cNvSpPr txBox="1">
            <a:spLocks noChangeArrowheads="1"/>
          </p:cNvSpPr>
          <p:nvPr/>
        </p:nvSpPr>
        <p:spPr bwMode="auto">
          <a:xfrm>
            <a:off x="1763686" y="6165850"/>
            <a:ext cx="60484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az-Cyrl-A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Действительная</a:t>
            </a:r>
            <a:r>
              <a:rPr lang="et-E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az-Cyrl-A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компетентность </a:t>
            </a:r>
            <a:endParaRPr lang="et-E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3336" name="Line 33"/>
          <p:cNvSpPr>
            <a:spLocks noChangeShapeType="1"/>
          </p:cNvSpPr>
          <p:nvPr/>
        </p:nvSpPr>
        <p:spPr bwMode="auto">
          <a:xfrm>
            <a:off x="1272155" y="2446920"/>
            <a:ext cx="2889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13337" name="Line 34"/>
          <p:cNvSpPr>
            <a:spLocks noChangeShapeType="1"/>
          </p:cNvSpPr>
          <p:nvPr/>
        </p:nvSpPr>
        <p:spPr bwMode="auto">
          <a:xfrm>
            <a:off x="2409826" y="2446920"/>
            <a:ext cx="504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13338" name="Line 35"/>
          <p:cNvSpPr>
            <a:spLocks noChangeShapeType="1"/>
          </p:cNvSpPr>
          <p:nvPr/>
        </p:nvSpPr>
        <p:spPr bwMode="auto">
          <a:xfrm>
            <a:off x="3791971" y="2417871"/>
            <a:ext cx="34798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13339" name="Line 36"/>
          <p:cNvSpPr>
            <a:spLocks noChangeShapeType="1"/>
          </p:cNvSpPr>
          <p:nvPr/>
        </p:nvSpPr>
        <p:spPr bwMode="auto">
          <a:xfrm>
            <a:off x="5088958" y="2446920"/>
            <a:ext cx="5032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13340" name="Line 37"/>
          <p:cNvSpPr>
            <a:spLocks noChangeShapeType="1"/>
          </p:cNvSpPr>
          <p:nvPr/>
        </p:nvSpPr>
        <p:spPr bwMode="auto">
          <a:xfrm>
            <a:off x="6372225" y="2446920"/>
            <a:ext cx="43202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13341" name="Line 38"/>
          <p:cNvSpPr>
            <a:spLocks noChangeShapeType="1"/>
          </p:cNvSpPr>
          <p:nvPr/>
        </p:nvSpPr>
        <p:spPr bwMode="auto">
          <a:xfrm>
            <a:off x="7812088" y="2446920"/>
            <a:ext cx="2889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13342" name="Line 41"/>
          <p:cNvSpPr>
            <a:spLocks noChangeShapeType="1"/>
          </p:cNvSpPr>
          <p:nvPr/>
        </p:nvSpPr>
        <p:spPr bwMode="auto">
          <a:xfrm flipH="1">
            <a:off x="7885111" y="5229225"/>
            <a:ext cx="3866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13343" name="Line 42"/>
          <p:cNvSpPr>
            <a:spLocks noChangeShapeType="1"/>
          </p:cNvSpPr>
          <p:nvPr/>
        </p:nvSpPr>
        <p:spPr bwMode="auto">
          <a:xfrm flipH="1">
            <a:off x="6012159" y="5229225"/>
            <a:ext cx="57596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13344" name="Line 44"/>
          <p:cNvSpPr>
            <a:spLocks noChangeShapeType="1"/>
          </p:cNvSpPr>
          <p:nvPr/>
        </p:nvSpPr>
        <p:spPr bwMode="auto">
          <a:xfrm flipH="1">
            <a:off x="4067173" y="5229225"/>
            <a:ext cx="51692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13345" name="Line 45"/>
          <p:cNvSpPr>
            <a:spLocks noChangeShapeType="1"/>
          </p:cNvSpPr>
          <p:nvPr/>
        </p:nvSpPr>
        <p:spPr bwMode="auto">
          <a:xfrm flipH="1">
            <a:off x="2411413" y="5229225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13346" name="Line 46"/>
          <p:cNvSpPr>
            <a:spLocks noChangeShapeType="1"/>
          </p:cNvSpPr>
          <p:nvPr/>
        </p:nvSpPr>
        <p:spPr bwMode="auto">
          <a:xfrm flipH="1">
            <a:off x="1042986" y="5229225"/>
            <a:ext cx="504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13347" name="Line 47"/>
          <p:cNvSpPr>
            <a:spLocks noChangeShapeType="1"/>
          </p:cNvSpPr>
          <p:nvPr/>
        </p:nvSpPr>
        <p:spPr bwMode="auto">
          <a:xfrm>
            <a:off x="5396305" y="1457994"/>
            <a:ext cx="0" cy="2841183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13348" name="Line 48"/>
          <p:cNvSpPr>
            <a:spLocks noChangeShapeType="1"/>
          </p:cNvSpPr>
          <p:nvPr/>
        </p:nvSpPr>
        <p:spPr bwMode="auto">
          <a:xfrm>
            <a:off x="6297079" y="4292599"/>
            <a:ext cx="0" cy="1584325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13349" name="Line 49"/>
          <p:cNvSpPr>
            <a:spLocks noChangeShapeType="1"/>
          </p:cNvSpPr>
          <p:nvPr/>
        </p:nvSpPr>
        <p:spPr bwMode="auto">
          <a:xfrm>
            <a:off x="5396305" y="4292600"/>
            <a:ext cx="935037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13350" name="Line 50"/>
          <p:cNvSpPr>
            <a:spLocks noChangeShapeType="1"/>
          </p:cNvSpPr>
          <p:nvPr/>
        </p:nvSpPr>
        <p:spPr bwMode="auto">
          <a:xfrm>
            <a:off x="1416617" y="1457994"/>
            <a:ext cx="0" cy="4460969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37939" name="Text Box 51"/>
          <p:cNvSpPr txBox="1">
            <a:spLocks noChangeArrowheads="1"/>
          </p:cNvSpPr>
          <p:nvPr/>
        </p:nvSpPr>
        <p:spPr bwMode="auto">
          <a:xfrm>
            <a:off x="1258888" y="2952211"/>
            <a:ext cx="306674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СИСТЕМА ПРОФЕССИО</a:t>
            </a:r>
            <a:r>
              <a:rPr lang="et-EE" sz="2400" b="1" dirty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-</a:t>
            </a:r>
            <a:r>
              <a:rPr lang="ru-RU" sz="2400" b="1" dirty="0" err="1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НАЛ</a:t>
            </a:r>
            <a:r>
              <a:rPr lang="ru-RU" sz="2400" b="1" cap="all" dirty="0" err="1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ь</a:t>
            </a:r>
            <a:r>
              <a:rPr lang="ru-RU" sz="2400" b="1" dirty="0" err="1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НЫХ</a:t>
            </a:r>
            <a:r>
              <a:rPr lang="ru-RU" sz="2400" b="1" dirty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КВАЛИФИКАЦИЙ</a:t>
            </a:r>
            <a:endParaRPr lang="et-EE" sz="2400" b="1" dirty="0">
              <a:solidFill>
                <a:srgbClr val="FF99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43" name="AutoShape 9"/>
          <p:cNvSpPr>
            <a:spLocks noChangeArrowheads="1"/>
          </p:cNvSpPr>
          <p:nvPr/>
        </p:nvSpPr>
        <p:spPr bwMode="auto">
          <a:xfrm>
            <a:off x="4139952" y="3140968"/>
            <a:ext cx="982498" cy="1443051"/>
          </a:xfrm>
          <a:prstGeom prst="flowChartMultidocumen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z-Cyrl-AZ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Стан</a:t>
            </a:r>
            <a:r>
              <a:rPr lang="et-EE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-</a:t>
            </a:r>
          </a:p>
          <a:p>
            <a:pPr algn="ctr"/>
            <a:r>
              <a:rPr lang="az-Cyrl-AZ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дарты</a:t>
            </a:r>
            <a:endParaRPr lang="et-EE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>
              <a:lnSpc>
                <a:spcPts val="1900"/>
              </a:lnSpc>
            </a:pPr>
            <a:r>
              <a:rPr lang="et-EE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o</a:t>
            </a:r>
            <a:r>
              <a:rPr lang="az-Cyrl-AZ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цени</a:t>
            </a:r>
            <a:r>
              <a:rPr lang="et-EE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-</a:t>
            </a:r>
          </a:p>
          <a:p>
            <a:pPr algn="ctr">
              <a:lnSpc>
                <a:spcPts val="1900"/>
              </a:lnSpc>
            </a:pPr>
            <a:r>
              <a:rPr lang="az-Cyrl-AZ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вания</a:t>
            </a:r>
            <a:endParaRPr lang="et-EE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4631201" y="2893532"/>
            <a:ext cx="0" cy="24743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4860924" y="4365104"/>
            <a:ext cx="431007" cy="50375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13325" idx="0"/>
          </p:cNvCxnSpPr>
          <p:nvPr/>
        </p:nvCxnSpPr>
        <p:spPr>
          <a:xfrm>
            <a:off x="4860924" y="4365104"/>
            <a:ext cx="2375695" cy="50375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8889940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Cyrl-AZ" sz="4800"/>
              <a:t>Руководящие</a:t>
            </a:r>
            <a:r>
              <a:rPr lang="et-EE" sz="4800"/>
              <a:t> </a:t>
            </a:r>
            <a:r>
              <a:rPr lang="az-Cyrl-AZ" sz="4800"/>
              <a:t>принципы</a:t>
            </a:r>
            <a:r>
              <a:rPr lang="et-EE" sz="4800"/>
              <a:t> (2)</a:t>
            </a:r>
          </a:p>
        </p:txBody>
      </p:sp>
      <p:sp>
        <p:nvSpPr>
          <p:cNvPr id="1126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t-EE" sz="2800" b="1" dirty="0" err="1"/>
              <a:t>Co</a:t>
            </a:r>
            <a:r>
              <a:rPr lang="az-Cyrl-AZ" sz="2800" b="1" dirty="0"/>
              <a:t>циальное</a:t>
            </a:r>
            <a:r>
              <a:rPr lang="et-EE" sz="2800" b="1" dirty="0"/>
              <a:t> </a:t>
            </a:r>
            <a:r>
              <a:rPr lang="az-Cyrl-AZ" sz="2800" b="1" dirty="0"/>
              <a:t>партнерство</a:t>
            </a:r>
            <a:r>
              <a:rPr lang="et-EE" sz="2800" b="1" dirty="0"/>
              <a:t> </a:t>
            </a:r>
            <a:r>
              <a:rPr lang="az-Cyrl-AZ" sz="2800" b="1" dirty="0"/>
              <a:t>сторон</a:t>
            </a:r>
            <a:r>
              <a:rPr lang="et-EE" sz="2800" b="1" dirty="0"/>
              <a:t> </a:t>
            </a:r>
            <a:r>
              <a:rPr lang="az-Cyrl-AZ" sz="2800" b="1" dirty="0"/>
              <a:t>рынка</a:t>
            </a:r>
            <a:r>
              <a:rPr lang="et-EE" sz="2800" b="1" dirty="0"/>
              <a:t> </a:t>
            </a:r>
            <a:r>
              <a:rPr lang="az-Cyrl-AZ" sz="2800" b="1" dirty="0"/>
              <a:t>труда</a:t>
            </a:r>
            <a:r>
              <a:rPr lang="et-EE" sz="2800" b="1" dirty="0"/>
              <a:t> </a:t>
            </a:r>
            <a:r>
              <a:rPr lang="et-EE" sz="2800" dirty="0"/>
              <a:t>(</a:t>
            </a:r>
            <a:r>
              <a:rPr lang="az-Cyrl-AZ" sz="2800" dirty="0"/>
              <a:t>правительство</a:t>
            </a:r>
            <a:r>
              <a:rPr lang="et-EE" sz="2800" dirty="0"/>
              <a:t>, </a:t>
            </a:r>
            <a:r>
              <a:rPr lang="az-Cyrl-AZ" sz="2800" dirty="0"/>
              <a:t>организации</a:t>
            </a:r>
            <a:r>
              <a:rPr lang="et-EE" sz="2800" dirty="0"/>
              <a:t> </a:t>
            </a:r>
            <a:r>
              <a:rPr lang="az-Cyrl-AZ" sz="2800" dirty="0"/>
              <a:t>работодателей</a:t>
            </a:r>
            <a:r>
              <a:rPr lang="et-EE" sz="2800" dirty="0"/>
              <a:t>, </a:t>
            </a:r>
            <a:r>
              <a:rPr lang="az-Cyrl-AZ" sz="2800" dirty="0"/>
              <a:t>профсоюзы</a:t>
            </a:r>
            <a:r>
              <a:rPr lang="et-EE" sz="2800" dirty="0"/>
              <a:t>) </a:t>
            </a:r>
            <a:r>
              <a:rPr lang="az-Cyrl-AZ" sz="2800" dirty="0"/>
              <a:t>име</a:t>
            </a:r>
            <a:r>
              <a:rPr lang="et-EE" sz="2800" dirty="0"/>
              <a:t>e</a:t>
            </a:r>
            <a:r>
              <a:rPr lang="az-Cyrl-AZ" sz="2800" dirty="0"/>
              <a:t>т</a:t>
            </a:r>
            <a:r>
              <a:rPr lang="et-EE" sz="2800" dirty="0"/>
              <a:t> </a:t>
            </a:r>
            <a:r>
              <a:rPr lang="ru-RU" sz="2800" dirty="0"/>
              <a:t>огромное</a:t>
            </a:r>
            <a:r>
              <a:rPr lang="et-EE" sz="2800" dirty="0"/>
              <a:t> </a:t>
            </a:r>
            <a:r>
              <a:rPr lang="az-Cyrl-AZ" sz="2800" dirty="0"/>
              <a:t>значение</a:t>
            </a:r>
            <a:endParaRPr lang="en-GB" sz="2800" dirty="0"/>
          </a:p>
          <a:p>
            <a:pPr eaLnBrk="1" hangingPunct="1"/>
            <a:r>
              <a:rPr lang="az-Cyrl-AZ" sz="2800" b="1" dirty="0"/>
              <a:t>Национальная</a:t>
            </a:r>
            <a:r>
              <a:rPr lang="et-EE" sz="2800" b="1" dirty="0"/>
              <a:t> </a:t>
            </a:r>
            <a:r>
              <a:rPr lang="az-Cyrl-AZ" sz="2800" b="1" dirty="0"/>
              <a:t>рамка</a:t>
            </a:r>
            <a:r>
              <a:rPr lang="et-EE" sz="2800" b="1" dirty="0"/>
              <a:t> </a:t>
            </a:r>
            <a:r>
              <a:rPr lang="az-Cyrl-AZ" sz="2800" b="1" dirty="0"/>
              <a:t>квалификаций</a:t>
            </a:r>
            <a:r>
              <a:rPr lang="et-EE" sz="2800" b="1" dirty="0"/>
              <a:t> </a:t>
            </a:r>
            <a:r>
              <a:rPr lang="et-EE" sz="2800" dirty="0"/>
              <a:t>(</a:t>
            </a:r>
            <a:r>
              <a:rPr lang="ru-RU" sz="2800" dirty="0"/>
              <a:t>НРК</a:t>
            </a:r>
            <a:r>
              <a:rPr lang="et-EE" sz="2800" dirty="0"/>
              <a:t>) </a:t>
            </a:r>
            <a:r>
              <a:rPr lang="az-Cyrl-AZ" sz="2800" dirty="0"/>
              <a:t>является</a:t>
            </a:r>
            <a:r>
              <a:rPr lang="et-EE" sz="2800" dirty="0"/>
              <a:t> </a:t>
            </a:r>
            <a:r>
              <a:rPr lang="az-Cyrl-AZ" sz="2800" dirty="0"/>
              <a:t>ядром</a:t>
            </a:r>
            <a:r>
              <a:rPr lang="et-EE" sz="2800" dirty="0"/>
              <a:t> c</a:t>
            </a:r>
            <a:r>
              <a:rPr lang="az-Cyrl-AZ" sz="2800" dirty="0"/>
              <a:t>истем</a:t>
            </a:r>
            <a:r>
              <a:rPr lang="et-EE" sz="2800" dirty="0"/>
              <a:t>ы </a:t>
            </a:r>
            <a:r>
              <a:rPr lang="az-Cyrl-AZ" sz="2800" dirty="0"/>
              <a:t>квалификаций</a:t>
            </a:r>
            <a:endParaRPr lang="et-EE" sz="2800" dirty="0"/>
          </a:p>
          <a:p>
            <a:pPr eaLnBrk="1" hangingPunct="1"/>
            <a:r>
              <a:rPr lang="az-Cyrl-AZ" sz="2800" b="1" dirty="0"/>
              <a:t>Создание</a:t>
            </a:r>
            <a:r>
              <a:rPr lang="et-EE" sz="2800" b="1" dirty="0"/>
              <a:t> </a:t>
            </a:r>
            <a:r>
              <a:rPr lang="az-Cyrl-AZ" sz="2800" b="1" dirty="0"/>
              <a:t>и</a:t>
            </a:r>
            <a:r>
              <a:rPr lang="et-EE" sz="2800" b="1" dirty="0"/>
              <a:t> </a:t>
            </a:r>
            <a:r>
              <a:rPr lang="az-Cyrl-AZ" sz="2800" b="1" dirty="0"/>
              <a:t>внедреие</a:t>
            </a:r>
            <a:r>
              <a:rPr lang="et-EE" sz="2800" b="1" dirty="0"/>
              <a:t> </a:t>
            </a:r>
            <a:r>
              <a:rPr lang="az-Cyrl-AZ" sz="2800" b="1" dirty="0"/>
              <a:t>СПК</a:t>
            </a:r>
            <a:r>
              <a:rPr lang="az-Cyrl-AZ" sz="2800" dirty="0"/>
              <a:t> явля</a:t>
            </a:r>
            <a:r>
              <a:rPr lang="et-EE" sz="2800" dirty="0"/>
              <a:t>e</a:t>
            </a:r>
            <a:r>
              <a:rPr lang="az-Cyrl-AZ" sz="2800" dirty="0"/>
              <a:t>тся</a:t>
            </a:r>
            <a:r>
              <a:rPr lang="et-EE" sz="2800" dirty="0"/>
              <a:t> </a:t>
            </a:r>
            <a:r>
              <a:rPr lang="az-Cyrl-AZ" sz="2800" dirty="0"/>
              <a:t>процес</a:t>
            </a:r>
            <a:r>
              <a:rPr lang="et-EE" sz="2800" dirty="0" err="1"/>
              <a:t>co</a:t>
            </a:r>
            <a:r>
              <a:rPr lang="az-Cyrl-AZ" sz="2800" dirty="0"/>
              <a:t>м</a:t>
            </a:r>
            <a:endParaRPr lang="en-GB" sz="2800" dirty="0"/>
          </a:p>
          <a:p>
            <a:pPr eaLnBrk="1" hangingPunct="1"/>
            <a:r>
              <a:rPr lang="az-Cyrl-AZ" sz="2800" dirty="0"/>
              <a:t>Создание</a:t>
            </a:r>
            <a:r>
              <a:rPr lang="et-EE" sz="2800" dirty="0"/>
              <a:t> </a:t>
            </a:r>
            <a:r>
              <a:rPr lang="az-Cyrl-AZ" sz="2800" dirty="0"/>
              <a:t>и</a:t>
            </a:r>
            <a:r>
              <a:rPr lang="et-EE" sz="2800" dirty="0"/>
              <a:t> </a:t>
            </a:r>
            <a:r>
              <a:rPr lang="az-Cyrl-AZ" sz="2800" dirty="0"/>
              <a:t>внедреие</a:t>
            </a:r>
            <a:r>
              <a:rPr lang="et-EE" sz="2800" dirty="0"/>
              <a:t> </a:t>
            </a:r>
            <a:r>
              <a:rPr lang="ru-RU" sz="2800" b="1" dirty="0"/>
              <a:t>НРК</a:t>
            </a:r>
            <a:r>
              <a:rPr lang="et-EE" sz="2800" dirty="0"/>
              <a:t> </a:t>
            </a:r>
            <a:r>
              <a:rPr lang="az-Cyrl-AZ" sz="2800" b="1" dirty="0"/>
              <a:t>явля</a:t>
            </a:r>
            <a:r>
              <a:rPr lang="et-EE" sz="2800" b="1" dirty="0"/>
              <a:t>e</a:t>
            </a:r>
            <a:r>
              <a:rPr lang="az-Cyrl-AZ" sz="2800" b="1" dirty="0"/>
              <a:t>тся</a:t>
            </a:r>
            <a:r>
              <a:rPr lang="et-EE" sz="2800" b="1" dirty="0"/>
              <a:t> </a:t>
            </a:r>
            <a:r>
              <a:rPr lang="az-Cyrl-AZ" sz="2800" b="1" dirty="0"/>
              <a:t>движущей</a:t>
            </a:r>
            <a:r>
              <a:rPr lang="et-EE" sz="2800" b="1" dirty="0"/>
              <a:t> </a:t>
            </a:r>
            <a:r>
              <a:rPr lang="az-Cyrl-AZ" sz="2800" b="1" dirty="0"/>
              <a:t>силой</a:t>
            </a:r>
            <a:r>
              <a:rPr lang="et-EE" sz="2800" dirty="0"/>
              <a:t> </a:t>
            </a:r>
            <a:r>
              <a:rPr lang="az-Cyrl-AZ" sz="2800" dirty="0"/>
              <a:t>этог</a:t>
            </a:r>
            <a:r>
              <a:rPr lang="et-EE" sz="2800" dirty="0"/>
              <a:t>o </a:t>
            </a:r>
            <a:r>
              <a:rPr lang="az-Cyrl-AZ" sz="2800" dirty="0"/>
              <a:t>процес</a:t>
            </a:r>
            <a:r>
              <a:rPr lang="et-EE" sz="2800" dirty="0"/>
              <a:t>c</a:t>
            </a:r>
            <a:r>
              <a:rPr lang="az-Cyrl-AZ" sz="2800" dirty="0"/>
              <a:t>а</a:t>
            </a:r>
            <a:endParaRPr lang="et-EE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4000" dirty="0">
                <a:ea typeface="MS Gothic" pitchFamily="49" charset="-128"/>
                <a:cs typeface="Arial" charset="0"/>
              </a:rPr>
              <a:t> </a:t>
            </a:r>
            <a:r>
              <a:rPr lang="az-Cyrl-AZ" sz="4000" dirty="0">
                <a:ea typeface="MS Gothic" pitchFamily="49" charset="-128"/>
                <a:cs typeface="Arial" charset="0"/>
              </a:rPr>
              <a:t>Система</a:t>
            </a:r>
            <a:r>
              <a:rPr lang="et-EE" sz="4000" dirty="0">
                <a:ea typeface="MS Gothic" pitchFamily="49" charset="-128"/>
                <a:cs typeface="Arial" charset="0"/>
              </a:rPr>
              <a:t> </a:t>
            </a:r>
            <a:r>
              <a:rPr lang="az-Cyrl-AZ" sz="4000" dirty="0">
                <a:ea typeface="MS Gothic" pitchFamily="49" charset="-128"/>
                <a:cs typeface="Arial" charset="0"/>
              </a:rPr>
              <a:t>профессиональных</a:t>
            </a:r>
            <a:r>
              <a:rPr lang="et-EE" sz="4000" dirty="0">
                <a:ea typeface="MS Gothic" pitchFamily="49" charset="-128"/>
                <a:cs typeface="Arial" charset="0"/>
              </a:rPr>
              <a:t> </a:t>
            </a:r>
            <a:r>
              <a:rPr lang="az-Cyrl-AZ" sz="4000" dirty="0">
                <a:ea typeface="MS Gothic" pitchFamily="49" charset="-128"/>
                <a:cs typeface="Arial" charset="0"/>
              </a:rPr>
              <a:t>квалификаций</a:t>
            </a:r>
            <a:r>
              <a:rPr lang="et-EE" sz="4000" dirty="0">
                <a:ea typeface="MS Gothic" pitchFamily="49" charset="-128"/>
                <a:cs typeface="Arial" charset="0"/>
              </a:rPr>
              <a:t> </a:t>
            </a:r>
            <a:r>
              <a:rPr lang="az-Cyrl-AZ" sz="4000" dirty="0">
                <a:ea typeface="MS Gothic" pitchFamily="49" charset="-128"/>
                <a:cs typeface="Arial" charset="0"/>
              </a:rPr>
              <a:t>в</a:t>
            </a:r>
            <a:r>
              <a:rPr lang="et-EE" sz="4000" dirty="0">
                <a:ea typeface="MS Gothic" pitchFamily="49" charset="-128"/>
                <a:cs typeface="Arial" charset="0"/>
              </a:rPr>
              <a:t> </a:t>
            </a:r>
            <a:r>
              <a:rPr lang="en-GB" sz="4000" dirty="0">
                <a:ea typeface="MS Gothic" pitchFamily="49" charset="-128"/>
                <a:cs typeface="Arial" charset="0"/>
              </a:rPr>
              <a:t>Э</a:t>
            </a:r>
            <a:r>
              <a:rPr lang="az-Cyrl-AZ" sz="4000" dirty="0">
                <a:ea typeface="MS Gothic" pitchFamily="49" charset="-128"/>
                <a:cs typeface="Arial" charset="0"/>
              </a:rPr>
              <a:t>стонии</a:t>
            </a:r>
            <a:endParaRPr lang="en-US" sz="4000" dirty="0">
              <a:ea typeface="MS Gothic" pitchFamily="49" charset="-128"/>
              <a:cs typeface="Arial" charset="0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651000"/>
            <a:ext cx="8543925" cy="4471988"/>
          </a:xfrm>
        </p:spPr>
        <p:txBody>
          <a:bodyPr/>
          <a:lstStyle/>
          <a:p>
            <a:pPr eaLnBrk="1" hangingPunct="1">
              <a:lnSpc>
                <a:spcPts val="2400"/>
              </a:lnSpc>
            </a:pPr>
            <a:r>
              <a:rPr lang="ru-RU" sz="2400" dirty="0">
                <a:cs typeface="Arial" charset="0"/>
              </a:rPr>
              <a:t>Действует на основании Закона о профессиональных квалификациях (2001, 2008</a:t>
            </a:r>
            <a:r>
              <a:rPr lang="et-EE" sz="2400" dirty="0">
                <a:cs typeface="Arial" charset="0"/>
              </a:rPr>
              <a:t>, 2015</a:t>
            </a:r>
            <a:r>
              <a:rPr lang="ru-RU" sz="2400" dirty="0">
                <a:cs typeface="Arial" charset="0"/>
              </a:rPr>
              <a:t>)</a:t>
            </a:r>
            <a:endParaRPr lang="et-EE" sz="2400" dirty="0">
              <a:cs typeface="Arial" charset="0"/>
            </a:endParaRPr>
          </a:p>
          <a:p>
            <a:pPr eaLnBrk="1" hangingPunct="1">
              <a:lnSpc>
                <a:spcPts val="2400"/>
              </a:lnSpc>
            </a:pPr>
            <a:r>
              <a:rPr lang="et-EE" sz="2400" dirty="0">
                <a:solidFill>
                  <a:srgbClr val="FF0000"/>
                </a:solidFill>
              </a:rPr>
              <a:t>8-</a:t>
            </a:r>
            <a:r>
              <a:rPr lang="az-Cyrl-AZ" sz="2400" dirty="0">
                <a:solidFill>
                  <a:srgbClr val="FF0000"/>
                </a:solidFill>
              </a:rPr>
              <a:t>уровневая</a:t>
            </a:r>
            <a:r>
              <a:rPr lang="et-EE" sz="2400" dirty="0">
                <a:solidFill>
                  <a:srgbClr val="FF0000"/>
                </a:solidFill>
              </a:rPr>
              <a:t> </a:t>
            </a:r>
            <a:r>
              <a:rPr lang="az-Cyrl-AZ" sz="2400" dirty="0">
                <a:solidFill>
                  <a:srgbClr val="FF0000"/>
                </a:solidFill>
              </a:rPr>
              <a:t>рамка</a:t>
            </a:r>
            <a:r>
              <a:rPr lang="et-EE" sz="2400" dirty="0">
                <a:solidFill>
                  <a:srgbClr val="FF0000"/>
                </a:solidFill>
              </a:rPr>
              <a:t> </a:t>
            </a:r>
            <a:r>
              <a:rPr lang="az-Cyrl-AZ" sz="2400" dirty="0">
                <a:solidFill>
                  <a:srgbClr val="FF0000"/>
                </a:solidFill>
              </a:rPr>
              <a:t>квалификаций совместимая</a:t>
            </a:r>
            <a:r>
              <a:rPr lang="et-EE" sz="2400" dirty="0">
                <a:solidFill>
                  <a:srgbClr val="FF0000"/>
                </a:solidFill>
              </a:rPr>
              <a:t> </a:t>
            </a:r>
            <a:r>
              <a:rPr lang="az-Cyrl-AZ" sz="2400" dirty="0">
                <a:solidFill>
                  <a:srgbClr val="FF0000"/>
                </a:solidFill>
              </a:rPr>
              <a:t>с</a:t>
            </a:r>
            <a:r>
              <a:rPr lang="et-EE" sz="2400" dirty="0">
                <a:solidFill>
                  <a:srgbClr val="FF0000"/>
                </a:solidFill>
              </a:rPr>
              <a:t> E</a:t>
            </a:r>
            <a:r>
              <a:rPr lang="az-Cyrl-AZ" sz="2400" dirty="0">
                <a:solidFill>
                  <a:srgbClr val="FF0000"/>
                </a:solidFill>
              </a:rPr>
              <a:t>вропейской</a:t>
            </a:r>
            <a:r>
              <a:rPr lang="et-EE" sz="2400" dirty="0">
                <a:solidFill>
                  <a:srgbClr val="FF0000"/>
                </a:solidFill>
              </a:rPr>
              <a:t> </a:t>
            </a:r>
            <a:r>
              <a:rPr lang="az-Cyrl-AZ" sz="2400" dirty="0">
                <a:solidFill>
                  <a:srgbClr val="FF0000"/>
                </a:solidFill>
              </a:rPr>
              <a:t>рамкой</a:t>
            </a:r>
            <a:r>
              <a:rPr lang="et-EE" sz="2400" dirty="0">
                <a:solidFill>
                  <a:srgbClr val="FF0000"/>
                </a:solidFill>
              </a:rPr>
              <a:t> </a:t>
            </a:r>
            <a:r>
              <a:rPr lang="az-Cyrl-AZ" sz="2400" dirty="0">
                <a:solidFill>
                  <a:srgbClr val="FF0000"/>
                </a:solidFill>
              </a:rPr>
              <a:t>квалификаций</a:t>
            </a:r>
            <a:r>
              <a:rPr lang="et-EE" sz="2400" dirty="0">
                <a:solidFill>
                  <a:srgbClr val="FF0000"/>
                </a:solidFill>
              </a:rPr>
              <a:t> </a:t>
            </a:r>
            <a:r>
              <a:rPr lang="et-EE" sz="2400" dirty="0"/>
              <a:t>(</a:t>
            </a:r>
            <a:r>
              <a:rPr lang="et-EE" sz="2400" i="1" dirty="0"/>
              <a:t>EQF</a:t>
            </a:r>
            <a:r>
              <a:rPr lang="et-EE" sz="2400" dirty="0"/>
              <a:t>)</a:t>
            </a:r>
          </a:p>
          <a:p>
            <a:pPr eaLnBrk="1" hangingPunct="1">
              <a:lnSpc>
                <a:spcPts val="2400"/>
              </a:lnSpc>
            </a:pPr>
            <a:r>
              <a:rPr lang="az-Cyrl-AZ" sz="2400" dirty="0"/>
              <a:t>Подход</a:t>
            </a:r>
            <a:r>
              <a:rPr lang="et-EE" sz="2400" dirty="0"/>
              <a:t>, </a:t>
            </a:r>
            <a:r>
              <a:rPr lang="az-Cyrl-AZ" sz="2400" dirty="0"/>
              <a:t>основанный</a:t>
            </a:r>
            <a:r>
              <a:rPr lang="et-EE" sz="2400" dirty="0"/>
              <a:t> </a:t>
            </a:r>
            <a:r>
              <a:rPr lang="az-Cyrl-AZ" sz="2400" dirty="0"/>
              <a:t>на</a:t>
            </a:r>
            <a:r>
              <a:rPr lang="et-EE" sz="2400" dirty="0"/>
              <a:t> </a:t>
            </a:r>
            <a:r>
              <a:rPr lang="az-Cyrl-AZ" sz="2400" dirty="0"/>
              <a:t>компетен</a:t>
            </a:r>
            <a:r>
              <a:rPr lang="et-EE" sz="2400" dirty="0" err="1"/>
              <a:t>oc</a:t>
            </a:r>
            <a:r>
              <a:rPr lang="uk-UA" sz="2400" dirty="0"/>
              <a:t>т</a:t>
            </a:r>
            <a:r>
              <a:rPr lang="az-Cyrl-AZ" sz="2400" dirty="0"/>
              <a:t>ях</a:t>
            </a:r>
            <a:r>
              <a:rPr lang="et-EE" sz="2400" dirty="0"/>
              <a:t> (</a:t>
            </a:r>
            <a:r>
              <a:rPr lang="az-Cyrl-AZ" sz="2400" dirty="0"/>
              <a:t>результат</a:t>
            </a:r>
            <a:r>
              <a:rPr lang="et-EE" sz="2400" dirty="0"/>
              <a:t>a</a:t>
            </a:r>
            <a:r>
              <a:rPr lang="az-Cyrl-AZ" sz="2400" dirty="0"/>
              <a:t>х</a:t>
            </a:r>
            <a:r>
              <a:rPr lang="et-EE" sz="2400" dirty="0"/>
              <a:t> </a:t>
            </a:r>
            <a:r>
              <a:rPr lang="az-Cyrl-AZ" sz="2400" dirty="0"/>
              <a:t>обучения</a:t>
            </a:r>
            <a:r>
              <a:rPr lang="et-EE" sz="2400" dirty="0"/>
              <a:t>)</a:t>
            </a:r>
            <a:endParaRPr lang="et-EE" sz="2400" dirty="0">
              <a:cs typeface="Arial" charset="0"/>
            </a:endParaRPr>
          </a:p>
          <a:p>
            <a:pPr eaLnBrk="1" hangingPunct="1">
              <a:lnSpc>
                <a:spcPts val="2400"/>
              </a:lnSpc>
            </a:pPr>
            <a:r>
              <a:rPr lang="az-Cyrl-AZ" sz="2400" dirty="0">
                <a:cs typeface="Arial" charset="0"/>
              </a:rPr>
              <a:t>Рынок</a:t>
            </a:r>
            <a:r>
              <a:rPr lang="et-EE" sz="2400" dirty="0">
                <a:cs typeface="Arial" charset="0"/>
              </a:rPr>
              <a:t> </a:t>
            </a:r>
            <a:r>
              <a:rPr lang="az-Cyrl-AZ" sz="2400" dirty="0">
                <a:cs typeface="Arial" charset="0"/>
              </a:rPr>
              <a:t>труда</a:t>
            </a:r>
            <a:r>
              <a:rPr lang="et-EE" sz="2400" dirty="0">
                <a:cs typeface="Arial" charset="0"/>
              </a:rPr>
              <a:t> </a:t>
            </a:r>
            <a:r>
              <a:rPr lang="az-Cyrl-AZ" sz="2400" dirty="0">
                <a:cs typeface="Arial" charset="0"/>
              </a:rPr>
              <a:t>разделен</a:t>
            </a:r>
            <a:r>
              <a:rPr lang="et-EE" sz="2400" dirty="0">
                <a:cs typeface="Arial" charset="0"/>
              </a:rPr>
              <a:t> </a:t>
            </a:r>
            <a:r>
              <a:rPr lang="az-Cyrl-AZ" sz="2400" dirty="0">
                <a:cs typeface="Arial" charset="0"/>
              </a:rPr>
              <a:t>на</a:t>
            </a:r>
            <a:r>
              <a:rPr lang="et-EE" sz="2400" dirty="0">
                <a:cs typeface="Arial" charset="0"/>
              </a:rPr>
              <a:t> </a:t>
            </a:r>
            <a:r>
              <a:rPr lang="et-EE" sz="2400" b="1" dirty="0">
                <a:cs typeface="Arial" charset="0"/>
              </a:rPr>
              <a:t>14 </a:t>
            </a:r>
            <a:r>
              <a:rPr lang="az-Cyrl-AZ" sz="2400" b="1" dirty="0">
                <a:cs typeface="Arial" charset="0"/>
              </a:rPr>
              <a:t>секторов</a:t>
            </a:r>
            <a:endParaRPr lang="et-EE" sz="2400" b="1" dirty="0">
              <a:cs typeface="Arial" charset="0"/>
            </a:endParaRPr>
          </a:p>
          <a:p>
            <a:pPr eaLnBrk="1" hangingPunct="1">
              <a:lnSpc>
                <a:spcPts val="2400"/>
              </a:lnSpc>
            </a:pPr>
            <a:r>
              <a:rPr lang="az-Cyrl-AZ" sz="2400" dirty="0">
                <a:cs typeface="Arial" charset="0"/>
              </a:rPr>
              <a:t>Каждый</a:t>
            </a:r>
            <a:r>
              <a:rPr lang="et-EE" sz="2400" dirty="0">
                <a:cs typeface="Arial" charset="0"/>
              </a:rPr>
              <a:t> </a:t>
            </a:r>
            <a:r>
              <a:rPr lang="az-Cyrl-AZ" sz="2400" dirty="0">
                <a:cs typeface="Arial" charset="0"/>
              </a:rPr>
              <a:t>сектор</a:t>
            </a:r>
            <a:r>
              <a:rPr lang="et-EE" sz="2400" dirty="0">
                <a:cs typeface="Arial" charset="0"/>
              </a:rPr>
              <a:t> </a:t>
            </a:r>
            <a:r>
              <a:rPr lang="az-Cyrl-AZ" sz="2400" dirty="0">
                <a:cs typeface="Arial" charset="0"/>
              </a:rPr>
              <a:t>возглавляет</a:t>
            </a:r>
            <a:r>
              <a:rPr lang="et-EE" sz="2400" dirty="0">
                <a:cs typeface="Arial" charset="0"/>
              </a:rPr>
              <a:t> </a:t>
            </a:r>
            <a:r>
              <a:rPr lang="et-EE" sz="2400" b="1" dirty="0"/>
              <a:t>c</a:t>
            </a:r>
            <a:r>
              <a:rPr lang="az-Cyrl-AZ" sz="2400" b="1" dirty="0"/>
              <a:t>екторальный</a:t>
            </a:r>
            <a:r>
              <a:rPr lang="et-EE" sz="2400" b="1" dirty="0"/>
              <a:t> </a:t>
            </a:r>
            <a:r>
              <a:rPr lang="az-Cyrl-AZ" sz="2400" b="1" dirty="0"/>
              <a:t>совет</a:t>
            </a:r>
            <a:r>
              <a:rPr lang="et-EE" sz="2400" b="1" dirty="0"/>
              <a:t> </a:t>
            </a:r>
            <a:r>
              <a:rPr lang="az-Cyrl-AZ" sz="2400" b="1" dirty="0"/>
              <a:t>кв</a:t>
            </a:r>
            <a:r>
              <a:rPr lang="et-EE" sz="2400" b="1" dirty="0"/>
              <a:t>a</a:t>
            </a:r>
            <a:r>
              <a:rPr lang="az-Cyrl-AZ" sz="2400" b="1" dirty="0"/>
              <a:t>лификаций</a:t>
            </a:r>
            <a:r>
              <a:rPr lang="et-EE" sz="2400" dirty="0"/>
              <a:t>, </a:t>
            </a:r>
            <a:r>
              <a:rPr lang="az-Cyrl-AZ" sz="2400" dirty="0"/>
              <a:t>который</a:t>
            </a:r>
            <a:r>
              <a:rPr lang="et-EE" sz="2400" dirty="0"/>
              <a:t> </a:t>
            </a:r>
            <a:r>
              <a:rPr lang="ru-RU" sz="2400" b="1" dirty="0"/>
              <a:t>руководит</a:t>
            </a:r>
            <a:r>
              <a:rPr lang="et-EE" sz="2400" b="1" dirty="0"/>
              <a:t> </a:t>
            </a:r>
            <a:r>
              <a:rPr lang="ru-RU" sz="2400" b="1" dirty="0"/>
              <a:t>процесс</a:t>
            </a:r>
            <a:r>
              <a:rPr lang="et-EE" sz="2400" b="1" dirty="0"/>
              <a:t>a</a:t>
            </a:r>
            <a:r>
              <a:rPr lang="ru-RU" sz="2400" b="1" dirty="0"/>
              <a:t>ми</a:t>
            </a:r>
            <a:r>
              <a:rPr lang="et-EE" sz="2400" dirty="0">
                <a:cs typeface="Arial" charset="0"/>
              </a:rPr>
              <a:t>:</a:t>
            </a:r>
          </a:p>
          <a:p>
            <a:pPr lvl="1" eaLnBrk="1" hangingPunct="1">
              <a:lnSpc>
                <a:spcPts val="2400"/>
              </a:lnSpc>
            </a:pPr>
            <a:r>
              <a:rPr lang="et-EE" sz="2400" b="1" dirty="0">
                <a:cs typeface="Arial" charset="0"/>
              </a:rPr>
              <a:t>p</a:t>
            </a:r>
            <a:r>
              <a:rPr lang="az-Cyrl-AZ" sz="2400" b="1" dirty="0">
                <a:cs typeface="Arial" charset="0"/>
              </a:rPr>
              <a:t>азраб</a:t>
            </a:r>
            <a:r>
              <a:rPr lang="et-EE" sz="2400" b="1" dirty="0">
                <a:cs typeface="Arial" charset="0"/>
              </a:rPr>
              <a:t>o</a:t>
            </a:r>
            <a:r>
              <a:rPr lang="az-Cyrl-AZ" sz="2400" b="1" dirty="0">
                <a:cs typeface="Arial" charset="0"/>
              </a:rPr>
              <a:t>тк</a:t>
            </a:r>
            <a:r>
              <a:rPr lang="et-EE" sz="2400" b="1" dirty="0">
                <a:cs typeface="Arial" charset="0"/>
              </a:rPr>
              <a:t>a </a:t>
            </a:r>
            <a:r>
              <a:rPr lang="az-Cyrl-AZ" sz="2400" b="1" dirty="0"/>
              <a:t>профессиональных</a:t>
            </a:r>
            <a:r>
              <a:rPr lang="et-EE" sz="2400" b="1" dirty="0"/>
              <a:t> </a:t>
            </a:r>
            <a:r>
              <a:rPr lang="az-Cyrl-AZ" sz="2400" b="1" dirty="0"/>
              <a:t>стандарт</a:t>
            </a:r>
            <a:r>
              <a:rPr lang="et-EE" sz="2400" b="1" dirty="0"/>
              <a:t>o</a:t>
            </a:r>
            <a:r>
              <a:rPr lang="ru-RU" sz="2400" b="1" dirty="0"/>
              <a:t>в</a:t>
            </a:r>
            <a:endParaRPr lang="et-EE" sz="2400" b="1" dirty="0">
              <a:cs typeface="Arial" charset="0"/>
            </a:endParaRPr>
          </a:p>
          <a:p>
            <a:pPr lvl="1" eaLnBrk="1" hangingPunct="1">
              <a:lnSpc>
                <a:spcPts val="2400"/>
              </a:lnSpc>
            </a:pPr>
            <a:r>
              <a:rPr lang="ru-RU" sz="2400" b="1" dirty="0">
                <a:cs typeface="Arial" charset="0"/>
              </a:rPr>
              <a:t>присвоени</a:t>
            </a:r>
            <a:r>
              <a:rPr lang="et-EE" sz="2400" b="1" dirty="0">
                <a:cs typeface="Arial" charset="0"/>
              </a:rPr>
              <a:t>e</a:t>
            </a:r>
            <a:r>
              <a:rPr lang="et-EE" sz="2400" dirty="0">
                <a:cs typeface="Arial" charset="0"/>
              </a:rPr>
              <a:t> </a:t>
            </a:r>
            <a:r>
              <a:rPr lang="az-Cyrl-AZ" sz="2400" b="1" dirty="0"/>
              <a:t>профессиональны</a:t>
            </a:r>
            <a:r>
              <a:rPr lang="ru-RU" sz="2400" b="1" dirty="0"/>
              <a:t>х</a:t>
            </a:r>
            <a:r>
              <a:rPr lang="et-EE" sz="2400" b="1" dirty="0"/>
              <a:t> </a:t>
            </a:r>
            <a:r>
              <a:rPr lang="az-Cyrl-AZ" sz="2400" b="1" dirty="0"/>
              <a:t>квалификаций</a:t>
            </a:r>
            <a:endParaRPr lang="en-US" sz="2400" dirty="0">
              <a:cs typeface="Arial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AD29C6E-7A17-4943-9278-F644DCEBF1A9}" type="datetime1">
              <a:rPr lang="et-EE"/>
              <a:pPr>
                <a:defRPr/>
              </a:pPr>
              <a:t>16.05.2017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001097-57D3-4679-BB99-622AD9FDFF59}" type="slidenum">
              <a:rPr lang="et-EE" smtClean="0"/>
              <a:pPr>
                <a:defRPr/>
              </a:pPr>
              <a:t>13</a:t>
            </a:fld>
            <a:endParaRPr lang="et-EE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142875" y="413577"/>
            <a:ext cx="8858250" cy="5616575"/>
            <a:chOff x="125" y="1056"/>
            <a:chExt cx="5527" cy="3021"/>
          </a:xfrm>
        </p:grpSpPr>
        <p:sp>
          <p:nvSpPr>
            <p:cNvPr id="16401" name="AutoShape 3"/>
            <p:cNvSpPr>
              <a:spLocks noChangeArrowheads="1"/>
            </p:cNvSpPr>
            <p:nvPr/>
          </p:nvSpPr>
          <p:spPr bwMode="auto">
            <a:xfrm>
              <a:off x="1320" y="1968"/>
              <a:ext cx="3120" cy="720"/>
            </a:xfrm>
            <a:prstGeom prst="upDownArrowCallout">
              <a:avLst>
                <a:gd name="adj1" fmla="val 108333"/>
                <a:gd name="adj2" fmla="val 108333"/>
                <a:gd name="adj3" fmla="val 12500"/>
                <a:gd name="adj4" fmla="val 5000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az-Cyrl-AZ" sz="2400" b="1" dirty="0">
                  <a:solidFill>
                    <a:srgbClr val="003366"/>
                  </a:solidFill>
                  <a:latin typeface="Arial" charset="0"/>
                </a:rPr>
                <a:t>Присваивающий</a:t>
              </a:r>
              <a:r>
                <a:rPr lang="et-EE" sz="2400" b="1" dirty="0">
                  <a:solidFill>
                    <a:srgbClr val="003366"/>
                  </a:solidFill>
                  <a:latin typeface="Arial" charset="0"/>
                </a:rPr>
                <a:t> </a:t>
              </a:r>
              <a:r>
                <a:rPr lang="az-Cyrl-AZ" sz="2400" b="1" dirty="0">
                  <a:solidFill>
                    <a:srgbClr val="003366"/>
                  </a:solidFill>
                  <a:latin typeface="Arial" charset="0"/>
                </a:rPr>
                <a:t>орган</a:t>
              </a:r>
              <a:r>
                <a:rPr lang="et-EE" sz="2400" b="1" dirty="0">
                  <a:solidFill>
                    <a:srgbClr val="003366"/>
                  </a:solidFill>
                  <a:latin typeface="Arial" charset="0"/>
                </a:rPr>
                <a:t> (104/10)</a:t>
              </a:r>
              <a:endParaRPr lang="en-GB" sz="2400" b="1" dirty="0">
                <a:solidFill>
                  <a:srgbClr val="003366"/>
                </a:solidFill>
                <a:latin typeface="Arial" charset="0"/>
              </a:endParaRPr>
            </a:p>
          </p:txBody>
        </p:sp>
        <p:sp>
          <p:nvSpPr>
            <p:cNvPr id="16402" name="AutoShape 4"/>
            <p:cNvSpPr>
              <a:spLocks noChangeArrowheads="1"/>
            </p:cNvSpPr>
            <p:nvPr/>
          </p:nvSpPr>
          <p:spPr bwMode="auto">
            <a:xfrm>
              <a:off x="1296" y="2832"/>
              <a:ext cx="3216" cy="624"/>
            </a:xfrm>
            <a:prstGeom prst="downArrowCallout">
              <a:avLst>
                <a:gd name="adj1" fmla="val 128846"/>
                <a:gd name="adj2" fmla="val 128846"/>
                <a:gd name="adj3" fmla="val 16667"/>
                <a:gd name="adj4" fmla="val 66667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az-Cyrl-AZ" sz="2400" b="1" dirty="0">
                  <a:solidFill>
                    <a:srgbClr val="003366"/>
                  </a:solidFill>
                  <a:latin typeface="Arial" charset="0"/>
                </a:rPr>
                <a:t>Комиссия</a:t>
              </a:r>
              <a:r>
                <a:rPr lang="et-EE" sz="2400" b="1" dirty="0">
                  <a:solidFill>
                    <a:srgbClr val="003366"/>
                  </a:solidFill>
                  <a:latin typeface="Arial" charset="0"/>
                </a:rPr>
                <a:t>  </a:t>
              </a:r>
              <a:r>
                <a:rPr lang="az-Cyrl-AZ" sz="2400" b="1" dirty="0">
                  <a:solidFill>
                    <a:srgbClr val="003366"/>
                  </a:solidFill>
                  <a:latin typeface="Arial" charset="0"/>
                </a:rPr>
                <a:t>профессиональных</a:t>
              </a:r>
              <a:endParaRPr lang="et-EE" sz="2400" b="1" dirty="0">
                <a:solidFill>
                  <a:srgbClr val="003366"/>
                </a:solidFill>
                <a:latin typeface="Arial" charset="0"/>
              </a:endParaRPr>
            </a:p>
            <a:p>
              <a:pPr algn="ctr"/>
              <a:r>
                <a:rPr lang="az-Cyrl-AZ" sz="2400" b="1" dirty="0">
                  <a:solidFill>
                    <a:srgbClr val="003366"/>
                  </a:solidFill>
                  <a:latin typeface="Arial" charset="0"/>
                </a:rPr>
                <a:t>кв</a:t>
              </a:r>
              <a:r>
                <a:rPr lang="et-EE" sz="2400" b="1" dirty="0">
                  <a:solidFill>
                    <a:srgbClr val="003366"/>
                  </a:solidFill>
                  <a:latin typeface="Arial" charset="0"/>
                </a:rPr>
                <a:t>a</a:t>
              </a:r>
              <a:r>
                <a:rPr lang="az-Cyrl-AZ" sz="2400" b="1" dirty="0">
                  <a:solidFill>
                    <a:srgbClr val="003366"/>
                  </a:solidFill>
                  <a:latin typeface="Arial" charset="0"/>
                </a:rPr>
                <a:t>лификаций</a:t>
              </a:r>
              <a:r>
                <a:rPr lang="et-EE" sz="2400" b="1" dirty="0">
                  <a:solidFill>
                    <a:srgbClr val="003366"/>
                  </a:solidFill>
                  <a:latin typeface="Arial" charset="0"/>
                </a:rPr>
                <a:t> (176)</a:t>
              </a:r>
            </a:p>
          </p:txBody>
        </p:sp>
        <p:sp>
          <p:nvSpPr>
            <p:cNvPr id="16403" name="AutoShape 5"/>
            <p:cNvSpPr>
              <a:spLocks noChangeArrowheads="1"/>
            </p:cNvSpPr>
            <p:nvPr/>
          </p:nvSpPr>
          <p:spPr bwMode="auto">
            <a:xfrm>
              <a:off x="1417" y="3648"/>
              <a:ext cx="3143" cy="429"/>
            </a:xfrm>
            <a:prstGeom prst="flowChartMultidocumen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az-Cyrl-AZ" sz="2400" b="1" dirty="0">
                  <a:solidFill>
                    <a:srgbClr val="003366"/>
                  </a:solidFill>
                  <a:latin typeface="Arial" charset="0"/>
                </a:rPr>
                <a:t>Экзаменационная</a:t>
              </a:r>
              <a:r>
                <a:rPr lang="et-EE" sz="2400" b="1" dirty="0">
                  <a:solidFill>
                    <a:srgbClr val="003366"/>
                  </a:solidFill>
                  <a:latin typeface="Arial" charset="0"/>
                </a:rPr>
                <a:t> </a:t>
              </a:r>
              <a:r>
                <a:rPr lang="az-Cyrl-AZ" sz="2400" b="1" dirty="0">
                  <a:solidFill>
                    <a:srgbClr val="003366"/>
                  </a:solidFill>
                  <a:latin typeface="Arial" charset="0"/>
                </a:rPr>
                <a:t>комиссия</a:t>
              </a:r>
              <a:endParaRPr lang="en-GB" sz="2400" b="1" dirty="0">
                <a:solidFill>
                  <a:srgbClr val="003366"/>
                </a:solidFill>
                <a:latin typeface="Arial" charset="0"/>
              </a:endParaRPr>
            </a:p>
          </p:txBody>
        </p:sp>
        <p:sp>
          <p:nvSpPr>
            <p:cNvPr id="16404" name="Rectangle 6"/>
            <p:cNvSpPr>
              <a:spLocks noChangeArrowheads="1"/>
            </p:cNvSpPr>
            <p:nvPr/>
          </p:nvSpPr>
          <p:spPr bwMode="auto">
            <a:xfrm flipV="1">
              <a:off x="125" y="2640"/>
              <a:ext cx="921" cy="76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r>
                <a:rPr lang="az-Cyrl-AZ" sz="2000" dirty="0">
                  <a:solidFill>
                    <a:srgbClr val="003366"/>
                  </a:solidFill>
                  <a:latin typeface="Arial" charset="0"/>
                </a:rPr>
                <a:t>Профессио</a:t>
              </a:r>
              <a:r>
                <a:rPr lang="et-EE" sz="2000" dirty="0">
                  <a:solidFill>
                    <a:srgbClr val="003366"/>
                  </a:solidFill>
                  <a:latin typeface="Arial" charset="0"/>
                </a:rPr>
                <a:t>-</a:t>
              </a:r>
            </a:p>
            <a:p>
              <a:pPr algn="ctr"/>
              <a:r>
                <a:rPr lang="az-Cyrl-AZ" sz="2000" dirty="0">
                  <a:solidFill>
                    <a:srgbClr val="003366"/>
                  </a:solidFill>
                  <a:latin typeface="Arial" charset="0"/>
                </a:rPr>
                <a:t>нальные</a:t>
              </a:r>
              <a:endParaRPr lang="et-EE" sz="2000" dirty="0">
                <a:solidFill>
                  <a:srgbClr val="003366"/>
                </a:solidFill>
                <a:latin typeface="Arial" charset="0"/>
              </a:endParaRPr>
            </a:p>
            <a:p>
              <a:pPr algn="ctr"/>
              <a:r>
                <a:rPr lang="az-Cyrl-AZ" sz="2000" dirty="0">
                  <a:solidFill>
                    <a:srgbClr val="003366"/>
                  </a:solidFill>
                  <a:latin typeface="Arial" charset="0"/>
                </a:rPr>
                <a:t>ассоци</a:t>
              </a:r>
              <a:r>
                <a:rPr lang="et-EE" sz="2000" dirty="0">
                  <a:solidFill>
                    <a:srgbClr val="003366"/>
                  </a:solidFill>
                  <a:latin typeface="Arial" charset="0"/>
                </a:rPr>
                <a:t>-</a:t>
              </a:r>
            </a:p>
            <a:p>
              <a:pPr algn="ctr"/>
              <a:r>
                <a:rPr lang="az-Cyrl-AZ" sz="2000" dirty="0">
                  <a:solidFill>
                    <a:srgbClr val="003366"/>
                  </a:solidFill>
                  <a:latin typeface="Arial" charset="0"/>
                </a:rPr>
                <a:t>ации</a:t>
              </a:r>
              <a:r>
                <a:rPr lang="et-EE" sz="2000" dirty="0">
                  <a:solidFill>
                    <a:srgbClr val="003366"/>
                  </a:solidFill>
                  <a:latin typeface="Arial" charset="0"/>
                </a:rPr>
                <a:t> </a:t>
              </a:r>
              <a:endParaRPr lang="en-GB" sz="2000" dirty="0">
                <a:solidFill>
                  <a:srgbClr val="003366"/>
                </a:solidFill>
                <a:latin typeface="Arial" charset="0"/>
              </a:endParaRPr>
            </a:p>
          </p:txBody>
        </p:sp>
        <p:sp>
          <p:nvSpPr>
            <p:cNvPr id="16405" name="Rectangle 7"/>
            <p:cNvSpPr>
              <a:spLocks noChangeArrowheads="1"/>
            </p:cNvSpPr>
            <p:nvPr/>
          </p:nvSpPr>
          <p:spPr bwMode="auto">
            <a:xfrm>
              <a:off x="4752" y="2448"/>
              <a:ext cx="720" cy="48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az-Cyrl-AZ" sz="1800">
                  <a:solidFill>
                    <a:srgbClr val="003366"/>
                  </a:solidFill>
                  <a:latin typeface="Arial" charset="0"/>
                </a:rPr>
                <a:t>Проф</a:t>
              </a:r>
              <a:r>
                <a:rPr lang="et-EE" sz="1800">
                  <a:solidFill>
                    <a:srgbClr val="003366"/>
                  </a:solidFill>
                  <a:latin typeface="Arial" charset="0"/>
                </a:rPr>
                <a:t>-</a:t>
              </a:r>
            </a:p>
            <a:p>
              <a:pPr algn="ctr"/>
              <a:r>
                <a:rPr lang="az-Cyrl-AZ" sz="1800">
                  <a:solidFill>
                    <a:srgbClr val="003366"/>
                  </a:solidFill>
                  <a:latin typeface="Arial" charset="0"/>
                </a:rPr>
                <a:t>союзы</a:t>
              </a:r>
              <a:r>
                <a:rPr lang="et-EE" sz="1800">
                  <a:solidFill>
                    <a:srgbClr val="003366"/>
                  </a:solidFill>
                  <a:latin typeface="Arial" charset="0"/>
                </a:rPr>
                <a:t> </a:t>
              </a:r>
              <a:endParaRPr lang="en-GB" sz="1800">
                <a:solidFill>
                  <a:srgbClr val="003366"/>
                </a:solidFill>
                <a:latin typeface="Arial" charset="0"/>
              </a:endParaRPr>
            </a:p>
          </p:txBody>
        </p:sp>
        <p:sp>
          <p:nvSpPr>
            <p:cNvPr id="16406" name="Rectangle 8"/>
            <p:cNvSpPr>
              <a:spLocks noChangeArrowheads="1"/>
            </p:cNvSpPr>
            <p:nvPr/>
          </p:nvSpPr>
          <p:spPr bwMode="auto">
            <a:xfrm>
              <a:off x="4711" y="3216"/>
              <a:ext cx="941" cy="52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az-Cyrl-AZ" sz="2000" dirty="0">
                  <a:solidFill>
                    <a:srgbClr val="003366"/>
                  </a:solidFill>
                  <a:latin typeface="Arial" charset="0"/>
                </a:rPr>
                <a:t>Организации</a:t>
              </a:r>
              <a:endParaRPr lang="et-EE" sz="2000" dirty="0">
                <a:solidFill>
                  <a:srgbClr val="003366"/>
                </a:solidFill>
                <a:latin typeface="Arial" charset="0"/>
              </a:endParaRPr>
            </a:p>
            <a:p>
              <a:pPr algn="ctr"/>
              <a:r>
                <a:rPr lang="az-Cyrl-AZ" sz="2000" dirty="0">
                  <a:solidFill>
                    <a:srgbClr val="003366"/>
                  </a:solidFill>
                  <a:latin typeface="Arial" charset="0"/>
                </a:rPr>
                <a:t>работо</a:t>
              </a:r>
              <a:r>
                <a:rPr lang="et-EE" sz="2000" dirty="0">
                  <a:solidFill>
                    <a:srgbClr val="003366"/>
                  </a:solidFill>
                  <a:latin typeface="Arial" charset="0"/>
                </a:rPr>
                <a:t>-</a:t>
              </a:r>
            </a:p>
            <a:p>
              <a:pPr algn="ctr"/>
              <a:r>
                <a:rPr lang="az-Cyrl-AZ" sz="2000" dirty="0">
                  <a:solidFill>
                    <a:srgbClr val="003366"/>
                  </a:solidFill>
                  <a:latin typeface="Arial" charset="0"/>
                </a:rPr>
                <a:t>дател</a:t>
              </a:r>
              <a:r>
                <a:rPr lang="et-EE" sz="2000" dirty="0">
                  <a:solidFill>
                    <a:srgbClr val="003366"/>
                  </a:solidFill>
                  <a:latin typeface="Arial" charset="0"/>
                </a:rPr>
                <a:t>e</a:t>
              </a:r>
              <a:r>
                <a:rPr lang="az-Cyrl-AZ" sz="2000" dirty="0">
                  <a:solidFill>
                    <a:srgbClr val="003366"/>
                  </a:solidFill>
                  <a:latin typeface="Arial" charset="0"/>
                </a:rPr>
                <a:t>й</a:t>
              </a:r>
              <a:endParaRPr lang="en-GB" sz="2000" dirty="0">
                <a:solidFill>
                  <a:srgbClr val="003366"/>
                </a:solidFill>
                <a:latin typeface="Arial" charset="0"/>
              </a:endParaRPr>
            </a:p>
          </p:txBody>
        </p:sp>
        <p:sp>
          <p:nvSpPr>
            <p:cNvPr id="16407" name="AutoShape 9"/>
            <p:cNvSpPr>
              <a:spLocks noChangeArrowheads="1"/>
            </p:cNvSpPr>
            <p:nvPr/>
          </p:nvSpPr>
          <p:spPr bwMode="auto">
            <a:xfrm>
              <a:off x="1200" y="1056"/>
              <a:ext cx="3360" cy="816"/>
            </a:xfrm>
            <a:prstGeom prst="downArrowCallout">
              <a:avLst>
                <a:gd name="adj1" fmla="val 102941"/>
                <a:gd name="adj2" fmla="val 102941"/>
                <a:gd name="adj3" fmla="val 16667"/>
                <a:gd name="adj4" fmla="val 66667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az-Cyrl-AZ" sz="2400" b="1" dirty="0">
                  <a:solidFill>
                    <a:srgbClr val="003366"/>
                  </a:solidFill>
                  <a:latin typeface="Arial" charset="0"/>
                </a:rPr>
                <a:t>Секторальный</a:t>
              </a:r>
              <a:r>
                <a:rPr lang="et-EE" sz="2400" b="1" dirty="0">
                  <a:solidFill>
                    <a:srgbClr val="003366"/>
                  </a:solidFill>
                  <a:latin typeface="Arial" charset="0"/>
                </a:rPr>
                <a:t> </a:t>
              </a:r>
              <a:r>
                <a:rPr lang="az-Cyrl-AZ" sz="2400" b="1" dirty="0">
                  <a:solidFill>
                    <a:srgbClr val="003366"/>
                  </a:solidFill>
                  <a:latin typeface="Arial" charset="0"/>
                </a:rPr>
                <a:t>совет</a:t>
              </a:r>
              <a:endParaRPr lang="et-EE" sz="2400" b="1" dirty="0">
                <a:solidFill>
                  <a:srgbClr val="003366"/>
                </a:solidFill>
                <a:latin typeface="Arial" charset="0"/>
              </a:endParaRPr>
            </a:p>
            <a:p>
              <a:pPr algn="ctr"/>
              <a:r>
                <a:rPr lang="et-EE" sz="2400" b="1" dirty="0">
                  <a:solidFill>
                    <a:srgbClr val="003366"/>
                  </a:solidFill>
                  <a:latin typeface="Arial" charset="0"/>
                </a:rPr>
                <a:t>к</a:t>
              </a:r>
              <a:r>
                <a:rPr lang="az-Cyrl-AZ" sz="2400" b="1" dirty="0">
                  <a:solidFill>
                    <a:srgbClr val="003366"/>
                  </a:solidFill>
                  <a:latin typeface="Arial" charset="0"/>
                </a:rPr>
                <a:t>в</a:t>
              </a:r>
              <a:r>
                <a:rPr lang="et-EE" sz="2400" b="1" dirty="0">
                  <a:solidFill>
                    <a:srgbClr val="003366"/>
                  </a:solidFill>
                  <a:latin typeface="Arial" charset="0"/>
                </a:rPr>
                <a:t>a</a:t>
              </a:r>
              <a:r>
                <a:rPr lang="az-Cyrl-AZ" sz="2400" b="1" dirty="0">
                  <a:solidFill>
                    <a:srgbClr val="003366"/>
                  </a:solidFill>
                  <a:latin typeface="Arial" charset="0"/>
                </a:rPr>
                <a:t>лификаций</a:t>
              </a:r>
              <a:r>
                <a:rPr lang="et-EE" sz="2400" b="1" dirty="0">
                  <a:solidFill>
                    <a:srgbClr val="003366"/>
                  </a:solidFill>
                  <a:latin typeface="Arial" charset="0"/>
                </a:rPr>
                <a:t> (14)</a:t>
              </a:r>
            </a:p>
          </p:txBody>
        </p:sp>
        <p:sp>
          <p:nvSpPr>
            <p:cNvPr id="16408" name="Line 10"/>
            <p:cNvSpPr>
              <a:spLocks noChangeShapeType="1"/>
            </p:cNvSpPr>
            <p:nvPr/>
          </p:nvSpPr>
          <p:spPr bwMode="auto">
            <a:xfrm>
              <a:off x="1046" y="3028"/>
              <a:ext cx="2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t-EE"/>
            </a:p>
          </p:txBody>
        </p:sp>
        <p:sp>
          <p:nvSpPr>
            <p:cNvPr id="16409" name="Line 11"/>
            <p:cNvSpPr>
              <a:spLocks noChangeShapeType="1"/>
            </p:cNvSpPr>
            <p:nvPr/>
          </p:nvSpPr>
          <p:spPr bwMode="auto">
            <a:xfrm flipH="1">
              <a:off x="4512" y="2784"/>
              <a:ext cx="240" cy="2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t-EE"/>
            </a:p>
          </p:txBody>
        </p:sp>
        <p:sp>
          <p:nvSpPr>
            <p:cNvPr id="16410" name="Line 12"/>
            <p:cNvSpPr>
              <a:spLocks noChangeShapeType="1"/>
            </p:cNvSpPr>
            <p:nvPr/>
          </p:nvSpPr>
          <p:spPr bwMode="auto">
            <a:xfrm flipH="1" flipV="1">
              <a:off x="4519" y="3097"/>
              <a:ext cx="19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t-EE"/>
            </a:p>
          </p:txBody>
        </p:sp>
      </p:grpSp>
      <p:sp>
        <p:nvSpPr>
          <p:cNvPr id="16387" name="Oval 13"/>
          <p:cNvSpPr>
            <a:spLocks noChangeArrowheads="1"/>
          </p:cNvSpPr>
          <p:nvPr/>
        </p:nvSpPr>
        <p:spPr bwMode="auto">
          <a:xfrm>
            <a:off x="7667625" y="476250"/>
            <a:ext cx="1008063" cy="649288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16388" name="Oval 14"/>
          <p:cNvSpPr>
            <a:spLocks noChangeArrowheads="1"/>
          </p:cNvSpPr>
          <p:nvPr/>
        </p:nvSpPr>
        <p:spPr bwMode="auto">
          <a:xfrm>
            <a:off x="250825" y="333375"/>
            <a:ext cx="936625" cy="6477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16389" name="Oval 16"/>
          <p:cNvSpPr>
            <a:spLocks noChangeArrowheads="1"/>
          </p:cNvSpPr>
          <p:nvPr/>
        </p:nvSpPr>
        <p:spPr bwMode="auto">
          <a:xfrm>
            <a:off x="611188" y="1557338"/>
            <a:ext cx="1008062" cy="57626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16390" name="Oval 17"/>
          <p:cNvSpPr>
            <a:spLocks noChangeArrowheads="1"/>
          </p:cNvSpPr>
          <p:nvPr/>
        </p:nvSpPr>
        <p:spPr bwMode="auto">
          <a:xfrm>
            <a:off x="7451725" y="1484313"/>
            <a:ext cx="1008063" cy="649287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16391" name="Text Box 18"/>
          <p:cNvSpPr txBox="1">
            <a:spLocks noChangeArrowheads="1"/>
          </p:cNvSpPr>
          <p:nvPr/>
        </p:nvSpPr>
        <p:spPr bwMode="auto">
          <a:xfrm>
            <a:off x="323850" y="404813"/>
            <a:ext cx="819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z-Cyrl-AZ" b="1"/>
              <a:t>РГ</a:t>
            </a:r>
            <a:endParaRPr lang="et-EE" b="1"/>
          </a:p>
        </p:txBody>
      </p:sp>
      <p:sp>
        <p:nvSpPr>
          <p:cNvPr id="16392" name="Text Box 19"/>
          <p:cNvSpPr txBox="1">
            <a:spLocks noChangeArrowheads="1"/>
          </p:cNvSpPr>
          <p:nvPr/>
        </p:nvSpPr>
        <p:spPr bwMode="auto">
          <a:xfrm>
            <a:off x="684213" y="1557338"/>
            <a:ext cx="863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z-Cyrl-AZ" b="1"/>
              <a:t>РГ</a:t>
            </a:r>
            <a:endParaRPr lang="et-EE" b="1"/>
          </a:p>
        </p:txBody>
      </p:sp>
      <p:sp>
        <p:nvSpPr>
          <p:cNvPr id="16393" name="Line 20"/>
          <p:cNvSpPr>
            <a:spLocks noChangeShapeType="1"/>
          </p:cNvSpPr>
          <p:nvPr/>
        </p:nvSpPr>
        <p:spPr bwMode="auto">
          <a:xfrm flipH="1" flipV="1">
            <a:off x="1187450" y="620713"/>
            <a:ext cx="647700" cy="2159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t-EE"/>
          </a:p>
        </p:txBody>
      </p:sp>
      <p:sp>
        <p:nvSpPr>
          <p:cNvPr id="16394" name="Line 21"/>
          <p:cNvSpPr>
            <a:spLocks noChangeShapeType="1"/>
          </p:cNvSpPr>
          <p:nvPr/>
        </p:nvSpPr>
        <p:spPr bwMode="auto">
          <a:xfrm flipH="1">
            <a:off x="1403350" y="836613"/>
            <a:ext cx="431800" cy="79216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t-EE"/>
          </a:p>
        </p:txBody>
      </p:sp>
      <p:sp>
        <p:nvSpPr>
          <p:cNvPr id="16395" name="Line 22"/>
          <p:cNvSpPr>
            <a:spLocks noChangeShapeType="1"/>
          </p:cNvSpPr>
          <p:nvPr/>
        </p:nvSpPr>
        <p:spPr bwMode="auto">
          <a:xfrm flipV="1">
            <a:off x="7235825" y="800894"/>
            <a:ext cx="431800" cy="107156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t-EE"/>
          </a:p>
        </p:txBody>
      </p:sp>
      <p:sp>
        <p:nvSpPr>
          <p:cNvPr id="16396" name="Line 23"/>
          <p:cNvSpPr>
            <a:spLocks noChangeShapeType="1"/>
          </p:cNvSpPr>
          <p:nvPr/>
        </p:nvSpPr>
        <p:spPr bwMode="auto">
          <a:xfrm>
            <a:off x="7235825" y="908050"/>
            <a:ext cx="360363" cy="649288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t-EE"/>
          </a:p>
        </p:txBody>
      </p:sp>
      <p:sp>
        <p:nvSpPr>
          <p:cNvPr id="16397" name="Text Box 24"/>
          <p:cNvSpPr txBox="1">
            <a:spLocks noChangeArrowheads="1"/>
          </p:cNvSpPr>
          <p:nvPr/>
        </p:nvSpPr>
        <p:spPr bwMode="auto">
          <a:xfrm>
            <a:off x="7740650" y="549275"/>
            <a:ext cx="863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z-Cyrl-AZ" b="1"/>
              <a:t>РГ</a:t>
            </a:r>
            <a:endParaRPr lang="et-EE" b="1"/>
          </a:p>
        </p:txBody>
      </p:sp>
      <p:sp>
        <p:nvSpPr>
          <p:cNvPr id="16398" name="Text Box 25"/>
          <p:cNvSpPr txBox="1">
            <a:spLocks noChangeArrowheads="1"/>
          </p:cNvSpPr>
          <p:nvPr/>
        </p:nvSpPr>
        <p:spPr bwMode="auto">
          <a:xfrm>
            <a:off x="7524750" y="1557338"/>
            <a:ext cx="9350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z-Cyrl-AZ" b="1"/>
              <a:t>РГ</a:t>
            </a:r>
            <a:endParaRPr lang="et-EE" b="1"/>
          </a:p>
        </p:txBody>
      </p:sp>
      <p:sp>
        <p:nvSpPr>
          <p:cNvPr id="25" name="Date Placeholder 2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9AF5136-8E40-477E-BDA2-2999441239F7}" type="datetime1">
              <a:rPr lang="et-EE"/>
              <a:pPr>
                <a:defRPr/>
              </a:pPr>
              <a:t>16.05.2017</a:t>
            </a:fld>
            <a:endParaRPr lang="en-GB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581D6E-166A-4021-A7F7-72B348DD89F2}" type="slidenum">
              <a:rPr lang="en-GB"/>
              <a:pPr>
                <a:defRPr/>
              </a:pPr>
              <a:t>14</a:t>
            </a:fld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3405650" y="6165304"/>
            <a:ext cx="24593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KUTSEKODA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C</a:t>
            </a:r>
            <a:r>
              <a:rPr lang="az-Cyrl-AZ"/>
              <a:t>екторальны</a:t>
            </a:r>
            <a:r>
              <a:rPr lang="et-EE"/>
              <a:t>e </a:t>
            </a:r>
            <a:r>
              <a:rPr lang="az-Cyrl-AZ"/>
              <a:t>советы</a:t>
            </a:r>
            <a:r>
              <a:rPr lang="et-EE"/>
              <a:t> </a:t>
            </a:r>
            <a:r>
              <a:rPr lang="az-Cyrl-AZ"/>
              <a:t>кв</a:t>
            </a:r>
            <a:r>
              <a:rPr lang="et-EE"/>
              <a:t>a</a:t>
            </a:r>
            <a:r>
              <a:rPr lang="az-Cyrl-AZ"/>
              <a:t>лификаций</a:t>
            </a:r>
            <a:endParaRPr lang="en-US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472488" cy="4525963"/>
          </a:xfrm>
        </p:spPr>
        <p:txBody>
          <a:bodyPr/>
          <a:lstStyle/>
          <a:p>
            <a:pPr>
              <a:lnSpc>
                <a:spcPts val="2600"/>
              </a:lnSpc>
            </a:pPr>
            <a:r>
              <a:rPr lang="az-Cyrl-AZ" sz="2400" dirty="0"/>
              <a:t>Организации</a:t>
            </a:r>
            <a:r>
              <a:rPr lang="et-EE" sz="2400" dirty="0"/>
              <a:t>, </a:t>
            </a:r>
            <a:r>
              <a:rPr lang="az-Cyrl-AZ" sz="2400" dirty="0"/>
              <a:t>представленные</a:t>
            </a:r>
            <a:r>
              <a:rPr lang="et-EE" sz="2400" dirty="0"/>
              <a:t> </a:t>
            </a:r>
            <a:r>
              <a:rPr lang="az-Cyrl-AZ" sz="2400" dirty="0"/>
              <a:t>в</a:t>
            </a:r>
            <a:r>
              <a:rPr lang="et-EE" sz="2400" dirty="0"/>
              <a:t> </a:t>
            </a:r>
            <a:r>
              <a:rPr lang="az-Cyrl-AZ" sz="2400" dirty="0"/>
              <a:t>совете</a:t>
            </a:r>
            <a:r>
              <a:rPr lang="et-EE" sz="2400" dirty="0"/>
              <a:t>, </a:t>
            </a:r>
            <a:r>
              <a:rPr lang="az-Cyrl-AZ" sz="2400" dirty="0"/>
              <a:t>назначает</a:t>
            </a:r>
            <a:r>
              <a:rPr lang="et-EE" sz="2400" dirty="0"/>
              <a:t> </a:t>
            </a:r>
            <a:r>
              <a:rPr lang="az-Cyrl-AZ" sz="2400" dirty="0"/>
              <a:t>министр </a:t>
            </a:r>
            <a:r>
              <a:rPr lang="et-EE" sz="2400" dirty="0"/>
              <a:t>o</a:t>
            </a:r>
            <a:r>
              <a:rPr lang="az-Cyrl-AZ" sz="2400" dirty="0"/>
              <a:t>бразования</a:t>
            </a:r>
            <a:r>
              <a:rPr lang="et-EE" sz="2400" dirty="0"/>
              <a:t> </a:t>
            </a:r>
            <a:r>
              <a:rPr lang="az-Cyrl-AZ" sz="2400" dirty="0"/>
              <a:t>и</a:t>
            </a:r>
            <a:r>
              <a:rPr lang="et-EE" sz="2400" dirty="0"/>
              <a:t> н</a:t>
            </a:r>
            <a:r>
              <a:rPr lang="az-Cyrl-AZ" sz="2400" dirty="0"/>
              <a:t>ауки</a:t>
            </a:r>
            <a:r>
              <a:rPr lang="et-EE" sz="2400" dirty="0"/>
              <a:t>(10-15 </a:t>
            </a:r>
            <a:r>
              <a:rPr lang="az-Cyrl-AZ" sz="2400" dirty="0"/>
              <a:t>институций</a:t>
            </a:r>
            <a:r>
              <a:rPr lang="et-EE" sz="2400" dirty="0"/>
              <a:t>) </a:t>
            </a:r>
          </a:p>
          <a:p>
            <a:pPr>
              <a:lnSpc>
                <a:spcPts val="2600"/>
              </a:lnSpc>
            </a:pPr>
            <a:r>
              <a:rPr lang="ru-RU" sz="2400" dirty="0"/>
              <a:t>Лица</a:t>
            </a:r>
            <a:r>
              <a:rPr lang="et-EE" sz="2400" dirty="0"/>
              <a:t>, </a:t>
            </a:r>
            <a:r>
              <a:rPr lang="az-Cyrl-AZ" sz="2400" dirty="0"/>
              <a:t>представляющие</a:t>
            </a:r>
            <a:r>
              <a:rPr lang="et-EE" sz="2400" dirty="0"/>
              <a:t> o</a:t>
            </a:r>
            <a:r>
              <a:rPr lang="az-Cyrl-AZ" sz="2400" dirty="0"/>
              <a:t>рганизации</a:t>
            </a:r>
            <a:r>
              <a:rPr lang="et-EE" sz="2400" dirty="0"/>
              <a:t>, </a:t>
            </a:r>
            <a:r>
              <a:rPr lang="az-Cyrl-AZ" sz="2400" dirty="0"/>
              <a:t>назначает</a:t>
            </a:r>
            <a:r>
              <a:rPr lang="et-EE" sz="2400" dirty="0"/>
              <a:t> </a:t>
            </a:r>
            <a:r>
              <a:rPr lang="et-EE" sz="2400" i="1" dirty="0"/>
              <a:t>Kutsekoda</a:t>
            </a:r>
            <a:r>
              <a:rPr lang="et-EE" sz="2400" dirty="0"/>
              <a:t> </a:t>
            </a:r>
          </a:p>
          <a:p>
            <a:pPr>
              <a:lnSpc>
                <a:spcPts val="2600"/>
              </a:lnSpc>
            </a:pPr>
            <a:r>
              <a:rPr lang="az-Cyrl-AZ" sz="2400" dirty="0"/>
              <a:t>Типы</a:t>
            </a:r>
            <a:r>
              <a:rPr lang="et-EE" sz="2400" dirty="0"/>
              <a:t> o</a:t>
            </a:r>
            <a:r>
              <a:rPr lang="az-Cyrl-AZ" sz="2400" dirty="0"/>
              <a:t>рганизаций</a:t>
            </a:r>
            <a:r>
              <a:rPr lang="et-EE" sz="2400" dirty="0"/>
              <a:t>, </a:t>
            </a:r>
            <a:r>
              <a:rPr lang="az-Cyrl-AZ" sz="2400" dirty="0"/>
              <a:t>представлены</a:t>
            </a:r>
            <a:r>
              <a:rPr lang="et-EE" sz="2400" dirty="0"/>
              <a:t>x </a:t>
            </a:r>
            <a:r>
              <a:rPr lang="az-Cyrl-AZ" sz="2400" dirty="0"/>
              <a:t>в</a:t>
            </a:r>
            <a:r>
              <a:rPr lang="et-EE" sz="2400" dirty="0"/>
              <a:t> </a:t>
            </a:r>
            <a:r>
              <a:rPr lang="az-Cyrl-AZ" sz="2400" dirty="0"/>
              <a:t>совете</a:t>
            </a:r>
            <a:r>
              <a:rPr lang="et-EE" sz="2400" dirty="0"/>
              <a:t>:</a:t>
            </a:r>
          </a:p>
          <a:p>
            <a:pPr lvl="1">
              <a:lnSpc>
                <a:spcPts val="2600"/>
              </a:lnSpc>
            </a:pPr>
            <a:r>
              <a:rPr lang="az-Cyrl-AZ" sz="2200" dirty="0"/>
              <a:t>Организации</a:t>
            </a:r>
            <a:r>
              <a:rPr lang="et-EE" sz="2200" dirty="0"/>
              <a:t> </a:t>
            </a:r>
            <a:r>
              <a:rPr lang="az-Cyrl-AZ" sz="2200" dirty="0"/>
              <a:t>работодателей</a:t>
            </a:r>
            <a:r>
              <a:rPr lang="et-EE" sz="2200" dirty="0"/>
              <a:t> </a:t>
            </a:r>
            <a:r>
              <a:rPr lang="az-Cyrl-AZ" sz="2200" dirty="0"/>
              <a:t>сектора</a:t>
            </a:r>
            <a:endParaRPr lang="et-EE" sz="2200" dirty="0"/>
          </a:p>
          <a:p>
            <a:pPr lvl="1">
              <a:lnSpc>
                <a:spcPts val="2600"/>
              </a:lnSpc>
            </a:pPr>
            <a:r>
              <a:rPr lang="az-Cyrl-AZ" sz="2200" dirty="0"/>
              <a:t>Профсоюзы</a:t>
            </a:r>
            <a:r>
              <a:rPr lang="et-EE" sz="2200" dirty="0"/>
              <a:t> </a:t>
            </a:r>
            <a:r>
              <a:rPr lang="az-Cyrl-AZ" sz="2200" dirty="0"/>
              <a:t>сектора</a:t>
            </a:r>
            <a:endParaRPr lang="et-EE" sz="2200" dirty="0"/>
          </a:p>
          <a:p>
            <a:pPr lvl="1">
              <a:lnSpc>
                <a:spcPts val="2600"/>
              </a:lnSpc>
            </a:pPr>
            <a:r>
              <a:rPr lang="az-Cyrl-AZ" sz="2200" dirty="0"/>
              <a:t>Профес</a:t>
            </a:r>
            <a:r>
              <a:rPr lang="et-EE" sz="2200" dirty="0"/>
              <a:t>c</a:t>
            </a:r>
            <a:r>
              <a:rPr lang="az-Cyrl-AZ" sz="2200" dirty="0"/>
              <a:t>иональные</a:t>
            </a:r>
            <a:r>
              <a:rPr lang="et-EE" sz="2200" dirty="0"/>
              <a:t> </a:t>
            </a:r>
            <a:r>
              <a:rPr lang="az-Cyrl-AZ" sz="2200" dirty="0"/>
              <a:t>а</a:t>
            </a:r>
            <a:r>
              <a:rPr lang="et-EE" sz="2200" dirty="0"/>
              <a:t>c</a:t>
            </a:r>
            <a:r>
              <a:rPr lang="az-Cyrl-AZ" sz="2200" dirty="0"/>
              <a:t>социации</a:t>
            </a:r>
            <a:r>
              <a:rPr lang="et-EE" sz="2200" dirty="0"/>
              <a:t> </a:t>
            </a:r>
            <a:r>
              <a:rPr lang="az-Cyrl-AZ" sz="2200" dirty="0"/>
              <a:t>сектора</a:t>
            </a:r>
            <a:endParaRPr lang="et-EE" sz="2200" dirty="0"/>
          </a:p>
          <a:p>
            <a:pPr lvl="1">
              <a:lnSpc>
                <a:spcPts val="2600"/>
              </a:lnSpc>
            </a:pPr>
            <a:r>
              <a:rPr lang="az-Cyrl-AZ" sz="2200" dirty="0"/>
              <a:t>Учебные</a:t>
            </a:r>
            <a:r>
              <a:rPr lang="et-EE" sz="2200" dirty="0"/>
              <a:t> </a:t>
            </a:r>
            <a:r>
              <a:rPr lang="az-Cyrl-AZ" sz="2200" dirty="0"/>
              <a:t>заведения</a:t>
            </a:r>
            <a:endParaRPr lang="et-EE" sz="2200" dirty="0"/>
          </a:p>
          <a:p>
            <a:pPr lvl="1">
              <a:lnSpc>
                <a:spcPts val="2600"/>
              </a:lnSpc>
            </a:pPr>
            <a:r>
              <a:rPr lang="az-Cyrl-AZ" sz="2200" dirty="0"/>
              <a:t>Ответственные</a:t>
            </a:r>
            <a:r>
              <a:rPr lang="et-EE" sz="2200" dirty="0"/>
              <a:t> </a:t>
            </a:r>
            <a:r>
              <a:rPr lang="az-Cyrl-AZ" sz="2200" dirty="0"/>
              <a:t>минист</a:t>
            </a:r>
            <a:r>
              <a:rPr lang="et-EE" sz="2200" dirty="0"/>
              <a:t>e</a:t>
            </a:r>
            <a:r>
              <a:rPr lang="az-Cyrl-AZ" sz="2200" dirty="0"/>
              <a:t>р</a:t>
            </a:r>
            <a:r>
              <a:rPr lang="et-EE" sz="2200" dirty="0"/>
              <a:t>c</a:t>
            </a:r>
            <a:r>
              <a:rPr lang="az-Cyrl-AZ" sz="2200" dirty="0"/>
              <a:t>тв</a:t>
            </a:r>
            <a:r>
              <a:rPr lang="et-EE" sz="2200" dirty="0"/>
              <a:t>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Cyrl-AZ">
                <a:latin typeface="Arial" charset="0"/>
              </a:rPr>
              <a:t>Присваивающи</a:t>
            </a:r>
            <a:r>
              <a:rPr lang="et-EE">
                <a:latin typeface="Arial" charset="0"/>
              </a:rPr>
              <a:t>e </a:t>
            </a:r>
            <a:r>
              <a:rPr lang="az-Cyrl-AZ">
                <a:latin typeface="Arial" charset="0"/>
              </a:rPr>
              <a:t>органы</a:t>
            </a:r>
            <a:endParaRPr lang="en-US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2600"/>
              </a:lnSpc>
              <a:buFont typeface="Arial" pitchFamily="34" charset="0"/>
              <a:buChar char="•"/>
              <a:defRPr/>
            </a:pPr>
            <a:r>
              <a:rPr lang="az-Cyrl-AZ" sz="2400" b="1" dirty="0"/>
              <a:t>Юридическое</a:t>
            </a:r>
            <a:r>
              <a:rPr lang="et-EE" sz="2400" b="1" dirty="0"/>
              <a:t> </a:t>
            </a:r>
            <a:r>
              <a:rPr lang="az-Cyrl-AZ" sz="2400" b="1" dirty="0"/>
              <a:t>лицо</a:t>
            </a:r>
            <a:r>
              <a:rPr lang="et-EE" sz="2400" dirty="0"/>
              <a:t>, </a:t>
            </a:r>
            <a:r>
              <a:rPr lang="az-Cyrl-AZ" sz="2400" dirty="0"/>
              <a:t>назначенное</a:t>
            </a:r>
            <a:r>
              <a:rPr lang="et-EE" sz="2400" dirty="0"/>
              <a:t> </a:t>
            </a:r>
            <a:r>
              <a:rPr lang="az-Cyrl-AZ" sz="2400" dirty="0"/>
              <a:t>секторальным</a:t>
            </a:r>
            <a:r>
              <a:rPr lang="et-EE" sz="2400" dirty="0"/>
              <a:t> </a:t>
            </a:r>
            <a:r>
              <a:rPr lang="az-Cyrl-AZ" sz="2400" dirty="0"/>
              <a:t>советом</a:t>
            </a:r>
            <a:endParaRPr lang="et-EE" sz="2400" dirty="0"/>
          </a:p>
          <a:p>
            <a:pPr marL="342900" lvl="1" indent="-342900">
              <a:lnSpc>
                <a:spcPts val="2600"/>
              </a:lnSpc>
              <a:buFont typeface="Arial" pitchFamily="34" charset="0"/>
              <a:buChar char="•"/>
              <a:defRPr/>
            </a:pPr>
            <a:r>
              <a:rPr lang="az-Cyrl-AZ" sz="2400" b="1" dirty="0"/>
              <a:t>Назначает</a:t>
            </a:r>
            <a:r>
              <a:rPr lang="et-EE" sz="2400" b="1" dirty="0"/>
              <a:t> </a:t>
            </a:r>
            <a:r>
              <a:rPr lang="az-Cyrl-AZ" sz="2400" b="1" dirty="0"/>
              <a:t>профессиональную</a:t>
            </a:r>
            <a:r>
              <a:rPr lang="et-EE" sz="2400" b="1" dirty="0"/>
              <a:t>(</a:t>
            </a:r>
            <a:r>
              <a:rPr lang="az-Cyrl-AZ" sz="2400" b="1" dirty="0"/>
              <a:t>ые</a:t>
            </a:r>
            <a:r>
              <a:rPr lang="et-EE" sz="2400" b="1" dirty="0"/>
              <a:t>) </a:t>
            </a:r>
            <a:r>
              <a:rPr lang="az-Cyrl-AZ" sz="2400" b="1" dirty="0"/>
              <a:t>комиссию</a:t>
            </a:r>
            <a:r>
              <a:rPr lang="et-EE" sz="2400" b="1" dirty="0"/>
              <a:t>(</a:t>
            </a:r>
            <a:r>
              <a:rPr lang="az-Cyrl-AZ" sz="2400" b="1" dirty="0"/>
              <a:t>и</a:t>
            </a:r>
            <a:r>
              <a:rPr lang="et-EE" sz="2400" b="1" dirty="0"/>
              <a:t>)</a:t>
            </a:r>
            <a:r>
              <a:rPr lang="et-EE" sz="2400" dirty="0"/>
              <a:t> </a:t>
            </a:r>
            <a:r>
              <a:rPr lang="az-Cyrl-AZ" sz="2400" dirty="0"/>
              <a:t>для</a:t>
            </a:r>
            <a:r>
              <a:rPr lang="et-EE" sz="2400" dirty="0"/>
              <a:t> </a:t>
            </a:r>
            <a:r>
              <a:rPr lang="az-Cyrl-AZ" sz="2400" dirty="0">
                <a:cs typeface="Arial" pitchFamily="34" charset="0"/>
              </a:rPr>
              <a:t>присв</a:t>
            </a:r>
            <a:r>
              <a:rPr lang="et-EE" sz="2400" dirty="0">
                <a:cs typeface="Arial" pitchFamily="34" charset="0"/>
              </a:rPr>
              <a:t>o</a:t>
            </a:r>
            <a:r>
              <a:rPr lang="az-Cyrl-AZ" sz="2400" dirty="0">
                <a:cs typeface="Arial" pitchFamily="34" charset="0"/>
              </a:rPr>
              <a:t>ения</a:t>
            </a:r>
            <a:r>
              <a:rPr lang="et-EE" sz="2400" dirty="0">
                <a:cs typeface="Arial" pitchFamily="34" charset="0"/>
              </a:rPr>
              <a:t> </a:t>
            </a:r>
            <a:r>
              <a:rPr lang="az-Cyrl-AZ" sz="2400" dirty="0"/>
              <a:t>профессиональны</a:t>
            </a:r>
            <a:r>
              <a:rPr lang="et-EE" sz="2400" dirty="0"/>
              <a:t>х </a:t>
            </a:r>
            <a:r>
              <a:rPr lang="az-Cyrl-AZ" sz="2400" dirty="0"/>
              <a:t>квалификаций</a:t>
            </a:r>
            <a:r>
              <a:rPr lang="et-EE" sz="2400" dirty="0"/>
              <a:t> </a:t>
            </a:r>
            <a:r>
              <a:rPr lang="az-Cyrl-AZ" sz="2400" dirty="0"/>
              <a:t>сектора</a:t>
            </a:r>
            <a:endParaRPr lang="en-US" sz="2400" dirty="0">
              <a:cs typeface="Arial" pitchFamily="34" charset="0"/>
            </a:endParaRPr>
          </a:p>
          <a:p>
            <a:pPr>
              <a:lnSpc>
                <a:spcPts val="2600"/>
              </a:lnSpc>
              <a:buFont typeface="Arial" pitchFamily="34" charset="0"/>
              <a:buChar char="•"/>
              <a:defRPr/>
            </a:pPr>
            <a:r>
              <a:rPr lang="az-Cyrl-AZ" sz="2400" dirty="0"/>
              <a:t>Профессиональн</a:t>
            </a:r>
            <a:r>
              <a:rPr lang="et-EE" sz="2400" dirty="0"/>
              <a:t>а</a:t>
            </a:r>
            <a:r>
              <a:rPr lang="az-Cyrl-AZ" sz="2400" dirty="0"/>
              <a:t>я</a:t>
            </a:r>
            <a:r>
              <a:rPr lang="et-EE" sz="2400" dirty="0"/>
              <a:t> </a:t>
            </a:r>
            <a:r>
              <a:rPr lang="az-Cyrl-AZ" sz="2400" dirty="0"/>
              <a:t>комиссия</a:t>
            </a:r>
            <a:r>
              <a:rPr lang="et-EE" sz="2400" dirty="0"/>
              <a:t> </a:t>
            </a:r>
            <a:r>
              <a:rPr lang="az-Cyrl-AZ" sz="2400" dirty="0"/>
              <a:t>име</a:t>
            </a:r>
            <a:r>
              <a:rPr lang="et-EE" sz="2400" dirty="0"/>
              <a:t>e</a:t>
            </a:r>
            <a:r>
              <a:rPr lang="az-Cyrl-AZ" sz="2400" dirty="0"/>
              <a:t>т</a:t>
            </a:r>
            <a:r>
              <a:rPr lang="et-EE" sz="2400" dirty="0"/>
              <a:t> </a:t>
            </a:r>
            <a:r>
              <a:rPr lang="az-Cyrl-AZ" sz="2400" dirty="0"/>
              <a:t>право назначать</a:t>
            </a:r>
            <a:r>
              <a:rPr lang="et-EE" sz="2400" dirty="0"/>
              <a:t> </a:t>
            </a:r>
            <a:r>
              <a:rPr lang="az-Cyrl-AZ" sz="2400" dirty="0"/>
              <a:t>необходимое</a:t>
            </a:r>
            <a:r>
              <a:rPr lang="et-EE" sz="2400" dirty="0"/>
              <a:t> </a:t>
            </a:r>
            <a:r>
              <a:rPr lang="az-Cyrl-AZ" sz="2400" dirty="0"/>
              <a:t>число</a:t>
            </a:r>
            <a:r>
              <a:rPr lang="et-EE" sz="2400" dirty="0"/>
              <a:t> </a:t>
            </a:r>
            <a:r>
              <a:rPr lang="az-Cyrl-AZ" sz="2400" dirty="0"/>
              <a:t>экзаменационных</a:t>
            </a:r>
            <a:r>
              <a:rPr lang="et-EE" sz="2400" dirty="0"/>
              <a:t> </a:t>
            </a:r>
            <a:r>
              <a:rPr lang="az-Cyrl-AZ" sz="2400" dirty="0"/>
              <a:t>комиссий</a:t>
            </a:r>
            <a:endParaRPr lang="et-EE" sz="2400" dirty="0"/>
          </a:p>
          <a:p>
            <a:pPr>
              <a:lnSpc>
                <a:spcPts val="2600"/>
              </a:lnSpc>
              <a:buFont typeface="Arial" pitchFamily="34" charset="0"/>
              <a:buChar char="•"/>
              <a:defRPr/>
            </a:pPr>
            <a:r>
              <a:rPr lang="az-Cyrl-AZ" sz="2400" dirty="0"/>
              <a:t>Типы</a:t>
            </a:r>
            <a:r>
              <a:rPr lang="et-EE" sz="2400" dirty="0"/>
              <a:t> o</a:t>
            </a:r>
            <a:r>
              <a:rPr lang="az-Cyrl-AZ" sz="2400" dirty="0"/>
              <a:t>рганизаций</a:t>
            </a:r>
            <a:r>
              <a:rPr lang="et-EE" sz="2400" dirty="0"/>
              <a:t>, </a:t>
            </a:r>
            <a:r>
              <a:rPr lang="az-Cyrl-AZ" sz="2400" dirty="0"/>
              <a:t>представленых</a:t>
            </a:r>
            <a:r>
              <a:rPr lang="et-EE" sz="2400" dirty="0"/>
              <a:t> </a:t>
            </a:r>
            <a:r>
              <a:rPr lang="az-Cyrl-AZ" sz="2400" dirty="0"/>
              <a:t>в</a:t>
            </a:r>
            <a:r>
              <a:rPr lang="et-EE" sz="2400" dirty="0"/>
              <a:t> </a:t>
            </a:r>
            <a:r>
              <a:rPr lang="az-Cyrl-AZ" sz="2400" dirty="0"/>
              <a:t>профессиональной</a:t>
            </a:r>
            <a:r>
              <a:rPr lang="et-EE" sz="2400" dirty="0"/>
              <a:t> </a:t>
            </a:r>
            <a:r>
              <a:rPr lang="az-Cyrl-AZ" sz="2400" dirty="0"/>
              <a:t>комиссии</a:t>
            </a:r>
            <a:r>
              <a:rPr lang="et-EE" sz="2400" dirty="0"/>
              <a:t>:</a:t>
            </a:r>
          </a:p>
          <a:p>
            <a:pPr lvl="1">
              <a:lnSpc>
                <a:spcPts val="2600"/>
              </a:lnSpc>
              <a:buFont typeface="Arial" pitchFamily="34" charset="0"/>
              <a:buChar char="–"/>
              <a:defRPr/>
            </a:pPr>
            <a:r>
              <a:rPr lang="az-Cyrl-AZ" sz="2400" dirty="0"/>
              <a:t>Организации</a:t>
            </a:r>
            <a:r>
              <a:rPr lang="et-EE" sz="2400" dirty="0"/>
              <a:t> </a:t>
            </a:r>
            <a:r>
              <a:rPr lang="az-Cyrl-AZ" sz="2400" dirty="0"/>
              <a:t>работодателей</a:t>
            </a:r>
            <a:r>
              <a:rPr lang="et-EE" sz="2400" dirty="0"/>
              <a:t> </a:t>
            </a:r>
            <a:r>
              <a:rPr lang="az-Cyrl-AZ" sz="2400" dirty="0"/>
              <a:t>сектора</a:t>
            </a:r>
            <a:endParaRPr lang="et-EE" sz="2400" dirty="0"/>
          </a:p>
          <a:p>
            <a:pPr lvl="1">
              <a:lnSpc>
                <a:spcPts val="2600"/>
              </a:lnSpc>
              <a:buFont typeface="Arial" pitchFamily="34" charset="0"/>
              <a:buChar char="–"/>
              <a:defRPr/>
            </a:pPr>
            <a:r>
              <a:rPr lang="az-Cyrl-AZ" sz="2400" dirty="0"/>
              <a:t>Профес</a:t>
            </a:r>
            <a:r>
              <a:rPr lang="et-EE" sz="2400" dirty="0"/>
              <a:t>c</a:t>
            </a:r>
            <a:r>
              <a:rPr lang="az-Cyrl-AZ" sz="2400" dirty="0"/>
              <a:t>иональные</a:t>
            </a:r>
            <a:r>
              <a:rPr lang="et-EE" sz="2400" dirty="0"/>
              <a:t> </a:t>
            </a:r>
            <a:r>
              <a:rPr lang="az-Cyrl-AZ" sz="2400" dirty="0"/>
              <a:t>а</a:t>
            </a:r>
            <a:r>
              <a:rPr lang="et-EE" sz="2400" dirty="0"/>
              <a:t>c</a:t>
            </a:r>
            <a:r>
              <a:rPr lang="az-Cyrl-AZ" sz="2400" dirty="0"/>
              <a:t>социации</a:t>
            </a:r>
            <a:r>
              <a:rPr lang="et-EE" sz="2400" dirty="0"/>
              <a:t> </a:t>
            </a:r>
            <a:r>
              <a:rPr lang="az-Cyrl-AZ" sz="2400" dirty="0"/>
              <a:t>сектора</a:t>
            </a:r>
            <a:endParaRPr lang="et-EE" sz="2400" dirty="0"/>
          </a:p>
          <a:p>
            <a:pPr lvl="1">
              <a:lnSpc>
                <a:spcPts val="2600"/>
              </a:lnSpc>
              <a:buFont typeface="Arial" pitchFamily="34" charset="0"/>
              <a:buChar char="–"/>
              <a:defRPr/>
            </a:pPr>
            <a:r>
              <a:rPr lang="az-Cyrl-AZ" sz="2400" dirty="0"/>
              <a:t>Учебные</a:t>
            </a:r>
            <a:r>
              <a:rPr lang="et-EE" sz="2400" dirty="0"/>
              <a:t> </a:t>
            </a:r>
            <a:r>
              <a:rPr lang="az-Cyrl-AZ" sz="2400" dirty="0"/>
              <a:t>заведения</a:t>
            </a:r>
            <a:endParaRPr lang="et-EE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7D3F6B3-E07E-4401-A094-EA81752E976C}" type="datetime1">
              <a:rPr lang="et-EE"/>
              <a:pPr>
                <a:defRPr/>
              </a:pPr>
              <a:t>16.05.2017</a:t>
            </a:fld>
            <a:endParaRPr lang="et-EE" dirty="0"/>
          </a:p>
        </p:txBody>
      </p:sp>
      <p:sp>
        <p:nvSpPr>
          <p:cNvPr id="440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t-EE" dirty="0"/>
          </a:p>
        </p:txBody>
      </p:sp>
      <p:sp>
        <p:nvSpPr>
          <p:cNvPr id="21508" name="Rectangle 2"/>
          <p:cNvSpPr>
            <a:spLocks noGrp="1"/>
          </p:cNvSpPr>
          <p:nvPr>
            <p:ph type="title"/>
          </p:nvPr>
        </p:nvSpPr>
        <p:spPr>
          <a:xfrm>
            <a:off x="1187450" y="404813"/>
            <a:ext cx="6705600" cy="1143000"/>
          </a:xfrm>
        </p:spPr>
        <p:txBody>
          <a:bodyPr/>
          <a:lstStyle/>
          <a:p>
            <a:pPr eaLnBrk="1" hangingPunct="1"/>
            <a:r>
              <a:rPr lang="az-Cyrl-AZ" sz="4000" dirty="0">
                <a:cs typeface="Arial" charset="0"/>
              </a:rPr>
              <a:t>Закон</a:t>
            </a:r>
            <a:r>
              <a:rPr lang="et-EE" sz="4000" dirty="0">
                <a:cs typeface="Arial" charset="0"/>
              </a:rPr>
              <a:t> </a:t>
            </a:r>
            <a:r>
              <a:rPr lang="az-Cyrl-AZ" sz="4000" dirty="0">
                <a:cs typeface="Arial" charset="0"/>
              </a:rPr>
              <a:t>о</a:t>
            </a:r>
            <a:r>
              <a:rPr lang="et-EE" sz="4000" dirty="0">
                <a:cs typeface="Arial" charset="0"/>
              </a:rPr>
              <a:t> </a:t>
            </a:r>
            <a:r>
              <a:rPr lang="ru-RU" sz="4000" dirty="0">
                <a:cs typeface="Arial" charset="0"/>
              </a:rPr>
              <a:t>профессиональных квалификациях</a:t>
            </a:r>
            <a:r>
              <a:rPr lang="et-EE" sz="4000" dirty="0">
                <a:cs typeface="Arial" charset="0"/>
              </a:rPr>
              <a:t> (2015)</a:t>
            </a:r>
          </a:p>
        </p:txBody>
      </p:sp>
      <p:sp>
        <p:nvSpPr>
          <p:cNvPr id="21509" name="Rectangle 3"/>
          <p:cNvSpPr>
            <a:spLocks noGrp="1"/>
          </p:cNvSpPr>
          <p:nvPr>
            <p:ph type="body" idx="1"/>
          </p:nvPr>
        </p:nvSpPr>
        <p:spPr>
          <a:xfrm>
            <a:off x="500063" y="1700808"/>
            <a:ext cx="8229600" cy="4299942"/>
          </a:xfrm>
        </p:spPr>
        <p:txBody>
          <a:bodyPr/>
          <a:lstStyle/>
          <a:p>
            <a:pPr eaLnBrk="1" hangingPunct="1">
              <a:lnSpc>
                <a:spcPts val="2800"/>
              </a:lnSpc>
            </a:pPr>
            <a:r>
              <a:rPr lang="ru-RU" sz="2800" dirty="0"/>
              <a:t>Расширение системы профессиональных квалификаций добавлением новых функций:</a:t>
            </a:r>
          </a:p>
          <a:p>
            <a:pPr lvl="1" eaLnBrk="1" hangingPunct="1">
              <a:lnSpc>
                <a:spcPts val="2800"/>
              </a:lnSpc>
            </a:pPr>
            <a:r>
              <a:rPr lang="ru-RU" sz="2400" dirty="0">
                <a:solidFill>
                  <a:srgbClr val="FF0000"/>
                </a:solidFill>
              </a:rPr>
              <a:t>Прогнозирование</a:t>
            </a:r>
            <a:r>
              <a:rPr lang="et-EE" sz="2400" dirty="0">
                <a:solidFill>
                  <a:srgbClr val="FF0000"/>
                </a:solidFill>
              </a:rPr>
              <a:t> </a:t>
            </a:r>
            <a:r>
              <a:rPr lang="ru-RU" sz="2400" dirty="0">
                <a:solidFill>
                  <a:srgbClr val="FF0000"/>
                </a:solidFill>
              </a:rPr>
              <a:t>потребности в рабочей силе</a:t>
            </a:r>
            <a:r>
              <a:rPr lang="et-EE" sz="2400" dirty="0">
                <a:solidFill>
                  <a:srgbClr val="FF0000"/>
                </a:solidFill>
              </a:rPr>
              <a:t> </a:t>
            </a:r>
            <a:r>
              <a:rPr lang="et-EE" sz="2400" dirty="0"/>
              <a:t>(</a:t>
            </a:r>
            <a:r>
              <a:rPr lang="ru-RU" sz="2400" dirty="0"/>
              <a:t>количественный и качественный аспект</a:t>
            </a:r>
            <a:r>
              <a:rPr lang="et-EE" sz="2400" dirty="0"/>
              <a:t>)</a:t>
            </a:r>
            <a:endParaRPr lang="ru-RU" sz="2400" dirty="0"/>
          </a:p>
          <a:p>
            <a:pPr lvl="1" eaLnBrk="1" hangingPunct="1">
              <a:lnSpc>
                <a:spcPts val="2800"/>
              </a:lnSpc>
            </a:pPr>
            <a:r>
              <a:rPr lang="ru-RU" sz="2400" dirty="0">
                <a:solidFill>
                  <a:srgbClr val="FF0000"/>
                </a:solidFill>
              </a:rPr>
              <a:t>Подготовка</a:t>
            </a:r>
            <a:r>
              <a:rPr lang="et-EE" sz="2400" dirty="0">
                <a:solidFill>
                  <a:srgbClr val="FF0000"/>
                </a:solidFill>
              </a:rPr>
              <a:t> </a:t>
            </a:r>
            <a:r>
              <a:rPr lang="ru-RU" sz="2400" dirty="0">
                <a:solidFill>
                  <a:srgbClr val="FF0000"/>
                </a:solidFill>
              </a:rPr>
              <a:t>заказа системе обучения в течение всей жизни</a:t>
            </a:r>
            <a:r>
              <a:rPr lang="et-EE" sz="2400" dirty="0">
                <a:solidFill>
                  <a:srgbClr val="FF0000"/>
                </a:solidFill>
              </a:rPr>
              <a:t> </a:t>
            </a:r>
            <a:r>
              <a:rPr lang="et-EE" sz="2400" dirty="0"/>
              <a:t>(</a:t>
            </a:r>
            <a:r>
              <a:rPr lang="ru-RU" sz="2400" dirty="0"/>
              <a:t>формальное и неформальное обучение</a:t>
            </a:r>
            <a:r>
              <a:rPr lang="et-EE" sz="2400" dirty="0"/>
              <a:t>)</a:t>
            </a:r>
            <a:endParaRPr lang="ru-RU" sz="2400" dirty="0"/>
          </a:p>
          <a:p>
            <a:pPr lvl="1" eaLnBrk="1" hangingPunct="1">
              <a:lnSpc>
                <a:spcPts val="2800"/>
              </a:lnSpc>
            </a:pPr>
            <a:r>
              <a:rPr lang="ru-RU" sz="2400" dirty="0">
                <a:solidFill>
                  <a:srgbClr val="FF0000"/>
                </a:solidFill>
              </a:rPr>
              <a:t>Информирование</a:t>
            </a:r>
            <a:r>
              <a:rPr lang="et-EE" sz="2400" dirty="0">
                <a:solidFill>
                  <a:srgbClr val="FF0000"/>
                </a:solidFill>
              </a:rPr>
              <a:t> </a:t>
            </a:r>
            <a:r>
              <a:rPr lang="ru-RU" sz="2400" dirty="0">
                <a:solidFill>
                  <a:srgbClr val="FF0000"/>
                </a:solidFill>
              </a:rPr>
              <a:t>общественности</a:t>
            </a:r>
          </a:p>
          <a:p>
            <a:pPr lvl="1" eaLnBrk="1" hangingPunct="1">
              <a:lnSpc>
                <a:spcPts val="2800"/>
              </a:lnSpc>
            </a:pPr>
            <a:r>
              <a:rPr lang="ru-RU" sz="2400" dirty="0"/>
              <a:t>Дополнительные органы:</a:t>
            </a:r>
            <a:endParaRPr lang="et-EE" sz="2400" dirty="0"/>
          </a:p>
          <a:p>
            <a:pPr lvl="2" eaLnBrk="1" hangingPunct="1">
              <a:lnSpc>
                <a:spcPts val="2800"/>
              </a:lnSpc>
            </a:pPr>
            <a:r>
              <a:rPr lang="ru-RU" sz="2200" dirty="0"/>
              <a:t>Координационный совет</a:t>
            </a:r>
          </a:p>
          <a:p>
            <a:pPr lvl="2" eaLnBrk="1" hangingPunct="1">
              <a:lnSpc>
                <a:spcPts val="2800"/>
              </a:lnSpc>
            </a:pPr>
            <a:r>
              <a:rPr lang="ru-RU" sz="2200" dirty="0"/>
              <a:t>Отраслевые экспертные комиссии (до 25)</a:t>
            </a:r>
            <a:endParaRPr lang="et-EE" sz="2200" dirty="0"/>
          </a:p>
        </p:txBody>
      </p:sp>
    </p:spTree>
    <p:extLst>
      <p:ext uri="{BB962C8B-B14F-4D97-AF65-F5344CB8AC3E}">
        <p14:creationId xmlns:p14="http://schemas.microsoft.com/office/powerpoint/2010/main" val="612140617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9" name="Rectangle 8"/>
          <p:cNvSpPr/>
          <p:nvPr/>
        </p:nvSpPr>
        <p:spPr>
          <a:xfrm>
            <a:off x="1339851" y="115888"/>
            <a:ext cx="6328494" cy="137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t-EE" dirty="0"/>
          </a:p>
        </p:txBody>
      </p:sp>
      <p:sp>
        <p:nvSpPr>
          <p:cNvPr id="16386" name="Freeform 5"/>
          <p:cNvSpPr>
            <a:spLocks/>
          </p:cNvSpPr>
          <p:nvPr/>
        </p:nvSpPr>
        <p:spPr bwMode="auto">
          <a:xfrm>
            <a:off x="234950" y="115888"/>
            <a:ext cx="1023938" cy="6121400"/>
          </a:xfrm>
          <a:custGeom>
            <a:avLst/>
            <a:gdLst>
              <a:gd name="T0" fmla="*/ 2147483647 w 680"/>
              <a:gd name="T1" fmla="*/ 2147483647 h 1784"/>
              <a:gd name="T2" fmla="*/ 2147483647 w 680"/>
              <a:gd name="T3" fmla="*/ 2147483647 h 1784"/>
              <a:gd name="T4" fmla="*/ 2147483647 w 680"/>
              <a:gd name="T5" fmla="*/ 2147483647 h 1784"/>
              <a:gd name="T6" fmla="*/ 2147483647 w 680"/>
              <a:gd name="T7" fmla="*/ 2147483647 h 1784"/>
              <a:gd name="T8" fmla="*/ 2147483647 w 680"/>
              <a:gd name="T9" fmla="*/ 2147483647 h 1784"/>
              <a:gd name="T10" fmla="*/ 2147483647 w 680"/>
              <a:gd name="T11" fmla="*/ 2147483647 h 1784"/>
              <a:gd name="T12" fmla="*/ 2147483647 w 680"/>
              <a:gd name="T13" fmla="*/ 2147483647 h 1784"/>
              <a:gd name="T14" fmla="*/ 2147483647 w 680"/>
              <a:gd name="T15" fmla="*/ 2147483647 h 1784"/>
              <a:gd name="T16" fmla="*/ 2147483647 w 680"/>
              <a:gd name="T17" fmla="*/ 2147483647 h 1784"/>
              <a:gd name="T18" fmla="*/ 2147483647 w 680"/>
              <a:gd name="T19" fmla="*/ 2147483647 h 1784"/>
              <a:gd name="T20" fmla="*/ 2147483647 w 680"/>
              <a:gd name="T21" fmla="*/ 2147483647 h 1784"/>
              <a:gd name="T22" fmla="*/ 2147483647 w 680"/>
              <a:gd name="T23" fmla="*/ 2147483647 h 1784"/>
              <a:gd name="T24" fmla="*/ 2147483647 w 680"/>
              <a:gd name="T25" fmla="*/ 2147483647 h 1784"/>
              <a:gd name="T26" fmla="*/ 2147483647 w 680"/>
              <a:gd name="T27" fmla="*/ 2147483647 h 1784"/>
              <a:gd name="T28" fmla="*/ 2147483647 w 680"/>
              <a:gd name="T29" fmla="*/ 2147483647 h 1784"/>
              <a:gd name="T30" fmla="*/ 2147483647 w 680"/>
              <a:gd name="T31" fmla="*/ 2147483647 h 1784"/>
              <a:gd name="T32" fmla="*/ 2147483647 w 680"/>
              <a:gd name="T33" fmla="*/ 2147483647 h 1784"/>
              <a:gd name="T34" fmla="*/ 2147483647 w 680"/>
              <a:gd name="T35" fmla="*/ 2147483647 h 1784"/>
              <a:gd name="T36" fmla="*/ 2147483647 w 680"/>
              <a:gd name="T37" fmla="*/ 2147483647 h 1784"/>
              <a:gd name="T38" fmla="*/ 2147483647 w 680"/>
              <a:gd name="T39" fmla="*/ 2147483647 h 1784"/>
              <a:gd name="T40" fmla="*/ 2147483647 w 680"/>
              <a:gd name="T41" fmla="*/ 2147483647 h 1784"/>
              <a:gd name="T42" fmla="*/ 2147483647 w 680"/>
              <a:gd name="T43" fmla="*/ 2147483647 h 1784"/>
              <a:gd name="T44" fmla="*/ 2147483647 w 680"/>
              <a:gd name="T45" fmla="*/ 2147483647 h 1784"/>
              <a:gd name="T46" fmla="*/ 2147483647 w 680"/>
              <a:gd name="T47" fmla="*/ 2147483647 h 1784"/>
              <a:gd name="T48" fmla="*/ 2147483647 w 680"/>
              <a:gd name="T49" fmla="*/ 2147483647 h 1784"/>
              <a:gd name="T50" fmla="*/ 2147483647 w 680"/>
              <a:gd name="T51" fmla="*/ 2147483647 h 1784"/>
              <a:gd name="T52" fmla="*/ 2147483647 w 680"/>
              <a:gd name="T53" fmla="*/ 2147483647 h 1784"/>
              <a:gd name="T54" fmla="*/ 2147483647 w 680"/>
              <a:gd name="T55" fmla="*/ 2147483647 h 1784"/>
              <a:gd name="T56" fmla="*/ 2147483647 w 680"/>
              <a:gd name="T57" fmla="*/ 2147483647 h 178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680"/>
              <a:gd name="T88" fmla="*/ 0 h 1784"/>
              <a:gd name="T89" fmla="*/ 680 w 680"/>
              <a:gd name="T90" fmla="*/ 1784 h 1784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680" h="1784">
                <a:moveTo>
                  <a:pt x="35" y="632"/>
                </a:moveTo>
                <a:cubicBezTo>
                  <a:pt x="32" y="503"/>
                  <a:pt x="13" y="303"/>
                  <a:pt x="28" y="164"/>
                </a:cubicBezTo>
                <a:cubicBezTo>
                  <a:pt x="33" y="121"/>
                  <a:pt x="61" y="96"/>
                  <a:pt x="96" y="76"/>
                </a:cubicBezTo>
                <a:cubicBezTo>
                  <a:pt x="117" y="64"/>
                  <a:pt x="164" y="49"/>
                  <a:pt x="164" y="49"/>
                </a:cubicBezTo>
                <a:cubicBezTo>
                  <a:pt x="234" y="0"/>
                  <a:pt x="292" y="32"/>
                  <a:pt x="394" y="35"/>
                </a:cubicBezTo>
                <a:cubicBezTo>
                  <a:pt x="434" y="49"/>
                  <a:pt x="396" y="31"/>
                  <a:pt x="428" y="69"/>
                </a:cubicBezTo>
                <a:cubicBezTo>
                  <a:pt x="442" y="86"/>
                  <a:pt x="470" y="104"/>
                  <a:pt x="489" y="117"/>
                </a:cubicBezTo>
                <a:cubicBezTo>
                  <a:pt x="504" y="139"/>
                  <a:pt x="515" y="163"/>
                  <a:pt x="530" y="185"/>
                </a:cubicBezTo>
                <a:cubicBezTo>
                  <a:pt x="541" y="220"/>
                  <a:pt x="554" y="247"/>
                  <a:pt x="570" y="279"/>
                </a:cubicBezTo>
                <a:cubicBezTo>
                  <a:pt x="586" y="312"/>
                  <a:pt x="589" y="343"/>
                  <a:pt x="611" y="374"/>
                </a:cubicBezTo>
                <a:cubicBezTo>
                  <a:pt x="629" y="460"/>
                  <a:pt x="603" y="365"/>
                  <a:pt x="638" y="428"/>
                </a:cubicBezTo>
                <a:cubicBezTo>
                  <a:pt x="653" y="454"/>
                  <a:pt x="655" y="494"/>
                  <a:pt x="665" y="523"/>
                </a:cubicBezTo>
                <a:cubicBezTo>
                  <a:pt x="680" y="643"/>
                  <a:pt x="675" y="575"/>
                  <a:pt x="665" y="788"/>
                </a:cubicBezTo>
                <a:cubicBezTo>
                  <a:pt x="661" y="875"/>
                  <a:pt x="649" y="997"/>
                  <a:pt x="597" y="1072"/>
                </a:cubicBezTo>
                <a:cubicBezTo>
                  <a:pt x="581" y="1127"/>
                  <a:pt x="561" y="1213"/>
                  <a:pt x="536" y="1262"/>
                </a:cubicBezTo>
                <a:cubicBezTo>
                  <a:pt x="532" y="1285"/>
                  <a:pt x="525" y="1307"/>
                  <a:pt x="523" y="1330"/>
                </a:cubicBezTo>
                <a:cubicBezTo>
                  <a:pt x="518" y="1382"/>
                  <a:pt x="525" y="1467"/>
                  <a:pt x="503" y="1520"/>
                </a:cubicBezTo>
                <a:cubicBezTo>
                  <a:pt x="486" y="1560"/>
                  <a:pt x="459" y="1599"/>
                  <a:pt x="435" y="1635"/>
                </a:cubicBezTo>
                <a:cubicBezTo>
                  <a:pt x="404" y="1682"/>
                  <a:pt x="363" y="1714"/>
                  <a:pt x="320" y="1750"/>
                </a:cubicBezTo>
                <a:cubicBezTo>
                  <a:pt x="313" y="1756"/>
                  <a:pt x="307" y="1765"/>
                  <a:pt x="299" y="1770"/>
                </a:cubicBezTo>
                <a:cubicBezTo>
                  <a:pt x="287" y="1777"/>
                  <a:pt x="259" y="1784"/>
                  <a:pt x="259" y="1784"/>
                </a:cubicBezTo>
                <a:cubicBezTo>
                  <a:pt x="168" y="1761"/>
                  <a:pt x="233" y="1778"/>
                  <a:pt x="170" y="1736"/>
                </a:cubicBezTo>
                <a:cubicBezTo>
                  <a:pt x="123" y="1663"/>
                  <a:pt x="194" y="1768"/>
                  <a:pt x="137" y="1702"/>
                </a:cubicBezTo>
                <a:cubicBezTo>
                  <a:pt x="83" y="1640"/>
                  <a:pt x="135" y="1679"/>
                  <a:pt x="89" y="1648"/>
                </a:cubicBezTo>
                <a:cubicBezTo>
                  <a:pt x="57" y="1601"/>
                  <a:pt x="75" y="1617"/>
                  <a:pt x="42" y="1594"/>
                </a:cubicBezTo>
                <a:cubicBezTo>
                  <a:pt x="28" y="1574"/>
                  <a:pt x="22" y="1557"/>
                  <a:pt x="15" y="1533"/>
                </a:cubicBezTo>
                <a:cubicBezTo>
                  <a:pt x="19" y="1447"/>
                  <a:pt x="0" y="1357"/>
                  <a:pt x="28" y="1276"/>
                </a:cubicBezTo>
                <a:cubicBezTo>
                  <a:pt x="33" y="1262"/>
                  <a:pt x="42" y="1235"/>
                  <a:pt x="42" y="1235"/>
                </a:cubicBezTo>
                <a:cubicBezTo>
                  <a:pt x="71" y="1034"/>
                  <a:pt x="35" y="832"/>
                  <a:pt x="35" y="632"/>
                </a:cubicBezTo>
                <a:close/>
              </a:path>
            </a:pathLst>
          </a:cu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t-EE"/>
          </a:p>
        </p:txBody>
      </p:sp>
      <p:sp>
        <p:nvSpPr>
          <p:cNvPr id="16387" name="Freeform 6"/>
          <p:cNvSpPr>
            <a:spLocks/>
          </p:cNvSpPr>
          <p:nvPr/>
        </p:nvSpPr>
        <p:spPr bwMode="auto">
          <a:xfrm>
            <a:off x="8062913" y="1490663"/>
            <a:ext cx="936625" cy="4098925"/>
          </a:xfrm>
          <a:custGeom>
            <a:avLst/>
            <a:gdLst>
              <a:gd name="T0" fmla="*/ 2147483647 w 901"/>
              <a:gd name="T1" fmla="*/ 2147483647 h 2284"/>
              <a:gd name="T2" fmla="*/ 0 w 901"/>
              <a:gd name="T3" fmla="*/ 2147483647 h 2284"/>
              <a:gd name="T4" fmla="*/ 2147483647 w 901"/>
              <a:gd name="T5" fmla="*/ 2147483647 h 2284"/>
              <a:gd name="T6" fmla="*/ 2147483647 w 901"/>
              <a:gd name="T7" fmla="*/ 2147483647 h 2284"/>
              <a:gd name="T8" fmla="*/ 2147483647 w 901"/>
              <a:gd name="T9" fmla="*/ 2147483647 h 2284"/>
              <a:gd name="T10" fmla="*/ 2147483647 w 901"/>
              <a:gd name="T11" fmla="*/ 2147483647 h 2284"/>
              <a:gd name="T12" fmla="*/ 2147483647 w 901"/>
              <a:gd name="T13" fmla="*/ 2147483647 h 2284"/>
              <a:gd name="T14" fmla="*/ 2147483647 w 901"/>
              <a:gd name="T15" fmla="*/ 2147483647 h 2284"/>
              <a:gd name="T16" fmla="*/ 2147483647 w 901"/>
              <a:gd name="T17" fmla="*/ 2147483647 h 2284"/>
              <a:gd name="T18" fmla="*/ 2147483647 w 901"/>
              <a:gd name="T19" fmla="*/ 2147483647 h 2284"/>
              <a:gd name="T20" fmla="*/ 2147483647 w 901"/>
              <a:gd name="T21" fmla="*/ 0 h 2284"/>
              <a:gd name="T22" fmla="*/ 2147483647 w 901"/>
              <a:gd name="T23" fmla="*/ 2147483647 h 2284"/>
              <a:gd name="T24" fmla="*/ 2147483647 w 901"/>
              <a:gd name="T25" fmla="*/ 2147483647 h 2284"/>
              <a:gd name="T26" fmla="*/ 2147483647 w 901"/>
              <a:gd name="T27" fmla="*/ 2147483647 h 2284"/>
              <a:gd name="T28" fmla="*/ 2147483647 w 901"/>
              <a:gd name="T29" fmla="*/ 2147483647 h 2284"/>
              <a:gd name="T30" fmla="*/ 2147483647 w 901"/>
              <a:gd name="T31" fmla="*/ 2147483647 h 2284"/>
              <a:gd name="T32" fmla="*/ 2147483647 w 901"/>
              <a:gd name="T33" fmla="*/ 2147483647 h 2284"/>
              <a:gd name="T34" fmla="*/ 2147483647 w 901"/>
              <a:gd name="T35" fmla="*/ 2147483647 h 2284"/>
              <a:gd name="T36" fmla="*/ 2147483647 w 901"/>
              <a:gd name="T37" fmla="*/ 2147483647 h 2284"/>
              <a:gd name="T38" fmla="*/ 2147483647 w 901"/>
              <a:gd name="T39" fmla="*/ 2147483647 h 2284"/>
              <a:gd name="T40" fmla="*/ 2147483647 w 901"/>
              <a:gd name="T41" fmla="*/ 2147483647 h 2284"/>
              <a:gd name="T42" fmla="*/ 2147483647 w 901"/>
              <a:gd name="T43" fmla="*/ 2147483647 h 2284"/>
              <a:gd name="T44" fmla="*/ 2147483647 w 901"/>
              <a:gd name="T45" fmla="*/ 2147483647 h 2284"/>
              <a:gd name="T46" fmla="*/ 2147483647 w 901"/>
              <a:gd name="T47" fmla="*/ 2147483647 h 2284"/>
              <a:gd name="T48" fmla="*/ 2147483647 w 901"/>
              <a:gd name="T49" fmla="*/ 2147483647 h 2284"/>
              <a:gd name="T50" fmla="*/ 2147483647 w 901"/>
              <a:gd name="T51" fmla="*/ 2147483647 h 2284"/>
              <a:gd name="T52" fmla="*/ 2147483647 w 901"/>
              <a:gd name="T53" fmla="*/ 2147483647 h 2284"/>
              <a:gd name="T54" fmla="*/ 2147483647 w 901"/>
              <a:gd name="T55" fmla="*/ 2147483647 h 2284"/>
              <a:gd name="T56" fmla="*/ 2147483647 w 901"/>
              <a:gd name="T57" fmla="*/ 2147483647 h 2284"/>
              <a:gd name="T58" fmla="*/ 2147483647 w 901"/>
              <a:gd name="T59" fmla="*/ 2147483647 h 2284"/>
              <a:gd name="T60" fmla="*/ 2147483647 w 901"/>
              <a:gd name="T61" fmla="*/ 2147483647 h 2284"/>
              <a:gd name="T62" fmla="*/ 2147483647 w 901"/>
              <a:gd name="T63" fmla="*/ 2147483647 h 2284"/>
              <a:gd name="T64" fmla="*/ 2147483647 w 901"/>
              <a:gd name="T65" fmla="*/ 2147483647 h 2284"/>
              <a:gd name="T66" fmla="*/ 2147483647 w 901"/>
              <a:gd name="T67" fmla="*/ 2147483647 h 2284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901"/>
              <a:gd name="T103" fmla="*/ 0 h 2284"/>
              <a:gd name="T104" fmla="*/ 901 w 901"/>
              <a:gd name="T105" fmla="*/ 2284 h 2284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901" h="2284">
                <a:moveTo>
                  <a:pt x="61" y="1260"/>
                </a:moveTo>
                <a:cubicBezTo>
                  <a:pt x="46" y="1210"/>
                  <a:pt x="13" y="1169"/>
                  <a:pt x="0" y="1118"/>
                </a:cubicBezTo>
                <a:cubicBezTo>
                  <a:pt x="2" y="976"/>
                  <a:pt x="3" y="833"/>
                  <a:pt x="7" y="691"/>
                </a:cubicBezTo>
                <a:cubicBezTo>
                  <a:pt x="8" y="649"/>
                  <a:pt x="36" y="616"/>
                  <a:pt x="55" y="582"/>
                </a:cubicBezTo>
                <a:cubicBezTo>
                  <a:pt x="70" y="556"/>
                  <a:pt x="70" y="527"/>
                  <a:pt x="82" y="501"/>
                </a:cubicBezTo>
                <a:cubicBezTo>
                  <a:pt x="121" y="417"/>
                  <a:pt x="165" y="310"/>
                  <a:pt x="231" y="244"/>
                </a:cubicBezTo>
                <a:cubicBezTo>
                  <a:pt x="244" y="205"/>
                  <a:pt x="266" y="198"/>
                  <a:pt x="292" y="169"/>
                </a:cubicBezTo>
                <a:cubicBezTo>
                  <a:pt x="321" y="137"/>
                  <a:pt x="336" y="96"/>
                  <a:pt x="380" y="81"/>
                </a:cubicBezTo>
                <a:cubicBezTo>
                  <a:pt x="382" y="72"/>
                  <a:pt x="381" y="61"/>
                  <a:pt x="387" y="54"/>
                </a:cubicBezTo>
                <a:cubicBezTo>
                  <a:pt x="392" y="47"/>
                  <a:pt x="502" y="14"/>
                  <a:pt x="515" y="13"/>
                </a:cubicBezTo>
                <a:cubicBezTo>
                  <a:pt x="556" y="9"/>
                  <a:pt x="637" y="0"/>
                  <a:pt x="637" y="0"/>
                </a:cubicBezTo>
                <a:cubicBezTo>
                  <a:pt x="663" y="8"/>
                  <a:pt x="712" y="33"/>
                  <a:pt x="712" y="33"/>
                </a:cubicBezTo>
                <a:cubicBezTo>
                  <a:pt x="744" y="81"/>
                  <a:pt x="749" y="121"/>
                  <a:pt x="766" y="176"/>
                </a:cubicBezTo>
                <a:cubicBezTo>
                  <a:pt x="768" y="184"/>
                  <a:pt x="777" y="189"/>
                  <a:pt x="780" y="196"/>
                </a:cubicBezTo>
                <a:cubicBezTo>
                  <a:pt x="791" y="220"/>
                  <a:pt x="795" y="247"/>
                  <a:pt x="807" y="271"/>
                </a:cubicBezTo>
                <a:cubicBezTo>
                  <a:pt x="817" y="291"/>
                  <a:pt x="829" y="298"/>
                  <a:pt x="841" y="318"/>
                </a:cubicBezTo>
                <a:cubicBezTo>
                  <a:pt x="857" y="343"/>
                  <a:pt x="859" y="369"/>
                  <a:pt x="875" y="393"/>
                </a:cubicBezTo>
                <a:cubicBezTo>
                  <a:pt x="882" y="417"/>
                  <a:pt x="895" y="467"/>
                  <a:pt x="895" y="467"/>
                </a:cubicBezTo>
                <a:cubicBezTo>
                  <a:pt x="891" y="621"/>
                  <a:pt x="901" y="800"/>
                  <a:pt x="861" y="955"/>
                </a:cubicBezTo>
                <a:cubicBezTo>
                  <a:pt x="863" y="1068"/>
                  <a:pt x="868" y="1181"/>
                  <a:pt x="868" y="1294"/>
                </a:cubicBezTo>
                <a:cubicBezTo>
                  <a:pt x="868" y="1564"/>
                  <a:pt x="874" y="1625"/>
                  <a:pt x="834" y="1816"/>
                </a:cubicBezTo>
                <a:cubicBezTo>
                  <a:pt x="825" y="1859"/>
                  <a:pt x="820" y="1918"/>
                  <a:pt x="800" y="1958"/>
                </a:cubicBezTo>
                <a:cubicBezTo>
                  <a:pt x="785" y="1988"/>
                  <a:pt x="760" y="2012"/>
                  <a:pt x="739" y="2039"/>
                </a:cubicBezTo>
                <a:cubicBezTo>
                  <a:pt x="698" y="2091"/>
                  <a:pt x="685" y="2161"/>
                  <a:pt x="637" y="2209"/>
                </a:cubicBezTo>
                <a:cubicBezTo>
                  <a:pt x="629" y="2234"/>
                  <a:pt x="601" y="2262"/>
                  <a:pt x="576" y="2270"/>
                </a:cubicBezTo>
                <a:cubicBezTo>
                  <a:pt x="485" y="2266"/>
                  <a:pt x="443" y="2284"/>
                  <a:pt x="380" y="2243"/>
                </a:cubicBezTo>
                <a:cubicBezTo>
                  <a:pt x="356" y="2206"/>
                  <a:pt x="372" y="2228"/>
                  <a:pt x="326" y="2182"/>
                </a:cubicBezTo>
                <a:cubicBezTo>
                  <a:pt x="304" y="2160"/>
                  <a:pt x="280" y="2120"/>
                  <a:pt x="258" y="2094"/>
                </a:cubicBezTo>
                <a:cubicBezTo>
                  <a:pt x="201" y="2026"/>
                  <a:pt x="168" y="1941"/>
                  <a:pt x="129" y="1863"/>
                </a:cubicBezTo>
                <a:cubicBezTo>
                  <a:pt x="126" y="1857"/>
                  <a:pt x="124" y="1850"/>
                  <a:pt x="122" y="1843"/>
                </a:cubicBezTo>
                <a:cubicBezTo>
                  <a:pt x="120" y="1836"/>
                  <a:pt x="119" y="1829"/>
                  <a:pt x="116" y="1822"/>
                </a:cubicBezTo>
                <a:cubicBezTo>
                  <a:pt x="105" y="1800"/>
                  <a:pt x="96" y="1785"/>
                  <a:pt x="89" y="1761"/>
                </a:cubicBezTo>
                <a:cubicBezTo>
                  <a:pt x="87" y="1614"/>
                  <a:pt x="86" y="1468"/>
                  <a:pt x="82" y="1321"/>
                </a:cubicBezTo>
                <a:cubicBezTo>
                  <a:pt x="81" y="1281"/>
                  <a:pt x="51" y="1307"/>
                  <a:pt x="61" y="1260"/>
                </a:cubicBez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t-EE"/>
          </a:p>
        </p:txBody>
      </p:sp>
      <p:sp>
        <p:nvSpPr>
          <p:cNvPr id="13329" name="Text Box 16"/>
          <p:cNvSpPr txBox="1">
            <a:spLocks noChangeArrowheads="1"/>
          </p:cNvSpPr>
          <p:nvPr/>
        </p:nvSpPr>
        <p:spPr bwMode="auto">
          <a:xfrm>
            <a:off x="426269" y="1227138"/>
            <a:ext cx="36830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ru-RU" sz="24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Рынок </a:t>
            </a:r>
            <a:endParaRPr lang="et-EE" sz="2400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eaLnBrk="1" hangingPunct="1">
              <a:defRPr/>
            </a:pPr>
            <a:endParaRPr lang="et-EE" sz="2400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eaLnBrk="1" hangingPunct="1">
              <a:defRPr/>
            </a:pPr>
            <a:r>
              <a:rPr lang="ru-RU" sz="2400" b="1" cap="all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трыда</a:t>
            </a:r>
            <a:endParaRPr lang="et-EE" sz="2400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3330" name="Text Box 17"/>
          <p:cNvSpPr txBox="1">
            <a:spLocks noChangeArrowheads="1"/>
          </p:cNvSpPr>
          <p:nvPr/>
        </p:nvSpPr>
        <p:spPr bwMode="auto">
          <a:xfrm>
            <a:off x="8219761" y="1608930"/>
            <a:ext cx="622927" cy="3594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wordArtVert"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ОБУЧЕНИЕ</a:t>
            </a:r>
            <a:endParaRPr lang="et-EE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+mn-cs"/>
            </a:endParaRPr>
          </a:p>
        </p:txBody>
      </p:sp>
      <p:sp>
        <p:nvSpPr>
          <p:cNvPr id="16390" name="Line 35"/>
          <p:cNvSpPr>
            <a:spLocks noChangeShapeType="1"/>
          </p:cNvSpPr>
          <p:nvPr/>
        </p:nvSpPr>
        <p:spPr bwMode="auto">
          <a:xfrm>
            <a:off x="3279775" y="3016250"/>
            <a:ext cx="495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16391" name="Line 36"/>
          <p:cNvSpPr>
            <a:spLocks noChangeShapeType="1"/>
          </p:cNvSpPr>
          <p:nvPr/>
        </p:nvSpPr>
        <p:spPr bwMode="auto">
          <a:xfrm>
            <a:off x="5530850" y="3028950"/>
            <a:ext cx="5032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16392" name="Line 37"/>
          <p:cNvSpPr>
            <a:spLocks noChangeShapeType="1"/>
          </p:cNvSpPr>
          <p:nvPr/>
        </p:nvSpPr>
        <p:spPr bwMode="auto">
          <a:xfrm>
            <a:off x="7524750" y="3005137"/>
            <a:ext cx="538161" cy="111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16393" name="Line 38"/>
          <p:cNvSpPr>
            <a:spLocks noChangeShapeType="1"/>
          </p:cNvSpPr>
          <p:nvPr/>
        </p:nvSpPr>
        <p:spPr bwMode="auto">
          <a:xfrm flipV="1">
            <a:off x="7524751" y="781049"/>
            <a:ext cx="360364" cy="15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16394" name="Line 46"/>
          <p:cNvSpPr>
            <a:spLocks noChangeShapeType="1"/>
          </p:cNvSpPr>
          <p:nvPr/>
        </p:nvSpPr>
        <p:spPr bwMode="auto">
          <a:xfrm flipH="1">
            <a:off x="1052513" y="4868863"/>
            <a:ext cx="504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cxnSp>
        <p:nvCxnSpPr>
          <p:cNvPr id="5" name="Straight Arrow Connector 4"/>
          <p:cNvCxnSpPr>
            <a:endCxn id="48" idx="0"/>
          </p:cNvCxnSpPr>
          <p:nvPr/>
        </p:nvCxnSpPr>
        <p:spPr>
          <a:xfrm>
            <a:off x="4654550" y="3394075"/>
            <a:ext cx="2098675" cy="1084263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557338" y="355600"/>
            <a:ext cx="1722437" cy="850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Анализ и прогноз потребностей</a:t>
            </a:r>
            <a:endParaRPr lang="et-EE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89349" y="346327"/>
            <a:ext cx="1924051" cy="8696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Прогноз потребности в компетентностях</a:t>
            </a:r>
            <a:endParaRPr lang="et-EE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6" name="Straight Arrow Connector 15"/>
          <p:cNvCxnSpPr>
            <a:endCxn id="2" idx="1"/>
          </p:cNvCxnSpPr>
          <p:nvPr/>
        </p:nvCxnSpPr>
        <p:spPr>
          <a:xfrm>
            <a:off x="1031875" y="781050"/>
            <a:ext cx="525463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2" idx="3"/>
            <a:endCxn id="4" idx="1"/>
          </p:cNvCxnSpPr>
          <p:nvPr/>
        </p:nvCxnSpPr>
        <p:spPr>
          <a:xfrm>
            <a:off x="3279775" y="781050"/>
            <a:ext cx="409574" cy="127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4" idx="3"/>
            <a:endCxn id="12333" idx="1"/>
          </p:cNvCxnSpPr>
          <p:nvPr/>
        </p:nvCxnSpPr>
        <p:spPr>
          <a:xfrm flipV="1">
            <a:off x="5613400" y="770857"/>
            <a:ext cx="347663" cy="1032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557338" y="2636837"/>
            <a:ext cx="1728787" cy="7983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dirty="0"/>
              <a:t>Секторальный анализ</a:t>
            </a:r>
            <a:endParaRPr lang="et-EE" sz="1800" dirty="0"/>
          </a:p>
        </p:txBody>
      </p:sp>
      <p:sp>
        <p:nvSpPr>
          <p:cNvPr id="12333" name="Rectangle 12332"/>
          <p:cNvSpPr/>
          <p:nvPr/>
        </p:nvSpPr>
        <p:spPr>
          <a:xfrm>
            <a:off x="5961063" y="346326"/>
            <a:ext cx="1584325" cy="849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Информиро</a:t>
            </a:r>
            <a:r>
              <a:rPr lang="et-EE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ru-RU" sz="1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вание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</a:t>
            </a:r>
            <a:r>
              <a:rPr lang="et-EE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консультации</a:t>
            </a:r>
            <a:endParaRPr lang="et-EE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340" name="Straight Arrow Connector 12339"/>
          <p:cNvCxnSpPr/>
          <p:nvPr/>
        </p:nvCxnSpPr>
        <p:spPr>
          <a:xfrm>
            <a:off x="2268538" y="1195388"/>
            <a:ext cx="0" cy="1430337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13"/>
          <p:cNvSpPr>
            <a:spLocks noChangeArrowheads="1"/>
          </p:cNvSpPr>
          <p:nvPr/>
        </p:nvSpPr>
        <p:spPr bwMode="auto">
          <a:xfrm>
            <a:off x="5961063" y="4478338"/>
            <a:ext cx="1584325" cy="781050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Оценивание </a:t>
            </a:r>
            <a:endParaRPr lang="et-EE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>
              <a:defRPr/>
            </a:pPr>
            <a:r>
              <a:rPr lang="ru-RU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компетентности</a:t>
            </a:r>
            <a:endParaRPr lang="et-EE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+mn-cs"/>
            </a:endParaRPr>
          </a:p>
        </p:txBody>
      </p:sp>
      <p:sp>
        <p:nvSpPr>
          <p:cNvPr id="49" name="Rectangle 14"/>
          <p:cNvSpPr>
            <a:spLocks noChangeArrowheads="1"/>
          </p:cNvSpPr>
          <p:nvPr/>
        </p:nvSpPr>
        <p:spPr bwMode="auto">
          <a:xfrm>
            <a:off x="3757613" y="4478338"/>
            <a:ext cx="1751012" cy="7810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Валидация</a:t>
            </a:r>
            <a:endParaRPr lang="et-EE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>
              <a:defRPr/>
            </a:pPr>
            <a:r>
              <a:rPr lang="ru-RU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компетентности</a:t>
            </a:r>
            <a:endParaRPr lang="et-EE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+mn-cs"/>
            </a:endParaRPr>
          </a:p>
        </p:txBody>
      </p:sp>
      <p:sp>
        <p:nvSpPr>
          <p:cNvPr id="16406" name="Line 41"/>
          <p:cNvSpPr>
            <a:spLocks noChangeShapeType="1"/>
          </p:cNvSpPr>
          <p:nvPr/>
        </p:nvSpPr>
        <p:spPr bwMode="auto">
          <a:xfrm flipH="1">
            <a:off x="7524749" y="4868863"/>
            <a:ext cx="695011" cy="142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16407" name="Line 44"/>
          <p:cNvSpPr>
            <a:spLocks noChangeShapeType="1"/>
          </p:cNvSpPr>
          <p:nvPr/>
        </p:nvSpPr>
        <p:spPr bwMode="auto">
          <a:xfrm flipH="1" flipV="1">
            <a:off x="5508625" y="4883150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16408" name="Line 45"/>
          <p:cNvSpPr>
            <a:spLocks noChangeShapeType="1"/>
          </p:cNvSpPr>
          <p:nvPr/>
        </p:nvSpPr>
        <p:spPr bwMode="auto">
          <a:xfrm flipH="1">
            <a:off x="3300413" y="4883150"/>
            <a:ext cx="4381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6" name="Rectangle 5"/>
          <p:cNvSpPr/>
          <p:nvPr/>
        </p:nvSpPr>
        <p:spPr>
          <a:xfrm>
            <a:off x="3757613" y="2625724"/>
            <a:ext cx="1751012" cy="8095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dirty="0"/>
              <a:t>Разработка </a:t>
            </a:r>
            <a:r>
              <a:rPr lang="ru-RU" sz="1800" dirty="0" err="1"/>
              <a:t>профстан</a:t>
            </a:r>
            <a:r>
              <a:rPr lang="et-EE" sz="1800" dirty="0"/>
              <a:t>-</a:t>
            </a:r>
            <a:r>
              <a:rPr lang="ru-RU" sz="1800" dirty="0" err="1"/>
              <a:t>дартов</a:t>
            </a:r>
            <a:endParaRPr lang="et-EE" sz="1800" dirty="0"/>
          </a:p>
        </p:txBody>
      </p:sp>
      <p:sp>
        <p:nvSpPr>
          <p:cNvPr id="7" name="Rectangle 6"/>
          <p:cNvSpPr/>
          <p:nvPr/>
        </p:nvSpPr>
        <p:spPr>
          <a:xfrm>
            <a:off x="6011863" y="2638425"/>
            <a:ext cx="1512887" cy="79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dirty="0"/>
              <a:t>Разработка учебных программ</a:t>
            </a:r>
            <a:endParaRPr lang="et-EE" sz="1800" dirty="0"/>
          </a:p>
        </p:txBody>
      </p:sp>
      <p:sp>
        <p:nvSpPr>
          <p:cNvPr id="11" name="Rectangle 10"/>
          <p:cNvSpPr/>
          <p:nvPr/>
        </p:nvSpPr>
        <p:spPr>
          <a:xfrm>
            <a:off x="1450208" y="4478338"/>
            <a:ext cx="1835918" cy="781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dirty="0"/>
              <a:t>Сертификация компетентности</a:t>
            </a:r>
            <a:endParaRPr lang="et-EE" sz="1800" dirty="0"/>
          </a:p>
        </p:txBody>
      </p:sp>
      <p:cxnSp>
        <p:nvCxnSpPr>
          <p:cNvPr id="14" name="Straight Arrow Connector 13"/>
          <p:cNvCxnSpPr>
            <a:endCxn id="49" idx="0"/>
          </p:cNvCxnSpPr>
          <p:nvPr/>
        </p:nvCxnSpPr>
        <p:spPr>
          <a:xfrm>
            <a:off x="4632325" y="3394075"/>
            <a:ext cx="0" cy="1084263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24" name="Straight Arrow Connector 12323"/>
          <p:cNvCxnSpPr>
            <a:stCxn id="12333" idx="2"/>
            <a:endCxn id="7" idx="0"/>
          </p:cNvCxnSpPr>
          <p:nvPr/>
        </p:nvCxnSpPr>
        <p:spPr>
          <a:xfrm>
            <a:off x="6753226" y="1195388"/>
            <a:ext cx="15081" cy="1443037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4859338" y="1227138"/>
            <a:ext cx="0" cy="76200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859338" y="1989138"/>
            <a:ext cx="345757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16" name="TextBox 11"/>
          <p:cNvSpPr txBox="1">
            <a:spLocks noChangeArrowheads="1"/>
          </p:cNvSpPr>
          <p:nvPr/>
        </p:nvSpPr>
        <p:spPr bwMode="auto">
          <a:xfrm>
            <a:off x="7858939" y="592932"/>
            <a:ext cx="135633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et-EE" sz="2000" dirty="0">
                <a:cs typeface="Calibri" panose="020F0502020204030204" pitchFamily="34" charset="0"/>
              </a:rPr>
              <a:t>Общество</a:t>
            </a:r>
            <a:r>
              <a:rPr lang="et-EE" altLang="et-EE" sz="2000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6417" name="TextBox 12"/>
          <p:cNvSpPr txBox="1">
            <a:spLocks noChangeArrowheads="1"/>
          </p:cNvSpPr>
          <p:nvPr/>
        </p:nvSpPr>
        <p:spPr bwMode="auto">
          <a:xfrm>
            <a:off x="1128962" y="5396309"/>
            <a:ext cx="700672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et-EE" sz="2400" dirty="0"/>
              <a:t>Расширенная система профессиональных</a:t>
            </a:r>
            <a:r>
              <a:rPr lang="et-EE" altLang="et-EE" sz="2400" dirty="0"/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et-EE" sz="2400" dirty="0"/>
              <a:t>квалификаций</a:t>
            </a:r>
            <a:r>
              <a:rPr lang="et-EE" altLang="et-EE" sz="2400" dirty="0"/>
              <a:t> </a:t>
            </a:r>
            <a:r>
              <a:rPr lang="ru-RU" altLang="et-EE" sz="2400" dirty="0"/>
              <a:t> как интерфейс между рынком труда</a:t>
            </a:r>
            <a:endParaRPr lang="et-EE" altLang="et-EE" sz="24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et-EE" sz="2400" dirty="0"/>
              <a:t> и системой обучения в течение всей жизни</a:t>
            </a:r>
            <a:endParaRPr lang="et-EE" altLang="et-EE" sz="2400" dirty="0"/>
          </a:p>
        </p:txBody>
      </p:sp>
      <p:cxnSp>
        <p:nvCxnSpPr>
          <p:cNvPr id="35" name="Straight Arrow Connector 34"/>
          <p:cNvCxnSpPr>
            <a:endCxn id="28" idx="1"/>
          </p:cNvCxnSpPr>
          <p:nvPr/>
        </p:nvCxnSpPr>
        <p:spPr>
          <a:xfrm>
            <a:off x="1258888" y="3021014"/>
            <a:ext cx="298450" cy="1501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4500563" y="1231900"/>
            <a:ext cx="0" cy="76200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771775" y="1989138"/>
            <a:ext cx="1728788" cy="47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2768600" y="1989138"/>
            <a:ext cx="3175" cy="64770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7951563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 txBox="1">
            <a:spLocks noGrp="1"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fld id="{38DD9D9C-A451-4B29-B103-7727E04A0E4C}" type="datetime1">
              <a:rPr lang="et-EE" sz="1200">
                <a:solidFill>
                  <a:schemeClr val="tx1">
                    <a:tint val="75000"/>
                  </a:schemeClr>
                </a:solidFill>
              </a:rPr>
              <a:pPr>
                <a:defRPr/>
              </a:pPr>
              <a:t>16.05.2017</a:t>
            </a:fld>
            <a:endParaRPr lang="et-EE" sz="12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8" name="Slide Number Placeholder 5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FED0EC6D-5CEA-4DDA-8041-89108798D826}" type="slidenum">
              <a:rPr lang="et-EE" sz="1200">
                <a:solidFill>
                  <a:schemeClr val="tx1">
                    <a:tint val="75000"/>
                  </a:schemeClr>
                </a:solidFill>
              </a:rPr>
              <a:pPr algn="r">
                <a:defRPr/>
              </a:pPr>
              <a:t>19</a:t>
            </a:fld>
            <a:endParaRPr lang="et-EE" sz="12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2048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az-Cyrl-AZ"/>
              <a:t>Европейская</a:t>
            </a:r>
            <a:r>
              <a:rPr lang="et-EE"/>
              <a:t> </a:t>
            </a:r>
            <a:r>
              <a:rPr lang="az-Cyrl-AZ"/>
              <a:t>рам</a:t>
            </a:r>
            <a:r>
              <a:rPr lang="et-EE"/>
              <a:t>к</a:t>
            </a:r>
            <a:r>
              <a:rPr lang="az-Cyrl-AZ"/>
              <a:t>а</a:t>
            </a:r>
            <a:r>
              <a:rPr lang="et-EE"/>
              <a:t> </a:t>
            </a:r>
            <a:r>
              <a:rPr lang="az-Cyrl-AZ"/>
              <a:t>квалификаций</a:t>
            </a:r>
            <a:endParaRPr lang="et-EE"/>
          </a:p>
        </p:txBody>
      </p:sp>
      <p:sp>
        <p:nvSpPr>
          <p:cNvPr id="20485" name="Rectangle 3"/>
          <p:cNvSpPr>
            <a:spLocks noGrp="1"/>
          </p:cNvSpPr>
          <p:nvPr>
            <p:ph type="body" idx="4294967295"/>
          </p:nvPr>
        </p:nvSpPr>
        <p:spPr>
          <a:xfrm>
            <a:off x="551171" y="1624012"/>
            <a:ext cx="8572500" cy="4525963"/>
          </a:xfrm>
        </p:spPr>
        <p:txBody>
          <a:bodyPr/>
          <a:lstStyle/>
          <a:p>
            <a:pPr eaLnBrk="1" hangingPunct="1">
              <a:lnSpc>
                <a:spcPts val="2500"/>
              </a:lnSpc>
            </a:pPr>
            <a:r>
              <a:rPr lang="et-EE" sz="2800" b="1" dirty="0"/>
              <a:t>P</a:t>
            </a:r>
            <a:r>
              <a:rPr lang="az-Cyrl-AZ" sz="2800" b="1" dirty="0"/>
              <a:t>екомендация</a:t>
            </a:r>
            <a:r>
              <a:rPr lang="et-EE" sz="2800" b="1" dirty="0">
                <a:cs typeface="Arial" charset="0"/>
              </a:rPr>
              <a:t> </a:t>
            </a:r>
            <a:r>
              <a:rPr lang="uk-UA" sz="2800" b="1" dirty="0">
                <a:cs typeface="Arial" charset="0"/>
              </a:rPr>
              <a:t>евросоюза</a:t>
            </a:r>
            <a:r>
              <a:rPr lang="et-EE" sz="2800" b="1" dirty="0">
                <a:cs typeface="Arial" charset="0"/>
              </a:rPr>
              <a:t> </a:t>
            </a:r>
            <a:r>
              <a:rPr lang="et-EE" sz="2800" dirty="0">
                <a:cs typeface="Arial" charset="0"/>
              </a:rPr>
              <a:t>o</a:t>
            </a:r>
            <a:r>
              <a:rPr lang="uk-UA" sz="2800" dirty="0">
                <a:cs typeface="Arial" charset="0"/>
              </a:rPr>
              <a:t>т</a:t>
            </a:r>
            <a:r>
              <a:rPr lang="et-EE" sz="2800" dirty="0">
                <a:cs typeface="Arial" charset="0"/>
              </a:rPr>
              <a:t> 23.04.2008:</a:t>
            </a:r>
          </a:p>
          <a:p>
            <a:pPr lvl="1" eaLnBrk="1" hangingPunct="1">
              <a:lnSpc>
                <a:spcPts val="2500"/>
              </a:lnSpc>
            </a:pPr>
            <a:r>
              <a:rPr lang="et-EE" sz="2400" dirty="0">
                <a:solidFill>
                  <a:srgbClr val="FF0000"/>
                </a:solidFill>
                <a:cs typeface="Arial" charset="0"/>
              </a:rPr>
              <a:t>8 </a:t>
            </a:r>
            <a:r>
              <a:rPr lang="az-Cyrl-AZ" sz="2400" dirty="0">
                <a:solidFill>
                  <a:srgbClr val="FF0000"/>
                </a:solidFill>
                <a:cs typeface="Arial" charset="0"/>
              </a:rPr>
              <a:t>уровней</a:t>
            </a:r>
            <a:r>
              <a:rPr lang="et-EE" sz="2400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az-Cyrl-AZ" sz="2400" dirty="0">
                <a:solidFill>
                  <a:srgbClr val="FF0000"/>
                </a:solidFill>
              </a:rPr>
              <a:t>квалификации</a:t>
            </a:r>
            <a:r>
              <a:rPr lang="et-EE" sz="2400" dirty="0"/>
              <a:t>, </a:t>
            </a:r>
            <a:r>
              <a:rPr lang="az-Cyrl-AZ" sz="2400" dirty="0"/>
              <a:t>описанных</a:t>
            </a:r>
            <a:r>
              <a:rPr lang="et-EE" sz="2400" dirty="0"/>
              <a:t> </a:t>
            </a:r>
            <a:r>
              <a:rPr lang="az-Cyrl-AZ" sz="2400" dirty="0"/>
              <a:t>в</a:t>
            </a:r>
            <a:r>
              <a:rPr lang="et-EE" sz="2400" dirty="0"/>
              <a:t> </a:t>
            </a:r>
            <a:r>
              <a:rPr lang="az-Cyrl-AZ" sz="2400" dirty="0"/>
              <a:t>понятиях</a:t>
            </a:r>
            <a:r>
              <a:rPr lang="et-EE" sz="2400" dirty="0"/>
              <a:t> </a:t>
            </a:r>
            <a:r>
              <a:rPr lang="az-Cyrl-AZ" sz="2400" dirty="0"/>
              <a:t>результатов</a:t>
            </a:r>
            <a:r>
              <a:rPr lang="et-EE" sz="2400" dirty="0"/>
              <a:t> </a:t>
            </a:r>
            <a:r>
              <a:rPr lang="az-Cyrl-AZ" sz="2400" dirty="0"/>
              <a:t>обучения</a:t>
            </a:r>
            <a:r>
              <a:rPr lang="et-EE" sz="2400" dirty="0"/>
              <a:t> </a:t>
            </a:r>
            <a:r>
              <a:rPr lang="et-EE" sz="2400" dirty="0">
                <a:cs typeface="Arial" charset="0"/>
              </a:rPr>
              <a:t>(</a:t>
            </a:r>
            <a:r>
              <a:rPr lang="az-Cyrl-AZ" sz="2400" dirty="0">
                <a:solidFill>
                  <a:srgbClr val="FF0000"/>
                </a:solidFill>
                <a:cs typeface="Arial" charset="0"/>
              </a:rPr>
              <a:t>знания</a:t>
            </a:r>
            <a:r>
              <a:rPr lang="et-EE" sz="2400" dirty="0">
                <a:solidFill>
                  <a:srgbClr val="FF0000"/>
                </a:solidFill>
                <a:cs typeface="Arial" charset="0"/>
              </a:rPr>
              <a:t>, </a:t>
            </a:r>
            <a:r>
              <a:rPr lang="az-Cyrl-AZ" sz="2400" dirty="0">
                <a:solidFill>
                  <a:srgbClr val="FF0000"/>
                </a:solidFill>
                <a:cs typeface="Arial" charset="0"/>
              </a:rPr>
              <a:t>умения</a:t>
            </a:r>
            <a:r>
              <a:rPr lang="et-EE" sz="2400" dirty="0">
                <a:solidFill>
                  <a:srgbClr val="FF0000"/>
                </a:solidFill>
                <a:cs typeface="Arial" charset="0"/>
              </a:rPr>
              <a:t>, </a:t>
            </a:r>
            <a:r>
              <a:rPr lang="az-Cyrl-AZ" sz="2400" dirty="0">
                <a:solidFill>
                  <a:srgbClr val="FF0000"/>
                </a:solidFill>
                <a:cs typeface="Arial" charset="0"/>
              </a:rPr>
              <a:t>степень</a:t>
            </a:r>
            <a:r>
              <a:rPr lang="et-EE" sz="2400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az-Cyrl-AZ" sz="2400" dirty="0">
                <a:solidFill>
                  <a:srgbClr val="FF0000"/>
                </a:solidFill>
                <a:cs typeface="Arial" charset="0"/>
              </a:rPr>
              <a:t>независимости</a:t>
            </a:r>
            <a:r>
              <a:rPr lang="et-EE" sz="2400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az-Cyrl-AZ" sz="2400" dirty="0">
                <a:solidFill>
                  <a:srgbClr val="FF0000"/>
                </a:solidFill>
                <a:cs typeface="Arial" charset="0"/>
              </a:rPr>
              <a:t>и</a:t>
            </a:r>
            <a:r>
              <a:rPr lang="et-EE" sz="2400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az-Cyrl-AZ" sz="2400" dirty="0">
                <a:solidFill>
                  <a:srgbClr val="FF0000"/>
                </a:solidFill>
                <a:cs typeface="Arial" charset="0"/>
              </a:rPr>
              <a:t>ответственности</a:t>
            </a:r>
            <a:r>
              <a:rPr lang="et-EE" sz="2400" dirty="0">
                <a:cs typeface="Arial" charset="0"/>
              </a:rPr>
              <a:t>)</a:t>
            </a:r>
          </a:p>
          <a:p>
            <a:pPr lvl="1" eaLnBrk="1" hangingPunct="1">
              <a:lnSpc>
                <a:spcPts val="2500"/>
              </a:lnSpc>
            </a:pPr>
            <a:r>
              <a:rPr lang="ru-RU" sz="2400" dirty="0">
                <a:cs typeface="Arial" charset="0"/>
              </a:rPr>
              <a:t>Национльные координационные центры</a:t>
            </a:r>
            <a:r>
              <a:rPr lang="et-EE" sz="2400" dirty="0">
                <a:cs typeface="Arial" charset="0"/>
              </a:rPr>
              <a:t> (</a:t>
            </a:r>
            <a:r>
              <a:rPr lang="et-EE" sz="2400" i="1" dirty="0">
                <a:cs typeface="Arial" charset="0"/>
              </a:rPr>
              <a:t>NCP</a:t>
            </a:r>
            <a:r>
              <a:rPr lang="et-EE" sz="2400" dirty="0">
                <a:cs typeface="Arial" charset="0"/>
              </a:rPr>
              <a:t>)</a:t>
            </a:r>
          </a:p>
          <a:p>
            <a:pPr lvl="1" eaLnBrk="1" hangingPunct="1">
              <a:lnSpc>
                <a:spcPts val="2500"/>
              </a:lnSpc>
            </a:pPr>
            <a:r>
              <a:rPr lang="et-EE" sz="2400" dirty="0">
                <a:cs typeface="Arial" charset="0"/>
              </a:rPr>
              <a:t>2010: </a:t>
            </a:r>
            <a:r>
              <a:rPr lang="az-Cyrl-AZ" sz="2400" dirty="0">
                <a:cs typeface="Arial" charset="0"/>
              </a:rPr>
              <a:t>связывать</a:t>
            </a:r>
            <a:r>
              <a:rPr lang="et-EE" sz="2400" dirty="0">
                <a:cs typeface="Arial" charset="0"/>
              </a:rPr>
              <a:t> </a:t>
            </a:r>
            <a:r>
              <a:rPr lang="uk-UA" sz="2400" dirty="0">
                <a:cs typeface="Arial" charset="0"/>
              </a:rPr>
              <a:t>национальные рамки квалификаций</a:t>
            </a:r>
            <a:r>
              <a:rPr lang="et-EE" sz="2400" dirty="0">
                <a:cs typeface="Arial" charset="0"/>
              </a:rPr>
              <a:t> (</a:t>
            </a:r>
            <a:r>
              <a:rPr lang="et-EE" sz="2400" i="1" dirty="0">
                <a:cs typeface="Arial" charset="0"/>
              </a:rPr>
              <a:t>NQF</a:t>
            </a:r>
            <a:r>
              <a:rPr lang="et-EE" sz="2400" dirty="0">
                <a:cs typeface="Arial" charset="0"/>
              </a:rPr>
              <a:t>) c </a:t>
            </a:r>
            <a:r>
              <a:rPr lang="et-EE" sz="2400" i="1" dirty="0">
                <a:cs typeface="Arial" charset="0"/>
              </a:rPr>
              <a:t>EQF</a:t>
            </a:r>
          </a:p>
          <a:p>
            <a:pPr lvl="1" eaLnBrk="1" hangingPunct="1">
              <a:lnSpc>
                <a:spcPts val="2500"/>
              </a:lnSpc>
            </a:pPr>
            <a:r>
              <a:rPr lang="et-EE" sz="2400" dirty="0">
                <a:cs typeface="Arial" charset="0"/>
              </a:rPr>
              <a:t>2012:  </a:t>
            </a:r>
            <a:r>
              <a:rPr lang="az-Cyrl-AZ" sz="2400" dirty="0">
                <a:cs typeface="Arial" charset="0"/>
              </a:rPr>
              <a:t>отметить</a:t>
            </a:r>
            <a:r>
              <a:rPr lang="et-EE" sz="2400" dirty="0">
                <a:cs typeface="Arial" charset="0"/>
              </a:rPr>
              <a:t> </a:t>
            </a:r>
            <a:r>
              <a:rPr lang="az-Cyrl-AZ" sz="2400" dirty="0">
                <a:cs typeface="Arial" charset="0"/>
              </a:rPr>
              <a:t>уровень</a:t>
            </a:r>
            <a:r>
              <a:rPr lang="et-EE" sz="2400" dirty="0">
                <a:cs typeface="Arial" charset="0"/>
              </a:rPr>
              <a:t> </a:t>
            </a:r>
            <a:r>
              <a:rPr lang="et-EE" sz="2400" i="1" dirty="0">
                <a:cs typeface="Arial" charset="0"/>
              </a:rPr>
              <a:t>EQF</a:t>
            </a:r>
            <a:r>
              <a:rPr lang="et-EE" sz="2400" dirty="0">
                <a:cs typeface="Arial" charset="0"/>
              </a:rPr>
              <a:t> </a:t>
            </a:r>
            <a:r>
              <a:rPr lang="az-Cyrl-AZ" sz="2400" dirty="0">
                <a:cs typeface="Arial" charset="0"/>
              </a:rPr>
              <a:t>на</a:t>
            </a:r>
            <a:r>
              <a:rPr lang="et-EE" sz="2400" dirty="0">
                <a:cs typeface="Arial" charset="0"/>
              </a:rPr>
              <a:t> </a:t>
            </a:r>
            <a:r>
              <a:rPr lang="az-Cyrl-AZ" sz="2400" dirty="0">
                <a:cs typeface="Arial" charset="0"/>
              </a:rPr>
              <a:t>всех</a:t>
            </a:r>
            <a:r>
              <a:rPr lang="et-EE" sz="2400" dirty="0">
                <a:cs typeface="Arial" charset="0"/>
              </a:rPr>
              <a:t> </a:t>
            </a:r>
            <a:r>
              <a:rPr lang="az-Cyrl-AZ" sz="2400" dirty="0">
                <a:cs typeface="Arial" charset="0"/>
              </a:rPr>
              <a:t>дипломах</a:t>
            </a:r>
            <a:r>
              <a:rPr lang="et-EE" sz="2400" dirty="0">
                <a:cs typeface="Arial" charset="0"/>
              </a:rPr>
              <a:t> </a:t>
            </a:r>
            <a:r>
              <a:rPr lang="az-Cyrl-AZ" sz="2400" dirty="0">
                <a:cs typeface="Arial" charset="0"/>
              </a:rPr>
              <a:t>и</a:t>
            </a:r>
            <a:r>
              <a:rPr lang="et-EE" sz="2400" dirty="0">
                <a:cs typeface="Arial" charset="0"/>
              </a:rPr>
              <a:t> </a:t>
            </a:r>
            <a:r>
              <a:rPr lang="az-Cyrl-AZ" sz="2400" dirty="0">
                <a:cs typeface="Arial" charset="0"/>
              </a:rPr>
              <a:t>свидетельствах</a:t>
            </a:r>
            <a:endParaRPr lang="et-EE" sz="2400" dirty="0">
              <a:cs typeface="Arial" charset="0"/>
            </a:endParaRPr>
          </a:p>
          <a:p>
            <a:pPr eaLnBrk="1" hangingPunct="1">
              <a:lnSpc>
                <a:spcPts val="2500"/>
              </a:lnSpc>
            </a:pPr>
            <a:r>
              <a:rPr lang="az-Cyrl-AZ" sz="2800" b="1" dirty="0">
                <a:cs typeface="Arial" charset="0"/>
              </a:rPr>
              <a:t>Какова должна быть Эстонская</a:t>
            </a:r>
            <a:r>
              <a:rPr lang="et-EE" sz="2800" b="1" dirty="0">
                <a:cs typeface="Arial" charset="0"/>
              </a:rPr>
              <a:t> </a:t>
            </a:r>
            <a:r>
              <a:rPr lang="az-Cyrl-AZ" sz="2800" b="1" dirty="0"/>
              <a:t>рамка</a:t>
            </a:r>
            <a:r>
              <a:rPr lang="et-EE" sz="2800" b="1" dirty="0"/>
              <a:t> </a:t>
            </a:r>
            <a:r>
              <a:rPr lang="az-Cyrl-AZ" sz="2800" b="1" dirty="0"/>
              <a:t>квалификаций</a:t>
            </a:r>
            <a:r>
              <a:rPr lang="et-EE" sz="2800" b="1" dirty="0"/>
              <a:t>?</a:t>
            </a:r>
            <a:endParaRPr lang="et-EE" sz="2800" b="1" dirty="0">
              <a:cs typeface="Arial" charset="0"/>
            </a:endParaRPr>
          </a:p>
        </p:txBody>
      </p:sp>
      <p:sp>
        <p:nvSpPr>
          <p:cNvPr id="20486" name="Date Placeholder 3"/>
          <p:cNvSpPr txBox="1">
            <a:spLocks noGrp="1"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t-EE" sz="1200">
              <a:solidFill>
                <a:srgbClr val="898989"/>
              </a:solidFill>
            </a:endParaRPr>
          </a:p>
        </p:txBody>
      </p:sp>
      <p:sp>
        <p:nvSpPr>
          <p:cNvPr id="20487" name="Slide Number Placeholder 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endParaRPr lang="et-EE" sz="1200">
              <a:solidFill>
                <a:srgbClr val="898989"/>
              </a:solidFill>
            </a:endParaRPr>
          </a:p>
        </p:txBody>
      </p:sp>
      <p:sp>
        <p:nvSpPr>
          <p:cNvPr id="20488" name="Footer Placeholder 5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t-EE" sz="1200">
              <a:solidFill>
                <a:srgbClr val="898989"/>
              </a:solidFill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1A14588-CBE0-4803-BE2B-8FD3224E22F2}" type="datetime1">
              <a:rPr lang="et-EE"/>
              <a:pPr>
                <a:defRPr/>
              </a:pPr>
              <a:t>16.05.2017</a:t>
            </a:fld>
            <a:endParaRPr lang="et-E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F5B3A2-FC97-4755-AB85-85B29466ECA4}" type="slidenum">
              <a:rPr lang="et-EE" smtClean="0"/>
              <a:pPr>
                <a:defRPr/>
              </a:pPr>
              <a:t>19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197966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Cyrl-AZ"/>
              <a:t>Контекст</a:t>
            </a:r>
            <a:r>
              <a:rPr lang="et-EE"/>
              <a:t> </a:t>
            </a:r>
            <a:endParaRPr lang="en-US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2600"/>
              </a:lnSpc>
            </a:pPr>
            <a:r>
              <a:rPr lang="az-Cyrl-AZ" sz="2400" b="1" dirty="0"/>
              <a:t>Глобализация</a:t>
            </a:r>
            <a:r>
              <a:rPr lang="et-EE" sz="2400" b="1" dirty="0"/>
              <a:t>, </a:t>
            </a:r>
            <a:r>
              <a:rPr lang="az-Cyrl-AZ" sz="2400" b="1" dirty="0"/>
              <a:t>конкуренция</a:t>
            </a:r>
            <a:r>
              <a:rPr lang="et-EE" sz="2400" b="1" dirty="0"/>
              <a:t>, </a:t>
            </a:r>
            <a:r>
              <a:rPr lang="az-Cyrl-AZ" sz="2400" b="1" dirty="0"/>
              <a:t>мобильность</a:t>
            </a:r>
            <a:r>
              <a:rPr lang="et-EE" sz="2400" dirty="0"/>
              <a:t>:</a:t>
            </a:r>
          </a:p>
          <a:p>
            <a:pPr lvl="1">
              <a:lnSpc>
                <a:spcPts val="2600"/>
              </a:lnSpc>
            </a:pPr>
            <a:r>
              <a:rPr lang="az-Cyrl-AZ" sz="2400" dirty="0"/>
              <a:t>Лис</a:t>
            </a:r>
            <a:r>
              <a:rPr lang="et-EE" sz="2400" dirty="0"/>
              <a:t>c</a:t>
            </a:r>
            <a:r>
              <a:rPr lang="az-Cyrl-AZ" sz="2400" dirty="0"/>
              <a:t>абонский</a:t>
            </a:r>
            <a:r>
              <a:rPr lang="et-EE" sz="2400" dirty="0"/>
              <a:t> </a:t>
            </a:r>
            <a:r>
              <a:rPr lang="az-Cyrl-AZ" sz="2400" dirty="0"/>
              <a:t>процесс</a:t>
            </a:r>
            <a:r>
              <a:rPr lang="et-EE" sz="2400" dirty="0"/>
              <a:t> (2000)</a:t>
            </a:r>
          </a:p>
          <a:p>
            <a:pPr>
              <a:lnSpc>
                <a:spcPts val="2600"/>
              </a:lnSpc>
            </a:pPr>
            <a:r>
              <a:rPr lang="az-Cyrl-AZ" sz="2400" b="1" dirty="0"/>
              <a:t>Создание</a:t>
            </a:r>
            <a:r>
              <a:rPr lang="et-EE" sz="2400" b="1" dirty="0"/>
              <a:t> </a:t>
            </a:r>
            <a:r>
              <a:rPr lang="az-Cyrl-AZ" sz="2400" b="1" dirty="0"/>
              <a:t>общеевропейского</a:t>
            </a:r>
            <a:r>
              <a:rPr lang="et-EE" sz="2400" b="1" dirty="0"/>
              <a:t> </a:t>
            </a:r>
            <a:r>
              <a:rPr lang="az-Cyrl-AZ" sz="2400" b="1" dirty="0"/>
              <a:t>пространства</a:t>
            </a:r>
            <a:r>
              <a:rPr lang="et-EE" sz="2400" b="1" dirty="0"/>
              <a:t> </a:t>
            </a:r>
            <a:r>
              <a:rPr lang="ru-RU" sz="2400" b="1" dirty="0"/>
              <a:t>обучения в течение всей жизни</a:t>
            </a:r>
            <a:r>
              <a:rPr lang="et-EE" sz="2400" dirty="0"/>
              <a:t>:</a:t>
            </a:r>
          </a:p>
          <a:p>
            <a:pPr lvl="1">
              <a:lnSpc>
                <a:spcPts val="2600"/>
              </a:lnSpc>
            </a:pPr>
            <a:r>
              <a:rPr lang="az-Cyrl-AZ" sz="2400" dirty="0"/>
              <a:t>Болонский</a:t>
            </a:r>
            <a:r>
              <a:rPr lang="et-EE" sz="2400" dirty="0"/>
              <a:t> </a:t>
            </a:r>
            <a:r>
              <a:rPr lang="az-Cyrl-AZ" sz="2400" dirty="0"/>
              <a:t>процесс</a:t>
            </a:r>
            <a:r>
              <a:rPr lang="et-EE" sz="2400" dirty="0"/>
              <a:t> (1999)</a:t>
            </a:r>
          </a:p>
          <a:p>
            <a:pPr lvl="1">
              <a:lnSpc>
                <a:spcPts val="2600"/>
              </a:lnSpc>
            </a:pPr>
            <a:r>
              <a:rPr lang="az-Cyrl-AZ" sz="2400" dirty="0"/>
              <a:t>Копенгагенский</a:t>
            </a:r>
            <a:r>
              <a:rPr lang="et-EE" sz="2400" dirty="0"/>
              <a:t> </a:t>
            </a:r>
            <a:r>
              <a:rPr lang="az-Cyrl-AZ" sz="2400" dirty="0"/>
              <a:t>процесс</a:t>
            </a:r>
            <a:r>
              <a:rPr lang="et-EE" sz="2400" dirty="0"/>
              <a:t> (2003)</a:t>
            </a:r>
          </a:p>
          <a:p>
            <a:pPr lvl="1">
              <a:lnSpc>
                <a:spcPts val="2600"/>
              </a:lnSpc>
            </a:pPr>
            <a:r>
              <a:rPr lang="ru-RU" sz="2400" dirty="0"/>
              <a:t>Европейская рамка квалификаций</a:t>
            </a:r>
            <a:r>
              <a:rPr lang="et-EE" sz="2400" dirty="0"/>
              <a:t> (2008)</a:t>
            </a:r>
          </a:p>
          <a:p>
            <a:pPr>
              <a:lnSpc>
                <a:spcPts val="2600"/>
              </a:lnSpc>
            </a:pPr>
            <a:r>
              <a:rPr lang="az-Cyrl-AZ" sz="2400" b="1" dirty="0"/>
              <a:t>Подход</a:t>
            </a:r>
            <a:r>
              <a:rPr lang="et-EE" sz="2400" b="1" dirty="0"/>
              <a:t> </a:t>
            </a:r>
            <a:r>
              <a:rPr lang="az-Cyrl-AZ" sz="2400" b="1" dirty="0"/>
              <a:t>основанный</a:t>
            </a:r>
            <a:r>
              <a:rPr lang="et-EE" sz="2400" b="1" dirty="0"/>
              <a:t> </a:t>
            </a:r>
            <a:r>
              <a:rPr lang="az-Cyrl-AZ" sz="2400" b="1" dirty="0"/>
              <a:t>на</a:t>
            </a:r>
            <a:r>
              <a:rPr lang="et-EE" sz="2400" b="1" dirty="0"/>
              <a:t> </a:t>
            </a:r>
            <a:r>
              <a:rPr lang="az-Cyrl-AZ" sz="2400" b="1" dirty="0"/>
              <a:t>результатах</a:t>
            </a:r>
            <a:r>
              <a:rPr lang="et-EE" sz="2400" b="1" dirty="0"/>
              <a:t> </a:t>
            </a:r>
            <a:r>
              <a:rPr lang="az-Cyrl-AZ" sz="2400" b="1" dirty="0"/>
              <a:t>обучения</a:t>
            </a:r>
            <a:r>
              <a:rPr lang="et-EE" sz="2400" b="1" dirty="0"/>
              <a:t> (</a:t>
            </a:r>
            <a:r>
              <a:rPr lang="uk-UA" sz="2400" b="1" dirty="0"/>
              <a:t>компетентностях</a:t>
            </a:r>
            <a:r>
              <a:rPr lang="et-EE" sz="2400" b="1" dirty="0"/>
              <a:t>)</a:t>
            </a:r>
          </a:p>
          <a:p>
            <a:pPr lvl="1">
              <a:lnSpc>
                <a:spcPts val="2600"/>
              </a:lnSpc>
            </a:pPr>
            <a:r>
              <a:rPr lang="et-EE" sz="2400" dirty="0"/>
              <a:t>C</a:t>
            </a:r>
            <a:r>
              <a:rPr lang="az-Cyrl-AZ" sz="2400" dirty="0"/>
              <a:t>мена</a:t>
            </a:r>
            <a:r>
              <a:rPr lang="et-EE" sz="2400" dirty="0"/>
              <a:t> </a:t>
            </a:r>
            <a:r>
              <a:rPr lang="az-Cyrl-AZ" sz="2400" dirty="0"/>
              <a:t>пар</a:t>
            </a:r>
            <a:r>
              <a:rPr lang="et-EE" sz="2400" dirty="0"/>
              <a:t>a</a:t>
            </a:r>
            <a:r>
              <a:rPr lang="az-Cyrl-AZ" sz="2400" dirty="0"/>
              <a:t>дигмы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435843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624138" y="1185863"/>
            <a:ext cx="433387" cy="425450"/>
            <a:chOff x="2699" y="618"/>
            <a:chExt cx="363" cy="330"/>
          </a:xfrm>
        </p:grpSpPr>
        <p:sp>
          <p:nvSpPr>
            <p:cNvPr id="21617" name="AutoShape 3"/>
            <p:cNvSpPr>
              <a:spLocks noChangeArrowheads="1"/>
            </p:cNvSpPr>
            <p:nvPr/>
          </p:nvSpPr>
          <p:spPr bwMode="auto">
            <a:xfrm>
              <a:off x="2699" y="618"/>
              <a:ext cx="363" cy="308"/>
            </a:xfrm>
            <a:prstGeom prst="hexagon">
              <a:avLst>
                <a:gd name="adj" fmla="val 29464"/>
                <a:gd name="vf" fmla="val 115470"/>
              </a:avLst>
            </a:prstGeom>
            <a:solidFill>
              <a:srgbClr val="FFCC00"/>
            </a:solidFill>
            <a:ln w="9525">
              <a:miter lim="800000"/>
              <a:headEnd/>
              <a:tailEnd/>
            </a:ln>
            <a:scene3d>
              <a:camera prst="legacyPerspectiveTopRight">
                <a:rot lat="0" lon="19499990" rev="0"/>
              </a:camera>
              <a:lightRig rig="legacyFlat3" dir="b"/>
            </a:scene3d>
            <a:sp3d extrusionH="430200" prstMaterial="legacyWirefram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IE" sz="2400" u="sng">
                <a:latin typeface="Arial" charset="0"/>
              </a:endParaRPr>
            </a:p>
          </p:txBody>
        </p:sp>
        <p:sp>
          <p:nvSpPr>
            <p:cNvPr id="80900" name="Text Box 4"/>
            <p:cNvSpPr txBox="1">
              <a:spLocks noChangeArrowheads="1"/>
            </p:cNvSpPr>
            <p:nvPr/>
          </p:nvSpPr>
          <p:spPr bwMode="auto">
            <a:xfrm rot="-177656">
              <a:off x="2746" y="664"/>
              <a:ext cx="290" cy="2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t-EE" sz="18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9</a:t>
              </a:r>
              <a:endParaRPr lang="en-GB" sz="1800" b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2624138" y="1787525"/>
            <a:ext cx="433387" cy="425450"/>
            <a:chOff x="2699" y="618"/>
            <a:chExt cx="363" cy="330"/>
          </a:xfrm>
        </p:grpSpPr>
        <p:sp>
          <p:nvSpPr>
            <p:cNvPr id="21615" name="AutoShape 6"/>
            <p:cNvSpPr>
              <a:spLocks noChangeArrowheads="1"/>
            </p:cNvSpPr>
            <p:nvPr/>
          </p:nvSpPr>
          <p:spPr bwMode="auto">
            <a:xfrm>
              <a:off x="2699" y="618"/>
              <a:ext cx="363" cy="308"/>
            </a:xfrm>
            <a:prstGeom prst="hexagon">
              <a:avLst>
                <a:gd name="adj" fmla="val 29464"/>
                <a:gd name="vf" fmla="val 115470"/>
              </a:avLst>
            </a:prstGeom>
            <a:solidFill>
              <a:srgbClr val="FFCC00"/>
            </a:solidFill>
            <a:ln w="9525">
              <a:miter lim="800000"/>
              <a:headEnd/>
              <a:tailEnd/>
            </a:ln>
            <a:scene3d>
              <a:camera prst="legacyPerspectiveTopRight">
                <a:rot lat="0" lon="19499990" rev="0"/>
              </a:camera>
              <a:lightRig rig="legacyFlat3" dir="b"/>
            </a:scene3d>
            <a:sp3d extrusionH="430200" prstMaterial="legacyWirefram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IE" sz="2400" u="sng">
                <a:latin typeface="Arial" charset="0"/>
              </a:endParaRPr>
            </a:p>
          </p:txBody>
        </p:sp>
        <p:sp>
          <p:nvSpPr>
            <p:cNvPr id="21616" name="Text Box 7"/>
            <p:cNvSpPr txBox="1">
              <a:spLocks noChangeArrowheads="1"/>
            </p:cNvSpPr>
            <p:nvPr/>
          </p:nvSpPr>
          <p:spPr bwMode="auto">
            <a:xfrm rot="-177656">
              <a:off x="2746" y="663"/>
              <a:ext cx="289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t-EE" sz="1800" b="1">
                  <a:latin typeface="Verdana" pitchFamily="34" charset="0"/>
                </a:rPr>
                <a:t>8</a:t>
              </a:r>
              <a:endParaRPr lang="en-GB" sz="1800" b="1">
                <a:latin typeface="Verdana" pitchFamily="34" charset="0"/>
              </a:endParaRPr>
            </a:p>
          </p:txBody>
        </p:sp>
      </p:grpSp>
      <p:grpSp>
        <p:nvGrpSpPr>
          <p:cNvPr id="21508" name="Group 8"/>
          <p:cNvGrpSpPr>
            <a:grpSpLocks/>
          </p:cNvGrpSpPr>
          <p:nvPr/>
        </p:nvGrpSpPr>
        <p:grpSpPr bwMode="auto">
          <a:xfrm>
            <a:off x="2624138" y="2994025"/>
            <a:ext cx="433387" cy="425450"/>
            <a:chOff x="2699" y="618"/>
            <a:chExt cx="363" cy="330"/>
          </a:xfrm>
        </p:grpSpPr>
        <p:sp>
          <p:nvSpPr>
            <p:cNvPr id="21613" name="AutoShape 9"/>
            <p:cNvSpPr>
              <a:spLocks noChangeArrowheads="1"/>
            </p:cNvSpPr>
            <p:nvPr/>
          </p:nvSpPr>
          <p:spPr bwMode="auto">
            <a:xfrm>
              <a:off x="2699" y="618"/>
              <a:ext cx="363" cy="308"/>
            </a:xfrm>
            <a:prstGeom prst="hexagon">
              <a:avLst>
                <a:gd name="adj" fmla="val 29464"/>
                <a:gd name="vf" fmla="val 115470"/>
              </a:avLst>
            </a:prstGeom>
            <a:solidFill>
              <a:srgbClr val="FFCC00"/>
            </a:solidFill>
            <a:ln w="9525">
              <a:miter lim="800000"/>
              <a:headEnd/>
              <a:tailEnd/>
            </a:ln>
            <a:scene3d>
              <a:camera prst="legacyPerspectiveTopRight">
                <a:rot lat="0" lon="19499990" rev="0"/>
              </a:camera>
              <a:lightRig rig="legacyFlat3" dir="b"/>
            </a:scene3d>
            <a:sp3d extrusionH="430200" prstMaterial="legacyWirefram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IE" sz="2400" u="sng">
                <a:latin typeface="Arial" charset="0"/>
              </a:endParaRPr>
            </a:p>
          </p:txBody>
        </p:sp>
        <p:sp>
          <p:nvSpPr>
            <p:cNvPr id="21614" name="Text Box 10"/>
            <p:cNvSpPr txBox="1">
              <a:spLocks noChangeArrowheads="1"/>
            </p:cNvSpPr>
            <p:nvPr/>
          </p:nvSpPr>
          <p:spPr bwMode="auto">
            <a:xfrm rot="-177656">
              <a:off x="2746" y="663"/>
              <a:ext cx="289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t-EE" sz="1800" b="1">
                  <a:latin typeface="Verdana" pitchFamily="34" charset="0"/>
                </a:rPr>
                <a:t>6</a:t>
              </a:r>
              <a:endParaRPr lang="en-GB" sz="1800" b="1">
                <a:latin typeface="Verdana" pitchFamily="34" charset="0"/>
              </a:endParaRPr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2624138" y="4200525"/>
            <a:ext cx="433387" cy="425450"/>
            <a:chOff x="2699" y="618"/>
            <a:chExt cx="363" cy="330"/>
          </a:xfrm>
        </p:grpSpPr>
        <p:sp>
          <p:nvSpPr>
            <p:cNvPr id="21611" name="AutoShape 12"/>
            <p:cNvSpPr>
              <a:spLocks noChangeArrowheads="1"/>
            </p:cNvSpPr>
            <p:nvPr/>
          </p:nvSpPr>
          <p:spPr bwMode="auto">
            <a:xfrm>
              <a:off x="2699" y="618"/>
              <a:ext cx="363" cy="308"/>
            </a:xfrm>
            <a:prstGeom prst="hexagon">
              <a:avLst>
                <a:gd name="adj" fmla="val 29464"/>
                <a:gd name="vf" fmla="val 115470"/>
              </a:avLst>
            </a:prstGeom>
            <a:solidFill>
              <a:srgbClr val="FFCC00"/>
            </a:solidFill>
            <a:ln w="9525">
              <a:miter lim="800000"/>
              <a:headEnd/>
              <a:tailEnd/>
            </a:ln>
            <a:scene3d>
              <a:camera prst="legacyPerspectiveTopRight">
                <a:rot lat="0" lon="19499990" rev="0"/>
              </a:camera>
              <a:lightRig rig="legacyFlat3" dir="b"/>
            </a:scene3d>
            <a:sp3d extrusionH="430200" prstMaterial="legacyWirefram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IE" sz="2400" u="sng">
                <a:latin typeface="Arial" charset="0"/>
              </a:endParaRPr>
            </a:p>
          </p:txBody>
        </p:sp>
        <p:sp>
          <p:nvSpPr>
            <p:cNvPr id="21612" name="Text Box 13"/>
            <p:cNvSpPr txBox="1">
              <a:spLocks noChangeArrowheads="1"/>
            </p:cNvSpPr>
            <p:nvPr/>
          </p:nvSpPr>
          <p:spPr bwMode="auto">
            <a:xfrm rot="-177656">
              <a:off x="2746" y="663"/>
              <a:ext cx="289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t-EE" sz="1800" b="1">
                  <a:latin typeface="Verdana" pitchFamily="34" charset="0"/>
                </a:rPr>
                <a:t>4</a:t>
              </a:r>
              <a:endParaRPr lang="en-GB" sz="1800" b="1">
                <a:latin typeface="Verdana" pitchFamily="34" charset="0"/>
              </a:endParaRPr>
            </a:p>
          </p:txBody>
        </p:sp>
      </p:grpSp>
      <p:grpSp>
        <p:nvGrpSpPr>
          <p:cNvPr id="6" name="Group 14"/>
          <p:cNvGrpSpPr>
            <a:grpSpLocks/>
          </p:cNvGrpSpPr>
          <p:nvPr/>
        </p:nvGrpSpPr>
        <p:grpSpPr bwMode="auto">
          <a:xfrm>
            <a:off x="2624138" y="2390775"/>
            <a:ext cx="433387" cy="425450"/>
            <a:chOff x="2699" y="618"/>
            <a:chExt cx="363" cy="330"/>
          </a:xfrm>
        </p:grpSpPr>
        <p:sp>
          <p:nvSpPr>
            <p:cNvPr id="21609" name="AutoShape 15"/>
            <p:cNvSpPr>
              <a:spLocks noChangeArrowheads="1"/>
            </p:cNvSpPr>
            <p:nvPr/>
          </p:nvSpPr>
          <p:spPr bwMode="auto">
            <a:xfrm>
              <a:off x="2699" y="618"/>
              <a:ext cx="363" cy="308"/>
            </a:xfrm>
            <a:prstGeom prst="hexagon">
              <a:avLst>
                <a:gd name="adj" fmla="val 29464"/>
                <a:gd name="vf" fmla="val 115470"/>
              </a:avLst>
            </a:prstGeom>
            <a:solidFill>
              <a:srgbClr val="FFCC00"/>
            </a:solidFill>
            <a:ln w="9525">
              <a:miter lim="800000"/>
              <a:headEnd/>
              <a:tailEnd/>
            </a:ln>
            <a:scene3d>
              <a:camera prst="legacyPerspectiveTopRight">
                <a:rot lat="0" lon="19499990" rev="0"/>
              </a:camera>
              <a:lightRig rig="legacyFlat3" dir="b"/>
            </a:scene3d>
            <a:sp3d extrusionH="430200" prstMaterial="legacyWirefram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IE" sz="2400" u="sng">
                <a:latin typeface="Arial" charset="0"/>
              </a:endParaRPr>
            </a:p>
          </p:txBody>
        </p:sp>
        <p:sp>
          <p:nvSpPr>
            <p:cNvPr id="21610" name="Text Box 16"/>
            <p:cNvSpPr txBox="1">
              <a:spLocks noChangeArrowheads="1"/>
            </p:cNvSpPr>
            <p:nvPr/>
          </p:nvSpPr>
          <p:spPr bwMode="auto">
            <a:xfrm rot="-177656">
              <a:off x="2746" y="663"/>
              <a:ext cx="289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t-EE" sz="1800" b="1">
                  <a:latin typeface="Verdana" pitchFamily="34" charset="0"/>
                </a:rPr>
                <a:t>7</a:t>
              </a:r>
              <a:endParaRPr lang="en-GB" sz="1800" b="1">
                <a:latin typeface="Verdana" pitchFamily="34" charset="0"/>
              </a:endParaRPr>
            </a:p>
          </p:txBody>
        </p:sp>
      </p:grp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2644775" y="3573463"/>
            <a:ext cx="431800" cy="425450"/>
            <a:chOff x="2699" y="618"/>
            <a:chExt cx="363" cy="330"/>
          </a:xfrm>
        </p:grpSpPr>
        <p:sp>
          <p:nvSpPr>
            <p:cNvPr id="21607" name="AutoShape 18"/>
            <p:cNvSpPr>
              <a:spLocks noChangeArrowheads="1"/>
            </p:cNvSpPr>
            <p:nvPr/>
          </p:nvSpPr>
          <p:spPr bwMode="auto">
            <a:xfrm>
              <a:off x="2699" y="618"/>
              <a:ext cx="363" cy="308"/>
            </a:xfrm>
            <a:prstGeom prst="hexagon">
              <a:avLst>
                <a:gd name="adj" fmla="val 29464"/>
                <a:gd name="vf" fmla="val 115470"/>
              </a:avLst>
            </a:prstGeom>
            <a:solidFill>
              <a:srgbClr val="FFCC00"/>
            </a:solidFill>
            <a:ln w="9525">
              <a:miter lim="800000"/>
              <a:headEnd/>
              <a:tailEnd/>
            </a:ln>
            <a:scene3d>
              <a:camera prst="legacyPerspectiveTopRight">
                <a:rot lat="0" lon="19499990" rev="0"/>
              </a:camera>
              <a:lightRig rig="legacyFlat3" dir="b"/>
            </a:scene3d>
            <a:sp3d extrusionH="430200" prstMaterial="legacyWirefram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IE" sz="2400" u="sng">
                <a:latin typeface="Arial" charset="0"/>
              </a:endParaRPr>
            </a:p>
          </p:txBody>
        </p:sp>
        <p:sp>
          <p:nvSpPr>
            <p:cNvPr id="21608" name="Text Box 19"/>
            <p:cNvSpPr txBox="1">
              <a:spLocks noChangeArrowheads="1"/>
            </p:cNvSpPr>
            <p:nvPr/>
          </p:nvSpPr>
          <p:spPr bwMode="auto">
            <a:xfrm rot="-177656">
              <a:off x="2744" y="663"/>
              <a:ext cx="291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t-EE" sz="1800" b="1">
                  <a:latin typeface="Verdana" pitchFamily="34" charset="0"/>
                </a:rPr>
                <a:t>5</a:t>
              </a:r>
              <a:endParaRPr lang="en-GB" sz="1800" b="1">
                <a:latin typeface="Verdana" pitchFamily="34" charset="0"/>
              </a:endParaRPr>
            </a:p>
          </p:txBody>
        </p:sp>
      </p:grp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2624138" y="4803775"/>
            <a:ext cx="433387" cy="425450"/>
            <a:chOff x="2699" y="618"/>
            <a:chExt cx="363" cy="330"/>
          </a:xfrm>
        </p:grpSpPr>
        <p:sp>
          <p:nvSpPr>
            <p:cNvPr id="21605" name="AutoShape 21"/>
            <p:cNvSpPr>
              <a:spLocks noChangeArrowheads="1"/>
            </p:cNvSpPr>
            <p:nvPr/>
          </p:nvSpPr>
          <p:spPr bwMode="auto">
            <a:xfrm>
              <a:off x="2699" y="618"/>
              <a:ext cx="363" cy="308"/>
            </a:xfrm>
            <a:prstGeom prst="hexagon">
              <a:avLst>
                <a:gd name="adj" fmla="val 29464"/>
                <a:gd name="vf" fmla="val 115470"/>
              </a:avLst>
            </a:prstGeom>
            <a:solidFill>
              <a:srgbClr val="FFCC00"/>
            </a:solidFill>
            <a:ln w="9525">
              <a:miter lim="800000"/>
              <a:headEnd/>
              <a:tailEnd/>
            </a:ln>
            <a:scene3d>
              <a:camera prst="legacyPerspectiveTopRight">
                <a:rot lat="0" lon="19499990" rev="0"/>
              </a:camera>
              <a:lightRig rig="legacyFlat3" dir="b"/>
            </a:scene3d>
            <a:sp3d extrusionH="430200" prstMaterial="legacyWirefram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IE" sz="2400" u="sng">
                <a:latin typeface="Arial" charset="0"/>
              </a:endParaRPr>
            </a:p>
          </p:txBody>
        </p:sp>
        <p:sp>
          <p:nvSpPr>
            <p:cNvPr id="21606" name="Text Box 22"/>
            <p:cNvSpPr txBox="1">
              <a:spLocks noChangeArrowheads="1"/>
            </p:cNvSpPr>
            <p:nvPr/>
          </p:nvSpPr>
          <p:spPr bwMode="auto">
            <a:xfrm rot="-177656">
              <a:off x="2746" y="663"/>
              <a:ext cx="289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t-EE" sz="1800" b="1">
                  <a:latin typeface="Verdana" pitchFamily="34" charset="0"/>
                </a:rPr>
                <a:t>3</a:t>
              </a:r>
              <a:endParaRPr lang="en-GB" sz="1800" b="1">
                <a:latin typeface="Verdana" pitchFamily="34" charset="0"/>
              </a:endParaRPr>
            </a:p>
          </p:txBody>
        </p:sp>
      </p:grpSp>
      <p:grpSp>
        <p:nvGrpSpPr>
          <p:cNvPr id="9" name="Group 23"/>
          <p:cNvGrpSpPr>
            <a:grpSpLocks/>
          </p:cNvGrpSpPr>
          <p:nvPr/>
        </p:nvGrpSpPr>
        <p:grpSpPr bwMode="auto">
          <a:xfrm>
            <a:off x="2624138" y="5407025"/>
            <a:ext cx="433387" cy="425450"/>
            <a:chOff x="2699" y="618"/>
            <a:chExt cx="363" cy="330"/>
          </a:xfrm>
        </p:grpSpPr>
        <p:sp>
          <p:nvSpPr>
            <p:cNvPr id="21603" name="AutoShape 24"/>
            <p:cNvSpPr>
              <a:spLocks noChangeArrowheads="1"/>
            </p:cNvSpPr>
            <p:nvPr/>
          </p:nvSpPr>
          <p:spPr bwMode="auto">
            <a:xfrm>
              <a:off x="2699" y="618"/>
              <a:ext cx="363" cy="308"/>
            </a:xfrm>
            <a:prstGeom prst="hexagon">
              <a:avLst>
                <a:gd name="adj" fmla="val 29464"/>
                <a:gd name="vf" fmla="val 115470"/>
              </a:avLst>
            </a:prstGeom>
            <a:solidFill>
              <a:srgbClr val="FFCC00"/>
            </a:solidFill>
            <a:ln w="9525">
              <a:miter lim="800000"/>
              <a:headEnd/>
              <a:tailEnd/>
            </a:ln>
            <a:scene3d>
              <a:camera prst="legacyPerspectiveTopRight">
                <a:rot lat="0" lon="19499990" rev="0"/>
              </a:camera>
              <a:lightRig rig="legacyFlat3" dir="b"/>
            </a:scene3d>
            <a:sp3d extrusionH="430200" prstMaterial="legacyWirefram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IE" sz="2400" u="sng">
                <a:latin typeface="Arial" charset="0"/>
              </a:endParaRPr>
            </a:p>
          </p:txBody>
        </p:sp>
        <p:sp>
          <p:nvSpPr>
            <p:cNvPr id="21604" name="Text Box 25"/>
            <p:cNvSpPr txBox="1">
              <a:spLocks noChangeArrowheads="1"/>
            </p:cNvSpPr>
            <p:nvPr/>
          </p:nvSpPr>
          <p:spPr bwMode="auto">
            <a:xfrm rot="-177656">
              <a:off x="2746" y="663"/>
              <a:ext cx="289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t-EE" sz="1800" b="1">
                  <a:latin typeface="Verdana" pitchFamily="34" charset="0"/>
                </a:rPr>
                <a:t>2</a:t>
              </a:r>
              <a:endParaRPr lang="en-GB" sz="1800" b="1">
                <a:latin typeface="Verdana" pitchFamily="34" charset="0"/>
              </a:endParaRPr>
            </a:p>
          </p:txBody>
        </p:sp>
      </p:grpSp>
      <p:grpSp>
        <p:nvGrpSpPr>
          <p:cNvPr id="10" name="Group 26"/>
          <p:cNvGrpSpPr>
            <a:grpSpLocks/>
          </p:cNvGrpSpPr>
          <p:nvPr/>
        </p:nvGrpSpPr>
        <p:grpSpPr bwMode="auto">
          <a:xfrm>
            <a:off x="4286250" y="5505450"/>
            <a:ext cx="333375" cy="431800"/>
            <a:chOff x="1292" y="935"/>
            <a:chExt cx="227" cy="272"/>
          </a:xfrm>
        </p:grpSpPr>
        <p:sp>
          <p:nvSpPr>
            <p:cNvPr id="21601" name="Rectangle 27"/>
            <p:cNvSpPr>
              <a:spLocks noChangeArrowheads="1"/>
            </p:cNvSpPr>
            <p:nvPr/>
          </p:nvSpPr>
          <p:spPr bwMode="auto">
            <a:xfrm>
              <a:off x="1292" y="935"/>
              <a:ext cx="227" cy="272"/>
            </a:xfrm>
            <a:prstGeom prst="rect">
              <a:avLst/>
            </a:prstGeom>
            <a:solidFill>
              <a:srgbClr val="FF0000"/>
            </a:solidFill>
            <a:ln w="9525">
              <a:miter lim="800000"/>
              <a:headEnd/>
              <a:tailEnd/>
            </a:ln>
            <a:scene3d>
              <a:camera prst="legacyPerspectiveFront">
                <a:rot lat="600000" lon="20099981" rev="0"/>
              </a:camera>
              <a:lightRig rig="legacyNormal2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IE" sz="2400" u="sng">
                <a:latin typeface="Arial" charset="0"/>
              </a:endParaRPr>
            </a:p>
          </p:txBody>
        </p:sp>
        <p:sp>
          <p:nvSpPr>
            <p:cNvPr id="21602" name="Text Box 28">
              <a:hlinkHover r:id="" action="ppaction://noaction" highlightClick="1"/>
            </p:cNvPr>
            <p:cNvSpPr txBox="1">
              <a:spLocks noChangeArrowheads="1"/>
            </p:cNvSpPr>
            <p:nvPr/>
          </p:nvSpPr>
          <p:spPr bwMode="auto">
            <a:xfrm>
              <a:off x="1292" y="935"/>
              <a:ext cx="22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t-EE" sz="1800">
                  <a:solidFill>
                    <a:srgbClr val="FFFF00"/>
                  </a:solidFill>
                  <a:latin typeface="Verdana" pitchFamily="34" charset="0"/>
                </a:rPr>
                <a:t>1</a:t>
              </a:r>
              <a:endParaRPr lang="en-GB" sz="1800">
                <a:solidFill>
                  <a:srgbClr val="FFFF00"/>
                </a:solidFill>
                <a:latin typeface="Verdana" pitchFamily="34" charset="0"/>
              </a:endParaRPr>
            </a:p>
          </p:txBody>
        </p:sp>
      </p:grpSp>
      <p:grpSp>
        <p:nvGrpSpPr>
          <p:cNvPr id="11" name="Group 29"/>
          <p:cNvGrpSpPr>
            <a:grpSpLocks/>
          </p:cNvGrpSpPr>
          <p:nvPr/>
        </p:nvGrpSpPr>
        <p:grpSpPr bwMode="auto">
          <a:xfrm>
            <a:off x="4286250" y="4908550"/>
            <a:ext cx="333375" cy="431800"/>
            <a:chOff x="1292" y="935"/>
            <a:chExt cx="227" cy="272"/>
          </a:xfrm>
        </p:grpSpPr>
        <p:sp>
          <p:nvSpPr>
            <p:cNvPr id="21599" name="Rectangle 30"/>
            <p:cNvSpPr>
              <a:spLocks noChangeArrowheads="1"/>
            </p:cNvSpPr>
            <p:nvPr/>
          </p:nvSpPr>
          <p:spPr bwMode="auto">
            <a:xfrm>
              <a:off x="1292" y="935"/>
              <a:ext cx="227" cy="272"/>
            </a:xfrm>
            <a:prstGeom prst="rect">
              <a:avLst/>
            </a:prstGeom>
            <a:solidFill>
              <a:srgbClr val="FF0000"/>
            </a:solidFill>
            <a:ln w="9525">
              <a:miter lim="800000"/>
              <a:headEnd/>
              <a:tailEnd/>
            </a:ln>
            <a:scene3d>
              <a:camera prst="legacyPerspectiveFront">
                <a:rot lat="600000" lon="20099981" rev="0"/>
              </a:camera>
              <a:lightRig rig="legacyNormal2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IE" sz="2400" u="sng">
                <a:latin typeface="Arial" charset="0"/>
              </a:endParaRPr>
            </a:p>
          </p:txBody>
        </p:sp>
        <p:sp>
          <p:nvSpPr>
            <p:cNvPr id="21600" name="Text Box 31">
              <a:hlinkHover r:id="" action="ppaction://noaction" highlightClick="1"/>
            </p:cNvPr>
            <p:cNvSpPr txBox="1">
              <a:spLocks noChangeArrowheads="1"/>
            </p:cNvSpPr>
            <p:nvPr/>
          </p:nvSpPr>
          <p:spPr bwMode="auto">
            <a:xfrm>
              <a:off x="1292" y="935"/>
              <a:ext cx="22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t-EE" sz="1800">
                  <a:solidFill>
                    <a:srgbClr val="FFFF00"/>
                  </a:solidFill>
                  <a:latin typeface="Verdana" pitchFamily="34" charset="0"/>
                </a:rPr>
                <a:t>2</a:t>
              </a:r>
              <a:endParaRPr lang="en-GB" sz="1800">
                <a:solidFill>
                  <a:srgbClr val="FFFF00"/>
                </a:solidFill>
                <a:latin typeface="Verdana" pitchFamily="34" charset="0"/>
              </a:endParaRPr>
            </a:p>
          </p:txBody>
        </p:sp>
      </p:grpSp>
      <p:grpSp>
        <p:nvGrpSpPr>
          <p:cNvPr id="12" name="Group 32"/>
          <p:cNvGrpSpPr>
            <a:grpSpLocks/>
          </p:cNvGrpSpPr>
          <p:nvPr/>
        </p:nvGrpSpPr>
        <p:grpSpPr bwMode="auto">
          <a:xfrm>
            <a:off x="4286250" y="4311650"/>
            <a:ext cx="333375" cy="431800"/>
            <a:chOff x="1292" y="935"/>
            <a:chExt cx="227" cy="272"/>
          </a:xfrm>
        </p:grpSpPr>
        <p:sp>
          <p:nvSpPr>
            <p:cNvPr id="21597" name="Rectangle 33"/>
            <p:cNvSpPr>
              <a:spLocks noChangeArrowheads="1"/>
            </p:cNvSpPr>
            <p:nvPr/>
          </p:nvSpPr>
          <p:spPr bwMode="auto">
            <a:xfrm>
              <a:off x="1292" y="935"/>
              <a:ext cx="227" cy="272"/>
            </a:xfrm>
            <a:prstGeom prst="rect">
              <a:avLst/>
            </a:prstGeom>
            <a:solidFill>
              <a:srgbClr val="FF0000"/>
            </a:solidFill>
            <a:ln w="9525">
              <a:miter lim="800000"/>
              <a:headEnd/>
              <a:tailEnd/>
            </a:ln>
            <a:scene3d>
              <a:camera prst="legacyPerspectiveFront">
                <a:rot lat="600000" lon="20099981" rev="0"/>
              </a:camera>
              <a:lightRig rig="legacyNormal2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IE" sz="2400" u="sng">
                <a:latin typeface="Arial" charset="0"/>
              </a:endParaRPr>
            </a:p>
          </p:txBody>
        </p:sp>
        <p:sp>
          <p:nvSpPr>
            <p:cNvPr id="21598" name="Text Box 34">
              <a:hlinkHover r:id="" action="ppaction://noaction" highlightClick="1"/>
            </p:cNvPr>
            <p:cNvSpPr txBox="1">
              <a:spLocks noChangeArrowheads="1"/>
            </p:cNvSpPr>
            <p:nvPr/>
          </p:nvSpPr>
          <p:spPr bwMode="auto">
            <a:xfrm>
              <a:off x="1292" y="935"/>
              <a:ext cx="22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t-EE" sz="1800">
                  <a:solidFill>
                    <a:srgbClr val="FFFF00"/>
                  </a:solidFill>
                  <a:latin typeface="Verdana" pitchFamily="34" charset="0"/>
                </a:rPr>
                <a:t>3</a:t>
              </a:r>
              <a:endParaRPr lang="en-GB" sz="1800">
                <a:solidFill>
                  <a:srgbClr val="FFFF00"/>
                </a:solidFill>
                <a:latin typeface="Verdana" pitchFamily="34" charset="0"/>
              </a:endParaRPr>
            </a:p>
          </p:txBody>
        </p:sp>
      </p:grpSp>
      <p:grpSp>
        <p:nvGrpSpPr>
          <p:cNvPr id="13" name="Group 35"/>
          <p:cNvGrpSpPr>
            <a:grpSpLocks/>
          </p:cNvGrpSpPr>
          <p:nvPr/>
        </p:nvGrpSpPr>
        <p:grpSpPr bwMode="auto">
          <a:xfrm>
            <a:off x="4306888" y="3716338"/>
            <a:ext cx="331787" cy="431800"/>
            <a:chOff x="1292" y="935"/>
            <a:chExt cx="227" cy="272"/>
          </a:xfrm>
        </p:grpSpPr>
        <p:sp>
          <p:nvSpPr>
            <p:cNvPr id="21595" name="Rectangle 36"/>
            <p:cNvSpPr>
              <a:spLocks noChangeArrowheads="1"/>
            </p:cNvSpPr>
            <p:nvPr/>
          </p:nvSpPr>
          <p:spPr bwMode="auto">
            <a:xfrm>
              <a:off x="1292" y="935"/>
              <a:ext cx="227" cy="272"/>
            </a:xfrm>
            <a:prstGeom prst="rect">
              <a:avLst/>
            </a:prstGeom>
            <a:solidFill>
              <a:srgbClr val="FF0000"/>
            </a:solidFill>
            <a:ln w="9525">
              <a:miter lim="800000"/>
              <a:headEnd/>
              <a:tailEnd/>
            </a:ln>
            <a:scene3d>
              <a:camera prst="legacyPerspectiveFront">
                <a:rot lat="600000" lon="20099981" rev="0"/>
              </a:camera>
              <a:lightRig rig="legacyNormal2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IE" sz="2400" u="sng">
                <a:latin typeface="Arial" charset="0"/>
              </a:endParaRPr>
            </a:p>
          </p:txBody>
        </p:sp>
        <p:sp>
          <p:nvSpPr>
            <p:cNvPr id="21596" name="Text Box 37">
              <a:hlinkHover r:id="" action="ppaction://noaction" highlightClick="1"/>
            </p:cNvPr>
            <p:cNvSpPr txBox="1">
              <a:spLocks noChangeArrowheads="1"/>
            </p:cNvSpPr>
            <p:nvPr/>
          </p:nvSpPr>
          <p:spPr bwMode="auto">
            <a:xfrm>
              <a:off x="1292" y="935"/>
              <a:ext cx="22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t-EE" sz="1800">
                  <a:solidFill>
                    <a:srgbClr val="FFFF00"/>
                  </a:solidFill>
                  <a:latin typeface="Verdana" pitchFamily="34" charset="0"/>
                </a:rPr>
                <a:t>4</a:t>
              </a:r>
              <a:endParaRPr lang="en-GB" sz="1800">
                <a:solidFill>
                  <a:srgbClr val="FFFF00"/>
                </a:solidFill>
                <a:latin typeface="Verdana" pitchFamily="34" charset="0"/>
              </a:endParaRPr>
            </a:p>
          </p:txBody>
        </p:sp>
      </p:grpSp>
      <p:grpSp>
        <p:nvGrpSpPr>
          <p:cNvPr id="21518" name="Group 38"/>
          <p:cNvGrpSpPr>
            <a:grpSpLocks/>
          </p:cNvGrpSpPr>
          <p:nvPr/>
        </p:nvGrpSpPr>
        <p:grpSpPr bwMode="auto">
          <a:xfrm>
            <a:off x="4286250" y="3117850"/>
            <a:ext cx="333375" cy="431800"/>
            <a:chOff x="1292" y="935"/>
            <a:chExt cx="227" cy="272"/>
          </a:xfrm>
        </p:grpSpPr>
        <p:sp>
          <p:nvSpPr>
            <p:cNvPr id="21593" name="Rectangle 39"/>
            <p:cNvSpPr>
              <a:spLocks noChangeArrowheads="1"/>
            </p:cNvSpPr>
            <p:nvPr/>
          </p:nvSpPr>
          <p:spPr bwMode="auto">
            <a:xfrm>
              <a:off x="1292" y="935"/>
              <a:ext cx="227" cy="272"/>
            </a:xfrm>
            <a:prstGeom prst="rect">
              <a:avLst/>
            </a:prstGeom>
            <a:solidFill>
              <a:srgbClr val="FF0000"/>
            </a:solidFill>
            <a:ln w="9525">
              <a:miter lim="800000"/>
              <a:headEnd/>
              <a:tailEnd/>
            </a:ln>
            <a:scene3d>
              <a:camera prst="legacyPerspectiveFront">
                <a:rot lat="600000" lon="20099981" rev="0"/>
              </a:camera>
              <a:lightRig rig="legacyNormal2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IE" sz="2400" u="sng">
                <a:latin typeface="Arial" charset="0"/>
              </a:endParaRPr>
            </a:p>
          </p:txBody>
        </p:sp>
        <p:sp>
          <p:nvSpPr>
            <p:cNvPr id="21594" name="Text Box 40">
              <a:hlinkHover r:id="" action="ppaction://noaction" highlightClick="1"/>
            </p:cNvPr>
            <p:cNvSpPr txBox="1">
              <a:spLocks noChangeArrowheads="1"/>
            </p:cNvSpPr>
            <p:nvPr/>
          </p:nvSpPr>
          <p:spPr bwMode="auto">
            <a:xfrm>
              <a:off x="1292" y="935"/>
              <a:ext cx="22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t-EE" sz="1800">
                  <a:solidFill>
                    <a:srgbClr val="FFFF00"/>
                  </a:solidFill>
                  <a:latin typeface="Verdana" pitchFamily="34" charset="0"/>
                </a:rPr>
                <a:t>5</a:t>
              </a:r>
              <a:endParaRPr lang="en-GB" sz="1800">
                <a:solidFill>
                  <a:srgbClr val="FFFF00"/>
                </a:solidFill>
                <a:latin typeface="Verdana" pitchFamily="34" charset="0"/>
              </a:endParaRPr>
            </a:p>
          </p:txBody>
        </p:sp>
      </p:grpSp>
      <p:grpSp>
        <p:nvGrpSpPr>
          <p:cNvPr id="15" name="Group 41"/>
          <p:cNvGrpSpPr>
            <a:grpSpLocks/>
          </p:cNvGrpSpPr>
          <p:nvPr/>
        </p:nvGrpSpPr>
        <p:grpSpPr bwMode="auto">
          <a:xfrm>
            <a:off x="4286250" y="2520950"/>
            <a:ext cx="333375" cy="431800"/>
            <a:chOff x="1292" y="935"/>
            <a:chExt cx="227" cy="272"/>
          </a:xfrm>
        </p:grpSpPr>
        <p:sp>
          <p:nvSpPr>
            <p:cNvPr id="21591" name="Rectangle 42"/>
            <p:cNvSpPr>
              <a:spLocks noChangeArrowheads="1"/>
            </p:cNvSpPr>
            <p:nvPr/>
          </p:nvSpPr>
          <p:spPr bwMode="auto">
            <a:xfrm>
              <a:off x="1292" y="935"/>
              <a:ext cx="227" cy="272"/>
            </a:xfrm>
            <a:prstGeom prst="rect">
              <a:avLst/>
            </a:prstGeom>
            <a:solidFill>
              <a:srgbClr val="FF0000"/>
            </a:solidFill>
            <a:ln w="9525">
              <a:miter lim="800000"/>
              <a:headEnd/>
              <a:tailEnd/>
            </a:ln>
            <a:scene3d>
              <a:camera prst="legacyPerspectiveFront">
                <a:rot lat="600000" lon="20099981" rev="0"/>
              </a:camera>
              <a:lightRig rig="legacyNormal2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IE" sz="2400" u="sng">
                <a:latin typeface="Arial" charset="0"/>
              </a:endParaRPr>
            </a:p>
          </p:txBody>
        </p:sp>
        <p:sp>
          <p:nvSpPr>
            <p:cNvPr id="21592" name="Text Box 43">
              <a:hlinkHover r:id="" action="ppaction://noaction" highlightClick="1"/>
            </p:cNvPr>
            <p:cNvSpPr txBox="1">
              <a:spLocks noChangeArrowheads="1"/>
            </p:cNvSpPr>
            <p:nvPr/>
          </p:nvSpPr>
          <p:spPr bwMode="auto">
            <a:xfrm>
              <a:off x="1292" y="935"/>
              <a:ext cx="22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t-EE" sz="1800">
                  <a:solidFill>
                    <a:srgbClr val="FFFF00"/>
                  </a:solidFill>
                  <a:latin typeface="Verdana" pitchFamily="34" charset="0"/>
                </a:rPr>
                <a:t>6</a:t>
              </a:r>
              <a:endParaRPr lang="en-GB" sz="1800">
                <a:solidFill>
                  <a:srgbClr val="FFFF00"/>
                </a:solidFill>
                <a:latin typeface="Verdana" pitchFamily="34" charset="0"/>
              </a:endParaRPr>
            </a:p>
          </p:txBody>
        </p:sp>
      </p:grpSp>
      <p:grpSp>
        <p:nvGrpSpPr>
          <p:cNvPr id="16" name="Group 44"/>
          <p:cNvGrpSpPr>
            <a:grpSpLocks/>
          </p:cNvGrpSpPr>
          <p:nvPr/>
        </p:nvGrpSpPr>
        <p:grpSpPr bwMode="auto">
          <a:xfrm>
            <a:off x="4286250" y="1924050"/>
            <a:ext cx="333375" cy="431800"/>
            <a:chOff x="1292" y="935"/>
            <a:chExt cx="227" cy="272"/>
          </a:xfrm>
        </p:grpSpPr>
        <p:sp>
          <p:nvSpPr>
            <p:cNvPr id="21589" name="Rectangle 45"/>
            <p:cNvSpPr>
              <a:spLocks noChangeArrowheads="1"/>
            </p:cNvSpPr>
            <p:nvPr/>
          </p:nvSpPr>
          <p:spPr bwMode="auto">
            <a:xfrm>
              <a:off x="1292" y="935"/>
              <a:ext cx="227" cy="272"/>
            </a:xfrm>
            <a:prstGeom prst="rect">
              <a:avLst/>
            </a:prstGeom>
            <a:solidFill>
              <a:srgbClr val="FF0000"/>
            </a:solidFill>
            <a:ln w="9525">
              <a:miter lim="800000"/>
              <a:headEnd/>
              <a:tailEnd/>
            </a:ln>
            <a:scene3d>
              <a:camera prst="legacyPerspectiveFront">
                <a:rot lat="600000" lon="20099981" rev="0"/>
              </a:camera>
              <a:lightRig rig="legacyNormal2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IE" sz="2400" u="sng">
                <a:latin typeface="Arial" charset="0"/>
              </a:endParaRPr>
            </a:p>
          </p:txBody>
        </p:sp>
        <p:sp>
          <p:nvSpPr>
            <p:cNvPr id="21590" name="Text Box 46">
              <a:hlinkHover r:id="" action="ppaction://noaction" highlightClick="1"/>
            </p:cNvPr>
            <p:cNvSpPr txBox="1">
              <a:spLocks noChangeArrowheads="1"/>
            </p:cNvSpPr>
            <p:nvPr/>
          </p:nvSpPr>
          <p:spPr bwMode="auto">
            <a:xfrm>
              <a:off x="1292" y="935"/>
              <a:ext cx="22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t-EE" sz="1800">
                  <a:solidFill>
                    <a:srgbClr val="FFFF00"/>
                  </a:solidFill>
                  <a:latin typeface="Verdana" pitchFamily="34" charset="0"/>
                </a:rPr>
                <a:t>7</a:t>
              </a:r>
              <a:endParaRPr lang="en-GB" sz="1800">
                <a:solidFill>
                  <a:srgbClr val="FFFF00"/>
                </a:solidFill>
                <a:latin typeface="Verdana" pitchFamily="34" charset="0"/>
              </a:endParaRPr>
            </a:p>
          </p:txBody>
        </p:sp>
      </p:grpSp>
      <p:grpSp>
        <p:nvGrpSpPr>
          <p:cNvPr id="17" name="Group 47"/>
          <p:cNvGrpSpPr>
            <a:grpSpLocks/>
          </p:cNvGrpSpPr>
          <p:nvPr/>
        </p:nvGrpSpPr>
        <p:grpSpPr bwMode="auto">
          <a:xfrm>
            <a:off x="4286250" y="1328738"/>
            <a:ext cx="333375" cy="431800"/>
            <a:chOff x="1292" y="935"/>
            <a:chExt cx="227" cy="272"/>
          </a:xfrm>
        </p:grpSpPr>
        <p:sp>
          <p:nvSpPr>
            <p:cNvPr id="21587" name="Rectangle 48"/>
            <p:cNvSpPr>
              <a:spLocks noChangeArrowheads="1"/>
            </p:cNvSpPr>
            <p:nvPr/>
          </p:nvSpPr>
          <p:spPr bwMode="auto">
            <a:xfrm>
              <a:off x="1292" y="935"/>
              <a:ext cx="227" cy="272"/>
            </a:xfrm>
            <a:prstGeom prst="rect">
              <a:avLst/>
            </a:prstGeom>
            <a:solidFill>
              <a:srgbClr val="FF0000"/>
            </a:solidFill>
            <a:ln w="9525">
              <a:miter lim="800000"/>
              <a:headEnd/>
              <a:tailEnd/>
            </a:ln>
            <a:scene3d>
              <a:camera prst="legacyPerspectiveFront">
                <a:rot lat="600000" lon="20099981" rev="0"/>
              </a:camera>
              <a:lightRig rig="legacyNormal2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IE" sz="2400" u="sng">
                <a:latin typeface="Arial" charset="0"/>
              </a:endParaRPr>
            </a:p>
          </p:txBody>
        </p:sp>
        <p:sp>
          <p:nvSpPr>
            <p:cNvPr id="21588" name="Text Box 49">
              <a:hlinkHover r:id="" action="ppaction://noaction" highlightClick="1"/>
            </p:cNvPr>
            <p:cNvSpPr txBox="1">
              <a:spLocks noChangeArrowheads="1"/>
            </p:cNvSpPr>
            <p:nvPr/>
          </p:nvSpPr>
          <p:spPr bwMode="auto">
            <a:xfrm>
              <a:off x="1292" y="935"/>
              <a:ext cx="22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t-EE" sz="1800">
                  <a:solidFill>
                    <a:srgbClr val="FFFF00"/>
                  </a:solidFill>
                  <a:latin typeface="Verdana" pitchFamily="34" charset="0"/>
                </a:rPr>
                <a:t>8</a:t>
              </a:r>
              <a:endParaRPr lang="en-GB" sz="1800">
                <a:solidFill>
                  <a:srgbClr val="FFFF00"/>
                </a:solidFill>
                <a:latin typeface="Verdana" pitchFamily="34" charset="0"/>
              </a:endParaRPr>
            </a:p>
          </p:txBody>
        </p:sp>
      </p:grpSp>
      <p:grpSp>
        <p:nvGrpSpPr>
          <p:cNvPr id="18" name="Group 50"/>
          <p:cNvGrpSpPr>
            <a:grpSpLocks/>
          </p:cNvGrpSpPr>
          <p:nvPr/>
        </p:nvGrpSpPr>
        <p:grpSpPr bwMode="auto">
          <a:xfrm>
            <a:off x="2624138" y="6010275"/>
            <a:ext cx="433387" cy="425450"/>
            <a:chOff x="2699" y="618"/>
            <a:chExt cx="363" cy="330"/>
          </a:xfrm>
        </p:grpSpPr>
        <p:sp>
          <p:nvSpPr>
            <p:cNvPr id="21585" name="AutoShape 51"/>
            <p:cNvSpPr>
              <a:spLocks noChangeArrowheads="1"/>
            </p:cNvSpPr>
            <p:nvPr/>
          </p:nvSpPr>
          <p:spPr bwMode="auto">
            <a:xfrm>
              <a:off x="2699" y="618"/>
              <a:ext cx="363" cy="308"/>
            </a:xfrm>
            <a:prstGeom prst="hexagon">
              <a:avLst>
                <a:gd name="adj" fmla="val 29464"/>
                <a:gd name="vf" fmla="val 115470"/>
              </a:avLst>
            </a:prstGeom>
            <a:solidFill>
              <a:srgbClr val="FFCC00"/>
            </a:solidFill>
            <a:ln w="9525">
              <a:miter lim="800000"/>
              <a:headEnd/>
              <a:tailEnd/>
            </a:ln>
            <a:scene3d>
              <a:camera prst="legacyPerspectiveTopRight">
                <a:rot lat="0" lon="19499990" rev="0"/>
              </a:camera>
              <a:lightRig rig="legacyFlat3" dir="b"/>
            </a:scene3d>
            <a:sp3d extrusionH="430200" prstMaterial="legacyWirefram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IE" sz="2400" u="sng">
                <a:latin typeface="Arial" charset="0"/>
              </a:endParaRPr>
            </a:p>
          </p:txBody>
        </p:sp>
        <p:sp>
          <p:nvSpPr>
            <p:cNvPr id="21586" name="Text Box 52"/>
            <p:cNvSpPr txBox="1">
              <a:spLocks noChangeArrowheads="1"/>
            </p:cNvSpPr>
            <p:nvPr/>
          </p:nvSpPr>
          <p:spPr bwMode="auto">
            <a:xfrm rot="-177656">
              <a:off x="2746" y="663"/>
              <a:ext cx="289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t-EE" sz="1800" b="1">
                  <a:latin typeface="Verdana" pitchFamily="34" charset="0"/>
                </a:rPr>
                <a:t>1</a:t>
              </a:r>
              <a:endParaRPr lang="en-GB" sz="1800" b="1">
                <a:latin typeface="Verdana" pitchFamily="34" charset="0"/>
              </a:endParaRPr>
            </a:p>
          </p:txBody>
        </p:sp>
      </p:grpSp>
      <p:sp>
        <p:nvSpPr>
          <p:cNvPr id="80949" name="Oval 53"/>
          <p:cNvSpPr>
            <a:spLocks noChangeArrowheads="1"/>
          </p:cNvSpPr>
          <p:nvPr/>
        </p:nvSpPr>
        <p:spPr bwMode="auto">
          <a:xfrm>
            <a:off x="830263" y="6081713"/>
            <a:ext cx="466725" cy="504825"/>
          </a:xfrm>
          <a:prstGeom prst="ellipse">
            <a:avLst/>
          </a:prstGeom>
          <a:gradFill rotWithShape="1">
            <a:gsLst>
              <a:gs pos="0">
                <a:srgbClr val="99FF66"/>
              </a:gs>
              <a:gs pos="100000">
                <a:srgbClr val="47762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IE" sz="2400" u="sng">
              <a:latin typeface="Arial" charset="0"/>
            </a:endParaRPr>
          </a:p>
        </p:txBody>
      </p:sp>
      <p:sp>
        <p:nvSpPr>
          <p:cNvPr id="80950" name="Oval 54"/>
          <p:cNvSpPr>
            <a:spLocks noChangeArrowheads="1"/>
          </p:cNvSpPr>
          <p:nvPr/>
        </p:nvSpPr>
        <p:spPr bwMode="auto">
          <a:xfrm>
            <a:off x="7077075" y="1978025"/>
            <a:ext cx="466725" cy="504825"/>
          </a:xfrm>
          <a:prstGeom prst="ellipse">
            <a:avLst/>
          </a:prstGeom>
          <a:gradFill rotWithShape="1">
            <a:gsLst>
              <a:gs pos="0">
                <a:srgbClr val="99FF66"/>
              </a:gs>
              <a:gs pos="100000">
                <a:srgbClr val="47762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IE" sz="2400" u="sng">
              <a:latin typeface="Arial" charset="0"/>
            </a:endParaRPr>
          </a:p>
        </p:txBody>
      </p:sp>
      <p:sp>
        <p:nvSpPr>
          <p:cNvPr id="80951" name="Oval 55"/>
          <p:cNvSpPr>
            <a:spLocks noChangeArrowheads="1"/>
          </p:cNvSpPr>
          <p:nvPr/>
        </p:nvSpPr>
        <p:spPr bwMode="auto">
          <a:xfrm>
            <a:off x="696913" y="1905000"/>
            <a:ext cx="466725" cy="504825"/>
          </a:xfrm>
          <a:prstGeom prst="ellipse">
            <a:avLst/>
          </a:prstGeom>
          <a:gradFill rotWithShape="1">
            <a:gsLst>
              <a:gs pos="0">
                <a:srgbClr val="99FF66"/>
              </a:gs>
              <a:gs pos="100000">
                <a:srgbClr val="47762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IE" sz="2400" u="sng">
              <a:latin typeface="Arial" charset="0"/>
            </a:endParaRPr>
          </a:p>
        </p:txBody>
      </p:sp>
      <p:sp>
        <p:nvSpPr>
          <p:cNvPr id="80952" name="Oval 56"/>
          <p:cNvSpPr>
            <a:spLocks noChangeArrowheads="1"/>
          </p:cNvSpPr>
          <p:nvPr/>
        </p:nvSpPr>
        <p:spPr bwMode="auto">
          <a:xfrm>
            <a:off x="7477125" y="4929188"/>
            <a:ext cx="466725" cy="504825"/>
          </a:xfrm>
          <a:prstGeom prst="ellipse">
            <a:avLst/>
          </a:prstGeom>
          <a:gradFill rotWithShape="1">
            <a:gsLst>
              <a:gs pos="0">
                <a:srgbClr val="99FF66"/>
              </a:gs>
              <a:gs pos="100000">
                <a:srgbClr val="47762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IE" sz="2400" u="sng">
              <a:latin typeface="Arial" charset="0"/>
            </a:endParaRPr>
          </a:p>
        </p:txBody>
      </p:sp>
      <p:sp>
        <p:nvSpPr>
          <p:cNvPr id="80953" name="Oval 57"/>
          <p:cNvSpPr>
            <a:spLocks noChangeArrowheads="1"/>
          </p:cNvSpPr>
          <p:nvPr/>
        </p:nvSpPr>
        <p:spPr bwMode="auto">
          <a:xfrm>
            <a:off x="1030288" y="5073650"/>
            <a:ext cx="465137" cy="504825"/>
          </a:xfrm>
          <a:prstGeom prst="ellipse">
            <a:avLst/>
          </a:prstGeom>
          <a:gradFill rotWithShape="1">
            <a:gsLst>
              <a:gs pos="0">
                <a:srgbClr val="99FF66"/>
              </a:gs>
              <a:gs pos="100000">
                <a:srgbClr val="47762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IE" sz="2400" u="sng">
              <a:latin typeface="Arial" charset="0"/>
            </a:endParaRPr>
          </a:p>
        </p:txBody>
      </p:sp>
      <p:sp>
        <p:nvSpPr>
          <p:cNvPr id="80954" name="Oval 58"/>
          <p:cNvSpPr>
            <a:spLocks noChangeArrowheads="1"/>
          </p:cNvSpPr>
          <p:nvPr/>
        </p:nvSpPr>
        <p:spPr bwMode="auto">
          <a:xfrm>
            <a:off x="7011988" y="3057525"/>
            <a:ext cx="465137" cy="504825"/>
          </a:xfrm>
          <a:prstGeom prst="ellipse">
            <a:avLst/>
          </a:prstGeom>
          <a:gradFill rotWithShape="1">
            <a:gsLst>
              <a:gs pos="0">
                <a:srgbClr val="99FF66"/>
              </a:gs>
              <a:gs pos="100000">
                <a:srgbClr val="47762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IE" sz="2400" u="sng">
              <a:latin typeface="Arial" charset="0"/>
            </a:endParaRPr>
          </a:p>
        </p:txBody>
      </p:sp>
      <p:sp>
        <p:nvSpPr>
          <p:cNvPr id="21529" name="Oval 59"/>
          <p:cNvSpPr>
            <a:spLocks noChangeArrowheads="1"/>
          </p:cNvSpPr>
          <p:nvPr/>
        </p:nvSpPr>
        <p:spPr bwMode="auto">
          <a:xfrm>
            <a:off x="631825" y="3489325"/>
            <a:ext cx="465138" cy="504825"/>
          </a:xfrm>
          <a:prstGeom prst="ellipse">
            <a:avLst/>
          </a:prstGeom>
          <a:gradFill rotWithShape="1">
            <a:gsLst>
              <a:gs pos="0">
                <a:srgbClr val="99FF66"/>
              </a:gs>
              <a:gs pos="100000">
                <a:srgbClr val="47762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IE" sz="2400" u="sng">
              <a:latin typeface="Arial" charset="0"/>
            </a:endParaRPr>
          </a:p>
        </p:txBody>
      </p:sp>
      <p:sp>
        <p:nvSpPr>
          <p:cNvPr id="80956" name="Oval 60"/>
          <p:cNvSpPr>
            <a:spLocks noChangeArrowheads="1"/>
          </p:cNvSpPr>
          <p:nvPr/>
        </p:nvSpPr>
        <p:spPr bwMode="auto">
          <a:xfrm>
            <a:off x="7942263" y="5505450"/>
            <a:ext cx="466725" cy="504825"/>
          </a:xfrm>
          <a:prstGeom prst="ellipse">
            <a:avLst/>
          </a:prstGeom>
          <a:gradFill rotWithShape="1">
            <a:gsLst>
              <a:gs pos="0">
                <a:srgbClr val="99FF66"/>
              </a:gs>
              <a:gs pos="100000">
                <a:srgbClr val="47762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IE" sz="2400" u="sng">
              <a:latin typeface="Arial" charset="0"/>
            </a:endParaRPr>
          </a:p>
        </p:txBody>
      </p:sp>
      <p:sp>
        <p:nvSpPr>
          <p:cNvPr id="80957" name="Oval 61"/>
          <p:cNvSpPr>
            <a:spLocks noChangeArrowheads="1"/>
          </p:cNvSpPr>
          <p:nvPr/>
        </p:nvSpPr>
        <p:spPr bwMode="auto">
          <a:xfrm>
            <a:off x="896938" y="2770188"/>
            <a:ext cx="465137" cy="504825"/>
          </a:xfrm>
          <a:prstGeom prst="ellipse">
            <a:avLst/>
          </a:prstGeom>
          <a:gradFill rotWithShape="1">
            <a:gsLst>
              <a:gs pos="0">
                <a:srgbClr val="99FF66"/>
              </a:gs>
              <a:gs pos="100000">
                <a:srgbClr val="47762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IE" sz="2400" u="sng">
              <a:latin typeface="Arial" charset="0"/>
            </a:endParaRPr>
          </a:p>
        </p:txBody>
      </p:sp>
      <p:sp>
        <p:nvSpPr>
          <p:cNvPr id="21532" name="Oval 62"/>
          <p:cNvSpPr>
            <a:spLocks noChangeArrowheads="1"/>
          </p:cNvSpPr>
          <p:nvPr/>
        </p:nvSpPr>
        <p:spPr bwMode="auto">
          <a:xfrm>
            <a:off x="6945313" y="3921125"/>
            <a:ext cx="466725" cy="504825"/>
          </a:xfrm>
          <a:prstGeom prst="ellipse">
            <a:avLst/>
          </a:prstGeom>
          <a:gradFill rotWithShape="1">
            <a:gsLst>
              <a:gs pos="0">
                <a:srgbClr val="99FF66"/>
              </a:gs>
              <a:gs pos="100000">
                <a:srgbClr val="47762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IE" sz="2400" u="sng">
              <a:latin typeface="Arial" charset="0"/>
            </a:endParaRPr>
          </a:p>
        </p:txBody>
      </p:sp>
      <p:sp>
        <p:nvSpPr>
          <p:cNvPr id="80959" name="Oval 63"/>
          <p:cNvSpPr>
            <a:spLocks noChangeArrowheads="1"/>
          </p:cNvSpPr>
          <p:nvPr/>
        </p:nvSpPr>
        <p:spPr bwMode="auto">
          <a:xfrm>
            <a:off x="365125" y="4354513"/>
            <a:ext cx="465138" cy="504825"/>
          </a:xfrm>
          <a:prstGeom prst="ellipse">
            <a:avLst/>
          </a:prstGeom>
          <a:gradFill rotWithShape="1">
            <a:gsLst>
              <a:gs pos="0">
                <a:srgbClr val="99FF66"/>
              </a:gs>
              <a:gs pos="100000">
                <a:srgbClr val="47762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IE" sz="2400" u="sng">
              <a:latin typeface="Arial" charset="0"/>
            </a:endParaRPr>
          </a:p>
        </p:txBody>
      </p:sp>
      <p:grpSp>
        <p:nvGrpSpPr>
          <p:cNvPr id="19" name="Group 64"/>
          <p:cNvGrpSpPr>
            <a:grpSpLocks/>
          </p:cNvGrpSpPr>
          <p:nvPr/>
        </p:nvGrpSpPr>
        <p:grpSpPr bwMode="auto">
          <a:xfrm>
            <a:off x="6015038" y="1185863"/>
            <a:ext cx="433387" cy="425450"/>
            <a:chOff x="2699" y="618"/>
            <a:chExt cx="363" cy="330"/>
          </a:xfrm>
        </p:grpSpPr>
        <p:sp>
          <p:nvSpPr>
            <p:cNvPr id="21583" name="AutoShape 65"/>
            <p:cNvSpPr>
              <a:spLocks noChangeArrowheads="1"/>
            </p:cNvSpPr>
            <p:nvPr/>
          </p:nvSpPr>
          <p:spPr bwMode="auto">
            <a:xfrm>
              <a:off x="2699" y="618"/>
              <a:ext cx="363" cy="308"/>
            </a:xfrm>
            <a:prstGeom prst="hexagon">
              <a:avLst>
                <a:gd name="adj" fmla="val 29464"/>
                <a:gd name="vf" fmla="val 115470"/>
              </a:avLst>
            </a:prstGeom>
            <a:solidFill>
              <a:srgbClr val="FFCC00"/>
            </a:solidFill>
            <a:ln w="9525">
              <a:miter lim="800000"/>
              <a:headEnd/>
              <a:tailEnd/>
            </a:ln>
            <a:scene3d>
              <a:camera prst="legacyPerspectiveTopRight">
                <a:rot lat="0" lon="19499990" rev="0"/>
              </a:camera>
              <a:lightRig rig="legacyFlat3" dir="b"/>
            </a:scene3d>
            <a:sp3d extrusionH="430200" prstMaterial="legacyWirefram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IE" sz="2400" u="sng">
                <a:latin typeface="Arial" charset="0"/>
              </a:endParaRPr>
            </a:p>
          </p:txBody>
        </p:sp>
        <p:sp>
          <p:nvSpPr>
            <p:cNvPr id="21584" name="Text Box 66"/>
            <p:cNvSpPr txBox="1">
              <a:spLocks noChangeArrowheads="1"/>
            </p:cNvSpPr>
            <p:nvPr/>
          </p:nvSpPr>
          <p:spPr bwMode="auto">
            <a:xfrm rot="-177656">
              <a:off x="2746" y="663"/>
              <a:ext cx="289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t-EE" sz="1800" b="1">
                  <a:latin typeface="Verdana" pitchFamily="34" charset="0"/>
                </a:rPr>
                <a:t>6</a:t>
              </a:r>
              <a:endParaRPr lang="en-GB" sz="1800" b="1">
                <a:latin typeface="Verdana" pitchFamily="34" charset="0"/>
              </a:endParaRPr>
            </a:p>
          </p:txBody>
        </p:sp>
      </p:grpSp>
      <p:grpSp>
        <p:nvGrpSpPr>
          <p:cNvPr id="20" name="Group 67"/>
          <p:cNvGrpSpPr>
            <a:grpSpLocks/>
          </p:cNvGrpSpPr>
          <p:nvPr/>
        </p:nvGrpSpPr>
        <p:grpSpPr bwMode="auto">
          <a:xfrm>
            <a:off x="6015038" y="2149475"/>
            <a:ext cx="433387" cy="425450"/>
            <a:chOff x="2699" y="618"/>
            <a:chExt cx="363" cy="330"/>
          </a:xfrm>
        </p:grpSpPr>
        <p:sp>
          <p:nvSpPr>
            <p:cNvPr id="21581" name="AutoShape 68"/>
            <p:cNvSpPr>
              <a:spLocks noChangeArrowheads="1"/>
            </p:cNvSpPr>
            <p:nvPr/>
          </p:nvSpPr>
          <p:spPr bwMode="auto">
            <a:xfrm>
              <a:off x="2699" y="618"/>
              <a:ext cx="363" cy="308"/>
            </a:xfrm>
            <a:prstGeom prst="hexagon">
              <a:avLst>
                <a:gd name="adj" fmla="val 29464"/>
                <a:gd name="vf" fmla="val 115470"/>
              </a:avLst>
            </a:prstGeom>
            <a:solidFill>
              <a:srgbClr val="FFCC00"/>
            </a:solidFill>
            <a:ln w="9525">
              <a:miter lim="800000"/>
              <a:headEnd/>
              <a:tailEnd/>
            </a:ln>
            <a:scene3d>
              <a:camera prst="legacyPerspectiveTopRight">
                <a:rot lat="0" lon="19499990" rev="0"/>
              </a:camera>
              <a:lightRig rig="legacyFlat3" dir="b"/>
            </a:scene3d>
            <a:sp3d extrusionH="430200" prstMaterial="legacyWirefram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IE" sz="2400" u="sng">
                <a:latin typeface="Arial" charset="0"/>
              </a:endParaRPr>
            </a:p>
          </p:txBody>
        </p:sp>
        <p:sp>
          <p:nvSpPr>
            <p:cNvPr id="21582" name="Text Box 69"/>
            <p:cNvSpPr txBox="1">
              <a:spLocks noChangeArrowheads="1"/>
            </p:cNvSpPr>
            <p:nvPr/>
          </p:nvSpPr>
          <p:spPr bwMode="auto">
            <a:xfrm rot="-177656">
              <a:off x="2746" y="663"/>
              <a:ext cx="289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t-EE" sz="1800" b="1">
                  <a:latin typeface="Verdana" pitchFamily="34" charset="0"/>
                </a:rPr>
                <a:t>5</a:t>
              </a:r>
              <a:endParaRPr lang="en-GB" sz="1800" b="1">
                <a:latin typeface="Verdana" pitchFamily="34" charset="0"/>
              </a:endParaRPr>
            </a:p>
          </p:txBody>
        </p:sp>
      </p:grpSp>
      <p:grpSp>
        <p:nvGrpSpPr>
          <p:cNvPr id="21" name="Group 70"/>
          <p:cNvGrpSpPr>
            <a:grpSpLocks/>
          </p:cNvGrpSpPr>
          <p:nvPr/>
        </p:nvGrpSpPr>
        <p:grpSpPr bwMode="auto">
          <a:xfrm>
            <a:off x="6015038" y="4079875"/>
            <a:ext cx="433387" cy="425450"/>
            <a:chOff x="2699" y="618"/>
            <a:chExt cx="363" cy="330"/>
          </a:xfrm>
        </p:grpSpPr>
        <p:sp>
          <p:nvSpPr>
            <p:cNvPr id="21579" name="AutoShape 71"/>
            <p:cNvSpPr>
              <a:spLocks noChangeArrowheads="1"/>
            </p:cNvSpPr>
            <p:nvPr/>
          </p:nvSpPr>
          <p:spPr bwMode="auto">
            <a:xfrm>
              <a:off x="2699" y="618"/>
              <a:ext cx="363" cy="308"/>
            </a:xfrm>
            <a:prstGeom prst="hexagon">
              <a:avLst>
                <a:gd name="adj" fmla="val 29464"/>
                <a:gd name="vf" fmla="val 115470"/>
              </a:avLst>
            </a:prstGeom>
            <a:solidFill>
              <a:srgbClr val="FFCC00"/>
            </a:solidFill>
            <a:ln w="9525">
              <a:miter lim="800000"/>
              <a:headEnd/>
              <a:tailEnd/>
            </a:ln>
            <a:scene3d>
              <a:camera prst="legacyPerspectiveTopRight">
                <a:rot lat="0" lon="19499990" rev="0"/>
              </a:camera>
              <a:lightRig rig="legacyFlat3" dir="b"/>
            </a:scene3d>
            <a:sp3d extrusionH="430200" prstMaterial="legacyWirefram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IE" sz="2400" u="sng">
                <a:latin typeface="Arial" charset="0"/>
              </a:endParaRPr>
            </a:p>
          </p:txBody>
        </p:sp>
        <p:sp>
          <p:nvSpPr>
            <p:cNvPr id="21580" name="Text Box 72"/>
            <p:cNvSpPr txBox="1">
              <a:spLocks noChangeArrowheads="1"/>
            </p:cNvSpPr>
            <p:nvPr/>
          </p:nvSpPr>
          <p:spPr bwMode="auto">
            <a:xfrm rot="-177656">
              <a:off x="2746" y="663"/>
              <a:ext cx="289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t-EE" sz="1800" b="1">
                  <a:latin typeface="Verdana" pitchFamily="34" charset="0"/>
                </a:rPr>
                <a:t>3</a:t>
              </a:r>
              <a:endParaRPr lang="en-GB" sz="1800" b="1">
                <a:latin typeface="Verdana" pitchFamily="34" charset="0"/>
              </a:endParaRPr>
            </a:p>
          </p:txBody>
        </p:sp>
      </p:grpSp>
      <p:grpSp>
        <p:nvGrpSpPr>
          <p:cNvPr id="21537" name="Group 73"/>
          <p:cNvGrpSpPr>
            <a:grpSpLocks/>
          </p:cNvGrpSpPr>
          <p:nvPr/>
        </p:nvGrpSpPr>
        <p:grpSpPr bwMode="auto">
          <a:xfrm>
            <a:off x="6015038" y="3114675"/>
            <a:ext cx="433387" cy="425450"/>
            <a:chOff x="2699" y="618"/>
            <a:chExt cx="363" cy="330"/>
          </a:xfrm>
        </p:grpSpPr>
        <p:sp>
          <p:nvSpPr>
            <p:cNvPr id="21577" name="AutoShape 74"/>
            <p:cNvSpPr>
              <a:spLocks noChangeArrowheads="1"/>
            </p:cNvSpPr>
            <p:nvPr/>
          </p:nvSpPr>
          <p:spPr bwMode="auto">
            <a:xfrm>
              <a:off x="2699" y="618"/>
              <a:ext cx="363" cy="308"/>
            </a:xfrm>
            <a:prstGeom prst="hexagon">
              <a:avLst>
                <a:gd name="adj" fmla="val 29464"/>
                <a:gd name="vf" fmla="val 115470"/>
              </a:avLst>
            </a:prstGeom>
            <a:solidFill>
              <a:srgbClr val="FFCC00"/>
            </a:solidFill>
            <a:ln w="9525">
              <a:miter lim="800000"/>
              <a:headEnd/>
              <a:tailEnd/>
            </a:ln>
            <a:scene3d>
              <a:camera prst="legacyPerspectiveTopRight">
                <a:rot lat="0" lon="19499990" rev="0"/>
              </a:camera>
              <a:lightRig rig="legacyFlat3" dir="b"/>
            </a:scene3d>
            <a:sp3d extrusionH="430200" prstMaterial="legacyWirefram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IE" sz="2400" u="sng">
                <a:latin typeface="Arial" charset="0"/>
              </a:endParaRPr>
            </a:p>
          </p:txBody>
        </p:sp>
        <p:sp>
          <p:nvSpPr>
            <p:cNvPr id="21578" name="Text Box 75"/>
            <p:cNvSpPr txBox="1">
              <a:spLocks noChangeArrowheads="1"/>
            </p:cNvSpPr>
            <p:nvPr/>
          </p:nvSpPr>
          <p:spPr bwMode="auto">
            <a:xfrm rot="-177656">
              <a:off x="2746" y="663"/>
              <a:ext cx="289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t-EE" sz="1800" b="1">
                  <a:latin typeface="Verdana" pitchFamily="34" charset="0"/>
                </a:rPr>
                <a:t>4</a:t>
              </a:r>
              <a:endParaRPr lang="en-GB" sz="1800" b="1">
                <a:latin typeface="Verdana" pitchFamily="34" charset="0"/>
              </a:endParaRPr>
            </a:p>
          </p:txBody>
        </p:sp>
      </p:grpSp>
      <p:grpSp>
        <p:nvGrpSpPr>
          <p:cNvPr id="23" name="Group 76"/>
          <p:cNvGrpSpPr>
            <a:grpSpLocks/>
          </p:cNvGrpSpPr>
          <p:nvPr/>
        </p:nvGrpSpPr>
        <p:grpSpPr bwMode="auto">
          <a:xfrm>
            <a:off x="6015038" y="5045075"/>
            <a:ext cx="433387" cy="425450"/>
            <a:chOff x="2699" y="618"/>
            <a:chExt cx="363" cy="330"/>
          </a:xfrm>
        </p:grpSpPr>
        <p:sp>
          <p:nvSpPr>
            <p:cNvPr id="21575" name="AutoShape 77"/>
            <p:cNvSpPr>
              <a:spLocks noChangeArrowheads="1"/>
            </p:cNvSpPr>
            <p:nvPr/>
          </p:nvSpPr>
          <p:spPr bwMode="auto">
            <a:xfrm>
              <a:off x="2699" y="618"/>
              <a:ext cx="363" cy="308"/>
            </a:xfrm>
            <a:prstGeom prst="hexagon">
              <a:avLst>
                <a:gd name="adj" fmla="val 29464"/>
                <a:gd name="vf" fmla="val 115470"/>
              </a:avLst>
            </a:prstGeom>
            <a:solidFill>
              <a:srgbClr val="FFCC00"/>
            </a:solidFill>
            <a:ln w="9525">
              <a:miter lim="800000"/>
              <a:headEnd/>
              <a:tailEnd/>
            </a:ln>
            <a:scene3d>
              <a:camera prst="legacyPerspectiveTopRight">
                <a:rot lat="0" lon="19499990" rev="0"/>
              </a:camera>
              <a:lightRig rig="legacyFlat3" dir="b"/>
            </a:scene3d>
            <a:sp3d extrusionH="430200" prstMaterial="legacyWirefram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IE" sz="2400" u="sng">
                <a:latin typeface="Arial" charset="0"/>
              </a:endParaRPr>
            </a:p>
          </p:txBody>
        </p:sp>
        <p:sp>
          <p:nvSpPr>
            <p:cNvPr id="21576" name="Text Box 78"/>
            <p:cNvSpPr txBox="1">
              <a:spLocks noChangeArrowheads="1"/>
            </p:cNvSpPr>
            <p:nvPr/>
          </p:nvSpPr>
          <p:spPr bwMode="auto">
            <a:xfrm rot="-177656">
              <a:off x="2746" y="663"/>
              <a:ext cx="289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t-EE" sz="1800" b="1">
                  <a:latin typeface="Verdana" pitchFamily="34" charset="0"/>
                </a:rPr>
                <a:t>2</a:t>
              </a:r>
              <a:endParaRPr lang="en-GB" sz="1800" b="1">
                <a:latin typeface="Verdana" pitchFamily="34" charset="0"/>
              </a:endParaRPr>
            </a:p>
          </p:txBody>
        </p:sp>
      </p:grpSp>
      <p:grpSp>
        <p:nvGrpSpPr>
          <p:cNvPr id="24" name="Group 79"/>
          <p:cNvGrpSpPr>
            <a:grpSpLocks/>
          </p:cNvGrpSpPr>
          <p:nvPr/>
        </p:nvGrpSpPr>
        <p:grpSpPr bwMode="auto">
          <a:xfrm>
            <a:off x="6015038" y="6010275"/>
            <a:ext cx="433387" cy="425450"/>
            <a:chOff x="2699" y="618"/>
            <a:chExt cx="363" cy="330"/>
          </a:xfrm>
        </p:grpSpPr>
        <p:sp>
          <p:nvSpPr>
            <p:cNvPr id="21573" name="AutoShape 80"/>
            <p:cNvSpPr>
              <a:spLocks noChangeArrowheads="1"/>
            </p:cNvSpPr>
            <p:nvPr/>
          </p:nvSpPr>
          <p:spPr bwMode="auto">
            <a:xfrm>
              <a:off x="2699" y="618"/>
              <a:ext cx="363" cy="308"/>
            </a:xfrm>
            <a:prstGeom prst="hexagon">
              <a:avLst>
                <a:gd name="adj" fmla="val 29464"/>
                <a:gd name="vf" fmla="val 115470"/>
              </a:avLst>
            </a:prstGeom>
            <a:solidFill>
              <a:srgbClr val="FFCC00"/>
            </a:solidFill>
            <a:ln w="9525">
              <a:miter lim="800000"/>
              <a:headEnd/>
              <a:tailEnd/>
            </a:ln>
            <a:scene3d>
              <a:camera prst="legacyPerspectiveTopRight">
                <a:rot lat="0" lon="19499990" rev="0"/>
              </a:camera>
              <a:lightRig rig="legacyFlat3" dir="b"/>
            </a:scene3d>
            <a:sp3d extrusionH="430200" prstMaterial="legacyWirefram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IE" sz="2400" u="sng">
                <a:latin typeface="Arial" charset="0"/>
              </a:endParaRPr>
            </a:p>
          </p:txBody>
        </p:sp>
        <p:sp>
          <p:nvSpPr>
            <p:cNvPr id="21574" name="Text Box 81"/>
            <p:cNvSpPr txBox="1">
              <a:spLocks noChangeArrowheads="1"/>
            </p:cNvSpPr>
            <p:nvPr/>
          </p:nvSpPr>
          <p:spPr bwMode="auto">
            <a:xfrm rot="-177656">
              <a:off x="2746" y="663"/>
              <a:ext cx="289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t-EE" sz="1800" b="1">
                  <a:latin typeface="Verdana" pitchFamily="34" charset="0"/>
                </a:rPr>
                <a:t>1</a:t>
              </a:r>
              <a:endParaRPr lang="en-GB" sz="1800" b="1">
                <a:latin typeface="Verdana" pitchFamily="34" charset="0"/>
              </a:endParaRPr>
            </a:p>
          </p:txBody>
        </p:sp>
      </p:grpSp>
      <p:sp>
        <p:nvSpPr>
          <p:cNvPr id="21540" name="Text Box 82"/>
          <p:cNvSpPr txBox="1">
            <a:spLocks noChangeArrowheads="1"/>
          </p:cNvSpPr>
          <p:nvPr/>
        </p:nvSpPr>
        <p:spPr bwMode="auto">
          <a:xfrm>
            <a:off x="3779838" y="609600"/>
            <a:ext cx="11525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fr-BE" sz="1800">
                <a:latin typeface="Arial Black" pitchFamily="34" charset="0"/>
                <a:ea typeface="MS PGothic" pitchFamily="34" charset="-128"/>
              </a:rPr>
              <a:t>EQF</a:t>
            </a:r>
          </a:p>
          <a:p>
            <a:pPr algn="ctr" eaLnBrk="1" hangingPunct="1"/>
            <a:endParaRPr lang="en-GB" sz="1400">
              <a:latin typeface="Arial Black" pitchFamily="34" charset="0"/>
              <a:ea typeface="MS PGothic" pitchFamily="34" charset="-128"/>
            </a:endParaRPr>
          </a:p>
        </p:txBody>
      </p:sp>
      <p:sp>
        <p:nvSpPr>
          <p:cNvPr id="21541" name="Text Box 83"/>
          <p:cNvSpPr txBox="1">
            <a:spLocks noChangeArrowheads="1"/>
          </p:cNvSpPr>
          <p:nvPr/>
        </p:nvSpPr>
        <p:spPr bwMode="auto">
          <a:xfrm>
            <a:off x="2209800" y="609600"/>
            <a:ext cx="1101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az-Cyrl-AZ" sz="1400">
                <a:solidFill>
                  <a:schemeClr val="folHlink"/>
                </a:solidFill>
                <a:latin typeface="Arial Black" pitchFamily="34" charset="0"/>
                <a:ea typeface="MS PGothic" pitchFamily="34" charset="-128"/>
              </a:rPr>
              <a:t>Страна</a:t>
            </a:r>
            <a:r>
              <a:rPr lang="et-EE" sz="1400">
                <a:solidFill>
                  <a:schemeClr val="folHlink"/>
                </a:solidFill>
                <a:latin typeface="Arial Black" pitchFamily="34" charset="0"/>
                <a:ea typeface="MS PGothic" pitchFamily="34" charset="-128"/>
              </a:rPr>
              <a:t> </a:t>
            </a:r>
            <a:r>
              <a:rPr lang="fr-BE" sz="1400">
                <a:solidFill>
                  <a:schemeClr val="folHlink"/>
                </a:solidFill>
                <a:latin typeface="Arial Black" pitchFamily="34" charset="0"/>
                <a:ea typeface="MS PGothic" pitchFamily="34" charset="-128"/>
              </a:rPr>
              <a:t>A</a:t>
            </a:r>
          </a:p>
          <a:p>
            <a:pPr algn="ctr" eaLnBrk="1" hangingPunct="1"/>
            <a:endParaRPr lang="fr-BE" sz="1400">
              <a:solidFill>
                <a:schemeClr val="folHlink"/>
              </a:solidFill>
              <a:latin typeface="Arial Black" pitchFamily="34" charset="0"/>
              <a:ea typeface="MS PGothic" pitchFamily="34" charset="-128"/>
            </a:endParaRPr>
          </a:p>
        </p:txBody>
      </p:sp>
      <p:sp>
        <p:nvSpPr>
          <p:cNvPr id="21542" name="Text Box 84"/>
          <p:cNvSpPr txBox="1">
            <a:spLocks noChangeArrowheads="1"/>
          </p:cNvSpPr>
          <p:nvPr/>
        </p:nvSpPr>
        <p:spPr bwMode="auto">
          <a:xfrm>
            <a:off x="5602288" y="609600"/>
            <a:ext cx="1101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az-Cyrl-AZ" sz="1400">
                <a:solidFill>
                  <a:schemeClr val="folHlink"/>
                </a:solidFill>
                <a:latin typeface="Arial Black" pitchFamily="34" charset="0"/>
                <a:ea typeface="MS PGothic" pitchFamily="34" charset="-128"/>
              </a:rPr>
              <a:t>Страна</a:t>
            </a:r>
            <a:r>
              <a:rPr lang="et-EE" sz="1400">
                <a:solidFill>
                  <a:schemeClr val="folHlink"/>
                </a:solidFill>
                <a:latin typeface="Arial Black" pitchFamily="34" charset="0"/>
                <a:ea typeface="MS PGothic" pitchFamily="34" charset="-128"/>
              </a:rPr>
              <a:t> </a:t>
            </a:r>
            <a:r>
              <a:rPr lang="fr-BE" sz="1400">
                <a:solidFill>
                  <a:schemeClr val="folHlink"/>
                </a:solidFill>
                <a:latin typeface="Arial Black" pitchFamily="34" charset="0"/>
                <a:ea typeface="MS PGothic" pitchFamily="34" charset="-128"/>
              </a:rPr>
              <a:t>B</a:t>
            </a:r>
          </a:p>
          <a:p>
            <a:pPr algn="ctr" eaLnBrk="1" hangingPunct="1"/>
            <a:endParaRPr lang="fr-BE" sz="1400">
              <a:solidFill>
                <a:schemeClr val="folHlink"/>
              </a:solidFill>
              <a:latin typeface="Arial Black" pitchFamily="34" charset="0"/>
              <a:ea typeface="MS PGothic" pitchFamily="34" charset="-128"/>
            </a:endParaRPr>
          </a:p>
        </p:txBody>
      </p:sp>
      <p:sp>
        <p:nvSpPr>
          <p:cNvPr id="80981" name="Text Box 85"/>
          <p:cNvSpPr txBox="1">
            <a:spLocks noChangeArrowheads="1"/>
          </p:cNvSpPr>
          <p:nvPr/>
        </p:nvSpPr>
        <p:spPr bwMode="auto">
          <a:xfrm>
            <a:off x="785813" y="4500563"/>
            <a:ext cx="20462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az-Cyrl-AZ" sz="1400">
                <a:solidFill>
                  <a:srgbClr val="00FF00"/>
                </a:solidFill>
                <a:latin typeface="Arial Black" pitchFamily="34" charset="0"/>
                <a:ea typeface="MS PGothic" pitchFamily="34" charset="-128"/>
              </a:rPr>
              <a:t>Квалификации</a:t>
            </a:r>
            <a:r>
              <a:rPr lang="et-EE" sz="1400">
                <a:solidFill>
                  <a:srgbClr val="00FF00"/>
                </a:solidFill>
                <a:latin typeface="Arial Black" pitchFamily="34" charset="0"/>
                <a:ea typeface="MS PGothic" pitchFamily="34" charset="-128"/>
              </a:rPr>
              <a:t> </a:t>
            </a:r>
            <a:r>
              <a:rPr lang="fr-BE" sz="1400">
                <a:solidFill>
                  <a:srgbClr val="00FF00"/>
                </a:solidFill>
                <a:latin typeface="Arial Black" pitchFamily="34" charset="0"/>
                <a:ea typeface="MS PGothic" pitchFamily="34" charset="-128"/>
              </a:rPr>
              <a:t>(A)</a:t>
            </a:r>
          </a:p>
        </p:txBody>
      </p:sp>
      <p:sp>
        <p:nvSpPr>
          <p:cNvPr id="80982" name="Text Box 86"/>
          <p:cNvSpPr txBox="1">
            <a:spLocks noChangeArrowheads="1"/>
          </p:cNvSpPr>
          <p:nvPr/>
        </p:nvSpPr>
        <p:spPr bwMode="auto">
          <a:xfrm>
            <a:off x="7143750" y="6143625"/>
            <a:ext cx="17224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az-Cyrl-AZ" sz="1400">
                <a:solidFill>
                  <a:srgbClr val="00FF00"/>
                </a:solidFill>
                <a:latin typeface="Arial Black" pitchFamily="34" charset="0"/>
                <a:ea typeface="MS PGothic" pitchFamily="34" charset="-128"/>
              </a:rPr>
              <a:t>Квалификации</a:t>
            </a:r>
            <a:endParaRPr lang="et-EE" sz="1400">
              <a:solidFill>
                <a:srgbClr val="00FF00"/>
              </a:solidFill>
              <a:latin typeface="Arial Black" pitchFamily="34" charset="0"/>
              <a:ea typeface="MS PGothic" pitchFamily="34" charset="-128"/>
            </a:endParaRPr>
          </a:p>
          <a:p>
            <a:pPr algn="ctr" eaLnBrk="1" hangingPunct="1"/>
            <a:r>
              <a:rPr lang="fr-BE" sz="1400">
                <a:solidFill>
                  <a:srgbClr val="00FF00"/>
                </a:solidFill>
                <a:latin typeface="Arial Black" pitchFamily="34" charset="0"/>
                <a:ea typeface="MS PGothic" pitchFamily="34" charset="-128"/>
              </a:rPr>
              <a:t>(B)</a:t>
            </a:r>
          </a:p>
        </p:txBody>
      </p:sp>
      <p:sp>
        <p:nvSpPr>
          <p:cNvPr id="80983" name="Line 87"/>
          <p:cNvSpPr>
            <a:spLocks noChangeShapeType="1"/>
          </p:cNvSpPr>
          <p:nvPr/>
        </p:nvSpPr>
        <p:spPr bwMode="auto">
          <a:xfrm flipV="1">
            <a:off x="1162050" y="1473200"/>
            <a:ext cx="1263650" cy="647700"/>
          </a:xfrm>
          <a:prstGeom prst="line">
            <a:avLst/>
          </a:prstGeom>
          <a:noFill/>
          <a:ln w="31750" cmpd="tri">
            <a:solidFill>
              <a:schemeClr val="fol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80984" name="Line 88"/>
          <p:cNvSpPr>
            <a:spLocks noChangeShapeType="1"/>
          </p:cNvSpPr>
          <p:nvPr/>
        </p:nvSpPr>
        <p:spPr bwMode="auto">
          <a:xfrm>
            <a:off x="3090863" y="1401763"/>
            <a:ext cx="995362" cy="144462"/>
          </a:xfrm>
          <a:prstGeom prst="line">
            <a:avLst/>
          </a:prstGeom>
          <a:noFill/>
          <a:ln w="31750" cmpd="tri">
            <a:solidFill>
              <a:schemeClr val="fol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80985" name="Line 89"/>
          <p:cNvSpPr>
            <a:spLocks noChangeShapeType="1"/>
          </p:cNvSpPr>
          <p:nvPr/>
        </p:nvSpPr>
        <p:spPr bwMode="auto">
          <a:xfrm flipH="1" flipV="1">
            <a:off x="6413500" y="1546225"/>
            <a:ext cx="663575" cy="574675"/>
          </a:xfrm>
          <a:prstGeom prst="line">
            <a:avLst/>
          </a:prstGeom>
          <a:noFill/>
          <a:ln w="31750" cmpd="tri">
            <a:solidFill>
              <a:schemeClr val="fol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80986" name="Line 90"/>
          <p:cNvSpPr>
            <a:spLocks noChangeShapeType="1"/>
          </p:cNvSpPr>
          <p:nvPr/>
        </p:nvSpPr>
        <p:spPr bwMode="auto">
          <a:xfrm flipH="1">
            <a:off x="4619625" y="1328738"/>
            <a:ext cx="1196975" cy="144462"/>
          </a:xfrm>
          <a:prstGeom prst="line">
            <a:avLst/>
          </a:prstGeom>
          <a:noFill/>
          <a:ln w="31750" cmpd="tri">
            <a:solidFill>
              <a:schemeClr val="fol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80987" name="Line 91"/>
          <p:cNvSpPr>
            <a:spLocks noChangeShapeType="1"/>
          </p:cNvSpPr>
          <p:nvPr/>
        </p:nvSpPr>
        <p:spPr bwMode="auto">
          <a:xfrm flipV="1">
            <a:off x="1295400" y="2554288"/>
            <a:ext cx="1130300" cy="430212"/>
          </a:xfrm>
          <a:prstGeom prst="line">
            <a:avLst/>
          </a:prstGeom>
          <a:noFill/>
          <a:ln w="31750" cmpd="tri">
            <a:solidFill>
              <a:schemeClr val="fol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80988" name="Line 92"/>
          <p:cNvSpPr>
            <a:spLocks noChangeShapeType="1"/>
          </p:cNvSpPr>
          <p:nvPr/>
        </p:nvSpPr>
        <p:spPr bwMode="auto">
          <a:xfrm flipV="1">
            <a:off x="3022600" y="2120900"/>
            <a:ext cx="1063625" cy="433388"/>
          </a:xfrm>
          <a:prstGeom prst="line">
            <a:avLst/>
          </a:prstGeom>
          <a:noFill/>
          <a:ln w="31750" cmpd="tri">
            <a:solidFill>
              <a:schemeClr val="fol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80989" name="Line 93"/>
          <p:cNvSpPr>
            <a:spLocks noChangeShapeType="1"/>
          </p:cNvSpPr>
          <p:nvPr/>
        </p:nvSpPr>
        <p:spPr bwMode="auto">
          <a:xfrm flipH="1" flipV="1">
            <a:off x="6413500" y="2409825"/>
            <a:ext cx="663575" cy="719138"/>
          </a:xfrm>
          <a:prstGeom prst="line">
            <a:avLst/>
          </a:prstGeom>
          <a:noFill/>
          <a:ln w="31750" cmpd="tri">
            <a:solidFill>
              <a:schemeClr val="fol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80990" name="Line 94"/>
          <p:cNvSpPr>
            <a:spLocks noChangeShapeType="1"/>
          </p:cNvSpPr>
          <p:nvPr/>
        </p:nvSpPr>
        <p:spPr bwMode="auto">
          <a:xfrm flipH="1" flipV="1">
            <a:off x="4619625" y="2120900"/>
            <a:ext cx="1196975" cy="144463"/>
          </a:xfrm>
          <a:prstGeom prst="line">
            <a:avLst/>
          </a:prstGeom>
          <a:noFill/>
          <a:ln w="31750" cmpd="tri">
            <a:solidFill>
              <a:schemeClr val="fol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1553" name="Line 95"/>
          <p:cNvSpPr>
            <a:spLocks noChangeShapeType="1"/>
          </p:cNvSpPr>
          <p:nvPr/>
        </p:nvSpPr>
        <p:spPr bwMode="auto">
          <a:xfrm flipV="1">
            <a:off x="1095375" y="3201988"/>
            <a:ext cx="1330325" cy="503237"/>
          </a:xfrm>
          <a:prstGeom prst="line">
            <a:avLst/>
          </a:prstGeom>
          <a:noFill/>
          <a:ln w="31750" cmpd="tri">
            <a:solidFill>
              <a:schemeClr val="fol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1554" name="Line 96"/>
          <p:cNvSpPr>
            <a:spLocks noChangeShapeType="1"/>
          </p:cNvSpPr>
          <p:nvPr/>
        </p:nvSpPr>
        <p:spPr bwMode="auto">
          <a:xfrm flipH="1" flipV="1">
            <a:off x="6413500" y="3417888"/>
            <a:ext cx="598488" cy="576262"/>
          </a:xfrm>
          <a:prstGeom prst="line">
            <a:avLst/>
          </a:prstGeom>
          <a:noFill/>
          <a:ln w="31750" cmpd="tri">
            <a:solidFill>
              <a:schemeClr val="fol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1555" name="Line 97"/>
          <p:cNvSpPr>
            <a:spLocks noChangeShapeType="1"/>
          </p:cNvSpPr>
          <p:nvPr/>
        </p:nvSpPr>
        <p:spPr bwMode="auto">
          <a:xfrm flipH="1">
            <a:off x="4619625" y="3273425"/>
            <a:ext cx="1262063" cy="84138"/>
          </a:xfrm>
          <a:prstGeom prst="line">
            <a:avLst/>
          </a:prstGeom>
          <a:noFill/>
          <a:ln w="31750" cmpd="tri">
            <a:solidFill>
              <a:schemeClr val="fol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80994" name="Line 98"/>
          <p:cNvSpPr>
            <a:spLocks noChangeShapeType="1"/>
          </p:cNvSpPr>
          <p:nvPr/>
        </p:nvSpPr>
        <p:spPr bwMode="auto">
          <a:xfrm flipV="1">
            <a:off x="857250" y="3849688"/>
            <a:ext cx="1568450" cy="650875"/>
          </a:xfrm>
          <a:prstGeom prst="line">
            <a:avLst/>
          </a:prstGeom>
          <a:noFill/>
          <a:ln w="31750" cmpd="tri">
            <a:solidFill>
              <a:schemeClr val="fol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80995" name="Line 99"/>
          <p:cNvSpPr>
            <a:spLocks noChangeShapeType="1"/>
          </p:cNvSpPr>
          <p:nvPr/>
        </p:nvSpPr>
        <p:spPr bwMode="auto">
          <a:xfrm>
            <a:off x="3022600" y="3789363"/>
            <a:ext cx="1063625" cy="144462"/>
          </a:xfrm>
          <a:prstGeom prst="line">
            <a:avLst/>
          </a:prstGeom>
          <a:noFill/>
          <a:ln w="31750" cmpd="tri">
            <a:solidFill>
              <a:schemeClr val="fol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80996" name="Line 100"/>
          <p:cNvSpPr>
            <a:spLocks noChangeShapeType="1"/>
          </p:cNvSpPr>
          <p:nvPr/>
        </p:nvSpPr>
        <p:spPr bwMode="auto">
          <a:xfrm flipH="1" flipV="1">
            <a:off x="6413500" y="4425950"/>
            <a:ext cx="1063625" cy="576263"/>
          </a:xfrm>
          <a:prstGeom prst="line">
            <a:avLst/>
          </a:prstGeom>
          <a:noFill/>
          <a:ln w="31750" cmpd="tri">
            <a:solidFill>
              <a:schemeClr val="fol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80997" name="Line 101"/>
          <p:cNvSpPr>
            <a:spLocks noChangeShapeType="1"/>
          </p:cNvSpPr>
          <p:nvPr/>
        </p:nvSpPr>
        <p:spPr bwMode="auto">
          <a:xfrm flipH="1" flipV="1">
            <a:off x="6346825" y="4497388"/>
            <a:ext cx="1530350" cy="1223962"/>
          </a:xfrm>
          <a:prstGeom prst="line">
            <a:avLst/>
          </a:prstGeom>
          <a:noFill/>
          <a:ln w="31750" cmpd="tri">
            <a:solidFill>
              <a:schemeClr val="fol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80998" name="Line 102"/>
          <p:cNvSpPr>
            <a:spLocks noChangeShapeType="1"/>
          </p:cNvSpPr>
          <p:nvPr/>
        </p:nvSpPr>
        <p:spPr bwMode="auto">
          <a:xfrm flipH="1" flipV="1">
            <a:off x="4619625" y="3921125"/>
            <a:ext cx="1196975" cy="288925"/>
          </a:xfrm>
          <a:prstGeom prst="line">
            <a:avLst/>
          </a:prstGeom>
          <a:noFill/>
          <a:ln w="31750" cmpd="tri">
            <a:solidFill>
              <a:schemeClr val="fol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80999" name="Line 103"/>
          <p:cNvSpPr>
            <a:spLocks noChangeShapeType="1"/>
          </p:cNvSpPr>
          <p:nvPr/>
        </p:nvSpPr>
        <p:spPr bwMode="auto">
          <a:xfrm flipV="1">
            <a:off x="1495425" y="5002213"/>
            <a:ext cx="996950" cy="287337"/>
          </a:xfrm>
          <a:prstGeom prst="line">
            <a:avLst/>
          </a:prstGeom>
          <a:noFill/>
          <a:ln w="31750" cmpd="tri">
            <a:solidFill>
              <a:schemeClr val="fol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81000" name="Line 104"/>
          <p:cNvSpPr>
            <a:spLocks noChangeShapeType="1"/>
          </p:cNvSpPr>
          <p:nvPr/>
        </p:nvSpPr>
        <p:spPr bwMode="auto">
          <a:xfrm flipV="1">
            <a:off x="3022600" y="4497388"/>
            <a:ext cx="1131888" cy="431800"/>
          </a:xfrm>
          <a:prstGeom prst="line">
            <a:avLst/>
          </a:prstGeom>
          <a:noFill/>
          <a:ln w="31750" cmpd="tri">
            <a:solidFill>
              <a:schemeClr val="fol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81001" name="Oval 105"/>
          <p:cNvSpPr>
            <a:spLocks noChangeArrowheads="1"/>
          </p:cNvSpPr>
          <p:nvPr/>
        </p:nvSpPr>
        <p:spPr bwMode="auto">
          <a:xfrm>
            <a:off x="6746875" y="5362575"/>
            <a:ext cx="465138" cy="504825"/>
          </a:xfrm>
          <a:prstGeom prst="ellipse">
            <a:avLst/>
          </a:prstGeom>
          <a:gradFill rotWithShape="1">
            <a:gsLst>
              <a:gs pos="0">
                <a:srgbClr val="99FF66"/>
              </a:gs>
              <a:gs pos="100000">
                <a:srgbClr val="47762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IE" sz="2400" u="sng">
              <a:latin typeface="Arial" charset="0"/>
            </a:endParaRPr>
          </a:p>
        </p:txBody>
      </p:sp>
      <p:sp>
        <p:nvSpPr>
          <p:cNvPr id="81002" name="Oval 106"/>
          <p:cNvSpPr>
            <a:spLocks noChangeArrowheads="1"/>
          </p:cNvSpPr>
          <p:nvPr/>
        </p:nvSpPr>
        <p:spPr bwMode="auto">
          <a:xfrm>
            <a:off x="6678613" y="6092825"/>
            <a:ext cx="466725" cy="504825"/>
          </a:xfrm>
          <a:prstGeom prst="ellipse">
            <a:avLst/>
          </a:prstGeom>
          <a:gradFill rotWithShape="1">
            <a:gsLst>
              <a:gs pos="0">
                <a:srgbClr val="99FF66"/>
              </a:gs>
              <a:gs pos="100000">
                <a:srgbClr val="47762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IE" sz="2400" u="sng">
              <a:latin typeface="Arial" charset="0"/>
            </a:endParaRPr>
          </a:p>
        </p:txBody>
      </p:sp>
      <p:sp>
        <p:nvSpPr>
          <p:cNvPr id="81003" name="Line 107"/>
          <p:cNvSpPr>
            <a:spLocks noChangeShapeType="1"/>
          </p:cNvSpPr>
          <p:nvPr/>
        </p:nvSpPr>
        <p:spPr bwMode="auto">
          <a:xfrm flipH="1" flipV="1">
            <a:off x="6413500" y="5289550"/>
            <a:ext cx="398463" cy="144463"/>
          </a:xfrm>
          <a:prstGeom prst="line">
            <a:avLst/>
          </a:prstGeom>
          <a:noFill/>
          <a:ln w="31750" cmpd="tri">
            <a:solidFill>
              <a:schemeClr val="fol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81004" name="Line 108"/>
          <p:cNvSpPr>
            <a:spLocks noChangeShapeType="1"/>
          </p:cNvSpPr>
          <p:nvPr/>
        </p:nvSpPr>
        <p:spPr bwMode="auto">
          <a:xfrm flipH="1" flipV="1">
            <a:off x="4619625" y="4570413"/>
            <a:ext cx="1262063" cy="503237"/>
          </a:xfrm>
          <a:prstGeom prst="line">
            <a:avLst/>
          </a:prstGeom>
          <a:noFill/>
          <a:ln w="31750" cmpd="tri">
            <a:solidFill>
              <a:schemeClr val="fol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81005" name="Line 109"/>
          <p:cNvSpPr>
            <a:spLocks noChangeShapeType="1"/>
          </p:cNvSpPr>
          <p:nvPr/>
        </p:nvSpPr>
        <p:spPr bwMode="auto">
          <a:xfrm flipV="1">
            <a:off x="1295400" y="6226175"/>
            <a:ext cx="1130300" cy="71438"/>
          </a:xfrm>
          <a:prstGeom prst="line">
            <a:avLst/>
          </a:prstGeom>
          <a:noFill/>
          <a:ln w="31750" cmpd="tri">
            <a:solidFill>
              <a:schemeClr val="fol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81006" name="Line 110"/>
          <p:cNvSpPr>
            <a:spLocks noChangeShapeType="1"/>
          </p:cNvSpPr>
          <p:nvPr/>
        </p:nvSpPr>
        <p:spPr bwMode="auto">
          <a:xfrm flipV="1">
            <a:off x="3022600" y="5721350"/>
            <a:ext cx="1063625" cy="433388"/>
          </a:xfrm>
          <a:prstGeom prst="line">
            <a:avLst/>
          </a:prstGeom>
          <a:noFill/>
          <a:ln w="31750" cmpd="tri">
            <a:solidFill>
              <a:schemeClr val="fol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81007" name="Line 111"/>
          <p:cNvSpPr>
            <a:spLocks noChangeShapeType="1"/>
          </p:cNvSpPr>
          <p:nvPr/>
        </p:nvSpPr>
        <p:spPr bwMode="auto">
          <a:xfrm flipH="1" flipV="1">
            <a:off x="6413500" y="6154738"/>
            <a:ext cx="333375" cy="82550"/>
          </a:xfrm>
          <a:prstGeom prst="line">
            <a:avLst/>
          </a:prstGeom>
          <a:noFill/>
          <a:ln w="31750" cmpd="tri">
            <a:solidFill>
              <a:schemeClr val="fol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81008" name="Line 112"/>
          <p:cNvSpPr>
            <a:spLocks noChangeShapeType="1"/>
          </p:cNvSpPr>
          <p:nvPr/>
        </p:nvSpPr>
        <p:spPr bwMode="auto">
          <a:xfrm flipH="1" flipV="1">
            <a:off x="4619625" y="5721350"/>
            <a:ext cx="1196975" cy="433388"/>
          </a:xfrm>
          <a:prstGeom prst="line">
            <a:avLst/>
          </a:prstGeom>
          <a:noFill/>
          <a:ln w="31750" cmpd="tri">
            <a:solidFill>
              <a:schemeClr val="fol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1571" name="Line 113"/>
          <p:cNvSpPr>
            <a:spLocks noChangeShapeType="1"/>
          </p:cNvSpPr>
          <p:nvPr/>
        </p:nvSpPr>
        <p:spPr bwMode="auto">
          <a:xfrm>
            <a:off x="3022600" y="3213100"/>
            <a:ext cx="1063625" cy="144463"/>
          </a:xfrm>
          <a:prstGeom prst="line">
            <a:avLst/>
          </a:prstGeom>
          <a:noFill/>
          <a:ln w="31750" cmpd="tri">
            <a:solidFill>
              <a:schemeClr val="fol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pic>
        <p:nvPicPr>
          <p:cNvPr id="21572" name="Picture 114" descr="EQF LOGO"/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376613" y="188913"/>
            <a:ext cx="2127250" cy="835025"/>
          </a:xfrm>
        </p:spPr>
      </p:pic>
    </p:spTree>
    <p:extLst>
      <p:ext uri="{BB962C8B-B14F-4D97-AF65-F5344CB8AC3E}">
        <p14:creationId xmlns:p14="http://schemas.microsoft.com/office/powerpoint/2010/main" val="446658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3000"/>
                                        <p:tgtEl>
                                          <p:spTgt spid="809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0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3000"/>
                                        <p:tgtEl>
                                          <p:spTgt spid="809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3000"/>
                                        <p:tgtEl>
                                          <p:spTgt spid="809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3000"/>
                                        <p:tgtEl>
                                          <p:spTgt spid="809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0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3000"/>
                                        <p:tgtEl>
                                          <p:spTgt spid="809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0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3000"/>
                                        <p:tgtEl>
                                          <p:spTgt spid="809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0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3000"/>
                                        <p:tgtEl>
                                          <p:spTgt spid="809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0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3000"/>
                                        <p:tgtEl>
                                          <p:spTgt spid="809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0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3000"/>
                                        <p:tgtEl>
                                          <p:spTgt spid="809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0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3000"/>
                                        <p:tgtEl>
                                          <p:spTgt spid="809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3000"/>
                                        <p:tgtEl>
                                          <p:spTgt spid="809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3000"/>
                                        <p:tgtEl>
                                          <p:spTgt spid="809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3000"/>
                                        <p:tgtEl>
                                          <p:spTgt spid="809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0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3000"/>
                                        <p:tgtEl>
                                          <p:spTgt spid="809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0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3000"/>
                                        <p:tgtEl>
                                          <p:spTgt spid="809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3000"/>
                                        <p:tgtEl>
                                          <p:spTgt spid="809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0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3000"/>
                                        <p:tgtEl>
                                          <p:spTgt spid="809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0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3000"/>
                                        <p:tgtEl>
                                          <p:spTgt spid="809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0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3000"/>
                                        <p:tgtEl>
                                          <p:spTgt spid="809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0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3000"/>
                                        <p:tgtEl>
                                          <p:spTgt spid="809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3000"/>
                                        <p:tgtEl>
                                          <p:spTgt spid="809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3000"/>
                                        <p:tgtEl>
                                          <p:spTgt spid="809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0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3000"/>
                                        <p:tgtEl>
                                          <p:spTgt spid="809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3000"/>
                                        <p:tgtEl>
                                          <p:spTgt spid="809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3000"/>
                                        <p:tgtEl>
                                          <p:spTgt spid="809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3000"/>
                                        <p:tgtEl>
                                          <p:spTgt spid="810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3000"/>
                                        <p:tgtEl>
                                          <p:spTgt spid="810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3000"/>
                                        <p:tgtEl>
                                          <p:spTgt spid="810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3000"/>
                                        <p:tgtEl>
                                          <p:spTgt spid="810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1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3000"/>
                                        <p:tgtEl>
                                          <p:spTgt spid="810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1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3000"/>
                                        <p:tgtEl>
                                          <p:spTgt spid="810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3000"/>
                                        <p:tgtEl>
                                          <p:spTgt spid="810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1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3000"/>
                                        <p:tgtEl>
                                          <p:spTgt spid="810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1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3000"/>
                                        <p:tgtEl>
                                          <p:spTgt spid="810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49" grpId="0" animBg="1"/>
      <p:bldP spid="80950" grpId="0" animBg="1"/>
      <p:bldP spid="80951" grpId="0" animBg="1"/>
      <p:bldP spid="80952" grpId="0" animBg="1"/>
      <p:bldP spid="80953" grpId="0" animBg="1"/>
      <p:bldP spid="80954" grpId="0" animBg="1"/>
      <p:bldP spid="80956" grpId="0" animBg="1"/>
      <p:bldP spid="80957" grpId="0" animBg="1"/>
      <p:bldP spid="80959" grpId="0" animBg="1"/>
      <p:bldP spid="80981" grpId="0"/>
      <p:bldP spid="80982" grpId="0"/>
      <p:bldP spid="80983" grpId="0" animBg="1"/>
      <p:bldP spid="80984" grpId="0" animBg="1"/>
      <p:bldP spid="80985" grpId="0" animBg="1"/>
      <p:bldP spid="80986" grpId="0" animBg="1"/>
      <p:bldP spid="80987" grpId="0" animBg="1"/>
      <p:bldP spid="80988" grpId="0" animBg="1"/>
      <p:bldP spid="80989" grpId="0" animBg="1"/>
      <p:bldP spid="80990" grpId="0" animBg="1"/>
      <p:bldP spid="80994" grpId="0" animBg="1"/>
      <p:bldP spid="80995" grpId="0" animBg="1"/>
      <p:bldP spid="80996" grpId="0" animBg="1"/>
      <p:bldP spid="80997" grpId="0" animBg="1"/>
      <p:bldP spid="80998" grpId="0" animBg="1"/>
      <p:bldP spid="80999" grpId="0" animBg="1"/>
      <p:bldP spid="81000" grpId="0" animBg="1"/>
      <p:bldP spid="81001" grpId="0" animBg="1"/>
      <p:bldP spid="81002" grpId="0" animBg="1"/>
      <p:bldP spid="81003" grpId="0" animBg="1"/>
      <p:bldP spid="81004" grpId="0" animBg="1"/>
      <p:bldP spid="81005" grpId="0" animBg="1"/>
      <p:bldP spid="81006" grpId="0" animBg="1"/>
      <p:bldP spid="81007" grpId="0" animBg="1"/>
      <p:bldP spid="8100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81"/>
          <p:cNvSpPr>
            <a:spLocks noChangeArrowheads="1"/>
          </p:cNvSpPr>
          <p:nvPr/>
        </p:nvSpPr>
        <p:spPr bwMode="auto">
          <a:xfrm>
            <a:off x="2484438" y="1557338"/>
            <a:ext cx="3959225" cy="4824412"/>
          </a:xfrm>
          <a:prstGeom prst="rect">
            <a:avLst/>
          </a:prstGeom>
          <a:solidFill>
            <a:srgbClr val="DDEE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59" name="Date Placeholder 3"/>
          <p:cNvSpPr txBox="1">
            <a:spLocks noGrp="1"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fld id="{F896D9C4-6682-43D2-A6FA-DC5E2317DEFE}" type="datetime1">
              <a:rPr lang="et-EE" sz="1200">
                <a:solidFill>
                  <a:schemeClr val="tx1">
                    <a:tint val="75000"/>
                  </a:schemeClr>
                </a:solidFill>
              </a:rPr>
              <a:pPr>
                <a:defRPr/>
              </a:pPr>
              <a:t>16.05.2017</a:t>
            </a:fld>
            <a:endParaRPr lang="et-EE" sz="12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60" name="Slide Number Placeholder 5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8D08C855-D34E-46C2-9406-F57577FCCB33}" type="slidenum">
              <a:rPr lang="et-EE" sz="1200">
                <a:solidFill>
                  <a:schemeClr val="tx1">
                    <a:tint val="75000"/>
                  </a:schemeClr>
                </a:solidFill>
              </a:rPr>
              <a:pPr algn="r">
                <a:defRPr/>
              </a:pPr>
              <a:t>21</a:t>
            </a:fld>
            <a:endParaRPr lang="et-EE" sz="12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22533" name="Rectangle 4"/>
          <p:cNvSpPr>
            <a:spLocks noGrp="1"/>
          </p:cNvSpPr>
          <p:nvPr>
            <p:ph type="title" idx="4294967295"/>
          </p:nvPr>
        </p:nvSpPr>
        <p:spPr/>
        <p:txBody>
          <a:bodyPr lIns="45720" rIns="45720"/>
          <a:lstStyle/>
          <a:p>
            <a:pPr eaLnBrk="1" hangingPunct="1"/>
            <a:r>
              <a:rPr lang="az-Cyrl-AZ" sz="4000">
                <a:cs typeface="Arial" charset="0"/>
              </a:rPr>
              <a:t>Эстонская</a:t>
            </a:r>
            <a:r>
              <a:rPr lang="et-EE" sz="4000">
                <a:cs typeface="Arial" charset="0"/>
              </a:rPr>
              <a:t> </a:t>
            </a:r>
            <a:r>
              <a:rPr lang="az-Cyrl-AZ" sz="4000"/>
              <a:t>рамка</a:t>
            </a:r>
            <a:r>
              <a:rPr lang="et-EE" sz="4000"/>
              <a:t> </a:t>
            </a:r>
            <a:r>
              <a:rPr lang="az-Cyrl-AZ" sz="4000"/>
              <a:t>квалификаций</a:t>
            </a:r>
            <a:r>
              <a:rPr lang="et-EE" sz="4000"/>
              <a:t> </a:t>
            </a:r>
            <a:r>
              <a:rPr lang="et-EE" sz="4000">
                <a:cs typeface="Arial" charset="0"/>
              </a:rPr>
              <a:t>(2008)</a:t>
            </a:r>
            <a:endParaRPr lang="et-EE" sz="4000"/>
          </a:p>
        </p:txBody>
      </p:sp>
      <p:sp>
        <p:nvSpPr>
          <p:cNvPr id="22534" name="Rectangle 5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et-EE" dirty="0"/>
          </a:p>
        </p:txBody>
      </p:sp>
      <p:sp>
        <p:nvSpPr>
          <p:cNvPr id="22535" name="Rectangle 5"/>
          <p:cNvSpPr>
            <a:spLocks noChangeArrowheads="1"/>
          </p:cNvSpPr>
          <p:nvPr/>
        </p:nvSpPr>
        <p:spPr bwMode="auto">
          <a:xfrm>
            <a:off x="4211638" y="1989138"/>
            <a:ext cx="504825" cy="4248150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 sz="1800">
              <a:latin typeface="Arial" charset="0"/>
            </a:endParaRPr>
          </a:p>
        </p:txBody>
      </p:sp>
      <p:sp>
        <p:nvSpPr>
          <p:cNvPr id="22536" name="Freeform 8"/>
          <p:cNvSpPr>
            <a:spLocks/>
          </p:cNvSpPr>
          <p:nvPr/>
        </p:nvSpPr>
        <p:spPr bwMode="auto">
          <a:xfrm>
            <a:off x="71438" y="2708275"/>
            <a:ext cx="1595437" cy="3241675"/>
          </a:xfrm>
          <a:custGeom>
            <a:avLst/>
            <a:gdLst>
              <a:gd name="T0" fmla="*/ 2147483647 w 876"/>
              <a:gd name="T1" fmla="*/ 2147483647 h 1728"/>
              <a:gd name="T2" fmla="*/ 2147483647 w 876"/>
              <a:gd name="T3" fmla="*/ 2147483647 h 1728"/>
              <a:gd name="T4" fmla="*/ 2147483647 w 876"/>
              <a:gd name="T5" fmla="*/ 2147483647 h 1728"/>
              <a:gd name="T6" fmla="*/ 2147483647 w 876"/>
              <a:gd name="T7" fmla="*/ 0 h 1728"/>
              <a:gd name="T8" fmla="*/ 2147483647 w 876"/>
              <a:gd name="T9" fmla="*/ 2147483647 h 1728"/>
              <a:gd name="T10" fmla="*/ 2147483647 w 876"/>
              <a:gd name="T11" fmla="*/ 2147483647 h 1728"/>
              <a:gd name="T12" fmla="*/ 2147483647 w 876"/>
              <a:gd name="T13" fmla="*/ 2147483647 h 1728"/>
              <a:gd name="T14" fmla="*/ 2147483647 w 876"/>
              <a:gd name="T15" fmla="*/ 2147483647 h 1728"/>
              <a:gd name="T16" fmla="*/ 2147483647 w 876"/>
              <a:gd name="T17" fmla="*/ 2147483647 h 1728"/>
              <a:gd name="T18" fmla="*/ 2147483647 w 876"/>
              <a:gd name="T19" fmla="*/ 2147483647 h 1728"/>
              <a:gd name="T20" fmla="*/ 2147483647 w 876"/>
              <a:gd name="T21" fmla="*/ 2147483647 h 1728"/>
              <a:gd name="T22" fmla="*/ 2147483647 w 876"/>
              <a:gd name="T23" fmla="*/ 2147483647 h 1728"/>
              <a:gd name="T24" fmla="*/ 2147483647 w 876"/>
              <a:gd name="T25" fmla="*/ 2147483647 h 1728"/>
              <a:gd name="T26" fmla="*/ 2147483647 w 876"/>
              <a:gd name="T27" fmla="*/ 2147483647 h 1728"/>
              <a:gd name="T28" fmla="*/ 2147483647 w 876"/>
              <a:gd name="T29" fmla="*/ 2147483647 h 1728"/>
              <a:gd name="T30" fmla="*/ 2147483647 w 876"/>
              <a:gd name="T31" fmla="*/ 2147483647 h 1728"/>
              <a:gd name="T32" fmla="*/ 2147483647 w 876"/>
              <a:gd name="T33" fmla="*/ 2147483647 h 1728"/>
              <a:gd name="T34" fmla="*/ 2147483647 w 876"/>
              <a:gd name="T35" fmla="*/ 2147483647 h 1728"/>
              <a:gd name="T36" fmla="*/ 2147483647 w 876"/>
              <a:gd name="T37" fmla="*/ 2147483647 h 1728"/>
              <a:gd name="T38" fmla="*/ 2147483647 w 876"/>
              <a:gd name="T39" fmla="*/ 2147483647 h 1728"/>
              <a:gd name="T40" fmla="*/ 2147483647 w 876"/>
              <a:gd name="T41" fmla="*/ 2147483647 h 1728"/>
              <a:gd name="T42" fmla="*/ 2147483647 w 876"/>
              <a:gd name="T43" fmla="*/ 2147483647 h 1728"/>
              <a:gd name="T44" fmla="*/ 2147483647 w 876"/>
              <a:gd name="T45" fmla="*/ 2147483647 h 1728"/>
              <a:gd name="T46" fmla="*/ 2147483647 w 876"/>
              <a:gd name="T47" fmla="*/ 2147483647 h 1728"/>
              <a:gd name="T48" fmla="*/ 2147483647 w 876"/>
              <a:gd name="T49" fmla="*/ 2147483647 h 1728"/>
              <a:gd name="T50" fmla="*/ 2147483647 w 876"/>
              <a:gd name="T51" fmla="*/ 2147483647 h 1728"/>
              <a:gd name="T52" fmla="*/ 2147483647 w 876"/>
              <a:gd name="T53" fmla="*/ 2147483647 h 1728"/>
              <a:gd name="T54" fmla="*/ 2147483647 w 876"/>
              <a:gd name="T55" fmla="*/ 2147483647 h 1728"/>
              <a:gd name="T56" fmla="*/ 2147483647 w 876"/>
              <a:gd name="T57" fmla="*/ 2147483647 h 1728"/>
              <a:gd name="T58" fmla="*/ 2147483647 w 876"/>
              <a:gd name="T59" fmla="*/ 2147483647 h 1728"/>
              <a:gd name="T60" fmla="*/ 2147483647 w 876"/>
              <a:gd name="T61" fmla="*/ 2147483647 h 1728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876"/>
              <a:gd name="T94" fmla="*/ 0 h 1728"/>
              <a:gd name="T95" fmla="*/ 876 w 876"/>
              <a:gd name="T96" fmla="*/ 1728 h 1728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876" h="1728">
                <a:moveTo>
                  <a:pt x="16" y="189"/>
                </a:moveTo>
                <a:cubicBezTo>
                  <a:pt x="22" y="122"/>
                  <a:pt x="19" y="121"/>
                  <a:pt x="43" y="74"/>
                </a:cubicBezTo>
                <a:cubicBezTo>
                  <a:pt x="50" y="61"/>
                  <a:pt x="46" y="43"/>
                  <a:pt x="56" y="33"/>
                </a:cubicBezTo>
                <a:cubicBezTo>
                  <a:pt x="70" y="19"/>
                  <a:pt x="104" y="0"/>
                  <a:pt x="104" y="0"/>
                </a:cubicBezTo>
                <a:cubicBezTo>
                  <a:pt x="221" y="3"/>
                  <a:pt x="324" y="4"/>
                  <a:pt x="436" y="27"/>
                </a:cubicBezTo>
                <a:cubicBezTo>
                  <a:pt x="481" y="46"/>
                  <a:pt x="540" y="56"/>
                  <a:pt x="578" y="88"/>
                </a:cubicBezTo>
                <a:cubicBezTo>
                  <a:pt x="634" y="135"/>
                  <a:pt x="678" y="185"/>
                  <a:pt x="720" y="244"/>
                </a:cubicBezTo>
                <a:cubicBezTo>
                  <a:pt x="742" y="275"/>
                  <a:pt x="741" y="311"/>
                  <a:pt x="754" y="345"/>
                </a:cubicBezTo>
                <a:cubicBezTo>
                  <a:pt x="764" y="372"/>
                  <a:pt x="779" y="398"/>
                  <a:pt x="788" y="426"/>
                </a:cubicBezTo>
                <a:cubicBezTo>
                  <a:pt x="798" y="456"/>
                  <a:pt x="798" y="475"/>
                  <a:pt x="809" y="501"/>
                </a:cubicBezTo>
                <a:cubicBezTo>
                  <a:pt x="821" y="529"/>
                  <a:pt x="840" y="553"/>
                  <a:pt x="849" y="582"/>
                </a:cubicBezTo>
                <a:cubicBezTo>
                  <a:pt x="861" y="622"/>
                  <a:pt x="864" y="664"/>
                  <a:pt x="876" y="704"/>
                </a:cubicBezTo>
                <a:cubicBezTo>
                  <a:pt x="874" y="894"/>
                  <a:pt x="874" y="1084"/>
                  <a:pt x="870" y="1274"/>
                </a:cubicBezTo>
                <a:cubicBezTo>
                  <a:pt x="869" y="1337"/>
                  <a:pt x="840" y="1425"/>
                  <a:pt x="795" y="1470"/>
                </a:cubicBezTo>
                <a:cubicBezTo>
                  <a:pt x="778" y="1517"/>
                  <a:pt x="802" y="1460"/>
                  <a:pt x="768" y="1511"/>
                </a:cubicBezTo>
                <a:cubicBezTo>
                  <a:pt x="750" y="1539"/>
                  <a:pt x="779" y="1543"/>
                  <a:pt x="734" y="1572"/>
                </a:cubicBezTo>
                <a:cubicBezTo>
                  <a:pt x="720" y="1581"/>
                  <a:pt x="693" y="1599"/>
                  <a:pt x="693" y="1599"/>
                </a:cubicBezTo>
                <a:cubicBezTo>
                  <a:pt x="683" y="1615"/>
                  <a:pt x="656" y="1637"/>
                  <a:pt x="639" y="1646"/>
                </a:cubicBezTo>
                <a:cubicBezTo>
                  <a:pt x="620" y="1656"/>
                  <a:pt x="596" y="1655"/>
                  <a:pt x="578" y="1667"/>
                </a:cubicBezTo>
                <a:cubicBezTo>
                  <a:pt x="538" y="1693"/>
                  <a:pt x="495" y="1699"/>
                  <a:pt x="449" y="1707"/>
                </a:cubicBezTo>
                <a:cubicBezTo>
                  <a:pt x="420" y="1717"/>
                  <a:pt x="390" y="1718"/>
                  <a:pt x="361" y="1728"/>
                </a:cubicBezTo>
                <a:cubicBezTo>
                  <a:pt x="226" y="1722"/>
                  <a:pt x="219" y="1721"/>
                  <a:pt x="117" y="1687"/>
                </a:cubicBezTo>
                <a:cubicBezTo>
                  <a:pt x="70" y="1615"/>
                  <a:pt x="141" y="1718"/>
                  <a:pt x="84" y="1653"/>
                </a:cubicBezTo>
                <a:cubicBezTo>
                  <a:pt x="73" y="1641"/>
                  <a:pt x="65" y="1626"/>
                  <a:pt x="56" y="1612"/>
                </a:cubicBezTo>
                <a:cubicBezTo>
                  <a:pt x="51" y="1604"/>
                  <a:pt x="43" y="1599"/>
                  <a:pt x="36" y="1592"/>
                </a:cubicBezTo>
                <a:cubicBezTo>
                  <a:pt x="24" y="1557"/>
                  <a:pt x="15" y="1544"/>
                  <a:pt x="9" y="1504"/>
                </a:cubicBezTo>
                <a:cubicBezTo>
                  <a:pt x="12" y="1357"/>
                  <a:pt x="0" y="1144"/>
                  <a:pt x="29" y="982"/>
                </a:cubicBezTo>
                <a:cubicBezTo>
                  <a:pt x="27" y="808"/>
                  <a:pt x="27" y="634"/>
                  <a:pt x="23" y="460"/>
                </a:cubicBezTo>
                <a:cubicBezTo>
                  <a:pt x="22" y="426"/>
                  <a:pt x="2" y="359"/>
                  <a:pt x="2" y="359"/>
                </a:cubicBezTo>
                <a:cubicBezTo>
                  <a:pt x="4" y="334"/>
                  <a:pt x="21" y="252"/>
                  <a:pt x="9" y="216"/>
                </a:cubicBezTo>
                <a:cubicBezTo>
                  <a:pt x="17" y="194"/>
                  <a:pt x="16" y="203"/>
                  <a:pt x="16" y="189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t-EE"/>
          </a:p>
        </p:txBody>
      </p:sp>
      <p:sp>
        <p:nvSpPr>
          <p:cNvPr id="22537" name="Freeform 9"/>
          <p:cNvSpPr>
            <a:spLocks/>
          </p:cNvSpPr>
          <p:nvPr/>
        </p:nvSpPr>
        <p:spPr bwMode="auto">
          <a:xfrm>
            <a:off x="7235825" y="2708275"/>
            <a:ext cx="1624013" cy="3384550"/>
          </a:xfrm>
          <a:custGeom>
            <a:avLst/>
            <a:gdLst>
              <a:gd name="T0" fmla="*/ 2147483647 w 1023"/>
              <a:gd name="T1" fmla="*/ 2147483647 h 2273"/>
              <a:gd name="T2" fmla="*/ 2147483647 w 1023"/>
              <a:gd name="T3" fmla="*/ 2147483647 h 2273"/>
              <a:gd name="T4" fmla="*/ 2147483647 w 1023"/>
              <a:gd name="T5" fmla="*/ 2147483647 h 2273"/>
              <a:gd name="T6" fmla="*/ 2147483647 w 1023"/>
              <a:gd name="T7" fmla="*/ 2147483647 h 2273"/>
              <a:gd name="T8" fmla="*/ 2147483647 w 1023"/>
              <a:gd name="T9" fmla="*/ 0 h 2273"/>
              <a:gd name="T10" fmla="*/ 2147483647 w 1023"/>
              <a:gd name="T11" fmla="*/ 2147483647 h 2273"/>
              <a:gd name="T12" fmla="*/ 2147483647 w 1023"/>
              <a:gd name="T13" fmla="*/ 2147483647 h 2273"/>
              <a:gd name="T14" fmla="*/ 2147483647 w 1023"/>
              <a:gd name="T15" fmla="*/ 2147483647 h 2273"/>
              <a:gd name="T16" fmla="*/ 2147483647 w 1023"/>
              <a:gd name="T17" fmla="*/ 2147483647 h 2273"/>
              <a:gd name="T18" fmla="*/ 2147483647 w 1023"/>
              <a:gd name="T19" fmla="*/ 2147483647 h 2273"/>
              <a:gd name="T20" fmla="*/ 2147483647 w 1023"/>
              <a:gd name="T21" fmla="*/ 2147483647 h 2273"/>
              <a:gd name="T22" fmla="*/ 2147483647 w 1023"/>
              <a:gd name="T23" fmla="*/ 2147483647 h 2273"/>
              <a:gd name="T24" fmla="*/ 2147483647 w 1023"/>
              <a:gd name="T25" fmla="*/ 2147483647 h 2273"/>
              <a:gd name="T26" fmla="*/ 2147483647 w 1023"/>
              <a:gd name="T27" fmla="*/ 2147483647 h 2273"/>
              <a:gd name="T28" fmla="*/ 2147483647 w 1023"/>
              <a:gd name="T29" fmla="*/ 2147483647 h 2273"/>
              <a:gd name="T30" fmla="*/ 2147483647 w 1023"/>
              <a:gd name="T31" fmla="*/ 2147483647 h 2273"/>
              <a:gd name="T32" fmla="*/ 2147483647 w 1023"/>
              <a:gd name="T33" fmla="*/ 2147483647 h 2273"/>
              <a:gd name="T34" fmla="*/ 2147483647 w 1023"/>
              <a:gd name="T35" fmla="*/ 2147483647 h 2273"/>
              <a:gd name="T36" fmla="*/ 2147483647 w 1023"/>
              <a:gd name="T37" fmla="*/ 2147483647 h 2273"/>
              <a:gd name="T38" fmla="*/ 2147483647 w 1023"/>
              <a:gd name="T39" fmla="*/ 2147483647 h 2273"/>
              <a:gd name="T40" fmla="*/ 2147483647 w 1023"/>
              <a:gd name="T41" fmla="*/ 2147483647 h 2273"/>
              <a:gd name="T42" fmla="*/ 2147483647 w 1023"/>
              <a:gd name="T43" fmla="*/ 2147483647 h 2273"/>
              <a:gd name="T44" fmla="*/ 2147483647 w 1023"/>
              <a:gd name="T45" fmla="*/ 2147483647 h 2273"/>
              <a:gd name="T46" fmla="*/ 2147483647 w 1023"/>
              <a:gd name="T47" fmla="*/ 2147483647 h 2273"/>
              <a:gd name="T48" fmla="*/ 2147483647 w 1023"/>
              <a:gd name="T49" fmla="*/ 2147483647 h 2273"/>
              <a:gd name="T50" fmla="*/ 2147483647 w 1023"/>
              <a:gd name="T51" fmla="*/ 2147483647 h 2273"/>
              <a:gd name="T52" fmla="*/ 2147483647 w 1023"/>
              <a:gd name="T53" fmla="*/ 2147483647 h 2273"/>
              <a:gd name="T54" fmla="*/ 2147483647 w 1023"/>
              <a:gd name="T55" fmla="*/ 2147483647 h 2273"/>
              <a:gd name="T56" fmla="*/ 0 w 1023"/>
              <a:gd name="T57" fmla="*/ 2147483647 h 2273"/>
              <a:gd name="T58" fmla="*/ 2147483647 w 1023"/>
              <a:gd name="T59" fmla="*/ 2147483647 h 2273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1023"/>
              <a:gd name="T91" fmla="*/ 0 h 2273"/>
              <a:gd name="T92" fmla="*/ 1023 w 1023"/>
              <a:gd name="T93" fmla="*/ 2273 h 2273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1023" h="2273">
                <a:moveTo>
                  <a:pt x="7" y="705"/>
                </a:moveTo>
                <a:cubicBezTo>
                  <a:pt x="26" y="619"/>
                  <a:pt x="46" y="533"/>
                  <a:pt x="68" y="448"/>
                </a:cubicBezTo>
                <a:cubicBezTo>
                  <a:pt x="71" y="342"/>
                  <a:pt x="43" y="261"/>
                  <a:pt x="101" y="183"/>
                </a:cubicBezTo>
                <a:cubicBezTo>
                  <a:pt x="124" y="117"/>
                  <a:pt x="177" y="74"/>
                  <a:pt x="244" y="55"/>
                </a:cubicBezTo>
                <a:cubicBezTo>
                  <a:pt x="296" y="19"/>
                  <a:pt x="344" y="8"/>
                  <a:pt x="406" y="0"/>
                </a:cubicBezTo>
                <a:cubicBezTo>
                  <a:pt x="499" y="2"/>
                  <a:pt x="591" y="3"/>
                  <a:pt x="684" y="7"/>
                </a:cubicBezTo>
                <a:cubicBezTo>
                  <a:pt x="732" y="9"/>
                  <a:pt x="781" y="51"/>
                  <a:pt x="827" y="61"/>
                </a:cubicBezTo>
                <a:cubicBezTo>
                  <a:pt x="855" y="106"/>
                  <a:pt x="883" y="152"/>
                  <a:pt x="921" y="190"/>
                </a:cubicBezTo>
                <a:cubicBezTo>
                  <a:pt x="927" y="249"/>
                  <a:pt x="939" y="318"/>
                  <a:pt x="976" y="366"/>
                </a:cubicBezTo>
                <a:cubicBezTo>
                  <a:pt x="1002" y="482"/>
                  <a:pt x="991" y="567"/>
                  <a:pt x="996" y="705"/>
                </a:cubicBezTo>
                <a:cubicBezTo>
                  <a:pt x="1000" y="826"/>
                  <a:pt x="1012" y="944"/>
                  <a:pt x="1023" y="1064"/>
                </a:cubicBezTo>
                <a:cubicBezTo>
                  <a:pt x="1019" y="1266"/>
                  <a:pt x="1018" y="1464"/>
                  <a:pt x="976" y="1661"/>
                </a:cubicBezTo>
                <a:cubicBezTo>
                  <a:pt x="964" y="1719"/>
                  <a:pt x="967" y="1781"/>
                  <a:pt x="948" y="1837"/>
                </a:cubicBezTo>
                <a:cubicBezTo>
                  <a:pt x="939" y="1916"/>
                  <a:pt x="922" y="2002"/>
                  <a:pt x="874" y="2067"/>
                </a:cubicBezTo>
                <a:cubicBezTo>
                  <a:pt x="865" y="2095"/>
                  <a:pt x="858" y="2106"/>
                  <a:pt x="833" y="2121"/>
                </a:cubicBezTo>
                <a:cubicBezTo>
                  <a:pt x="799" y="2176"/>
                  <a:pt x="671" y="2202"/>
                  <a:pt x="610" y="2210"/>
                </a:cubicBezTo>
                <a:cubicBezTo>
                  <a:pt x="551" y="2227"/>
                  <a:pt x="493" y="2245"/>
                  <a:pt x="433" y="2257"/>
                </a:cubicBezTo>
                <a:cubicBezTo>
                  <a:pt x="422" y="2262"/>
                  <a:pt x="412" y="2271"/>
                  <a:pt x="400" y="2271"/>
                </a:cubicBezTo>
                <a:cubicBezTo>
                  <a:pt x="350" y="2273"/>
                  <a:pt x="300" y="2272"/>
                  <a:pt x="251" y="2264"/>
                </a:cubicBezTo>
                <a:cubicBezTo>
                  <a:pt x="238" y="2262"/>
                  <a:pt x="224" y="2232"/>
                  <a:pt x="217" y="2223"/>
                </a:cubicBezTo>
                <a:cubicBezTo>
                  <a:pt x="183" y="2183"/>
                  <a:pt x="164" y="2138"/>
                  <a:pt x="135" y="2094"/>
                </a:cubicBezTo>
                <a:cubicBezTo>
                  <a:pt x="125" y="2062"/>
                  <a:pt x="130" y="2078"/>
                  <a:pt x="115" y="2033"/>
                </a:cubicBezTo>
                <a:cubicBezTo>
                  <a:pt x="113" y="2026"/>
                  <a:pt x="108" y="2013"/>
                  <a:pt x="108" y="2013"/>
                </a:cubicBezTo>
                <a:cubicBezTo>
                  <a:pt x="89" y="1869"/>
                  <a:pt x="108" y="2035"/>
                  <a:pt x="108" y="1728"/>
                </a:cubicBezTo>
                <a:cubicBezTo>
                  <a:pt x="108" y="1575"/>
                  <a:pt x="105" y="1421"/>
                  <a:pt x="101" y="1268"/>
                </a:cubicBezTo>
                <a:cubicBezTo>
                  <a:pt x="100" y="1223"/>
                  <a:pt x="62" y="1147"/>
                  <a:pt x="47" y="1105"/>
                </a:cubicBezTo>
                <a:cubicBezTo>
                  <a:pt x="38" y="1078"/>
                  <a:pt x="20" y="1024"/>
                  <a:pt x="20" y="1024"/>
                </a:cubicBezTo>
                <a:cubicBezTo>
                  <a:pt x="18" y="1006"/>
                  <a:pt x="16" y="987"/>
                  <a:pt x="13" y="969"/>
                </a:cubicBezTo>
                <a:cubicBezTo>
                  <a:pt x="9" y="944"/>
                  <a:pt x="0" y="895"/>
                  <a:pt x="0" y="895"/>
                </a:cubicBezTo>
                <a:cubicBezTo>
                  <a:pt x="7" y="718"/>
                  <a:pt x="7" y="782"/>
                  <a:pt x="7" y="705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t-EE"/>
          </a:p>
        </p:txBody>
      </p:sp>
      <p:sp>
        <p:nvSpPr>
          <p:cNvPr id="22538" name="AutoShape 10"/>
          <p:cNvSpPr>
            <a:spLocks noChangeArrowheads="1"/>
          </p:cNvSpPr>
          <p:nvPr/>
        </p:nvSpPr>
        <p:spPr bwMode="auto">
          <a:xfrm>
            <a:off x="1692275" y="4365625"/>
            <a:ext cx="1223963" cy="73025"/>
          </a:xfrm>
          <a:prstGeom prst="leftRightArrow">
            <a:avLst>
              <a:gd name="adj1" fmla="val 50000"/>
              <a:gd name="adj2" fmla="val 3352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 sz="1800">
              <a:latin typeface="Arial" charset="0"/>
            </a:endParaRPr>
          </a:p>
        </p:txBody>
      </p:sp>
      <p:sp>
        <p:nvSpPr>
          <p:cNvPr id="22539" name="AutoShape 11"/>
          <p:cNvSpPr>
            <a:spLocks noChangeArrowheads="1"/>
          </p:cNvSpPr>
          <p:nvPr/>
        </p:nvSpPr>
        <p:spPr bwMode="auto">
          <a:xfrm>
            <a:off x="5940425" y="4292600"/>
            <a:ext cx="1368425" cy="73025"/>
          </a:xfrm>
          <a:prstGeom prst="leftRightArrow">
            <a:avLst>
              <a:gd name="adj1" fmla="val 50000"/>
              <a:gd name="adj2" fmla="val 37478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 sz="1800">
              <a:latin typeface="Arial" charset="0"/>
            </a:endParaRPr>
          </a:p>
        </p:txBody>
      </p:sp>
      <p:sp>
        <p:nvSpPr>
          <p:cNvPr id="22540" name="Line 12"/>
          <p:cNvSpPr>
            <a:spLocks noChangeShapeType="1"/>
          </p:cNvSpPr>
          <p:nvPr/>
        </p:nvSpPr>
        <p:spPr bwMode="auto">
          <a:xfrm>
            <a:off x="2916238" y="3429000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41" name="Line 14"/>
          <p:cNvSpPr>
            <a:spLocks noChangeShapeType="1"/>
          </p:cNvSpPr>
          <p:nvPr/>
        </p:nvSpPr>
        <p:spPr bwMode="auto">
          <a:xfrm>
            <a:off x="2916238" y="5373688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42" name="Line 16"/>
          <p:cNvSpPr>
            <a:spLocks noChangeShapeType="1"/>
          </p:cNvSpPr>
          <p:nvPr/>
        </p:nvSpPr>
        <p:spPr bwMode="auto">
          <a:xfrm>
            <a:off x="4214813" y="57150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43" name="Line 17"/>
          <p:cNvSpPr>
            <a:spLocks noChangeShapeType="1"/>
          </p:cNvSpPr>
          <p:nvPr/>
        </p:nvSpPr>
        <p:spPr bwMode="auto">
          <a:xfrm>
            <a:off x="4214813" y="5214938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44" name="Line 18"/>
          <p:cNvSpPr>
            <a:spLocks noChangeShapeType="1"/>
          </p:cNvSpPr>
          <p:nvPr/>
        </p:nvSpPr>
        <p:spPr bwMode="auto">
          <a:xfrm>
            <a:off x="4214813" y="4643438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45" name="Line 19"/>
          <p:cNvSpPr>
            <a:spLocks noChangeShapeType="1"/>
          </p:cNvSpPr>
          <p:nvPr/>
        </p:nvSpPr>
        <p:spPr bwMode="auto">
          <a:xfrm>
            <a:off x="4214813" y="2500313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46" name="Line 20"/>
          <p:cNvSpPr>
            <a:spLocks noChangeShapeType="1"/>
          </p:cNvSpPr>
          <p:nvPr/>
        </p:nvSpPr>
        <p:spPr bwMode="auto">
          <a:xfrm>
            <a:off x="4214813" y="3000375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47" name="Line 21"/>
          <p:cNvSpPr>
            <a:spLocks noChangeShapeType="1"/>
          </p:cNvSpPr>
          <p:nvPr/>
        </p:nvSpPr>
        <p:spPr bwMode="auto">
          <a:xfrm>
            <a:off x="4214813" y="3571875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48" name="Line 22"/>
          <p:cNvSpPr>
            <a:spLocks noChangeShapeType="1"/>
          </p:cNvSpPr>
          <p:nvPr/>
        </p:nvSpPr>
        <p:spPr bwMode="auto">
          <a:xfrm>
            <a:off x="5435600" y="573405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49" name="Line 24"/>
          <p:cNvSpPr>
            <a:spLocks noChangeShapeType="1"/>
          </p:cNvSpPr>
          <p:nvPr/>
        </p:nvSpPr>
        <p:spPr bwMode="auto">
          <a:xfrm>
            <a:off x="5435600" y="3068638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50" name="Line 25"/>
          <p:cNvSpPr>
            <a:spLocks noChangeShapeType="1"/>
          </p:cNvSpPr>
          <p:nvPr/>
        </p:nvSpPr>
        <p:spPr bwMode="auto">
          <a:xfrm>
            <a:off x="5435600" y="3500438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51" name="Text Box 39"/>
          <p:cNvSpPr txBox="1">
            <a:spLocks noChangeArrowheads="1"/>
          </p:cNvSpPr>
          <p:nvPr/>
        </p:nvSpPr>
        <p:spPr bwMode="auto">
          <a:xfrm>
            <a:off x="3635375" y="1628775"/>
            <a:ext cx="1584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t-EE" sz="1800">
                <a:latin typeface="Arial" charset="0"/>
              </a:rPr>
              <a:t>EQF</a:t>
            </a:r>
          </a:p>
        </p:txBody>
      </p:sp>
      <p:sp>
        <p:nvSpPr>
          <p:cNvPr id="22552" name="Text Box 40"/>
          <p:cNvSpPr txBox="1">
            <a:spLocks noChangeArrowheads="1"/>
          </p:cNvSpPr>
          <p:nvPr/>
        </p:nvSpPr>
        <p:spPr bwMode="auto">
          <a:xfrm>
            <a:off x="2579688" y="2071688"/>
            <a:ext cx="11207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az-Cyrl-AZ" sz="1800">
                <a:latin typeface="Arial" charset="0"/>
              </a:rPr>
              <a:t>Секто</a:t>
            </a:r>
            <a:r>
              <a:rPr lang="et-EE" sz="1800">
                <a:latin typeface="Arial" charset="0"/>
              </a:rPr>
              <a:t>-</a:t>
            </a:r>
          </a:p>
          <a:p>
            <a:pPr algn="ctr" eaLnBrk="1" hangingPunct="1"/>
            <a:r>
              <a:rPr lang="et-EE" sz="1800">
                <a:latin typeface="Arial" charset="0"/>
              </a:rPr>
              <a:t>p</a:t>
            </a:r>
            <a:r>
              <a:rPr lang="az-Cyrl-AZ" sz="1800">
                <a:latin typeface="Arial" charset="0"/>
              </a:rPr>
              <a:t>альные</a:t>
            </a:r>
            <a:endParaRPr lang="et-EE" sz="1800">
              <a:latin typeface="Arial" charset="0"/>
            </a:endParaRPr>
          </a:p>
          <a:p>
            <a:pPr algn="ctr" eaLnBrk="1" hangingPunct="1"/>
            <a:r>
              <a:rPr lang="az-Cyrl-AZ" sz="1800">
                <a:latin typeface="Arial" charset="0"/>
              </a:rPr>
              <a:t>рам</a:t>
            </a:r>
            <a:r>
              <a:rPr lang="et-EE" sz="1800">
                <a:latin typeface="Arial" charset="0"/>
              </a:rPr>
              <a:t>к</a:t>
            </a:r>
            <a:r>
              <a:rPr lang="ru-RU" sz="1800">
                <a:latin typeface="Arial" charset="0"/>
              </a:rPr>
              <a:t>и</a:t>
            </a:r>
            <a:endParaRPr lang="et-EE" sz="1800">
              <a:latin typeface="Arial" charset="0"/>
            </a:endParaRPr>
          </a:p>
        </p:txBody>
      </p:sp>
      <p:sp>
        <p:nvSpPr>
          <p:cNvPr id="22553" name="Text Box 41"/>
          <p:cNvSpPr txBox="1">
            <a:spLocks noChangeArrowheads="1"/>
          </p:cNvSpPr>
          <p:nvPr/>
        </p:nvSpPr>
        <p:spPr bwMode="auto">
          <a:xfrm>
            <a:off x="5292725" y="2349500"/>
            <a:ext cx="7921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t-EE" sz="1800">
                <a:latin typeface="Arial" charset="0"/>
              </a:rPr>
              <a:t>BO</a:t>
            </a:r>
          </a:p>
        </p:txBody>
      </p:sp>
      <p:sp>
        <p:nvSpPr>
          <p:cNvPr id="32805" name="Text Box 42"/>
          <p:cNvSpPr txBox="1">
            <a:spLocks noChangeArrowheads="1"/>
          </p:cNvSpPr>
          <p:nvPr/>
        </p:nvSpPr>
        <p:spPr bwMode="auto">
          <a:xfrm>
            <a:off x="7298486" y="3169672"/>
            <a:ext cx="169354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az-Cyrl-AZ" sz="24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S Gothic"/>
                <a:cs typeface="Arial" pitchFamily="34" charset="0"/>
              </a:rPr>
              <a:t>Сис</a:t>
            </a:r>
            <a:r>
              <a:rPr lang="et-EE" sz="24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S Gothic"/>
                <a:cs typeface="Arial" pitchFamily="34" charset="0"/>
              </a:rPr>
              <a:t>-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az-Cyrl-AZ" sz="24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S Gothic"/>
                <a:cs typeface="Arial" pitchFamily="34" charset="0"/>
              </a:rPr>
              <a:t>тема</a:t>
            </a:r>
            <a:endParaRPr lang="et-EE" sz="2400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MS Gothic"/>
              <a:cs typeface="Arial" pitchFamily="34" charset="0"/>
            </a:endParaRPr>
          </a:p>
          <a:p>
            <a:pPr algn="ctr">
              <a:defRPr/>
            </a:pPr>
            <a:r>
              <a:rPr lang="ru-RU" sz="24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обучения </a:t>
            </a:r>
            <a:endParaRPr lang="et-EE" sz="2400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ctr">
              <a:defRPr/>
            </a:pPr>
            <a:r>
              <a:rPr lang="ru-RU" sz="24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в течение </a:t>
            </a:r>
            <a:endParaRPr lang="et-EE" sz="2400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ctr">
              <a:defRPr/>
            </a:pPr>
            <a:r>
              <a:rPr lang="ru-RU" sz="24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Всей</a:t>
            </a:r>
            <a:endParaRPr lang="et-EE" sz="2400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ctr">
              <a:defRPr/>
            </a:pPr>
            <a:r>
              <a:rPr lang="ru-RU" sz="24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жизни</a:t>
            </a:r>
            <a:endParaRPr lang="et-EE" sz="2400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ctr">
              <a:defRPr/>
            </a:pPr>
            <a:endParaRPr lang="et-EE" sz="2400" b="1" dirty="0">
              <a:latin typeface="Arial" pitchFamily="34" charset="0"/>
            </a:endParaRPr>
          </a:p>
        </p:txBody>
      </p:sp>
      <p:sp>
        <p:nvSpPr>
          <p:cNvPr id="32806" name="Text Box 43"/>
          <p:cNvSpPr txBox="1">
            <a:spLocks noChangeArrowheads="1"/>
          </p:cNvSpPr>
          <p:nvPr/>
        </p:nvSpPr>
        <p:spPr bwMode="auto">
          <a:xfrm>
            <a:off x="227013" y="3929063"/>
            <a:ext cx="13335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z-Cyrl-AZ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Рынок</a:t>
            </a:r>
            <a:endParaRPr lang="et-EE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>
              <a:defRPr/>
            </a:pPr>
            <a:r>
              <a:rPr lang="az-Cyrl-AZ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труда</a:t>
            </a:r>
            <a:endParaRPr lang="et-EE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>
              <a:defRPr/>
            </a:pPr>
            <a:endParaRPr lang="et-EE" sz="2400" b="1" dirty="0">
              <a:latin typeface="Arial" pitchFamily="34" charset="0"/>
            </a:endParaRPr>
          </a:p>
        </p:txBody>
      </p:sp>
      <p:sp>
        <p:nvSpPr>
          <p:cNvPr id="22556" name="Text Box 50"/>
          <p:cNvSpPr txBox="1">
            <a:spLocks noChangeArrowheads="1"/>
          </p:cNvSpPr>
          <p:nvPr/>
        </p:nvSpPr>
        <p:spPr bwMode="auto">
          <a:xfrm>
            <a:off x="6629400" y="55006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t-EE" sz="1800">
              <a:latin typeface="Arial" charset="0"/>
            </a:endParaRPr>
          </a:p>
        </p:txBody>
      </p:sp>
      <p:sp>
        <p:nvSpPr>
          <p:cNvPr id="53" name="Date Placeholder 52"/>
          <p:cNvSpPr txBox="1">
            <a:spLocks noGrp="1"/>
          </p:cNvSpPr>
          <p:nvPr/>
        </p:nvSpPr>
        <p:spPr>
          <a:xfrm>
            <a:off x="457200" y="6421438"/>
            <a:ext cx="2133600" cy="365125"/>
          </a:xfrm>
          <a:prstGeom prst="rect">
            <a:avLst/>
          </a:prstGeom>
          <a:noFill/>
        </p:spPr>
        <p:txBody>
          <a:bodyPr bIns="0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>
              <a:solidFill>
                <a:schemeClr val="tx2">
                  <a:shade val="50000"/>
                </a:schemeClr>
              </a:solidFill>
              <a:latin typeface="+mn-lt"/>
            </a:endParaRPr>
          </a:p>
        </p:txBody>
      </p:sp>
      <p:sp>
        <p:nvSpPr>
          <p:cNvPr id="54" name="Slide Number Placeholder 53"/>
          <p:cNvSpPr txBox="1">
            <a:spLocks noGrp="1"/>
          </p:cNvSpPr>
          <p:nvPr/>
        </p:nvSpPr>
        <p:spPr>
          <a:xfrm>
            <a:off x="8153400" y="6421438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>
              <a:solidFill>
                <a:schemeClr val="tx2">
                  <a:shade val="50000"/>
                </a:schemeClr>
              </a:solidFill>
              <a:latin typeface="+mn-lt"/>
            </a:endParaRPr>
          </a:p>
        </p:txBody>
      </p:sp>
      <p:sp>
        <p:nvSpPr>
          <p:cNvPr id="55" name="Footer Placeholder 54"/>
          <p:cNvSpPr txBox="1">
            <a:spLocks noGrp="1"/>
          </p:cNvSpPr>
          <p:nvPr/>
        </p:nvSpPr>
        <p:spPr>
          <a:xfrm>
            <a:off x="3124200" y="6421438"/>
            <a:ext cx="2895600" cy="365125"/>
          </a:xfrm>
          <a:prstGeom prst="rect">
            <a:avLst/>
          </a:prstGeom>
          <a:noFill/>
        </p:spPr>
        <p:txBody>
          <a:bodyPr lIns="0" rIns="0" bIns="0"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>
              <a:solidFill>
                <a:schemeClr val="tx2">
                  <a:shade val="50000"/>
                </a:schemeClr>
              </a:solidFill>
              <a:latin typeface="+mn-lt"/>
            </a:endParaRPr>
          </a:p>
        </p:txBody>
      </p:sp>
      <p:sp>
        <p:nvSpPr>
          <p:cNvPr id="22560" name="Date Placeholder 55"/>
          <p:cNvSpPr txBox="1">
            <a:spLocks noGrp="1"/>
          </p:cNvSpPr>
          <p:nvPr/>
        </p:nvSpPr>
        <p:spPr bwMode="auto">
          <a:xfrm>
            <a:off x="500063" y="6357938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t-EE" sz="1200">
              <a:solidFill>
                <a:srgbClr val="898989"/>
              </a:solidFill>
            </a:endParaRPr>
          </a:p>
        </p:txBody>
      </p:sp>
      <p:sp>
        <p:nvSpPr>
          <p:cNvPr id="22561" name="Slide Number Placeholder 56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endParaRPr lang="et-EE" sz="1200">
              <a:solidFill>
                <a:srgbClr val="898989"/>
              </a:solidFill>
            </a:endParaRPr>
          </a:p>
        </p:txBody>
      </p:sp>
      <p:sp>
        <p:nvSpPr>
          <p:cNvPr id="22562" name="Footer Placeholder 57"/>
          <p:cNvSpPr txBox="1">
            <a:spLocks noGrp="1"/>
          </p:cNvSpPr>
          <p:nvPr/>
        </p:nvSpPr>
        <p:spPr bwMode="auto">
          <a:xfrm>
            <a:off x="3143250" y="6357938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t-EE" sz="1200">
              <a:solidFill>
                <a:srgbClr val="898989"/>
              </a:solidFill>
            </a:endParaRPr>
          </a:p>
        </p:txBody>
      </p:sp>
      <p:sp>
        <p:nvSpPr>
          <p:cNvPr id="22563" name="Rectangle 62"/>
          <p:cNvSpPr>
            <a:spLocks noChangeArrowheads="1"/>
          </p:cNvSpPr>
          <p:nvPr/>
        </p:nvSpPr>
        <p:spPr bwMode="auto">
          <a:xfrm>
            <a:off x="2916238" y="2997200"/>
            <a:ext cx="503237" cy="863600"/>
          </a:xfrm>
          <a:prstGeom prst="rect">
            <a:avLst/>
          </a:prstGeom>
          <a:solidFill>
            <a:srgbClr val="D5953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22564" name="Rectangle 63"/>
          <p:cNvSpPr>
            <a:spLocks noChangeArrowheads="1"/>
          </p:cNvSpPr>
          <p:nvPr/>
        </p:nvSpPr>
        <p:spPr bwMode="auto">
          <a:xfrm>
            <a:off x="2916238" y="5013325"/>
            <a:ext cx="503237" cy="863600"/>
          </a:xfrm>
          <a:prstGeom prst="rect">
            <a:avLst/>
          </a:prstGeom>
          <a:solidFill>
            <a:srgbClr val="D5953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22565" name="Line 64"/>
          <p:cNvSpPr>
            <a:spLocks noChangeShapeType="1"/>
          </p:cNvSpPr>
          <p:nvPr/>
        </p:nvSpPr>
        <p:spPr bwMode="auto">
          <a:xfrm>
            <a:off x="2916238" y="5300663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66" name="Line 65"/>
          <p:cNvSpPr>
            <a:spLocks noChangeShapeType="1"/>
          </p:cNvSpPr>
          <p:nvPr/>
        </p:nvSpPr>
        <p:spPr bwMode="auto">
          <a:xfrm>
            <a:off x="2916238" y="3284538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67" name="Line 66"/>
          <p:cNvSpPr>
            <a:spLocks noChangeShapeType="1"/>
          </p:cNvSpPr>
          <p:nvPr/>
        </p:nvSpPr>
        <p:spPr bwMode="auto">
          <a:xfrm>
            <a:off x="2916238" y="3573463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68" name="Rectangle 67"/>
          <p:cNvSpPr>
            <a:spLocks noChangeArrowheads="1"/>
          </p:cNvSpPr>
          <p:nvPr/>
        </p:nvSpPr>
        <p:spPr bwMode="auto">
          <a:xfrm>
            <a:off x="2916238" y="4005263"/>
            <a:ext cx="503237" cy="863600"/>
          </a:xfrm>
          <a:prstGeom prst="rect">
            <a:avLst/>
          </a:prstGeom>
          <a:solidFill>
            <a:srgbClr val="D5953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22569" name="Line 68"/>
          <p:cNvSpPr>
            <a:spLocks noChangeShapeType="1"/>
          </p:cNvSpPr>
          <p:nvPr/>
        </p:nvSpPr>
        <p:spPr bwMode="auto">
          <a:xfrm>
            <a:off x="2916238" y="4292600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70" name="Line 69"/>
          <p:cNvSpPr>
            <a:spLocks noChangeShapeType="1"/>
          </p:cNvSpPr>
          <p:nvPr/>
        </p:nvSpPr>
        <p:spPr bwMode="auto">
          <a:xfrm>
            <a:off x="2916238" y="4581525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71" name="Line 70"/>
          <p:cNvSpPr>
            <a:spLocks noChangeShapeType="1"/>
          </p:cNvSpPr>
          <p:nvPr/>
        </p:nvSpPr>
        <p:spPr bwMode="auto">
          <a:xfrm>
            <a:off x="2916238" y="5589588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72" name="Rectangle 74"/>
          <p:cNvSpPr>
            <a:spLocks noChangeArrowheads="1"/>
          </p:cNvSpPr>
          <p:nvPr/>
        </p:nvSpPr>
        <p:spPr bwMode="auto">
          <a:xfrm>
            <a:off x="5435600" y="2708275"/>
            <a:ext cx="504825" cy="86518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22573" name="Line 75"/>
          <p:cNvSpPr>
            <a:spLocks noChangeShapeType="1"/>
          </p:cNvSpPr>
          <p:nvPr/>
        </p:nvSpPr>
        <p:spPr bwMode="auto">
          <a:xfrm>
            <a:off x="5435600" y="29972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74" name="Line 76"/>
          <p:cNvSpPr>
            <a:spLocks noChangeShapeType="1"/>
          </p:cNvSpPr>
          <p:nvPr/>
        </p:nvSpPr>
        <p:spPr bwMode="auto">
          <a:xfrm>
            <a:off x="5435600" y="3284538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75" name="Rectangle 78"/>
          <p:cNvSpPr>
            <a:spLocks noChangeArrowheads="1"/>
          </p:cNvSpPr>
          <p:nvPr/>
        </p:nvSpPr>
        <p:spPr bwMode="auto">
          <a:xfrm>
            <a:off x="5435600" y="3933825"/>
            <a:ext cx="504825" cy="863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22576" name="Line 79"/>
          <p:cNvSpPr>
            <a:spLocks noChangeShapeType="1"/>
          </p:cNvSpPr>
          <p:nvPr/>
        </p:nvSpPr>
        <p:spPr bwMode="auto">
          <a:xfrm>
            <a:off x="5435600" y="4221163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77" name="Line 80"/>
          <p:cNvSpPr>
            <a:spLocks noChangeShapeType="1"/>
          </p:cNvSpPr>
          <p:nvPr/>
        </p:nvSpPr>
        <p:spPr bwMode="auto">
          <a:xfrm>
            <a:off x="5435600" y="45085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78" name="Rectangle 85"/>
          <p:cNvSpPr>
            <a:spLocks noChangeArrowheads="1"/>
          </p:cNvSpPr>
          <p:nvPr/>
        </p:nvSpPr>
        <p:spPr bwMode="auto">
          <a:xfrm>
            <a:off x="5435600" y="5373688"/>
            <a:ext cx="504825" cy="863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22579" name="Line 86"/>
          <p:cNvSpPr>
            <a:spLocks noChangeShapeType="1"/>
          </p:cNvSpPr>
          <p:nvPr/>
        </p:nvSpPr>
        <p:spPr bwMode="auto">
          <a:xfrm>
            <a:off x="5435600" y="5661025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80" name="Line 87"/>
          <p:cNvSpPr>
            <a:spLocks noChangeShapeType="1"/>
          </p:cNvSpPr>
          <p:nvPr/>
        </p:nvSpPr>
        <p:spPr bwMode="auto">
          <a:xfrm>
            <a:off x="5435600" y="594995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81" name="AutoShape 89"/>
          <p:cNvSpPr>
            <a:spLocks noChangeArrowheads="1"/>
          </p:cNvSpPr>
          <p:nvPr/>
        </p:nvSpPr>
        <p:spPr bwMode="auto">
          <a:xfrm>
            <a:off x="1476375" y="3357563"/>
            <a:ext cx="1439863" cy="71437"/>
          </a:xfrm>
          <a:prstGeom prst="leftRightArrow">
            <a:avLst>
              <a:gd name="adj1" fmla="val 50000"/>
              <a:gd name="adj2" fmla="val 40311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22582" name="AutoShape 90"/>
          <p:cNvSpPr>
            <a:spLocks noChangeArrowheads="1"/>
          </p:cNvSpPr>
          <p:nvPr/>
        </p:nvSpPr>
        <p:spPr bwMode="auto">
          <a:xfrm>
            <a:off x="1619250" y="5300663"/>
            <a:ext cx="1296988" cy="73025"/>
          </a:xfrm>
          <a:prstGeom prst="leftRightArrow">
            <a:avLst>
              <a:gd name="adj1" fmla="val 50000"/>
              <a:gd name="adj2" fmla="val 3552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22583" name="AutoShape 91"/>
          <p:cNvSpPr>
            <a:spLocks noChangeArrowheads="1"/>
          </p:cNvSpPr>
          <p:nvPr/>
        </p:nvSpPr>
        <p:spPr bwMode="auto">
          <a:xfrm>
            <a:off x="5940425" y="3141663"/>
            <a:ext cx="1368425" cy="71437"/>
          </a:xfrm>
          <a:prstGeom prst="leftRightArrow">
            <a:avLst>
              <a:gd name="adj1" fmla="val 50000"/>
              <a:gd name="adj2" fmla="val 38311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22584" name="AutoShape 92"/>
          <p:cNvSpPr>
            <a:spLocks noChangeArrowheads="1"/>
          </p:cNvSpPr>
          <p:nvPr/>
        </p:nvSpPr>
        <p:spPr bwMode="auto">
          <a:xfrm>
            <a:off x="5940425" y="5734050"/>
            <a:ext cx="1511300" cy="71438"/>
          </a:xfrm>
          <a:prstGeom prst="leftRightArrow">
            <a:avLst>
              <a:gd name="adj1" fmla="val 50000"/>
              <a:gd name="adj2" fmla="val 42310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22585" name="Text Box 94"/>
          <p:cNvSpPr txBox="1">
            <a:spLocks noChangeArrowheads="1"/>
          </p:cNvSpPr>
          <p:nvPr/>
        </p:nvSpPr>
        <p:spPr bwMode="auto">
          <a:xfrm>
            <a:off x="5319713" y="3594100"/>
            <a:ext cx="6683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az-Cyrl-AZ" sz="1800">
                <a:latin typeface="Arial" charset="0"/>
              </a:rPr>
              <a:t>П</a:t>
            </a:r>
            <a:r>
              <a:rPr lang="et-EE" sz="1800">
                <a:latin typeface="Arial" charset="0"/>
              </a:rPr>
              <a:t>TO</a:t>
            </a:r>
          </a:p>
        </p:txBody>
      </p:sp>
      <p:sp>
        <p:nvSpPr>
          <p:cNvPr id="22586" name="Text Box 96"/>
          <p:cNvSpPr txBox="1">
            <a:spLocks noChangeArrowheads="1"/>
          </p:cNvSpPr>
          <p:nvPr/>
        </p:nvSpPr>
        <p:spPr bwMode="auto">
          <a:xfrm>
            <a:off x="5435600" y="5013325"/>
            <a:ext cx="708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t-EE" sz="1800">
                <a:latin typeface="Arial" charset="0"/>
              </a:rPr>
              <a:t>OO</a:t>
            </a:r>
          </a:p>
        </p:txBody>
      </p:sp>
      <p:sp>
        <p:nvSpPr>
          <p:cNvPr id="22587" name="Text Box 82"/>
          <p:cNvSpPr txBox="1">
            <a:spLocks noChangeArrowheads="1"/>
          </p:cNvSpPr>
          <p:nvPr/>
        </p:nvSpPr>
        <p:spPr bwMode="auto">
          <a:xfrm>
            <a:off x="6588125" y="1557338"/>
            <a:ext cx="20732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az-Cyrl-AZ" sz="2400" dirty="0">
                <a:latin typeface="Calibri" pitchFamily="34" charset="0"/>
                <a:cs typeface="Arial" charset="0"/>
              </a:rPr>
              <a:t>Эстонская</a:t>
            </a:r>
            <a:r>
              <a:rPr lang="et-EE" sz="2400" dirty="0">
                <a:latin typeface="Calibri" pitchFamily="34" charset="0"/>
                <a:cs typeface="Arial" charset="0"/>
              </a:rPr>
              <a:t> </a:t>
            </a:r>
          </a:p>
          <a:p>
            <a:pPr eaLnBrk="1" hangingPunct="1"/>
            <a:r>
              <a:rPr lang="az-Cyrl-AZ" sz="2400" dirty="0">
                <a:latin typeface="Calibri" pitchFamily="34" charset="0"/>
              </a:rPr>
              <a:t>рамка</a:t>
            </a:r>
            <a:r>
              <a:rPr lang="et-EE" sz="2400" dirty="0">
                <a:latin typeface="Calibri" pitchFamily="34" charset="0"/>
              </a:rPr>
              <a:t> </a:t>
            </a:r>
          </a:p>
          <a:p>
            <a:pPr eaLnBrk="1" hangingPunct="1"/>
            <a:r>
              <a:rPr lang="az-Cyrl-AZ" sz="2400" dirty="0">
                <a:latin typeface="Calibri" pitchFamily="34" charset="0"/>
              </a:rPr>
              <a:t>квалификаций</a:t>
            </a:r>
            <a:endParaRPr lang="et-EE" sz="2400" dirty="0">
              <a:latin typeface="Calibri" pitchFamily="34" charset="0"/>
            </a:endParaRPr>
          </a:p>
        </p:txBody>
      </p:sp>
      <p:sp>
        <p:nvSpPr>
          <p:cNvPr id="22588" name="Line 84"/>
          <p:cNvSpPr>
            <a:spLocks noChangeShapeType="1"/>
          </p:cNvSpPr>
          <p:nvPr/>
        </p:nvSpPr>
        <p:spPr bwMode="auto">
          <a:xfrm flipV="1">
            <a:off x="6084888" y="1844675"/>
            <a:ext cx="576262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83" name="Date Placeholder 82"/>
          <p:cNvSpPr txBox="1">
            <a:spLocks noGrp="1"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fld id="{676BD712-9F40-44C3-8EC8-83F64257950D}" type="datetime1">
              <a:rPr lang="et-EE" sz="1200">
                <a:solidFill>
                  <a:schemeClr val="tx1">
                    <a:tint val="75000"/>
                  </a:schemeClr>
                </a:solidFill>
              </a:rPr>
              <a:pPr>
                <a:defRPr/>
              </a:pPr>
              <a:t>16.05.2017</a:t>
            </a:fld>
            <a:endParaRPr lang="et-EE" sz="12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84" name="Slide Number Placeholder 8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075F1227-C43C-4194-B629-0FF2353E932E}" type="slidenum">
              <a:rPr lang="et-EE" sz="1200">
                <a:solidFill>
                  <a:schemeClr val="tx1">
                    <a:tint val="75000"/>
                  </a:schemeClr>
                </a:solidFill>
              </a:rPr>
              <a:pPr algn="r">
                <a:defRPr/>
              </a:pPr>
              <a:t>21</a:t>
            </a:fld>
            <a:endParaRPr lang="et-EE" sz="1200">
              <a:solidFill>
                <a:schemeClr val="tx1">
                  <a:tint val="75000"/>
                </a:schemeClr>
              </a:solidFill>
            </a:endParaRPr>
          </a:p>
        </p:txBody>
      </p:sp>
      <p:cxnSp>
        <p:nvCxnSpPr>
          <p:cNvPr id="86" name="Straight Connector 85"/>
          <p:cNvCxnSpPr>
            <a:stCxn id="22535" idx="1"/>
            <a:endCxn id="22535" idx="3"/>
          </p:cNvCxnSpPr>
          <p:nvPr/>
        </p:nvCxnSpPr>
        <p:spPr>
          <a:xfrm rot="10800000" flipH="1">
            <a:off x="4211638" y="4113213"/>
            <a:ext cx="5048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3610548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Cyrl-AZ"/>
              <a:t>Национальные</a:t>
            </a:r>
            <a:r>
              <a:rPr lang="et-EE"/>
              <a:t> </a:t>
            </a:r>
            <a:r>
              <a:rPr lang="az-Cyrl-AZ"/>
              <a:t>стандарты</a:t>
            </a:r>
            <a:r>
              <a:rPr lang="et-EE"/>
              <a:t> </a:t>
            </a:r>
            <a:r>
              <a:rPr lang="az-Cyrl-AZ"/>
              <a:t>образования</a:t>
            </a:r>
            <a:endParaRPr lang="et-EE"/>
          </a:p>
        </p:txBody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xfrm>
            <a:off x="461319" y="1700808"/>
            <a:ext cx="8229600" cy="4525963"/>
          </a:xfrm>
        </p:spPr>
        <p:txBody>
          <a:bodyPr/>
          <a:lstStyle/>
          <a:p>
            <a:pPr>
              <a:lnSpc>
                <a:spcPts val="2400"/>
              </a:lnSpc>
            </a:pPr>
            <a:r>
              <a:rPr lang="az-Cyrl-AZ" sz="2800" dirty="0"/>
              <a:t>Общая</a:t>
            </a:r>
            <a:r>
              <a:rPr lang="et-EE" sz="2800" dirty="0"/>
              <a:t> </a:t>
            </a:r>
            <a:r>
              <a:rPr lang="az-Cyrl-AZ" sz="2800" dirty="0"/>
              <a:t>тенденция</a:t>
            </a:r>
            <a:r>
              <a:rPr lang="et-EE" sz="2800" dirty="0"/>
              <a:t> – </a:t>
            </a:r>
            <a:r>
              <a:rPr lang="az-Cyrl-AZ" sz="2800" b="1" dirty="0"/>
              <a:t>к</a:t>
            </a:r>
            <a:r>
              <a:rPr lang="et-EE" sz="2800" b="1" dirty="0"/>
              <a:t> </a:t>
            </a:r>
            <a:r>
              <a:rPr lang="az-Cyrl-AZ" sz="2800" b="1" dirty="0"/>
              <a:t>стандартам</a:t>
            </a:r>
            <a:r>
              <a:rPr lang="et-EE" sz="2800" b="1" dirty="0"/>
              <a:t> </a:t>
            </a:r>
            <a:r>
              <a:rPr lang="az-Cyrl-AZ" sz="2800" b="1" dirty="0"/>
              <a:t>основанным</a:t>
            </a:r>
            <a:r>
              <a:rPr lang="et-EE" sz="2800" b="1" dirty="0"/>
              <a:t> </a:t>
            </a:r>
            <a:r>
              <a:rPr lang="az-Cyrl-AZ" sz="2800" b="1" dirty="0"/>
              <a:t>на</a:t>
            </a:r>
            <a:r>
              <a:rPr lang="et-EE" sz="2800" b="1" dirty="0"/>
              <a:t> </a:t>
            </a:r>
            <a:r>
              <a:rPr lang="az-Cyrl-AZ" sz="2800" b="1" dirty="0"/>
              <a:t>результатах</a:t>
            </a:r>
            <a:r>
              <a:rPr lang="et-EE" sz="2800" b="1" dirty="0"/>
              <a:t> </a:t>
            </a:r>
            <a:r>
              <a:rPr lang="az-Cyrl-AZ" sz="2800" b="1" dirty="0"/>
              <a:t>обучения</a:t>
            </a:r>
            <a:r>
              <a:rPr lang="et-EE" sz="2800" b="1" dirty="0"/>
              <a:t> </a:t>
            </a:r>
            <a:r>
              <a:rPr lang="et-EE" sz="2800" dirty="0"/>
              <a:t>(</a:t>
            </a:r>
            <a:r>
              <a:rPr lang="uk-UA" sz="2800" dirty="0"/>
              <a:t>компетентностях</a:t>
            </a:r>
            <a:r>
              <a:rPr lang="et-EE" sz="2800" dirty="0"/>
              <a:t>):</a:t>
            </a:r>
          </a:p>
          <a:p>
            <a:pPr lvl="1">
              <a:lnSpc>
                <a:spcPts val="2400"/>
              </a:lnSpc>
            </a:pPr>
            <a:r>
              <a:rPr lang="az-Cyrl-AZ" sz="2400" dirty="0"/>
              <a:t>Стандарт</a:t>
            </a:r>
            <a:r>
              <a:rPr lang="et-EE" sz="2400" dirty="0"/>
              <a:t> </a:t>
            </a:r>
            <a:r>
              <a:rPr lang="az-Cyrl-AZ" sz="2400" dirty="0"/>
              <a:t>высшего</a:t>
            </a:r>
            <a:r>
              <a:rPr lang="et-EE" sz="2400" dirty="0"/>
              <a:t> </a:t>
            </a:r>
            <a:r>
              <a:rPr lang="az-Cyrl-AZ" sz="2400" dirty="0"/>
              <a:t>образования </a:t>
            </a:r>
            <a:r>
              <a:rPr lang="et-EE" sz="2400" dirty="0"/>
              <a:t>(2008)</a:t>
            </a:r>
          </a:p>
          <a:p>
            <a:pPr lvl="1">
              <a:lnSpc>
                <a:spcPts val="2400"/>
              </a:lnSpc>
            </a:pPr>
            <a:r>
              <a:rPr lang="az-Cyrl-AZ" sz="2400" dirty="0"/>
              <a:t>Стандарт</a:t>
            </a:r>
            <a:r>
              <a:rPr lang="et-EE" sz="2400" dirty="0"/>
              <a:t> </a:t>
            </a:r>
            <a:r>
              <a:rPr lang="uk-UA" sz="2400" dirty="0"/>
              <a:t>профессионального</a:t>
            </a:r>
            <a:r>
              <a:rPr lang="et-EE" sz="2400" dirty="0"/>
              <a:t> </a:t>
            </a:r>
            <a:r>
              <a:rPr lang="az-Cyrl-AZ" sz="2400" dirty="0"/>
              <a:t>образования </a:t>
            </a:r>
            <a:r>
              <a:rPr lang="et-EE" sz="2400" dirty="0"/>
              <a:t>(2009, 2013) + </a:t>
            </a:r>
            <a:r>
              <a:rPr lang="az-Cyrl-AZ" sz="2400" dirty="0"/>
              <a:t>типовые</a:t>
            </a:r>
            <a:r>
              <a:rPr lang="et-EE" sz="2400" dirty="0"/>
              <a:t> </a:t>
            </a:r>
            <a:r>
              <a:rPr lang="az-Cyrl-AZ" sz="2400" dirty="0"/>
              <a:t>учебные</a:t>
            </a:r>
            <a:r>
              <a:rPr lang="et-EE" sz="2400" dirty="0"/>
              <a:t> </a:t>
            </a:r>
            <a:r>
              <a:rPr lang="az-Cyrl-AZ" sz="2400" dirty="0"/>
              <a:t>планы</a:t>
            </a:r>
            <a:r>
              <a:rPr lang="et-EE" sz="2400" dirty="0"/>
              <a:t> (</a:t>
            </a:r>
            <a:r>
              <a:rPr lang="uk-UA" sz="2400" dirty="0"/>
              <a:t>около </a:t>
            </a:r>
            <a:r>
              <a:rPr lang="et-EE" sz="2400" dirty="0"/>
              <a:t>50)</a:t>
            </a:r>
          </a:p>
          <a:p>
            <a:pPr lvl="1">
              <a:lnSpc>
                <a:spcPts val="2400"/>
              </a:lnSpc>
            </a:pPr>
            <a:r>
              <a:rPr lang="az-Cyrl-AZ" sz="2400" dirty="0"/>
              <a:t>Государственый</a:t>
            </a:r>
            <a:r>
              <a:rPr lang="et-EE" sz="2400" dirty="0"/>
              <a:t> </a:t>
            </a:r>
            <a:r>
              <a:rPr lang="az-Cyrl-AZ" sz="2400" dirty="0"/>
              <a:t>учебный</a:t>
            </a:r>
            <a:r>
              <a:rPr lang="et-EE" sz="2400" dirty="0"/>
              <a:t> </a:t>
            </a:r>
            <a:r>
              <a:rPr lang="az-Cyrl-AZ" sz="2400" dirty="0"/>
              <a:t>план</a:t>
            </a:r>
            <a:r>
              <a:rPr lang="et-EE" sz="2400" dirty="0"/>
              <a:t> </a:t>
            </a:r>
            <a:r>
              <a:rPr lang="az-Cyrl-AZ" sz="2400" dirty="0"/>
              <a:t>для</a:t>
            </a:r>
            <a:r>
              <a:rPr lang="et-EE" sz="2400" dirty="0"/>
              <a:t> </a:t>
            </a:r>
            <a:r>
              <a:rPr lang="az-Cyrl-AZ" sz="2400" dirty="0"/>
              <a:t>основной</a:t>
            </a:r>
            <a:r>
              <a:rPr lang="et-EE" sz="2400" dirty="0"/>
              <a:t> </a:t>
            </a:r>
            <a:r>
              <a:rPr lang="az-Cyrl-AZ" sz="2400" dirty="0"/>
              <a:t>школы </a:t>
            </a:r>
            <a:r>
              <a:rPr lang="et-EE" sz="2400" dirty="0"/>
              <a:t>(2011)</a:t>
            </a:r>
          </a:p>
          <a:p>
            <a:pPr lvl="1">
              <a:lnSpc>
                <a:spcPts val="2400"/>
              </a:lnSpc>
            </a:pPr>
            <a:r>
              <a:rPr lang="az-Cyrl-AZ" sz="2400" dirty="0"/>
              <a:t>Государственый</a:t>
            </a:r>
            <a:r>
              <a:rPr lang="et-EE" sz="2400" dirty="0"/>
              <a:t> </a:t>
            </a:r>
            <a:r>
              <a:rPr lang="az-Cyrl-AZ" sz="2400" dirty="0"/>
              <a:t>учебный</a:t>
            </a:r>
            <a:r>
              <a:rPr lang="et-EE" sz="2400" dirty="0"/>
              <a:t> </a:t>
            </a:r>
            <a:r>
              <a:rPr lang="az-Cyrl-AZ" sz="2400" dirty="0"/>
              <a:t>план</a:t>
            </a:r>
            <a:r>
              <a:rPr lang="et-EE" sz="2400" dirty="0"/>
              <a:t> </a:t>
            </a:r>
            <a:r>
              <a:rPr lang="az-Cyrl-AZ" sz="2400" dirty="0"/>
              <a:t>для</a:t>
            </a:r>
            <a:r>
              <a:rPr lang="et-EE" sz="2400" dirty="0"/>
              <a:t> </a:t>
            </a:r>
            <a:r>
              <a:rPr lang="az-Cyrl-AZ" sz="2400" dirty="0"/>
              <a:t>средней</a:t>
            </a:r>
            <a:r>
              <a:rPr lang="et-EE" sz="2400" dirty="0"/>
              <a:t> </a:t>
            </a:r>
            <a:r>
              <a:rPr lang="az-Cyrl-AZ" sz="2400" dirty="0"/>
              <a:t>школы </a:t>
            </a:r>
            <a:r>
              <a:rPr lang="et-EE" sz="2400" dirty="0"/>
              <a:t>(2011)</a:t>
            </a:r>
          </a:p>
          <a:p>
            <a:pPr lvl="1">
              <a:lnSpc>
                <a:spcPts val="2400"/>
              </a:lnSpc>
            </a:pPr>
            <a:r>
              <a:rPr lang="az-Cyrl-AZ" sz="2400" dirty="0"/>
              <a:t>Новое</a:t>
            </a:r>
            <a:r>
              <a:rPr lang="et-EE" sz="2400" dirty="0"/>
              <a:t> </a:t>
            </a:r>
            <a:r>
              <a:rPr lang="az-Cyrl-AZ" sz="2400" dirty="0"/>
              <a:t>поколение</a:t>
            </a:r>
            <a:r>
              <a:rPr lang="et-EE" sz="2400" dirty="0"/>
              <a:t> </a:t>
            </a:r>
            <a:r>
              <a:rPr lang="az-Cyrl-AZ" sz="2400" dirty="0"/>
              <a:t>профессиональных</a:t>
            </a:r>
            <a:r>
              <a:rPr lang="et-EE" sz="2400" dirty="0"/>
              <a:t> </a:t>
            </a:r>
            <a:r>
              <a:rPr lang="az-Cyrl-AZ" sz="2400" dirty="0"/>
              <a:t>стандарт</a:t>
            </a:r>
            <a:r>
              <a:rPr lang="et-EE" sz="2400" dirty="0"/>
              <a:t>o</a:t>
            </a:r>
            <a:r>
              <a:rPr lang="az-Cyrl-AZ" sz="2400" dirty="0"/>
              <a:t>в </a:t>
            </a:r>
            <a:r>
              <a:rPr lang="et-EE" sz="2400" dirty="0"/>
              <a:t>(2010-...)</a:t>
            </a:r>
          </a:p>
        </p:txBody>
      </p:sp>
    </p:spTree>
    <p:extLst>
      <p:ext uri="{BB962C8B-B14F-4D97-AF65-F5344CB8AC3E}">
        <p14:creationId xmlns:p14="http://schemas.microsoft.com/office/powerpoint/2010/main" val="38855543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81"/>
          <p:cNvSpPr>
            <a:spLocks noChangeArrowheads="1"/>
          </p:cNvSpPr>
          <p:nvPr/>
        </p:nvSpPr>
        <p:spPr bwMode="auto">
          <a:xfrm>
            <a:off x="2484438" y="1557338"/>
            <a:ext cx="3959225" cy="4824412"/>
          </a:xfrm>
          <a:prstGeom prst="rect">
            <a:avLst/>
          </a:prstGeom>
          <a:solidFill>
            <a:srgbClr val="DDEE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59" name="Date Placeholder 3"/>
          <p:cNvSpPr txBox="1">
            <a:spLocks noGrp="1"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fld id="{F896D9C4-6682-43D2-A6FA-DC5E2317DEFE}" type="datetime1">
              <a:rPr lang="et-EE" sz="1200">
                <a:solidFill>
                  <a:schemeClr val="tx1">
                    <a:tint val="75000"/>
                  </a:schemeClr>
                </a:solidFill>
              </a:rPr>
              <a:pPr>
                <a:defRPr/>
              </a:pPr>
              <a:t>16.05.2017</a:t>
            </a:fld>
            <a:endParaRPr lang="et-EE" sz="12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60" name="Slide Number Placeholder 5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EC9BEFB7-5A33-4A08-B67A-7A4DAB0D2DC1}" type="slidenum">
              <a:rPr lang="et-EE" sz="1200">
                <a:solidFill>
                  <a:schemeClr val="tx1">
                    <a:tint val="75000"/>
                  </a:schemeClr>
                </a:solidFill>
              </a:rPr>
              <a:pPr algn="r">
                <a:defRPr/>
              </a:pPr>
              <a:t>23</a:t>
            </a:fld>
            <a:endParaRPr lang="et-EE" sz="12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22533" name="Rectangle 4"/>
          <p:cNvSpPr>
            <a:spLocks noGrp="1"/>
          </p:cNvSpPr>
          <p:nvPr>
            <p:ph type="title" idx="4294967295"/>
          </p:nvPr>
        </p:nvSpPr>
        <p:spPr/>
        <p:txBody>
          <a:bodyPr lIns="45720" rIns="45720"/>
          <a:lstStyle/>
          <a:p>
            <a:pPr eaLnBrk="1" hangingPunct="1"/>
            <a:r>
              <a:rPr lang="az-Cyrl-AZ" sz="4000" dirty="0">
                <a:cs typeface="Arial" charset="0"/>
              </a:rPr>
              <a:t>Эстонская</a:t>
            </a:r>
            <a:r>
              <a:rPr lang="et-EE" sz="4000" dirty="0">
                <a:cs typeface="Arial" charset="0"/>
              </a:rPr>
              <a:t> </a:t>
            </a:r>
            <a:r>
              <a:rPr lang="az-Cyrl-AZ" sz="4000" dirty="0"/>
              <a:t>рамка</a:t>
            </a:r>
            <a:r>
              <a:rPr lang="et-EE" sz="4000" dirty="0"/>
              <a:t> </a:t>
            </a:r>
            <a:r>
              <a:rPr lang="az-Cyrl-AZ" sz="4000" dirty="0"/>
              <a:t>квалификаций</a:t>
            </a:r>
            <a:r>
              <a:rPr lang="et-EE" sz="4000" dirty="0"/>
              <a:t> </a:t>
            </a:r>
            <a:r>
              <a:rPr lang="et-EE" sz="4000" dirty="0">
                <a:cs typeface="Arial" charset="0"/>
              </a:rPr>
              <a:t>(2017)</a:t>
            </a:r>
            <a:endParaRPr lang="et-EE" sz="4000" dirty="0"/>
          </a:p>
        </p:txBody>
      </p:sp>
      <p:sp>
        <p:nvSpPr>
          <p:cNvPr id="22534" name="Rectangle 5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et-EE"/>
          </a:p>
        </p:txBody>
      </p:sp>
      <p:sp>
        <p:nvSpPr>
          <p:cNvPr id="22535" name="Rectangle 5"/>
          <p:cNvSpPr>
            <a:spLocks noChangeArrowheads="1"/>
          </p:cNvSpPr>
          <p:nvPr/>
        </p:nvSpPr>
        <p:spPr bwMode="auto">
          <a:xfrm>
            <a:off x="4211638" y="1989138"/>
            <a:ext cx="504825" cy="4248150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 sz="1800">
              <a:latin typeface="Arial" charset="0"/>
            </a:endParaRPr>
          </a:p>
        </p:txBody>
      </p:sp>
      <p:sp>
        <p:nvSpPr>
          <p:cNvPr id="22536" name="Freeform 8"/>
          <p:cNvSpPr>
            <a:spLocks/>
          </p:cNvSpPr>
          <p:nvPr/>
        </p:nvSpPr>
        <p:spPr bwMode="auto">
          <a:xfrm>
            <a:off x="71438" y="2708275"/>
            <a:ext cx="1595437" cy="3241675"/>
          </a:xfrm>
          <a:custGeom>
            <a:avLst/>
            <a:gdLst>
              <a:gd name="T0" fmla="*/ 2147483647 w 876"/>
              <a:gd name="T1" fmla="*/ 2147483647 h 1728"/>
              <a:gd name="T2" fmla="*/ 2147483647 w 876"/>
              <a:gd name="T3" fmla="*/ 2147483647 h 1728"/>
              <a:gd name="T4" fmla="*/ 2147483647 w 876"/>
              <a:gd name="T5" fmla="*/ 2147483647 h 1728"/>
              <a:gd name="T6" fmla="*/ 2147483647 w 876"/>
              <a:gd name="T7" fmla="*/ 0 h 1728"/>
              <a:gd name="T8" fmla="*/ 2147483647 w 876"/>
              <a:gd name="T9" fmla="*/ 2147483647 h 1728"/>
              <a:gd name="T10" fmla="*/ 2147483647 w 876"/>
              <a:gd name="T11" fmla="*/ 2147483647 h 1728"/>
              <a:gd name="T12" fmla="*/ 2147483647 w 876"/>
              <a:gd name="T13" fmla="*/ 2147483647 h 1728"/>
              <a:gd name="T14" fmla="*/ 2147483647 w 876"/>
              <a:gd name="T15" fmla="*/ 2147483647 h 1728"/>
              <a:gd name="T16" fmla="*/ 2147483647 w 876"/>
              <a:gd name="T17" fmla="*/ 2147483647 h 1728"/>
              <a:gd name="T18" fmla="*/ 2147483647 w 876"/>
              <a:gd name="T19" fmla="*/ 2147483647 h 1728"/>
              <a:gd name="T20" fmla="*/ 2147483647 w 876"/>
              <a:gd name="T21" fmla="*/ 2147483647 h 1728"/>
              <a:gd name="T22" fmla="*/ 2147483647 w 876"/>
              <a:gd name="T23" fmla="*/ 2147483647 h 1728"/>
              <a:gd name="T24" fmla="*/ 2147483647 w 876"/>
              <a:gd name="T25" fmla="*/ 2147483647 h 1728"/>
              <a:gd name="T26" fmla="*/ 2147483647 w 876"/>
              <a:gd name="T27" fmla="*/ 2147483647 h 1728"/>
              <a:gd name="T28" fmla="*/ 2147483647 w 876"/>
              <a:gd name="T29" fmla="*/ 2147483647 h 1728"/>
              <a:gd name="T30" fmla="*/ 2147483647 w 876"/>
              <a:gd name="T31" fmla="*/ 2147483647 h 1728"/>
              <a:gd name="T32" fmla="*/ 2147483647 w 876"/>
              <a:gd name="T33" fmla="*/ 2147483647 h 1728"/>
              <a:gd name="T34" fmla="*/ 2147483647 w 876"/>
              <a:gd name="T35" fmla="*/ 2147483647 h 1728"/>
              <a:gd name="T36" fmla="*/ 2147483647 w 876"/>
              <a:gd name="T37" fmla="*/ 2147483647 h 1728"/>
              <a:gd name="T38" fmla="*/ 2147483647 w 876"/>
              <a:gd name="T39" fmla="*/ 2147483647 h 1728"/>
              <a:gd name="T40" fmla="*/ 2147483647 w 876"/>
              <a:gd name="T41" fmla="*/ 2147483647 h 1728"/>
              <a:gd name="T42" fmla="*/ 2147483647 w 876"/>
              <a:gd name="T43" fmla="*/ 2147483647 h 1728"/>
              <a:gd name="T44" fmla="*/ 2147483647 w 876"/>
              <a:gd name="T45" fmla="*/ 2147483647 h 1728"/>
              <a:gd name="T46" fmla="*/ 2147483647 w 876"/>
              <a:gd name="T47" fmla="*/ 2147483647 h 1728"/>
              <a:gd name="T48" fmla="*/ 2147483647 w 876"/>
              <a:gd name="T49" fmla="*/ 2147483647 h 1728"/>
              <a:gd name="T50" fmla="*/ 2147483647 w 876"/>
              <a:gd name="T51" fmla="*/ 2147483647 h 1728"/>
              <a:gd name="T52" fmla="*/ 2147483647 w 876"/>
              <a:gd name="T53" fmla="*/ 2147483647 h 1728"/>
              <a:gd name="T54" fmla="*/ 2147483647 w 876"/>
              <a:gd name="T55" fmla="*/ 2147483647 h 1728"/>
              <a:gd name="T56" fmla="*/ 2147483647 w 876"/>
              <a:gd name="T57" fmla="*/ 2147483647 h 1728"/>
              <a:gd name="T58" fmla="*/ 2147483647 w 876"/>
              <a:gd name="T59" fmla="*/ 2147483647 h 1728"/>
              <a:gd name="T60" fmla="*/ 2147483647 w 876"/>
              <a:gd name="T61" fmla="*/ 2147483647 h 1728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876"/>
              <a:gd name="T94" fmla="*/ 0 h 1728"/>
              <a:gd name="T95" fmla="*/ 876 w 876"/>
              <a:gd name="T96" fmla="*/ 1728 h 1728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876" h="1728">
                <a:moveTo>
                  <a:pt x="16" y="189"/>
                </a:moveTo>
                <a:cubicBezTo>
                  <a:pt x="22" y="122"/>
                  <a:pt x="19" y="121"/>
                  <a:pt x="43" y="74"/>
                </a:cubicBezTo>
                <a:cubicBezTo>
                  <a:pt x="50" y="61"/>
                  <a:pt x="46" y="43"/>
                  <a:pt x="56" y="33"/>
                </a:cubicBezTo>
                <a:cubicBezTo>
                  <a:pt x="70" y="19"/>
                  <a:pt x="104" y="0"/>
                  <a:pt x="104" y="0"/>
                </a:cubicBezTo>
                <a:cubicBezTo>
                  <a:pt x="221" y="3"/>
                  <a:pt x="324" y="4"/>
                  <a:pt x="436" y="27"/>
                </a:cubicBezTo>
                <a:cubicBezTo>
                  <a:pt x="481" y="46"/>
                  <a:pt x="540" y="56"/>
                  <a:pt x="578" y="88"/>
                </a:cubicBezTo>
                <a:cubicBezTo>
                  <a:pt x="634" y="135"/>
                  <a:pt x="678" y="185"/>
                  <a:pt x="720" y="244"/>
                </a:cubicBezTo>
                <a:cubicBezTo>
                  <a:pt x="742" y="275"/>
                  <a:pt x="741" y="311"/>
                  <a:pt x="754" y="345"/>
                </a:cubicBezTo>
                <a:cubicBezTo>
                  <a:pt x="764" y="372"/>
                  <a:pt x="779" y="398"/>
                  <a:pt x="788" y="426"/>
                </a:cubicBezTo>
                <a:cubicBezTo>
                  <a:pt x="798" y="456"/>
                  <a:pt x="798" y="475"/>
                  <a:pt x="809" y="501"/>
                </a:cubicBezTo>
                <a:cubicBezTo>
                  <a:pt x="821" y="529"/>
                  <a:pt x="840" y="553"/>
                  <a:pt x="849" y="582"/>
                </a:cubicBezTo>
                <a:cubicBezTo>
                  <a:pt x="861" y="622"/>
                  <a:pt x="864" y="664"/>
                  <a:pt x="876" y="704"/>
                </a:cubicBezTo>
                <a:cubicBezTo>
                  <a:pt x="874" y="894"/>
                  <a:pt x="874" y="1084"/>
                  <a:pt x="870" y="1274"/>
                </a:cubicBezTo>
                <a:cubicBezTo>
                  <a:pt x="869" y="1337"/>
                  <a:pt x="840" y="1425"/>
                  <a:pt x="795" y="1470"/>
                </a:cubicBezTo>
                <a:cubicBezTo>
                  <a:pt x="778" y="1517"/>
                  <a:pt x="802" y="1460"/>
                  <a:pt x="768" y="1511"/>
                </a:cubicBezTo>
                <a:cubicBezTo>
                  <a:pt x="750" y="1539"/>
                  <a:pt x="779" y="1543"/>
                  <a:pt x="734" y="1572"/>
                </a:cubicBezTo>
                <a:cubicBezTo>
                  <a:pt x="720" y="1581"/>
                  <a:pt x="693" y="1599"/>
                  <a:pt x="693" y="1599"/>
                </a:cubicBezTo>
                <a:cubicBezTo>
                  <a:pt x="683" y="1615"/>
                  <a:pt x="656" y="1637"/>
                  <a:pt x="639" y="1646"/>
                </a:cubicBezTo>
                <a:cubicBezTo>
                  <a:pt x="620" y="1656"/>
                  <a:pt x="596" y="1655"/>
                  <a:pt x="578" y="1667"/>
                </a:cubicBezTo>
                <a:cubicBezTo>
                  <a:pt x="538" y="1693"/>
                  <a:pt x="495" y="1699"/>
                  <a:pt x="449" y="1707"/>
                </a:cubicBezTo>
                <a:cubicBezTo>
                  <a:pt x="420" y="1717"/>
                  <a:pt x="390" y="1718"/>
                  <a:pt x="361" y="1728"/>
                </a:cubicBezTo>
                <a:cubicBezTo>
                  <a:pt x="226" y="1722"/>
                  <a:pt x="219" y="1721"/>
                  <a:pt x="117" y="1687"/>
                </a:cubicBezTo>
                <a:cubicBezTo>
                  <a:pt x="70" y="1615"/>
                  <a:pt x="141" y="1718"/>
                  <a:pt x="84" y="1653"/>
                </a:cubicBezTo>
                <a:cubicBezTo>
                  <a:pt x="73" y="1641"/>
                  <a:pt x="65" y="1626"/>
                  <a:pt x="56" y="1612"/>
                </a:cubicBezTo>
                <a:cubicBezTo>
                  <a:pt x="51" y="1604"/>
                  <a:pt x="43" y="1599"/>
                  <a:pt x="36" y="1592"/>
                </a:cubicBezTo>
                <a:cubicBezTo>
                  <a:pt x="24" y="1557"/>
                  <a:pt x="15" y="1544"/>
                  <a:pt x="9" y="1504"/>
                </a:cubicBezTo>
                <a:cubicBezTo>
                  <a:pt x="12" y="1357"/>
                  <a:pt x="0" y="1144"/>
                  <a:pt x="29" y="982"/>
                </a:cubicBezTo>
                <a:cubicBezTo>
                  <a:pt x="27" y="808"/>
                  <a:pt x="27" y="634"/>
                  <a:pt x="23" y="460"/>
                </a:cubicBezTo>
                <a:cubicBezTo>
                  <a:pt x="22" y="426"/>
                  <a:pt x="2" y="359"/>
                  <a:pt x="2" y="359"/>
                </a:cubicBezTo>
                <a:cubicBezTo>
                  <a:pt x="4" y="334"/>
                  <a:pt x="21" y="252"/>
                  <a:pt x="9" y="216"/>
                </a:cubicBezTo>
                <a:cubicBezTo>
                  <a:pt x="17" y="194"/>
                  <a:pt x="16" y="203"/>
                  <a:pt x="16" y="189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t-EE"/>
          </a:p>
        </p:txBody>
      </p:sp>
      <p:sp>
        <p:nvSpPr>
          <p:cNvPr id="22537" name="Freeform 9"/>
          <p:cNvSpPr>
            <a:spLocks/>
          </p:cNvSpPr>
          <p:nvPr/>
        </p:nvSpPr>
        <p:spPr bwMode="auto">
          <a:xfrm>
            <a:off x="7235825" y="2708275"/>
            <a:ext cx="1624013" cy="3384550"/>
          </a:xfrm>
          <a:custGeom>
            <a:avLst/>
            <a:gdLst>
              <a:gd name="T0" fmla="*/ 2147483647 w 1023"/>
              <a:gd name="T1" fmla="*/ 2147483647 h 2273"/>
              <a:gd name="T2" fmla="*/ 2147483647 w 1023"/>
              <a:gd name="T3" fmla="*/ 2147483647 h 2273"/>
              <a:gd name="T4" fmla="*/ 2147483647 w 1023"/>
              <a:gd name="T5" fmla="*/ 2147483647 h 2273"/>
              <a:gd name="T6" fmla="*/ 2147483647 w 1023"/>
              <a:gd name="T7" fmla="*/ 2147483647 h 2273"/>
              <a:gd name="T8" fmla="*/ 2147483647 w 1023"/>
              <a:gd name="T9" fmla="*/ 0 h 2273"/>
              <a:gd name="T10" fmla="*/ 2147483647 w 1023"/>
              <a:gd name="T11" fmla="*/ 2147483647 h 2273"/>
              <a:gd name="T12" fmla="*/ 2147483647 w 1023"/>
              <a:gd name="T13" fmla="*/ 2147483647 h 2273"/>
              <a:gd name="T14" fmla="*/ 2147483647 w 1023"/>
              <a:gd name="T15" fmla="*/ 2147483647 h 2273"/>
              <a:gd name="T16" fmla="*/ 2147483647 w 1023"/>
              <a:gd name="T17" fmla="*/ 2147483647 h 2273"/>
              <a:gd name="T18" fmla="*/ 2147483647 w 1023"/>
              <a:gd name="T19" fmla="*/ 2147483647 h 2273"/>
              <a:gd name="T20" fmla="*/ 2147483647 w 1023"/>
              <a:gd name="T21" fmla="*/ 2147483647 h 2273"/>
              <a:gd name="T22" fmla="*/ 2147483647 w 1023"/>
              <a:gd name="T23" fmla="*/ 2147483647 h 2273"/>
              <a:gd name="T24" fmla="*/ 2147483647 w 1023"/>
              <a:gd name="T25" fmla="*/ 2147483647 h 2273"/>
              <a:gd name="T26" fmla="*/ 2147483647 w 1023"/>
              <a:gd name="T27" fmla="*/ 2147483647 h 2273"/>
              <a:gd name="T28" fmla="*/ 2147483647 w 1023"/>
              <a:gd name="T29" fmla="*/ 2147483647 h 2273"/>
              <a:gd name="T30" fmla="*/ 2147483647 w 1023"/>
              <a:gd name="T31" fmla="*/ 2147483647 h 2273"/>
              <a:gd name="T32" fmla="*/ 2147483647 w 1023"/>
              <a:gd name="T33" fmla="*/ 2147483647 h 2273"/>
              <a:gd name="T34" fmla="*/ 2147483647 w 1023"/>
              <a:gd name="T35" fmla="*/ 2147483647 h 2273"/>
              <a:gd name="T36" fmla="*/ 2147483647 w 1023"/>
              <a:gd name="T37" fmla="*/ 2147483647 h 2273"/>
              <a:gd name="T38" fmla="*/ 2147483647 w 1023"/>
              <a:gd name="T39" fmla="*/ 2147483647 h 2273"/>
              <a:gd name="T40" fmla="*/ 2147483647 w 1023"/>
              <a:gd name="T41" fmla="*/ 2147483647 h 2273"/>
              <a:gd name="T42" fmla="*/ 2147483647 w 1023"/>
              <a:gd name="T43" fmla="*/ 2147483647 h 2273"/>
              <a:gd name="T44" fmla="*/ 2147483647 w 1023"/>
              <a:gd name="T45" fmla="*/ 2147483647 h 2273"/>
              <a:gd name="T46" fmla="*/ 2147483647 w 1023"/>
              <a:gd name="T47" fmla="*/ 2147483647 h 2273"/>
              <a:gd name="T48" fmla="*/ 2147483647 w 1023"/>
              <a:gd name="T49" fmla="*/ 2147483647 h 2273"/>
              <a:gd name="T50" fmla="*/ 2147483647 w 1023"/>
              <a:gd name="T51" fmla="*/ 2147483647 h 2273"/>
              <a:gd name="T52" fmla="*/ 2147483647 w 1023"/>
              <a:gd name="T53" fmla="*/ 2147483647 h 2273"/>
              <a:gd name="T54" fmla="*/ 2147483647 w 1023"/>
              <a:gd name="T55" fmla="*/ 2147483647 h 2273"/>
              <a:gd name="T56" fmla="*/ 0 w 1023"/>
              <a:gd name="T57" fmla="*/ 2147483647 h 2273"/>
              <a:gd name="T58" fmla="*/ 2147483647 w 1023"/>
              <a:gd name="T59" fmla="*/ 2147483647 h 2273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1023"/>
              <a:gd name="T91" fmla="*/ 0 h 2273"/>
              <a:gd name="T92" fmla="*/ 1023 w 1023"/>
              <a:gd name="T93" fmla="*/ 2273 h 2273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1023" h="2273">
                <a:moveTo>
                  <a:pt x="7" y="705"/>
                </a:moveTo>
                <a:cubicBezTo>
                  <a:pt x="26" y="619"/>
                  <a:pt x="46" y="533"/>
                  <a:pt x="68" y="448"/>
                </a:cubicBezTo>
                <a:cubicBezTo>
                  <a:pt x="71" y="342"/>
                  <a:pt x="43" y="261"/>
                  <a:pt x="101" y="183"/>
                </a:cubicBezTo>
                <a:cubicBezTo>
                  <a:pt x="124" y="117"/>
                  <a:pt x="177" y="74"/>
                  <a:pt x="244" y="55"/>
                </a:cubicBezTo>
                <a:cubicBezTo>
                  <a:pt x="296" y="19"/>
                  <a:pt x="344" y="8"/>
                  <a:pt x="406" y="0"/>
                </a:cubicBezTo>
                <a:cubicBezTo>
                  <a:pt x="499" y="2"/>
                  <a:pt x="591" y="3"/>
                  <a:pt x="684" y="7"/>
                </a:cubicBezTo>
                <a:cubicBezTo>
                  <a:pt x="732" y="9"/>
                  <a:pt x="781" y="51"/>
                  <a:pt x="827" y="61"/>
                </a:cubicBezTo>
                <a:cubicBezTo>
                  <a:pt x="855" y="106"/>
                  <a:pt x="883" y="152"/>
                  <a:pt x="921" y="190"/>
                </a:cubicBezTo>
                <a:cubicBezTo>
                  <a:pt x="927" y="249"/>
                  <a:pt x="939" y="318"/>
                  <a:pt x="976" y="366"/>
                </a:cubicBezTo>
                <a:cubicBezTo>
                  <a:pt x="1002" y="482"/>
                  <a:pt x="991" y="567"/>
                  <a:pt x="996" y="705"/>
                </a:cubicBezTo>
                <a:cubicBezTo>
                  <a:pt x="1000" y="826"/>
                  <a:pt x="1012" y="944"/>
                  <a:pt x="1023" y="1064"/>
                </a:cubicBezTo>
                <a:cubicBezTo>
                  <a:pt x="1019" y="1266"/>
                  <a:pt x="1018" y="1464"/>
                  <a:pt x="976" y="1661"/>
                </a:cubicBezTo>
                <a:cubicBezTo>
                  <a:pt x="964" y="1719"/>
                  <a:pt x="967" y="1781"/>
                  <a:pt x="948" y="1837"/>
                </a:cubicBezTo>
                <a:cubicBezTo>
                  <a:pt x="939" y="1916"/>
                  <a:pt x="922" y="2002"/>
                  <a:pt x="874" y="2067"/>
                </a:cubicBezTo>
                <a:cubicBezTo>
                  <a:pt x="865" y="2095"/>
                  <a:pt x="858" y="2106"/>
                  <a:pt x="833" y="2121"/>
                </a:cubicBezTo>
                <a:cubicBezTo>
                  <a:pt x="799" y="2176"/>
                  <a:pt x="671" y="2202"/>
                  <a:pt x="610" y="2210"/>
                </a:cubicBezTo>
                <a:cubicBezTo>
                  <a:pt x="551" y="2227"/>
                  <a:pt x="493" y="2245"/>
                  <a:pt x="433" y="2257"/>
                </a:cubicBezTo>
                <a:cubicBezTo>
                  <a:pt x="422" y="2262"/>
                  <a:pt x="412" y="2271"/>
                  <a:pt x="400" y="2271"/>
                </a:cubicBezTo>
                <a:cubicBezTo>
                  <a:pt x="350" y="2273"/>
                  <a:pt x="300" y="2272"/>
                  <a:pt x="251" y="2264"/>
                </a:cubicBezTo>
                <a:cubicBezTo>
                  <a:pt x="238" y="2262"/>
                  <a:pt x="224" y="2232"/>
                  <a:pt x="217" y="2223"/>
                </a:cubicBezTo>
                <a:cubicBezTo>
                  <a:pt x="183" y="2183"/>
                  <a:pt x="164" y="2138"/>
                  <a:pt x="135" y="2094"/>
                </a:cubicBezTo>
                <a:cubicBezTo>
                  <a:pt x="125" y="2062"/>
                  <a:pt x="130" y="2078"/>
                  <a:pt x="115" y="2033"/>
                </a:cubicBezTo>
                <a:cubicBezTo>
                  <a:pt x="113" y="2026"/>
                  <a:pt x="108" y="2013"/>
                  <a:pt x="108" y="2013"/>
                </a:cubicBezTo>
                <a:cubicBezTo>
                  <a:pt x="89" y="1869"/>
                  <a:pt x="108" y="2035"/>
                  <a:pt x="108" y="1728"/>
                </a:cubicBezTo>
                <a:cubicBezTo>
                  <a:pt x="108" y="1575"/>
                  <a:pt x="105" y="1421"/>
                  <a:pt x="101" y="1268"/>
                </a:cubicBezTo>
                <a:cubicBezTo>
                  <a:pt x="100" y="1223"/>
                  <a:pt x="62" y="1147"/>
                  <a:pt x="47" y="1105"/>
                </a:cubicBezTo>
                <a:cubicBezTo>
                  <a:pt x="38" y="1078"/>
                  <a:pt x="20" y="1024"/>
                  <a:pt x="20" y="1024"/>
                </a:cubicBezTo>
                <a:cubicBezTo>
                  <a:pt x="18" y="1006"/>
                  <a:pt x="16" y="987"/>
                  <a:pt x="13" y="969"/>
                </a:cubicBezTo>
                <a:cubicBezTo>
                  <a:pt x="9" y="944"/>
                  <a:pt x="0" y="895"/>
                  <a:pt x="0" y="895"/>
                </a:cubicBezTo>
                <a:cubicBezTo>
                  <a:pt x="7" y="718"/>
                  <a:pt x="7" y="782"/>
                  <a:pt x="7" y="705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t-EE"/>
          </a:p>
        </p:txBody>
      </p:sp>
      <p:sp>
        <p:nvSpPr>
          <p:cNvPr id="22538" name="AutoShape 10"/>
          <p:cNvSpPr>
            <a:spLocks noChangeArrowheads="1"/>
          </p:cNvSpPr>
          <p:nvPr/>
        </p:nvSpPr>
        <p:spPr bwMode="auto">
          <a:xfrm>
            <a:off x="1692275" y="4365625"/>
            <a:ext cx="1223963" cy="73025"/>
          </a:xfrm>
          <a:prstGeom prst="leftRightArrow">
            <a:avLst>
              <a:gd name="adj1" fmla="val 50000"/>
              <a:gd name="adj2" fmla="val 3352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 sz="1800">
              <a:latin typeface="Arial" charset="0"/>
            </a:endParaRPr>
          </a:p>
        </p:txBody>
      </p:sp>
      <p:sp>
        <p:nvSpPr>
          <p:cNvPr id="22539" name="AutoShape 11"/>
          <p:cNvSpPr>
            <a:spLocks noChangeArrowheads="1"/>
          </p:cNvSpPr>
          <p:nvPr/>
        </p:nvSpPr>
        <p:spPr bwMode="auto">
          <a:xfrm>
            <a:off x="5940425" y="4292600"/>
            <a:ext cx="1368425" cy="73025"/>
          </a:xfrm>
          <a:prstGeom prst="leftRightArrow">
            <a:avLst>
              <a:gd name="adj1" fmla="val 50000"/>
              <a:gd name="adj2" fmla="val 37478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 sz="1800">
              <a:latin typeface="Arial" charset="0"/>
            </a:endParaRPr>
          </a:p>
        </p:txBody>
      </p:sp>
      <p:sp>
        <p:nvSpPr>
          <p:cNvPr id="22540" name="Line 12"/>
          <p:cNvSpPr>
            <a:spLocks noChangeShapeType="1"/>
          </p:cNvSpPr>
          <p:nvPr/>
        </p:nvSpPr>
        <p:spPr bwMode="auto">
          <a:xfrm>
            <a:off x="2916238" y="3429000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41" name="Line 14"/>
          <p:cNvSpPr>
            <a:spLocks noChangeShapeType="1"/>
          </p:cNvSpPr>
          <p:nvPr/>
        </p:nvSpPr>
        <p:spPr bwMode="auto">
          <a:xfrm>
            <a:off x="2916238" y="5373688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42" name="Line 16"/>
          <p:cNvSpPr>
            <a:spLocks noChangeShapeType="1"/>
          </p:cNvSpPr>
          <p:nvPr/>
        </p:nvSpPr>
        <p:spPr bwMode="auto">
          <a:xfrm>
            <a:off x="4214813" y="57150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43" name="Line 17"/>
          <p:cNvSpPr>
            <a:spLocks noChangeShapeType="1"/>
          </p:cNvSpPr>
          <p:nvPr/>
        </p:nvSpPr>
        <p:spPr bwMode="auto">
          <a:xfrm>
            <a:off x="4214813" y="5214938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44" name="Line 18"/>
          <p:cNvSpPr>
            <a:spLocks noChangeShapeType="1"/>
          </p:cNvSpPr>
          <p:nvPr/>
        </p:nvSpPr>
        <p:spPr bwMode="auto">
          <a:xfrm>
            <a:off x="4214813" y="4643438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45" name="Line 19"/>
          <p:cNvSpPr>
            <a:spLocks noChangeShapeType="1"/>
          </p:cNvSpPr>
          <p:nvPr/>
        </p:nvSpPr>
        <p:spPr bwMode="auto">
          <a:xfrm>
            <a:off x="4214813" y="2500313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46" name="Line 20"/>
          <p:cNvSpPr>
            <a:spLocks noChangeShapeType="1"/>
          </p:cNvSpPr>
          <p:nvPr/>
        </p:nvSpPr>
        <p:spPr bwMode="auto">
          <a:xfrm>
            <a:off x="4214813" y="3000375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47" name="Line 21"/>
          <p:cNvSpPr>
            <a:spLocks noChangeShapeType="1"/>
          </p:cNvSpPr>
          <p:nvPr/>
        </p:nvSpPr>
        <p:spPr bwMode="auto">
          <a:xfrm>
            <a:off x="4214813" y="3571875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48" name="Line 22"/>
          <p:cNvSpPr>
            <a:spLocks noChangeShapeType="1"/>
          </p:cNvSpPr>
          <p:nvPr/>
        </p:nvSpPr>
        <p:spPr bwMode="auto">
          <a:xfrm>
            <a:off x="5435600" y="573405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49" name="Line 24"/>
          <p:cNvSpPr>
            <a:spLocks noChangeShapeType="1"/>
          </p:cNvSpPr>
          <p:nvPr/>
        </p:nvSpPr>
        <p:spPr bwMode="auto">
          <a:xfrm>
            <a:off x="5435600" y="3068638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50" name="Line 25"/>
          <p:cNvSpPr>
            <a:spLocks noChangeShapeType="1"/>
          </p:cNvSpPr>
          <p:nvPr/>
        </p:nvSpPr>
        <p:spPr bwMode="auto">
          <a:xfrm>
            <a:off x="5435600" y="3500438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51" name="Line 26"/>
          <p:cNvSpPr>
            <a:spLocks noChangeShapeType="1"/>
          </p:cNvSpPr>
          <p:nvPr/>
        </p:nvSpPr>
        <p:spPr bwMode="auto">
          <a:xfrm flipV="1">
            <a:off x="3419475" y="2205038"/>
            <a:ext cx="792163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52" name="Line 27"/>
          <p:cNvSpPr>
            <a:spLocks noChangeShapeType="1"/>
          </p:cNvSpPr>
          <p:nvPr/>
        </p:nvSpPr>
        <p:spPr bwMode="auto">
          <a:xfrm flipV="1">
            <a:off x="3419475" y="2714625"/>
            <a:ext cx="795338" cy="714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53" name="Line 28"/>
          <p:cNvSpPr>
            <a:spLocks noChangeShapeType="1"/>
          </p:cNvSpPr>
          <p:nvPr/>
        </p:nvSpPr>
        <p:spPr bwMode="auto">
          <a:xfrm flipV="1">
            <a:off x="3419475" y="3286125"/>
            <a:ext cx="795338" cy="430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55" name="Line 30"/>
          <p:cNvSpPr>
            <a:spLocks noChangeShapeType="1"/>
          </p:cNvSpPr>
          <p:nvPr/>
        </p:nvSpPr>
        <p:spPr bwMode="auto">
          <a:xfrm flipV="1">
            <a:off x="3419475" y="5500688"/>
            <a:ext cx="795338" cy="233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56" name="Line 31"/>
          <p:cNvSpPr>
            <a:spLocks noChangeShapeType="1"/>
          </p:cNvSpPr>
          <p:nvPr/>
        </p:nvSpPr>
        <p:spPr bwMode="auto">
          <a:xfrm flipV="1">
            <a:off x="3419475" y="5429250"/>
            <a:ext cx="795338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57" name="Line 32"/>
          <p:cNvSpPr>
            <a:spLocks noChangeShapeType="1"/>
          </p:cNvSpPr>
          <p:nvPr/>
        </p:nvSpPr>
        <p:spPr bwMode="auto">
          <a:xfrm flipV="1">
            <a:off x="3419475" y="4929188"/>
            <a:ext cx="795338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58" name="Line 33"/>
          <p:cNvSpPr>
            <a:spLocks noChangeShapeType="1"/>
          </p:cNvSpPr>
          <p:nvPr/>
        </p:nvSpPr>
        <p:spPr bwMode="auto">
          <a:xfrm flipH="1" flipV="1">
            <a:off x="4716463" y="2205038"/>
            <a:ext cx="719137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59" name="Line 35"/>
          <p:cNvSpPr>
            <a:spLocks noChangeShapeType="1"/>
          </p:cNvSpPr>
          <p:nvPr/>
        </p:nvSpPr>
        <p:spPr bwMode="auto">
          <a:xfrm flipH="1" flipV="1">
            <a:off x="4714875" y="2714625"/>
            <a:ext cx="720725" cy="427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60" name="Line 36"/>
          <p:cNvSpPr>
            <a:spLocks noChangeShapeType="1"/>
          </p:cNvSpPr>
          <p:nvPr/>
        </p:nvSpPr>
        <p:spPr bwMode="auto">
          <a:xfrm flipH="1">
            <a:off x="4716463" y="6021388"/>
            <a:ext cx="7191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61" name="Line 38"/>
          <p:cNvSpPr>
            <a:spLocks noChangeShapeType="1"/>
          </p:cNvSpPr>
          <p:nvPr/>
        </p:nvSpPr>
        <p:spPr bwMode="auto">
          <a:xfrm flipH="1" flipV="1">
            <a:off x="4714875" y="4429125"/>
            <a:ext cx="720725" cy="1087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62" name="Text Box 39"/>
          <p:cNvSpPr txBox="1">
            <a:spLocks noChangeArrowheads="1"/>
          </p:cNvSpPr>
          <p:nvPr/>
        </p:nvSpPr>
        <p:spPr bwMode="auto">
          <a:xfrm>
            <a:off x="3635375" y="1628775"/>
            <a:ext cx="1584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t-EE" sz="1800">
                <a:latin typeface="Arial" charset="0"/>
              </a:rPr>
              <a:t>EQF</a:t>
            </a:r>
          </a:p>
        </p:txBody>
      </p:sp>
      <p:sp>
        <p:nvSpPr>
          <p:cNvPr id="22563" name="Text Box 40"/>
          <p:cNvSpPr txBox="1">
            <a:spLocks noChangeArrowheads="1"/>
          </p:cNvSpPr>
          <p:nvPr/>
        </p:nvSpPr>
        <p:spPr bwMode="auto">
          <a:xfrm>
            <a:off x="2579688" y="2071688"/>
            <a:ext cx="11207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az-Cyrl-AZ" sz="1800">
                <a:latin typeface="Arial" charset="0"/>
              </a:rPr>
              <a:t>Секто</a:t>
            </a:r>
            <a:r>
              <a:rPr lang="et-EE" sz="1800">
                <a:latin typeface="Arial" charset="0"/>
              </a:rPr>
              <a:t>-</a:t>
            </a:r>
          </a:p>
          <a:p>
            <a:pPr algn="ctr" eaLnBrk="1" hangingPunct="1"/>
            <a:r>
              <a:rPr lang="et-EE" sz="1800">
                <a:latin typeface="Arial" charset="0"/>
              </a:rPr>
              <a:t>p</a:t>
            </a:r>
            <a:r>
              <a:rPr lang="az-Cyrl-AZ" sz="1800">
                <a:latin typeface="Arial" charset="0"/>
              </a:rPr>
              <a:t>альные</a:t>
            </a:r>
            <a:endParaRPr lang="et-EE" sz="1800">
              <a:latin typeface="Arial" charset="0"/>
            </a:endParaRPr>
          </a:p>
          <a:p>
            <a:pPr algn="ctr" eaLnBrk="1" hangingPunct="1"/>
            <a:r>
              <a:rPr lang="az-Cyrl-AZ" sz="1800">
                <a:latin typeface="Arial" charset="0"/>
              </a:rPr>
              <a:t>рамки</a:t>
            </a:r>
            <a:endParaRPr lang="et-EE" sz="1800">
              <a:latin typeface="Arial" charset="0"/>
            </a:endParaRPr>
          </a:p>
        </p:txBody>
      </p:sp>
      <p:sp>
        <p:nvSpPr>
          <p:cNvPr id="22564" name="Text Box 41"/>
          <p:cNvSpPr txBox="1">
            <a:spLocks noChangeArrowheads="1"/>
          </p:cNvSpPr>
          <p:nvPr/>
        </p:nvSpPr>
        <p:spPr bwMode="auto">
          <a:xfrm>
            <a:off x="5292725" y="2349500"/>
            <a:ext cx="7921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t-EE" sz="1800">
                <a:latin typeface="Arial" charset="0"/>
              </a:rPr>
              <a:t>BO</a:t>
            </a:r>
          </a:p>
        </p:txBody>
      </p:sp>
      <p:sp>
        <p:nvSpPr>
          <p:cNvPr id="32805" name="Text Box 42"/>
          <p:cNvSpPr txBox="1">
            <a:spLocks noChangeArrowheads="1"/>
          </p:cNvSpPr>
          <p:nvPr/>
        </p:nvSpPr>
        <p:spPr bwMode="auto">
          <a:xfrm>
            <a:off x="7256624" y="3143250"/>
            <a:ext cx="1693541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az-Cyrl-AZ" sz="24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S Gothic"/>
                <a:cs typeface="Arial" pitchFamily="34" charset="0"/>
              </a:rPr>
              <a:t>Сис</a:t>
            </a:r>
            <a:r>
              <a:rPr lang="et-EE" sz="24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S Gothic"/>
                <a:cs typeface="Arial" pitchFamily="34" charset="0"/>
              </a:rPr>
              <a:t>-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az-Cyrl-AZ" sz="24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S Gothic"/>
                <a:cs typeface="Arial" pitchFamily="34" charset="0"/>
              </a:rPr>
              <a:t>тема</a:t>
            </a:r>
            <a:endParaRPr lang="et-EE" sz="2400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MS Gothic"/>
              <a:cs typeface="Arial" pitchFamily="34" charset="0"/>
            </a:endParaRPr>
          </a:p>
          <a:p>
            <a:pPr algn="ctr">
              <a:defRPr/>
            </a:pPr>
            <a:r>
              <a:rPr lang="ru-RU" sz="24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обучения </a:t>
            </a:r>
            <a:endParaRPr lang="et-EE" sz="2400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ctr">
              <a:defRPr/>
            </a:pPr>
            <a:r>
              <a:rPr lang="ru-RU" sz="24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в течение </a:t>
            </a:r>
            <a:endParaRPr lang="et-EE" sz="2400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ctr">
              <a:defRPr/>
            </a:pPr>
            <a:r>
              <a:rPr lang="ru-RU" sz="24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Всей</a:t>
            </a:r>
            <a:endParaRPr lang="et-EE" sz="2400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ctr">
              <a:defRPr/>
            </a:pPr>
            <a:r>
              <a:rPr lang="ru-RU" sz="24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жизни</a:t>
            </a:r>
            <a:endParaRPr lang="et-EE" sz="2400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2806" name="Text Box 43"/>
          <p:cNvSpPr txBox="1">
            <a:spLocks noChangeArrowheads="1"/>
          </p:cNvSpPr>
          <p:nvPr/>
        </p:nvSpPr>
        <p:spPr bwMode="auto">
          <a:xfrm>
            <a:off x="227013" y="3929063"/>
            <a:ext cx="13335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z-Cyrl-AZ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Рынок</a:t>
            </a:r>
            <a:endParaRPr lang="et-EE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>
              <a:defRPr/>
            </a:pPr>
            <a:r>
              <a:rPr lang="az-Cyrl-AZ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труда</a:t>
            </a:r>
            <a:endParaRPr lang="et-EE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2567" name="Text Box 50"/>
          <p:cNvSpPr txBox="1">
            <a:spLocks noChangeArrowheads="1"/>
          </p:cNvSpPr>
          <p:nvPr/>
        </p:nvSpPr>
        <p:spPr bwMode="auto">
          <a:xfrm>
            <a:off x="6629400" y="55006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t-EE" sz="1800">
              <a:latin typeface="Arial" charset="0"/>
            </a:endParaRPr>
          </a:p>
        </p:txBody>
      </p:sp>
      <p:sp>
        <p:nvSpPr>
          <p:cNvPr id="53" name="Date Placeholder 52"/>
          <p:cNvSpPr txBox="1">
            <a:spLocks noGrp="1"/>
          </p:cNvSpPr>
          <p:nvPr/>
        </p:nvSpPr>
        <p:spPr>
          <a:xfrm>
            <a:off x="457200" y="6421438"/>
            <a:ext cx="2133600" cy="365125"/>
          </a:xfrm>
          <a:prstGeom prst="rect">
            <a:avLst/>
          </a:prstGeom>
          <a:noFill/>
        </p:spPr>
        <p:txBody>
          <a:bodyPr bIns="0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>
              <a:solidFill>
                <a:schemeClr val="tx2">
                  <a:shade val="50000"/>
                </a:schemeClr>
              </a:solidFill>
              <a:latin typeface="+mn-lt"/>
            </a:endParaRPr>
          </a:p>
        </p:txBody>
      </p:sp>
      <p:sp>
        <p:nvSpPr>
          <p:cNvPr id="54" name="Slide Number Placeholder 53"/>
          <p:cNvSpPr txBox="1">
            <a:spLocks noGrp="1"/>
          </p:cNvSpPr>
          <p:nvPr/>
        </p:nvSpPr>
        <p:spPr>
          <a:xfrm>
            <a:off x="8153400" y="6421438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>
              <a:solidFill>
                <a:schemeClr val="tx2">
                  <a:shade val="50000"/>
                </a:schemeClr>
              </a:solidFill>
              <a:latin typeface="+mn-lt"/>
            </a:endParaRPr>
          </a:p>
        </p:txBody>
      </p:sp>
      <p:sp>
        <p:nvSpPr>
          <p:cNvPr id="55" name="Footer Placeholder 54"/>
          <p:cNvSpPr txBox="1">
            <a:spLocks noGrp="1"/>
          </p:cNvSpPr>
          <p:nvPr/>
        </p:nvSpPr>
        <p:spPr>
          <a:xfrm>
            <a:off x="3124200" y="6421438"/>
            <a:ext cx="2895600" cy="365125"/>
          </a:xfrm>
          <a:prstGeom prst="rect">
            <a:avLst/>
          </a:prstGeom>
          <a:noFill/>
        </p:spPr>
        <p:txBody>
          <a:bodyPr lIns="0" rIns="0" bIns="0"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>
              <a:solidFill>
                <a:schemeClr val="tx2">
                  <a:shade val="50000"/>
                </a:schemeClr>
              </a:solidFill>
              <a:latin typeface="+mn-lt"/>
            </a:endParaRPr>
          </a:p>
        </p:txBody>
      </p:sp>
      <p:sp>
        <p:nvSpPr>
          <p:cNvPr id="22571" name="Date Placeholder 55"/>
          <p:cNvSpPr txBox="1">
            <a:spLocks noGrp="1"/>
          </p:cNvSpPr>
          <p:nvPr/>
        </p:nvSpPr>
        <p:spPr bwMode="auto">
          <a:xfrm>
            <a:off x="500063" y="6357938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t-EE" sz="1200">
              <a:solidFill>
                <a:srgbClr val="898989"/>
              </a:solidFill>
            </a:endParaRPr>
          </a:p>
        </p:txBody>
      </p:sp>
      <p:sp>
        <p:nvSpPr>
          <p:cNvPr id="22572" name="Slide Number Placeholder 56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endParaRPr lang="et-EE" sz="1200">
              <a:solidFill>
                <a:srgbClr val="898989"/>
              </a:solidFill>
            </a:endParaRPr>
          </a:p>
        </p:txBody>
      </p:sp>
      <p:sp>
        <p:nvSpPr>
          <p:cNvPr id="22573" name="Footer Placeholder 57"/>
          <p:cNvSpPr txBox="1">
            <a:spLocks noGrp="1"/>
          </p:cNvSpPr>
          <p:nvPr/>
        </p:nvSpPr>
        <p:spPr bwMode="auto">
          <a:xfrm>
            <a:off x="3143250" y="6357938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t-EE" sz="1200">
              <a:solidFill>
                <a:srgbClr val="898989"/>
              </a:solidFill>
            </a:endParaRPr>
          </a:p>
        </p:txBody>
      </p:sp>
      <p:sp>
        <p:nvSpPr>
          <p:cNvPr id="22574" name="Rectangle 62"/>
          <p:cNvSpPr>
            <a:spLocks noChangeArrowheads="1"/>
          </p:cNvSpPr>
          <p:nvPr/>
        </p:nvSpPr>
        <p:spPr bwMode="auto">
          <a:xfrm>
            <a:off x="2916238" y="2997200"/>
            <a:ext cx="503237" cy="863600"/>
          </a:xfrm>
          <a:prstGeom prst="rect">
            <a:avLst/>
          </a:prstGeom>
          <a:solidFill>
            <a:srgbClr val="D5953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22575" name="Rectangle 63"/>
          <p:cNvSpPr>
            <a:spLocks noChangeArrowheads="1"/>
          </p:cNvSpPr>
          <p:nvPr/>
        </p:nvSpPr>
        <p:spPr bwMode="auto">
          <a:xfrm>
            <a:off x="2916238" y="5013325"/>
            <a:ext cx="503237" cy="863600"/>
          </a:xfrm>
          <a:prstGeom prst="rect">
            <a:avLst/>
          </a:prstGeom>
          <a:solidFill>
            <a:srgbClr val="D5953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22576" name="Line 64"/>
          <p:cNvSpPr>
            <a:spLocks noChangeShapeType="1"/>
          </p:cNvSpPr>
          <p:nvPr/>
        </p:nvSpPr>
        <p:spPr bwMode="auto">
          <a:xfrm>
            <a:off x="2916238" y="5300663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77" name="Line 65"/>
          <p:cNvSpPr>
            <a:spLocks noChangeShapeType="1"/>
          </p:cNvSpPr>
          <p:nvPr/>
        </p:nvSpPr>
        <p:spPr bwMode="auto">
          <a:xfrm>
            <a:off x="2916238" y="3284538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78" name="Line 66"/>
          <p:cNvSpPr>
            <a:spLocks noChangeShapeType="1"/>
          </p:cNvSpPr>
          <p:nvPr/>
        </p:nvSpPr>
        <p:spPr bwMode="auto">
          <a:xfrm>
            <a:off x="2916238" y="3573463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79" name="Rectangle 67"/>
          <p:cNvSpPr>
            <a:spLocks noChangeArrowheads="1"/>
          </p:cNvSpPr>
          <p:nvPr/>
        </p:nvSpPr>
        <p:spPr bwMode="auto">
          <a:xfrm>
            <a:off x="2916238" y="4005263"/>
            <a:ext cx="503237" cy="863600"/>
          </a:xfrm>
          <a:prstGeom prst="rect">
            <a:avLst/>
          </a:prstGeom>
          <a:solidFill>
            <a:srgbClr val="D5953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22580" name="Line 68"/>
          <p:cNvSpPr>
            <a:spLocks noChangeShapeType="1"/>
          </p:cNvSpPr>
          <p:nvPr/>
        </p:nvSpPr>
        <p:spPr bwMode="auto">
          <a:xfrm>
            <a:off x="2916238" y="4292600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81" name="Line 69"/>
          <p:cNvSpPr>
            <a:spLocks noChangeShapeType="1"/>
          </p:cNvSpPr>
          <p:nvPr/>
        </p:nvSpPr>
        <p:spPr bwMode="auto">
          <a:xfrm>
            <a:off x="2916238" y="4581525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82" name="Line 70"/>
          <p:cNvSpPr>
            <a:spLocks noChangeShapeType="1"/>
          </p:cNvSpPr>
          <p:nvPr/>
        </p:nvSpPr>
        <p:spPr bwMode="auto">
          <a:xfrm>
            <a:off x="2916238" y="5589588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83" name="Line 71"/>
          <p:cNvSpPr>
            <a:spLocks noChangeShapeType="1"/>
          </p:cNvSpPr>
          <p:nvPr/>
        </p:nvSpPr>
        <p:spPr bwMode="auto">
          <a:xfrm flipV="1">
            <a:off x="3419475" y="3860800"/>
            <a:ext cx="792163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84" name="Line 72"/>
          <p:cNvSpPr>
            <a:spLocks noChangeShapeType="1"/>
          </p:cNvSpPr>
          <p:nvPr/>
        </p:nvSpPr>
        <p:spPr bwMode="auto">
          <a:xfrm flipV="1">
            <a:off x="3419475" y="4357688"/>
            <a:ext cx="795338" cy="79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85" name="Line 73"/>
          <p:cNvSpPr>
            <a:spLocks noChangeShapeType="1"/>
          </p:cNvSpPr>
          <p:nvPr/>
        </p:nvSpPr>
        <p:spPr bwMode="auto">
          <a:xfrm>
            <a:off x="3419475" y="4724400"/>
            <a:ext cx="795338" cy="133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86" name="Rectangle 74"/>
          <p:cNvSpPr>
            <a:spLocks noChangeArrowheads="1"/>
          </p:cNvSpPr>
          <p:nvPr/>
        </p:nvSpPr>
        <p:spPr bwMode="auto">
          <a:xfrm>
            <a:off x="5435600" y="2708275"/>
            <a:ext cx="504825" cy="86518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22587" name="Line 75"/>
          <p:cNvSpPr>
            <a:spLocks noChangeShapeType="1"/>
          </p:cNvSpPr>
          <p:nvPr/>
        </p:nvSpPr>
        <p:spPr bwMode="auto">
          <a:xfrm>
            <a:off x="5435600" y="29972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88" name="Line 76"/>
          <p:cNvSpPr>
            <a:spLocks noChangeShapeType="1"/>
          </p:cNvSpPr>
          <p:nvPr/>
        </p:nvSpPr>
        <p:spPr bwMode="auto">
          <a:xfrm>
            <a:off x="5435600" y="3284538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89" name="Line 77"/>
          <p:cNvSpPr>
            <a:spLocks noChangeShapeType="1"/>
          </p:cNvSpPr>
          <p:nvPr/>
        </p:nvSpPr>
        <p:spPr bwMode="auto">
          <a:xfrm>
            <a:off x="4714875" y="3214688"/>
            <a:ext cx="71913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90" name="Rectangle 78"/>
          <p:cNvSpPr>
            <a:spLocks noChangeArrowheads="1"/>
          </p:cNvSpPr>
          <p:nvPr/>
        </p:nvSpPr>
        <p:spPr bwMode="auto">
          <a:xfrm>
            <a:off x="5435600" y="3933825"/>
            <a:ext cx="504825" cy="863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22591" name="Line 79"/>
          <p:cNvSpPr>
            <a:spLocks noChangeShapeType="1"/>
          </p:cNvSpPr>
          <p:nvPr/>
        </p:nvSpPr>
        <p:spPr bwMode="auto">
          <a:xfrm>
            <a:off x="5435600" y="4221163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92" name="Line 80"/>
          <p:cNvSpPr>
            <a:spLocks noChangeShapeType="1"/>
          </p:cNvSpPr>
          <p:nvPr/>
        </p:nvSpPr>
        <p:spPr bwMode="auto">
          <a:xfrm>
            <a:off x="5435600" y="45085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93" name="Line 81"/>
          <p:cNvSpPr>
            <a:spLocks noChangeShapeType="1"/>
          </p:cNvSpPr>
          <p:nvPr/>
        </p:nvSpPr>
        <p:spPr bwMode="auto">
          <a:xfrm>
            <a:off x="4716463" y="3860800"/>
            <a:ext cx="71913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94" name="Line 82"/>
          <p:cNvSpPr>
            <a:spLocks noChangeShapeType="1"/>
          </p:cNvSpPr>
          <p:nvPr/>
        </p:nvSpPr>
        <p:spPr bwMode="auto">
          <a:xfrm>
            <a:off x="4714875" y="4357688"/>
            <a:ext cx="719138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95" name="Line 83"/>
          <p:cNvSpPr>
            <a:spLocks noChangeShapeType="1"/>
          </p:cNvSpPr>
          <p:nvPr/>
        </p:nvSpPr>
        <p:spPr bwMode="auto">
          <a:xfrm flipV="1">
            <a:off x="4714875" y="4365625"/>
            <a:ext cx="720725" cy="5635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96" name="Line 84"/>
          <p:cNvSpPr>
            <a:spLocks noChangeShapeType="1"/>
          </p:cNvSpPr>
          <p:nvPr/>
        </p:nvSpPr>
        <p:spPr bwMode="auto">
          <a:xfrm flipV="1">
            <a:off x="4714875" y="4643438"/>
            <a:ext cx="719138" cy="857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97" name="Rectangle 85"/>
          <p:cNvSpPr>
            <a:spLocks noChangeArrowheads="1"/>
          </p:cNvSpPr>
          <p:nvPr/>
        </p:nvSpPr>
        <p:spPr bwMode="auto">
          <a:xfrm>
            <a:off x="5435600" y="5373688"/>
            <a:ext cx="504825" cy="863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22598" name="Line 86"/>
          <p:cNvSpPr>
            <a:spLocks noChangeShapeType="1"/>
          </p:cNvSpPr>
          <p:nvPr/>
        </p:nvSpPr>
        <p:spPr bwMode="auto">
          <a:xfrm>
            <a:off x="5435600" y="5661025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599" name="Line 87"/>
          <p:cNvSpPr>
            <a:spLocks noChangeShapeType="1"/>
          </p:cNvSpPr>
          <p:nvPr/>
        </p:nvSpPr>
        <p:spPr bwMode="auto">
          <a:xfrm>
            <a:off x="5435600" y="594995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600" name="Line 88"/>
          <p:cNvSpPr>
            <a:spLocks noChangeShapeType="1"/>
          </p:cNvSpPr>
          <p:nvPr/>
        </p:nvSpPr>
        <p:spPr bwMode="auto">
          <a:xfrm>
            <a:off x="4714875" y="5500688"/>
            <a:ext cx="720725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22601" name="AutoShape 89"/>
          <p:cNvSpPr>
            <a:spLocks noChangeArrowheads="1"/>
          </p:cNvSpPr>
          <p:nvPr/>
        </p:nvSpPr>
        <p:spPr bwMode="auto">
          <a:xfrm>
            <a:off x="1476375" y="3357563"/>
            <a:ext cx="1439863" cy="71437"/>
          </a:xfrm>
          <a:prstGeom prst="leftRightArrow">
            <a:avLst>
              <a:gd name="adj1" fmla="val 50000"/>
              <a:gd name="adj2" fmla="val 40311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22602" name="AutoShape 90"/>
          <p:cNvSpPr>
            <a:spLocks noChangeArrowheads="1"/>
          </p:cNvSpPr>
          <p:nvPr/>
        </p:nvSpPr>
        <p:spPr bwMode="auto">
          <a:xfrm>
            <a:off x="1619250" y="5300663"/>
            <a:ext cx="1296988" cy="73025"/>
          </a:xfrm>
          <a:prstGeom prst="leftRightArrow">
            <a:avLst>
              <a:gd name="adj1" fmla="val 50000"/>
              <a:gd name="adj2" fmla="val 3552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22603" name="AutoShape 91"/>
          <p:cNvSpPr>
            <a:spLocks noChangeArrowheads="1"/>
          </p:cNvSpPr>
          <p:nvPr/>
        </p:nvSpPr>
        <p:spPr bwMode="auto">
          <a:xfrm>
            <a:off x="5940425" y="3141663"/>
            <a:ext cx="1368425" cy="71437"/>
          </a:xfrm>
          <a:prstGeom prst="leftRightArrow">
            <a:avLst>
              <a:gd name="adj1" fmla="val 50000"/>
              <a:gd name="adj2" fmla="val 38311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22604" name="AutoShape 92"/>
          <p:cNvSpPr>
            <a:spLocks noChangeArrowheads="1"/>
          </p:cNvSpPr>
          <p:nvPr/>
        </p:nvSpPr>
        <p:spPr bwMode="auto">
          <a:xfrm>
            <a:off x="5940425" y="5734050"/>
            <a:ext cx="1511300" cy="71438"/>
          </a:xfrm>
          <a:prstGeom prst="leftRightArrow">
            <a:avLst>
              <a:gd name="adj1" fmla="val 50000"/>
              <a:gd name="adj2" fmla="val 42310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22605" name="Text Box 94"/>
          <p:cNvSpPr txBox="1">
            <a:spLocks noChangeArrowheads="1"/>
          </p:cNvSpPr>
          <p:nvPr/>
        </p:nvSpPr>
        <p:spPr bwMode="auto">
          <a:xfrm>
            <a:off x="5388424" y="3594100"/>
            <a:ext cx="53091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az-Cyrl-AZ" sz="1800" dirty="0">
                <a:latin typeface="Arial" charset="0"/>
              </a:rPr>
              <a:t>П</a:t>
            </a:r>
            <a:r>
              <a:rPr lang="et-EE" sz="1800" dirty="0">
                <a:latin typeface="Arial" charset="0"/>
              </a:rPr>
              <a:t>O</a:t>
            </a:r>
          </a:p>
        </p:txBody>
      </p:sp>
      <p:sp>
        <p:nvSpPr>
          <p:cNvPr id="22606" name="Text Box 96"/>
          <p:cNvSpPr txBox="1">
            <a:spLocks noChangeArrowheads="1"/>
          </p:cNvSpPr>
          <p:nvPr/>
        </p:nvSpPr>
        <p:spPr bwMode="auto">
          <a:xfrm>
            <a:off x="5435600" y="5013325"/>
            <a:ext cx="708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t-EE" sz="1800">
                <a:latin typeface="Arial" charset="0"/>
              </a:rPr>
              <a:t>OO</a:t>
            </a:r>
          </a:p>
        </p:txBody>
      </p:sp>
      <p:sp>
        <p:nvSpPr>
          <p:cNvPr id="22607" name="Text Box 82"/>
          <p:cNvSpPr txBox="1">
            <a:spLocks noChangeArrowheads="1"/>
          </p:cNvSpPr>
          <p:nvPr/>
        </p:nvSpPr>
        <p:spPr bwMode="auto">
          <a:xfrm>
            <a:off x="6588125" y="1557338"/>
            <a:ext cx="20732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az-Cyrl-AZ" sz="2400">
                <a:latin typeface="Calibri" pitchFamily="34" charset="0"/>
                <a:cs typeface="Arial" charset="0"/>
              </a:rPr>
              <a:t>Эстонская</a:t>
            </a:r>
            <a:r>
              <a:rPr lang="et-EE" sz="2400">
                <a:latin typeface="Calibri" pitchFamily="34" charset="0"/>
                <a:cs typeface="Arial" charset="0"/>
              </a:rPr>
              <a:t> </a:t>
            </a:r>
          </a:p>
          <a:p>
            <a:pPr eaLnBrk="1" hangingPunct="1"/>
            <a:r>
              <a:rPr lang="az-Cyrl-AZ" sz="2400">
                <a:latin typeface="Calibri" pitchFamily="34" charset="0"/>
              </a:rPr>
              <a:t>рамка</a:t>
            </a:r>
            <a:r>
              <a:rPr lang="et-EE" sz="2400">
                <a:latin typeface="Calibri" pitchFamily="34" charset="0"/>
              </a:rPr>
              <a:t> </a:t>
            </a:r>
          </a:p>
          <a:p>
            <a:pPr eaLnBrk="1" hangingPunct="1"/>
            <a:r>
              <a:rPr lang="az-Cyrl-AZ" sz="2400">
                <a:latin typeface="Calibri" pitchFamily="34" charset="0"/>
              </a:rPr>
              <a:t>квалификаций</a:t>
            </a:r>
            <a:endParaRPr lang="et-EE" sz="2400">
              <a:latin typeface="Calibri" pitchFamily="34" charset="0"/>
            </a:endParaRPr>
          </a:p>
        </p:txBody>
      </p:sp>
      <p:sp>
        <p:nvSpPr>
          <p:cNvPr id="22608" name="Line 84"/>
          <p:cNvSpPr>
            <a:spLocks noChangeShapeType="1"/>
          </p:cNvSpPr>
          <p:nvPr/>
        </p:nvSpPr>
        <p:spPr bwMode="auto">
          <a:xfrm flipV="1">
            <a:off x="6084888" y="1844675"/>
            <a:ext cx="576262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83" name="Date Placeholder 82"/>
          <p:cNvSpPr txBox="1">
            <a:spLocks noGrp="1"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fld id="{676BD712-9F40-44C3-8EC8-83F64257950D}" type="datetime1">
              <a:rPr lang="et-EE" sz="1200">
                <a:solidFill>
                  <a:schemeClr val="tx1">
                    <a:tint val="75000"/>
                  </a:schemeClr>
                </a:solidFill>
              </a:rPr>
              <a:pPr>
                <a:defRPr/>
              </a:pPr>
              <a:t>16.05.2017</a:t>
            </a:fld>
            <a:endParaRPr lang="et-EE" sz="12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84" name="Slide Number Placeholder 8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78C49AA1-CDA2-47EA-9E52-A7E007F64938}" type="slidenum">
              <a:rPr lang="et-EE" sz="1200">
                <a:solidFill>
                  <a:schemeClr val="tx1">
                    <a:tint val="75000"/>
                  </a:schemeClr>
                </a:solidFill>
              </a:rPr>
              <a:pPr algn="r">
                <a:defRPr/>
              </a:pPr>
              <a:t>23</a:t>
            </a:fld>
            <a:endParaRPr lang="et-EE" sz="1200">
              <a:solidFill>
                <a:schemeClr val="tx1">
                  <a:tint val="75000"/>
                </a:schemeClr>
              </a:solidFill>
            </a:endParaRPr>
          </a:p>
        </p:txBody>
      </p:sp>
      <p:cxnSp>
        <p:nvCxnSpPr>
          <p:cNvPr id="86" name="Straight Connector 85"/>
          <p:cNvCxnSpPr>
            <a:stCxn id="22535" idx="1"/>
            <a:endCxn id="22535" idx="3"/>
          </p:cNvCxnSpPr>
          <p:nvPr/>
        </p:nvCxnSpPr>
        <p:spPr>
          <a:xfrm rot="10800000" flipH="1">
            <a:off x="4211638" y="4113213"/>
            <a:ext cx="5048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395288" y="1557338"/>
            <a:ext cx="8353425" cy="50403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48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Cyrl-AZ">
                <a:cs typeface="Arial" charset="0"/>
              </a:rPr>
              <a:t>Эстонская</a:t>
            </a:r>
            <a:r>
              <a:rPr lang="et-EE">
                <a:cs typeface="Arial" charset="0"/>
              </a:rPr>
              <a:t> </a:t>
            </a:r>
            <a:r>
              <a:rPr lang="az-Cyrl-AZ"/>
              <a:t>рам</a:t>
            </a:r>
            <a:r>
              <a:rPr lang="et-EE"/>
              <a:t>к</a:t>
            </a:r>
            <a:r>
              <a:rPr lang="az-Cyrl-AZ"/>
              <a:t>а</a:t>
            </a:r>
            <a:r>
              <a:rPr lang="et-EE"/>
              <a:t> </a:t>
            </a:r>
            <a:r>
              <a:rPr lang="az-Cyrl-AZ"/>
              <a:t>квалификаций</a:t>
            </a:r>
            <a:endParaRPr lang="en-US"/>
          </a:p>
        </p:txBody>
      </p:sp>
      <p:sp>
        <p:nvSpPr>
          <p:cNvPr id="2048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Rectangle 3"/>
          <p:cNvSpPr/>
          <p:nvPr/>
        </p:nvSpPr>
        <p:spPr>
          <a:xfrm>
            <a:off x="428625" y="1571625"/>
            <a:ext cx="8286750" cy="12144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8625" y="2786063"/>
            <a:ext cx="8286750" cy="12144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8625" y="4000500"/>
            <a:ext cx="8286750" cy="12858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28625" y="5286375"/>
            <a:ext cx="8286750" cy="13573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" name="Straight Connector 8"/>
          <p:cNvCxnSpPr>
            <a:stCxn id="4" idx="0"/>
            <a:endCxn id="7" idx="2"/>
          </p:cNvCxnSpPr>
          <p:nvPr/>
        </p:nvCxnSpPr>
        <p:spPr>
          <a:xfrm rot="16200000" flipH="1">
            <a:off x="2035176" y="4106862"/>
            <a:ext cx="5073650" cy="31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28625" y="1785938"/>
            <a:ext cx="285750" cy="1000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14375" y="1928813"/>
            <a:ext cx="357188" cy="85725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71563" y="1714500"/>
            <a:ext cx="285750" cy="1071563"/>
          </a:xfrm>
          <a:prstGeom prst="rect">
            <a:avLst/>
          </a:prstGeom>
          <a:solidFill>
            <a:srgbClr val="00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500563" y="1857375"/>
            <a:ext cx="71437" cy="9286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429125" y="1714500"/>
            <a:ext cx="71438" cy="107156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214813" y="1857375"/>
            <a:ext cx="214312" cy="928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572000" y="1785938"/>
            <a:ext cx="357188" cy="1000125"/>
          </a:xfrm>
          <a:prstGeom prst="rect">
            <a:avLst/>
          </a:prstGeom>
          <a:solidFill>
            <a:srgbClr val="00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929188" y="1714500"/>
            <a:ext cx="214312" cy="107156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143500" y="2071688"/>
            <a:ext cx="1428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286375" y="1928813"/>
            <a:ext cx="214313" cy="85725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28625" y="3214688"/>
            <a:ext cx="357188" cy="78581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85813" y="3000375"/>
            <a:ext cx="142875" cy="1000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928688" y="3143250"/>
            <a:ext cx="285750" cy="857250"/>
          </a:xfrm>
          <a:prstGeom prst="rect">
            <a:avLst/>
          </a:prstGeom>
          <a:solidFill>
            <a:srgbClr val="00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214438" y="3429000"/>
            <a:ext cx="357187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429125" y="3071813"/>
            <a:ext cx="142875" cy="92868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357688" y="3214688"/>
            <a:ext cx="71437" cy="7858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286250" y="3357563"/>
            <a:ext cx="71438" cy="64293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8643938" y="3000375"/>
            <a:ext cx="71437" cy="10001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8429625" y="3071813"/>
            <a:ext cx="214313" cy="92868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8215313" y="3000375"/>
            <a:ext cx="214312" cy="1000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8143875" y="3214688"/>
            <a:ext cx="71438" cy="78581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28625" y="4429125"/>
            <a:ext cx="214313" cy="857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642938" y="4572000"/>
            <a:ext cx="71437" cy="71437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572000" y="4286250"/>
            <a:ext cx="357188" cy="100012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929188" y="4500563"/>
            <a:ext cx="142875" cy="7858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8643938" y="4286250"/>
            <a:ext cx="71437" cy="100012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357688" y="5572125"/>
            <a:ext cx="214312" cy="107156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4286250" y="5786438"/>
            <a:ext cx="71438" cy="857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8572500" y="5572125"/>
            <a:ext cx="142875" cy="1071563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8501063" y="5715000"/>
            <a:ext cx="71437" cy="92868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8358188" y="5643563"/>
            <a:ext cx="142875" cy="1000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521" name="Text Box 46"/>
          <p:cNvSpPr txBox="1">
            <a:spLocks noChangeArrowheads="1"/>
          </p:cNvSpPr>
          <p:nvPr/>
        </p:nvSpPr>
        <p:spPr bwMode="auto">
          <a:xfrm>
            <a:off x="1403350" y="2924175"/>
            <a:ext cx="28416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az-Cyrl-AZ" sz="2400">
                <a:latin typeface="Calibri" pitchFamily="34" charset="0"/>
              </a:rPr>
              <a:t>Профес</a:t>
            </a:r>
            <a:r>
              <a:rPr lang="et-EE" sz="2400">
                <a:latin typeface="Calibri" pitchFamily="34" charset="0"/>
              </a:rPr>
              <a:t>c</a:t>
            </a:r>
            <a:r>
              <a:rPr lang="az-Cyrl-AZ" sz="2400">
                <a:latin typeface="Calibri" pitchFamily="34" charset="0"/>
              </a:rPr>
              <a:t>иональные</a:t>
            </a:r>
            <a:r>
              <a:rPr lang="et-EE" sz="2400">
                <a:latin typeface="Calibri" pitchFamily="34" charset="0"/>
              </a:rPr>
              <a:t> </a:t>
            </a:r>
          </a:p>
          <a:p>
            <a:pPr algn="ctr" eaLnBrk="1" hangingPunct="1"/>
            <a:r>
              <a:rPr lang="az-Cyrl-AZ" sz="2400">
                <a:latin typeface="Calibri" pitchFamily="34" charset="0"/>
              </a:rPr>
              <a:t>квалификации</a:t>
            </a:r>
            <a:endParaRPr lang="et-EE" sz="2400">
              <a:latin typeface="Calibri" pitchFamily="34" charset="0"/>
            </a:endParaRPr>
          </a:p>
        </p:txBody>
      </p:sp>
      <p:sp>
        <p:nvSpPr>
          <p:cNvPr id="20522" name="Text Box 47"/>
          <p:cNvSpPr txBox="1">
            <a:spLocks noChangeArrowheads="1"/>
          </p:cNvSpPr>
          <p:nvPr/>
        </p:nvSpPr>
        <p:spPr bwMode="auto">
          <a:xfrm>
            <a:off x="4500563" y="2924175"/>
            <a:ext cx="3738562" cy="89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az-Cyrl-AZ" sz="2400">
                <a:latin typeface="Calibri" pitchFamily="34" charset="0"/>
              </a:rPr>
              <a:t>Квалификации</a:t>
            </a:r>
            <a:r>
              <a:rPr lang="et-EE" sz="2400">
                <a:latin typeface="Calibri" pitchFamily="34" charset="0"/>
              </a:rPr>
              <a:t> </a:t>
            </a:r>
            <a:r>
              <a:rPr lang="az-Cyrl-AZ" sz="2400">
                <a:latin typeface="Calibri" pitchFamily="34" charset="0"/>
              </a:rPr>
              <a:t>из</a:t>
            </a:r>
            <a:r>
              <a:rPr lang="et-EE" sz="2400">
                <a:latin typeface="Calibri" pitchFamily="34" charset="0"/>
              </a:rPr>
              <a:t> </a:t>
            </a:r>
            <a:r>
              <a:rPr lang="az-Cyrl-AZ" sz="2400">
                <a:latin typeface="Calibri" pitchFamily="34" charset="0"/>
              </a:rPr>
              <a:t>системы</a:t>
            </a:r>
            <a:r>
              <a:rPr lang="et-EE">
                <a:latin typeface="Calibri" pitchFamily="34" charset="0"/>
              </a:rPr>
              <a:t> </a:t>
            </a:r>
          </a:p>
          <a:p>
            <a:pPr algn="ctr" eaLnBrk="1" hangingPunct="1"/>
            <a:r>
              <a:rPr lang="az-Cyrl-AZ" sz="2400">
                <a:latin typeface="Calibri" pitchFamily="34" charset="0"/>
              </a:rPr>
              <a:t>формального</a:t>
            </a:r>
            <a:r>
              <a:rPr lang="et-EE" sz="2400">
                <a:latin typeface="Calibri" pitchFamily="34" charset="0"/>
              </a:rPr>
              <a:t> </a:t>
            </a:r>
            <a:r>
              <a:rPr lang="az-Cyrl-AZ" sz="2400">
                <a:latin typeface="Calibri" pitchFamily="34" charset="0"/>
              </a:rPr>
              <a:t>образования</a:t>
            </a:r>
            <a:endParaRPr lang="et-EE" sz="24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8303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>
          <a:xfrm>
            <a:off x="468313" y="1557338"/>
            <a:ext cx="8280400" cy="51117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50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Cyrl-AZ">
                <a:cs typeface="Arial" charset="0"/>
              </a:rPr>
              <a:t>Эстонская</a:t>
            </a:r>
            <a:r>
              <a:rPr lang="et-EE">
                <a:cs typeface="Arial" charset="0"/>
              </a:rPr>
              <a:t> </a:t>
            </a:r>
            <a:r>
              <a:rPr lang="az-Cyrl-AZ"/>
              <a:t>рам</a:t>
            </a:r>
            <a:r>
              <a:rPr lang="et-EE"/>
              <a:t>к</a:t>
            </a:r>
            <a:r>
              <a:rPr lang="az-Cyrl-AZ"/>
              <a:t>а</a:t>
            </a:r>
            <a:r>
              <a:rPr lang="et-EE"/>
              <a:t> </a:t>
            </a:r>
            <a:r>
              <a:rPr lang="az-Cyrl-AZ"/>
              <a:t>квалификаций</a:t>
            </a:r>
            <a:endParaRPr lang="en-US"/>
          </a:p>
        </p:txBody>
      </p:sp>
      <p:sp>
        <p:nvSpPr>
          <p:cNvPr id="2150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Rectangle 3"/>
          <p:cNvSpPr/>
          <p:nvPr/>
        </p:nvSpPr>
        <p:spPr>
          <a:xfrm>
            <a:off x="428625" y="1571625"/>
            <a:ext cx="8286750" cy="12144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8625" y="2786063"/>
            <a:ext cx="8286750" cy="12144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8625" y="4000500"/>
            <a:ext cx="8286750" cy="12858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28625" y="5286375"/>
            <a:ext cx="8286750" cy="13573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28625" y="1785938"/>
            <a:ext cx="285750" cy="1000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14375" y="1928813"/>
            <a:ext cx="357188" cy="85725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71563" y="1714500"/>
            <a:ext cx="285750" cy="1071563"/>
          </a:xfrm>
          <a:prstGeom prst="rect">
            <a:avLst/>
          </a:prstGeom>
          <a:solidFill>
            <a:srgbClr val="00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500563" y="1857375"/>
            <a:ext cx="71437" cy="9286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429125" y="1714500"/>
            <a:ext cx="71438" cy="107156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214813" y="1857375"/>
            <a:ext cx="214312" cy="928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572000" y="1785938"/>
            <a:ext cx="357188" cy="1000125"/>
          </a:xfrm>
          <a:prstGeom prst="rect">
            <a:avLst/>
          </a:prstGeom>
          <a:solidFill>
            <a:srgbClr val="00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929188" y="1714500"/>
            <a:ext cx="214312" cy="107156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143500" y="2071688"/>
            <a:ext cx="1428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286375" y="1928813"/>
            <a:ext cx="214313" cy="85725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28625" y="3214688"/>
            <a:ext cx="357188" cy="78581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85813" y="3000375"/>
            <a:ext cx="142875" cy="1000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928688" y="3143250"/>
            <a:ext cx="285750" cy="857250"/>
          </a:xfrm>
          <a:prstGeom prst="rect">
            <a:avLst/>
          </a:prstGeom>
          <a:solidFill>
            <a:srgbClr val="00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214438" y="3429000"/>
            <a:ext cx="357187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429125" y="3071813"/>
            <a:ext cx="142875" cy="92868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357688" y="3214688"/>
            <a:ext cx="71437" cy="7858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286250" y="3357563"/>
            <a:ext cx="71438" cy="64293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8643938" y="3000375"/>
            <a:ext cx="71437" cy="10001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8429625" y="3071813"/>
            <a:ext cx="214313" cy="92868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8215313" y="3000375"/>
            <a:ext cx="214312" cy="1000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8143875" y="3214688"/>
            <a:ext cx="71438" cy="78581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28625" y="4429125"/>
            <a:ext cx="214313" cy="857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642938" y="4572000"/>
            <a:ext cx="71437" cy="71437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572000" y="4286250"/>
            <a:ext cx="357188" cy="100012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929188" y="4500563"/>
            <a:ext cx="142875" cy="7858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8643938" y="4286250"/>
            <a:ext cx="71437" cy="100012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357688" y="5572125"/>
            <a:ext cx="214312" cy="107156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4286250" y="5786438"/>
            <a:ext cx="71438" cy="857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8572500" y="5572125"/>
            <a:ext cx="142875" cy="1071563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8501063" y="5715000"/>
            <a:ext cx="71437" cy="92868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8358188" y="5643563"/>
            <a:ext cx="142875" cy="1000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544" name="Text Box 46"/>
          <p:cNvSpPr txBox="1">
            <a:spLocks noChangeArrowheads="1"/>
          </p:cNvSpPr>
          <p:nvPr/>
        </p:nvSpPr>
        <p:spPr bwMode="auto">
          <a:xfrm>
            <a:off x="1383766" y="2905214"/>
            <a:ext cx="2840842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az-Cyrl-AZ" sz="2400" dirty="0">
                <a:latin typeface="Calibri" pitchFamily="34" charset="0"/>
              </a:rPr>
              <a:t>Профес</a:t>
            </a:r>
            <a:r>
              <a:rPr lang="et-EE" sz="2400" dirty="0">
                <a:latin typeface="Calibri" pitchFamily="34" charset="0"/>
              </a:rPr>
              <a:t>c</a:t>
            </a:r>
            <a:r>
              <a:rPr lang="az-Cyrl-AZ" sz="2400" dirty="0">
                <a:latin typeface="Calibri" pitchFamily="34" charset="0"/>
              </a:rPr>
              <a:t>иональные</a:t>
            </a:r>
            <a:r>
              <a:rPr lang="et-EE" sz="2400" dirty="0">
                <a:latin typeface="Calibri" pitchFamily="34" charset="0"/>
              </a:rPr>
              <a:t> </a:t>
            </a:r>
          </a:p>
          <a:p>
            <a:pPr algn="ctr" eaLnBrk="1" hangingPunct="1"/>
            <a:r>
              <a:rPr lang="az-Cyrl-AZ" sz="2400" dirty="0">
                <a:latin typeface="Calibri" pitchFamily="34" charset="0"/>
              </a:rPr>
              <a:t>квалификации</a:t>
            </a:r>
            <a:endParaRPr lang="et-EE" sz="2400" dirty="0">
              <a:latin typeface="Calibri" pitchFamily="34" charset="0"/>
            </a:endParaRPr>
          </a:p>
          <a:p>
            <a:pPr algn="ctr" eaLnBrk="1" hangingPunct="1"/>
            <a:endParaRPr lang="et-EE" dirty="0">
              <a:latin typeface="Calibri" pitchFamily="34" charset="0"/>
            </a:endParaRPr>
          </a:p>
        </p:txBody>
      </p:sp>
      <p:sp>
        <p:nvSpPr>
          <p:cNvPr id="21545" name="Text Box 47"/>
          <p:cNvSpPr txBox="1">
            <a:spLocks noChangeArrowheads="1"/>
          </p:cNvSpPr>
          <p:nvPr/>
        </p:nvSpPr>
        <p:spPr bwMode="auto">
          <a:xfrm>
            <a:off x="4500563" y="2937924"/>
            <a:ext cx="3725862" cy="1262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az-Cyrl-AZ" sz="2400" dirty="0">
                <a:latin typeface="Calibri" pitchFamily="34" charset="0"/>
              </a:rPr>
              <a:t>Квалификации</a:t>
            </a:r>
            <a:r>
              <a:rPr lang="et-EE" sz="2400" dirty="0">
                <a:latin typeface="Calibri" pitchFamily="34" charset="0"/>
              </a:rPr>
              <a:t> </a:t>
            </a:r>
            <a:r>
              <a:rPr lang="az-Cyrl-AZ" sz="2400" dirty="0">
                <a:latin typeface="Calibri" pitchFamily="34" charset="0"/>
              </a:rPr>
              <a:t>из</a:t>
            </a:r>
            <a:r>
              <a:rPr lang="et-EE" sz="2400" dirty="0">
                <a:latin typeface="Calibri" pitchFamily="34" charset="0"/>
              </a:rPr>
              <a:t> </a:t>
            </a:r>
            <a:r>
              <a:rPr lang="az-Cyrl-AZ" sz="2400" dirty="0">
                <a:latin typeface="Calibri" pitchFamily="34" charset="0"/>
              </a:rPr>
              <a:t>системы</a:t>
            </a:r>
            <a:r>
              <a:rPr lang="et-EE" sz="2400" dirty="0">
                <a:latin typeface="Calibri" pitchFamily="34" charset="0"/>
              </a:rPr>
              <a:t> </a:t>
            </a:r>
          </a:p>
          <a:p>
            <a:pPr algn="ctr" eaLnBrk="1" hangingPunct="1"/>
            <a:r>
              <a:rPr lang="az-Cyrl-AZ" sz="2400" dirty="0">
                <a:latin typeface="Calibri" pitchFamily="34" charset="0"/>
              </a:rPr>
              <a:t>формального</a:t>
            </a:r>
            <a:r>
              <a:rPr lang="et-EE" sz="2400" dirty="0">
                <a:latin typeface="Calibri" pitchFamily="34" charset="0"/>
              </a:rPr>
              <a:t> </a:t>
            </a:r>
            <a:r>
              <a:rPr lang="az-Cyrl-AZ" sz="2400" dirty="0">
                <a:latin typeface="Calibri" pitchFamily="34" charset="0"/>
              </a:rPr>
              <a:t>образования</a:t>
            </a:r>
            <a:endParaRPr lang="et-EE" sz="2400" dirty="0">
              <a:latin typeface="Calibri" pitchFamily="34" charset="0"/>
            </a:endParaRPr>
          </a:p>
          <a:p>
            <a:pPr algn="ctr" eaLnBrk="1" hangingPunct="1"/>
            <a:endParaRPr lang="et-EE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6408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Некоторые выводы</a:t>
            </a:r>
            <a:endParaRPr lang="et-EE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Создание </a:t>
            </a:r>
            <a:r>
              <a:rPr lang="et-EE" sz="2800" dirty="0"/>
              <a:t>H</a:t>
            </a:r>
            <a:r>
              <a:rPr lang="ru-RU" sz="2800" dirty="0"/>
              <a:t>СК, основанной на </a:t>
            </a:r>
            <a:r>
              <a:rPr lang="ru-RU" sz="2800" dirty="0" err="1"/>
              <a:t>компетентн</a:t>
            </a:r>
            <a:r>
              <a:rPr lang="et-EE" sz="2800" dirty="0" err="1"/>
              <a:t>oc</a:t>
            </a:r>
            <a:r>
              <a:rPr lang="uk-UA" sz="2800" dirty="0"/>
              <a:t>т</a:t>
            </a:r>
            <a:r>
              <a:rPr lang="ru-RU" sz="2800" dirty="0" err="1"/>
              <a:t>ях</a:t>
            </a:r>
            <a:r>
              <a:rPr lang="ru-RU" sz="2800" dirty="0"/>
              <a:t> (результатах обучения) требует</a:t>
            </a:r>
            <a:r>
              <a:rPr lang="et-EE" sz="2800" dirty="0"/>
              <a:t>:</a:t>
            </a:r>
          </a:p>
          <a:p>
            <a:pPr lvl="2"/>
            <a:r>
              <a:rPr lang="ru-RU" sz="2800" dirty="0"/>
              <a:t>изменения основной парадигмы </a:t>
            </a:r>
            <a:endParaRPr lang="et-EE" sz="2800" dirty="0"/>
          </a:p>
          <a:p>
            <a:pPr lvl="2"/>
            <a:r>
              <a:rPr lang="ru-RU" sz="2800" dirty="0"/>
              <a:t>вовлечения всех заинтересованных сторон</a:t>
            </a:r>
            <a:endParaRPr lang="et-EE" sz="2800" dirty="0"/>
          </a:p>
          <a:p>
            <a:pPr lvl="2"/>
            <a:r>
              <a:rPr lang="ru-RU" sz="2800" dirty="0"/>
              <a:t>хорошо продуманную концептуальную основу</a:t>
            </a:r>
            <a:endParaRPr lang="et-EE" sz="2800" dirty="0"/>
          </a:p>
          <a:p>
            <a:pPr lvl="2"/>
            <a:r>
              <a:rPr lang="ru-RU" sz="2800" dirty="0"/>
              <a:t>обострения внимания на качество процесс</a:t>
            </a:r>
            <a:r>
              <a:rPr lang="et-EE" sz="2800" dirty="0"/>
              <a:t>o</a:t>
            </a:r>
            <a:r>
              <a:rPr lang="uk-UA" sz="2800" dirty="0"/>
              <a:t>в</a:t>
            </a:r>
            <a:r>
              <a:rPr lang="ru-RU" sz="2800" dirty="0"/>
              <a:t> оценивания и сертификации</a:t>
            </a:r>
          </a:p>
          <a:p>
            <a:pPr lvl="2"/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351744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Реформа профессионального образования в Украине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Цели:</a:t>
            </a:r>
            <a:endParaRPr lang="et-EE" dirty="0"/>
          </a:p>
          <a:p>
            <a:pPr lvl="1"/>
            <a:r>
              <a:rPr lang="uk-UA" dirty="0">
                <a:solidFill>
                  <a:srgbClr val="FF0000"/>
                </a:solidFill>
              </a:rPr>
              <a:t>Удовлетворение</a:t>
            </a:r>
            <a:r>
              <a:rPr lang="et-EE" dirty="0">
                <a:solidFill>
                  <a:srgbClr val="FF0000"/>
                </a:solidFill>
              </a:rPr>
              <a:t> </a:t>
            </a:r>
            <a:r>
              <a:rPr lang="uk-UA" dirty="0">
                <a:solidFill>
                  <a:srgbClr val="FF0000"/>
                </a:solidFill>
              </a:rPr>
              <a:t>потребностей рынка труда</a:t>
            </a:r>
            <a:endParaRPr lang="et-EE" dirty="0">
              <a:solidFill>
                <a:srgbClr val="FF0000"/>
              </a:solidFill>
            </a:endParaRPr>
          </a:p>
          <a:p>
            <a:pPr lvl="1"/>
            <a:r>
              <a:rPr lang="uk-UA" dirty="0"/>
              <a:t>Децентрализация</a:t>
            </a:r>
            <a:r>
              <a:rPr lang="et-EE" dirty="0"/>
              <a:t> </a:t>
            </a:r>
            <a:r>
              <a:rPr lang="uk-UA" dirty="0"/>
              <a:t>управления</a:t>
            </a:r>
            <a:endParaRPr lang="et-EE" dirty="0"/>
          </a:p>
          <a:p>
            <a:pPr lvl="1"/>
            <a:r>
              <a:rPr lang="uk-UA" dirty="0"/>
              <a:t>Оптимизация</a:t>
            </a:r>
            <a:r>
              <a:rPr lang="et-EE" dirty="0"/>
              <a:t> </a:t>
            </a:r>
            <a:r>
              <a:rPr lang="uk-UA" dirty="0"/>
              <a:t>сети учебных заведений</a:t>
            </a:r>
            <a:endParaRPr lang="et-EE" dirty="0"/>
          </a:p>
          <a:p>
            <a:pPr lvl="1"/>
            <a:r>
              <a:rPr lang="ru-RU" dirty="0"/>
              <a:t>Вовлечение</a:t>
            </a:r>
            <a:r>
              <a:rPr lang="et-EE" dirty="0"/>
              <a:t> </a:t>
            </a:r>
            <a:r>
              <a:rPr lang="ru-RU" dirty="0"/>
              <a:t>заинтересованных сторон (работодатели, профессиональные организации, местные органы власти, студенты, ...)</a:t>
            </a:r>
            <a:r>
              <a:rPr lang="et-E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144317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Необходимые предпосылки</a:t>
            </a:r>
            <a:r>
              <a:rPr lang="et-EE" dirty="0"/>
              <a:t>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pPr>
              <a:lnSpc>
                <a:spcPts val="1900"/>
              </a:lnSpc>
            </a:pPr>
            <a:r>
              <a:rPr lang="ru-RU" sz="2200" dirty="0"/>
              <a:t>Будет</a:t>
            </a:r>
            <a:r>
              <a:rPr lang="et-EE" sz="2200" dirty="0"/>
              <a:t> </a:t>
            </a:r>
            <a:r>
              <a:rPr lang="ru-RU" sz="2200" dirty="0"/>
              <a:t>принят базовый </a:t>
            </a:r>
            <a:r>
              <a:rPr lang="ru-RU" sz="2200" dirty="0">
                <a:solidFill>
                  <a:srgbClr val="FF0000"/>
                </a:solidFill>
              </a:rPr>
              <a:t>Закон об образовании </a:t>
            </a:r>
            <a:r>
              <a:rPr lang="ru-RU" sz="2200" dirty="0"/>
              <a:t>как необходимое условие для начала глубоких реформ в сфере образования, в том числе реформы ПО</a:t>
            </a:r>
            <a:endParaRPr lang="et-EE" sz="2200" dirty="0"/>
          </a:p>
          <a:p>
            <a:pPr>
              <a:lnSpc>
                <a:spcPts val="1900"/>
              </a:lnSpc>
            </a:pPr>
            <a:r>
              <a:rPr lang="ru-RU" sz="2200" dirty="0"/>
              <a:t>Будет</a:t>
            </a:r>
            <a:r>
              <a:rPr lang="et-EE" sz="2200" dirty="0"/>
              <a:t> </a:t>
            </a:r>
            <a:r>
              <a:rPr lang="ru-RU" sz="2200" dirty="0"/>
              <a:t>принят новый закон о ПО</a:t>
            </a:r>
            <a:r>
              <a:rPr lang="et-EE" sz="2200" dirty="0"/>
              <a:t>:</a:t>
            </a:r>
            <a:endParaRPr lang="ru-RU" sz="2200" dirty="0"/>
          </a:p>
          <a:p>
            <a:pPr lvl="1">
              <a:lnSpc>
                <a:spcPts val="1900"/>
              </a:lnSpc>
            </a:pPr>
            <a:r>
              <a:rPr lang="ru-RU" sz="1800" dirty="0"/>
              <a:t>Более </a:t>
            </a:r>
            <a:r>
              <a:rPr lang="ru-RU" sz="1800" dirty="0">
                <a:solidFill>
                  <a:srgbClr val="FF0000"/>
                </a:solidFill>
              </a:rPr>
              <a:t>гибкие типы учреждений ПО</a:t>
            </a:r>
            <a:r>
              <a:rPr lang="et-EE" sz="1800" dirty="0">
                <a:solidFill>
                  <a:srgbClr val="FF0000"/>
                </a:solidFill>
              </a:rPr>
              <a:t> (</a:t>
            </a:r>
            <a:r>
              <a:rPr lang="uk-UA" sz="1800" dirty="0">
                <a:solidFill>
                  <a:srgbClr val="FF0000"/>
                </a:solidFill>
              </a:rPr>
              <a:t>центры ПО</a:t>
            </a:r>
            <a:r>
              <a:rPr lang="et-EE" sz="1800" dirty="0">
                <a:solidFill>
                  <a:srgbClr val="FF0000"/>
                </a:solidFill>
              </a:rPr>
              <a:t>)</a:t>
            </a:r>
            <a:r>
              <a:rPr lang="ru-RU" sz="1800" dirty="0"/>
              <a:t>, </a:t>
            </a:r>
            <a:r>
              <a:rPr lang="ru-RU" sz="1800" dirty="0" err="1"/>
              <a:t>предоставл</a:t>
            </a:r>
            <a:r>
              <a:rPr lang="et-EE" sz="1800" dirty="0"/>
              <a:t>ᴙ</a:t>
            </a:r>
            <a:r>
              <a:rPr lang="ru-RU" sz="1800" dirty="0" err="1"/>
              <a:t>ющие</a:t>
            </a:r>
            <a:r>
              <a:rPr lang="ru-RU" sz="1800" dirty="0"/>
              <a:t> лицам возможность непрерывного профессионального развития и реализацию траекторий обучения в течение всей жизни</a:t>
            </a:r>
          </a:p>
          <a:p>
            <a:pPr lvl="1">
              <a:lnSpc>
                <a:spcPts val="1900"/>
              </a:lnSpc>
            </a:pPr>
            <a:r>
              <a:rPr lang="ru-RU" sz="1800" dirty="0">
                <a:solidFill>
                  <a:srgbClr val="FF0000"/>
                </a:solidFill>
              </a:rPr>
              <a:t>Права и обязанности всех уровней управления </a:t>
            </a:r>
            <a:r>
              <a:rPr lang="ru-RU" sz="1800" dirty="0"/>
              <a:t>(государство, регионы, учреждения ПО) </a:t>
            </a:r>
            <a:r>
              <a:rPr lang="ru-RU" sz="1800" dirty="0" err="1"/>
              <a:t>буд</a:t>
            </a:r>
            <a:r>
              <a:rPr lang="et-EE" sz="1800" dirty="0"/>
              <a:t>y</a:t>
            </a:r>
            <a:r>
              <a:rPr lang="ru-RU" sz="1800" dirty="0"/>
              <a:t>т более четко определены</a:t>
            </a:r>
          </a:p>
          <a:p>
            <a:pPr lvl="1">
              <a:lnSpc>
                <a:spcPts val="1900"/>
              </a:lnSpc>
            </a:pPr>
            <a:r>
              <a:rPr lang="ru-RU" sz="1800" dirty="0"/>
              <a:t>Более гибкая </a:t>
            </a:r>
            <a:r>
              <a:rPr lang="ru-RU" sz="1800" dirty="0">
                <a:solidFill>
                  <a:srgbClr val="FF0000"/>
                </a:solidFill>
              </a:rPr>
              <a:t>система лицензирования учебных программ по группам</a:t>
            </a:r>
          </a:p>
          <a:p>
            <a:pPr lvl="1">
              <a:lnSpc>
                <a:spcPts val="1900"/>
              </a:lnSpc>
            </a:pPr>
            <a:r>
              <a:rPr lang="ru-RU" sz="1800" dirty="0"/>
              <a:t>Обучение квалифицированных рабочих в университетах (в техникумах и колледжах как структурных подразделениях университетов) будут отменена</a:t>
            </a:r>
          </a:p>
          <a:p>
            <a:pPr lvl="1">
              <a:lnSpc>
                <a:spcPts val="1900"/>
              </a:lnSpc>
            </a:pPr>
            <a:r>
              <a:rPr lang="ru-RU" sz="1800" dirty="0"/>
              <a:t>Государственные меры (дополнительные социальные гарантии, зарплата, и т.п.) стимулирования работы учителей непопулярных профессий и непривлекательных регионов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7742549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Необходимые предпосылки</a:t>
            </a:r>
            <a:r>
              <a:rPr lang="et-EE" dirty="0"/>
              <a:t>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1800"/>
              </a:lnSpc>
            </a:pPr>
            <a:r>
              <a:rPr lang="ru-RU" sz="2200" dirty="0"/>
              <a:t>Справедливое распределение бремени финансирования системы ПО между уровнями управления:</a:t>
            </a:r>
          </a:p>
          <a:p>
            <a:pPr lvl="1">
              <a:lnSpc>
                <a:spcPts val="1800"/>
              </a:lnSpc>
            </a:pPr>
            <a:r>
              <a:rPr lang="ru-RU" sz="1800" dirty="0">
                <a:solidFill>
                  <a:srgbClr val="FF0000"/>
                </a:solidFill>
              </a:rPr>
              <a:t>Многоканальная система финансирования </a:t>
            </a:r>
            <a:r>
              <a:rPr lang="ru-RU" sz="1800" dirty="0"/>
              <a:t>(из государственного бюджета, областного бюджета, плата за обучение, оказание услуг) учреждений ПО</a:t>
            </a:r>
            <a:endParaRPr lang="et-EE" sz="1800" dirty="0"/>
          </a:p>
          <a:p>
            <a:pPr lvl="1">
              <a:lnSpc>
                <a:spcPts val="1800"/>
              </a:lnSpc>
            </a:pPr>
            <a:r>
              <a:rPr lang="ru-RU" sz="1800" dirty="0"/>
              <a:t>Финансирование учреждений ПО будет передано на региональный уровень вместе с дифференцированными субсидиями из государственного бюджета</a:t>
            </a:r>
            <a:endParaRPr lang="et-EE" sz="1800" dirty="0"/>
          </a:p>
          <a:p>
            <a:pPr>
              <a:lnSpc>
                <a:spcPts val="1800"/>
              </a:lnSpc>
            </a:pPr>
            <a:r>
              <a:rPr lang="ru-RU" sz="2200" dirty="0"/>
              <a:t>Механизмы распределения ресурсов будут улучшены:</a:t>
            </a:r>
          </a:p>
          <a:p>
            <a:pPr lvl="1">
              <a:lnSpc>
                <a:spcPts val="1800"/>
              </a:lnSpc>
            </a:pPr>
            <a:r>
              <a:rPr lang="ru-RU" sz="1800" dirty="0">
                <a:solidFill>
                  <a:srgbClr val="FF0000"/>
                </a:solidFill>
              </a:rPr>
              <a:t>Механизм финансирования студенческого места</a:t>
            </a:r>
            <a:r>
              <a:rPr lang="ru-RU" sz="1800" dirty="0"/>
              <a:t> будет полностью реализован</a:t>
            </a:r>
          </a:p>
          <a:p>
            <a:pPr lvl="1">
              <a:lnSpc>
                <a:spcPts val="1800"/>
              </a:lnSpc>
            </a:pPr>
            <a:r>
              <a:rPr lang="ru-RU" sz="1800" dirty="0"/>
              <a:t>Стоимость </a:t>
            </a:r>
            <a:r>
              <a:rPr lang="ru-RU" sz="1800" dirty="0" err="1"/>
              <a:t>госзаказного</a:t>
            </a:r>
            <a:r>
              <a:rPr lang="ru-RU" sz="1800" dirty="0"/>
              <a:t> студенческого места будет зависеть от </a:t>
            </a:r>
            <a:r>
              <a:rPr lang="ru-RU" sz="1800" dirty="0">
                <a:solidFill>
                  <a:srgbClr val="FF0000"/>
                </a:solidFill>
              </a:rPr>
              <a:t>коэффициент</a:t>
            </a:r>
            <a:r>
              <a:rPr lang="ru-RU" sz="1800" dirty="0"/>
              <a:t>а </a:t>
            </a:r>
            <a:r>
              <a:rPr lang="ru-RU" sz="1800" dirty="0">
                <a:solidFill>
                  <a:srgbClr val="FF0000"/>
                </a:solidFill>
              </a:rPr>
              <a:t>сложности группы учебных программ</a:t>
            </a:r>
          </a:p>
          <a:p>
            <a:pPr lvl="1">
              <a:lnSpc>
                <a:spcPts val="1800"/>
              </a:lnSpc>
            </a:pPr>
            <a:r>
              <a:rPr lang="ru-RU" sz="1800" dirty="0">
                <a:solidFill>
                  <a:srgbClr val="FF0000"/>
                </a:solidFill>
              </a:rPr>
              <a:t>Процедуры государственных закупок будут рационализированы</a:t>
            </a:r>
            <a:r>
              <a:rPr lang="ru-RU" sz="1800" dirty="0"/>
              <a:t>, в частности, путем отмены тендеров с один поставщиком коммунальных услуг и повышение потолка для тендеров</a:t>
            </a:r>
          </a:p>
          <a:p>
            <a:pPr marL="457200" lvl="1" indent="0">
              <a:buNone/>
            </a:pPr>
            <a:endParaRPr lang="ru-RU" sz="1800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005705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Cyrl-AZ" dirty="0"/>
              <a:t>Компетентность</a:t>
            </a:r>
            <a:r>
              <a:rPr lang="et-EE" dirty="0"/>
              <a:t>, </a:t>
            </a:r>
            <a:r>
              <a:rPr lang="uk-UA" dirty="0"/>
              <a:t>компетентност</a:t>
            </a:r>
            <a:r>
              <a:rPr lang="az-Cyrl-AZ" dirty="0"/>
              <a:t>и</a:t>
            </a:r>
            <a:r>
              <a:rPr lang="et-EE" dirty="0"/>
              <a:t> </a:t>
            </a:r>
            <a:r>
              <a:rPr lang="az-Cyrl-AZ" dirty="0"/>
              <a:t>и результаты</a:t>
            </a:r>
            <a:r>
              <a:rPr lang="et-EE" dirty="0"/>
              <a:t> </a:t>
            </a:r>
            <a:r>
              <a:rPr lang="az-Cyrl-AZ" dirty="0"/>
              <a:t>обучения</a:t>
            </a:r>
            <a:endParaRPr lang="en-US" dirty="0"/>
          </a:p>
        </p:txBody>
      </p:sp>
      <p:sp>
        <p:nvSpPr>
          <p:cNvPr id="3" name="Freeform 2"/>
          <p:cNvSpPr/>
          <p:nvPr/>
        </p:nvSpPr>
        <p:spPr>
          <a:xfrm>
            <a:off x="785786" y="1484784"/>
            <a:ext cx="1428760" cy="4752528"/>
          </a:xfrm>
          <a:custGeom>
            <a:avLst/>
            <a:gdLst>
              <a:gd name="connsiteX0" fmla="*/ 33457 w 1923168"/>
              <a:gd name="connsiteY0" fmla="*/ 631383 h 4005648"/>
              <a:gd name="connsiteX1" fmla="*/ 355428 w 1923168"/>
              <a:gd name="connsiteY1" fmla="*/ 90470 h 4005648"/>
              <a:gd name="connsiteX2" fmla="*/ 497096 w 1923168"/>
              <a:gd name="connsiteY2" fmla="*/ 64712 h 4005648"/>
              <a:gd name="connsiteX3" fmla="*/ 690279 w 1923168"/>
              <a:gd name="connsiteY3" fmla="*/ 77591 h 4005648"/>
              <a:gd name="connsiteX4" fmla="*/ 728916 w 1923168"/>
              <a:gd name="connsiteY4" fmla="*/ 90470 h 4005648"/>
              <a:gd name="connsiteX5" fmla="*/ 870583 w 1923168"/>
              <a:gd name="connsiteY5" fmla="*/ 154865 h 4005648"/>
              <a:gd name="connsiteX6" fmla="*/ 1166797 w 1923168"/>
              <a:gd name="connsiteY6" fmla="*/ 360927 h 4005648"/>
              <a:gd name="connsiteX7" fmla="*/ 1385738 w 1923168"/>
              <a:gd name="connsiteY7" fmla="*/ 554110 h 4005648"/>
              <a:gd name="connsiteX8" fmla="*/ 1450133 w 1923168"/>
              <a:gd name="connsiteY8" fmla="*/ 618504 h 4005648"/>
              <a:gd name="connsiteX9" fmla="*/ 1540285 w 1923168"/>
              <a:gd name="connsiteY9" fmla="*/ 734414 h 4005648"/>
              <a:gd name="connsiteX10" fmla="*/ 1540285 w 1923168"/>
              <a:gd name="connsiteY10" fmla="*/ 734414 h 4005648"/>
              <a:gd name="connsiteX11" fmla="*/ 1566043 w 1923168"/>
              <a:gd name="connsiteY11" fmla="*/ 785929 h 4005648"/>
              <a:gd name="connsiteX12" fmla="*/ 1604679 w 1923168"/>
              <a:gd name="connsiteY12" fmla="*/ 837445 h 4005648"/>
              <a:gd name="connsiteX13" fmla="*/ 1656195 w 1923168"/>
              <a:gd name="connsiteY13" fmla="*/ 966234 h 4005648"/>
              <a:gd name="connsiteX14" fmla="*/ 1836499 w 1923168"/>
              <a:gd name="connsiteY14" fmla="*/ 1172296 h 4005648"/>
              <a:gd name="connsiteX15" fmla="*/ 1823620 w 1923168"/>
              <a:gd name="connsiteY15" fmla="*/ 1790482 h 4005648"/>
              <a:gd name="connsiteX16" fmla="*/ 1810741 w 1923168"/>
              <a:gd name="connsiteY16" fmla="*/ 1841997 h 4005648"/>
              <a:gd name="connsiteX17" fmla="*/ 1875136 w 1923168"/>
              <a:gd name="connsiteY17" fmla="*/ 2125332 h 4005648"/>
              <a:gd name="connsiteX18" fmla="*/ 1875136 w 1923168"/>
              <a:gd name="connsiteY18" fmla="*/ 2640487 h 4005648"/>
              <a:gd name="connsiteX19" fmla="*/ 1836499 w 1923168"/>
              <a:gd name="connsiteY19" fmla="*/ 2692003 h 4005648"/>
              <a:gd name="connsiteX20" fmla="*/ 1810741 w 1923168"/>
              <a:gd name="connsiteY20" fmla="*/ 2730639 h 4005648"/>
              <a:gd name="connsiteX21" fmla="*/ 1772105 w 1923168"/>
              <a:gd name="connsiteY21" fmla="*/ 2846549 h 4005648"/>
              <a:gd name="connsiteX22" fmla="*/ 1759226 w 1923168"/>
              <a:gd name="connsiteY22" fmla="*/ 3245794 h 4005648"/>
              <a:gd name="connsiteX23" fmla="*/ 1733468 w 1923168"/>
              <a:gd name="connsiteY23" fmla="*/ 3323067 h 4005648"/>
              <a:gd name="connsiteX24" fmla="*/ 1720589 w 1923168"/>
              <a:gd name="connsiteY24" fmla="*/ 3374583 h 4005648"/>
              <a:gd name="connsiteX25" fmla="*/ 1656195 w 1923168"/>
              <a:gd name="connsiteY25" fmla="*/ 3477614 h 4005648"/>
              <a:gd name="connsiteX26" fmla="*/ 1604679 w 1923168"/>
              <a:gd name="connsiteY26" fmla="*/ 3554887 h 4005648"/>
              <a:gd name="connsiteX27" fmla="*/ 1578921 w 1923168"/>
              <a:gd name="connsiteY27" fmla="*/ 3657918 h 4005648"/>
              <a:gd name="connsiteX28" fmla="*/ 1566043 w 1923168"/>
              <a:gd name="connsiteY28" fmla="*/ 3696555 h 4005648"/>
              <a:gd name="connsiteX29" fmla="*/ 1488769 w 1923168"/>
              <a:gd name="connsiteY29" fmla="*/ 3748070 h 4005648"/>
              <a:gd name="connsiteX30" fmla="*/ 1398617 w 1923168"/>
              <a:gd name="connsiteY30" fmla="*/ 3876859 h 4005648"/>
              <a:gd name="connsiteX31" fmla="*/ 1385738 w 1923168"/>
              <a:gd name="connsiteY31" fmla="*/ 3915496 h 4005648"/>
              <a:gd name="connsiteX32" fmla="*/ 1321344 w 1923168"/>
              <a:gd name="connsiteY32" fmla="*/ 3941253 h 4005648"/>
              <a:gd name="connsiteX33" fmla="*/ 1269828 w 1923168"/>
              <a:gd name="connsiteY33" fmla="*/ 3992769 h 4005648"/>
              <a:gd name="connsiteX34" fmla="*/ 1231192 w 1923168"/>
              <a:gd name="connsiteY34" fmla="*/ 4005648 h 4005648"/>
              <a:gd name="connsiteX35" fmla="*/ 793310 w 1923168"/>
              <a:gd name="connsiteY35" fmla="*/ 3992769 h 4005648"/>
              <a:gd name="connsiteX36" fmla="*/ 754674 w 1923168"/>
              <a:gd name="connsiteY36" fmla="*/ 3967011 h 4005648"/>
              <a:gd name="connsiteX37" fmla="*/ 625885 w 1923168"/>
              <a:gd name="connsiteY37" fmla="*/ 3863980 h 4005648"/>
              <a:gd name="connsiteX38" fmla="*/ 587248 w 1923168"/>
              <a:gd name="connsiteY38" fmla="*/ 3851101 h 4005648"/>
              <a:gd name="connsiteX39" fmla="*/ 471338 w 1923168"/>
              <a:gd name="connsiteY39" fmla="*/ 3773828 h 4005648"/>
              <a:gd name="connsiteX40" fmla="*/ 432702 w 1923168"/>
              <a:gd name="connsiteY40" fmla="*/ 3760949 h 4005648"/>
              <a:gd name="connsiteX41" fmla="*/ 381186 w 1923168"/>
              <a:gd name="connsiteY41" fmla="*/ 3657918 h 4005648"/>
              <a:gd name="connsiteX42" fmla="*/ 303913 w 1923168"/>
              <a:gd name="connsiteY42" fmla="*/ 3503372 h 4005648"/>
              <a:gd name="connsiteX43" fmla="*/ 175124 w 1923168"/>
              <a:gd name="connsiteY43" fmla="*/ 3323067 h 4005648"/>
              <a:gd name="connsiteX44" fmla="*/ 188003 w 1923168"/>
              <a:gd name="connsiteY44" fmla="*/ 3271552 h 4005648"/>
              <a:gd name="connsiteX45" fmla="*/ 226640 w 1923168"/>
              <a:gd name="connsiteY45" fmla="*/ 3155642 h 4005648"/>
              <a:gd name="connsiteX46" fmla="*/ 252397 w 1923168"/>
              <a:gd name="connsiteY46" fmla="*/ 3026853 h 4005648"/>
              <a:gd name="connsiteX47" fmla="*/ 291034 w 1923168"/>
              <a:gd name="connsiteY47" fmla="*/ 2949580 h 4005648"/>
              <a:gd name="connsiteX48" fmla="*/ 329671 w 1923168"/>
              <a:gd name="connsiteY48" fmla="*/ 2846549 h 4005648"/>
              <a:gd name="connsiteX49" fmla="*/ 316792 w 1923168"/>
              <a:gd name="connsiteY49" fmla="*/ 2782155 h 4005648"/>
              <a:gd name="connsiteX50" fmla="*/ 278155 w 1923168"/>
              <a:gd name="connsiteY50" fmla="*/ 2537456 h 4005648"/>
              <a:gd name="connsiteX51" fmla="*/ 278155 w 1923168"/>
              <a:gd name="connsiteY51" fmla="*/ 1893512 h 4005648"/>
              <a:gd name="connsiteX52" fmla="*/ 213761 w 1923168"/>
              <a:gd name="connsiteY52" fmla="*/ 1416994 h 4005648"/>
              <a:gd name="connsiteX53" fmla="*/ 200882 w 1923168"/>
              <a:gd name="connsiteY53" fmla="*/ 1288205 h 4005648"/>
              <a:gd name="connsiteX54" fmla="*/ 110730 w 1923168"/>
              <a:gd name="connsiteY54" fmla="*/ 1133659 h 4005648"/>
              <a:gd name="connsiteX55" fmla="*/ 46336 w 1923168"/>
              <a:gd name="connsiteY55" fmla="*/ 1069265 h 4005648"/>
              <a:gd name="connsiteX56" fmla="*/ 33457 w 1923168"/>
              <a:gd name="connsiteY56" fmla="*/ 1030628 h 4005648"/>
              <a:gd name="connsiteX57" fmla="*/ 33457 w 1923168"/>
              <a:gd name="connsiteY57" fmla="*/ 670020 h 4005648"/>
              <a:gd name="connsiteX58" fmla="*/ 20578 w 1923168"/>
              <a:gd name="connsiteY58" fmla="*/ 631383 h 4005648"/>
              <a:gd name="connsiteX59" fmla="*/ 59214 w 1923168"/>
              <a:gd name="connsiteY59" fmla="*/ 566989 h 4005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1923168" h="4005648">
                <a:moveTo>
                  <a:pt x="33457" y="631383"/>
                </a:moveTo>
                <a:cubicBezTo>
                  <a:pt x="106790" y="484717"/>
                  <a:pt x="157836" y="180285"/>
                  <a:pt x="355428" y="90470"/>
                </a:cubicBezTo>
                <a:cubicBezTo>
                  <a:pt x="365848" y="85733"/>
                  <a:pt x="493163" y="65367"/>
                  <a:pt x="497096" y="64712"/>
                </a:cubicBezTo>
                <a:cubicBezTo>
                  <a:pt x="561490" y="69005"/>
                  <a:pt x="626136" y="70464"/>
                  <a:pt x="690279" y="77591"/>
                </a:cubicBezTo>
                <a:cubicBezTo>
                  <a:pt x="703772" y="79090"/>
                  <a:pt x="716557" y="84852"/>
                  <a:pt x="728916" y="90470"/>
                </a:cubicBezTo>
                <a:cubicBezTo>
                  <a:pt x="887283" y="162455"/>
                  <a:pt x="780249" y="124753"/>
                  <a:pt x="870583" y="154865"/>
                </a:cubicBezTo>
                <a:cubicBezTo>
                  <a:pt x="1233351" y="477325"/>
                  <a:pt x="680330" y="0"/>
                  <a:pt x="1166797" y="360927"/>
                </a:cubicBezTo>
                <a:cubicBezTo>
                  <a:pt x="1244961" y="418920"/>
                  <a:pt x="1331749" y="473129"/>
                  <a:pt x="1385738" y="554110"/>
                </a:cubicBezTo>
                <a:cubicBezTo>
                  <a:pt x="1420082" y="605625"/>
                  <a:pt x="1398617" y="584160"/>
                  <a:pt x="1450133" y="618504"/>
                </a:cubicBezTo>
                <a:cubicBezTo>
                  <a:pt x="1474531" y="691699"/>
                  <a:pt x="1453413" y="647542"/>
                  <a:pt x="1540285" y="734414"/>
                </a:cubicBezTo>
                <a:lnTo>
                  <a:pt x="1540285" y="734414"/>
                </a:lnTo>
                <a:cubicBezTo>
                  <a:pt x="1548871" y="751586"/>
                  <a:pt x="1555868" y="769649"/>
                  <a:pt x="1566043" y="785929"/>
                </a:cubicBezTo>
                <a:cubicBezTo>
                  <a:pt x="1577419" y="804131"/>
                  <a:pt x="1595080" y="818246"/>
                  <a:pt x="1604679" y="837445"/>
                </a:cubicBezTo>
                <a:cubicBezTo>
                  <a:pt x="1625357" y="878800"/>
                  <a:pt x="1628004" y="929586"/>
                  <a:pt x="1656195" y="966234"/>
                </a:cubicBezTo>
                <a:cubicBezTo>
                  <a:pt x="1798070" y="1150673"/>
                  <a:pt x="1728655" y="1091413"/>
                  <a:pt x="1836499" y="1172296"/>
                </a:cubicBezTo>
                <a:cubicBezTo>
                  <a:pt x="1832206" y="1378358"/>
                  <a:pt x="1831541" y="1584528"/>
                  <a:pt x="1823620" y="1790482"/>
                </a:cubicBezTo>
                <a:cubicBezTo>
                  <a:pt x="1822940" y="1808169"/>
                  <a:pt x="1810741" y="1824297"/>
                  <a:pt x="1810741" y="1841997"/>
                </a:cubicBezTo>
                <a:cubicBezTo>
                  <a:pt x="1810741" y="2015304"/>
                  <a:pt x="1813065" y="1985673"/>
                  <a:pt x="1875136" y="2125332"/>
                </a:cubicBezTo>
                <a:cubicBezTo>
                  <a:pt x="1915918" y="2349642"/>
                  <a:pt x="1923168" y="2323472"/>
                  <a:pt x="1875136" y="2640487"/>
                </a:cubicBezTo>
                <a:cubicBezTo>
                  <a:pt x="1871920" y="2661710"/>
                  <a:pt x="1848975" y="2674536"/>
                  <a:pt x="1836499" y="2692003"/>
                </a:cubicBezTo>
                <a:cubicBezTo>
                  <a:pt x="1827502" y="2704598"/>
                  <a:pt x="1817663" y="2716795"/>
                  <a:pt x="1810741" y="2730639"/>
                </a:cubicBezTo>
                <a:cubicBezTo>
                  <a:pt x="1786492" y="2779137"/>
                  <a:pt x="1784402" y="2797359"/>
                  <a:pt x="1772105" y="2846549"/>
                </a:cubicBezTo>
                <a:cubicBezTo>
                  <a:pt x="1767812" y="2979631"/>
                  <a:pt x="1769987" y="3113079"/>
                  <a:pt x="1759226" y="3245794"/>
                </a:cubicBezTo>
                <a:cubicBezTo>
                  <a:pt x="1757032" y="3272856"/>
                  <a:pt x="1741270" y="3297061"/>
                  <a:pt x="1733468" y="3323067"/>
                </a:cubicBezTo>
                <a:cubicBezTo>
                  <a:pt x="1728382" y="3340021"/>
                  <a:pt x="1726804" y="3358010"/>
                  <a:pt x="1720589" y="3374583"/>
                </a:cubicBezTo>
                <a:cubicBezTo>
                  <a:pt x="1700821" y="3427297"/>
                  <a:pt x="1688920" y="3430864"/>
                  <a:pt x="1656195" y="3477614"/>
                </a:cubicBezTo>
                <a:cubicBezTo>
                  <a:pt x="1638442" y="3502975"/>
                  <a:pt x="1621851" y="3529129"/>
                  <a:pt x="1604679" y="3554887"/>
                </a:cubicBezTo>
                <a:cubicBezTo>
                  <a:pt x="1596093" y="3589231"/>
                  <a:pt x="1590115" y="3624334"/>
                  <a:pt x="1578921" y="3657918"/>
                </a:cubicBezTo>
                <a:cubicBezTo>
                  <a:pt x="1574628" y="3670797"/>
                  <a:pt x="1575642" y="3686956"/>
                  <a:pt x="1566043" y="3696555"/>
                </a:cubicBezTo>
                <a:cubicBezTo>
                  <a:pt x="1544153" y="3718445"/>
                  <a:pt x="1488769" y="3748070"/>
                  <a:pt x="1488769" y="3748070"/>
                </a:cubicBezTo>
                <a:cubicBezTo>
                  <a:pt x="1471139" y="3771578"/>
                  <a:pt x="1404957" y="3857838"/>
                  <a:pt x="1398617" y="3876859"/>
                </a:cubicBezTo>
                <a:cubicBezTo>
                  <a:pt x="1394324" y="3889738"/>
                  <a:pt x="1396167" y="3906805"/>
                  <a:pt x="1385738" y="3915496"/>
                </a:cubicBezTo>
                <a:cubicBezTo>
                  <a:pt x="1367978" y="3930296"/>
                  <a:pt x="1342809" y="3932667"/>
                  <a:pt x="1321344" y="3941253"/>
                </a:cubicBezTo>
                <a:cubicBezTo>
                  <a:pt x="1304172" y="3958425"/>
                  <a:pt x="1289589" y="3978654"/>
                  <a:pt x="1269828" y="3992769"/>
                </a:cubicBezTo>
                <a:cubicBezTo>
                  <a:pt x="1258781" y="4000660"/>
                  <a:pt x="1244767" y="4005648"/>
                  <a:pt x="1231192" y="4005648"/>
                </a:cubicBezTo>
                <a:cubicBezTo>
                  <a:pt x="1085168" y="4005648"/>
                  <a:pt x="939271" y="3997062"/>
                  <a:pt x="793310" y="3992769"/>
                </a:cubicBezTo>
                <a:cubicBezTo>
                  <a:pt x="780431" y="3984183"/>
                  <a:pt x="766942" y="3976448"/>
                  <a:pt x="754674" y="3967011"/>
                </a:cubicBezTo>
                <a:cubicBezTo>
                  <a:pt x="711098" y="3933491"/>
                  <a:pt x="678041" y="3881365"/>
                  <a:pt x="625885" y="3863980"/>
                </a:cubicBezTo>
                <a:lnTo>
                  <a:pt x="587248" y="3851101"/>
                </a:lnTo>
                <a:cubicBezTo>
                  <a:pt x="544107" y="3818745"/>
                  <a:pt x="521019" y="3798669"/>
                  <a:pt x="471338" y="3773828"/>
                </a:cubicBezTo>
                <a:cubicBezTo>
                  <a:pt x="459196" y="3767757"/>
                  <a:pt x="445581" y="3765242"/>
                  <a:pt x="432702" y="3760949"/>
                </a:cubicBezTo>
                <a:cubicBezTo>
                  <a:pt x="381464" y="3684092"/>
                  <a:pt x="431595" y="3765038"/>
                  <a:pt x="381186" y="3657918"/>
                </a:cubicBezTo>
                <a:cubicBezTo>
                  <a:pt x="356662" y="3605804"/>
                  <a:pt x="334099" y="3552424"/>
                  <a:pt x="303913" y="3503372"/>
                </a:cubicBezTo>
                <a:cubicBezTo>
                  <a:pt x="265204" y="3440469"/>
                  <a:pt x="175124" y="3323067"/>
                  <a:pt x="175124" y="3323067"/>
                </a:cubicBezTo>
                <a:cubicBezTo>
                  <a:pt x="179417" y="3305895"/>
                  <a:pt x="182406" y="3288344"/>
                  <a:pt x="188003" y="3271552"/>
                </a:cubicBezTo>
                <a:cubicBezTo>
                  <a:pt x="220375" y="3174437"/>
                  <a:pt x="208123" y="3242056"/>
                  <a:pt x="226640" y="3155642"/>
                </a:cubicBezTo>
                <a:cubicBezTo>
                  <a:pt x="235813" y="3112834"/>
                  <a:pt x="239339" y="3068640"/>
                  <a:pt x="252397" y="3026853"/>
                </a:cubicBezTo>
                <a:cubicBezTo>
                  <a:pt x="260987" y="2999366"/>
                  <a:pt x="279117" y="2975797"/>
                  <a:pt x="291034" y="2949580"/>
                </a:cubicBezTo>
                <a:cubicBezTo>
                  <a:pt x="310285" y="2907229"/>
                  <a:pt x="316263" y="2886772"/>
                  <a:pt x="329671" y="2846549"/>
                </a:cubicBezTo>
                <a:cubicBezTo>
                  <a:pt x="325378" y="2825084"/>
                  <a:pt x="320596" y="2803712"/>
                  <a:pt x="316792" y="2782155"/>
                </a:cubicBezTo>
                <a:cubicBezTo>
                  <a:pt x="293731" y="2651478"/>
                  <a:pt x="293952" y="2648032"/>
                  <a:pt x="278155" y="2537456"/>
                </a:cubicBezTo>
                <a:cubicBezTo>
                  <a:pt x="289572" y="2194945"/>
                  <a:pt x="300355" y="2193214"/>
                  <a:pt x="278155" y="1893512"/>
                </a:cubicBezTo>
                <a:cubicBezTo>
                  <a:pt x="245380" y="1451044"/>
                  <a:pt x="320035" y="1576405"/>
                  <a:pt x="213761" y="1416994"/>
                </a:cubicBezTo>
                <a:cubicBezTo>
                  <a:pt x="209468" y="1374064"/>
                  <a:pt x="215626" y="1328751"/>
                  <a:pt x="200882" y="1288205"/>
                </a:cubicBezTo>
                <a:cubicBezTo>
                  <a:pt x="180501" y="1232156"/>
                  <a:pt x="141414" y="1184799"/>
                  <a:pt x="110730" y="1133659"/>
                </a:cubicBezTo>
                <a:cubicBezTo>
                  <a:pt x="82110" y="1085959"/>
                  <a:pt x="92127" y="1099792"/>
                  <a:pt x="46336" y="1069265"/>
                </a:cubicBezTo>
                <a:cubicBezTo>
                  <a:pt x="42043" y="1056386"/>
                  <a:pt x="36750" y="1043798"/>
                  <a:pt x="33457" y="1030628"/>
                </a:cubicBezTo>
                <a:cubicBezTo>
                  <a:pt x="0" y="896803"/>
                  <a:pt x="25022" y="864027"/>
                  <a:pt x="33457" y="670020"/>
                </a:cubicBezTo>
                <a:cubicBezTo>
                  <a:pt x="29164" y="657141"/>
                  <a:pt x="20578" y="644959"/>
                  <a:pt x="20578" y="631383"/>
                </a:cubicBezTo>
                <a:cubicBezTo>
                  <a:pt x="20578" y="597946"/>
                  <a:pt x="38811" y="587392"/>
                  <a:pt x="59214" y="566989"/>
                </a:cubicBezTo>
              </a:path>
            </a:pathLst>
          </a:cu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wordArtVert" anchor="ctr"/>
          <a:lstStyle/>
          <a:p>
            <a:pPr algn="ctr">
              <a:defRPr/>
            </a:pPr>
            <a:r>
              <a:rPr lang="az-Cyrl-AZ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общество</a:t>
            </a:r>
            <a:endParaRPr lang="en-US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7215207" y="1714488"/>
            <a:ext cx="1285884" cy="4108361"/>
          </a:xfrm>
          <a:custGeom>
            <a:avLst/>
            <a:gdLst>
              <a:gd name="connsiteX0" fmla="*/ 87059 w 1517917"/>
              <a:gd name="connsiteY0" fmla="*/ 463640 h 4108361"/>
              <a:gd name="connsiteX1" fmla="*/ 112817 w 1517917"/>
              <a:gd name="connsiteY1" fmla="*/ 425003 h 4108361"/>
              <a:gd name="connsiteX2" fmla="*/ 383273 w 1517917"/>
              <a:gd name="connsiteY2" fmla="*/ 218941 h 4108361"/>
              <a:gd name="connsiteX3" fmla="*/ 421910 w 1517917"/>
              <a:gd name="connsiteY3" fmla="*/ 90152 h 4108361"/>
              <a:gd name="connsiteX4" fmla="*/ 473426 w 1517917"/>
              <a:gd name="connsiteY4" fmla="*/ 38637 h 4108361"/>
              <a:gd name="connsiteX5" fmla="*/ 524941 w 1517917"/>
              <a:gd name="connsiteY5" fmla="*/ 12879 h 4108361"/>
              <a:gd name="connsiteX6" fmla="*/ 576457 w 1517917"/>
              <a:gd name="connsiteY6" fmla="*/ 0 h 4108361"/>
              <a:gd name="connsiteX7" fmla="*/ 718124 w 1517917"/>
              <a:gd name="connsiteY7" fmla="*/ 38637 h 4108361"/>
              <a:gd name="connsiteX8" fmla="*/ 1323431 w 1517917"/>
              <a:gd name="connsiteY8" fmla="*/ 270456 h 4108361"/>
              <a:gd name="connsiteX9" fmla="*/ 1349189 w 1517917"/>
              <a:gd name="connsiteY9" fmla="*/ 566671 h 4108361"/>
              <a:gd name="connsiteX10" fmla="*/ 1362068 w 1517917"/>
              <a:gd name="connsiteY10" fmla="*/ 772733 h 4108361"/>
              <a:gd name="connsiteX11" fmla="*/ 1374947 w 1517917"/>
              <a:gd name="connsiteY11" fmla="*/ 824248 h 4108361"/>
              <a:gd name="connsiteX12" fmla="*/ 1387826 w 1517917"/>
              <a:gd name="connsiteY12" fmla="*/ 888642 h 4108361"/>
              <a:gd name="connsiteX13" fmla="*/ 1400704 w 1517917"/>
              <a:gd name="connsiteY13" fmla="*/ 1030310 h 4108361"/>
              <a:gd name="connsiteX14" fmla="*/ 1413583 w 1517917"/>
              <a:gd name="connsiteY14" fmla="*/ 1068947 h 4108361"/>
              <a:gd name="connsiteX15" fmla="*/ 1400704 w 1517917"/>
              <a:gd name="connsiteY15" fmla="*/ 1493949 h 4108361"/>
              <a:gd name="connsiteX16" fmla="*/ 1387826 w 1517917"/>
              <a:gd name="connsiteY16" fmla="*/ 1571223 h 4108361"/>
              <a:gd name="connsiteX17" fmla="*/ 1349189 w 1517917"/>
              <a:gd name="connsiteY17" fmla="*/ 1764406 h 4108361"/>
              <a:gd name="connsiteX18" fmla="*/ 1387826 w 1517917"/>
              <a:gd name="connsiteY18" fmla="*/ 2459865 h 4108361"/>
              <a:gd name="connsiteX19" fmla="*/ 1426462 w 1517917"/>
              <a:gd name="connsiteY19" fmla="*/ 2524259 h 4108361"/>
              <a:gd name="connsiteX20" fmla="*/ 1452220 w 1517917"/>
              <a:gd name="connsiteY20" fmla="*/ 2601533 h 4108361"/>
              <a:gd name="connsiteX21" fmla="*/ 1490857 w 1517917"/>
              <a:gd name="connsiteY21" fmla="*/ 3335628 h 4108361"/>
              <a:gd name="connsiteX22" fmla="*/ 1477978 w 1517917"/>
              <a:gd name="connsiteY22" fmla="*/ 3451538 h 4108361"/>
              <a:gd name="connsiteX23" fmla="*/ 1452220 w 1517917"/>
              <a:gd name="connsiteY23" fmla="*/ 3490175 h 4108361"/>
              <a:gd name="connsiteX24" fmla="*/ 1413583 w 1517917"/>
              <a:gd name="connsiteY24" fmla="*/ 3580327 h 4108361"/>
              <a:gd name="connsiteX25" fmla="*/ 1387826 w 1517917"/>
              <a:gd name="connsiteY25" fmla="*/ 3709116 h 4108361"/>
              <a:gd name="connsiteX26" fmla="*/ 1374947 w 1517917"/>
              <a:gd name="connsiteY26" fmla="*/ 3747752 h 4108361"/>
              <a:gd name="connsiteX27" fmla="*/ 1336310 w 1517917"/>
              <a:gd name="connsiteY27" fmla="*/ 3812147 h 4108361"/>
              <a:gd name="connsiteX28" fmla="*/ 1310552 w 1517917"/>
              <a:gd name="connsiteY28" fmla="*/ 3902299 h 4108361"/>
              <a:gd name="connsiteX29" fmla="*/ 1284795 w 1517917"/>
              <a:gd name="connsiteY29" fmla="*/ 3940935 h 4108361"/>
              <a:gd name="connsiteX30" fmla="*/ 1246158 w 1517917"/>
              <a:gd name="connsiteY30" fmla="*/ 3979572 h 4108361"/>
              <a:gd name="connsiteX31" fmla="*/ 1168885 w 1517917"/>
              <a:gd name="connsiteY31" fmla="*/ 3992451 h 4108361"/>
              <a:gd name="connsiteX32" fmla="*/ 1065854 w 1517917"/>
              <a:gd name="connsiteY32" fmla="*/ 4043966 h 4108361"/>
              <a:gd name="connsiteX33" fmla="*/ 1014338 w 1517917"/>
              <a:gd name="connsiteY33" fmla="*/ 4069724 h 4108361"/>
              <a:gd name="connsiteX34" fmla="*/ 924186 w 1517917"/>
              <a:gd name="connsiteY34" fmla="*/ 4095482 h 4108361"/>
              <a:gd name="connsiteX35" fmla="*/ 885549 w 1517917"/>
              <a:gd name="connsiteY35" fmla="*/ 4108361 h 4108361"/>
              <a:gd name="connsiteX36" fmla="*/ 460547 w 1517917"/>
              <a:gd name="connsiteY36" fmla="*/ 4095482 h 4108361"/>
              <a:gd name="connsiteX37" fmla="*/ 396152 w 1517917"/>
              <a:gd name="connsiteY37" fmla="*/ 4069724 h 4108361"/>
              <a:gd name="connsiteX38" fmla="*/ 306000 w 1517917"/>
              <a:gd name="connsiteY38" fmla="*/ 4031087 h 4108361"/>
              <a:gd name="connsiteX39" fmla="*/ 280242 w 1517917"/>
              <a:gd name="connsiteY39" fmla="*/ 3992451 h 4108361"/>
              <a:gd name="connsiteX40" fmla="*/ 241606 w 1517917"/>
              <a:gd name="connsiteY40" fmla="*/ 3966693 h 4108361"/>
              <a:gd name="connsiteX41" fmla="*/ 202969 w 1517917"/>
              <a:gd name="connsiteY41" fmla="*/ 3825025 h 4108361"/>
              <a:gd name="connsiteX42" fmla="*/ 177211 w 1517917"/>
              <a:gd name="connsiteY42" fmla="*/ 3786389 h 4108361"/>
              <a:gd name="connsiteX43" fmla="*/ 87059 w 1517917"/>
              <a:gd name="connsiteY43" fmla="*/ 3683358 h 4108361"/>
              <a:gd name="connsiteX44" fmla="*/ 22665 w 1517917"/>
              <a:gd name="connsiteY44" fmla="*/ 3567448 h 4108361"/>
              <a:gd name="connsiteX45" fmla="*/ 22665 w 1517917"/>
              <a:gd name="connsiteY45" fmla="*/ 3245476 h 4108361"/>
              <a:gd name="connsiteX46" fmla="*/ 48423 w 1517917"/>
              <a:gd name="connsiteY46" fmla="*/ 3155324 h 4108361"/>
              <a:gd name="connsiteX47" fmla="*/ 74180 w 1517917"/>
              <a:gd name="connsiteY47" fmla="*/ 3026535 h 4108361"/>
              <a:gd name="connsiteX48" fmla="*/ 99938 w 1517917"/>
              <a:gd name="connsiteY48" fmla="*/ 2717442 h 4108361"/>
              <a:gd name="connsiteX49" fmla="*/ 112817 w 1517917"/>
              <a:gd name="connsiteY49" fmla="*/ 2653048 h 4108361"/>
              <a:gd name="connsiteX50" fmla="*/ 99938 w 1517917"/>
              <a:gd name="connsiteY50" fmla="*/ 2434107 h 4108361"/>
              <a:gd name="connsiteX51" fmla="*/ 112817 w 1517917"/>
              <a:gd name="connsiteY51" fmla="*/ 2369713 h 4108361"/>
              <a:gd name="connsiteX52" fmla="*/ 125696 w 1517917"/>
              <a:gd name="connsiteY52" fmla="*/ 2279561 h 4108361"/>
              <a:gd name="connsiteX53" fmla="*/ 164333 w 1517917"/>
              <a:gd name="connsiteY53" fmla="*/ 2176530 h 4108361"/>
              <a:gd name="connsiteX54" fmla="*/ 177211 w 1517917"/>
              <a:gd name="connsiteY54" fmla="*/ 2112135 h 4108361"/>
              <a:gd name="connsiteX55" fmla="*/ 190090 w 1517917"/>
              <a:gd name="connsiteY55" fmla="*/ 2073499 h 4108361"/>
              <a:gd name="connsiteX56" fmla="*/ 164333 w 1517917"/>
              <a:gd name="connsiteY56" fmla="*/ 1107583 h 4108361"/>
              <a:gd name="connsiteX57" fmla="*/ 138575 w 1517917"/>
              <a:gd name="connsiteY57" fmla="*/ 1043189 h 4108361"/>
              <a:gd name="connsiteX58" fmla="*/ 125696 w 1517917"/>
              <a:gd name="connsiteY58" fmla="*/ 772733 h 4108361"/>
              <a:gd name="connsiteX59" fmla="*/ 99938 w 1517917"/>
              <a:gd name="connsiteY59" fmla="*/ 721217 h 4108361"/>
              <a:gd name="connsiteX60" fmla="*/ 74180 w 1517917"/>
              <a:gd name="connsiteY60" fmla="*/ 643944 h 4108361"/>
              <a:gd name="connsiteX61" fmla="*/ 61302 w 1517917"/>
              <a:gd name="connsiteY61" fmla="*/ 605307 h 4108361"/>
              <a:gd name="connsiteX62" fmla="*/ 87059 w 1517917"/>
              <a:gd name="connsiteY62" fmla="*/ 476518 h 4108361"/>
              <a:gd name="connsiteX63" fmla="*/ 99938 w 1517917"/>
              <a:gd name="connsiteY63" fmla="*/ 425003 h 4108361"/>
              <a:gd name="connsiteX64" fmla="*/ 87059 w 1517917"/>
              <a:gd name="connsiteY64" fmla="*/ 463640 h 4108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1517917" h="4108361">
                <a:moveTo>
                  <a:pt x="87059" y="463640"/>
                </a:moveTo>
                <a:cubicBezTo>
                  <a:pt x="89205" y="463640"/>
                  <a:pt x="101023" y="435028"/>
                  <a:pt x="112817" y="425003"/>
                </a:cubicBezTo>
                <a:cubicBezTo>
                  <a:pt x="260708" y="299296"/>
                  <a:pt x="278386" y="288867"/>
                  <a:pt x="383273" y="218941"/>
                </a:cubicBezTo>
                <a:cubicBezTo>
                  <a:pt x="389110" y="195594"/>
                  <a:pt x="411458" y="100604"/>
                  <a:pt x="421910" y="90152"/>
                </a:cubicBezTo>
                <a:cubicBezTo>
                  <a:pt x="439082" y="72980"/>
                  <a:pt x="453998" y="53208"/>
                  <a:pt x="473426" y="38637"/>
                </a:cubicBezTo>
                <a:cubicBezTo>
                  <a:pt x="488785" y="27118"/>
                  <a:pt x="506965" y="19620"/>
                  <a:pt x="524941" y="12879"/>
                </a:cubicBezTo>
                <a:cubicBezTo>
                  <a:pt x="541514" y="6664"/>
                  <a:pt x="559285" y="4293"/>
                  <a:pt x="576457" y="0"/>
                </a:cubicBezTo>
                <a:cubicBezTo>
                  <a:pt x="623679" y="12879"/>
                  <a:pt x="671795" y="22843"/>
                  <a:pt x="718124" y="38637"/>
                </a:cubicBezTo>
                <a:cubicBezTo>
                  <a:pt x="1078467" y="161481"/>
                  <a:pt x="1059276" y="157247"/>
                  <a:pt x="1323431" y="270456"/>
                </a:cubicBezTo>
                <a:cubicBezTo>
                  <a:pt x="1363780" y="391504"/>
                  <a:pt x="1333824" y="290111"/>
                  <a:pt x="1349189" y="566671"/>
                </a:cubicBezTo>
                <a:cubicBezTo>
                  <a:pt x="1353007" y="635386"/>
                  <a:pt x="1355220" y="704253"/>
                  <a:pt x="1362068" y="772733"/>
                </a:cubicBezTo>
                <a:cubicBezTo>
                  <a:pt x="1363829" y="790345"/>
                  <a:pt x="1371107" y="806969"/>
                  <a:pt x="1374947" y="824248"/>
                </a:cubicBezTo>
                <a:cubicBezTo>
                  <a:pt x="1379696" y="845616"/>
                  <a:pt x="1383533" y="867177"/>
                  <a:pt x="1387826" y="888642"/>
                </a:cubicBezTo>
                <a:cubicBezTo>
                  <a:pt x="1392119" y="935865"/>
                  <a:pt x="1393998" y="983369"/>
                  <a:pt x="1400704" y="1030310"/>
                </a:cubicBezTo>
                <a:cubicBezTo>
                  <a:pt x="1402624" y="1043749"/>
                  <a:pt x="1413583" y="1055371"/>
                  <a:pt x="1413583" y="1068947"/>
                </a:cubicBezTo>
                <a:cubicBezTo>
                  <a:pt x="1413583" y="1210679"/>
                  <a:pt x="1407963" y="1352403"/>
                  <a:pt x="1400704" y="1493949"/>
                </a:cubicBezTo>
                <a:cubicBezTo>
                  <a:pt x="1399367" y="1520028"/>
                  <a:pt x="1392947" y="1545617"/>
                  <a:pt x="1387826" y="1571223"/>
                </a:cubicBezTo>
                <a:cubicBezTo>
                  <a:pt x="1340685" y="1806935"/>
                  <a:pt x="1378946" y="1585869"/>
                  <a:pt x="1349189" y="1764406"/>
                </a:cubicBezTo>
                <a:cubicBezTo>
                  <a:pt x="1351697" y="1859727"/>
                  <a:pt x="1346998" y="2288387"/>
                  <a:pt x="1387826" y="2459865"/>
                </a:cubicBezTo>
                <a:cubicBezTo>
                  <a:pt x="1393624" y="2484216"/>
                  <a:pt x="1416104" y="2501471"/>
                  <a:pt x="1426462" y="2524259"/>
                </a:cubicBezTo>
                <a:cubicBezTo>
                  <a:pt x="1437697" y="2548977"/>
                  <a:pt x="1443634" y="2575775"/>
                  <a:pt x="1452220" y="2601533"/>
                </a:cubicBezTo>
                <a:cubicBezTo>
                  <a:pt x="1465099" y="2846231"/>
                  <a:pt x="1517917" y="3092090"/>
                  <a:pt x="1490857" y="3335628"/>
                </a:cubicBezTo>
                <a:cubicBezTo>
                  <a:pt x="1486564" y="3374265"/>
                  <a:pt x="1487406" y="3413824"/>
                  <a:pt x="1477978" y="3451538"/>
                </a:cubicBezTo>
                <a:cubicBezTo>
                  <a:pt x="1474224" y="3466554"/>
                  <a:pt x="1459142" y="3476331"/>
                  <a:pt x="1452220" y="3490175"/>
                </a:cubicBezTo>
                <a:cubicBezTo>
                  <a:pt x="1437599" y="3519418"/>
                  <a:pt x="1426462" y="3550276"/>
                  <a:pt x="1413583" y="3580327"/>
                </a:cubicBezTo>
                <a:cubicBezTo>
                  <a:pt x="1403465" y="3641034"/>
                  <a:pt x="1403193" y="3655331"/>
                  <a:pt x="1387826" y="3709116"/>
                </a:cubicBezTo>
                <a:cubicBezTo>
                  <a:pt x="1384097" y="3722169"/>
                  <a:pt x="1381018" y="3735610"/>
                  <a:pt x="1374947" y="3747752"/>
                </a:cubicBezTo>
                <a:cubicBezTo>
                  <a:pt x="1363752" y="3770142"/>
                  <a:pt x="1347505" y="3789757"/>
                  <a:pt x="1336310" y="3812147"/>
                </a:cubicBezTo>
                <a:cubicBezTo>
                  <a:pt x="1311249" y="3862269"/>
                  <a:pt x="1335309" y="3844531"/>
                  <a:pt x="1310552" y="3902299"/>
                </a:cubicBezTo>
                <a:cubicBezTo>
                  <a:pt x="1304455" y="3916526"/>
                  <a:pt x="1294704" y="3929044"/>
                  <a:pt x="1284795" y="3940935"/>
                </a:cubicBezTo>
                <a:cubicBezTo>
                  <a:pt x="1273135" y="3954927"/>
                  <a:pt x="1262802" y="3972175"/>
                  <a:pt x="1246158" y="3979572"/>
                </a:cubicBezTo>
                <a:cubicBezTo>
                  <a:pt x="1222296" y="3990178"/>
                  <a:pt x="1194643" y="3988158"/>
                  <a:pt x="1168885" y="3992451"/>
                </a:cubicBezTo>
                <a:cubicBezTo>
                  <a:pt x="1100464" y="4038065"/>
                  <a:pt x="1160374" y="4001958"/>
                  <a:pt x="1065854" y="4043966"/>
                </a:cubicBezTo>
                <a:cubicBezTo>
                  <a:pt x="1048310" y="4051763"/>
                  <a:pt x="1031985" y="4062161"/>
                  <a:pt x="1014338" y="4069724"/>
                </a:cubicBezTo>
                <a:cubicBezTo>
                  <a:pt x="983457" y="4082959"/>
                  <a:pt x="956866" y="4086145"/>
                  <a:pt x="924186" y="4095482"/>
                </a:cubicBezTo>
                <a:cubicBezTo>
                  <a:pt x="911133" y="4099212"/>
                  <a:pt x="898428" y="4104068"/>
                  <a:pt x="885549" y="4108361"/>
                </a:cubicBezTo>
                <a:cubicBezTo>
                  <a:pt x="743882" y="4104068"/>
                  <a:pt x="601840" y="4106637"/>
                  <a:pt x="460547" y="4095482"/>
                </a:cubicBezTo>
                <a:cubicBezTo>
                  <a:pt x="437500" y="4093662"/>
                  <a:pt x="417799" y="4077842"/>
                  <a:pt x="396152" y="4069724"/>
                </a:cubicBezTo>
                <a:cubicBezTo>
                  <a:pt x="320354" y="4041300"/>
                  <a:pt x="396456" y="4076315"/>
                  <a:pt x="306000" y="4031087"/>
                </a:cubicBezTo>
                <a:cubicBezTo>
                  <a:pt x="297414" y="4018208"/>
                  <a:pt x="291187" y="4003396"/>
                  <a:pt x="280242" y="3992451"/>
                </a:cubicBezTo>
                <a:cubicBezTo>
                  <a:pt x="269297" y="3981506"/>
                  <a:pt x="248092" y="3980747"/>
                  <a:pt x="241606" y="3966693"/>
                </a:cubicBezTo>
                <a:cubicBezTo>
                  <a:pt x="221094" y="3922251"/>
                  <a:pt x="219432" y="3871121"/>
                  <a:pt x="202969" y="3825025"/>
                </a:cubicBezTo>
                <a:cubicBezTo>
                  <a:pt x="197763" y="3810448"/>
                  <a:pt x="186208" y="3798984"/>
                  <a:pt x="177211" y="3786389"/>
                </a:cubicBezTo>
                <a:cubicBezTo>
                  <a:pt x="105039" y="3685347"/>
                  <a:pt x="175211" y="3784103"/>
                  <a:pt x="87059" y="3683358"/>
                </a:cubicBezTo>
                <a:cubicBezTo>
                  <a:pt x="41923" y="3631774"/>
                  <a:pt x="48456" y="3631925"/>
                  <a:pt x="22665" y="3567448"/>
                </a:cubicBezTo>
                <a:cubicBezTo>
                  <a:pt x="11384" y="3420794"/>
                  <a:pt x="0" y="3389018"/>
                  <a:pt x="22665" y="3245476"/>
                </a:cubicBezTo>
                <a:cubicBezTo>
                  <a:pt x="27539" y="3214605"/>
                  <a:pt x="41265" y="3185746"/>
                  <a:pt x="48423" y="3155324"/>
                </a:cubicBezTo>
                <a:cubicBezTo>
                  <a:pt x="58450" y="3112708"/>
                  <a:pt x="74180" y="3026535"/>
                  <a:pt x="74180" y="3026535"/>
                </a:cubicBezTo>
                <a:cubicBezTo>
                  <a:pt x="82766" y="2923504"/>
                  <a:pt x="89299" y="2820281"/>
                  <a:pt x="99938" y="2717442"/>
                </a:cubicBezTo>
                <a:cubicBezTo>
                  <a:pt x="102190" y="2695668"/>
                  <a:pt x="112817" y="2674938"/>
                  <a:pt x="112817" y="2653048"/>
                </a:cubicBezTo>
                <a:cubicBezTo>
                  <a:pt x="112817" y="2579942"/>
                  <a:pt x="104231" y="2507087"/>
                  <a:pt x="99938" y="2434107"/>
                </a:cubicBezTo>
                <a:cubicBezTo>
                  <a:pt x="104231" y="2412642"/>
                  <a:pt x="109218" y="2391305"/>
                  <a:pt x="112817" y="2369713"/>
                </a:cubicBezTo>
                <a:cubicBezTo>
                  <a:pt x="117808" y="2339770"/>
                  <a:pt x="117874" y="2308892"/>
                  <a:pt x="125696" y="2279561"/>
                </a:cubicBezTo>
                <a:cubicBezTo>
                  <a:pt x="135147" y="2244120"/>
                  <a:pt x="153546" y="2211587"/>
                  <a:pt x="164333" y="2176530"/>
                </a:cubicBezTo>
                <a:cubicBezTo>
                  <a:pt x="170770" y="2155608"/>
                  <a:pt x="171902" y="2133371"/>
                  <a:pt x="177211" y="2112135"/>
                </a:cubicBezTo>
                <a:cubicBezTo>
                  <a:pt x="180503" y="2098965"/>
                  <a:pt x="185797" y="2086378"/>
                  <a:pt x="190090" y="2073499"/>
                </a:cubicBezTo>
                <a:cubicBezTo>
                  <a:pt x="181504" y="1751527"/>
                  <a:pt x="180417" y="1429268"/>
                  <a:pt x="164333" y="1107583"/>
                </a:cubicBezTo>
                <a:cubicBezTo>
                  <a:pt x="163179" y="1084494"/>
                  <a:pt x="141225" y="1066155"/>
                  <a:pt x="138575" y="1043189"/>
                </a:cubicBezTo>
                <a:cubicBezTo>
                  <a:pt x="128230" y="953530"/>
                  <a:pt x="136449" y="862344"/>
                  <a:pt x="125696" y="772733"/>
                </a:cubicBezTo>
                <a:cubicBezTo>
                  <a:pt x="123409" y="753671"/>
                  <a:pt x="107068" y="739043"/>
                  <a:pt x="99938" y="721217"/>
                </a:cubicBezTo>
                <a:cubicBezTo>
                  <a:pt x="89854" y="696008"/>
                  <a:pt x="82766" y="669702"/>
                  <a:pt x="74180" y="643944"/>
                </a:cubicBezTo>
                <a:lnTo>
                  <a:pt x="61302" y="605307"/>
                </a:lnTo>
                <a:cubicBezTo>
                  <a:pt x="83279" y="451461"/>
                  <a:pt x="61370" y="566428"/>
                  <a:pt x="87059" y="476518"/>
                </a:cubicBezTo>
                <a:cubicBezTo>
                  <a:pt x="91922" y="459499"/>
                  <a:pt x="104231" y="442175"/>
                  <a:pt x="99938" y="425003"/>
                </a:cubicBezTo>
                <a:cubicBezTo>
                  <a:pt x="97856" y="416673"/>
                  <a:pt x="84913" y="463640"/>
                  <a:pt x="87059" y="463640"/>
                </a:cubicBezTo>
                <a:close/>
              </a:path>
            </a:pathLst>
          </a:cu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anchor="ctr"/>
          <a:lstStyle/>
          <a:p>
            <a:pPr algn="ctr">
              <a:defRPr/>
            </a:pPr>
            <a:r>
              <a:rPr lang="az-Cyrl-AZ" b="1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учеба</a:t>
            </a:r>
            <a:endParaRPr lang="en-US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90077" y="2705556"/>
            <a:ext cx="2782102" cy="1928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z-Cyrl-AZ" cap="all" dirty="0"/>
              <a:t>Компетент</a:t>
            </a:r>
            <a:r>
              <a:rPr lang="et-EE" cap="all" dirty="0"/>
              <a:t>-</a:t>
            </a:r>
            <a:r>
              <a:rPr lang="az-Cyrl-AZ" cap="all" dirty="0"/>
              <a:t>ность</a:t>
            </a:r>
            <a:endParaRPr lang="en-US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7" name="Straight Arrow Connector 6"/>
          <p:cNvCxnSpPr>
            <a:endCxn id="5" idx="1"/>
          </p:cNvCxnSpPr>
          <p:nvPr/>
        </p:nvCxnSpPr>
        <p:spPr>
          <a:xfrm flipV="1">
            <a:off x="2124075" y="3669963"/>
            <a:ext cx="1166002" cy="46376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143125" y="3214688"/>
            <a:ext cx="1146935" cy="3176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214563" y="4214813"/>
            <a:ext cx="1075497" cy="2381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3"/>
          </p:cNvCxnSpPr>
          <p:nvPr/>
        </p:nvCxnSpPr>
        <p:spPr>
          <a:xfrm flipV="1">
            <a:off x="6072179" y="3615408"/>
            <a:ext cx="1325571" cy="54555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6072179" y="3216276"/>
            <a:ext cx="1285884" cy="17461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4" idx="51"/>
          </p:cNvCxnSpPr>
          <p:nvPr/>
        </p:nvCxnSpPr>
        <p:spPr>
          <a:xfrm flipV="1">
            <a:off x="6048872" y="4084201"/>
            <a:ext cx="1261906" cy="19149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0" name="TextBox 21"/>
          <p:cNvSpPr txBox="1">
            <a:spLocks noChangeArrowheads="1"/>
          </p:cNvSpPr>
          <p:nvPr/>
        </p:nvSpPr>
        <p:spPr bwMode="auto">
          <a:xfrm>
            <a:off x="2916238" y="4724400"/>
            <a:ext cx="3889078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az-Cyrl-AZ" sz="2000" dirty="0">
                <a:latin typeface="Calibri" pitchFamily="34" charset="0"/>
              </a:rPr>
              <a:t>Способность</a:t>
            </a:r>
            <a:r>
              <a:rPr lang="et-EE" sz="2000" dirty="0">
                <a:latin typeface="Calibri" pitchFamily="34" charset="0"/>
              </a:rPr>
              <a:t> </a:t>
            </a:r>
            <a:r>
              <a:rPr lang="az-Cyrl-AZ" sz="2000" dirty="0">
                <a:latin typeface="Calibri" pitchFamily="34" charset="0"/>
              </a:rPr>
              <a:t>выполнять</a:t>
            </a:r>
            <a:r>
              <a:rPr lang="et-EE" sz="2000" dirty="0">
                <a:latin typeface="Calibri" pitchFamily="34" charset="0"/>
              </a:rPr>
              <a:t> </a:t>
            </a:r>
          </a:p>
          <a:p>
            <a:pPr eaLnBrk="1" hangingPunct="1"/>
            <a:r>
              <a:rPr lang="az-Cyrl-AZ" sz="2000" dirty="0">
                <a:latin typeface="Calibri" pitchFamily="34" charset="0"/>
              </a:rPr>
              <a:t>необходимые</a:t>
            </a:r>
            <a:r>
              <a:rPr lang="et-EE" sz="2000" dirty="0">
                <a:latin typeface="Calibri" pitchFamily="34" charset="0"/>
              </a:rPr>
              <a:t> </a:t>
            </a:r>
            <a:r>
              <a:rPr lang="az-Cyrl-AZ" sz="2000" dirty="0">
                <a:latin typeface="Calibri" pitchFamily="34" charset="0"/>
              </a:rPr>
              <a:t>задания</a:t>
            </a:r>
            <a:r>
              <a:rPr lang="et-EE" sz="2000" dirty="0">
                <a:latin typeface="Calibri" pitchFamily="34" charset="0"/>
              </a:rPr>
              <a:t> (</a:t>
            </a:r>
            <a:r>
              <a:rPr lang="ru-RU" sz="2000" dirty="0">
                <a:latin typeface="Calibri" pitchFamily="34" charset="0"/>
              </a:rPr>
              <a:t>функции</a:t>
            </a:r>
            <a:r>
              <a:rPr lang="et-EE" sz="2000" dirty="0">
                <a:latin typeface="Calibri" pitchFamily="34" charset="0"/>
              </a:rPr>
              <a:t>)</a:t>
            </a:r>
          </a:p>
          <a:p>
            <a:pPr eaLnBrk="1" hangingPunct="1"/>
            <a:r>
              <a:rPr lang="et-EE" sz="2000" dirty="0">
                <a:latin typeface="Calibri" pitchFamily="34" charset="0"/>
              </a:rPr>
              <a:t>(</a:t>
            </a:r>
            <a:r>
              <a:rPr lang="az-Cyrl-AZ" sz="2000" dirty="0">
                <a:latin typeface="Calibri" pitchFamily="34" charset="0"/>
              </a:rPr>
              <a:t>необходимые</a:t>
            </a:r>
            <a:r>
              <a:rPr lang="et-EE" sz="2000" dirty="0">
                <a:latin typeface="Calibri" pitchFamily="34" charset="0"/>
              </a:rPr>
              <a:t> </a:t>
            </a:r>
            <a:r>
              <a:rPr lang="uk-UA" sz="2000" b="1" dirty="0">
                <a:latin typeface="+mn-lt"/>
              </a:rPr>
              <a:t>компетентност</a:t>
            </a:r>
            <a:r>
              <a:rPr lang="az-Cyrl-AZ" sz="2000" b="1" dirty="0">
                <a:latin typeface="+mn-lt"/>
              </a:rPr>
              <a:t>и</a:t>
            </a:r>
            <a:r>
              <a:rPr lang="et-EE" sz="2000" dirty="0">
                <a:latin typeface="+mn-lt"/>
              </a:rPr>
              <a:t>)</a:t>
            </a:r>
            <a:endParaRPr lang="en-US" sz="2000" dirty="0">
              <a:latin typeface="+mn-lt"/>
            </a:endParaRPr>
          </a:p>
        </p:txBody>
      </p:sp>
      <p:sp>
        <p:nvSpPr>
          <p:cNvPr id="7181" name="TextBox 22"/>
          <p:cNvSpPr txBox="1">
            <a:spLocks noChangeArrowheads="1"/>
          </p:cNvSpPr>
          <p:nvPr/>
        </p:nvSpPr>
        <p:spPr bwMode="auto">
          <a:xfrm>
            <a:off x="4643438" y="1714500"/>
            <a:ext cx="275431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az-Cyrl-AZ" sz="2000">
                <a:latin typeface="Calibri" pitchFamily="34" charset="0"/>
              </a:rPr>
              <a:t>Необходимые</a:t>
            </a:r>
            <a:r>
              <a:rPr lang="et-EE" sz="2000">
                <a:latin typeface="Calibri" pitchFamily="34" charset="0"/>
              </a:rPr>
              <a:t> </a:t>
            </a:r>
            <a:r>
              <a:rPr lang="az-Cyrl-AZ" sz="2000">
                <a:latin typeface="Calibri" pitchFamily="34" charset="0"/>
              </a:rPr>
              <a:t>знания</a:t>
            </a:r>
            <a:r>
              <a:rPr lang="et-EE" sz="2000">
                <a:latin typeface="Calibri" pitchFamily="34" charset="0"/>
              </a:rPr>
              <a:t>, </a:t>
            </a:r>
          </a:p>
          <a:p>
            <a:pPr eaLnBrk="1" hangingPunct="1"/>
            <a:r>
              <a:rPr lang="az-Cyrl-AZ" sz="2000">
                <a:latin typeface="Calibri" pitchFamily="34" charset="0"/>
              </a:rPr>
              <a:t>понимане</a:t>
            </a:r>
            <a:r>
              <a:rPr lang="et-EE" sz="2000">
                <a:latin typeface="Calibri" pitchFamily="34" charset="0"/>
              </a:rPr>
              <a:t>, </a:t>
            </a:r>
            <a:r>
              <a:rPr lang="az-Cyrl-AZ" sz="2000">
                <a:latin typeface="Calibri" pitchFamily="34" charset="0"/>
              </a:rPr>
              <a:t>умения</a:t>
            </a:r>
            <a:r>
              <a:rPr lang="et-EE" sz="2000">
                <a:latin typeface="Calibri" pitchFamily="34" charset="0"/>
              </a:rPr>
              <a:t> </a:t>
            </a:r>
            <a:r>
              <a:rPr lang="az-Cyrl-AZ" sz="2000">
                <a:latin typeface="Calibri" pitchFamily="34" charset="0"/>
              </a:rPr>
              <a:t>и</a:t>
            </a:r>
            <a:r>
              <a:rPr lang="et-EE" sz="2000">
                <a:latin typeface="Calibri" pitchFamily="34" charset="0"/>
              </a:rPr>
              <a:t> ... </a:t>
            </a:r>
          </a:p>
          <a:p>
            <a:pPr eaLnBrk="1" hangingPunct="1"/>
            <a:r>
              <a:rPr lang="et-EE" sz="2000">
                <a:latin typeface="Calibri" pitchFamily="34" charset="0"/>
              </a:rPr>
              <a:t>(</a:t>
            </a:r>
            <a:r>
              <a:rPr lang="az-Cyrl-AZ" sz="2000" b="1">
                <a:latin typeface="Calibri" pitchFamily="34" charset="0"/>
              </a:rPr>
              <a:t>результаты</a:t>
            </a:r>
            <a:r>
              <a:rPr lang="et-EE" sz="2000" b="1">
                <a:latin typeface="Calibri" pitchFamily="34" charset="0"/>
              </a:rPr>
              <a:t> </a:t>
            </a:r>
            <a:r>
              <a:rPr lang="az-Cyrl-AZ" sz="2000" b="1">
                <a:latin typeface="Calibri" pitchFamily="34" charset="0"/>
              </a:rPr>
              <a:t>обучения</a:t>
            </a:r>
            <a:r>
              <a:rPr lang="et-EE" sz="2000">
                <a:latin typeface="Calibri" pitchFamily="34" charset="0"/>
              </a:rPr>
              <a:t>)</a:t>
            </a:r>
            <a:endParaRPr lang="en-US" sz="2000">
              <a:latin typeface="Calibri" pitchFamily="34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 rot="16200000" flipH="1">
            <a:off x="6309519" y="2763044"/>
            <a:ext cx="412750" cy="3159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6200000" flipV="1">
            <a:off x="3036094" y="4321969"/>
            <a:ext cx="357188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F0ED21-D066-437F-8347-D31FE458149D}" type="slidenum">
              <a:rPr lang="et-EE" smtClean="0"/>
              <a:pPr>
                <a:defRPr/>
              </a:pPr>
              <a:t>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430948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276475"/>
            <a:ext cx="8280400" cy="1143000"/>
          </a:xfrm>
        </p:spPr>
        <p:txBody>
          <a:bodyPr/>
          <a:lstStyle/>
          <a:p>
            <a:pPr eaLnBrk="1" hangingPunct="1"/>
            <a:r>
              <a:rPr lang="az-Cyrl-AZ" sz="4000" b="1"/>
              <a:t>Спасибо</a:t>
            </a:r>
            <a:r>
              <a:rPr lang="et-EE" sz="4000" b="1"/>
              <a:t> </a:t>
            </a:r>
            <a:r>
              <a:rPr lang="az-Cyrl-AZ" sz="4000" b="1"/>
              <a:t>за</a:t>
            </a:r>
            <a:r>
              <a:rPr lang="et-EE" sz="4000" b="1"/>
              <a:t> </a:t>
            </a:r>
            <a:r>
              <a:rPr lang="az-Cyrl-AZ" sz="4000" b="1"/>
              <a:t>внимание</a:t>
            </a:r>
            <a:r>
              <a:rPr lang="et-EE" sz="4000" b="1"/>
              <a:t>!</a:t>
            </a:r>
            <a:endParaRPr lang="en-US" sz="4000" b="1"/>
          </a:p>
        </p:txBody>
      </p:sp>
      <p:sp>
        <p:nvSpPr>
          <p:cNvPr id="50179" name="Rectangle 4"/>
          <p:cNvSpPr>
            <a:spLocks noChangeArrowheads="1"/>
          </p:cNvSpPr>
          <p:nvPr/>
        </p:nvSpPr>
        <p:spPr bwMode="auto">
          <a:xfrm>
            <a:off x="2916238" y="3933825"/>
            <a:ext cx="48958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defRPr/>
            </a:pPr>
            <a:r>
              <a:rPr lang="et-EE" u="sng" dirty="0" err="1">
                <a:solidFill>
                  <a:srgbClr val="003366"/>
                </a:solidFill>
                <a:latin typeface="+mn-lt"/>
              </a:rPr>
              <a:t>www.kutsekoda.ee</a:t>
            </a:r>
            <a:r>
              <a:rPr lang="et-EE" dirty="0">
                <a:solidFill>
                  <a:srgbClr val="003366"/>
                </a:solidFill>
                <a:latin typeface="+mn-lt"/>
              </a:rPr>
              <a:t>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defRPr/>
            </a:pPr>
            <a:r>
              <a:rPr lang="et-EE" u="sng" dirty="0">
                <a:solidFill>
                  <a:srgbClr val="003366"/>
                </a:solidFill>
                <a:latin typeface="+mn-lt"/>
              </a:rPr>
              <a:t>kutsekoda@kutsekoda.ee</a:t>
            </a:r>
            <a:endParaRPr lang="en-GB" u="sng" dirty="0">
              <a:solidFill>
                <a:srgbClr val="003366"/>
              </a:solidFill>
              <a:latin typeface="+mn-lt"/>
            </a:endParaRPr>
          </a:p>
        </p:txBody>
      </p:sp>
      <p:sp>
        <p:nvSpPr>
          <p:cNvPr id="50180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46D74A1-7D62-4848-9291-D14C93C1B891}" type="datetime1">
              <a:rPr lang="et-EE"/>
              <a:pPr>
                <a:defRPr/>
              </a:pPr>
              <a:t>16.05.2017</a:t>
            </a:fld>
            <a:endParaRPr lang="en-GB" dirty="0"/>
          </a:p>
        </p:txBody>
      </p:sp>
      <p:sp>
        <p:nvSpPr>
          <p:cNvPr id="5018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Cyrl-AZ"/>
              <a:t>Компетентность</a:t>
            </a:r>
            <a:r>
              <a:rPr lang="et-EE"/>
              <a:t> </a:t>
            </a:r>
            <a:r>
              <a:rPr lang="az-Cyrl-AZ"/>
              <a:t>и</a:t>
            </a:r>
            <a:r>
              <a:rPr lang="et-EE"/>
              <a:t> к</a:t>
            </a:r>
            <a:r>
              <a:rPr lang="az-Cyrl-AZ"/>
              <a:t>валификация</a:t>
            </a:r>
            <a:r>
              <a:rPr lang="et-EE"/>
              <a:t> </a:t>
            </a:r>
            <a:endParaRPr lang="en-US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2700"/>
              </a:lnSpc>
              <a:buFont typeface="Arial" pitchFamily="34" charset="0"/>
              <a:buChar char="•"/>
              <a:defRPr/>
            </a:pPr>
            <a:r>
              <a:rPr lang="az-Cyrl-AZ" sz="2400" b="1" dirty="0"/>
              <a:t>Компетентность</a:t>
            </a:r>
            <a:r>
              <a:rPr lang="et-EE" sz="2400" b="1" dirty="0"/>
              <a:t> </a:t>
            </a:r>
            <a:r>
              <a:rPr lang="et-EE" sz="2400" dirty="0"/>
              <a:t>– </a:t>
            </a:r>
            <a:r>
              <a:rPr lang="az-Cyrl-AZ" sz="2400" dirty="0"/>
              <a:t>способность</a:t>
            </a:r>
            <a:r>
              <a:rPr lang="et-EE" sz="2400" dirty="0"/>
              <a:t> (</a:t>
            </a:r>
            <a:r>
              <a:rPr lang="az-Cyrl-AZ" sz="2400" dirty="0"/>
              <a:t>успешно</a:t>
            </a:r>
            <a:r>
              <a:rPr lang="et-EE" sz="2400" dirty="0"/>
              <a:t>) </a:t>
            </a:r>
            <a:r>
              <a:rPr lang="az-Cyrl-AZ" sz="2400" dirty="0"/>
              <a:t>справиться</a:t>
            </a:r>
            <a:r>
              <a:rPr lang="et-EE" sz="2400" dirty="0"/>
              <a:t> </a:t>
            </a:r>
            <a:r>
              <a:rPr lang="az-Cyrl-AZ" sz="2400" dirty="0"/>
              <a:t>в</a:t>
            </a:r>
            <a:r>
              <a:rPr lang="et-EE" sz="2400" dirty="0"/>
              <a:t> </a:t>
            </a:r>
            <a:r>
              <a:rPr lang="az-Cyrl-AZ" sz="2400" dirty="0"/>
              <a:t>некоторой</a:t>
            </a:r>
            <a:r>
              <a:rPr lang="et-EE" sz="2400" dirty="0"/>
              <a:t> </a:t>
            </a:r>
            <a:r>
              <a:rPr lang="az-Cyrl-AZ" sz="2400" dirty="0"/>
              <a:t>области</a:t>
            </a:r>
            <a:r>
              <a:rPr lang="et-EE" sz="2400" dirty="0"/>
              <a:t> </a:t>
            </a:r>
            <a:r>
              <a:rPr lang="az-Cyrl-AZ" sz="2400" dirty="0"/>
              <a:t>занятий</a:t>
            </a:r>
            <a:r>
              <a:rPr lang="et-EE" sz="2400" dirty="0"/>
              <a:t>, o</a:t>
            </a:r>
            <a:r>
              <a:rPr lang="az-Cyrl-AZ" sz="2400" dirty="0"/>
              <a:t>писанная</a:t>
            </a:r>
            <a:r>
              <a:rPr lang="et-EE" sz="2400" dirty="0"/>
              <a:t> </a:t>
            </a:r>
            <a:r>
              <a:rPr lang="az-Cyrl-AZ" sz="2400" dirty="0"/>
              <a:t>в</a:t>
            </a:r>
            <a:r>
              <a:rPr lang="et-EE" sz="2400" dirty="0"/>
              <a:t> </a:t>
            </a:r>
            <a:r>
              <a:rPr lang="az-Cyrl-AZ" sz="2400" dirty="0"/>
              <a:t>понятиях</a:t>
            </a:r>
            <a:r>
              <a:rPr lang="et-EE" sz="2400" dirty="0"/>
              <a:t> </a:t>
            </a:r>
            <a:r>
              <a:rPr lang="az-Cyrl-AZ" sz="2400" dirty="0"/>
              <a:t>наблюдаемых</a:t>
            </a:r>
            <a:r>
              <a:rPr lang="et-EE" sz="2400" dirty="0"/>
              <a:t> </a:t>
            </a:r>
            <a:r>
              <a:rPr lang="az-Cyrl-AZ" sz="2400" dirty="0"/>
              <a:t>действий</a:t>
            </a:r>
            <a:r>
              <a:rPr lang="et-EE" sz="2400" dirty="0"/>
              <a:t> (</a:t>
            </a:r>
            <a:r>
              <a:rPr lang="az-Cyrl-AZ" sz="2400" dirty="0"/>
              <a:t>результат</a:t>
            </a:r>
            <a:r>
              <a:rPr lang="et-EE" sz="2400" dirty="0"/>
              <a:t>о</a:t>
            </a:r>
            <a:r>
              <a:rPr lang="az-Cyrl-AZ" sz="2400" dirty="0"/>
              <a:t>в</a:t>
            </a:r>
            <a:r>
              <a:rPr lang="et-EE" sz="2400" dirty="0"/>
              <a:t> </a:t>
            </a:r>
            <a:r>
              <a:rPr lang="az-Cyrl-AZ" sz="2400" dirty="0"/>
              <a:t>обучения</a:t>
            </a:r>
            <a:r>
              <a:rPr lang="et-EE" sz="2400" dirty="0"/>
              <a:t>)</a:t>
            </a:r>
          </a:p>
          <a:p>
            <a:pPr>
              <a:lnSpc>
                <a:spcPts val="2700"/>
              </a:lnSpc>
              <a:buFont typeface="Arial" pitchFamily="34" charset="0"/>
              <a:buChar char="•"/>
              <a:defRPr/>
            </a:pPr>
            <a:r>
              <a:rPr lang="az-Cyrl-AZ" sz="2400" b="1" dirty="0"/>
              <a:t>Квалификация</a:t>
            </a:r>
            <a:r>
              <a:rPr lang="et-EE" sz="2400" b="1" dirty="0"/>
              <a:t> </a:t>
            </a:r>
            <a:r>
              <a:rPr lang="et-EE" sz="2400" dirty="0"/>
              <a:t>– o</a:t>
            </a:r>
            <a:r>
              <a:rPr lang="az-Cyrl-AZ" sz="2400" dirty="0"/>
              <a:t>фициально</a:t>
            </a:r>
            <a:r>
              <a:rPr lang="et-EE" sz="2400" dirty="0"/>
              <a:t> </a:t>
            </a:r>
            <a:r>
              <a:rPr lang="ru-RU" sz="2400" dirty="0" err="1"/>
              <a:t>призн</a:t>
            </a:r>
            <a:r>
              <a:rPr lang="et-EE" sz="2400" dirty="0"/>
              <a:t>a</a:t>
            </a:r>
            <a:r>
              <a:rPr lang="ru-RU" sz="2400" dirty="0" err="1"/>
              <a:t>нная</a:t>
            </a:r>
            <a:r>
              <a:rPr lang="ru-RU" sz="2400" dirty="0"/>
              <a:t> </a:t>
            </a:r>
            <a:r>
              <a:rPr lang="az-Cyrl-AZ" sz="2400" cap="small" dirty="0"/>
              <a:t>к</a:t>
            </a:r>
            <a:r>
              <a:rPr lang="az-Cyrl-AZ" sz="2400" dirty="0"/>
              <a:t>омпетентность</a:t>
            </a:r>
            <a:r>
              <a:rPr lang="et-EE" sz="2400" dirty="0"/>
              <a:t> </a:t>
            </a:r>
            <a:r>
              <a:rPr lang="az-Cyrl-AZ" sz="2400" dirty="0"/>
              <a:t>как</a:t>
            </a:r>
            <a:r>
              <a:rPr lang="et-EE" sz="2400" dirty="0"/>
              <a:t> </a:t>
            </a:r>
            <a:r>
              <a:rPr lang="az-Cyrl-AZ" sz="2400" dirty="0"/>
              <a:t>результат</a:t>
            </a:r>
            <a:r>
              <a:rPr lang="et-EE" sz="2400" dirty="0"/>
              <a:t> </a:t>
            </a:r>
            <a:r>
              <a:rPr lang="az-Cyrl-AZ" sz="2400" dirty="0"/>
              <a:t>оценивания</a:t>
            </a:r>
            <a:r>
              <a:rPr lang="et-EE" sz="2400" dirty="0"/>
              <a:t> </a:t>
            </a:r>
            <a:r>
              <a:rPr lang="az-Cyrl-AZ" sz="2400" dirty="0"/>
              <a:t>и</a:t>
            </a:r>
            <a:r>
              <a:rPr lang="et-EE" sz="2400" dirty="0"/>
              <a:t> </a:t>
            </a:r>
            <a:r>
              <a:rPr lang="az-Cyrl-AZ" sz="2400" dirty="0"/>
              <a:t>валидации</a:t>
            </a:r>
            <a:r>
              <a:rPr lang="et-EE" sz="2400" dirty="0"/>
              <a:t> (</a:t>
            </a:r>
            <a:r>
              <a:rPr lang="az-Cyrl-AZ" sz="2400" dirty="0"/>
              <a:t>свидетельство</a:t>
            </a:r>
            <a:r>
              <a:rPr lang="et-EE" sz="2400" dirty="0"/>
              <a:t> </a:t>
            </a:r>
            <a:r>
              <a:rPr lang="az-Cyrl-AZ" sz="2400" dirty="0"/>
              <a:t>среднего</a:t>
            </a:r>
            <a:r>
              <a:rPr lang="et-EE" sz="2400" dirty="0"/>
              <a:t> </a:t>
            </a:r>
            <a:r>
              <a:rPr lang="az-Cyrl-AZ" sz="2400" dirty="0"/>
              <a:t>образования</a:t>
            </a:r>
            <a:r>
              <a:rPr lang="et-EE" sz="2400" dirty="0"/>
              <a:t>, </a:t>
            </a:r>
            <a:r>
              <a:rPr lang="az-Cyrl-AZ" sz="2400" dirty="0"/>
              <a:t>диплом</a:t>
            </a:r>
            <a:r>
              <a:rPr lang="et-EE" sz="2400" dirty="0"/>
              <a:t> </a:t>
            </a:r>
            <a:r>
              <a:rPr lang="az-Cyrl-AZ" sz="2400" dirty="0"/>
              <a:t>степени</a:t>
            </a:r>
            <a:r>
              <a:rPr lang="et-EE" sz="2400" dirty="0"/>
              <a:t> </a:t>
            </a:r>
            <a:r>
              <a:rPr lang="az-Cyrl-AZ" sz="2400" dirty="0"/>
              <a:t>бакалавра</a:t>
            </a:r>
            <a:r>
              <a:rPr lang="et-EE" sz="2400" dirty="0"/>
              <a:t>, </a:t>
            </a:r>
            <a:r>
              <a:rPr lang="az-Cyrl-AZ" sz="2400" dirty="0"/>
              <a:t>водительские</a:t>
            </a:r>
            <a:r>
              <a:rPr lang="et-EE" sz="2400" dirty="0"/>
              <a:t> </a:t>
            </a:r>
            <a:r>
              <a:rPr lang="az-Cyrl-AZ" sz="2400" dirty="0"/>
              <a:t>прав</a:t>
            </a:r>
            <a:r>
              <a:rPr lang="et-EE" sz="2400" dirty="0"/>
              <a:t>a, ...)</a:t>
            </a:r>
          </a:p>
          <a:p>
            <a:pPr>
              <a:lnSpc>
                <a:spcPts val="2700"/>
              </a:lnSpc>
              <a:buFont typeface="Arial" pitchFamily="34" charset="0"/>
              <a:buChar char="•"/>
              <a:defRPr/>
            </a:pPr>
            <a:r>
              <a:rPr lang="az-Cyrl-AZ" sz="2400" dirty="0"/>
              <a:t>Два</a:t>
            </a:r>
            <a:r>
              <a:rPr lang="et-EE" sz="2400" dirty="0"/>
              <a:t> </a:t>
            </a:r>
            <a:r>
              <a:rPr lang="az-Cyrl-AZ" sz="2400" dirty="0"/>
              <a:t>аспекта</a:t>
            </a:r>
            <a:r>
              <a:rPr lang="et-EE" sz="2400" dirty="0"/>
              <a:t> </a:t>
            </a:r>
            <a:r>
              <a:rPr lang="az-Cyrl-AZ" sz="2400" dirty="0"/>
              <a:t>квалификации</a:t>
            </a:r>
            <a:r>
              <a:rPr lang="et-EE" sz="2400" dirty="0"/>
              <a:t>:</a:t>
            </a:r>
          </a:p>
          <a:p>
            <a:pPr lvl="1">
              <a:lnSpc>
                <a:spcPts val="2700"/>
              </a:lnSpc>
              <a:buFont typeface="Arial" pitchFamily="34" charset="0"/>
              <a:buChar char="–"/>
              <a:defRPr/>
            </a:pPr>
            <a:r>
              <a:rPr lang="az-Cyrl-AZ" sz="2400" b="1" dirty="0"/>
              <a:t>Станд</a:t>
            </a:r>
            <a:r>
              <a:rPr lang="et-EE" sz="2400" b="1" dirty="0"/>
              <a:t>a</a:t>
            </a:r>
            <a:r>
              <a:rPr lang="az-Cyrl-AZ" sz="2400" b="1" dirty="0"/>
              <a:t>рт</a:t>
            </a:r>
            <a:r>
              <a:rPr lang="et-EE" sz="2400" b="1" dirty="0"/>
              <a:t> </a:t>
            </a:r>
            <a:r>
              <a:rPr lang="az-Cyrl-AZ" sz="2400" b="1" cap="small" dirty="0"/>
              <a:t>к</a:t>
            </a:r>
            <a:r>
              <a:rPr lang="az-Cyrl-AZ" sz="2400" b="1" dirty="0"/>
              <a:t>омпетентности</a:t>
            </a:r>
            <a:endParaRPr lang="et-EE" sz="2400" b="1" dirty="0"/>
          </a:p>
          <a:p>
            <a:pPr lvl="1">
              <a:lnSpc>
                <a:spcPts val="2700"/>
              </a:lnSpc>
              <a:buFont typeface="Arial" pitchFamily="34" charset="0"/>
              <a:buChar char="–"/>
              <a:defRPr/>
            </a:pPr>
            <a:r>
              <a:rPr lang="az-Cyrl-AZ" sz="2400" b="1" dirty="0"/>
              <a:t>Свидететельство</a:t>
            </a:r>
            <a:r>
              <a:rPr lang="et-EE" sz="2400" b="1" dirty="0"/>
              <a:t> </a:t>
            </a:r>
            <a:r>
              <a:rPr lang="az-Cyrl-AZ" sz="2400" b="1" dirty="0"/>
              <a:t>квалификации</a:t>
            </a:r>
            <a:r>
              <a:rPr lang="et-EE" sz="2400" b="1" dirty="0"/>
              <a:t> </a:t>
            </a:r>
            <a:endParaRPr lang="en-US" sz="24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30B9E46-D1B5-460B-B7E2-CC070805DEDA}" type="datetime1">
              <a:rPr lang="et-EE"/>
              <a:pPr>
                <a:defRPr/>
              </a:pPr>
              <a:t>16.05.2017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D7301E-B6A8-4E4F-8BD3-9C161CD3CE55}" type="slidenum">
              <a:rPr lang="et-EE" smtClean="0"/>
              <a:pPr>
                <a:defRPr/>
              </a:pPr>
              <a:t>4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88707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az-Cyrl-AZ"/>
              <a:t>Профиль</a:t>
            </a:r>
            <a:r>
              <a:rPr lang="et-EE"/>
              <a:t> </a:t>
            </a:r>
            <a:r>
              <a:rPr lang="az-Cyrl-AZ"/>
              <a:t>компетентности </a:t>
            </a:r>
            <a:endParaRPr lang="et-EE"/>
          </a:p>
        </p:txBody>
      </p:sp>
      <p:sp>
        <p:nvSpPr>
          <p:cNvPr id="7171" name="Line 5"/>
          <p:cNvSpPr>
            <a:spLocks noChangeShapeType="1"/>
          </p:cNvSpPr>
          <p:nvPr/>
        </p:nvSpPr>
        <p:spPr bwMode="auto">
          <a:xfrm>
            <a:off x="1547813" y="4868863"/>
            <a:ext cx="6264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7172" name="Rectangle 6"/>
          <p:cNvSpPr>
            <a:spLocks noChangeArrowheads="1"/>
          </p:cNvSpPr>
          <p:nvPr/>
        </p:nvSpPr>
        <p:spPr bwMode="auto">
          <a:xfrm>
            <a:off x="1908175" y="3500438"/>
            <a:ext cx="360363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7173" name="Rectangle 7"/>
          <p:cNvSpPr>
            <a:spLocks noChangeArrowheads="1"/>
          </p:cNvSpPr>
          <p:nvPr/>
        </p:nvSpPr>
        <p:spPr bwMode="auto">
          <a:xfrm>
            <a:off x="2771775" y="3068638"/>
            <a:ext cx="360363" cy="1800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7174" name="Rectangle 8"/>
          <p:cNvSpPr>
            <a:spLocks noChangeArrowheads="1"/>
          </p:cNvSpPr>
          <p:nvPr/>
        </p:nvSpPr>
        <p:spPr bwMode="auto">
          <a:xfrm>
            <a:off x="3635375" y="4005263"/>
            <a:ext cx="360363" cy="86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7175" name="Rectangle 9"/>
          <p:cNvSpPr>
            <a:spLocks noChangeArrowheads="1"/>
          </p:cNvSpPr>
          <p:nvPr/>
        </p:nvSpPr>
        <p:spPr bwMode="auto">
          <a:xfrm>
            <a:off x="4427538" y="2276475"/>
            <a:ext cx="360362" cy="25923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7176" name="Rectangle 10"/>
          <p:cNvSpPr>
            <a:spLocks noChangeArrowheads="1"/>
          </p:cNvSpPr>
          <p:nvPr/>
        </p:nvSpPr>
        <p:spPr bwMode="auto">
          <a:xfrm>
            <a:off x="5292725" y="3573463"/>
            <a:ext cx="358775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7177" name="Rectangle 11"/>
          <p:cNvSpPr>
            <a:spLocks noChangeArrowheads="1"/>
          </p:cNvSpPr>
          <p:nvPr/>
        </p:nvSpPr>
        <p:spPr bwMode="auto">
          <a:xfrm>
            <a:off x="6084888" y="2781300"/>
            <a:ext cx="358775" cy="20875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7178" name="Rectangle 12"/>
          <p:cNvSpPr>
            <a:spLocks noChangeArrowheads="1"/>
          </p:cNvSpPr>
          <p:nvPr/>
        </p:nvSpPr>
        <p:spPr bwMode="auto">
          <a:xfrm>
            <a:off x="6877050" y="4221163"/>
            <a:ext cx="35877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t-EE"/>
          </a:p>
        </p:txBody>
      </p:sp>
      <p:sp>
        <p:nvSpPr>
          <p:cNvPr id="7179" name="Text Box 13"/>
          <p:cNvSpPr txBox="1">
            <a:spLocks noChangeArrowheads="1"/>
          </p:cNvSpPr>
          <p:nvPr/>
        </p:nvSpPr>
        <p:spPr bwMode="auto">
          <a:xfrm>
            <a:off x="1835150" y="4808538"/>
            <a:ext cx="6746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t-EE">
                <a:latin typeface="Calibri" pitchFamily="34" charset="0"/>
              </a:rPr>
              <a:t>Ko</a:t>
            </a:r>
            <a:r>
              <a:rPr lang="et-EE" baseline="-25000">
                <a:latin typeface="Calibri" pitchFamily="34" charset="0"/>
              </a:rPr>
              <a:t>1</a:t>
            </a:r>
          </a:p>
        </p:txBody>
      </p:sp>
      <p:sp>
        <p:nvSpPr>
          <p:cNvPr id="7180" name="Text Box 14"/>
          <p:cNvSpPr txBox="1">
            <a:spLocks noChangeArrowheads="1"/>
          </p:cNvSpPr>
          <p:nvPr/>
        </p:nvSpPr>
        <p:spPr bwMode="auto">
          <a:xfrm>
            <a:off x="2700338" y="4808538"/>
            <a:ext cx="6746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t-EE">
                <a:latin typeface="Calibri" pitchFamily="34" charset="0"/>
              </a:rPr>
              <a:t>Ko</a:t>
            </a:r>
            <a:r>
              <a:rPr lang="et-EE" baseline="-25000">
                <a:latin typeface="Calibri" pitchFamily="34" charset="0"/>
              </a:rPr>
              <a:t>2</a:t>
            </a:r>
          </a:p>
        </p:txBody>
      </p:sp>
      <p:sp>
        <p:nvSpPr>
          <p:cNvPr id="7181" name="Text Box 15"/>
          <p:cNvSpPr txBox="1">
            <a:spLocks noChangeArrowheads="1"/>
          </p:cNvSpPr>
          <p:nvPr/>
        </p:nvSpPr>
        <p:spPr bwMode="auto">
          <a:xfrm>
            <a:off x="3563938" y="4808538"/>
            <a:ext cx="6746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t-EE">
                <a:latin typeface="Calibri" pitchFamily="34" charset="0"/>
              </a:rPr>
              <a:t>Ko</a:t>
            </a:r>
            <a:r>
              <a:rPr lang="et-EE" baseline="-25000">
                <a:latin typeface="Calibri" pitchFamily="34" charset="0"/>
              </a:rPr>
              <a:t>3</a:t>
            </a:r>
          </a:p>
        </p:txBody>
      </p:sp>
      <p:sp>
        <p:nvSpPr>
          <p:cNvPr id="7182" name="Text Box 16"/>
          <p:cNvSpPr txBox="1">
            <a:spLocks noChangeArrowheads="1"/>
          </p:cNvSpPr>
          <p:nvPr/>
        </p:nvSpPr>
        <p:spPr bwMode="auto">
          <a:xfrm>
            <a:off x="4356100" y="4808538"/>
            <a:ext cx="6746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t-EE">
                <a:latin typeface="Calibri" pitchFamily="34" charset="0"/>
              </a:rPr>
              <a:t>Ko</a:t>
            </a:r>
            <a:r>
              <a:rPr lang="et-EE" baseline="-25000">
                <a:latin typeface="Calibri" pitchFamily="34" charset="0"/>
              </a:rPr>
              <a:t>4</a:t>
            </a:r>
          </a:p>
        </p:txBody>
      </p:sp>
      <p:sp>
        <p:nvSpPr>
          <p:cNvPr id="7183" name="Text Box 17"/>
          <p:cNvSpPr txBox="1">
            <a:spLocks noChangeArrowheads="1"/>
          </p:cNvSpPr>
          <p:nvPr/>
        </p:nvSpPr>
        <p:spPr bwMode="auto">
          <a:xfrm>
            <a:off x="5219700" y="4808538"/>
            <a:ext cx="6746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t-EE">
                <a:latin typeface="Calibri" pitchFamily="34" charset="0"/>
              </a:rPr>
              <a:t>Ko</a:t>
            </a:r>
            <a:r>
              <a:rPr lang="et-EE" baseline="-25000">
                <a:latin typeface="Calibri" pitchFamily="34" charset="0"/>
              </a:rPr>
              <a:t>5</a:t>
            </a:r>
          </a:p>
        </p:txBody>
      </p:sp>
      <p:sp>
        <p:nvSpPr>
          <p:cNvPr id="7184" name="Text Box 18"/>
          <p:cNvSpPr txBox="1">
            <a:spLocks noChangeArrowheads="1"/>
          </p:cNvSpPr>
          <p:nvPr/>
        </p:nvSpPr>
        <p:spPr bwMode="auto">
          <a:xfrm>
            <a:off x="6011863" y="4808538"/>
            <a:ext cx="6746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t-EE">
                <a:latin typeface="Calibri" pitchFamily="34" charset="0"/>
              </a:rPr>
              <a:t>Ko</a:t>
            </a:r>
            <a:r>
              <a:rPr lang="et-EE" baseline="-25000">
                <a:latin typeface="Calibri" pitchFamily="34" charset="0"/>
              </a:rPr>
              <a:t>6</a:t>
            </a:r>
          </a:p>
        </p:txBody>
      </p:sp>
      <p:sp>
        <p:nvSpPr>
          <p:cNvPr id="7185" name="Text Box 19"/>
          <p:cNvSpPr txBox="1">
            <a:spLocks noChangeArrowheads="1"/>
          </p:cNvSpPr>
          <p:nvPr/>
        </p:nvSpPr>
        <p:spPr bwMode="auto">
          <a:xfrm>
            <a:off x="6804025" y="4808538"/>
            <a:ext cx="6746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t-EE">
                <a:latin typeface="Calibri" pitchFamily="34" charset="0"/>
              </a:rPr>
              <a:t>Ko</a:t>
            </a:r>
            <a:r>
              <a:rPr lang="et-EE" baseline="-25000">
                <a:latin typeface="Calibri" pitchFamily="34" charset="0"/>
              </a:rPr>
              <a:t>7</a:t>
            </a:r>
          </a:p>
        </p:txBody>
      </p:sp>
      <p:sp>
        <p:nvSpPr>
          <p:cNvPr id="7186" name="Text Box 21"/>
          <p:cNvSpPr txBox="1">
            <a:spLocks noChangeArrowheads="1"/>
          </p:cNvSpPr>
          <p:nvPr/>
        </p:nvSpPr>
        <p:spPr bwMode="auto">
          <a:xfrm>
            <a:off x="5349976" y="1763174"/>
            <a:ext cx="341292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t-EE" dirty="0">
                <a:latin typeface="Calibri" pitchFamily="34" charset="0"/>
              </a:rPr>
              <a:t>Ko</a:t>
            </a:r>
            <a:r>
              <a:rPr lang="et-EE" baseline="-25000" dirty="0">
                <a:latin typeface="Calibri" pitchFamily="34" charset="0"/>
              </a:rPr>
              <a:t>i</a:t>
            </a:r>
            <a:r>
              <a:rPr lang="et-EE" dirty="0">
                <a:latin typeface="Calibri" pitchFamily="34" charset="0"/>
              </a:rPr>
              <a:t> – </a:t>
            </a:r>
            <a:r>
              <a:rPr lang="uk-UA" dirty="0">
                <a:latin typeface="+mn-lt"/>
              </a:rPr>
              <a:t>компетентност</a:t>
            </a:r>
            <a:r>
              <a:rPr lang="az-Cyrl-AZ" dirty="0"/>
              <a:t>и</a:t>
            </a:r>
            <a:endParaRPr lang="et-EE" dirty="0">
              <a:latin typeface="Calibri" pitchFamily="34" charset="0"/>
            </a:endParaRPr>
          </a:p>
        </p:txBody>
      </p:sp>
      <p:sp>
        <p:nvSpPr>
          <p:cNvPr id="7187" name="TextBox 18"/>
          <p:cNvSpPr txBox="1">
            <a:spLocks noChangeArrowheads="1"/>
          </p:cNvSpPr>
          <p:nvPr/>
        </p:nvSpPr>
        <p:spPr bwMode="auto">
          <a:xfrm>
            <a:off x="3025775" y="5516563"/>
            <a:ext cx="59721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dirty="0">
                <a:latin typeface="Calibri" pitchFamily="34" charset="0"/>
              </a:rPr>
              <a:t>Профессиональные стандарты </a:t>
            </a:r>
            <a:endParaRPr lang="et-EE" dirty="0">
              <a:latin typeface="Calibri" pitchFamily="34" charset="0"/>
            </a:endParaRPr>
          </a:p>
          <a:p>
            <a:pPr eaLnBrk="1" hangingPunct="1"/>
            <a:r>
              <a:rPr lang="ru-RU" dirty="0">
                <a:latin typeface="Calibri" pitchFamily="34" charset="0"/>
              </a:rPr>
              <a:t>описывают профиль компетентности</a:t>
            </a:r>
            <a:r>
              <a:rPr lang="et-EE" dirty="0">
                <a:latin typeface="Calibri" pitchFamily="34" charset="0"/>
              </a:rPr>
              <a:t>!</a:t>
            </a:r>
            <a:endParaRPr lang="en-US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416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uk-UA" dirty="0"/>
              <a:t>Компетентност</a:t>
            </a:r>
            <a:r>
              <a:rPr lang="az-Cyrl-AZ" dirty="0"/>
              <a:t>и</a:t>
            </a:r>
            <a:r>
              <a:rPr lang="et-EE" dirty="0"/>
              <a:t> </a:t>
            </a:r>
            <a:r>
              <a:rPr lang="az-Cyrl-AZ" dirty="0"/>
              <a:t>и</a:t>
            </a:r>
            <a:r>
              <a:rPr lang="et-EE" dirty="0"/>
              <a:t> к</a:t>
            </a:r>
            <a:r>
              <a:rPr lang="az-Cyrl-AZ" dirty="0"/>
              <a:t>валификации</a:t>
            </a:r>
            <a:r>
              <a:rPr lang="et-EE" dirty="0"/>
              <a:t> </a:t>
            </a:r>
            <a:endParaRPr 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4294967295"/>
          </p:nvPr>
        </p:nvSpPr>
        <p:spPr>
          <a:xfrm>
            <a:off x="468313" y="1628775"/>
            <a:ext cx="8218487" cy="4679950"/>
          </a:xfrm>
        </p:spPr>
        <p:txBody>
          <a:bodyPr/>
          <a:lstStyle/>
          <a:p>
            <a:pPr>
              <a:buFontTx/>
              <a:buNone/>
            </a:pPr>
            <a:endParaRPr lang="et-EE"/>
          </a:p>
        </p:txBody>
      </p:sp>
      <p:sp>
        <p:nvSpPr>
          <p:cNvPr id="4" name="Rectangle 3"/>
          <p:cNvSpPr/>
          <p:nvPr/>
        </p:nvSpPr>
        <p:spPr>
          <a:xfrm>
            <a:off x="500063" y="5715000"/>
            <a:ext cx="785812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dirty="0"/>
              <a:t>Ko</a:t>
            </a:r>
            <a:r>
              <a:rPr lang="et-EE" baseline="-25000" dirty="0"/>
              <a:t>1</a:t>
            </a:r>
            <a:endParaRPr lang="en-US" baseline="-25000" dirty="0"/>
          </a:p>
        </p:txBody>
      </p:sp>
      <p:sp>
        <p:nvSpPr>
          <p:cNvPr id="5" name="Rectangle 4"/>
          <p:cNvSpPr/>
          <p:nvPr/>
        </p:nvSpPr>
        <p:spPr>
          <a:xfrm>
            <a:off x="1714500" y="5715000"/>
            <a:ext cx="785813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dirty="0"/>
              <a:t>Ko</a:t>
            </a:r>
            <a:r>
              <a:rPr lang="et-EE" baseline="-25000" dirty="0"/>
              <a:t>2</a:t>
            </a:r>
            <a:endParaRPr lang="en-US" baseline="-25000" dirty="0"/>
          </a:p>
        </p:txBody>
      </p:sp>
      <p:sp>
        <p:nvSpPr>
          <p:cNvPr id="6" name="Rectangle 5"/>
          <p:cNvSpPr/>
          <p:nvPr/>
        </p:nvSpPr>
        <p:spPr>
          <a:xfrm>
            <a:off x="3000375" y="5715000"/>
            <a:ext cx="785813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dirty="0"/>
              <a:t>Ko</a:t>
            </a:r>
            <a:r>
              <a:rPr lang="et-EE" baseline="-25000" dirty="0"/>
              <a:t>3</a:t>
            </a:r>
            <a:endParaRPr lang="en-US" baseline="-25000" dirty="0"/>
          </a:p>
        </p:txBody>
      </p:sp>
      <p:sp>
        <p:nvSpPr>
          <p:cNvPr id="7" name="Rectangle 6"/>
          <p:cNvSpPr/>
          <p:nvPr/>
        </p:nvSpPr>
        <p:spPr>
          <a:xfrm>
            <a:off x="4214813" y="5715000"/>
            <a:ext cx="785812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dirty="0"/>
              <a:t>Ko</a:t>
            </a:r>
            <a:r>
              <a:rPr lang="et-EE" baseline="-25000" dirty="0"/>
              <a:t>4</a:t>
            </a:r>
            <a:endParaRPr lang="en-US" baseline="-25000" dirty="0"/>
          </a:p>
        </p:txBody>
      </p:sp>
      <p:sp>
        <p:nvSpPr>
          <p:cNvPr id="8" name="Rectangle 7"/>
          <p:cNvSpPr/>
          <p:nvPr/>
        </p:nvSpPr>
        <p:spPr>
          <a:xfrm>
            <a:off x="5500688" y="5715000"/>
            <a:ext cx="785812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dirty="0"/>
              <a:t>Ko</a:t>
            </a:r>
            <a:r>
              <a:rPr lang="et-EE" baseline="-25000" dirty="0"/>
              <a:t>5</a:t>
            </a:r>
            <a:endParaRPr lang="en-US" baseline="-25000" dirty="0"/>
          </a:p>
        </p:txBody>
      </p:sp>
      <p:sp>
        <p:nvSpPr>
          <p:cNvPr id="10" name="Rectangle 9"/>
          <p:cNvSpPr/>
          <p:nvPr/>
        </p:nvSpPr>
        <p:spPr>
          <a:xfrm>
            <a:off x="7858125" y="5715000"/>
            <a:ext cx="785813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dirty="0" err="1"/>
              <a:t>Ko</a:t>
            </a:r>
            <a:r>
              <a:rPr lang="et-EE" baseline="-25000" dirty="0" err="1"/>
              <a:t>N</a:t>
            </a:r>
            <a:endParaRPr lang="en-US" baseline="-25000" dirty="0"/>
          </a:p>
        </p:txBody>
      </p:sp>
      <p:sp>
        <p:nvSpPr>
          <p:cNvPr id="8202" name="TextBox 10"/>
          <p:cNvSpPr txBox="1">
            <a:spLocks noChangeArrowheads="1"/>
          </p:cNvSpPr>
          <p:nvPr/>
        </p:nvSpPr>
        <p:spPr bwMode="auto">
          <a:xfrm>
            <a:off x="6357938" y="5500688"/>
            <a:ext cx="1571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t-EE"/>
              <a:t>..............</a:t>
            </a:r>
            <a:endParaRPr lang="en-US"/>
          </a:p>
        </p:txBody>
      </p:sp>
      <p:sp>
        <p:nvSpPr>
          <p:cNvPr id="11275" name="TextBox 12"/>
          <p:cNvSpPr txBox="1">
            <a:spLocks noChangeArrowheads="1"/>
          </p:cNvSpPr>
          <p:nvPr/>
        </p:nvSpPr>
        <p:spPr bwMode="auto">
          <a:xfrm>
            <a:off x="3058307" y="5214938"/>
            <a:ext cx="31607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uk-UA" b="1" cap="all" dirty="0">
                <a:latin typeface="+mn-lt"/>
              </a:rPr>
              <a:t>компетентност</a:t>
            </a:r>
            <a:r>
              <a:rPr lang="az-Cyrl-AZ" b="1" cap="all" dirty="0">
                <a:latin typeface="+mn-lt"/>
              </a:rPr>
              <a:t>и</a:t>
            </a:r>
            <a:endParaRPr lang="en-US" b="1" cap="all" dirty="0"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14438" y="3714750"/>
            <a:ext cx="1000125" cy="571500"/>
          </a:xfrm>
          <a:prstGeom prst="rect">
            <a:avLst/>
          </a:prstGeom>
          <a:solidFill>
            <a:srgbClr val="FF99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dirty="0"/>
              <a:t>Ok</a:t>
            </a:r>
            <a:r>
              <a:rPr lang="et-EE" baseline="-25000" dirty="0"/>
              <a:t>1</a:t>
            </a:r>
            <a:endParaRPr lang="en-US" baseline="-25000" dirty="0"/>
          </a:p>
        </p:txBody>
      </p:sp>
      <p:sp>
        <p:nvSpPr>
          <p:cNvPr id="15" name="Rectangle 14"/>
          <p:cNvSpPr/>
          <p:nvPr/>
        </p:nvSpPr>
        <p:spPr>
          <a:xfrm>
            <a:off x="3000375" y="3714750"/>
            <a:ext cx="1000125" cy="571500"/>
          </a:xfrm>
          <a:prstGeom prst="rect">
            <a:avLst/>
          </a:prstGeom>
          <a:solidFill>
            <a:srgbClr val="FF99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dirty="0"/>
              <a:t>Ok</a:t>
            </a:r>
            <a:r>
              <a:rPr lang="et-EE" baseline="-25000" dirty="0"/>
              <a:t>2</a:t>
            </a:r>
            <a:endParaRPr lang="en-US" baseline="-25000" dirty="0"/>
          </a:p>
        </p:txBody>
      </p:sp>
      <p:sp>
        <p:nvSpPr>
          <p:cNvPr id="18" name="Rectangle 17"/>
          <p:cNvSpPr/>
          <p:nvPr/>
        </p:nvSpPr>
        <p:spPr>
          <a:xfrm>
            <a:off x="5214938" y="3714750"/>
            <a:ext cx="1071562" cy="571500"/>
          </a:xfrm>
          <a:prstGeom prst="rect">
            <a:avLst/>
          </a:prstGeom>
          <a:solidFill>
            <a:srgbClr val="FF99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dirty="0"/>
              <a:t>Ok</a:t>
            </a:r>
            <a:r>
              <a:rPr lang="et-EE" baseline="-25000" dirty="0"/>
              <a:t>i</a:t>
            </a:r>
            <a:endParaRPr lang="en-US" baseline="-25000" dirty="0"/>
          </a:p>
        </p:txBody>
      </p:sp>
      <p:sp>
        <p:nvSpPr>
          <p:cNvPr id="19" name="Rectangle 18"/>
          <p:cNvSpPr/>
          <p:nvPr/>
        </p:nvSpPr>
        <p:spPr>
          <a:xfrm>
            <a:off x="6929438" y="3714750"/>
            <a:ext cx="1071562" cy="571500"/>
          </a:xfrm>
          <a:prstGeom prst="rect">
            <a:avLst/>
          </a:prstGeom>
          <a:solidFill>
            <a:srgbClr val="FF99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dirty="0"/>
              <a:t>Ok</a:t>
            </a:r>
            <a:r>
              <a:rPr lang="et-EE" baseline="-25000" dirty="0"/>
              <a:t>i+1</a:t>
            </a:r>
            <a:endParaRPr lang="en-US" baseline="-25000" dirty="0"/>
          </a:p>
        </p:txBody>
      </p:sp>
      <p:sp>
        <p:nvSpPr>
          <p:cNvPr id="8208" name="TextBox 19"/>
          <p:cNvSpPr txBox="1">
            <a:spLocks noChangeArrowheads="1"/>
          </p:cNvSpPr>
          <p:nvPr/>
        </p:nvSpPr>
        <p:spPr bwMode="auto">
          <a:xfrm>
            <a:off x="4071938" y="3571875"/>
            <a:ext cx="10826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t-EE"/>
              <a:t>..........</a:t>
            </a:r>
            <a:endParaRPr lang="en-US"/>
          </a:p>
        </p:txBody>
      </p:sp>
      <p:cxnSp>
        <p:nvCxnSpPr>
          <p:cNvPr id="22" name="Straight Connector 21"/>
          <p:cNvCxnSpPr>
            <a:stCxn id="14" idx="2"/>
            <a:endCxn id="4" idx="0"/>
          </p:cNvCxnSpPr>
          <p:nvPr/>
        </p:nvCxnSpPr>
        <p:spPr>
          <a:xfrm rot="5400000">
            <a:off x="588963" y="4589462"/>
            <a:ext cx="1428750" cy="8223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4" idx="2"/>
          </p:cNvCxnSpPr>
          <p:nvPr/>
        </p:nvCxnSpPr>
        <p:spPr>
          <a:xfrm rot="16200000" flipH="1">
            <a:off x="1821657" y="4179093"/>
            <a:ext cx="1428750" cy="1643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11" name="Straight Connector 26"/>
          <p:cNvCxnSpPr>
            <a:cxnSpLocks noChangeShapeType="1"/>
            <a:stCxn id="14" idx="2"/>
            <a:endCxn id="11275" idx="2"/>
          </p:cNvCxnSpPr>
          <p:nvPr/>
        </p:nvCxnSpPr>
        <p:spPr bwMode="auto">
          <a:xfrm>
            <a:off x="1714501" y="4286250"/>
            <a:ext cx="2924175" cy="1451908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Straight Connector 28"/>
          <p:cNvCxnSpPr>
            <a:stCxn id="15" idx="2"/>
          </p:cNvCxnSpPr>
          <p:nvPr/>
        </p:nvCxnSpPr>
        <p:spPr>
          <a:xfrm rot="5400000">
            <a:off x="2107407" y="4321968"/>
            <a:ext cx="1428750" cy="13573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8" idx="2"/>
          </p:cNvCxnSpPr>
          <p:nvPr/>
        </p:nvCxnSpPr>
        <p:spPr>
          <a:xfrm rot="5400000">
            <a:off x="3840163" y="3803650"/>
            <a:ext cx="1428750" cy="2393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8" idx="2"/>
            <a:endCxn id="10" idx="0"/>
          </p:cNvCxnSpPr>
          <p:nvPr/>
        </p:nvCxnSpPr>
        <p:spPr>
          <a:xfrm rot="16200000" flipH="1">
            <a:off x="6287294" y="3750469"/>
            <a:ext cx="1428750" cy="2500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9" idx="2"/>
            <a:endCxn id="4" idx="0"/>
          </p:cNvCxnSpPr>
          <p:nvPr/>
        </p:nvCxnSpPr>
        <p:spPr>
          <a:xfrm rot="5400000">
            <a:off x="3464719" y="1713706"/>
            <a:ext cx="1428750" cy="65738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10800000" flipV="1">
            <a:off x="5857875" y="4286250"/>
            <a:ext cx="1571625" cy="1428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19" idx="2"/>
            <a:endCxn id="10" idx="0"/>
          </p:cNvCxnSpPr>
          <p:nvPr/>
        </p:nvCxnSpPr>
        <p:spPr>
          <a:xfrm rot="16200000" flipH="1">
            <a:off x="7144544" y="4607719"/>
            <a:ext cx="1428750" cy="7858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9" idx="2"/>
          </p:cNvCxnSpPr>
          <p:nvPr/>
        </p:nvCxnSpPr>
        <p:spPr>
          <a:xfrm rot="16200000" flipH="1">
            <a:off x="7590632" y="4161631"/>
            <a:ext cx="857250" cy="11064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2214563" y="2143125"/>
            <a:ext cx="1000125" cy="64293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dirty="0"/>
              <a:t>Ku</a:t>
            </a:r>
            <a:r>
              <a:rPr lang="et-EE" baseline="-25000" dirty="0"/>
              <a:t>1</a:t>
            </a:r>
            <a:endParaRPr lang="en-US" baseline="-25000" dirty="0"/>
          </a:p>
        </p:txBody>
      </p:sp>
      <p:sp>
        <p:nvSpPr>
          <p:cNvPr id="45" name="Rectangle 44"/>
          <p:cNvSpPr/>
          <p:nvPr/>
        </p:nvSpPr>
        <p:spPr>
          <a:xfrm>
            <a:off x="4143375" y="2143125"/>
            <a:ext cx="1000125" cy="64293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dirty="0"/>
              <a:t>Ku</a:t>
            </a:r>
            <a:r>
              <a:rPr lang="et-EE" baseline="-25000" dirty="0"/>
              <a:t>2</a:t>
            </a:r>
            <a:endParaRPr lang="en-US" baseline="-25000" dirty="0"/>
          </a:p>
        </p:txBody>
      </p:sp>
      <p:sp>
        <p:nvSpPr>
          <p:cNvPr id="46" name="Rectangle 45"/>
          <p:cNvSpPr/>
          <p:nvPr/>
        </p:nvSpPr>
        <p:spPr>
          <a:xfrm>
            <a:off x="6000750" y="2143125"/>
            <a:ext cx="1000125" cy="64293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dirty="0"/>
              <a:t>Ku</a:t>
            </a:r>
            <a:r>
              <a:rPr lang="et-EE" baseline="-25000" dirty="0"/>
              <a:t>3</a:t>
            </a:r>
            <a:endParaRPr lang="en-US" baseline="-25000" dirty="0"/>
          </a:p>
        </p:txBody>
      </p:sp>
      <p:sp>
        <p:nvSpPr>
          <p:cNvPr id="8222" name="TextBox 47"/>
          <p:cNvSpPr txBox="1">
            <a:spLocks noChangeArrowheads="1"/>
          </p:cNvSpPr>
          <p:nvPr/>
        </p:nvSpPr>
        <p:spPr bwMode="auto">
          <a:xfrm>
            <a:off x="6929438" y="2071688"/>
            <a:ext cx="903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t-EE"/>
              <a:t>........</a:t>
            </a:r>
            <a:endParaRPr lang="en-US"/>
          </a:p>
        </p:txBody>
      </p:sp>
      <p:cxnSp>
        <p:nvCxnSpPr>
          <p:cNvPr id="50" name="Straight Connector 49"/>
          <p:cNvCxnSpPr>
            <a:stCxn id="44" idx="2"/>
          </p:cNvCxnSpPr>
          <p:nvPr/>
        </p:nvCxnSpPr>
        <p:spPr>
          <a:xfrm rot="5400000">
            <a:off x="1750219" y="2750344"/>
            <a:ext cx="928687" cy="10001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44" idx="2"/>
            <a:endCxn id="15" idx="0"/>
          </p:cNvCxnSpPr>
          <p:nvPr/>
        </p:nvCxnSpPr>
        <p:spPr>
          <a:xfrm rot="16200000" flipH="1">
            <a:off x="2643188" y="2857500"/>
            <a:ext cx="928687" cy="7858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44" idx="2"/>
            <a:endCxn id="19" idx="0"/>
          </p:cNvCxnSpPr>
          <p:nvPr/>
        </p:nvCxnSpPr>
        <p:spPr>
          <a:xfrm rot="16200000" flipH="1">
            <a:off x="4625975" y="874713"/>
            <a:ext cx="928687" cy="47513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26" name="Straight Connector 55"/>
          <p:cNvCxnSpPr>
            <a:cxnSpLocks noChangeShapeType="1"/>
            <a:stCxn id="45" idx="2"/>
            <a:endCxn id="11275" idx="2"/>
          </p:cNvCxnSpPr>
          <p:nvPr/>
        </p:nvCxnSpPr>
        <p:spPr bwMode="auto">
          <a:xfrm flipH="1">
            <a:off x="4638676" y="2786063"/>
            <a:ext cx="4762" cy="2952095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8" name="Straight Connector 57"/>
          <p:cNvCxnSpPr>
            <a:stCxn id="45" idx="2"/>
            <a:endCxn id="14" idx="0"/>
          </p:cNvCxnSpPr>
          <p:nvPr/>
        </p:nvCxnSpPr>
        <p:spPr>
          <a:xfrm rot="5400000">
            <a:off x="2714625" y="1785938"/>
            <a:ext cx="928687" cy="29289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45" idx="2"/>
            <a:endCxn id="18" idx="0"/>
          </p:cNvCxnSpPr>
          <p:nvPr/>
        </p:nvCxnSpPr>
        <p:spPr>
          <a:xfrm rot="16200000" flipH="1">
            <a:off x="4733132" y="2696369"/>
            <a:ext cx="928687" cy="11080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46" idx="2"/>
            <a:endCxn id="15" idx="0"/>
          </p:cNvCxnSpPr>
          <p:nvPr/>
        </p:nvCxnSpPr>
        <p:spPr>
          <a:xfrm rot="5400000">
            <a:off x="4536282" y="1750219"/>
            <a:ext cx="928687" cy="3000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6" idx="2"/>
            <a:endCxn id="19" idx="0"/>
          </p:cNvCxnSpPr>
          <p:nvPr/>
        </p:nvCxnSpPr>
        <p:spPr>
          <a:xfrm rot="16200000" flipH="1">
            <a:off x="6519069" y="2767807"/>
            <a:ext cx="928687" cy="96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03" name="TextBox 64"/>
          <p:cNvSpPr txBox="1">
            <a:spLocks noChangeArrowheads="1"/>
          </p:cNvSpPr>
          <p:nvPr/>
        </p:nvSpPr>
        <p:spPr bwMode="auto">
          <a:xfrm>
            <a:off x="2214563" y="3071813"/>
            <a:ext cx="487045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z-Cyrl-AZ" b="1" cap="all" dirty="0">
                <a:latin typeface="Calibri" pitchFamily="34" charset="0"/>
              </a:rPr>
              <a:t>Частичные</a:t>
            </a:r>
            <a:r>
              <a:rPr lang="et-EE" b="1" cap="all" dirty="0">
                <a:latin typeface="Calibri" pitchFamily="34" charset="0"/>
              </a:rPr>
              <a:t> к</a:t>
            </a:r>
            <a:r>
              <a:rPr lang="az-Cyrl-AZ" b="1" cap="all" dirty="0">
                <a:latin typeface="Calibri" pitchFamily="34" charset="0"/>
              </a:rPr>
              <a:t>валификации</a:t>
            </a:r>
            <a:endParaRPr lang="en-US" b="1" cap="all" dirty="0">
              <a:latin typeface="Calibri" pitchFamily="34" charset="0"/>
            </a:endParaRPr>
          </a:p>
          <a:p>
            <a:pPr algn="ctr">
              <a:defRPr/>
            </a:pPr>
            <a:endParaRPr lang="en-US" b="1" dirty="0">
              <a:latin typeface="Calibri" pitchFamily="34" charset="0"/>
            </a:endParaRPr>
          </a:p>
        </p:txBody>
      </p:sp>
      <p:sp>
        <p:nvSpPr>
          <p:cNvPr id="11304" name="TextBox 65"/>
          <p:cNvSpPr txBox="1">
            <a:spLocks noChangeArrowheads="1"/>
          </p:cNvSpPr>
          <p:nvPr/>
        </p:nvSpPr>
        <p:spPr bwMode="auto">
          <a:xfrm>
            <a:off x="3214688" y="1571625"/>
            <a:ext cx="28797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t-EE" b="1" cap="all" dirty="0">
                <a:latin typeface="Calibri" pitchFamily="34" charset="0"/>
              </a:rPr>
              <a:t>к</a:t>
            </a:r>
            <a:r>
              <a:rPr lang="az-Cyrl-AZ" b="1" cap="all" dirty="0">
                <a:latin typeface="Calibri" pitchFamily="34" charset="0"/>
              </a:rPr>
              <a:t>валификации</a:t>
            </a:r>
            <a:endParaRPr lang="en-US" b="1" cap="all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292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квалификаций</a:t>
            </a:r>
            <a:r>
              <a:rPr lang="et-EE" dirty="0"/>
              <a:t> </a:t>
            </a:r>
            <a:r>
              <a:rPr lang="ru-RU" dirty="0"/>
              <a:t>в Эстонии 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az-Cyrl-AZ" sz="2800" b="1" dirty="0"/>
              <a:t>Квалификации</a:t>
            </a:r>
            <a:r>
              <a:rPr lang="et-EE" sz="2800" b="1" dirty="0"/>
              <a:t> </a:t>
            </a:r>
            <a:r>
              <a:rPr lang="az-Cyrl-AZ" sz="2800" b="1" dirty="0"/>
              <a:t>из </a:t>
            </a:r>
            <a:r>
              <a:rPr lang="et-EE" sz="2800" b="1" dirty="0"/>
              <a:t>c</a:t>
            </a:r>
            <a:r>
              <a:rPr lang="az-Cyrl-AZ" sz="2800" b="1" dirty="0"/>
              <a:t>истемы</a:t>
            </a:r>
            <a:r>
              <a:rPr lang="et-EE" sz="2800" b="1" dirty="0"/>
              <a:t> </a:t>
            </a:r>
            <a:r>
              <a:rPr lang="az-Cyrl-AZ" sz="2800" b="1" dirty="0"/>
              <a:t>образования</a:t>
            </a:r>
            <a:r>
              <a:rPr lang="en-GB" sz="2800" b="1" dirty="0"/>
              <a:t>:</a:t>
            </a:r>
            <a:endParaRPr lang="en-US" sz="2800" dirty="0"/>
          </a:p>
          <a:p>
            <a:pPr lvl="1">
              <a:buFont typeface="Arial" pitchFamily="34" charset="0"/>
              <a:buChar char="–"/>
              <a:defRPr/>
            </a:pPr>
            <a:r>
              <a:rPr lang="az-Cyrl-AZ" sz="2400" dirty="0"/>
              <a:t>Квалификации</a:t>
            </a:r>
            <a:r>
              <a:rPr lang="et-EE" sz="2400" dirty="0"/>
              <a:t> o</a:t>
            </a:r>
            <a:r>
              <a:rPr lang="az-Cyrl-AZ" sz="2400" dirty="0"/>
              <a:t>бщего</a:t>
            </a:r>
            <a:r>
              <a:rPr lang="et-EE" sz="2400" dirty="0"/>
              <a:t> </a:t>
            </a:r>
            <a:r>
              <a:rPr lang="az-Cyrl-AZ" sz="2400" dirty="0"/>
              <a:t>образования</a:t>
            </a:r>
            <a:r>
              <a:rPr lang="et-EE" sz="2400" dirty="0"/>
              <a:t> (4 </a:t>
            </a:r>
            <a:r>
              <a:rPr lang="ru-RU" sz="2400" dirty="0"/>
              <a:t>типа</a:t>
            </a:r>
            <a:r>
              <a:rPr lang="et-EE" sz="2400" dirty="0"/>
              <a:t>)</a:t>
            </a:r>
            <a:endParaRPr lang="en-US" sz="2400" dirty="0"/>
          </a:p>
          <a:p>
            <a:pPr lvl="1">
              <a:buFont typeface="Arial" pitchFamily="34" charset="0"/>
              <a:buChar char="–"/>
              <a:defRPr/>
            </a:pPr>
            <a:r>
              <a:rPr lang="az-Cyrl-AZ" sz="2400" dirty="0">
                <a:solidFill>
                  <a:srgbClr val="FF0000"/>
                </a:solidFill>
              </a:rPr>
              <a:t>Квалификации</a:t>
            </a:r>
            <a:r>
              <a:rPr lang="et-EE" sz="2400" dirty="0">
                <a:solidFill>
                  <a:srgbClr val="FF0000"/>
                </a:solidFill>
              </a:rPr>
              <a:t> </a:t>
            </a:r>
            <a:r>
              <a:rPr lang="uk-UA" sz="2400" dirty="0">
                <a:solidFill>
                  <a:srgbClr val="FF0000"/>
                </a:solidFill>
              </a:rPr>
              <a:t>профессионального</a:t>
            </a:r>
            <a:r>
              <a:rPr lang="et-EE" sz="2400" dirty="0">
                <a:solidFill>
                  <a:srgbClr val="FF0000"/>
                </a:solidFill>
              </a:rPr>
              <a:t> </a:t>
            </a:r>
            <a:r>
              <a:rPr lang="az-Cyrl-AZ" sz="2400" dirty="0">
                <a:solidFill>
                  <a:srgbClr val="FF0000"/>
                </a:solidFill>
              </a:rPr>
              <a:t>образования</a:t>
            </a:r>
            <a:r>
              <a:rPr lang="et-EE" sz="2400" dirty="0">
                <a:solidFill>
                  <a:srgbClr val="FF0000"/>
                </a:solidFill>
              </a:rPr>
              <a:t> </a:t>
            </a:r>
            <a:r>
              <a:rPr lang="et-EE" sz="2400" dirty="0"/>
              <a:t>(4 </a:t>
            </a:r>
            <a:r>
              <a:rPr lang="ru-RU" sz="2400" dirty="0"/>
              <a:t>типа</a:t>
            </a:r>
            <a:r>
              <a:rPr lang="et-EE" sz="2400" dirty="0"/>
              <a:t>)</a:t>
            </a:r>
            <a:endParaRPr lang="en-US" sz="2400" dirty="0">
              <a:solidFill>
                <a:srgbClr val="FF0000"/>
              </a:solidFill>
            </a:endParaRPr>
          </a:p>
          <a:p>
            <a:pPr lvl="1">
              <a:buFont typeface="Arial" pitchFamily="34" charset="0"/>
              <a:buChar char="–"/>
              <a:defRPr/>
            </a:pPr>
            <a:r>
              <a:rPr lang="az-Cyrl-AZ" sz="2400" dirty="0"/>
              <a:t>Квалификации</a:t>
            </a:r>
            <a:r>
              <a:rPr lang="et-EE" sz="2400" dirty="0"/>
              <a:t> </a:t>
            </a:r>
            <a:r>
              <a:rPr lang="az-Cyrl-AZ" sz="2400" dirty="0"/>
              <a:t>высшего</a:t>
            </a:r>
            <a:r>
              <a:rPr lang="et-EE" sz="2400" dirty="0"/>
              <a:t> </a:t>
            </a:r>
            <a:r>
              <a:rPr lang="az-Cyrl-AZ" sz="2400" dirty="0"/>
              <a:t>образования</a:t>
            </a:r>
            <a:r>
              <a:rPr lang="et-EE" sz="2400" dirty="0"/>
              <a:t> (4 </a:t>
            </a:r>
            <a:r>
              <a:rPr lang="ru-RU" sz="2400" dirty="0"/>
              <a:t>типа</a:t>
            </a:r>
            <a:r>
              <a:rPr lang="et-EE" sz="2400" dirty="0"/>
              <a:t>)</a:t>
            </a:r>
            <a:endParaRPr lang="en-US" sz="2400" dirty="0"/>
          </a:p>
          <a:p>
            <a:pPr lvl="1">
              <a:buFont typeface="Arial" pitchFamily="34" charset="0"/>
              <a:buChar char="–"/>
              <a:defRPr/>
            </a:pPr>
            <a:r>
              <a:rPr lang="et-EE" sz="2400" dirty="0">
                <a:solidFill>
                  <a:srgbClr val="FF0000"/>
                </a:solidFill>
              </a:rPr>
              <a:t>K</a:t>
            </a:r>
            <a:r>
              <a:rPr lang="az-Cyrl-AZ" sz="2400" dirty="0">
                <a:solidFill>
                  <a:srgbClr val="FF0000"/>
                </a:solidFill>
              </a:rPr>
              <a:t>валификации</a:t>
            </a:r>
            <a:r>
              <a:rPr lang="et-EE" sz="2400" dirty="0">
                <a:solidFill>
                  <a:srgbClr val="FF0000"/>
                </a:solidFill>
              </a:rPr>
              <a:t> </a:t>
            </a:r>
            <a:r>
              <a:rPr lang="ru-RU" sz="2400" dirty="0">
                <a:solidFill>
                  <a:srgbClr val="FF0000"/>
                </a:solidFill>
              </a:rPr>
              <a:t>непрерывного обучения</a:t>
            </a:r>
            <a:endParaRPr lang="en-US" sz="2400" dirty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az-Cyrl-AZ" sz="2800" b="1" cap="all" dirty="0"/>
              <a:t>п</a:t>
            </a:r>
            <a:r>
              <a:rPr lang="az-Cyrl-AZ" sz="2800" b="1" dirty="0"/>
              <a:t>рофессиональны</a:t>
            </a:r>
            <a:r>
              <a:rPr lang="et-EE" sz="2800" b="1" dirty="0"/>
              <a:t>e </a:t>
            </a:r>
            <a:r>
              <a:rPr lang="az-Cyrl-AZ" sz="2800" b="1" dirty="0"/>
              <a:t>квалификации</a:t>
            </a:r>
            <a:r>
              <a:rPr lang="et-EE" sz="2800" b="1" dirty="0"/>
              <a:t>:</a:t>
            </a:r>
            <a:endParaRPr lang="en-US" sz="2800" dirty="0"/>
          </a:p>
          <a:p>
            <a:pPr lvl="1">
              <a:buFont typeface="Arial" pitchFamily="34" charset="0"/>
              <a:buChar char="–"/>
              <a:defRPr/>
            </a:pPr>
            <a:r>
              <a:rPr lang="az-Cyrl-AZ" sz="2400" dirty="0">
                <a:solidFill>
                  <a:srgbClr val="FF0000"/>
                </a:solidFill>
              </a:rPr>
              <a:t>С</a:t>
            </a:r>
            <a:r>
              <a:rPr lang="en-GB" sz="2400" dirty="0">
                <a:solidFill>
                  <a:srgbClr val="FF0000"/>
                </a:solidFill>
              </a:rPr>
              <a:t>e</a:t>
            </a:r>
            <a:r>
              <a:rPr lang="az-Cyrl-AZ" sz="2400" dirty="0">
                <a:solidFill>
                  <a:srgbClr val="FF0000"/>
                </a:solidFill>
              </a:rPr>
              <a:t>к</a:t>
            </a:r>
            <a:r>
              <a:rPr lang="et-EE" sz="2400" dirty="0">
                <a:solidFill>
                  <a:srgbClr val="FF0000"/>
                </a:solidFill>
              </a:rPr>
              <a:t>т</a:t>
            </a:r>
            <a:r>
              <a:rPr lang="en-GB" sz="2400" dirty="0">
                <a:solidFill>
                  <a:srgbClr val="FF0000"/>
                </a:solidFill>
              </a:rPr>
              <a:t>o</a:t>
            </a:r>
            <a:r>
              <a:rPr lang="az-Cyrl-AZ" sz="2400" dirty="0">
                <a:solidFill>
                  <a:srgbClr val="FF0000"/>
                </a:solidFill>
              </a:rPr>
              <a:t>ральные</a:t>
            </a:r>
            <a:r>
              <a:rPr lang="et-EE" sz="2400" dirty="0">
                <a:solidFill>
                  <a:srgbClr val="FF0000"/>
                </a:solidFill>
              </a:rPr>
              <a:t> </a:t>
            </a:r>
            <a:r>
              <a:rPr lang="et-EE" sz="2400" dirty="0"/>
              <a:t>(</a:t>
            </a:r>
            <a:r>
              <a:rPr lang="ru-RU" sz="2400" dirty="0"/>
              <a:t>отраслевые</a:t>
            </a:r>
            <a:r>
              <a:rPr lang="et-EE" sz="2400" dirty="0"/>
              <a:t>) </a:t>
            </a:r>
            <a:r>
              <a:rPr lang="az-Cyrl-AZ" sz="2400" dirty="0">
                <a:solidFill>
                  <a:srgbClr val="FF0000"/>
                </a:solidFill>
              </a:rPr>
              <a:t>квалификации</a:t>
            </a:r>
            <a:r>
              <a:rPr lang="et-EE" sz="2400" dirty="0">
                <a:solidFill>
                  <a:srgbClr val="FF0000"/>
                </a:solidFill>
              </a:rPr>
              <a:t> </a:t>
            </a:r>
            <a:r>
              <a:rPr lang="et-EE" sz="2400" dirty="0"/>
              <a:t>(</a:t>
            </a:r>
            <a:r>
              <a:rPr lang="az-Cyrl-AZ" sz="2400" dirty="0"/>
              <a:t>включая</a:t>
            </a:r>
            <a:r>
              <a:rPr lang="et-EE" sz="2400" dirty="0"/>
              <a:t> </a:t>
            </a:r>
            <a:r>
              <a:rPr lang="az-Cyrl-AZ" sz="2400" dirty="0"/>
              <a:t>повышение</a:t>
            </a:r>
            <a:r>
              <a:rPr lang="et-EE" sz="2400" dirty="0"/>
              <a:t> </a:t>
            </a:r>
            <a:r>
              <a:rPr lang="az-Cyrl-AZ" sz="2400" dirty="0"/>
              <a:t>квалификации</a:t>
            </a:r>
            <a:r>
              <a:rPr lang="et-EE" sz="2400" dirty="0"/>
              <a:t> </a:t>
            </a:r>
            <a:r>
              <a:rPr lang="az-Cyrl-AZ" sz="2400" dirty="0"/>
              <a:t>на</a:t>
            </a:r>
            <a:r>
              <a:rPr lang="et-EE" sz="2400" dirty="0"/>
              <a:t> </a:t>
            </a:r>
            <a:r>
              <a:rPr lang="az-Cyrl-AZ" sz="2400" dirty="0"/>
              <a:t>работе</a:t>
            </a:r>
            <a:r>
              <a:rPr lang="et-EE" sz="2400" dirty="0"/>
              <a:t>)</a:t>
            </a:r>
            <a:endParaRPr lang="en-US" sz="2400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194013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Cyrl-AZ" dirty="0"/>
              <a:t>Периоды</a:t>
            </a:r>
            <a:r>
              <a:rPr lang="et-EE" dirty="0"/>
              <a:t> </a:t>
            </a:r>
            <a:r>
              <a:rPr lang="az-Cyrl-AZ" dirty="0"/>
              <a:t>развития</a:t>
            </a:r>
            <a:r>
              <a:rPr lang="et-EE" dirty="0"/>
              <a:t> (1)</a:t>
            </a:r>
            <a:endParaRPr lang="en-US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2400"/>
              </a:lnSpc>
            </a:pPr>
            <a:r>
              <a:rPr lang="et-EE" sz="2200" dirty="0"/>
              <a:t>1997 – </a:t>
            </a:r>
            <a:r>
              <a:rPr lang="et-EE" sz="2200" dirty="0">
                <a:solidFill>
                  <a:srgbClr val="FF0000"/>
                </a:solidFill>
              </a:rPr>
              <a:t>O</a:t>
            </a:r>
            <a:r>
              <a:rPr lang="az-Cyrl-AZ" sz="2200" dirty="0">
                <a:solidFill>
                  <a:srgbClr val="FF0000"/>
                </a:solidFill>
              </a:rPr>
              <a:t>рганизации</a:t>
            </a:r>
            <a:r>
              <a:rPr lang="et-EE" sz="2200" dirty="0">
                <a:solidFill>
                  <a:srgbClr val="FF0000"/>
                </a:solidFill>
              </a:rPr>
              <a:t> </a:t>
            </a:r>
            <a:r>
              <a:rPr lang="az-Cyrl-AZ" sz="2200" dirty="0">
                <a:solidFill>
                  <a:srgbClr val="FF0000"/>
                </a:solidFill>
              </a:rPr>
              <a:t>работодателей</a:t>
            </a:r>
            <a:r>
              <a:rPr lang="et-EE" sz="2200" dirty="0">
                <a:solidFill>
                  <a:srgbClr val="FF0000"/>
                </a:solidFill>
              </a:rPr>
              <a:t> </a:t>
            </a:r>
            <a:r>
              <a:rPr lang="az-Cyrl-AZ" sz="2200" dirty="0">
                <a:solidFill>
                  <a:srgbClr val="FF0000"/>
                </a:solidFill>
              </a:rPr>
              <a:t>инициируют</a:t>
            </a:r>
            <a:r>
              <a:rPr lang="et-EE" sz="2200" dirty="0">
                <a:solidFill>
                  <a:srgbClr val="FF0000"/>
                </a:solidFill>
              </a:rPr>
              <a:t> </a:t>
            </a:r>
            <a:r>
              <a:rPr lang="az-Cyrl-AZ" sz="2200" dirty="0"/>
              <a:t>создание</a:t>
            </a:r>
            <a:r>
              <a:rPr lang="et-EE" sz="2200" dirty="0"/>
              <a:t> c</a:t>
            </a:r>
            <a:r>
              <a:rPr lang="az-Cyrl-AZ" sz="2200" dirty="0"/>
              <a:t>истем</a:t>
            </a:r>
            <a:r>
              <a:rPr lang="et-EE" sz="2200" dirty="0"/>
              <a:t>ы </a:t>
            </a:r>
            <a:r>
              <a:rPr lang="az-Cyrl-AZ" sz="2200" dirty="0"/>
              <a:t>профессиональных</a:t>
            </a:r>
            <a:r>
              <a:rPr lang="et-EE" sz="2200" dirty="0"/>
              <a:t> </a:t>
            </a:r>
            <a:r>
              <a:rPr lang="az-Cyrl-AZ" sz="2200" dirty="0"/>
              <a:t>квалификаций</a:t>
            </a:r>
            <a:endParaRPr lang="et-EE" sz="2200" dirty="0"/>
          </a:p>
          <a:p>
            <a:pPr>
              <a:lnSpc>
                <a:spcPts val="2400"/>
              </a:lnSpc>
            </a:pPr>
            <a:r>
              <a:rPr lang="et-EE" sz="2200" dirty="0"/>
              <a:t>2001 – </a:t>
            </a:r>
            <a:r>
              <a:rPr lang="az-Cyrl-AZ" sz="2200" dirty="0"/>
              <a:t>Парламент</a:t>
            </a:r>
            <a:r>
              <a:rPr lang="et-EE" sz="2200" dirty="0"/>
              <a:t> </a:t>
            </a:r>
            <a:r>
              <a:rPr lang="az-Cyrl-AZ" sz="2200" dirty="0"/>
              <a:t>принимает</a:t>
            </a:r>
            <a:r>
              <a:rPr lang="et-EE" sz="2200" dirty="0"/>
              <a:t> </a:t>
            </a:r>
            <a:r>
              <a:rPr lang="az-Cyrl-AZ" sz="2200" dirty="0">
                <a:solidFill>
                  <a:srgbClr val="FF0000"/>
                </a:solidFill>
              </a:rPr>
              <a:t>Закон</a:t>
            </a:r>
            <a:r>
              <a:rPr lang="et-EE" sz="2200" dirty="0">
                <a:solidFill>
                  <a:srgbClr val="FF0000"/>
                </a:solidFill>
              </a:rPr>
              <a:t> </a:t>
            </a:r>
            <a:r>
              <a:rPr lang="az-Cyrl-AZ" sz="2200" dirty="0">
                <a:solidFill>
                  <a:srgbClr val="FF0000"/>
                </a:solidFill>
              </a:rPr>
              <a:t>о</a:t>
            </a:r>
            <a:r>
              <a:rPr lang="et-EE" sz="2200" dirty="0">
                <a:solidFill>
                  <a:srgbClr val="FF0000"/>
                </a:solidFill>
              </a:rPr>
              <a:t> </a:t>
            </a:r>
            <a:r>
              <a:rPr lang="az-Cyrl-AZ" sz="2200" dirty="0">
                <a:solidFill>
                  <a:srgbClr val="FF0000"/>
                </a:solidFill>
              </a:rPr>
              <a:t>профессиональных квалификациях</a:t>
            </a:r>
            <a:r>
              <a:rPr lang="et-EE" sz="2200" dirty="0"/>
              <a:t>; 5-</a:t>
            </a:r>
            <a:r>
              <a:rPr lang="az-Cyrl-AZ" sz="2200" dirty="0"/>
              <a:t>уровневая</a:t>
            </a:r>
            <a:r>
              <a:rPr lang="et-EE" sz="2200" dirty="0"/>
              <a:t> </a:t>
            </a:r>
            <a:r>
              <a:rPr lang="az-Cyrl-AZ" sz="2200" dirty="0"/>
              <a:t>рамка</a:t>
            </a:r>
            <a:r>
              <a:rPr lang="et-EE" sz="2200" dirty="0"/>
              <a:t> </a:t>
            </a:r>
            <a:r>
              <a:rPr lang="az-Cyrl-AZ" sz="2200" dirty="0"/>
              <a:t>профессиональных квалификаций и</a:t>
            </a:r>
            <a:r>
              <a:rPr lang="et-EE" sz="2200" dirty="0"/>
              <a:t> </a:t>
            </a:r>
            <a:r>
              <a:rPr lang="az-Cyrl-AZ" sz="2200" dirty="0"/>
              <a:t>институциональная</a:t>
            </a:r>
            <a:r>
              <a:rPr lang="et-EE" sz="2200" dirty="0"/>
              <a:t> </a:t>
            </a:r>
            <a:r>
              <a:rPr lang="az-Cyrl-AZ" sz="2200" dirty="0"/>
              <a:t>структур</a:t>
            </a:r>
            <a:r>
              <a:rPr lang="et-EE" sz="2200" dirty="0"/>
              <a:t>a c</a:t>
            </a:r>
            <a:r>
              <a:rPr lang="az-Cyrl-AZ" sz="2200" dirty="0"/>
              <a:t>истем</a:t>
            </a:r>
            <a:r>
              <a:rPr lang="et-EE" sz="2200" dirty="0"/>
              <a:t>ы </a:t>
            </a:r>
            <a:r>
              <a:rPr lang="az-Cyrl-AZ" sz="2200" dirty="0"/>
              <a:t>профессиональных</a:t>
            </a:r>
            <a:r>
              <a:rPr lang="et-EE" sz="2200" dirty="0"/>
              <a:t> </a:t>
            </a:r>
            <a:r>
              <a:rPr lang="az-Cyrl-AZ" sz="2200" dirty="0"/>
              <a:t>квалификаций </a:t>
            </a:r>
            <a:endParaRPr lang="et-EE" sz="2200" dirty="0"/>
          </a:p>
          <a:p>
            <a:pPr>
              <a:lnSpc>
                <a:spcPts val="2400"/>
              </a:lnSpc>
            </a:pPr>
            <a:r>
              <a:rPr lang="et-EE" sz="2200" dirty="0"/>
              <a:t>2001 – </a:t>
            </a:r>
            <a:r>
              <a:rPr lang="az-Cyrl-AZ" sz="2200" dirty="0"/>
              <a:t>Создается</a:t>
            </a:r>
            <a:r>
              <a:rPr lang="et-EE" sz="2200" dirty="0"/>
              <a:t> </a:t>
            </a:r>
            <a:r>
              <a:rPr lang="az-Cyrl-AZ" sz="2200" dirty="0"/>
              <a:t>Квалификационное</a:t>
            </a:r>
            <a:r>
              <a:rPr lang="et-EE" sz="2200" dirty="0"/>
              <a:t> </a:t>
            </a:r>
            <a:r>
              <a:rPr lang="az-Cyrl-AZ" sz="2200" dirty="0"/>
              <a:t>Агентство</a:t>
            </a:r>
            <a:r>
              <a:rPr lang="et-EE" sz="2200" dirty="0"/>
              <a:t> </a:t>
            </a:r>
            <a:r>
              <a:rPr lang="az-Cyrl-AZ" sz="2200" dirty="0"/>
              <a:t>Эстонии</a:t>
            </a:r>
            <a:r>
              <a:rPr lang="et-EE" sz="2200" dirty="0"/>
              <a:t> (</a:t>
            </a:r>
            <a:r>
              <a:rPr lang="et-EE" sz="2200" i="1" dirty="0">
                <a:solidFill>
                  <a:srgbClr val="FF0000"/>
                </a:solidFill>
              </a:rPr>
              <a:t>Kutsekoda</a:t>
            </a:r>
            <a:r>
              <a:rPr lang="et-EE" sz="2200" dirty="0"/>
              <a:t>) c </a:t>
            </a:r>
            <a:r>
              <a:rPr lang="ru-RU" sz="2200" dirty="0"/>
              <a:t>юридическим статусом</a:t>
            </a:r>
            <a:r>
              <a:rPr lang="et-EE" sz="2200" dirty="0"/>
              <a:t> </a:t>
            </a:r>
            <a:r>
              <a:rPr lang="ru-RU" sz="2200" dirty="0" err="1"/>
              <a:t>фундации</a:t>
            </a:r>
            <a:r>
              <a:rPr lang="et-EE" sz="2200" dirty="0"/>
              <a:t> (</a:t>
            </a:r>
            <a:r>
              <a:rPr lang="ru-RU" sz="2200" dirty="0"/>
              <a:t>учредителями являются </a:t>
            </a:r>
            <a:r>
              <a:rPr lang="ru-RU" sz="2200" dirty="0" err="1"/>
              <a:t>го</a:t>
            </a:r>
            <a:r>
              <a:rPr lang="et-EE" sz="2200" dirty="0"/>
              <a:t>c</a:t>
            </a:r>
            <a:r>
              <a:rPr lang="ru-RU" sz="2200" dirty="0" err="1"/>
              <a:t>ударство</a:t>
            </a:r>
            <a:r>
              <a:rPr lang="ru-RU" sz="2200" dirty="0"/>
              <a:t>, организации работодателей, организации работников</a:t>
            </a:r>
            <a:r>
              <a:rPr lang="et-EE" sz="2200" dirty="0"/>
              <a:t>)</a:t>
            </a:r>
          </a:p>
          <a:p>
            <a:pPr>
              <a:lnSpc>
                <a:spcPts val="2400"/>
              </a:lnSpc>
            </a:pPr>
            <a:r>
              <a:rPr lang="et-EE" sz="2200" dirty="0"/>
              <a:t>1998-2008 – </a:t>
            </a:r>
            <a:r>
              <a:rPr lang="az-Cyrl-AZ" sz="2200" dirty="0"/>
              <a:t>развитие</a:t>
            </a:r>
            <a:r>
              <a:rPr lang="et-EE" sz="2200" dirty="0"/>
              <a:t> c</a:t>
            </a:r>
            <a:r>
              <a:rPr lang="az-Cyrl-AZ" sz="2200" dirty="0"/>
              <a:t>истем</a:t>
            </a:r>
            <a:r>
              <a:rPr lang="et-EE" sz="2200" dirty="0"/>
              <a:t>ы </a:t>
            </a:r>
            <a:r>
              <a:rPr lang="az-Cyrl-AZ" sz="2200" dirty="0"/>
              <a:t>профессиональных</a:t>
            </a:r>
            <a:r>
              <a:rPr lang="et-EE" sz="2200" dirty="0"/>
              <a:t> </a:t>
            </a:r>
            <a:r>
              <a:rPr lang="az-Cyrl-AZ" sz="2200" dirty="0"/>
              <a:t>квалификаций </a:t>
            </a:r>
            <a:r>
              <a:rPr lang="et-EE" sz="2200" dirty="0"/>
              <a:t>“</a:t>
            </a:r>
            <a:r>
              <a:rPr lang="az-Cyrl-AZ" sz="2200" dirty="0"/>
              <a:t>снизу</a:t>
            </a:r>
            <a:r>
              <a:rPr lang="et-EE" sz="2200" dirty="0"/>
              <a:t>-</a:t>
            </a:r>
            <a:r>
              <a:rPr lang="az-Cyrl-AZ" sz="2200" dirty="0"/>
              <a:t>вверх</a:t>
            </a:r>
            <a:r>
              <a:rPr lang="et-EE" sz="2200" dirty="0"/>
              <a:t>”</a:t>
            </a:r>
            <a:endParaRPr lang="en-US" sz="2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 </a:t>
            </a:r>
            <a:r>
              <a:rPr lang="az-Cyrl-AZ" dirty="0"/>
              <a:t>Периоды</a:t>
            </a:r>
            <a:r>
              <a:rPr lang="et-EE" dirty="0"/>
              <a:t> </a:t>
            </a:r>
            <a:r>
              <a:rPr lang="az-Cyrl-AZ" dirty="0"/>
              <a:t>развития</a:t>
            </a:r>
            <a:r>
              <a:rPr lang="et-EE" dirty="0"/>
              <a:t> (2)</a:t>
            </a:r>
          </a:p>
        </p:txBody>
      </p:sp>
      <p:sp>
        <p:nvSpPr>
          <p:cNvPr id="5123" name="Rectangle 3"/>
          <p:cNvSpPr>
            <a:spLocks noGrp="1"/>
          </p:cNvSpPr>
          <p:nvPr>
            <p:ph type="body" idx="1"/>
          </p:nvPr>
        </p:nvSpPr>
        <p:spPr>
          <a:xfrm>
            <a:off x="457200" y="1772816"/>
            <a:ext cx="8229600" cy="4525963"/>
          </a:xfrm>
        </p:spPr>
        <p:txBody>
          <a:bodyPr/>
          <a:lstStyle/>
          <a:p>
            <a:pPr>
              <a:lnSpc>
                <a:spcPts val="2300"/>
              </a:lnSpc>
            </a:pPr>
            <a:r>
              <a:rPr lang="et-EE" sz="2200" dirty="0"/>
              <a:t>2008 – </a:t>
            </a:r>
            <a:r>
              <a:rPr lang="az-Cyrl-AZ" sz="2200" dirty="0"/>
              <a:t>Парламент</a:t>
            </a:r>
            <a:r>
              <a:rPr lang="et-EE" sz="2200" dirty="0"/>
              <a:t> </a:t>
            </a:r>
            <a:r>
              <a:rPr lang="az-Cyrl-AZ" sz="2200" dirty="0"/>
              <a:t>принимает</a:t>
            </a:r>
            <a:r>
              <a:rPr lang="et-EE" sz="2200" dirty="0"/>
              <a:t> </a:t>
            </a:r>
            <a:r>
              <a:rPr lang="az-Cyrl-AZ" sz="2200" dirty="0">
                <a:solidFill>
                  <a:srgbClr val="FF0000"/>
                </a:solidFill>
              </a:rPr>
              <a:t>новый</a:t>
            </a:r>
            <a:r>
              <a:rPr lang="et-EE" sz="2200" dirty="0">
                <a:solidFill>
                  <a:srgbClr val="FF0000"/>
                </a:solidFill>
              </a:rPr>
              <a:t> </a:t>
            </a:r>
            <a:r>
              <a:rPr lang="az-Cyrl-AZ" sz="2200" dirty="0">
                <a:solidFill>
                  <a:srgbClr val="FF0000"/>
                </a:solidFill>
              </a:rPr>
              <a:t>Закон</a:t>
            </a:r>
            <a:r>
              <a:rPr lang="et-EE" sz="2200" dirty="0">
                <a:solidFill>
                  <a:srgbClr val="FF0000"/>
                </a:solidFill>
              </a:rPr>
              <a:t> </a:t>
            </a:r>
            <a:r>
              <a:rPr lang="az-Cyrl-AZ" sz="2200" dirty="0">
                <a:solidFill>
                  <a:srgbClr val="FF0000"/>
                </a:solidFill>
              </a:rPr>
              <a:t>о</a:t>
            </a:r>
            <a:r>
              <a:rPr lang="et-EE" sz="2200" dirty="0">
                <a:solidFill>
                  <a:srgbClr val="FF0000"/>
                </a:solidFill>
              </a:rPr>
              <a:t> </a:t>
            </a:r>
            <a:r>
              <a:rPr lang="az-Cyrl-AZ" sz="2200" dirty="0">
                <a:solidFill>
                  <a:srgbClr val="FF0000"/>
                </a:solidFill>
              </a:rPr>
              <a:t>профессиональных квалификациях</a:t>
            </a:r>
            <a:r>
              <a:rPr lang="et-EE" sz="2200" dirty="0"/>
              <a:t>; 8-</a:t>
            </a:r>
            <a:r>
              <a:rPr lang="az-Cyrl-AZ" sz="2200" dirty="0"/>
              <a:t>уровневая</a:t>
            </a:r>
            <a:r>
              <a:rPr lang="et-EE" sz="2200" dirty="0"/>
              <a:t> </a:t>
            </a:r>
            <a:r>
              <a:rPr lang="az-Cyrl-AZ" sz="2200" dirty="0"/>
              <a:t>рамка</a:t>
            </a:r>
            <a:r>
              <a:rPr lang="et-EE" sz="2200" dirty="0"/>
              <a:t> </a:t>
            </a:r>
            <a:r>
              <a:rPr lang="az-Cyrl-AZ" sz="2200" dirty="0"/>
              <a:t>квалификаций совместимая</a:t>
            </a:r>
            <a:r>
              <a:rPr lang="et-EE" sz="2200" dirty="0"/>
              <a:t> </a:t>
            </a:r>
            <a:r>
              <a:rPr lang="az-Cyrl-AZ" sz="2200" dirty="0"/>
              <a:t>с</a:t>
            </a:r>
            <a:r>
              <a:rPr lang="et-EE" sz="2200" dirty="0"/>
              <a:t> E</a:t>
            </a:r>
            <a:r>
              <a:rPr lang="az-Cyrl-AZ" sz="2200" dirty="0"/>
              <a:t>вропейской</a:t>
            </a:r>
            <a:r>
              <a:rPr lang="et-EE" sz="2200" dirty="0"/>
              <a:t> </a:t>
            </a:r>
            <a:r>
              <a:rPr lang="az-Cyrl-AZ" sz="2200" dirty="0"/>
              <a:t>рамкой</a:t>
            </a:r>
            <a:r>
              <a:rPr lang="et-EE" sz="2200" dirty="0"/>
              <a:t> </a:t>
            </a:r>
            <a:r>
              <a:rPr lang="az-Cyrl-AZ" sz="2200" dirty="0"/>
              <a:t>квалификаций</a:t>
            </a:r>
            <a:r>
              <a:rPr lang="et-EE" sz="2200" dirty="0"/>
              <a:t> </a:t>
            </a:r>
            <a:r>
              <a:rPr lang="ru-RU" sz="2200" dirty="0"/>
              <a:t>обучения в течение всей жизни</a:t>
            </a:r>
            <a:r>
              <a:rPr lang="et-EE" sz="2200" dirty="0"/>
              <a:t> (</a:t>
            </a:r>
            <a:r>
              <a:rPr lang="et-EE" sz="2200" i="1" dirty="0"/>
              <a:t>EQF</a:t>
            </a:r>
            <a:r>
              <a:rPr lang="et-EE" sz="2200" dirty="0"/>
              <a:t>); </a:t>
            </a:r>
          </a:p>
          <a:p>
            <a:pPr>
              <a:lnSpc>
                <a:spcPts val="2300"/>
              </a:lnSpc>
            </a:pPr>
            <a:r>
              <a:rPr lang="et-EE" sz="2200" dirty="0"/>
              <a:t>2009 – </a:t>
            </a:r>
            <a:r>
              <a:rPr lang="et-EE" sz="2200" i="1" dirty="0"/>
              <a:t>Kutsekoda</a:t>
            </a:r>
            <a:r>
              <a:rPr lang="et-EE" sz="2200" dirty="0"/>
              <a:t> </a:t>
            </a:r>
            <a:r>
              <a:rPr lang="az-Cyrl-AZ" sz="2200" dirty="0"/>
              <a:t>назначается</a:t>
            </a:r>
            <a:r>
              <a:rPr lang="et-EE" sz="2200" dirty="0"/>
              <a:t> </a:t>
            </a:r>
            <a:r>
              <a:rPr lang="az-Cyrl-AZ" sz="2200" dirty="0"/>
              <a:t>национальным</a:t>
            </a:r>
            <a:r>
              <a:rPr lang="et-EE" sz="2200" dirty="0"/>
              <a:t> </a:t>
            </a:r>
            <a:r>
              <a:rPr lang="az-Cyrl-AZ" sz="2200" dirty="0"/>
              <a:t>центром</a:t>
            </a:r>
            <a:r>
              <a:rPr lang="et-EE" sz="2200" dirty="0"/>
              <a:t> </a:t>
            </a:r>
            <a:r>
              <a:rPr lang="az-Cyrl-AZ" sz="2200" dirty="0"/>
              <a:t>координации</a:t>
            </a:r>
            <a:r>
              <a:rPr lang="et-EE" sz="2200" dirty="0"/>
              <a:t> (</a:t>
            </a:r>
            <a:r>
              <a:rPr lang="et-EE" sz="2200" i="1" dirty="0"/>
              <a:t>NCP</a:t>
            </a:r>
            <a:r>
              <a:rPr lang="et-EE" sz="2200" dirty="0"/>
              <a:t>) </a:t>
            </a:r>
            <a:r>
              <a:rPr lang="az-Cyrl-AZ" sz="2200" dirty="0"/>
              <a:t>внедрения</a:t>
            </a:r>
            <a:r>
              <a:rPr lang="et-EE" sz="2200" dirty="0"/>
              <a:t> </a:t>
            </a:r>
            <a:r>
              <a:rPr lang="et-EE" sz="2200" i="1" dirty="0"/>
              <a:t>EQF</a:t>
            </a:r>
          </a:p>
          <a:p>
            <a:pPr>
              <a:lnSpc>
                <a:spcPts val="2300"/>
              </a:lnSpc>
            </a:pPr>
            <a:r>
              <a:rPr lang="et-EE" sz="2200" dirty="0"/>
              <a:t>2009-2011 – </a:t>
            </a:r>
            <a:r>
              <a:rPr lang="az-Cyrl-AZ" sz="2200" dirty="0">
                <a:solidFill>
                  <a:srgbClr val="FF0000"/>
                </a:solidFill>
              </a:rPr>
              <a:t>связывание</a:t>
            </a:r>
            <a:r>
              <a:rPr lang="et-EE" sz="2200" dirty="0">
                <a:solidFill>
                  <a:srgbClr val="FF0000"/>
                </a:solidFill>
              </a:rPr>
              <a:t> </a:t>
            </a:r>
            <a:r>
              <a:rPr lang="az-Cyrl-AZ" sz="2200" dirty="0">
                <a:solidFill>
                  <a:srgbClr val="FF0000"/>
                </a:solidFill>
              </a:rPr>
              <a:t>Эстонских</a:t>
            </a:r>
            <a:r>
              <a:rPr lang="et-EE" sz="2200" dirty="0">
                <a:solidFill>
                  <a:srgbClr val="FF0000"/>
                </a:solidFill>
              </a:rPr>
              <a:t> </a:t>
            </a:r>
            <a:r>
              <a:rPr lang="az-Cyrl-AZ" sz="2200" dirty="0">
                <a:solidFill>
                  <a:srgbClr val="FF0000"/>
                </a:solidFill>
              </a:rPr>
              <a:t>квалификаций</a:t>
            </a:r>
            <a:r>
              <a:rPr lang="et-EE" sz="2200" dirty="0">
                <a:solidFill>
                  <a:srgbClr val="FF0000"/>
                </a:solidFill>
              </a:rPr>
              <a:t> c </a:t>
            </a:r>
            <a:r>
              <a:rPr lang="et-EE" sz="2200" i="1" dirty="0">
                <a:solidFill>
                  <a:srgbClr val="FF0000"/>
                </a:solidFill>
              </a:rPr>
              <a:t>EQF</a:t>
            </a:r>
          </a:p>
          <a:p>
            <a:pPr>
              <a:lnSpc>
                <a:spcPts val="2300"/>
              </a:lnSpc>
            </a:pPr>
            <a:r>
              <a:rPr lang="et-EE" sz="2200" dirty="0"/>
              <a:t>2010-…. – </a:t>
            </a:r>
            <a:r>
              <a:rPr lang="ru-RU" sz="2200" dirty="0">
                <a:solidFill>
                  <a:srgbClr val="FF0000"/>
                </a:solidFill>
              </a:rPr>
              <a:t>составление нового поколения профессиональных стандартов </a:t>
            </a:r>
            <a:r>
              <a:rPr lang="ru-RU" sz="2200" dirty="0"/>
              <a:t>(более 500)</a:t>
            </a:r>
            <a:endParaRPr lang="et-EE" sz="2200" dirty="0"/>
          </a:p>
          <a:p>
            <a:pPr>
              <a:lnSpc>
                <a:spcPts val="2300"/>
              </a:lnSpc>
            </a:pPr>
            <a:r>
              <a:rPr lang="ru-RU" sz="2200" dirty="0">
                <a:solidFill>
                  <a:srgbClr val="FF0000"/>
                </a:solidFill>
              </a:rPr>
              <a:t>Создание системы мониторинга и прогноза потребностей рынка труда в рабочей силе и навыках</a:t>
            </a:r>
            <a:r>
              <a:rPr lang="et-EE" sz="2200" dirty="0">
                <a:solidFill>
                  <a:srgbClr val="FF0000"/>
                </a:solidFill>
              </a:rPr>
              <a:t> </a:t>
            </a:r>
            <a:r>
              <a:rPr lang="et-EE" sz="2200" dirty="0"/>
              <a:t>(</a:t>
            </a:r>
            <a:r>
              <a:rPr lang="ru-RU" sz="2200" dirty="0"/>
              <a:t>компетентностях</a:t>
            </a:r>
            <a:r>
              <a:rPr lang="et-EE" sz="2200" dirty="0"/>
              <a:t>) </a:t>
            </a:r>
            <a:r>
              <a:rPr lang="et-EE" sz="2200" i="1" dirty="0"/>
              <a:t>OSKA</a:t>
            </a:r>
            <a:endParaRPr lang="et-EE" sz="2200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sitluse põhi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18095</TotalTime>
  <Words>1544</Words>
  <Application>Microsoft Office PowerPoint</Application>
  <PresentationFormat>On-screen Show (4:3)</PresentationFormat>
  <Paragraphs>342</Paragraphs>
  <Slides>30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MS Gothic</vt:lpstr>
      <vt:lpstr>MS PGothic</vt:lpstr>
      <vt:lpstr>Arial</vt:lpstr>
      <vt:lpstr>Arial Black</vt:lpstr>
      <vt:lpstr>Calibri</vt:lpstr>
      <vt:lpstr>Times New Roman</vt:lpstr>
      <vt:lpstr>Verdana</vt:lpstr>
      <vt:lpstr>Esitluse põhi2</vt:lpstr>
      <vt:lpstr>К национaльной системе квалификаций Эстонии</vt:lpstr>
      <vt:lpstr>Контекст </vt:lpstr>
      <vt:lpstr>Компетентность, компетентности и результаты обучения</vt:lpstr>
      <vt:lpstr>Компетентность и квалификация </vt:lpstr>
      <vt:lpstr>Профиль компетентности </vt:lpstr>
      <vt:lpstr>Компетентности и квалификации </vt:lpstr>
      <vt:lpstr>Типы квалификаций в Эстонии </vt:lpstr>
      <vt:lpstr>Периоды развития (1)</vt:lpstr>
      <vt:lpstr> Периоды развития (2)</vt:lpstr>
      <vt:lpstr>Руководящие принципы (1)</vt:lpstr>
      <vt:lpstr>Цикл компетентности</vt:lpstr>
      <vt:lpstr>Руководящие принципы (2)</vt:lpstr>
      <vt:lpstr> Система профессиональных квалификаций в Эстонии</vt:lpstr>
      <vt:lpstr>PowerPoint Presentation</vt:lpstr>
      <vt:lpstr>Cекторальныe советы квaлификаций</vt:lpstr>
      <vt:lpstr>Присваивающиe органы</vt:lpstr>
      <vt:lpstr>Закон о профессиональных квалификациях (2015)</vt:lpstr>
      <vt:lpstr>PowerPoint Presentation</vt:lpstr>
      <vt:lpstr>Европейская рамка квалификаций</vt:lpstr>
      <vt:lpstr>PowerPoint Presentation</vt:lpstr>
      <vt:lpstr>Эстонская рамка квалификаций (2008)</vt:lpstr>
      <vt:lpstr>Национальные стандарты образования</vt:lpstr>
      <vt:lpstr>Эстонская рамка квалификаций (2017)</vt:lpstr>
      <vt:lpstr>Эстонская рамка квалификаций</vt:lpstr>
      <vt:lpstr>Эстонская рамка квалификаций</vt:lpstr>
      <vt:lpstr>Некоторые выводы</vt:lpstr>
      <vt:lpstr>Реформа профессионального образования в Украине</vt:lpstr>
      <vt:lpstr>Необходимые предпосылки (1)</vt:lpstr>
      <vt:lpstr>Необходимые предпосылки (2)</vt:lpstr>
      <vt:lpstr>Спасибо за внимание!</vt:lpstr>
    </vt:vector>
  </TitlesOfParts>
  <Company>Kutsekvalifikatsiooni Sihtasutus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Milleks kutsetunnistus?</dc:title>
  <dc:creator>Olav Aarna</dc:creator>
  <cp:lastModifiedBy>Olav Aarna</cp:lastModifiedBy>
  <cp:revision>135</cp:revision>
  <dcterms:created xsi:type="dcterms:W3CDTF">2008-06-09T12:46:17Z</dcterms:created>
  <dcterms:modified xsi:type="dcterms:W3CDTF">2017-05-16T06:15:41Z</dcterms:modified>
</cp:coreProperties>
</file>