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13" r:id="rId3"/>
    <p:sldId id="314" r:id="rId4"/>
    <p:sldId id="315" r:id="rId5"/>
    <p:sldId id="317" r:id="rId6"/>
    <p:sldId id="318" r:id="rId7"/>
    <p:sldId id="319" r:id="rId8"/>
    <p:sldId id="320" r:id="rId9"/>
    <p:sldId id="322" r:id="rId10"/>
    <p:sldId id="321" r:id="rId11"/>
    <p:sldId id="323" r:id="rId12"/>
    <p:sldId id="310" r:id="rId13"/>
    <p:sldId id="311" r:id="rId14"/>
    <p:sldId id="312" r:id="rId15"/>
    <p:sldId id="308" r:id="rId16"/>
    <p:sldId id="307" r:id="rId17"/>
    <p:sldId id="309" r:id="rId18"/>
    <p:sldId id="259" r:id="rId19"/>
    <p:sldId id="326" r:id="rId20"/>
    <p:sldId id="324" r:id="rId21"/>
    <p:sldId id="278" r:id="rId22"/>
  </p:sldIdLst>
  <p:sldSz cx="8999538" cy="6840538"/>
  <p:notesSz cx="7559675" cy="106918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54">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51" autoAdjust="0"/>
  </p:normalViewPr>
  <p:slideViewPr>
    <p:cSldViewPr>
      <p:cViewPr varScale="1">
        <p:scale>
          <a:sx n="66" d="100"/>
          <a:sy n="66" d="100"/>
        </p:scale>
        <p:origin x="1536" y="48"/>
      </p:cViewPr>
      <p:guideLst>
        <p:guide orient="horz" pos="2154"/>
        <p:guide pos="28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in.oecd.org\horizontal\PIAAC%20Report\PIAAC%20report%202013\To%20Kwan\Volume%20I%20-%20Outlook%20-%20main%20report\Upated%20Charts\Fig%20Chp1%20-%20FINAL%200908201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i_t__leh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i_t__leh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i_t__leht3.xlsx"/></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96865620722863E-2"/>
          <c:y val="7.6641288132870675E-2"/>
          <c:w val="0.88581455547823817"/>
          <c:h val="0.85588243824300625"/>
        </c:manualLayout>
      </c:layout>
      <c:lineChart>
        <c:grouping val="standard"/>
        <c:varyColors val="0"/>
        <c:ser>
          <c:idx val="0"/>
          <c:order val="0"/>
          <c:tx>
            <c:strRef>
              <c:f>'Fig 1.5'!$K$1</c:f>
              <c:strCache>
                <c:ptCount val="1"/>
                <c:pt idx="0">
                  <c:v>Routine manual</c:v>
                </c:pt>
              </c:strCache>
            </c:strRef>
          </c:tx>
          <c:spPr>
            <a:ln w="38100">
              <a:solidFill>
                <a:srgbClr val="FF0000"/>
              </a:solidFill>
            </a:ln>
          </c:spPr>
          <c:marker>
            <c:symbol val="none"/>
          </c:marker>
          <c:cat>
            <c:numRef>
              <c:f>'Fig 1.5'!$J$3:$J$9</c:f>
              <c:numCache>
                <c:formatCode>General</c:formatCode>
                <c:ptCount val="7"/>
                <c:pt idx="0">
                  <c:v>1960</c:v>
                </c:pt>
                <c:pt idx="1">
                  <c:v>1970</c:v>
                </c:pt>
                <c:pt idx="2">
                  <c:v>1980</c:v>
                </c:pt>
                <c:pt idx="3">
                  <c:v>1990</c:v>
                </c:pt>
                <c:pt idx="4">
                  <c:v>2000</c:v>
                </c:pt>
                <c:pt idx="5">
                  <c:v>2006</c:v>
                </c:pt>
                <c:pt idx="6">
                  <c:v>2009</c:v>
                </c:pt>
              </c:numCache>
            </c:numRef>
          </c:cat>
          <c:val>
            <c:numRef>
              <c:f>'Fig 1.5'!$K$3:$K$9</c:f>
              <c:numCache>
                <c:formatCode>0.0</c:formatCode>
                <c:ptCount val="7"/>
                <c:pt idx="0">
                  <c:v>49.995012000000003</c:v>
                </c:pt>
                <c:pt idx="1">
                  <c:v>55.3</c:v>
                </c:pt>
                <c:pt idx="2">
                  <c:v>54.9</c:v>
                </c:pt>
                <c:pt idx="3">
                  <c:v>52.6</c:v>
                </c:pt>
                <c:pt idx="4">
                  <c:v>47.6</c:v>
                </c:pt>
                <c:pt idx="5" formatCode="General">
                  <c:v>46</c:v>
                </c:pt>
                <c:pt idx="6" formatCode="General">
                  <c:v>45.2</c:v>
                </c:pt>
              </c:numCache>
            </c:numRef>
          </c:val>
          <c:smooth val="0"/>
          <c:extLst xmlns:c16r2="http://schemas.microsoft.com/office/drawing/2015/06/chart">
            <c:ext xmlns:c16="http://schemas.microsoft.com/office/drawing/2014/chart" uri="{C3380CC4-5D6E-409C-BE32-E72D297353CC}">
              <c16:uniqueId val="{00000000-4A86-45BF-B338-DECF5CB43E2C}"/>
            </c:ext>
          </c:extLst>
        </c:ser>
        <c:ser>
          <c:idx val="1"/>
          <c:order val="1"/>
          <c:tx>
            <c:strRef>
              <c:f>'Fig 1.5'!$L$1</c:f>
              <c:strCache>
                <c:ptCount val="1"/>
                <c:pt idx="0">
                  <c:v>Nonroutine manual</c:v>
                </c:pt>
              </c:strCache>
            </c:strRef>
          </c:tx>
          <c:spPr>
            <a:ln w="41275">
              <a:solidFill>
                <a:srgbClr val="FFC000"/>
              </a:solidFill>
            </a:ln>
          </c:spPr>
          <c:marker>
            <c:symbol val="none"/>
          </c:marker>
          <c:cat>
            <c:numRef>
              <c:f>'Fig 1.5'!$J$3:$J$9</c:f>
              <c:numCache>
                <c:formatCode>General</c:formatCode>
                <c:ptCount val="7"/>
                <c:pt idx="0">
                  <c:v>1960</c:v>
                </c:pt>
                <c:pt idx="1">
                  <c:v>1970</c:v>
                </c:pt>
                <c:pt idx="2">
                  <c:v>1980</c:v>
                </c:pt>
                <c:pt idx="3">
                  <c:v>1990</c:v>
                </c:pt>
                <c:pt idx="4">
                  <c:v>2000</c:v>
                </c:pt>
                <c:pt idx="5">
                  <c:v>2006</c:v>
                </c:pt>
                <c:pt idx="6">
                  <c:v>2009</c:v>
                </c:pt>
              </c:numCache>
            </c:numRef>
          </c:cat>
          <c:val>
            <c:numRef>
              <c:f>'Fig 1.5'!$L$3:$L$9</c:f>
              <c:numCache>
                <c:formatCode>0.0</c:formatCode>
                <c:ptCount val="7"/>
                <c:pt idx="0">
                  <c:v>49.955140999999998</c:v>
                </c:pt>
                <c:pt idx="1">
                  <c:v>47</c:v>
                </c:pt>
                <c:pt idx="2">
                  <c:v>45.2</c:v>
                </c:pt>
                <c:pt idx="3">
                  <c:v>43</c:v>
                </c:pt>
                <c:pt idx="4">
                  <c:v>42.5</c:v>
                </c:pt>
                <c:pt idx="5" formatCode="General">
                  <c:v>43.8</c:v>
                </c:pt>
                <c:pt idx="6" formatCode="General">
                  <c:v>43.1</c:v>
                </c:pt>
              </c:numCache>
            </c:numRef>
          </c:val>
          <c:smooth val="0"/>
          <c:extLst xmlns:c16r2="http://schemas.microsoft.com/office/drawing/2015/06/chart">
            <c:ext xmlns:c16="http://schemas.microsoft.com/office/drawing/2014/chart" uri="{C3380CC4-5D6E-409C-BE32-E72D297353CC}">
              <c16:uniqueId val="{00000001-4A86-45BF-B338-DECF5CB43E2C}"/>
            </c:ext>
          </c:extLst>
        </c:ser>
        <c:ser>
          <c:idx val="2"/>
          <c:order val="2"/>
          <c:tx>
            <c:strRef>
              <c:f>'Fig 1.5'!$M$1</c:f>
              <c:strCache>
                <c:ptCount val="1"/>
                <c:pt idx="0">
                  <c:v>Routine cognitive</c:v>
                </c:pt>
              </c:strCache>
            </c:strRef>
          </c:tx>
          <c:spPr>
            <a:ln w="38100">
              <a:solidFill>
                <a:srgbClr val="C00000"/>
              </a:solidFill>
              <a:prstDash val="solid"/>
            </a:ln>
          </c:spPr>
          <c:marker>
            <c:symbol val="none"/>
          </c:marker>
          <c:cat>
            <c:numRef>
              <c:f>'Fig 1.5'!$J$3:$J$9</c:f>
              <c:numCache>
                <c:formatCode>General</c:formatCode>
                <c:ptCount val="7"/>
                <c:pt idx="0">
                  <c:v>1960</c:v>
                </c:pt>
                <c:pt idx="1">
                  <c:v>1970</c:v>
                </c:pt>
                <c:pt idx="2">
                  <c:v>1980</c:v>
                </c:pt>
                <c:pt idx="3">
                  <c:v>1990</c:v>
                </c:pt>
                <c:pt idx="4">
                  <c:v>2000</c:v>
                </c:pt>
                <c:pt idx="5">
                  <c:v>2006</c:v>
                </c:pt>
                <c:pt idx="6">
                  <c:v>2009</c:v>
                </c:pt>
              </c:numCache>
            </c:numRef>
          </c:cat>
          <c:val>
            <c:numRef>
              <c:f>'Fig 1.5'!$M$3:$M$9</c:f>
              <c:numCache>
                <c:formatCode>0.0</c:formatCode>
                <c:ptCount val="7"/>
                <c:pt idx="0">
                  <c:v>49.962231000000003</c:v>
                </c:pt>
                <c:pt idx="1">
                  <c:v>53.2</c:v>
                </c:pt>
                <c:pt idx="2">
                  <c:v>51.2</c:v>
                </c:pt>
                <c:pt idx="3">
                  <c:v>46.9</c:v>
                </c:pt>
                <c:pt idx="4">
                  <c:v>42.6</c:v>
                </c:pt>
                <c:pt idx="5" formatCode="General">
                  <c:v>41</c:v>
                </c:pt>
                <c:pt idx="6" formatCode="General">
                  <c:v>39.5</c:v>
                </c:pt>
              </c:numCache>
            </c:numRef>
          </c:val>
          <c:smooth val="0"/>
          <c:extLst xmlns:c16r2="http://schemas.microsoft.com/office/drawing/2015/06/chart">
            <c:ext xmlns:c16="http://schemas.microsoft.com/office/drawing/2014/chart" uri="{C3380CC4-5D6E-409C-BE32-E72D297353CC}">
              <c16:uniqueId val="{00000002-4A86-45BF-B338-DECF5CB43E2C}"/>
            </c:ext>
          </c:extLst>
        </c:ser>
        <c:ser>
          <c:idx val="3"/>
          <c:order val="3"/>
          <c:tx>
            <c:strRef>
              <c:f>'Fig 1.5'!$N$1</c:f>
              <c:strCache>
                <c:ptCount val="1"/>
                <c:pt idx="0">
                  <c:v>Nonroutine analytic</c:v>
                </c:pt>
              </c:strCache>
            </c:strRef>
          </c:tx>
          <c:spPr>
            <a:ln w="47625">
              <a:solidFill>
                <a:schemeClr val="accent2">
                  <a:lumMod val="50000"/>
                </a:schemeClr>
              </a:solidFill>
              <a:prstDash val="solid"/>
            </a:ln>
          </c:spPr>
          <c:marker>
            <c:symbol val="none"/>
          </c:marker>
          <c:cat>
            <c:numRef>
              <c:f>'Fig 1.5'!$J$3:$J$9</c:f>
              <c:numCache>
                <c:formatCode>General</c:formatCode>
                <c:ptCount val="7"/>
                <c:pt idx="0">
                  <c:v>1960</c:v>
                </c:pt>
                <c:pt idx="1">
                  <c:v>1970</c:v>
                </c:pt>
                <c:pt idx="2">
                  <c:v>1980</c:v>
                </c:pt>
                <c:pt idx="3">
                  <c:v>1990</c:v>
                </c:pt>
                <c:pt idx="4">
                  <c:v>2000</c:v>
                </c:pt>
                <c:pt idx="5">
                  <c:v>2006</c:v>
                </c:pt>
                <c:pt idx="6">
                  <c:v>2009</c:v>
                </c:pt>
              </c:numCache>
            </c:numRef>
          </c:cat>
          <c:val>
            <c:numRef>
              <c:f>'Fig 1.5'!$N$3:$N$9</c:f>
              <c:numCache>
                <c:formatCode>0.0</c:formatCode>
                <c:ptCount val="7"/>
                <c:pt idx="0">
                  <c:v>49.973281</c:v>
                </c:pt>
                <c:pt idx="1">
                  <c:v>51.5</c:v>
                </c:pt>
                <c:pt idx="2">
                  <c:v>57.5</c:v>
                </c:pt>
                <c:pt idx="3">
                  <c:v>60.8</c:v>
                </c:pt>
                <c:pt idx="4">
                  <c:v>64.2</c:v>
                </c:pt>
                <c:pt idx="5" formatCode="General">
                  <c:v>63.3</c:v>
                </c:pt>
                <c:pt idx="6" formatCode="General">
                  <c:v>63.9</c:v>
                </c:pt>
              </c:numCache>
            </c:numRef>
          </c:val>
          <c:smooth val="0"/>
          <c:extLst xmlns:c16r2="http://schemas.microsoft.com/office/drawing/2015/06/chart">
            <c:ext xmlns:c16="http://schemas.microsoft.com/office/drawing/2014/chart" uri="{C3380CC4-5D6E-409C-BE32-E72D297353CC}">
              <c16:uniqueId val="{00000003-4A86-45BF-B338-DECF5CB43E2C}"/>
            </c:ext>
          </c:extLst>
        </c:ser>
        <c:ser>
          <c:idx val="4"/>
          <c:order val="4"/>
          <c:tx>
            <c:strRef>
              <c:f>'Fig 1.5'!$O$1</c:f>
              <c:strCache>
                <c:ptCount val="1"/>
                <c:pt idx="0">
                  <c:v>Nonroutine interpersonal</c:v>
                </c:pt>
              </c:strCache>
            </c:strRef>
          </c:tx>
          <c:spPr>
            <a:ln w="47625">
              <a:solidFill>
                <a:srgbClr val="92D050"/>
              </a:solidFill>
            </a:ln>
          </c:spPr>
          <c:marker>
            <c:symbol val="none"/>
          </c:marker>
          <c:cat>
            <c:numRef>
              <c:f>'Fig 1.5'!$J$3:$J$9</c:f>
              <c:numCache>
                <c:formatCode>General</c:formatCode>
                <c:ptCount val="7"/>
                <c:pt idx="0">
                  <c:v>1960</c:v>
                </c:pt>
                <c:pt idx="1">
                  <c:v>1970</c:v>
                </c:pt>
                <c:pt idx="2">
                  <c:v>1980</c:v>
                </c:pt>
                <c:pt idx="3">
                  <c:v>1990</c:v>
                </c:pt>
                <c:pt idx="4">
                  <c:v>2000</c:v>
                </c:pt>
                <c:pt idx="5">
                  <c:v>2006</c:v>
                </c:pt>
                <c:pt idx="6">
                  <c:v>2009</c:v>
                </c:pt>
              </c:numCache>
            </c:numRef>
          </c:cat>
          <c:val>
            <c:numRef>
              <c:f>'Fig 1.5'!$O$3:$O$9</c:f>
              <c:numCache>
                <c:formatCode>0.0</c:formatCode>
                <c:ptCount val="7"/>
                <c:pt idx="0">
                  <c:v>49.964084999999997</c:v>
                </c:pt>
                <c:pt idx="1">
                  <c:v>49.9</c:v>
                </c:pt>
                <c:pt idx="2">
                  <c:v>57.9</c:v>
                </c:pt>
                <c:pt idx="3">
                  <c:v>62.4</c:v>
                </c:pt>
                <c:pt idx="4">
                  <c:v>66.400000000000006</c:v>
                </c:pt>
                <c:pt idx="5" formatCode="General">
                  <c:v>66.099999999999994</c:v>
                </c:pt>
                <c:pt idx="6" formatCode="General">
                  <c:v>66.7</c:v>
                </c:pt>
              </c:numCache>
            </c:numRef>
          </c:val>
          <c:smooth val="0"/>
          <c:extLst xmlns:c16r2="http://schemas.microsoft.com/office/drawing/2015/06/chart">
            <c:ext xmlns:c16="http://schemas.microsoft.com/office/drawing/2014/chart" uri="{C3380CC4-5D6E-409C-BE32-E72D297353CC}">
              <c16:uniqueId val="{00000004-4A86-45BF-B338-DECF5CB43E2C}"/>
            </c:ext>
          </c:extLst>
        </c:ser>
        <c:dLbls>
          <c:showLegendKey val="0"/>
          <c:showVal val="0"/>
          <c:showCatName val="0"/>
          <c:showSerName val="0"/>
          <c:showPercent val="0"/>
          <c:showBubbleSize val="0"/>
        </c:dLbls>
        <c:smooth val="0"/>
        <c:axId val="-94397136"/>
        <c:axId val="-94395504"/>
      </c:lineChart>
      <c:catAx>
        <c:axId val="-94397136"/>
        <c:scaling>
          <c:orientation val="minMax"/>
        </c:scaling>
        <c:delete val="0"/>
        <c:axPos val="b"/>
        <c:numFmt formatCode="General" sourceLinked="1"/>
        <c:majorTickMark val="out"/>
        <c:minorTickMark val="none"/>
        <c:tickLblPos val="nextTo"/>
        <c:txPr>
          <a:bodyPr/>
          <a:lstStyle/>
          <a:p>
            <a:pPr>
              <a:defRPr sz="1400">
                <a:solidFill>
                  <a:schemeClr val="bg2">
                    <a:lumMod val="10000"/>
                  </a:schemeClr>
                </a:solidFill>
                <a:latin typeface="Arial Narrow" panose="020B0606020202030204" pitchFamily="34" charset="0"/>
              </a:defRPr>
            </a:pPr>
            <a:endParaRPr lang="et-EE"/>
          </a:p>
        </c:txPr>
        <c:crossAx val="-94395504"/>
        <c:crosses val="autoZero"/>
        <c:auto val="1"/>
        <c:lblAlgn val="ctr"/>
        <c:lblOffset val="100"/>
        <c:noMultiLvlLbl val="0"/>
      </c:catAx>
      <c:valAx>
        <c:axId val="-94395504"/>
        <c:scaling>
          <c:orientation val="minMax"/>
          <c:max val="70"/>
          <c:min val="35"/>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200">
                <a:solidFill>
                  <a:schemeClr val="bg2">
                    <a:lumMod val="10000"/>
                  </a:schemeClr>
                </a:solidFill>
                <a:latin typeface="Arial Narrow" panose="020B0606020202030204" pitchFamily="34" charset="0"/>
              </a:defRPr>
            </a:pPr>
            <a:endParaRPr lang="et-EE"/>
          </a:p>
        </c:txPr>
        <c:crossAx val="-94397136"/>
        <c:crosses val="autoZero"/>
        <c:crossBetween val="between"/>
      </c:valAx>
    </c:plotArea>
    <c:legend>
      <c:legendPos val="b"/>
      <c:layout>
        <c:manualLayout>
          <c:xMode val="edge"/>
          <c:yMode val="edge"/>
          <c:x val="0.53745809115615817"/>
          <c:y val="0.25362891777456825"/>
          <c:w val="0.44867923788540359"/>
          <c:h val="0.30961312940537472"/>
        </c:manualLayout>
      </c:layout>
      <c:overlay val="0"/>
      <c:txPr>
        <a:bodyPr/>
        <a:lstStyle/>
        <a:p>
          <a:pPr>
            <a:defRPr sz="1050">
              <a:solidFill>
                <a:schemeClr val="bg2">
                  <a:lumMod val="10000"/>
                </a:schemeClr>
              </a:solidFill>
              <a:latin typeface="Arial Narrow" panose="020B0606020202030204" pitchFamily="34" charset="0"/>
            </a:defRPr>
          </a:pPr>
          <a:endParaRPr lang="et-EE"/>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0319686701477614"/>
          <c:y val="2.2261724005974644E-2"/>
          <c:w val="0.84956135826178047"/>
          <c:h val="0.71457800985075737"/>
        </c:manualLayout>
      </c:layout>
      <c:barChart>
        <c:barDir val="col"/>
        <c:grouping val="clustered"/>
        <c:varyColors val="0"/>
        <c:ser>
          <c:idx val="0"/>
          <c:order val="0"/>
          <c:tx>
            <c:strRef>
              <c:f>'Figure 3.2 Empshare_task'!$J$37</c:f>
              <c:strCache>
                <c:ptCount val="1"/>
                <c:pt idx="0">
                  <c:v>Abstract (high-skill)</c:v>
                </c:pt>
              </c:strCache>
            </c:strRef>
          </c:tx>
          <c:invertIfNegative val="0"/>
          <c:cat>
            <c:strRef>
              <c:f>'Figure 3.2 Empshare_task'!$A$38:$A$46</c:f>
              <c:strCache>
                <c:ptCount val="9"/>
                <c:pt idx="0">
                  <c:v>DEU</c:v>
                </c:pt>
                <c:pt idx="1">
                  <c:v>ESP</c:v>
                </c:pt>
                <c:pt idx="2">
                  <c:v>FRA</c:v>
                </c:pt>
                <c:pt idx="3">
                  <c:v>ITA</c:v>
                </c:pt>
                <c:pt idx="4">
                  <c:v>NLD</c:v>
                </c:pt>
                <c:pt idx="5">
                  <c:v>SWE</c:v>
                </c:pt>
                <c:pt idx="6">
                  <c:v>GBR</c:v>
                </c:pt>
                <c:pt idx="8">
                  <c:v>Average</c:v>
                </c:pt>
              </c:strCache>
            </c:strRef>
          </c:cat>
          <c:val>
            <c:numRef>
              <c:f>'Figure 3.2 Empshare_task'!$J$38:$J$46</c:f>
              <c:numCache>
                <c:formatCode>0.0</c:formatCode>
                <c:ptCount val="9"/>
                <c:pt idx="0">
                  <c:v>17.215612898723055</c:v>
                </c:pt>
                <c:pt idx="1">
                  <c:v>29.945713272120432</c:v>
                </c:pt>
                <c:pt idx="2">
                  <c:v>18.892842795715286</c:v>
                </c:pt>
                <c:pt idx="3">
                  <c:v>33.886617986868785</c:v>
                </c:pt>
                <c:pt idx="4">
                  <c:v>9.6165653997283904</c:v>
                </c:pt>
                <c:pt idx="5">
                  <c:v>14.452710835798301</c:v>
                </c:pt>
                <c:pt idx="6">
                  <c:v>17.032547536698932</c:v>
                </c:pt>
                <c:pt idx="8">
                  <c:v>21.175276451834542</c:v>
                </c:pt>
              </c:numCache>
            </c:numRef>
          </c:val>
          <c:extLst xmlns:c16r2="http://schemas.microsoft.com/office/drawing/2015/06/chart">
            <c:ext xmlns:c16="http://schemas.microsoft.com/office/drawing/2014/chart" uri="{C3380CC4-5D6E-409C-BE32-E72D297353CC}">
              <c16:uniqueId val="{00000000-4050-4A04-BC0E-50252DDBBF1F}"/>
            </c:ext>
          </c:extLst>
        </c:ser>
        <c:ser>
          <c:idx val="1"/>
          <c:order val="1"/>
          <c:tx>
            <c:strRef>
              <c:f>'Figure 3.2 Empshare_task'!$K$37</c:f>
              <c:strCache>
                <c:ptCount val="1"/>
                <c:pt idx="0">
                  <c:v>Routine (middle-skill)</c:v>
                </c:pt>
              </c:strCache>
            </c:strRef>
          </c:tx>
          <c:invertIfNegative val="0"/>
          <c:cat>
            <c:strRef>
              <c:f>'Figure 3.2 Empshare_task'!$A$38:$A$46</c:f>
              <c:strCache>
                <c:ptCount val="9"/>
                <c:pt idx="0">
                  <c:v>DEU</c:v>
                </c:pt>
                <c:pt idx="1">
                  <c:v>ESP</c:v>
                </c:pt>
                <c:pt idx="2">
                  <c:v>FRA</c:v>
                </c:pt>
                <c:pt idx="3">
                  <c:v>ITA</c:v>
                </c:pt>
                <c:pt idx="4">
                  <c:v>NLD</c:v>
                </c:pt>
                <c:pt idx="5">
                  <c:v>SWE</c:v>
                </c:pt>
                <c:pt idx="6">
                  <c:v>GBR</c:v>
                </c:pt>
                <c:pt idx="8">
                  <c:v>Average</c:v>
                </c:pt>
              </c:strCache>
            </c:strRef>
          </c:cat>
          <c:val>
            <c:numRef>
              <c:f>'Figure 3.2 Empshare_task'!$K$38:$K$46</c:f>
              <c:numCache>
                <c:formatCode>0.0</c:formatCode>
                <c:ptCount val="9"/>
                <c:pt idx="0">
                  <c:v>-17.276971363540522</c:v>
                </c:pt>
                <c:pt idx="1">
                  <c:v>-21.520468579925538</c:v>
                </c:pt>
                <c:pt idx="2">
                  <c:v>-21.676315830039279</c:v>
                </c:pt>
                <c:pt idx="3">
                  <c:v>-19.139791522440628</c:v>
                </c:pt>
                <c:pt idx="4">
                  <c:v>-18.278654835261925</c:v>
                </c:pt>
                <c:pt idx="5">
                  <c:v>-17.936803138811811</c:v>
                </c:pt>
                <c:pt idx="6">
                  <c:v>-22.89018274089263</c:v>
                </c:pt>
                <c:pt idx="8">
                  <c:v>-18.948100087232628</c:v>
                </c:pt>
              </c:numCache>
            </c:numRef>
          </c:val>
          <c:extLst xmlns:c16r2="http://schemas.microsoft.com/office/drawing/2015/06/chart">
            <c:ext xmlns:c16="http://schemas.microsoft.com/office/drawing/2014/chart" uri="{C3380CC4-5D6E-409C-BE32-E72D297353CC}">
              <c16:uniqueId val="{00000001-4050-4A04-BC0E-50252DDBBF1F}"/>
            </c:ext>
          </c:extLst>
        </c:ser>
        <c:ser>
          <c:idx val="2"/>
          <c:order val="2"/>
          <c:tx>
            <c:strRef>
              <c:f>'Figure 3.2 Empshare_task'!$L$37</c:f>
              <c:strCache>
                <c:ptCount val="1"/>
                <c:pt idx="0">
                  <c:v>Non-routine manual (low-skill)</c:v>
                </c:pt>
              </c:strCache>
            </c:strRef>
          </c:tx>
          <c:invertIfNegative val="0"/>
          <c:cat>
            <c:strRef>
              <c:f>'Figure 3.2 Empshare_task'!$A$38:$A$46</c:f>
              <c:strCache>
                <c:ptCount val="9"/>
                <c:pt idx="0">
                  <c:v>DEU</c:v>
                </c:pt>
                <c:pt idx="1">
                  <c:v>ESP</c:v>
                </c:pt>
                <c:pt idx="2">
                  <c:v>FRA</c:v>
                </c:pt>
                <c:pt idx="3">
                  <c:v>ITA</c:v>
                </c:pt>
                <c:pt idx="4">
                  <c:v>NLD</c:v>
                </c:pt>
                <c:pt idx="5">
                  <c:v>SWE</c:v>
                </c:pt>
                <c:pt idx="6">
                  <c:v>GBR</c:v>
                </c:pt>
                <c:pt idx="8">
                  <c:v>Average</c:v>
                </c:pt>
              </c:strCache>
            </c:strRef>
          </c:cat>
          <c:val>
            <c:numRef>
              <c:f>'Figure 3.2 Empshare_task'!$L$38:$L$46</c:f>
              <c:numCache>
                <c:formatCode>0.0</c:formatCode>
                <c:ptCount val="9"/>
                <c:pt idx="0">
                  <c:v>12.704466449933951</c:v>
                </c:pt>
                <c:pt idx="1">
                  <c:v>10.344246975229</c:v>
                </c:pt>
                <c:pt idx="2">
                  <c:v>15.288236226591231</c:v>
                </c:pt>
                <c:pt idx="3">
                  <c:v>3.8808665226765857</c:v>
                </c:pt>
                <c:pt idx="4">
                  <c:v>16.967347974377507</c:v>
                </c:pt>
                <c:pt idx="5">
                  <c:v>1.9623279283788324</c:v>
                </c:pt>
                <c:pt idx="6">
                  <c:v>18.866398404178913</c:v>
                </c:pt>
                <c:pt idx="8">
                  <c:v>8.864967711179343</c:v>
                </c:pt>
              </c:numCache>
            </c:numRef>
          </c:val>
          <c:extLst xmlns:c16r2="http://schemas.microsoft.com/office/drawing/2015/06/chart">
            <c:ext xmlns:c16="http://schemas.microsoft.com/office/drawing/2014/chart" uri="{C3380CC4-5D6E-409C-BE32-E72D297353CC}">
              <c16:uniqueId val="{00000002-4050-4A04-BC0E-50252DDBBF1F}"/>
            </c:ext>
          </c:extLst>
        </c:ser>
        <c:dLbls>
          <c:showLegendKey val="0"/>
          <c:showVal val="0"/>
          <c:showCatName val="0"/>
          <c:showSerName val="0"/>
          <c:showPercent val="0"/>
          <c:showBubbleSize val="0"/>
        </c:dLbls>
        <c:gapWidth val="90"/>
        <c:axId val="-207981616"/>
        <c:axId val="-207968560"/>
      </c:barChart>
      <c:catAx>
        <c:axId val="-207981616"/>
        <c:scaling>
          <c:orientation val="minMax"/>
        </c:scaling>
        <c:delete val="0"/>
        <c:axPos val="b"/>
        <c:majorGridlines>
          <c:spPr>
            <a:ln>
              <a:solidFill>
                <a:schemeClr val="bg1">
                  <a:lumMod val="85000"/>
                </a:schemeClr>
              </a:solidFill>
            </a:ln>
          </c:spPr>
        </c:majorGridlines>
        <c:numFmt formatCode="General" sourceLinked="1"/>
        <c:majorTickMark val="none"/>
        <c:minorTickMark val="none"/>
        <c:tickLblPos val="low"/>
        <c:txPr>
          <a:bodyPr rot="-2460000"/>
          <a:lstStyle/>
          <a:p>
            <a:pPr>
              <a:defRPr sz="1400">
                <a:solidFill>
                  <a:schemeClr val="bg2">
                    <a:lumMod val="10000"/>
                  </a:schemeClr>
                </a:solidFill>
                <a:latin typeface="Arial Narrow" panose="020B0606020202030204" pitchFamily="34" charset="0"/>
              </a:defRPr>
            </a:pPr>
            <a:endParaRPr lang="et-EE"/>
          </a:p>
        </c:txPr>
        <c:crossAx val="-207968560"/>
        <c:crosses val="autoZero"/>
        <c:auto val="1"/>
        <c:lblAlgn val="ctr"/>
        <c:lblOffset val="100"/>
        <c:noMultiLvlLbl val="0"/>
      </c:catAx>
      <c:valAx>
        <c:axId val="-207968560"/>
        <c:scaling>
          <c:orientation val="minMax"/>
          <c:max val="40"/>
          <c:min val="-40"/>
        </c:scaling>
        <c:delete val="0"/>
        <c:axPos val="l"/>
        <c:majorGridlines/>
        <c:numFmt formatCode="0" sourceLinked="0"/>
        <c:majorTickMark val="in"/>
        <c:minorTickMark val="none"/>
        <c:tickLblPos val="nextTo"/>
        <c:txPr>
          <a:bodyPr/>
          <a:lstStyle/>
          <a:p>
            <a:pPr>
              <a:defRPr sz="1200">
                <a:solidFill>
                  <a:schemeClr val="bg2">
                    <a:lumMod val="10000"/>
                  </a:schemeClr>
                </a:solidFill>
                <a:latin typeface="Arial Narrow" panose="020B0606020202030204" pitchFamily="34" charset="0"/>
              </a:defRPr>
            </a:pPr>
            <a:endParaRPr lang="et-EE"/>
          </a:p>
        </c:txPr>
        <c:crossAx val="-207981616"/>
        <c:crosses val="autoZero"/>
        <c:crossBetween val="between"/>
        <c:majorUnit val="20"/>
        <c:minorUnit val="4"/>
      </c:valAx>
    </c:plotArea>
    <c:legend>
      <c:legendPos val="b"/>
      <c:layout>
        <c:manualLayout>
          <c:xMode val="edge"/>
          <c:yMode val="edge"/>
          <c:x val="0.10078245274334598"/>
          <c:y val="0.58069473286570172"/>
          <c:w val="0.87149766097417736"/>
          <c:h val="0.14252463991016823"/>
        </c:manualLayout>
      </c:layout>
      <c:overlay val="0"/>
      <c:txPr>
        <a:bodyPr/>
        <a:lstStyle/>
        <a:p>
          <a:pPr>
            <a:defRPr sz="1200">
              <a:solidFill>
                <a:schemeClr val="bg2">
                  <a:lumMod val="10000"/>
                </a:schemeClr>
              </a:solidFill>
              <a:latin typeface="Arial Narrow" panose="020B0606020202030204" pitchFamily="34" charset="0"/>
            </a:defRPr>
          </a:pPr>
          <a:endParaRPr lang="et-EE"/>
        </a:p>
      </c:txPr>
    </c:legend>
    <c:plotVisOnly val="1"/>
    <c:dispBlanksAs val="gap"/>
    <c:showDLblsOverMax val="0"/>
  </c:chart>
  <c:txPr>
    <a:bodyPr/>
    <a:lstStyle/>
    <a:p>
      <a:pPr>
        <a:defRPr sz="1000"/>
      </a:pPr>
      <a:endParaRPr lang="et-E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210629921259859E-2"/>
          <c:y val="5.0925925925925923E-2"/>
          <c:w val="0.89623381452318462"/>
          <c:h val="0.65134951881014869"/>
        </c:manualLayout>
      </c:layout>
      <c:barChart>
        <c:barDir val="col"/>
        <c:grouping val="clustered"/>
        <c:varyColors val="0"/>
        <c:ser>
          <c:idx val="0"/>
          <c:order val="0"/>
          <c:spPr>
            <a:solidFill>
              <a:schemeClr val="tx2"/>
            </a:solidFill>
          </c:spPr>
          <c:invertIfNegative val="0"/>
          <c:cat>
            <c:strRef>
              <c:f>Sheet1!$A$1:$A$21</c:f>
              <c:strCache>
                <c:ptCount val="21"/>
                <c:pt idx="0">
                  <c:v>AUT</c:v>
                </c:pt>
                <c:pt idx="1">
                  <c:v>DEU</c:v>
                </c:pt>
                <c:pt idx="2">
                  <c:v>ESP</c:v>
                </c:pt>
                <c:pt idx="3">
                  <c:v>SVK</c:v>
                </c:pt>
                <c:pt idx="4">
                  <c:v>ENG / NIR</c:v>
                </c:pt>
                <c:pt idx="5">
                  <c:v>NOR</c:v>
                </c:pt>
                <c:pt idx="6">
                  <c:v>CZE</c:v>
                </c:pt>
                <c:pt idx="7">
                  <c:v>NLD</c:v>
                </c:pt>
                <c:pt idx="8">
                  <c:v>ITA</c:v>
                </c:pt>
                <c:pt idx="9">
                  <c:v>CAN</c:v>
                </c:pt>
                <c:pt idx="10">
                  <c:v>Average</c:v>
                </c:pt>
                <c:pt idx="11">
                  <c:v>USA</c:v>
                </c:pt>
                <c:pt idx="12">
                  <c:v>FRA</c:v>
                </c:pt>
                <c:pt idx="13">
                  <c:v>DNK</c:v>
                </c:pt>
                <c:pt idx="14">
                  <c:v>IRL</c:v>
                </c:pt>
                <c:pt idx="15">
                  <c:v>SWE</c:v>
                </c:pt>
                <c:pt idx="16">
                  <c:v>POL</c:v>
                </c:pt>
                <c:pt idx="17">
                  <c:v>JPN</c:v>
                </c:pt>
                <c:pt idx="18">
                  <c:v>BEL (Fl)</c:v>
                </c:pt>
                <c:pt idx="19">
                  <c:v>FIN</c:v>
                </c:pt>
                <c:pt idx="20">
                  <c:v>EST</c:v>
                </c:pt>
              </c:strCache>
            </c:strRef>
          </c:cat>
          <c:val>
            <c:numRef>
              <c:f>Sheet1!$B$1:$B$21</c:f>
              <c:numCache>
                <c:formatCode>General</c:formatCode>
                <c:ptCount val="21"/>
                <c:pt idx="0">
                  <c:v>12.1</c:v>
                </c:pt>
                <c:pt idx="1">
                  <c:v>12.05</c:v>
                </c:pt>
                <c:pt idx="2">
                  <c:v>11.8</c:v>
                </c:pt>
                <c:pt idx="3">
                  <c:v>10.8</c:v>
                </c:pt>
                <c:pt idx="4">
                  <c:v>10.1</c:v>
                </c:pt>
                <c:pt idx="5">
                  <c:v>10</c:v>
                </c:pt>
                <c:pt idx="6">
                  <c:v>9.9499999999999993</c:v>
                </c:pt>
                <c:pt idx="7">
                  <c:v>9.65</c:v>
                </c:pt>
                <c:pt idx="8">
                  <c:v>9.6</c:v>
                </c:pt>
                <c:pt idx="9">
                  <c:v>9.1999999999999993</c:v>
                </c:pt>
                <c:pt idx="10">
                  <c:v>8.91</c:v>
                </c:pt>
                <c:pt idx="11">
                  <c:v>8.9</c:v>
                </c:pt>
                <c:pt idx="12">
                  <c:v>8.6999999999999993</c:v>
                </c:pt>
                <c:pt idx="13">
                  <c:v>8.5</c:v>
                </c:pt>
                <c:pt idx="14">
                  <c:v>8.1999999999999993</c:v>
                </c:pt>
                <c:pt idx="15">
                  <c:v>7.2</c:v>
                </c:pt>
                <c:pt idx="16">
                  <c:v>7.1</c:v>
                </c:pt>
                <c:pt idx="17">
                  <c:v>7.09</c:v>
                </c:pt>
                <c:pt idx="18">
                  <c:v>7.05</c:v>
                </c:pt>
                <c:pt idx="19">
                  <c:v>6.5</c:v>
                </c:pt>
                <c:pt idx="20">
                  <c:v>6.2</c:v>
                </c:pt>
              </c:numCache>
            </c:numRef>
          </c:val>
          <c:extLst xmlns:c16r2="http://schemas.microsoft.com/office/drawing/2015/06/chart">
            <c:ext xmlns:c16="http://schemas.microsoft.com/office/drawing/2014/chart" uri="{C3380CC4-5D6E-409C-BE32-E72D297353CC}">
              <c16:uniqueId val="{00000000-0FA6-4B51-B748-544FE9E690BF}"/>
            </c:ext>
          </c:extLst>
        </c:ser>
        <c:dLbls>
          <c:showLegendKey val="0"/>
          <c:showVal val="0"/>
          <c:showCatName val="0"/>
          <c:showSerName val="0"/>
          <c:showPercent val="0"/>
          <c:showBubbleSize val="0"/>
        </c:dLbls>
        <c:gapWidth val="150"/>
        <c:axId val="-101118416"/>
        <c:axId val="-101124400"/>
      </c:barChart>
      <c:catAx>
        <c:axId val="-101118416"/>
        <c:scaling>
          <c:orientation val="minMax"/>
        </c:scaling>
        <c:delete val="0"/>
        <c:axPos val="b"/>
        <c:numFmt formatCode="General" sourceLinked="0"/>
        <c:majorTickMark val="out"/>
        <c:minorTickMark val="none"/>
        <c:tickLblPos val="nextTo"/>
        <c:txPr>
          <a:bodyPr rot="-5400000" vert="horz"/>
          <a:lstStyle/>
          <a:p>
            <a:pPr>
              <a:defRPr sz="1100">
                <a:solidFill>
                  <a:schemeClr val="bg2">
                    <a:lumMod val="10000"/>
                  </a:schemeClr>
                </a:solidFill>
                <a:latin typeface="Arial Narrow" panose="020B0606020202030204" pitchFamily="34" charset="0"/>
              </a:defRPr>
            </a:pPr>
            <a:endParaRPr lang="et-EE"/>
          </a:p>
        </c:txPr>
        <c:crossAx val="-101124400"/>
        <c:crosses val="autoZero"/>
        <c:auto val="1"/>
        <c:lblAlgn val="ctr"/>
        <c:lblOffset val="100"/>
        <c:noMultiLvlLbl val="0"/>
      </c:catAx>
      <c:valAx>
        <c:axId val="-101124400"/>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latin typeface="Arial Narrow" panose="020B0606020202030204" pitchFamily="34" charset="0"/>
              </a:defRPr>
            </a:pPr>
            <a:endParaRPr lang="et-EE"/>
          </a:p>
        </c:txPr>
        <c:crossAx val="-10111841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019215300484243E-2"/>
          <c:y val="0.12283499916045848"/>
          <c:w val="0.91849950415497594"/>
          <c:h val="0.59099976139346222"/>
        </c:manualLayout>
      </c:layout>
      <c:barChart>
        <c:barDir val="col"/>
        <c:grouping val="clustered"/>
        <c:varyColors val="0"/>
        <c:ser>
          <c:idx val="0"/>
          <c:order val="0"/>
          <c:tx>
            <c:strRef>
              <c:f>'Figure 1 (15-64l)'!$R$26</c:f>
              <c:strCache>
                <c:ptCount val="1"/>
                <c:pt idx="0">
                  <c:v>1991</c:v>
                </c:pt>
              </c:strCache>
            </c:strRef>
          </c:tx>
          <c:spPr>
            <a:solidFill>
              <a:schemeClr val="accent1">
                <a:lumMod val="40000"/>
                <a:lumOff val="60000"/>
              </a:schemeClr>
            </a:solidFill>
            <a:ln w="6350" cmpd="sng">
              <a:solidFill>
                <a:srgbClr val="000000"/>
              </a:solidFill>
              <a:round/>
            </a:ln>
            <a:effectLst/>
          </c:spPr>
          <c:invertIfNegative val="0"/>
          <c:cat>
            <c:strRef>
              <c:f>'Figure 1 (15-64l)'!$P$27:$P$34</c:f>
              <c:strCache>
                <c:ptCount val="8"/>
                <c:pt idx="0">
                  <c:v>Estonia</c:v>
                </c:pt>
                <c:pt idx="1">
                  <c:v>France</c:v>
                </c:pt>
                <c:pt idx="2">
                  <c:v>EU28</c:v>
                </c:pt>
                <c:pt idx="3">
                  <c:v>United States</c:v>
                </c:pt>
                <c:pt idx="4">
                  <c:v>Russian Federation</c:v>
                </c:pt>
                <c:pt idx="5">
                  <c:v>United Kingdom</c:v>
                </c:pt>
                <c:pt idx="6">
                  <c:v>Japan</c:v>
                </c:pt>
                <c:pt idx="7">
                  <c:v>Germany</c:v>
                </c:pt>
              </c:strCache>
            </c:strRef>
          </c:cat>
          <c:val>
            <c:numRef>
              <c:f>'Figure 1 (15-64l)'!$R$27:$R$34</c:f>
              <c:numCache>
                <c:formatCode>_(* #,##0.0_);_(* \(#,##0.0\);_(* "-"??_);_(@_)</c:formatCode>
                <c:ptCount val="8"/>
                <c:pt idx="0">
                  <c:v>75.818129163046621</c:v>
                </c:pt>
                <c:pt idx="1">
                  <c:v>60.510841533694744</c:v>
                </c:pt>
                <c:pt idx="2">
                  <c:v>62.100850025316767</c:v>
                </c:pt>
                <c:pt idx="3">
                  <c:v>70.968522251511871</c:v>
                </c:pt>
                <c:pt idx="4">
                  <c:v>71.816456167764997</c:v>
                </c:pt>
                <c:pt idx="5">
                  <c:v>70.818760155324838</c:v>
                </c:pt>
                <c:pt idx="6">
                  <c:v>69.154343807763397</c:v>
                </c:pt>
                <c:pt idx="7">
                  <c:v>67.062014102332313</c:v>
                </c:pt>
              </c:numCache>
            </c:numRef>
          </c:val>
          <c:extLst xmlns:c16r2="http://schemas.microsoft.com/office/drawing/2015/06/chart">
            <c:ext xmlns:c16="http://schemas.microsoft.com/office/drawing/2014/chart" uri="{C3380CC4-5D6E-409C-BE32-E72D297353CC}">
              <c16:uniqueId val="{00000000-454B-460F-A408-01BDBAB309DF}"/>
            </c:ext>
          </c:extLst>
        </c:ser>
        <c:ser>
          <c:idx val="1"/>
          <c:order val="1"/>
          <c:tx>
            <c:strRef>
              <c:f>'Figure 1 (15-64l)'!$S$26</c:f>
              <c:strCache>
                <c:ptCount val="1"/>
                <c:pt idx="0">
                  <c:v>2007</c:v>
                </c:pt>
              </c:strCache>
            </c:strRef>
          </c:tx>
          <c:spPr>
            <a:solidFill>
              <a:srgbClr val="CCCCCC"/>
            </a:solidFill>
            <a:ln w="6350" cmpd="sng">
              <a:solidFill>
                <a:srgbClr val="000000"/>
              </a:solidFill>
              <a:round/>
            </a:ln>
            <a:effectLst/>
          </c:spPr>
          <c:invertIfNegative val="0"/>
          <c:cat>
            <c:strRef>
              <c:f>'Figure 1 (15-64l)'!$P$27:$P$34</c:f>
              <c:strCache>
                <c:ptCount val="8"/>
                <c:pt idx="0">
                  <c:v>Estonia</c:v>
                </c:pt>
                <c:pt idx="1">
                  <c:v>France</c:v>
                </c:pt>
                <c:pt idx="2">
                  <c:v>EU28</c:v>
                </c:pt>
                <c:pt idx="3">
                  <c:v>United States</c:v>
                </c:pt>
                <c:pt idx="4">
                  <c:v>Russian Federation</c:v>
                </c:pt>
                <c:pt idx="5">
                  <c:v>United Kingdom</c:v>
                </c:pt>
                <c:pt idx="6">
                  <c:v>Japan</c:v>
                </c:pt>
                <c:pt idx="7">
                  <c:v>Germany</c:v>
                </c:pt>
              </c:strCache>
            </c:strRef>
          </c:cat>
          <c:val>
            <c:numRef>
              <c:f>'Figure 1 (15-64l)'!$S$27:$S$34</c:f>
              <c:numCache>
                <c:formatCode>_(* #,##0.0_);_(* \(#,##0.0\);_(* "-"??_);_(@_)</c:formatCode>
                <c:ptCount val="8"/>
                <c:pt idx="0">
                  <c:v>69.407244785949501</c:v>
                </c:pt>
                <c:pt idx="1">
                  <c:v>64.257063129275096</c:v>
                </c:pt>
                <c:pt idx="2">
                  <c:v>65.507486879482329</c:v>
                </c:pt>
                <c:pt idx="3">
                  <c:v>71.780821917808225</c:v>
                </c:pt>
                <c:pt idx="4">
                  <c:v>68.484945263976797</c:v>
                </c:pt>
                <c:pt idx="5">
                  <c:v>72.442937916509905</c:v>
                </c:pt>
                <c:pt idx="6">
                  <c:v>70.660411403825336</c:v>
                </c:pt>
                <c:pt idx="7">
                  <c:v>69.014966036485475</c:v>
                </c:pt>
              </c:numCache>
            </c:numRef>
          </c:val>
          <c:extLst xmlns:c16r2="http://schemas.microsoft.com/office/drawing/2015/06/chart">
            <c:ext xmlns:c16="http://schemas.microsoft.com/office/drawing/2014/chart" uri="{C3380CC4-5D6E-409C-BE32-E72D297353CC}">
              <c16:uniqueId val="{00000001-454B-460F-A408-01BDBAB309DF}"/>
            </c:ext>
          </c:extLst>
        </c:ser>
        <c:ser>
          <c:idx val="2"/>
          <c:order val="2"/>
          <c:tx>
            <c:strRef>
              <c:f>'Figure 1 (15-64l)'!$T$26</c:f>
              <c:strCache>
                <c:ptCount val="1"/>
                <c:pt idx="0">
                  <c:v>2014</c:v>
                </c:pt>
              </c:strCache>
            </c:strRef>
          </c:tx>
          <c:spPr>
            <a:solidFill>
              <a:schemeClr val="accent1"/>
            </a:solidFill>
            <a:ln w="6350" cmpd="sng">
              <a:solidFill>
                <a:srgbClr val="000000"/>
              </a:solidFill>
              <a:round/>
            </a:ln>
            <a:effectLst/>
          </c:spPr>
          <c:invertIfNegative val="0"/>
          <c:cat>
            <c:strRef>
              <c:f>'Figure 1 (15-64l)'!$P$27:$P$34</c:f>
              <c:strCache>
                <c:ptCount val="8"/>
                <c:pt idx="0">
                  <c:v>Estonia</c:v>
                </c:pt>
                <c:pt idx="1">
                  <c:v>France</c:v>
                </c:pt>
                <c:pt idx="2">
                  <c:v>EU28</c:v>
                </c:pt>
                <c:pt idx="3">
                  <c:v>United States</c:v>
                </c:pt>
                <c:pt idx="4">
                  <c:v>Russian Federation</c:v>
                </c:pt>
                <c:pt idx="5">
                  <c:v>United Kingdom</c:v>
                </c:pt>
                <c:pt idx="6">
                  <c:v>Japan</c:v>
                </c:pt>
                <c:pt idx="7">
                  <c:v>Germany</c:v>
                </c:pt>
              </c:strCache>
            </c:strRef>
          </c:cat>
          <c:val>
            <c:numRef>
              <c:f>'Figure 1 (15-64l)'!$T$27:$T$34</c:f>
              <c:numCache>
                <c:formatCode>_(* #,##0.0_);_(* \(#,##0.0\);_(* "-"??_);_(@_)</c:formatCode>
                <c:ptCount val="8"/>
                <c:pt idx="0">
                  <c:v>69.226327944572745</c:v>
                </c:pt>
                <c:pt idx="1">
                  <c:v>64.196963959046371</c:v>
                </c:pt>
                <c:pt idx="2">
                  <c:v>65.254158726564555</c:v>
                </c:pt>
                <c:pt idx="3">
                  <c:v>68.149684462551789</c:v>
                </c:pt>
                <c:pt idx="4">
                  <c:v>69.333934729782172</c:v>
                </c:pt>
                <c:pt idx="5">
                  <c:v>72.642536054774069</c:v>
                </c:pt>
                <c:pt idx="6">
                  <c:v>72.658552210121712</c:v>
                </c:pt>
                <c:pt idx="7">
                  <c:v>73.796060870555209</c:v>
                </c:pt>
              </c:numCache>
            </c:numRef>
          </c:val>
          <c:extLst xmlns:c16r2="http://schemas.microsoft.com/office/drawing/2015/06/chart">
            <c:ext xmlns:c16="http://schemas.microsoft.com/office/drawing/2014/chart" uri="{C3380CC4-5D6E-409C-BE32-E72D297353CC}">
              <c16:uniqueId val="{00000002-454B-460F-A408-01BDBAB309DF}"/>
            </c:ext>
          </c:extLst>
        </c:ser>
        <c:dLbls>
          <c:showLegendKey val="0"/>
          <c:showVal val="0"/>
          <c:showCatName val="0"/>
          <c:showSerName val="0"/>
          <c:showPercent val="0"/>
          <c:showBubbleSize val="0"/>
        </c:dLbls>
        <c:gapWidth val="100"/>
        <c:axId val="-101123312"/>
        <c:axId val="-101123856"/>
      </c:barChart>
      <c:catAx>
        <c:axId val="-101123312"/>
        <c:scaling>
          <c:orientation val="minMax"/>
        </c:scaling>
        <c:delete val="0"/>
        <c:axPos val="b"/>
        <c:majorGridlines>
          <c:spPr>
            <a:ln w="9525" cmpd="sng">
              <a:solidFill>
                <a:srgbClr val="FFFFFF"/>
              </a:solidFill>
              <a:prstDash val="solid"/>
            </a:ln>
          </c:spPr>
        </c:majorGridlines>
        <c:numFmt formatCode="General" sourceLinked="0"/>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a:pPr>
            <a:endParaRPr lang="et-EE"/>
          </a:p>
        </c:txPr>
        <c:crossAx val="-101123856"/>
        <c:crosses val="autoZero"/>
        <c:auto val="1"/>
        <c:lblAlgn val="ctr"/>
        <c:lblOffset val="0"/>
        <c:tickLblSkip val="1"/>
        <c:noMultiLvlLbl val="0"/>
      </c:catAx>
      <c:valAx>
        <c:axId val="-101123856"/>
        <c:scaling>
          <c:orientation val="minMax"/>
          <c:min val="0"/>
        </c:scaling>
        <c:delete val="0"/>
        <c:axPos val="l"/>
        <c:majorGridlines>
          <c:spPr>
            <a:ln w="6350" cmpd="sng">
              <a:solidFill>
                <a:schemeClr val="bg1">
                  <a:lumMod val="85000"/>
                </a:schemeClr>
              </a:solidFill>
              <a:prstDash val="solid"/>
            </a:ln>
          </c:spPr>
        </c:majorGridlines>
        <c:numFmt formatCode="#\ ##0"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t-EE"/>
          </a:p>
        </c:txPr>
        <c:crossAx val="-101123312"/>
        <c:crosses val="autoZero"/>
        <c:crossBetween val="between"/>
      </c:valAx>
      <c:spPr>
        <a:solidFill>
          <a:srgbClr val="F4FFFF"/>
        </a:solidFill>
        <a:ln w="9525">
          <a:noFill/>
        </a:ln>
      </c:spPr>
    </c:plotArea>
    <c:legend>
      <c:legendPos val="t"/>
      <c:layout>
        <c:manualLayout>
          <c:xMode val="edge"/>
          <c:yMode val="edge"/>
          <c:x val="0.27457316963688994"/>
          <c:y val="2.6936026936026935E-2"/>
          <c:w val="0.48885842079748149"/>
          <c:h val="7.7269280733847659E-2"/>
        </c:manualLayout>
      </c:layout>
      <c:overlay val="0"/>
    </c:legend>
    <c:plotVisOnly val="1"/>
    <c:dispBlanksAs val="gap"/>
    <c:showDLblsOverMax val="1"/>
  </c:chart>
  <c:spPr>
    <a:noFill/>
    <a:ln>
      <a:noFill/>
    </a:ln>
    <a:extLst>
      <a:ext uri="{909E8E84-426E-40DD-AFC4-6F175D3DCCD1}">
        <a14:hiddenFill xmlns:a14="http://schemas.microsoft.com/office/drawing/2010/main">
          <a:solidFill>
            <a:sysClr val="window" lastClr="FFFFFF"/>
          </a:solidFill>
        </a14:hiddenFill>
      </a:ext>
    </a:extLst>
  </c:spPr>
  <c:txPr>
    <a:bodyPr/>
    <a:lstStyle/>
    <a:p>
      <a:pPr>
        <a:defRPr sz="1000">
          <a:latin typeface="Arial Narrow" panose="020B0606020202030204" pitchFamily="34" charset="0"/>
        </a:defRPr>
      </a:pPr>
      <a:endParaRPr lang="et-E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21285928547625E-2"/>
          <c:y val="0.14905147427783974"/>
          <c:w val="0.92663309108329717"/>
          <c:h val="0.60147633741003426"/>
        </c:manualLayout>
      </c:layout>
      <c:barChart>
        <c:barDir val="col"/>
        <c:grouping val="clustered"/>
        <c:varyColors val="0"/>
        <c:ser>
          <c:idx val="0"/>
          <c:order val="0"/>
          <c:tx>
            <c:strRef>
              <c:f>[trng_lfse_01.xls]Data!$M$25</c:f>
              <c:strCache>
                <c:ptCount val="1"/>
                <c:pt idx="0">
                  <c:v>European Union (28 countries)</c:v>
                </c:pt>
              </c:strCache>
            </c:strRef>
          </c:tx>
          <c:spPr>
            <a:solidFill>
              <a:schemeClr val="accent1"/>
            </a:solidFill>
            <a:ln>
              <a:noFill/>
            </a:ln>
            <a:effectLst/>
          </c:spPr>
          <c:invertIfNegative val="0"/>
          <c:cat>
            <c:strRef>
              <c:f>[trng_lfse_01.xls]Data!$N$24:$W$24</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[trng_lfse_01.xls]Data!$N$25:$W$25</c:f>
              <c:numCache>
                <c:formatCode>#\ ##0.0</c:formatCode>
                <c:ptCount val="10"/>
                <c:pt idx="0">
                  <c:v>9.4</c:v>
                </c:pt>
                <c:pt idx="1">
                  <c:v>9.5</c:v>
                </c:pt>
                <c:pt idx="2">
                  <c:v>9.5</c:v>
                </c:pt>
                <c:pt idx="3">
                  <c:v>9.3000000000000007</c:v>
                </c:pt>
                <c:pt idx="4">
                  <c:v>9.1</c:v>
                </c:pt>
                <c:pt idx="5">
                  <c:v>9.1999999999999993</c:v>
                </c:pt>
                <c:pt idx="6">
                  <c:v>10.7</c:v>
                </c:pt>
                <c:pt idx="7">
                  <c:v>10.8</c:v>
                </c:pt>
                <c:pt idx="8">
                  <c:v>10.7</c:v>
                </c:pt>
                <c:pt idx="9">
                  <c:v>10.8</c:v>
                </c:pt>
              </c:numCache>
            </c:numRef>
          </c:val>
        </c:ser>
        <c:ser>
          <c:idx val="1"/>
          <c:order val="1"/>
          <c:tx>
            <c:strRef>
              <c:f>[trng_lfse_01.xls]Data!$M$26</c:f>
              <c:strCache>
                <c:ptCount val="1"/>
                <c:pt idx="0">
                  <c:v>Estonia</c:v>
                </c:pt>
              </c:strCache>
            </c:strRef>
          </c:tx>
          <c:spPr>
            <a:solidFill>
              <a:schemeClr val="accent2"/>
            </a:solidFill>
            <a:ln>
              <a:noFill/>
            </a:ln>
            <a:effectLst/>
          </c:spPr>
          <c:invertIfNegative val="0"/>
          <c:cat>
            <c:strRef>
              <c:f>[trng_lfse_01.xls]Data!$N$24:$W$24</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[trng_lfse_01.xls]Data!$N$26:$W$26</c:f>
              <c:numCache>
                <c:formatCode>#\ ##0.0</c:formatCode>
                <c:ptCount val="10"/>
                <c:pt idx="0">
                  <c:v>7</c:v>
                </c:pt>
                <c:pt idx="1">
                  <c:v>9.6999999999999993</c:v>
                </c:pt>
                <c:pt idx="2">
                  <c:v>10.5</c:v>
                </c:pt>
                <c:pt idx="3">
                  <c:v>11</c:v>
                </c:pt>
                <c:pt idx="4">
                  <c:v>11.9</c:v>
                </c:pt>
                <c:pt idx="5">
                  <c:v>12.8</c:v>
                </c:pt>
                <c:pt idx="6">
                  <c:v>12.6</c:v>
                </c:pt>
                <c:pt idx="7">
                  <c:v>11.6</c:v>
                </c:pt>
                <c:pt idx="8">
                  <c:v>12.4</c:v>
                </c:pt>
                <c:pt idx="9">
                  <c:v>15.7</c:v>
                </c:pt>
              </c:numCache>
            </c:numRef>
          </c:val>
        </c:ser>
        <c:dLbls>
          <c:showLegendKey val="0"/>
          <c:showVal val="0"/>
          <c:showCatName val="0"/>
          <c:showSerName val="0"/>
          <c:showPercent val="0"/>
          <c:showBubbleSize val="0"/>
        </c:dLbls>
        <c:gapWidth val="219"/>
        <c:overlap val="-27"/>
        <c:axId val="-401140432"/>
        <c:axId val="-401136080"/>
      </c:barChart>
      <c:catAx>
        <c:axId val="-40114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401136080"/>
        <c:crosses val="autoZero"/>
        <c:auto val="1"/>
        <c:lblAlgn val="ctr"/>
        <c:lblOffset val="100"/>
        <c:noMultiLvlLbl val="0"/>
      </c:catAx>
      <c:valAx>
        <c:axId val="-4011360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401140432"/>
        <c:crosses val="autoZero"/>
        <c:crossBetween val="between"/>
      </c:valAx>
      <c:spPr>
        <a:noFill/>
        <a:ln w="25400">
          <a:noFill/>
        </a:ln>
        <a:effectLst/>
      </c:spPr>
    </c:plotArea>
    <c:legend>
      <c:legendPos val="b"/>
      <c:layout>
        <c:manualLayout>
          <c:xMode val="edge"/>
          <c:yMode val="edge"/>
          <c:x val="0.38735320572185328"/>
          <c:y val="0.83312453587028346"/>
          <c:w val="0.31907630355270605"/>
          <c:h val="0.157592869798092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56241-36C7-4332-8D90-8206178BA57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2EDD459F-3252-4472-9DA5-8B602AEA58D9}">
      <dgm:prSet phldrT="[Text]"/>
      <dgm:spPr/>
      <dgm:t>
        <a:bodyPr/>
        <a:lstStyle/>
        <a:p>
          <a:r>
            <a:rPr lang="ru-RU" dirty="0" smtClean="0"/>
            <a:t>Политика в области образования</a:t>
          </a:r>
          <a:endParaRPr lang="en-GB" dirty="0">
            <a:latin typeface="+mj-lt"/>
          </a:endParaRPr>
        </a:p>
      </dgm:t>
    </dgm:pt>
    <dgm:pt modelId="{461F40AF-DA18-46A2-967D-C00FAB1F57C8}" type="parTrans" cxnId="{90DA28D2-48FC-41BE-AB45-A0A301C13501}">
      <dgm:prSet/>
      <dgm:spPr/>
      <dgm:t>
        <a:bodyPr/>
        <a:lstStyle/>
        <a:p>
          <a:endParaRPr lang="en-GB"/>
        </a:p>
      </dgm:t>
    </dgm:pt>
    <dgm:pt modelId="{8B7935FA-BB76-406A-8738-F03437ACFE55}" type="sibTrans" cxnId="{90DA28D2-48FC-41BE-AB45-A0A301C13501}">
      <dgm:prSet/>
      <dgm:spPr/>
      <dgm:t>
        <a:bodyPr/>
        <a:lstStyle/>
        <a:p>
          <a:endParaRPr lang="en-GB"/>
        </a:p>
      </dgm:t>
    </dgm:pt>
    <dgm:pt modelId="{2DC36F89-ABAD-4AE9-BA00-B10F7F5519A1}">
      <dgm:prSet phldrT="[Text]"/>
      <dgm:spPr/>
      <dgm:t>
        <a:bodyPr/>
        <a:lstStyle/>
        <a:p>
          <a:r>
            <a:rPr lang="ru-RU" dirty="0" smtClean="0"/>
            <a:t>Миграционная политика</a:t>
          </a:r>
          <a:endParaRPr lang="en-GB" dirty="0">
            <a:latin typeface="+mj-lt"/>
          </a:endParaRPr>
        </a:p>
      </dgm:t>
    </dgm:pt>
    <dgm:pt modelId="{2C98B221-F494-47C4-8EEF-D6FF891B0866}" type="parTrans" cxnId="{8E1CA8BC-2DAD-4BAF-B30C-465E647522C7}">
      <dgm:prSet/>
      <dgm:spPr/>
      <dgm:t>
        <a:bodyPr/>
        <a:lstStyle/>
        <a:p>
          <a:endParaRPr lang="en-GB"/>
        </a:p>
      </dgm:t>
    </dgm:pt>
    <dgm:pt modelId="{6FC29FD0-954F-499F-BC4B-27EB96B1250D}" type="sibTrans" cxnId="{8E1CA8BC-2DAD-4BAF-B30C-465E647522C7}">
      <dgm:prSet/>
      <dgm:spPr/>
      <dgm:t>
        <a:bodyPr/>
        <a:lstStyle/>
        <a:p>
          <a:endParaRPr lang="en-GB"/>
        </a:p>
      </dgm:t>
    </dgm:pt>
    <dgm:pt modelId="{B3754E9B-F8E1-4F73-A9E8-BA5551C675E5}">
      <dgm:prSet phldrT="[Text]"/>
      <dgm:spPr/>
      <dgm:t>
        <a:bodyPr/>
        <a:lstStyle/>
        <a:p>
          <a:r>
            <a:rPr lang="ru-RU" dirty="0" smtClean="0"/>
            <a:t>Политика в области занятости</a:t>
          </a:r>
          <a:endParaRPr lang="en-GB" dirty="0"/>
        </a:p>
      </dgm:t>
    </dgm:pt>
    <dgm:pt modelId="{B18BDA2D-0143-4D4C-9DD1-AEC118275276}" type="parTrans" cxnId="{15D65B99-3995-45AC-B463-7F36F26A0F65}">
      <dgm:prSet/>
      <dgm:spPr/>
      <dgm:t>
        <a:bodyPr/>
        <a:lstStyle/>
        <a:p>
          <a:endParaRPr lang="en-GB"/>
        </a:p>
      </dgm:t>
    </dgm:pt>
    <dgm:pt modelId="{FFB15B2B-98FA-436E-8BBB-CFB6D9C57793}" type="sibTrans" cxnId="{15D65B99-3995-45AC-B463-7F36F26A0F65}">
      <dgm:prSet/>
      <dgm:spPr/>
      <dgm:t>
        <a:bodyPr/>
        <a:lstStyle/>
        <a:p>
          <a:endParaRPr lang="en-GB"/>
        </a:p>
      </dgm:t>
    </dgm:pt>
    <dgm:pt modelId="{0FD62AA2-EA2D-4C6B-AB58-1DD48EC6FF8E}">
      <dgm:prSet/>
      <dgm:spPr/>
      <dgm:t>
        <a:bodyPr/>
        <a:lstStyle/>
        <a:p>
          <a:r>
            <a:rPr lang="ru-RU" smtClean="0"/>
            <a:t>Социальные партнеры</a:t>
          </a:r>
          <a:endParaRPr lang="et-EE"/>
        </a:p>
      </dgm:t>
    </dgm:pt>
    <dgm:pt modelId="{8040308D-F7FD-4C52-B2A3-94129ED334D3}" type="parTrans" cxnId="{AE024300-8A60-451A-ACDA-3C4DFE7806A2}">
      <dgm:prSet/>
      <dgm:spPr/>
      <dgm:t>
        <a:bodyPr/>
        <a:lstStyle/>
        <a:p>
          <a:endParaRPr lang="et-EE"/>
        </a:p>
      </dgm:t>
    </dgm:pt>
    <dgm:pt modelId="{E73D6E32-7DFD-447A-95A1-ACA08153986F}" type="sibTrans" cxnId="{AE024300-8A60-451A-ACDA-3C4DFE7806A2}">
      <dgm:prSet/>
      <dgm:spPr/>
      <dgm:t>
        <a:bodyPr/>
        <a:lstStyle/>
        <a:p>
          <a:endParaRPr lang="et-EE"/>
        </a:p>
      </dgm:t>
    </dgm:pt>
    <dgm:pt modelId="{69466E8A-2944-4AA1-ACC8-4BA24DFFA192}" type="pres">
      <dgm:prSet presAssocID="{6D756241-36C7-4332-8D90-8206178BA57B}" presName="cycle" presStyleCnt="0">
        <dgm:presLayoutVars>
          <dgm:dir/>
          <dgm:resizeHandles val="exact"/>
        </dgm:presLayoutVars>
      </dgm:prSet>
      <dgm:spPr/>
      <dgm:t>
        <a:bodyPr/>
        <a:lstStyle/>
        <a:p>
          <a:endParaRPr lang="et-EE"/>
        </a:p>
      </dgm:t>
    </dgm:pt>
    <dgm:pt modelId="{0B81D685-B8C6-4757-82AB-EA881DA89AB0}" type="pres">
      <dgm:prSet presAssocID="{2EDD459F-3252-4472-9DA5-8B602AEA58D9}" presName="node" presStyleLbl="node1" presStyleIdx="0" presStyleCnt="4">
        <dgm:presLayoutVars>
          <dgm:bulletEnabled val="1"/>
        </dgm:presLayoutVars>
      </dgm:prSet>
      <dgm:spPr/>
      <dgm:t>
        <a:bodyPr/>
        <a:lstStyle/>
        <a:p>
          <a:endParaRPr lang="et-EE"/>
        </a:p>
      </dgm:t>
    </dgm:pt>
    <dgm:pt modelId="{4206010B-936C-4236-834A-20676AA69B7B}" type="pres">
      <dgm:prSet presAssocID="{2EDD459F-3252-4472-9DA5-8B602AEA58D9}" presName="spNode" presStyleCnt="0"/>
      <dgm:spPr/>
    </dgm:pt>
    <dgm:pt modelId="{69F83934-829E-4D1E-9ED1-1A5B29F3A661}" type="pres">
      <dgm:prSet presAssocID="{8B7935FA-BB76-406A-8738-F03437ACFE55}" presName="sibTrans" presStyleLbl="sibTrans1D1" presStyleIdx="0" presStyleCnt="4"/>
      <dgm:spPr/>
      <dgm:t>
        <a:bodyPr/>
        <a:lstStyle/>
        <a:p>
          <a:endParaRPr lang="et-EE"/>
        </a:p>
      </dgm:t>
    </dgm:pt>
    <dgm:pt modelId="{5AFC8F5F-EE04-4D68-B4C0-B447EE5F06AF}" type="pres">
      <dgm:prSet presAssocID="{2DC36F89-ABAD-4AE9-BA00-B10F7F5519A1}" presName="node" presStyleLbl="node1" presStyleIdx="1" presStyleCnt="4">
        <dgm:presLayoutVars>
          <dgm:bulletEnabled val="1"/>
        </dgm:presLayoutVars>
      </dgm:prSet>
      <dgm:spPr/>
      <dgm:t>
        <a:bodyPr/>
        <a:lstStyle/>
        <a:p>
          <a:endParaRPr lang="et-EE"/>
        </a:p>
      </dgm:t>
    </dgm:pt>
    <dgm:pt modelId="{CB3275DC-5816-4F11-ACE2-805B5C00786E}" type="pres">
      <dgm:prSet presAssocID="{2DC36F89-ABAD-4AE9-BA00-B10F7F5519A1}" presName="spNode" presStyleCnt="0"/>
      <dgm:spPr/>
    </dgm:pt>
    <dgm:pt modelId="{EFB33DB3-E6E7-4124-91F9-FD40009B86DC}" type="pres">
      <dgm:prSet presAssocID="{6FC29FD0-954F-499F-BC4B-27EB96B1250D}" presName="sibTrans" presStyleLbl="sibTrans1D1" presStyleIdx="1" presStyleCnt="4"/>
      <dgm:spPr/>
      <dgm:t>
        <a:bodyPr/>
        <a:lstStyle/>
        <a:p>
          <a:endParaRPr lang="et-EE"/>
        </a:p>
      </dgm:t>
    </dgm:pt>
    <dgm:pt modelId="{FE86CE16-E112-4EE6-B0E2-99E74EC726C4}" type="pres">
      <dgm:prSet presAssocID="{0FD62AA2-EA2D-4C6B-AB58-1DD48EC6FF8E}" presName="node" presStyleLbl="node1" presStyleIdx="2" presStyleCnt="4">
        <dgm:presLayoutVars>
          <dgm:bulletEnabled val="1"/>
        </dgm:presLayoutVars>
      </dgm:prSet>
      <dgm:spPr/>
    </dgm:pt>
    <dgm:pt modelId="{40D58DD5-B864-4257-B5DF-32870636A690}" type="pres">
      <dgm:prSet presAssocID="{0FD62AA2-EA2D-4C6B-AB58-1DD48EC6FF8E}" presName="spNode" presStyleCnt="0"/>
      <dgm:spPr/>
    </dgm:pt>
    <dgm:pt modelId="{C537FA09-94C0-4E40-9B1B-1BE5E4BBCFF0}" type="pres">
      <dgm:prSet presAssocID="{E73D6E32-7DFD-447A-95A1-ACA08153986F}" presName="sibTrans" presStyleLbl="sibTrans1D1" presStyleIdx="2" presStyleCnt="4"/>
      <dgm:spPr/>
    </dgm:pt>
    <dgm:pt modelId="{58D8174A-EBB6-4FE1-A795-AB29C3161C15}" type="pres">
      <dgm:prSet presAssocID="{B3754E9B-F8E1-4F73-A9E8-BA5551C675E5}" presName="node" presStyleLbl="node1" presStyleIdx="3" presStyleCnt="4" custRadScaleRad="100960" custRadScaleInc="4654">
        <dgm:presLayoutVars>
          <dgm:bulletEnabled val="1"/>
        </dgm:presLayoutVars>
      </dgm:prSet>
      <dgm:spPr/>
      <dgm:t>
        <a:bodyPr/>
        <a:lstStyle/>
        <a:p>
          <a:endParaRPr lang="et-EE"/>
        </a:p>
      </dgm:t>
    </dgm:pt>
    <dgm:pt modelId="{1CDB624E-3438-4570-845D-1D88C906F03B}" type="pres">
      <dgm:prSet presAssocID="{B3754E9B-F8E1-4F73-A9E8-BA5551C675E5}" presName="spNode" presStyleCnt="0"/>
      <dgm:spPr/>
    </dgm:pt>
    <dgm:pt modelId="{E37F5A3A-41BD-4096-9559-1C4B7C175366}" type="pres">
      <dgm:prSet presAssocID="{FFB15B2B-98FA-436E-8BBB-CFB6D9C57793}" presName="sibTrans" presStyleLbl="sibTrans1D1" presStyleIdx="3" presStyleCnt="4"/>
      <dgm:spPr/>
      <dgm:t>
        <a:bodyPr/>
        <a:lstStyle/>
        <a:p>
          <a:endParaRPr lang="et-EE"/>
        </a:p>
      </dgm:t>
    </dgm:pt>
  </dgm:ptLst>
  <dgm:cxnLst>
    <dgm:cxn modelId="{AE024300-8A60-451A-ACDA-3C4DFE7806A2}" srcId="{6D756241-36C7-4332-8D90-8206178BA57B}" destId="{0FD62AA2-EA2D-4C6B-AB58-1DD48EC6FF8E}" srcOrd="2" destOrd="0" parTransId="{8040308D-F7FD-4C52-B2A3-94129ED334D3}" sibTransId="{E73D6E32-7DFD-447A-95A1-ACA08153986F}"/>
    <dgm:cxn modelId="{D45251A4-571E-476E-9EAF-AB2A2D6FAB92}" type="presOf" srcId="{2DC36F89-ABAD-4AE9-BA00-B10F7F5519A1}" destId="{5AFC8F5F-EE04-4D68-B4C0-B447EE5F06AF}" srcOrd="0" destOrd="0" presId="urn:microsoft.com/office/officeart/2005/8/layout/cycle6"/>
    <dgm:cxn modelId="{90DA28D2-48FC-41BE-AB45-A0A301C13501}" srcId="{6D756241-36C7-4332-8D90-8206178BA57B}" destId="{2EDD459F-3252-4472-9DA5-8B602AEA58D9}" srcOrd="0" destOrd="0" parTransId="{461F40AF-DA18-46A2-967D-C00FAB1F57C8}" sibTransId="{8B7935FA-BB76-406A-8738-F03437ACFE55}"/>
    <dgm:cxn modelId="{BF9D2B03-8D07-4A77-A1A4-9A936326EBB6}" type="presOf" srcId="{B3754E9B-F8E1-4F73-A9E8-BA5551C675E5}" destId="{58D8174A-EBB6-4FE1-A795-AB29C3161C15}" srcOrd="0" destOrd="0" presId="urn:microsoft.com/office/officeart/2005/8/layout/cycle6"/>
    <dgm:cxn modelId="{15D65B99-3995-45AC-B463-7F36F26A0F65}" srcId="{6D756241-36C7-4332-8D90-8206178BA57B}" destId="{B3754E9B-F8E1-4F73-A9E8-BA5551C675E5}" srcOrd="3" destOrd="0" parTransId="{B18BDA2D-0143-4D4C-9DD1-AEC118275276}" sibTransId="{FFB15B2B-98FA-436E-8BBB-CFB6D9C57793}"/>
    <dgm:cxn modelId="{58320958-58A4-4780-BD95-B292AF6848D9}" type="presOf" srcId="{8B7935FA-BB76-406A-8738-F03437ACFE55}" destId="{69F83934-829E-4D1E-9ED1-1A5B29F3A661}" srcOrd="0" destOrd="0" presId="urn:microsoft.com/office/officeart/2005/8/layout/cycle6"/>
    <dgm:cxn modelId="{0EDFD5B5-5C1D-4960-A9AA-4EC14A54595C}" type="presOf" srcId="{2EDD459F-3252-4472-9DA5-8B602AEA58D9}" destId="{0B81D685-B8C6-4757-82AB-EA881DA89AB0}" srcOrd="0" destOrd="0" presId="urn:microsoft.com/office/officeart/2005/8/layout/cycle6"/>
    <dgm:cxn modelId="{8E1CA8BC-2DAD-4BAF-B30C-465E647522C7}" srcId="{6D756241-36C7-4332-8D90-8206178BA57B}" destId="{2DC36F89-ABAD-4AE9-BA00-B10F7F5519A1}" srcOrd="1" destOrd="0" parTransId="{2C98B221-F494-47C4-8EEF-D6FF891B0866}" sibTransId="{6FC29FD0-954F-499F-BC4B-27EB96B1250D}"/>
    <dgm:cxn modelId="{7D602BB9-BF28-4DD7-A9A2-B837F60984E4}" type="presOf" srcId="{6FC29FD0-954F-499F-BC4B-27EB96B1250D}" destId="{EFB33DB3-E6E7-4124-91F9-FD40009B86DC}" srcOrd="0" destOrd="0" presId="urn:microsoft.com/office/officeart/2005/8/layout/cycle6"/>
    <dgm:cxn modelId="{0B351438-E1C4-4D3A-A569-B64244AA8173}" type="presOf" srcId="{E73D6E32-7DFD-447A-95A1-ACA08153986F}" destId="{C537FA09-94C0-4E40-9B1B-1BE5E4BBCFF0}" srcOrd="0" destOrd="0" presId="urn:microsoft.com/office/officeart/2005/8/layout/cycle6"/>
    <dgm:cxn modelId="{521EAFF1-32BB-4180-B072-5F50D5594455}" type="presOf" srcId="{0FD62AA2-EA2D-4C6B-AB58-1DD48EC6FF8E}" destId="{FE86CE16-E112-4EE6-B0E2-99E74EC726C4}" srcOrd="0" destOrd="0" presId="urn:microsoft.com/office/officeart/2005/8/layout/cycle6"/>
    <dgm:cxn modelId="{D91F66FE-AE64-44B7-92AB-B64E11D8D756}" type="presOf" srcId="{6D756241-36C7-4332-8D90-8206178BA57B}" destId="{69466E8A-2944-4AA1-ACC8-4BA24DFFA192}" srcOrd="0" destOrd="0" presId="urn:microsoft.com/office/officeart/2005/8/layout/cycle6"/>
    <dgm:cxn modelId="{E4494BD1-A4B8-46AC-AE4F-A073A9C1B01E}" type="presOf" srcId="{FFB15B2B-98FA-436E-8BBB-CFB6D9C57793}" destId="{E37F5A3A-41BD-4096-9559-1C4B7C175366}" srcOrd="0" destOrd="0" presId="urn:microsoft.com/office/officeart/2005/8/layout/cycle6"/>
    <dgm:cxn modelId="{5DB4735D-08EB-4574-B780-812CA83E70C9}" type="presParOf" srcId="{69466E8A-2944-4AA1-ACC8-4BA24DFFA192}" destId="{0B81D685-B8C6-4757-82AB-EA881DA89AB0}" srcOrd="0" destOrd="0" presId="urn:microsoft.com/office/officeart/2005/8/layout/cycle6"/>
    <dgm:cxn modelId="{45FDD144-FF77-4C96-A412-3F6572B2C6FF}" type="presParOf" srcId="{69466E8A-2944-4AA1-ACC8-4BA24DFFA192}" destId="{4206010B-936C-4236-834A-20676AA69B7B}" srcOrd="1" destOrd="0" presId="urn:microsoft.com/office/officeart/2005/8/layout/cycle6"/>
    <dgm:cxn modelId="{F31C27F9-9D07-4803-9B86-C42BE59F110E}" type="presParOf" srcId="{69466E8A-2944-4AA1-ACC8-4BA24DFFA192}" destId="{69F83934-829E-4D1E-9ED1-1A5B29F3A661}" srcOrd="2" destOrd="0" presId="urn:microsoft.com/office/officeart/2005/8/layout/cycle6"/>
    <dgm:cxn modelId="{C778968E-0015-4D93-B0F3-D12BC5B525FB}" type="presParOf" srcId="{69466E8A-2944-4AA1-ACC8-4BA24DFFA192}" destId="{5AFC8F5F-EE04-4D68-B4C0-B447EE5F06AF}" srcOrd="3" destOrd="0" presId="urn:microsoft.com/office/officeart/2005/8/layout/cycle6"/>
    <dgm:cxn modelId="{C718CA39-7D05-4F2C-91F4-592436CF99F3}" type="presParOf" srcId="{69466E8A-2944-4AA1-ACC8-4BA24DFFA192}" destId="{CB3275DC-5816-4F11-ACE2-805B5C00786E}" srcOrd="4" destOrd="0" presId="urn:microsoft.com/office/officeart/2005/8/layout/cycle6"/>
    <dgm:cxn modelId="{CE6EB64A-77E2-4D10-A65A-AEEB23BFB487}" type="presParOf" srcId="{69466E8A-2944-4AA1-ACC8-4BA24DFFA192}" destId="{EFB33DB3-E6E7-4124-91F9-FD40009B86DC}" srcOrd="5" destOrd="0" presId="urn:microsoft.com/office/officeart/2005/8/layout/cycle6"/>
    <dgm:cxn modelId="{035CE290-55E8-4CC6-A7C7-6E49C7EA2374}" type="presParOf" srcId="{69466E8A-2944-4AA1-ACC8-4BA24DFFA192}" destId="{FE86CE16-E112-4EE6-B0E2-99E74EC726C4}" srcOrd="6" destOrd="0" presId="urn:microsoft.com/office/officeart/2005/8/layout/cycle6"/>
    <dgm:cxn modelId="{4B842C3D-860F-487C-8693-AD6E1B0176D3}" type="presParOf" srcId="{69466E8A-2944-4AA1-ACC8-4BA24DFFA192}" destId="{40D58DD5-B864-4257-B5DF-32870636A690}" srcOrd="7" destOrd="0" presId="urn:microsoft.com/office/officeart/2005/8/layout/cycle6"/>
    <dgm:cxn modelId="{B22DCEA4-0457-4D08-A259-0F688496AC54}" type="presParOf" srcId="{69466E8A-2944-4AA1-ACC8-4BA24DFFA192}" destId="{C537FA09-94C0-4E40-9B1B-1BE5E4BBCFF0}" srcOrd="8" destOrd="0" presId="urn:microsoft.com/office/officeart/2005/8/layout/cycle6"/>
    <dgm:cxn modelId="{425F0692-5C4C-4ACC-823B-84DB4FB8B40E}" type="presParOf" srcId="{69466E8A-2944-4AA1-ACC8-4BA24DFFA192}" destId="{58D8174A-EBB6-4FE1-A795-AB29C3161C15}" srcOrd="9" destOrd="0" presId="urn:microsoft.com/office/officeart/2005/8/layout/cycle6"/>
    <dgm:cxn modelId="{F45D1349-18F4-4648-B5BF-A220D2C775A2}" type="presParOf" srcId="{69466E8A-2944-4AA1-ACC8-4BA24DFFA192}" destId="{1CDB624E-3438-4570-845D-1D88C906F03B}" srcOrd="10" destOrd="0" presId="urn:microsoft.com/office/officeart/2005/8/layout/cycle6"/>
    <dgm:cxn modelId="{D8293040-B004-47E1-8FAB-79096A3F569F}" type="presParOf" srcId="{69466E8A-2944-4AA1-ACC8-4BA24DFFA192}" destId="{E37F5A3A-41BD-4096-9559-1C4B7C175366}"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D685-B8C6-4757-82AB-EA881DA89AB0}">
      <dsp:nvSpPr>
        <dsp:cNvPr id="0" name=""/>
        <dsp:cNvSpPr/>
      </dsp:nvSpPr>
      <dsp:spPr>
        <a:xfrm>
          <a:off x="3401700" y="1999"/>
          <a:ext cx="1959721" cy="1273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Политика в области образования</a:t>
          </a:r>
          <a:endParaRPr lang="en-GB" sz="2000" kern="1200" dirty="0">
            <a:latin typeface="+mj-lt"/>
          </a:endParaRPr>
        </a:p>
      </dsp:txBody>
      <dsp:txXfrm>
        <a:off x="3463883" y="64182"/>
        <a:ext cx="1835355" cy="1149453"/>
      </dsp:txXfrm>
    </dsp:sp>
    <dsp:sp modelId="{69F83934-829E-4D1E-9ED1-1A5B29F3A661}">
      <dsp:nvSpPr>
        <dsp:cNvPr id="0" name=""/>
        <dsp:cNvSpPr/>
      </dsp:nvSpPr>
      <dsp:spPr>
        <a:xfrm>
          <a:off x="2276058" y="638909"/>
          <a:ext cx="4211005" cy="4211005"/>
        </a:xfrm>
        <a:custGeom>
          <a:avLst/>
          <a:gdLst/>
          <a:ahLst/>
          <a:cxnLst/>
          <a:rect l="0" t="0" r="0" b="0"/>
          <a:pathLst>
            <a:path>
              <a:moveTo>
                <a:pt x="3099495" y="249399"/>
              </a:moveTo>
              <a:arcTo wR="2105502" hR="2105502" stAng="17890214" swAng="26272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FC8F5F-EE04-4D68-B4C0-B447EE5F06AF}">
      <dsp:nvSpPr>
        <dsp:cNvPr id="0" name=""/>
        <dsp:cNvSpPr/>
      </dsp:nvSpPr>
      <dsp:spPr>
        <a:xfrm>
          <a:off x="5507203" y="2107502"/>
          <a:ext cx="1959721" cy="1273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Миграционная политика</a:t>
          </a:r>
          <a:endParaRPr lang="en-GB" sz="2000" kern="1200" dirty="0">
            <a:latin typeface="+mj-lt"/>
          </a:endParaRPr>
        </a:p>
      </dsp:txBody>
      <dsp:txXfrm>
        <a:off x="5569386" y="2169685"/>
        <a:ext cx="1835355" cy="1149453"/>
      </dsp:txXfrm>
    </dsp:sp>
    <dsp:sp modelId="{EFB33DB3-E6E7-4124-91F9-FD40009B86DC}">
      <dsp:nvSpPr>
        <dsp:cNvPr id="0" name=""/>
        <dsp:cNvSpPr/>
      </dsp:nvSpPr>
      <dsp:spPr>
        <a:xfrm>
          <a:off x="2276058" y="638909"/>
          <a:ext cx="4211005" cy="4211005"/>
        </a:xfrm>
        <a:custGeom>
          <a:avLst/>
          <a:gdLst/>
          <a:ahLst/>
          <a:cxnLst/>
          <a:rect l="0" t="0" r="0" b="0"/>
          <a:pathLst>
            <a:path>
              <a:moveTo>
                <a:pt x="4107465" y="2757642"/>
              </a:moveTo>
              <a:arcTo wR="2105502" hR="2105502" stAng="1082582" swAng="26272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86CE16-E112-4EE6-B0E2-99E74EC726C4}">
      <dsp:nvSpPr>
        <dsp:cNvPr id="0" name=""/>
        <dsp:cNvSpPr/>
      </dsp:nvSpPr>
      <dsp:spPr>
        <a:xfrm>
          <a:off x="3401700" y="4213005"/>
          <a:ext cx="1959721" cy="1273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smtClean="0"/>
            <a:t>Социальные партнеры</a:t>
          </a:r>
          <a:endParaRPr lang="et-EE" sz="2000" kern="1200"/>
        </a:p>
      </dsp:txBody>
      <dsp:txXfrm>
        <a:off x="3463883" y="4275188"/>
        <a:ext cx="1835355" cy="1149453"/>
      </dsp:txXfrm>
    </dsp:sp>
    <dsp:sp modelId="{C537FA09-94C0-4E40-9B1B-1BE5E4BBCFF0}">
      <dsp:nvSpPr>
        <dsp:cNvPr id="0" name=""/>
        <dsp:cNvSpPr/>
      </dsp:nvSpPr>
      <dsp:spPr>
        <a:xfrm>
          <a:off x="2251271" y="626085"/>
          <a:ext cx="4211005" cy="4211005"/>
        </a:xfrm>
        <a:custGeom>
          <a:avLst/>
          <a:gdLst/>
          <a:ahLst/>
          <a:cxnLst/>
          <a:rect l="0" t="0" r="0" b="0"/>
          <a:pathLst>
            <a:path>
              <a:moveTo>
                <a:pt x="1135636" y="3974326"/>
              </a:moveTo>
              <a:arcTo wR="2105502" hR="2105502" stAng="7045681" swAng="27372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D8174A-EBB6-4FE1-A795-AB29C3161C15}">
      <dsp:nvSpPr>
        <dsp:cNvPr id="0" name=""/>
        <dsp:cNvSpPr/>
      </dsp:nvSpPr>
      <dsp:spPr>
        <a:xfrm>
          <a:off x="1276616" y="2055707"/>
          <a:ext cx="1959721" cy="1273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Политика в области занятости</a:t>
          </a:r>
          <a:endParaRPr lang="en-GB" sz="2000" kern="1200" dirty="0"/>
        </a:p>
      </dsp:txBody>
      <dsp:txXfrm>
        <a:off x="1338799" y="2117890"/>
        <a:ext cx="1835355" cy="1149453"/>
      </dsp:txXfrm>
    </dsp:sp>
    <dsp:sp modelId="{E37F5A3A-41BD-4096-9559-1C4B7C175366}">
      <dsp:nvSpPr>
        <dsp:cNvPr id="0" name=""/>
        <dsp:cNvSpPr/>
      </dsp:nvSpPr>
      <dsp:spPr>
        <a:xfrm>
          <a:off x="2249960" y="652399"/>
          <a:ext cx="4211005" cy="4211005"/>
        </a:xfrm>
        <a:custGeom>
          <a:avLst/>
          <a:gdLst/>
          <a:ahLst/>
          <a:cxnLst/>
          <a:rect l="0" t="0" r="0" b="0"/>
          <a:pathLst>
            <a:path>
              <a:moveTo>
                <a:pt x="125811" y="1388589"/>
              </a:moveTo>
              <a:arcTo wR="2105502" hR="2105502" stAng="11994422" swAng="25639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0.0953</cdr:x>
      <cdr:y>0.00457</cdr:y>
    </cdr:from>
    <cdr:to>
      <cdr:x>0.95481</cdr:x>
      <cdr:y>0.09505</cdr:y>
    </cdr:to>
    <cdr:sp macro="" textlink="">
      <cdr:nvSpPr>
        <cdr:cNvPr id="2" name="TextBox 1"/>
        <cdr:cNvSpPr txBox="1"/>
      </cdr:nvSpPr>
      <cdr:spPr>
        <a:xfrm xmlns:a="http://schemas.openxmlformats.org/drawingml/2006/main">
          <a:off x="398612" y="14809"/>
          <a:ext cx="3595264" cy="293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50" dirty="0">
              <a:solidFill>
                <a:sysClr val="windowText" lastClr="000000"/>
              </a:solidFill>
              <a:latin typeface="Arial Narrow" panose="020B0606020202030204" pitchFamily="34" charset="0"/>
            </a:rPr>
            <a:t>Mean task input in percentiles of 1960 task</a:t>
          </a:r>
          <a:r>
            <a:rPr lang="en-GB" sz="1050" baseline="0" dirty="0">
              <a:solidFill>
                <a:sysClr val="windowText" lastClr="000000"/>
              </a:solidFill>
              <a:latin typeface="Arial Narrow" panose="020B0606020202030204" pitchFamily="34" charset="0"/>
            </a:rPr>
            <a:t> distribution</a:t>
          </a:r>
          <a:endParaRPr lang="en-GB" sz="1050" dirty="0">
            <a:solidFill>
              <a:sysClr val="windowText" lastClr="000000"/>
            </a:solidFill>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0.25019</cdr:x>
      <cdr:y>0.0327</cdr:y>
    </cdr:from>
    <cdr:to>
      <cdr:x>0.26292</cdr:x>
      <cdr:y>0.05032</cdr:y>
    </cdr:to>
    <cdr:sp macro="" textlink="">
      <cdr:nvSpPr>
        <cdr:cNvPr id="8" name="xlamShapesMarker"/>
        <cdr:cNvSpPr/>
      </cdr:nvSpPr>
      <cdr:spPr>
        <a:xfrm xmlns:a="http://schemas.openxmlformats.org/drawingml/2006/main">
          <a:off x="1453433" y="113744"/>
          <a:ext cx="73949" cy="612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0.50097</cdr:x>
      <cdr:y>0.0327</cdr:y>
    </cdr:from>
    <cdr:to>
      <cdr:x>0.5137</cdr:x>
      <cdr:y>0.05032</cdr:y>
    </cdr:to>
    <cdr:sp macro="" textlink="">
      <cdr:nvSpPr>
        <cdr:cNvPr id="10" name="xlamShapesMarker"/>
        <cdr:cNvSpPr/>
      </cdr:nvSpPr>
      <cdr:spPr>
        <a:xfrm xmlns:a="http://schemas.openxmlformats.org/drawingml/2006/main">
          <a:off x="2910311" y="113744"/>
          <a:ext cx="73949" cy="612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0.75176</cdr:x>
      <cdr:y>0.0327</cdr:y>
    </cdr:from>
    <cdr:to>
      <cdr:x>0.76449</cdr:x>
      <cdr:y>0.05032</cdr:y>
    </cdr:to>
    <cdr:sp macro="" textlink="">
      <cdr:nvSpPr>
        <cdr:cNvPr id="12" name="xlamShapesMarker"/>
        <cdr:cNvSpPr/>
      </cdr:nvSpPr>
      <cdr:spPr>
        <a:xfrm xmlns:a="http://schemas.openxmlformats.org/drawingml/2006/main">
          <a:off x="4367189" y="113744"/>
          <a:ext cx="73949" cy="61249"/>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0.90124</cdr:x>
      <cdr:y>0.12907</cdr:y>
    </cdr:from>
    <cdr:to>
      <cdr:x>0.94756</cdr:x>
      <cdr:y>0.16274</cdr:y>
    </cdr:to>
    <cdr:cxnSp macro="">
      <cdr:nvCxnSpPr>
        <cdr:cNvPr id="6" name="Straight Arrow Connector 5"/>
        <cdr:cNvCxnSpPr/>
      </cdr:nvCxnSpPr>
      <cdr:spPr>
        <a:xfrm xmlns:a="http://schemas.openxmlformats.org/drawingml/2006/main" flipV="1">
          <a:off x="3613983" y="365125"/>
          <a:ext cx="185744" cy="95250"/>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0.79632</cdr:x>
      <cdr:y>0.1257</cdr:y>
    </cdr:from>
    <cdr:to>
      <cdr:x>0.84264</cdr:x>
      <cdr:y>0.15937</cdr:y>
    </cdr:to>
    <cdr:cxnSp macro="">
      <cdr:nvCxnSpPr>
        <cdr:cNvPr id="7" name="Straight Arrow Connector 6"/>
        <cdr:cNvCxnSpPr/>
      </cdr:nvCxnSpPr>
      <cdr:spPr>
        <a:xfrm xmlns:a="http://schemas.openxmlformats.org/drawingml/2006/main" flipV="1">
          <a:off x="3193281" y="355600"/>
          <a:ext cx="185745" cy="95250"/>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0.67149</cdr:x>
      <cdr:y>0.12907</cdr:y>
    </cdr:from>
    <cdr:to>
      <cdr:x>0.71781</cdr:x>
      <cdr:y>0.16274</cdr:y>
    </cdr:to>
    <cdr:cxnSp macro="">
      <cdr:nvCxnSpPr>
        <cdr:cNvPr id="9" name="Straight Arrow Connector 8"/>
        <cdr:cNvCxnSpPr/>
      </cdr:nvCxnSpPr>
      <cdr:spPr>
        <a:xfrm xmlns:a="http://schemas.openxmlformats.org/drawingml/2006/main" flipV="1">
          <a:off x="2692672" y="365125"/>
          <a:ext cx="185744" cy="95250"/>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1363" cy="534988"/>
          </a:xfrm>
          <a:prstGeom prst="rect">
            <a:avLst/>
          </a:prstGeom>
          <a:noFill/>
          <a:ln>
            <a:noFill/>
          </a:ln>
        </p:spPr>
        <p:txBody>
          <a:bodyPr vert="horz" wrap="none" lIns="90004" tIns="44997" rIns="90004" bIns="44997" anchor="t" anchorCtr="0" compatLnSpc="0"/>
          <a:lstStyle>
            <a:lvl1pPr fontAlgn="auto" hangingPunct="0">
              <a:spcBef>
                <a:spcPts val="0"/>
              </a:spcBef>
              <a:spcAft>
                <a:spcPts val="0"/>
              </a:spcAft>
              <a:defRPr sz="1400" kern="0">
                <a:solidFill>
                  <a:srgbClr val="000000"/>
                </a:solidFill>
                <a:latin typeface="Roboto Condensed" pitchFamily="18"/>
                <a:ea typeface="Microsoft YaHei" pitchFamily="2"/>
                <a:cs typeface="Mangal" pitchFamily="2"/>
              </a:defRPr>
            </a:lvl1pPr>
          </a:lstStyle>
          <a:p>
            <a:pPr>
              <a:defRPr sz="1400" b="0" i="0" u="none" strike="noStrike" kern="0" cap="none" spc="0" baseline="0">
                <a:solidFill>
                  <a:srgbClr val="000000"/>
                </a:solidFill>
                <a:uFillTx/>
              </a:defRPr>
            </a:pPr>
            <a:endParaRPr lang="et-EE"/>
          </a:p>
        </p:txBody>
      </p:sp>
      <p:sp>
        <p:nvSpPr>
          <p:cNvPr id="3" name="Date Placeholder 2"/>
          <p:cNvSpPr txBox="1">
            <a:spLocks noGrp="1"/>
          </p:cNvSpPr>
          <p:nvPr>
            <p:ph type="dt" sz="quarter" idx="1"/>
          </p:nvPr>
        </p:nvSpPr>
        <p:spPr>
          <a:xfrm>
            <a:off x="4278313" y="0"/>
            <a:ext cx="3281362" cy="534988"/>
          </a:xfrm>
          <a:prstGeom prst="rect">
            <a:avLst/>
          </a:prstGeom>
          <a:noFill/>
          <a:ln>
            <a:noFill/>
          </a:ln>
        </p:spPr>
        <p:txBody>
          <a:bodyPr vert="horz" wrap="none" lIns="90004" tIns="44997" rIns="90004" bIns="44997" anchor="t" anchorCtr="0" compatLnSpc="0"/>
          <a:lstStyle>
            <a:lvl1pPr algn="r" fontAlgn="auto" hangingPunct="0">
              <a:spcBef>
                <a:spcPts val="0"/>
              </a:spcBef>
              <a:spcAft>
                <a:spcPts val="0"/>
              </a:spcAft>
              <a:defRPr sz="1400" kern="0">
                <a:solidFill>
                  <a:srgbClr val="000000"/>
                </a:solidFill>
                <a:latin typeface="Roboto Condensed" pitchFamily="18"/>
                <a:ea typeface="Microsoft YaHei" pitchFamily="2"/>
                <a:cs typeface="Mangal" pitchFamily="2"/>
              </a:defRPr>
            </a:lvl1pPr>
          </a:lstStyle>
          <a:p>
            <a:pPr>
              <a:defRPr sz="1400" b="0" i="0" u="none" strike="noStrike" kern="0" cap="none" spc="0" baseline="0">
                <a:solidFill>
                  <a:srgbClr val="000000"/>
                </a:solidFill>
                <a:uFillTx/>
              </a:defRPr>
            </a:pPr>
            <a:endParaRPr lang="et-EE"/>
          </a:p>
        </p:txBody>
      </p:sp>
      <p:sp>
        <p:nvSpPr>
          <p:cNvPr id="4" name="Footer Placeholder 3"/>
          <p:cNvSpPr txBox="1">
            <a:spLocks noGrp="1"/>
          </p:cNvSpPr>
          <p:nvPr>
            <p:ph type="ftr" sz="quarter" idx="2"/>
          </p:nvPr>
        </p:nvSpPr>
        <p:spPr>
          <a:xfrm>
            <a:off x="0" y="10156825"/>
            <a:ext cx="3281363" cy="534988"/>
          </a:xfrm>
          <a:prstGeom prst="rect">
            <a:avLst/>
          </a:prstGeom>
          <a:noFill/>
          <a:ln>
            <a:noFill/>
          </a:ln>
        </p:spPr>
        <p:txBody>
          <a:bodyPr vert="horz" wrap="none" lIns="90004" tIns="44997" rIns="90004" bIns="44997" anchor="b" anchorCtr="0" compatLnSpc="0"/>
          <a:lstStyle>
            <a:lvl1pPr fontAlgn="auto" hangingPunct="0">
              <a:spcBef>
                <a:spcPts val="0"/>
              </a:spcBef>
              <a:spcAft>
                <a:spcPts val="0"/>
              </a:spcAft>
              <a:defRPr sz="1400" kern="0">
                <a:solidFill>
                  <a:srgbClr val="000000"/>
                </a:solidFill>
                <a:latin typeface="Roboto Condensed" pitchFamily="18"/>
                <a:ea typeface="Microsoft YaHei" pitchFamily="2"/>
                <a:cs typeface="Mangal" pitchFamily="2"/>
              </a:defRPr>
            </a:lvl1pPr>
          </a:lstStyle>
          <a:p>
            <a:pPr>
              <a:defRPr sz="1400" b="0" i="0" u="none" strike="noStrike" kern="0" cap="none" spc="0" baseline="0">
                <a:solidFill>
                  <a:srgbClr val="000000"/>
                </a:solidFill>
                <a:uFillTx/>
              </a:defRPr>
            </a:pPr>
            <a:endParaRPr lang="et-EE"/>
          </a:p>
        </p:txBody>
      </p:sp>
      <p:sp>
        <p:nvSpPr>
          <p:cNvPr id="5" name="Slide Number Placeholder 4"/>
          <p:cNvSpPr txBox="1">
            <a:spLocks noGrp="1"/>
          </p:cNvSpPr>
          <p:nvPr>
            <p:ph type="sldNum" sz="quarter" idx="3"/>
          </p:nvPr>
        </p:nvSpPr>
        <p:spPr>
          <a:xfrm>
            <a:off x="4278313" y="10156825"/>
            <a:ext cx="3281362" cy="534988"/>
          </a:xfrm>
          <a:prstGeom prst="rect">
            <a:avLst/>
          </a:prstGeom>
          <a:noFill/>
          <a:ln>
            <a:noFill/>
          </a:ln>
        </p:spPr>
        <p:txBody>
          <a:bodyPr vert="horz" wrap="none" lIns="90004" tIns="44997" rIns="90004" bIns="44997" anchor="b" anchorCtr="0" compatLnSpc="0"/>
          <a:lstStyle>
            <a:lvl1pPr algn="r" fontAlgn="auto" hangingPunct="0">
              <a:spcBef>
                <a:spcPts val="0"/>
              </a:spcBef>
              <a:spcAft>
                <a:spcPts val="0"/>
              </a:spcAft>
              <a:defRPr sz="1400" kern="0">
                <a:solidFill>
                  <a:srgbClr val="000000"/>
                </a:solidFill>
                <a:latin typeface="+mn-lt"/>
                <a:cs typeface="+mn-cs"/>
              </a:defRPr>
            </a:lvl1pPr>
          </a:lstStyle>
          <a:p>
            <a:pPr>
              <a:defRPr sz="1400" b="0" i="0" u="none" strike="noStrike" kern="0" cap="none" spc="0" baseline="0">
                <a:solidFill>
                  <a:srgbClr val="000000"/>
                </a:solidFill>
                <a:uFillTx/>
              </a:defRPr>
            </a:pPr>
            <a:fld id="{1D1886D0-D801-44A7-8DA1-4FF03D451E69}" type="slidenum">
              <a:rPr/>
              <a:pPr>
                <a:defRPr sz="1400" b="0" i="0" u="none" strike="noStrike" kern="0" cap="none" spc="0" baseline="0">
                  <a:solidFill>
                    <a:srgbClr val="000000"/>
                  </a:solidFill>
                  <a:uFillTx/>
                </a:defRPr>
              </a:pPr>
              <a:t>‹#›</a:t>
            </a:fld>
            <a:endParaRPr lang="et-EE">
              <a:latin typeface="Roboto Condensed" pitchFamily="18"/>
              <a:ea typeface="Microsoft YaHei" pitchFamily="2"/>
              <a:cs typeface="Mangal" pitchFamily="2"/>
            </a:endParaRPr>
          </a:p>
        </p:txBody>
      </p:sp>
    </p:spTree>
    <p:extLst>
      <p:ext uri="{BB962C8B-B14F-4D97-AF65-F5344CB8AC3E}">
        <p14:creationId xmlns:p14="http://schemas.microsoft.com/office/powerpoint/2010/main" val="2761090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idx="2"/>
          </p:nvPr>
        </p:nvSpPr>
        <p:spPr bwMode="auto">
          <a:xfrm>
            <a:off x="1106488" y="812800"/>
            <a:ext cx="5345112" cy="4008438"/>
          </a:xfrm>
          <a:prstGeom prst="rect">
            <a:avLst/>
          </a:prstGeom>
          <a:noFill/>
          <a:ln w="9525">
            <a:noFill/>
            <a:miter lim="800000"/>
            <a:headEnd/>
            <a:tailEnd/>
          </a:ln>
        </p:spPr>
      </p:sp>
      <p:sp>
        <p:nvSpPr>
          <p:cNvPr id="3" name="Notes Placeholder 2"/>
          <p:cNvSpPr txBox="1">
            <a:spLocks noGrp="1"/>
          </p:cNvSpPr>
          <p:nvPr>
            <p:ph type="body" sz="quarter" idx="3"/>
          </p:nvPr>
        </p:nvSpPr>
        <p:spPr>
          <a:xfrm>
            <a:off x="755650" y="5078413"/>
            <a:ext cx="6048375" cy="4811712"/>
          </a:xfrm>
          <a:prstGeom prst="rect">
            <a:avLst/>
          </a:prstGeom>
          <a:noFill/>
          <a:ln>
            <a:noFill/>
          </a:ln>
        </p:spPr>
        <p:txBody>
          <a:bodyPr vert="horz" wrap="square" lIns="0" tIns="0" rIns="0" bIns="0" anchor="t" anchorCtr="0" compatLnSpc="1"/>
          <a:lstStyle/>
          <a:p>
            <a:pPr lvl="0"/>
            <a:endParaRPr lang="et-EE" noProof="0"/>
          </a:p>
        </p:txBody>
      </p:sp>
      <p:sp>
        <p:nvSpPr>
          <p:cNvPr id="4" name="Header Placeholder 3"/>
          <p:cNvSpPr txBox="1">
            <a:spLocks noGrp="1"/>
          </p:cNvSpPr>
          <p:nvPr>
            <p:ph type="hdr" sz="quarter"/>
          </p:nvPr>
        </p:nvSpPr>
        <p:spPr>
          <a:xfrm>
            <a:off x="0" y="0"/>
            <a:ext cx="3281363" cy="53498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et-EE"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5" name="Date Placeholder 4"/>
          <p:cNvSpPr txBox="1">
            <a:spLocks noGrp="1"/>
          </p:cNvSpPr>
          <p:nvPr>
            <p:ph type="dt" idx="1"/>
          </p:nvPr>
        </p:nvSpPr>
        <p:spPr>
          <a:xfrm>
            <a:off x="4278313" y="0"/>
            <a:ext cx="3281362" cy="53498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et-EE"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6" name="Footer Placeholder 5"/>
          <p:cNvSpPr txBox="1">
            <a:spLocks noGrp="1"/>
          </p:cNvSpPr>
          <p:nvPr>
            <p:ph type="ftr" sz="quarter" idx="4"/>
          </p:nvPr>
        </p:nvSpPr>
        <p:spPr>
          <a:xfrm>
            <a:off x="0" y="10156825"/>
            <a:ext cx="3281363" cy="53498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et-EE"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4278313" y="10156825"/>
            <a:ext cx="3281362" cy="53498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et-EE"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2B977031-50CB-4D52-A1F9-D18E09AF9A8D}" type="slidenum">
              <a:rPr/>
              <a:pPr>
                <a:defRPr/>
              </a:pPr>
              <a:t>‹#›</a:t>
            </a:fld>
            <a:endParaRPr/>
          </a:p>
        </p:txBody>
      </p:sp>
    </p:spTree>
    <p:extLst>
      <p:ext uri="{BB962C8B-B14F-4D97-AF65-F5344CB8AC3E}">
        <p14:creationId xmlns:p14="http://schemas.microsoft.com/office/powerpoint/2010/main" val="1380644008"/>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0"/>
      </a:spcBef>
      <a:spcAft>
        <a:spcPct val="0"/>
      </a:spcAft>
      <a:defRPr lang="et-EE" sz="2000" kern="1200">
        <a:solidFill>
          <a:srgbClr val="000000"/>
        </a:solidFill>
        <a:latin typeface="Arial" pitchFamily="18"/>
        <a:ea typeface="Microsoft YaHei" pitchFamily="2"/>
      </a:defRPr>
    </a:lvl1pPr>
    <a:lvl2pPr marL="742950" indent="-285750" algn="l" rtl="0" eaLnBrk="0" fontAlgn="base" hangingPunct="0">
      <a:spcBef>
        <a:spcPct val="30000"/>
      </a:spcBef>
      <a:spcAft>
        <a:spcPct val="0"/>
      </a:spcAft>
      <a:defRPr sz="1200" kern="1200">
        <a:solidFill>
          <a:schemeClr val="tx1"/>
        </a:solidFill>
        <a:latin typeface="+mn-lt"/>
        <a:ea typeface="Microsoft YaHei" pitchFamily="34" charset="-122"/>
        <a:cs typeface="+mn-cs"/>
      </a:defRPr>
    </a:lvl2pPr>
    <a:lvl3pPr marL="1143000" indent="-228600" algn="l" rtl="0" eaLnBrk="0" fontAlgn="base" hangingPunct="0">
      <a:spcBef>
        <a:spcPct val="30000"/>
      </a:spcBef>
      <a:spcAft>
        <a:spcPct val="0"/>
      </a:spcAft>
      <a:defRPr sz="1200" kern="1200">
        <a:solidFill>
          <a:schemeClr val="tx1"/>
        </a:solidFill>
        <a:latin typeface="+mn-lt"/>
        <a:ea typeface="Microsoft YaHei" pitchFamily="34" charset="-122"/>
        <a:cs typeface="+mn-cs"/>
      </a:defRPr>
    </a:lvl3pPr>
    <a:lvl4pPr marL="1600200" indent="-228600" algn="l" rtl="0" eaLnBrk="0" fontAlgn="base" hangingPunct="0">
      <a:spcBef>
        <a:spcPct val="30000"/>
      </a:spcBef>
      <a:spcAft>
        <a:spcPct val="0"/>
      </a:spcAft>
      <a:defRPr sz="1200" kern="1200">
        <a:solidFill>
          <a:schemeClr val="tx1"/>
        </a:solidFill>
        <a:latin typeface="+mn-lt"/>
        <a:ea typeface="Microsoft YaHei" pitchFamily="34" charset="-122"/>
        <a:cs typeface="+mn-cs"/>
      </a:defRPr>
    </a:lvl4pPr>
    <a:lvl5pPr marL="2057400" indent="-228600" algn="l" rtl="0" eaLnBrk="0" fontAlgn="base" hangingPunct="0">
      <a:spcBef>
        <a:spcPct val="30000"/>
      </a:spcBef>
      <a:spcAft>
        <a:spcPct val="0"/>
      </a:spcAft>
      <a:defRPr sz="1200" kern="1200">
        <a:solidFill>
          <a:schemeClr val="tx1"/>
        </a:solidFill>
        <a:latin typeface="+mn-lt"/>
        <a:ea typeface="Microsoft YaHei"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1143000" y="812800"/>
            <a:ext cx="5272088" cy="4008438"/>
          </a:xfrm>
          <a:solidFill>
            <a:srgbClr val="4F81BD"/>
          </a:solidFill>
          <a:ln w="25402">
            <a:solidFill>
              <a:srgbClr val="385D8A"/>
            </a:solidFill>
          </a:ln>
        </p:spPr>
      </p:sp>
      <p:sp>
        <p:nvSpPr>
          <p:cNvPr id="22530" name="Notes Placeholder 2"/>
          <p:cNvSpPr txBox="1">
            <a:spLocks noGrp="1"/>
          </p:cNvSpPr>
          <p:nvPr>
            <p:ph type="body" sz="quarter" idx="1"/>
          </p:nvPr>
        </p:nvSpPr>
        <p:spPr bwMode="auto">
          <a:noFill/>
        </p:spPr>
        <p:txBody>
          <a:bodyPr numCol="1">
            <a:prstTxWarp prst="textNoShape">
              <a:avLst/>
            </a:prstTxWarp>
            <a:spAutoFit/>
          </a:bodyPr>
          <a:lstStyle/>
          <a:p>
            <a:pPr eaLnBrk="1"/>
            <a:endParaRPr lang="ru-RU" smtClean="0">
              <a:latin typeface="Arial" charset="0"/>
              <a:ea typeface="Microsoft YaHei" pitchFamily="34" charset="-122"/>
            </a:endParaRPr>
          </a:p>
        </p:txBody>
      </p:sp>
    </p:spTree>
    <p:extLst>
      <p:ext uri="{BB962C8B-B14F-4D97-AF65-F5344CB8AC3E}">
        <p14:creationId xmlns:p14="http://schemas.microsoft.com/office/powerpoint/2010/main" val="422490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2088" cy="4008438"/>
          </a:xfrm>
        </p:spPr>
      </p:sp>
      <p:sp>
        <p:nvSpPr>
          <p:cNvPr id="3" name="Notes Placeholder 2"/>
          <p:cNvSpPr>
            <a:spLocks noGrp="1"/>
          </p:cNvSpPr>
          <p:nvPr>
            <p:ph type="body" idx="1"/>
          </p:nvPr>
        </p:nvSpPr>
        <p:spPr/>
        <p:txBody>
          <a:bodyPr/>
          <a:lstStyle/>
          <a:p>
            <a:r>
              <a:rPr lang="en-GB" dirty="0"/>
              <a:t>The</a:t>
            </a:r>
            <a:r>
              <a:rPr lang="en-GB" baseline="0" dirty="0"/>
              <a:t> adoption of technology in productive processes has impacted employment since the Industrial Revolution (and before); it is something our labour markets have lived with for a long time. Technological anxiety, the fear that technology will replace human labour, has been in the forefront of discussions in the 1960s, 1980s… and today.</a:t>
            </a:r>
          </a:p>
          <a:p>
            <a:endParaRPr lang="en-GB" dirty="0"/>
          </a:p>
          <a:p>
            <a:r>
              <a:rPr lang="en-GB" dirty="0"/>
              <a:t>Technological change has</a:t>
            </a:r>
            <a:r>
              <a:rPr lang="en-GB" baseline="0" dirty="0"/>
              <a:t> meant, on the one hand, </a:t>
            </a:r>
            <a:r>
              <a:rPr lang="en-GB" b="1" baseline="0" dirty="0"/>
              <a:t>job losses </a:t>
            </a:r>
            <a:r>
              <a:rPr lang="en-GB" baseline="0" dirty="0"/>
              <a:t>due to substitution of human labour with machines. On the other hand, technological change also brought direct and indirect </a:t>
            </a:r>
            <a:r>
              <a:rPr lang="en-GB" b="1" baseline="0" dirty="0"/>
              <a:t>job creation</a:t>
            </a:r>
            <a:r>
              <a:rPr lang="en-GB" baseline="0" dirty="0"/>
              <a:t> as machines require building and maintenance, more wealth is created and new markets are opened. The adoption of technology changes the nature of the tasks entailed by jobs. </a:t>
            </a:r>
            <a:endParaRPr lang="en-GB" dirty="0"/>
          </a:p>
          <a:p>
            <a:endParaRPr lang="en-GB" dirty="0"/>
          </a:p>
          <a:p>
            <a:r>
              <a:rPr lang="en-GB" dirty="0"/>
              <a:t>Though</a:t>
            </a:r>
            <a:r>
              <a:rPr lang="en-GB" baseline="0" dirty="0"/>
              <a:t> technological change is typically thought of as </a:t>
            </a:r>
            <a:r>
              <a:rPr lang="en-GB" b="1" baseline="0" dirty="0"/>
              <a:t>automation</a:t>
            </a:r>
            <a:r>
              <a:rPr lang="en-GB" b="0" baseline="0" dirty="0"/>
              <a:t> (the replacement of tasks carried out by humans by machines), it also comprises changes in the efficiency of productive processes (e.g. </a:t>
            </a:r>
            <a:r>
              <a:rPr lang="en-GB" b="1" baseline="0" dirty="0"/>
              <a:t>communication</a:t>
            </a:r>
            <a:r>
              <a:rPr lang="en-GB" b="0" baseline="0" dirty="0"/>
              <a:t>) which can accelerate other large-scale processes affecting employment (e.g. outsourcing, offshoring, globalisation). </a:t>
            </a:r>
          </a:p>
          <a:p>
            <a:endParaRPr lang="en-GB" b="0" baseline="0" dirty="0"/>
          </a:p>
          <a:p>
            <a:pPr defTabSz="911657">
              <a:defRPr/>
            </a:pPr>
            <a:r>
              <a:rPr lang="en-GB" dirty="0"/>
              <a:t>The</a:t>
            </a:r>
            <a:r>
              <a:rPr lang="en-GB" baseline="0" dirty="0"/>
              <a:t> impact of technological change on employment and jobs is biased towards certain types of </a:t>
            </a:r>
            <a:r>
              <a:rPr lang="en-GB" b="1" baseline="0" dirty="0"/>
              <a:t>skills</a:t>
            </a:r>
            <a:r>
              <a:rPr lang="en-GB" baseline="0" dirty="0"/>
              <a:t>: routine tasks that are easily programmable and non-person-to-person interactions are most affected. Person-to-person services and occupations relying more on creativity, context adaptability, task discretion, social skills and tacit cognitive capacities have been less affected. </a:t>
            </a:r>
          </a:p>
          <a:p>
            <a:pPr defTabSz="911657">
              <a:defRPr/>
            </a:pPr>
            <a:endParaRPr lang="en-GB" baseline="0" dirty="0"/>
          </a:p>
          <a:p>
            <a:pPr defTabSz="911657">
              <a:defRPr/>
            </a:pPr>
            <a:r>
              <a:rPr lang="en-GB" baseline="0" dirty="0"/>
              <a:t>Though some studies argue that 47% of US employment is subject to substitution (39% in Germany, 35% in the UK) (Frey and Osborne 2013), others put this figure at 12% (9% in Germany) (ZEW, 2015). The assumptions of what tasks are replaceable are key, but the undisputed fact is that the occupational structure will change and the tasks required to carry out jobs will also change. Substitution may mean the destruction of certain jobs, but not the destruction of employment.</a:t>
            </a:r>
          </a:p>
        </p:txBody>
      </p:sp>
      <p:sp>
        <p:nvSpPr>
          <p:cNvPr id="4" name="Slide Number Placeholder 3"/>
          <p:cNvSpPr>
            <a:spLocks noGrp="1"/>
          </p:cNvSpPr>
          <p:nvPr>
            <p:ph type="sldNum" sz="quarter" idx="10"/>
          </p:nvPr>
        </p:nvSpPr>
        <p:spPr/>
        <p:txBody>
          <a:bodyPr/>
          <a:lstStyle/>
          <a:p>
            <a:fld id="{B26EEEE6-B896-493A-935A-C356B2C8C708}" type="slidenum">
              <a:rPr lang="en-GB" smtClean="0"/>
              <a:t>9</a:t>
            </a:fld>
            <a:endParaRPr lang="en-GB"/>
          </a:p>
        </p:txBody>
      </p:sp>
    </p:spTree>
    <p:extLst>
      <p:ext uri="{BB962C8B-B14F-4D97-AF65-F5344CB8AC3E}">
        <p14:creationId xmlns:p14="http://schemas.microsoft.com/office/powerpoint/2010/main" val="41640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2088" cy="4008438"/>
          </a:xfrm>
        </p:spPr>
      </p:sp>
      <p:sp>
        <p:nvSpPr>
          <p:cNvPr id="3" name="Notes Placeholder 2"/>
          <p:cNvSpPr>
            <a:spLocks noGrp="1"/>
          </p:cNvSpPr>
          <p:nvPr>
            <p:ph type="body" idx="1"/>
          </p:nvPr>
        </p:nvSpPr>
        <p:spPr/>
        <p:txBody>
          <a:bodyPr>
            <a:normAutofit fontScale="70000" lnSpcReduction="20000"/>
          </a:bodyPr>
          <a:lstStyle/>
          <a:p>
            <a:pPr defTabSz="914301">
              <a:defRPr/>
            </a:pPr>
            <a:r>
              <a:rPr lang="en-GB" dirty="0"/>
              <a:t>In the </a:t>
            </a:r>
            <a:r>
              <a:rPr lang="en-GB" b="1" dirty="0"/>
              <a:t>short term</a:t>
            </a:r>
            <a:r>
              <a:rPr lang="en-GB" dirty="0"/>
              <a:t>,</a:t>
            </a:r>
            <a:r>
              <a:rPr lang="en-GB" baseline="0" dirty="0"/>
              <a:t> and on local labour markets, technological change may disrupt employment inducing displacement in some areas but creating poles of economic development in others. </a:t>
            </a:r>
          </a:p>
          <a:p>
            <a:endParaRPr lang="en-GB" dirty="0"/>
          </a:p>
          <a:p>
            <a:r>
              <a:rPr lang="en-GB" dirty="0"/>
              <a:t>On an</a:t>
            </a:r>
            <a:r>
              <a:rPr lang="en-GB" baseline="0" dirty="0"/>
              <a:t> </a:t>
            </a:r>
            <a:r>
              <a:rPr lang="en-GB" b="1" baseline="0" dirty="0"/>
              <a:t>aggregate level and in the long term</a:t>
            </a:r>
            <a:r>
              <a:rPr lang="en-GB" dirty="0"/>
              <a:t>,</a:t>
            </a:r>
            <a:r>
              <a:rPr lang="en-GB" baseline="0" dirty="0"/>
              <a:t> skill-biased and routine-biased technical change has changed the occupational structure of our economies (</a:t>
            </a:r>
            <a:r>
              <a:rPr lang="en-GB" b="1" baseline="0" dirty="0"/>
              <a:t>job polarisation</a:t>
            </a:r>
            <a:r>
              <a:rPr lang="en-GB" baseline="0" dirty="0"/>
              <a:t>) the distribution of high-skilled and high-paying work </a:t>
            </a:r>
            <a:r>
              <a:rPr lang="en-GB" b="1" baseline="0" dirty="0"/>
              <a:t>geographically</a:t>
            </a:r>
            <a:r>
              <a:rPr lang="en-GB" baseline="0" dirty="0"/>
              <a:t>, but not the need for human labour as aggregate demand and the demand for complementary services increase (</a:t>
            </a:r>
            <a:r>
              <a:rPr lang="en-GB" baseline="0" dirty="0" err="1"/>
              <a:t>Autor</a:t>
            </a:r>
            <a:r>
              <a:rPr lang="en-GB" baseline="0" dirty="0"/>
              <a:t>, 2015; </a:t>
            </a:r>
            <a:r>
              <a:rPr lang="en-GB" baseline="0" dirty="0" err="1"/>
              <a:t>Bessen</a:t>
            </a:r>
            <a:r>
              <a:rPr lang="en-GB" baseline="0" dirty="0"/>
              <a:t>, 2015). </a:t>
            </a:r>
          </a:p>
          <a:p>
            <a:pPr defTabSz="911558">
              <a:defRPr/>
            </a:pPr>
            <a:endParaRPr lang="en-GB" baseline="0" dirty="0"/>
          </a:p>
          <a:p>
            <a:pPr defTabSz="911558">
              <a:defRPr/>
            </a:pPr>
            <a:r>
              <a:rPr lang="en-GB" baseline="0" dirty="0"/>
              <a:t>In particular, the number of direct jobs created by the IT industry is relatively low (job creation is driven by the Service sector), its </a:t>
            </a:r>
            <a:r>
              <a:rPr lang="en-GB" b="1" baseline="0" dirty="0"/>
              <a:t>multiplier effect </a:t>
            </a:r>
            <a:r>
              <a:rPr lang="en-GB" baseline="0" dirty="0"/>
              <a:t>needs to be considered. In the US, it has been estimated at 4.9 (</a:t>
            </a:r>
            <a:r>
              <a:rPr lang="en-GB" baseline="0" dirty="0" err="1"/>
              <a:t>Moretti</a:t>
            </a:r>
            <a:r>
              <a:rPr lang="en-GB" baseline="0" dirty="0"/>
              <a:t>, 2013) and at 5 in European Countries (</a:t>
            </a:r>
            <a:r>
              <a:rPr lang="en-GB" baseline="0" dirty="0" err="1"/>
              <a:t>Goos</a:t>
            </a:r>
            <a:r>
              <a:rPr lang="en-GB" baseline="0" dirty="0"/>
              <a:t>, </a:t>
            </a:r>
            <a:r>
              <a:rPr lang="en-GB" baseline="0" dirty="0" err="1"/>
              <a:t>Konings</a:t>
            </a:r>
            <a:r>
              <a:rPr lang="en-GB" baseline="0" dirty="0"/>
              <a:t> and </a:t>
            </a:r>
            <a:r>
              <a:rPr lang="en-GB" baseline="0" dirty="0" err="1"/>
              <a:t>Vandemeyer</a:t>
            </a:r>
            <a:r>
              <a:rPr lang="en-GB" baseline="0" dirty="0"/>
              <a:t>, 2015). </a:t>
            </a:r>
          </a:p>
          <a:p>
            <a:pPr defTabSz="911558">
              <a:defRPr/>
            </a:pPr>
            <a:endParaRPr lang="en-GB" baseline="0" dirty="0"/>
          </a:p>
          <a:p>
            <a:pPr defTabSz="911558">
              <a:defRPr/>
            </a:pPr>
            <a:r>
              <a:rPr lang="en-GB" b="1" baseline="0" dirty="0"/>
              <a:t>Active labour market policies and industrial policy </a:t>
            </a:r>
            <a:r>
              <a:rPr lang="en-GB" baseline="0" dirty="0"/>
              <a:t>are key government levers to mitigate the negative impact of technological change on employment and direct these dynamics towards greater and better employment opportunities. </a:t>
            </a:r>
            <a:endParaRPr lang="en-GB" dirty="0"/>
          </a:p>
          <a:p>
            <a:endParaRPr lang="en-GB" baseline="0" dirty="0"/>
          </a:p>
          <a:p>
            <a:pPr defTabSz="911558">
              <a:defRPr/>
            </a:pPr>
            <a:r>
              <a:rPr lang="en-GB" dirty="0">
                <a:solidFill>
                  <a:schemeClr val="tx1">
                    <a:lumMod val="50000"/>
                  </a:schemeClr>
                </a:solidFill>
              </a:rPr>
              <a:t>At the core of workers’ </a:t>
            </a:r>
            <a:r>
              <a:rPr lang="en-GB" b="1" dirty="0">
                <a:solidFill>
                  <a:schemeClr val="tx1">
                    <a:lumMod val="50000"/>
                  </a:schemeClr>
                </a:solidFill>
              </a:rPr>
              <a:t>capacity to benefit </a:t>
            </a:r>
            <a:r>
              <a:rPr lang="en-GB" dirty="0">
                <a:solidFill>
                  <a:schemeClr val="tx1">
                    <a:lumMod val="50000"/>
                  </a:schemeClr>
                </a:solidFill>
              </a:rPr>
              <a:t>from these changes is having </a:t>
            </a:r>
            <a:r>
              <a:rPr lang="en-GB" b="1" dirty="0">
                <a:solidFill>
                  <a:schemeClr val="tx1">
                    <a:lumMod val="50000"/>
                  </a:schemeClr>
                </a:solidFill>
              </a:rPr>
              <a:t>skills that are complementary to digital</a:t>
            </a:r>
            <a:r>
              <a:rPr lang="en-GB" b="1" baseline="0" dirty="0">
                <a:solidFill>
                  <a:schemeClr val="tx1">
                    <a:lumMod val="50000"/>
                  </a:schemeClr>
                </a:solidFill>
              </a:rPr>
              <a:t> technologies </a:t>
            </a:r>
            <a:r>
              <a:rPr lang="en-GB" b="1" dirty="0">
                <a:solidFill>
                  <a:schemeClr val="tx1">
                    <a:lumMod val="50000"/>
                  </a:schemeClr>
                </a:solidFill>
              </a:rPr>
              <a:t>or non-substitutable  by</a:t>
            </a:r>
            <a:r>
              <a:rPr lang="en-GB" b="1" baseline="0" dirty="0">
                <a:solidFill>
                  <a:schemeClr val="tx1">
                    <a:lumMod val="50000"/>
                  </a:schemeClr>
                </a:solidFill>
              </a:rPr>
              <a:t> them </a:t>
            </a:r>
            <a:r>
              <a:rPr lang="en-GB" b="0" baseline="0" dirty="0">
                <a:solidFill>
                  <a:schemeClr val="tx1">
                    <a:lumMod val="50000"/>
                  </a:schemeClr>
                </a:solidFill>
              </a:rPr>
              <a:t>(soft skills, social skills, occupations based on tacit knowledge). The geographic distribution of innovation and wealth point to the need to create high-skill poles at an urban level that complement industrial policy (Berger and Frey 2015). </a:t>
            </a:r>
            <a:endParaRPr lang="en-GB" b="1" dirty="0">
              <a:solidFill>
                <a:schemeClr val="tx1">
                  <a:lumMod val="50000"/>
                </a:schemeClr>
              </a:solidFill>
            </a:endParaRPr>
          </a:p>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10</a:t>
            </a:fld>
            <a:endParaRPr lang="en-GB"/>
          </a:p>
        </p:txBody>
      </p:sp>
    </p:spTree>
    <p:extLst>
      <p:ext uri="{BB962C8B-B14F-4D97-AF65-F5344CB8AC3E}">
        <p14:creationId xmlns:p14="http://schemas.microsoft.com/office/powerpoint/2010/main" val="94215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1063DEE-F514-4C1A-B749-39DFBDC970FA}" type="slidenum">
              <a:rPr lang="en-US" altLang="en-US"/>
              <a:pPr/>
              <a:t>11</a:t>
            </a:fld>
            <a:endParaRPr lang="en-US" altLang="en-US"/>
          </a:p>
        </p:txBody>
      </p:sp>
      <p:sp>
        <p:nvSpPr>
          <p:cNvPr id="48129" name="Rectangle 1"/>
          <p:cNvSpPr txBox="1">
            <a:spLocks noGrp="1" noRot="1" noChangeAspect="1" noChangeArrowheads="1"/>
          </p:cNvSpPr>
          <p:nvPr>
            <p:ph type="sldImg"/>
          </p:nvPr>
        </p:nvSpPr>
        <p:spPr bwMode="auto">
          <a:xfrm>
            <a:off x="1408113" y="760413"/>
            <a:ext cx="4943475" cy="37576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776605" y="4758486"/>
            <a:ext cx="6208084" cy="45086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Countries </a:t>
            </a:r>
            <a:r>
              <a:rPr lang="en-US" altLang="en-US" dirty="0" err="1"/>
              <a:t>analysed</a:t>
            </a:r>
            <a:r>
              <a:rPr lang="en-US" altLang="en-US" dirty="0"/>
              <a:t> in the McKinsey Survey</a:t>
            </a:r>
            <a:r>
              <a:rPr lang="en-US" altLang="en-US" baseline="0" dirty="0"/>
              <a:t> are: UK, Italy, Germany, Spain, Greece, Portugal, France and Sweden</a:t>
            </a:r>
            <a:endParaRPr lang="en-US" altLang="en-US" dirty="0"/>
          </a:p>
        </p:txBody>
      </p:sp>
    </p:spTree>
    <p:extLst>
      <p:ext uri="{BB962C8B-B14F-4D97-AF65-F5344CB8AC3E}">
        <p14:creationId xmlns:p14="http://schemas.microsoft.com/office/powerpoint/2010/main" val="58108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2088" cy="4008438"/>
          </a:xfrm>
        </p:spPr>
      </p:sp>
      <p:sp>
        <p:nvSpPr>
          <p:cNvPr id="3" name="Märkmete kohatäide 2"/>
          <p:cNvSpPr>
            <a:spLocks noGrp="1"/>
          </p:cNvSpPr>
          <p:nvPr>
            <p:ph type="body" idx="1"/>
          </p:nvPr>
        </p:nvSpPr>
        <p:spPr/>
        <p:txBody>
          <a:bodyPr/>
          <a:lstStyle/>
          <a:p>
            <a:r>
              <a:rPr lang="et-EE" dirty="0" smtClean="0"/>
              <a:t>15,7% 2016 </a:t>
            </a:r>
            <a:endParaRPr lang="et-EE" dirty="0"/>
          </a:p>
        </p:txBody>
      </p:sp>
      <p:sp>
        <p:nvSpPr>
          <p:cNvPr id="4" name="Slaidinumbri kohatäide 3"/>
          <p:cNvSpPr>
            <a:spLocks noGrp="1"/>
          </p:cNvSpPr>
          <p:nvPr>
            <p:ph type="sldNum" sz="quarter" idx="10"/>
          </p:nvPr>
        </p:nvSpPr>
        <p:spPr/>
        <p:txBody>
          <a:bodyPr/>
          <a:lstStyle/>
          <a:p>
            <a:pPr>
              <a:defRPr/>
            </a:pPr>
            <a:fld id="{2B977031-50CB-4D52-A1F9-D18E09AF9A8D}" type="slidenum">
              <a:rPr lang="et-EE" smtClean="0"/>
              <a:pPr>
                <a:defRPr/>
              </a:pPr>
              <a:t>16</a:t>
            </a:fld>
            <a:endParaRPr lang="et-EE"/>
          </a:p>
        </p:txBody>
      </p:sp>
    </p:spTree>
    <p:extLst>
      <p:ext uri="{BB962C8B-B14F-4D97-AF65-F5344CB8AC3E}">
        <p14:creationId xmlns:p14="http://schemas.microsoft.com/office/powerpoint/2010/main" val="290701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xfrm>
            <a:off x="1143000" y="812800"/>
            <a:ext cx="5272088" cy="4008438"/>
          </a:xfrm>
          <a:solidFill>
            <a:srgbClr val="4F81BD"/>
          </a:solidFill>
          <a:ln w="25402">
            <a:solidFill>
              <a:srgbClr val="385D8A"/>
            </a:solidFill>
          </a:ln>
        </p:spPr>
      </p:sp>
      <p:sp>
        <p:nvSpPr>
          <p:cNvPr id="28674" name="Notes Placeholder 2"/>
          <p:cNvSpPr txBox="1">
            <a:spLocks noGrp="1"/>
          </p:cNvSpPr>
          <p:nvPr>
            <p:ph type="body" sz="quarter" idx="1"/>
          </p:nvPr>
        </p:nvSpPr>
        <p:spPr bwMode="auto">
          <a:noFill/>
        </p:spPr>
        <p:txBody>
          <a:bodyPr numCol="1">
            <a:prstTxWarp prst="textNoShape">
              <a:avLst/>
            </a:prstTxWarp>
            <a:spAutoFit/>
          </a:bodyPr>
          <a:lstStyle/>
          <a:p>
            <a:pPr eaLnBrk="1"/>
            <a:endParaRPr lang="ru-RU" smtClean="0">
              <a:latin typeface="Arial" charset="0"/>
              <a:ea typeface="Microsoft YaHei" pitchFamily="34" charset="-122"/>
            </a:endParaRPr>
          </a:p>
        </p:txBody>
      </p:sp>
    </p:spTree>
    <p:extLst>
      <p:ext uri="{BB962C8B-B14F-4D97-AF65-F5344CB8AC3E}">
        <p14:creationId xmlns:p14="http://schemas.microsoft.com/office/powerpoint/2010/main" val="341309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812800"/>
            <a:ext cx="5272088" cy="4008438"/>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2B977031-50CB-4D52-A1F9-D18E09AF9A8D}" type="slidenum">
              <a:rPr lang="et-EE" smtClean="0"/>
              <a:pPr>
                <a:defRPr/>
              </a:pPr>
              <a:t>19</a:t>
            </a:fld>
            <a:endParaRPr lang="et-EE"/>
          </a:p>
        </p:txBody>
      </p:sp>
    </p:spTree>
    <p:extLst>
      <p:ext uri="{BB962C8B-B14F-4D97-AF65-F5344CB8AC3E}">
        <p14:creationId xmlns:p14="http://schemas.microsoft.com/office/powerpoint/2010/main" val="324974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9A0A888-B981-4BAF-9C3D-14E75191651E}" type="slidenum">
              <a:rPr lang="en-US" altLang="en-US"/>
              <a:pPr/>
              <a:t>20</a:t>
            </a:fld>
            <a:endParaRPr lang="en-US" altLang="en-US"/>
          </a:p>
        </p:txBody>
      </p:sp>
      <p:sp>
        <p:nvSpPr>
          <p:cNvPr id="47105" name="Rectangle 1"/>
          <p:cNvSpPr txBox="1">
            <a:spLocks noGrp="1" noRot="1" noChangeAspect="1" noChangeArrowheads="1"/>
          </p:cNvSpPr>
          <p:nvPr>
            <p:ph type="sldImg"/>
          </p:nvPr>
        </p:nvSpPr>
        <p:spPr bwMode="auto">
          <a:xfrm>
            <a:off x="1408113" y="760413"/>
            <a:ext cx="4943475" cy="37576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76605" y="4758486"/>
            <a:ext cx="6208084" cy="45086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80210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grpSp>
        <p:nvGrpSpPr>
          <p:cNvPr id="4" name="Group 24"/>
          <p:cNvGrpSpPr>
            <a:grpSpLocks/>
          </p:cNvGrpSpPr>
          <p:nvPr/>
        </p:nvGrpSpPr>
        <p:grpSpPr bwMode="auto">
          <a:xfrm>
            <a:off x="200025" y="0"/>
            <a:ext cx="3717925" cy="6840538"/>
            <a:chOff x="199988" y="0"/>
            <a:chExt cx="3718563" cy="6840543"/>
          </a:xfrm>
        </p:grpSpPr>
        <p:sp>
          <p:nvSpPr>
            <p:cNvPr id="5" name="Freeform 6"/>
            <p:cNvSpPr/>
            <p:nvPr/>
          </p:nvSpPr>
          <p:spPr>
            <a:xfrm>
              <a:off x="631862" y="0"/>
              <a:ext cx="1343255" cy="3962403"/>
            </a:xfrm>
            <a:custGeom>
              <a:avLst/>
              <a:gdLst>
                <a:gd name="f0" fmla="val w"/>
                <a:gd name="f1" fmla="val h"/>
                <a:gd name="f2" fmla="val 0"/>
                <a:gd name="f3" fmla="val 860"/>
                <a:gd name="f4" fmla="val 2502"/>
                <a:gd name="f5" fmla="val 2445"/>
                <a:gd name="f6" fmla="val 228"/>
                <a:gd name="f7" fmla="val 620"/>
                <a:gd name="f8" fmla="*/ f0 1 860"/>
                <a:gd name="f9" fmla="*/ f1 1 2502"/>
                <a:gd name="f10" fmla="+- f4 0 f2"/>
                <a:gd name="f11" fmla="+- f3 0 f2"/>
                <a:gd name="f12" fmla="*/ f11 1 860"/>
                <a:gd name="f13" fmla="*/ f10 1 2502"/>
                <a:gd name="f14" fmla="*/ 0 1 f12"/>
                <a:gd name="f15" fmla="*/ f3 1 f12"/>
                <a:gd name="f16" fmla="*/ 0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860" h="2502">
                  <a:moveTo>
                    <a:pt x="f2" y="f5"/>
                  </a:moveTo>
                  <a:lnTo>
                    <a:pt x="f6" y="f4"/>
                  </a:lnTo>
                  <a:lnTo>
                    <a:pt x="f3" y="f2"/>
                  </a:lnTo>
                  <a:lnTo>
                    <a:pt x="f7" y="f2"/>
                  </a:lnTo>
                  <a:lnTo>
                    <a:pt x="f2" y="f5"/>
                  </a:lnTo>
                  <a:close/>
                </a:path>
              </a:pathLst>
            </a:custGeom>
            <a:solidFill>
              <a:srgbClr val="30ACEC"/>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6" name="Freeform 7"/>
            <p:cNvSpPr/>
            <p:nvPr/>
          </p:nvSpPr>
          <p:spPr>
            <a:xfrm>
              <a:off x="199988" y="0"/>
              <a:ext cx="1316264" cy="3852866"/>
            </a:xfrm>
            <a:custGeom>
              <a:avLst/>
              <a:gdLst>
                <a:gd name="f0" fmla="val w"/>
                <a:gd name="f1" fmla="val h"/>
                <a:gd name="f2" fmla="val 0"/>
                <a:gd name="f3" fmla="val 842"/>
                <a:gd name="f4" fmla="val 2433"/>
                <a:gd name="f5" fmla="val 602"/>
                <a:gd name="f6" fmla="val 2376"/>
                <a:gd name="f7" fmla="val 228"/>
                <a:gd name="f8" fmla="*/ f0 1 842"/>
                <a:gd name="f9" fmla="*/ f1 1 2433"/>
                <a:gd name="f10" fmla="+- f4 0 f2"/>
                <a:gd name="f11" fmla="+- f3 0 f2"/>
                <a:gd name="f12" fmla="*/ f11 1 842"/>
                <a:gd name="f13" fmla="*/ f10 1 2433"/>
                <a:gd name="f14" fmla="*/ 0 1 f12"/>
                <a:gd name="f15" fmla="*/ f3 1 f12"/>
                <a:gd name="f16" fmla="*/ 0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842" h="2433">
                  <a:moveTo>
                    <a:pt x="f3" y="f2"/>
                  </a:moveTo>
                  <a:lnTo>
                    <a:pt x="f5" y="f2"/>
                  </a:lnTo>
                  <a:lnTo>
                    <a:pt x="f2" y="f6"/>
                  </a:lnTo>
                  <a:lnTo>
                    <a:pt x="f7" y="f4"/>
                  </a:lnTo>
                  <a:lnTo>
                    <a:pt x="f3" y="f2"/>
                  </a:lnTo>
                  <a:close/>
                </a:path>
              </a:pathLst>
            </a:custGeom>
            <a:solidFill>
              <a:srgbClr val="595959"/>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7" name="Freeform 8"/>
            <p:cNvSpPr/>
            <p:nvPr/>
          </p:nvSpPr>
          <p:spPr>
            <a:xfrm>
              <a:off x="204752" y="3767141"/>
              <a:ext cx="1905327" cy="3073402"/>
            </a:xfrm>
            <a:custGeom>
              <a:avLst/>
              <a:gdLst>
                <a:gd name="f0" fmla="val w"/>
                <a:gd name="f1" fmla="val h"/>
                <a:gd name="f2" fmla="val 0"/>
                <a:gd name="f3" fmla="val 1220"/>
                <a:gd name="f4" fmla="val 1941"/>
                <a:gd name="f5" fmla="val 1166"/>
                <a:gd name="f6" fmla="*/ f0 1 1220"/>
                <a:gd name="f7" fmla="*/ f1 1 1941"/>
                <a:gd name="f8" fmla="+- f4 0 f2"/>
                <a:gd name="f9" fmla="+- f3 0 f2"/>
                <a:gd name="f10" fmla="*/ f9 1 1220"/>
                <a:gd name="f11" fmla="*/ f8 1 1941"/>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20" h="1941">
                  <a:moveTo>
                    <a:pt x="f2" y="f2"/>
                  </a:moveTo>
                  <a:lnTo>
                    <a:pt x="f5" y="f4"/>
                  </a:lnTo>
                  <a:lnTo>
                    <a:pt x="f3" y="f4"/>
                  </a:lnTo>
                  <a:lnTo>
                    <a:pt x="f2" y="f2"/>
                  </a:lnTo>
                  <a:close/>
                </a:path>
              </a:pathLst>
            </a:custGeom>
            <a:solidFill>
              <a:srgbClr val="262626"/>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8" name="Freeform 9"/>
            <p:cNvSpPr/>
            <p:nvPr/>
          </p:nvSpPr>
          <p:spPr>
            <a:xfrm>
              <a:off x="636626" y="3876678"/>
              <a:ext cx="2335613" cy="2963865"/>
            </a:xfrm>
            <a:custGeom>
              <a:avLst/>
              <a:gdLst>
                <a:gd name="f0" fmla="val w"/>
                <a:gd name="f1" fmla="val h"/>
                <a:gd name="f2" fmla="val 0"/>
                <a:gd name="f3" fmla="val 1495"/>
                <a:gd name="f4" fmla="val 1872"/>
                <a:gd name="f5" fmla="val 1442"/>
                <a:gd name="f6" fmla="*/ f0 1 1495"/>
                <a:gd name="f7" fmla="*/ f1 1 1872"/>
                <a:gd name="f8" fmla="+- f4 0 f2"/>
                <a:gd name="f9" fmla="+- f3 0 f2"/>
                <a:gd name="f10" fmla="*/ f9 1 1495"/>
                <a:gd name="f11" fmla="*/ f8 1 1872"/>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495" h="1872">
                  <a:moveTo>
                    <a:pt x="f3" y="f4"/>
                  </a:moveTo>
                  <a:lnTo>
                    <a:pt x="f2" y="f2"/>
                  </a:lnTo>
                  <a:lnTo>
                    <a:pt x="f5" y="f4"/>
                  </a:lnTo>
                  <a:lnTo>
                    <a:pt x="f3" y="f4"/>
                  </a:lnTo>
                  <a:close/>
                </a:path>
              </a:pathLst>
            </a:custGeom>
            <a:solidFill>
              <a:srgbClr val="0C5A82"/>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11" name="Freeform 10"/>
            <p:cNvSpPr/>
            <p:nvPr/>
          </p:nvSpPr>
          <p:spPr>
            <a:xfrm>
              <a:off x="631862" y="3871916"/>
              <a:ext cx="3286689" cy="2968627"/>
            </a:xfrm>
            <a:custGeom>
              <a:avLst/>
              <a:gdLst>
                <a:gd name="f0" fmla="val w"/>
                <a:gd name="f1" fmla="val h"/>
                <a:gd name="f2" fmla="val 0"/>
                <a:gd name="f3" fmla="val 2104"/>
                <a:gd name="f4" fmla="val 1875"/>
                <a:gd name="f5" fmla="val 3"/>
                <a:gd name="f6" fmla="val 1498"/>
                <a:gd name="f7" fmla="val 228"/>
                <a:gd name="f8" fmla="val 57"/>
                <a:gd name="f9" fmla="*/ f0 1 2104"/>
                <a:gd name="f10" fmla="*/ f1 1 1875"/>
                <a:gd name="f11" fmla="+- f4 0 f2"/>
                <a:gd name="f12" fmla="+- f3 0 f2"/>
                <a:gd name="f13" fmla="*/ f12 1 2104"/>
                <a:gd name="f14" fmla="*/ f11 1 1875"/>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104" h="1875">
                  <a:moveTo>
                    <a:pt x="f2" y="f2"/>
                  </a:moveTo>
                  <a:lnTo>
                    <a:pt x="f5" y="f5"/>
                  </a:lnTo>
                  <a:lnTo>
                    <a:pt x="f6" y="f4"/>
                  </a:lnTo>
                  <a:lnTo>
                    <a:pt x="f3" y="f4"/>
                  </a:lnTo>
                  <a:lnTo>
                    <a:pt x="f7" y="f8"/>
                  </a:lnTo>
                  <a:lnTo>
                    <a:pt x="f2" y="f2"/>
                  </a:lnTo>
                  <a:close/>
                </a:path>
              </a:pathLst>
            </a:custGeom>
            <a:solidFill>
              <a:srgbClr val="1287C3"/>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12" name="Freeform 11"/>
            <p:cNvSpPr/>
            <p:nvPr/>
          </p:nvSpPr>
          <p:spPr>
            <a:xfrm>
              <a:off x="199988" y="3762378"/>
              <a:ext cx="2618237" cy="3078165"/>
            </a:xfrm>
            <a:custGeom>
              <a:avLst/>
              <a:gdLst>
                <a:gd name="f0" fmla="val w"/>
                <a:gd name="f1" fmla="val h"/>
                <a:gd name="f2" fmla="val 0"/>
                <a:gd name="f3" fmla="val 1676"/>
                <a:gd name="f4" fmla="val 1944"/>
                <a:gd name="f5" fmla="val 264"/>
                <a:gd name="f6" fmla="val 111"/>
                <a:gd name="f7" fmla="val 225"/>
                <a:gd name="f8" fmla="val 60"/>
                <a:gd name="f9" fmla="val 228"/>
                <a:gd name="f10" fmla="val 234"/>
                <a:gd name="f11" fmla="val 69"/>
                <a:gd name="f12" fmla="val 57"/>
                <a:gd name="f13" fmla="val 222"/>
                <a:gd name="f14" fmla="val 54"/>
                <a:gd name="f15" fmla="val 3"/>
                <a:gd name="f16" fmla="val 1223"/>
                <a:gd name="f17" fmla="*/ f0 1 1676"/>
                <a:gd name="f18" fmla="*/ f1 1 1944"/>
                <a:gd name="f19" fmla="+- f4 0 f2"/>
                <a:gd name="f20" fmla="+- f3 0 f2"/>
                <a:gd name="f21" fmla="*/ f20 1 1676"/>
                <a:gd name="f22" fmla="*/ f19 1 1944"/>
                <a:gd name="f23" fmla="*/ 0 1 f21"/>
                <a:gd name="f24" fmla="*/ f3 1 f21"/>
                <a:gd name="f25" fmla="*/ 0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76" h="1944">
                  <a:moveTo>
                    <a:pt x="f3" y="f4"/>
                  </a:moveTo>
                  <a:lnTo>
                    <a:pt x="f5" y="f6"/>
                  </a:lnTo>
                  <a:lnTo>
                    <a:pt x="f7" y="f8"/>
                  </a:lnTo>
                  <a:lnTo>
                    <a:pt x="f9" y="f8"/>
                  </a:lnTo>
                  <a:lnTo>
                    <a:pt x="f5" y="f6"/>
                  </a:lnTo>
                  <a:lnTo>
                    <a:pt x="f10" y="f11"/>
                  </a:lnTo>
                  <a:lnTo>
                    <a:pt x="f9" y="f12"/>
                  </a:lnTo>
                  <a:lnTo>
                    <a:pt x="f13" y="f14"/>
                  </a:lnTo>
                  <a:lnTo>
                    <a:pt x="f2" y="f2"/>
                  </a:lnTo>
                  <a:lnTo>
                    <a:pt x="f15" y="f15"/>
                  </a:lnTo>
                  <a:lnTo>
                    <a:pt x="f16" y="f4"/>
                  </a:lnTo>
                  <a:lnTo>
                    <a:pt x="f3" y="f4"/>
                  </a:lnTo>
                  <a:close/>
                </a:path>
              </a:pathLst>
            </a:custGeom>
            <a:solidFill>
              <a:srgbClr val="404040"/>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grpSp>
      <p:sp>
        <p:nvSpPr>
          <p:cNvPr id="13" name="Freeform 12"/>
          <p:cNvSpPr/>
          <p:nvPr/>
        </p:nvSpPr>
        <p:spPr>
          <a:xfrm>
            <a:off x="200025" y="3762375"/>
            <a:ext cx="355600" cy="90488"/>
          </a:xfrm>
          <a:custGeom>
            <a:avLst/>
            <a:gdLst>
              <a:gd name="f0" fmla="val w"/>
              <a:gd name="f1" fmla="val h"/>
              <a:gd name="f2" fmla="val 0"/>
              <a:gd name="f3" fmla="val 228"/>
              <a:gd name="f4" fmla="val 57"/>
              <a:gd name="f5" fmla="val 222"/>
              <a:gd name="f6" fmla="val 54"/>
              <a:gd name="f7" fmla="*/ f0 1 228"/>
              <a:gd name="f8" fmla="*/ f1 1 57"/>
              <a:gd name="f9" fmla="+- f4 0 f2"/>
              <a:gd name="f10" fmla="+- f3 0 f2"/>
              <a:gd name="f11" fmla="*/ f10 1 228"/>
              <a:gd name="f12" fmla="*/ f9 1 57"/>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28" h="57">
                <a:moveTo>
                  <a:pt x="f3" y="f4"/>
                </a:moveTo>
                <a:lnTo>
                  <a:pt x="f2" y="f2"/>
                </a:lnTo>
                <a:lnTo>
                  <a:pt x="f5" y="f6"/>
                </a:lnTo>
                <a:lnTo>
                  <a:pt x="f3" y="f4"/>
                </a:lnTo>
                <a:close/>
              </a:path>
            </a:pathLst>
          </a:custGeom>
          <a:solidFill>
            <a:srgbClr val="29ABE2"/>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14" name="Freeform 13"/>
          <p:cNvSpPr/>
          <p:nvPr/>
        </p:nvSpPr>
        <p:spPr>
          <a:xfrm>
            <a:off x="550863" y="3857625"/>
            <a:ext cx="61912" cy="80963"/>
          </a:xfrm>
          <a:custGeom>
            <a:avLst/>
            <a:gdLst>
              <a:gd name="f0" fmla="val w"/>
              <a:gd name="f1" fmla="val h"/>
              <a:gd name="f2" fmla="val 0"/>
              <a:gd name="f3" fmla="val 39"/>
              <a:gd name="f4" fmla="val 51"/>
              <a:gd name="f5" fmla="val 3"/>
              <a:gd name="f6" fmla="*/ f0 1 39"/>
              <a:gd name="f7" fmla="*/ f1 1 51"/>
              <a:gd name="f8" fmla="+- f4 0 f2"/>
              <a:gd name="f9" fmla="+- f3 0 f2"/>
              <a:gd name="f10" fmla="*/ f9 1 39"/>
              <a:gd name="f11" fmla="*/ f8 1 51"/>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9" h="51">
                <a:moveTo>
                  <a:pt x="f2" y="f2"/>
                </a:moveTo>
                <a:lnTo>
                  <a:pt x="f3" y="f4"/>
                </a:lnTo>
                <a:lnTo>
                  <a:pt x="f5" y="f2"/>
                </a:lnTo>
                <a:lnTo>
                  <a:pt x="f2" y="f2"/>
                </a:lnTo>
                <a:close/>
              </a:path>
            </a:pathLst>
          </a:custGeom>
          <a:solidFill>
            <a:srgbClr val="29ABE2"/>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9" name="Title 1"/>
          <p:cNvSpPr txBox="1">
            <a:spLocks noGrp="1"/>
          </p:cNvSpPr>
          <p:nvPr>
            <p:ph type="ctrTitle"/>
          </p:nvPr>
        </p:nvSpPr>
        <p:spPr>
          <a:xfrm>
            <a:off x="1712186" y="912077"/>
            <a:ext cx="6837371" cy="3479383"/>
          </a:xfrm>
        </p:spPr>
        <p:txBody>
          <a:bodyPr anchor="b" anchorCtr="0"/>
          <a:lstStyle>
            <a:lvl1pPr algn="r">
              <a:defRPr sz="5315"/>
            </a:lvl1pPr>
          </a:lstStyle>
          <a:p>
            <a:pPr lvl="0"/>
            <a:r>
              <a:rPr lang="et-EE"/>
              <a:t>Muutke pealkirja laadi</a:t>
            </a:r>
            <a:endParaRPr lang="en-US"/>
          </a:p>
        </p:txBody>
      </p:sp>
      <p:sp>
        <p:nvSpPr>
          <p:cNvPr id="10" name="Subtitle 2"/>
          <p:cNvSpPr txBox="1">
            <a:spLocks noGrp="1"/>
          </p:cNvSpPr>
          <p:nvPr>
            <p:ph type="subTitle" idx="1"/>
          </p:nvPr>
        </p:nvSpPr>
        <p:spPr>
          <a:xfrm>
            <a:off x="2878037" y="4391451"/>
            <a:ext cx="5671520" cy="1361056"/>
          </a:xfrm>
        </p:spPr>
        <p:txBody>
          <a:bodyPr anchor="t"/>
          <a:lstStyle>
            <a:lvl1pPr marL="0" indent="0" algn="r">
              <a:spcBef>
                <a:spcPts val="400"/>
              </a:spcBef>
              <a:buNone/>
              <a:defRPr sz="1772"/>
            </a:lvl1pPr>
          </a:lstStyle>
          <a:p>
            <a:pPr lvl="0"/>
            <a:r>
              <a:rPr lang="et-EE"/>
              <a:t>Klõpsake laadi muutmiseks</a:t>
            </a:r>
            <a:endParaRPr lang="en-US"/>
          </a:p>
        </p:txBody>
      </p:sp>
      <p:sp>
        <p:nvSpPr>
          <p:cNvPr id="15" name="Date Placeholder 3"/>
          <p:cNvSpPr txBox="1">
            <a:spLocks noGrp="1"/>
          </p:cNvSpPr>
          <p:nvPr>
            <p:ph type="dt" sz="half" idx="10"/>
          </p:nvPr>
        </p:nvSpPr>
        <p:spPr>
          <a:xfrm>
            <a:off x="7210425" y="6102350"/>
            <a:ext cx="842963" cy="363538"/>
          </a:xfrm>
        </p:spPr>
        <p:txBody>
          <a:bodyPr/>
          <a:lstStyle>
            <a:lvl1pPr>
              <a:defRPr/>
            </a:lvl1pPr>
          </a:lstStyle>
          <a:p>
            <a:pPr>
              <a:defRPr/>
            </a:pPr>
            <a:endParaRPr/>
          </a:p>
        </p:txBody>
      </p:sp>
      <p:sp>
        <p:nvSpPr>
          <p:cNvPr id="16" name="Footer Placeholder 4"/>
          <p:cNvSpPr txBox="1">
            <a:spLocks noGrp="1"/>
          </p:cNvSpPr>
          <p:nvPr>
            <p:ph type="ftr" sz="quarter" idx="11"/>
          </p:nvPr>
        </p:nvSpPr>
        <p:spPr>
          <a:xfrm>
            <a:off x="3567113" y="6102350"/>
            <a:ext cx="3551237" cy="363538"/>
          </a:xfrm>
        </p:spPr>
        <p:txBody>
          <a:bodyPr/>
          <a:lstStyle>
            <a:lvl1pPr>
              <a:defRPr/>
            </a:lvl1pPr>
          </a:lstStyle>
          <a:p>
            <a:pPr>
              <a:defRPr/>
            </a:pPr>
            <a:endParaRPr/>
          </a:p>
        </p:txBody>
      </p:sp>
      <p:sp>
        <p:nvSpPr>
          <p:cNvPr id="17" name="Slide Number Placeholder 5"/>
          <p:cNvSpPr txBox="1">
            <a:spLocks noGrp="1"/>
          </p:cNvSpPr>
          <p:nvPr>
            <p:ph type="sldNum" sz="quarter" idx="12"/>
          </p:nvPr>
        </p:nvSpPr>
        <p:spPr>
          <a:xfrm>
            <a:off x="8143875" y="6102350"/>
            <a:ext cx="406400" cy="363538"/>
          </a:xfrm>
        </p:spPr>
        <p:txBody>
          <a:bodyPr/>
          <a:lstStyle>
            <a:lvl1pPr>
              <a:defRPr/>
            </a:lvl1pPr>
          </a:lstStyle>
          <a:p>
            <a:pPr>
              <a:defRPr/>
            </a:pPr>
            <a:fld id="{7E74FA3C-0BDC-4967-AE09-54828801EC1A}" type="slidenum">
              <a:rPr/>
              <a:pPr>
                <a:defRPr/>
              </a:pPr>
              <a:t>‹#›</a:t>
            </a:fld>
            <a:endParaRP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txBox="1">
            <a:spLocks noGrp="1"/>
          </p:cNvSpPr>
          <p:nvPr>
            <p:ph type="title"/>
          </p:nvPr>
        </p:nvSpPr>
        <p:spPr>
          <a:xfrm>
            <a:off x="1095935" y="4720809"/>
            <a:ext cx="7397249" cy="565291"/>
          </a:xfrm>
        </p:spPr>
        <p:txBody>
          <a:bodyPr anchor="b"/>
          <a:lstStyle>
            <a:lvl1pPr>
              <a:defRPr sz="2362"/>
            </a:lvl1pPr>
          </a:lstStyle>
          <a:p>
            <a:pPr lvl="0"/>
            <a:r>
              <a:rPr lang="et-EE"/>
              <a:t>Muutke pealkirja laadi</a:t>
            </a:r>
            <a:endParaRPr lang="en-US"/>
          </a:p>
        </p:txBody>
      </p:sp>
      <p:sp>
        <p:nvSpPr>
          <p:cNvPr id="3" name="Picture Placeholder 2"/>
          <p:cNvSpPr txBox="1">
            <a:spLocks noGrp="1"/>
          </p:cNvSpPr>
          <p:nvPr>
            <p:ph type="pic" idx="4294967295"/>
          </p:nvPr>
        </p:nvSpPr>
        <p:spPr>
          <a:xfrm>
            <a:off x="1761701" y="929734"/>
            <a:ext cx="6073572" cy="3156920"/>
          </a:xfrm>
          <a:ln w="38103">
            <a:solidFill>
              <a:srgbClr val="EBEBEB"/>
            </a:solidFill>
            <a:prstDash val="solid"/>
          </a:ln>
        </p:spPr>
        <p:txBody>
          <a:bodyPr anchor="t" anchorCtr="1"/>
          <a:lstStyle>
            <a:lvl1pPr marL="0" indent="0" algn="ctr">
              <a:spcBef>
                <a:spcPts val="400"/>
              </a:spcBef>
              <a:buNone/>
              <a:defRPr sz="1575"/>
            </a:lvl1pPr>
          </a:lstStyle>
          <a:p>
            <a:pPr lvl="0"/>
            <a:r>
              <a:rPr lang="et-EE" noProof="0"/>
              <a:t>Pildi lisamiseks klõpsake ikooni</a:t>
            </a:r>
            <a:endParaRPr lang="en-US" noProof="0"/>
          </a:p>
        </p:txBody>
      </p:sp>
      <p:sp>
        <p:nvSpPr>
          <p:cNvPr id="4" name="Text Placeholder 3"/>
          <p:cNvSpPr txBox="1">
            <a:spLocks noGrp="1"/>
          </p:cNvSpPr>
          <p:nvPr>
            <p:ph type="body" idx="4294967295"/>
          </p:nvPr>
        </p:nvSpPr>
        <p:spPr>
          <a:xfrm>
            <a:off x="1095935" y="5286109"/>
            <a:ext cx="7397249" cy="492459"/>
          </a:xfrm>
        </p:spPr>
        <p:txBody>
          <a:bodyPr anchorCtr="1"/>
          <a:lstStyle>
            <a:lvl1pPr marL="0" indent="0" algn="ctr">
              <a:spcBef>
                <a:spcPts val="300"/>
              </a:spcBef>
              <a:buNone/>
              <a:defRPr sz="1378"/>
            </a:lvl1pPr>
          </a:lstStyle>
          <a:p>
            <a:pPr lvl="0"/>
            <a:r>
              <a:rPr lang="et-EE"/>
              <a:t>Muutke teksti laade</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64C4D7A5-6EF7-403C-B9DE-A84A71768F66}" type="slidenum">
              <a:rPr/>
              <a:pPr>
                <a:defRPr/>
              </a:pPr>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txBox="1">
            <a:spLocks noGrp="1"/>
          </p:cNvSpPr>
          <p:nvPr>
            <p:ph type="title"/>
          </p:nvPr>
        </p:nvSpPr>
        <p:spPr>
          <a:xfrm>
            <a:off x="1095935" y="684053"/>
            <a:ext cx="7397249" cy="3040242"/>
          </a:xfrm>
        </p:spPr>
        <p:txBody>
          <a:bodyPr/>
          <a:lstStyle>
            <a:lvl1pPr>
              <a:defRPr sz="3149"/>
            </a:lvl1pPr>
          </a:lstStyle>
          <a:p>
            <a:pPr lvl="0"/>
            <a:r>
              <a:rPr lang="et-EE"/>
              <a:t>Muutke pealkirja laadi</a:t>
            </a:r>
            <a:endParaRPr lang="en-US"/>
          </a:p>
        </p:txBody>
      </p:sp>
      <p:sp>
        <p:nvSpPr>
          <p:cNvPr id="3" name="Text Placeholder 2"/>
          <p:cNvSpPr txBox="1">
            <a:spLocks noGrp="1"/>
          </p:cNvSpPr>
          <p:nvPr>
            <p:ph type="body" idx="4294967295"/>
          </p:nvPr>
        </p:nvSpPr>
        <p:spPr>
          <a:xfrm>
            <a:off x="1095935" y="4332344"/>
            <a:ext cx="7397249" cy="1444111"/>
          </a:xfrm>
        </p:spPr>
        <p:txBody>
          <a:bodyPr anchorCtr="1"/>
          <a:lstStyle>
            <a:lvl1pPr marL="0" indent="0" algn="ctr">
              <a:spcBef>
                <a:spcPts val="500"/>
              </a:spcBef>
              <a:buNone/>
              <a:defRPr sz="1968"/>
            </a:lvl1pPr>
          </a:lstStyle>
          <a:p>
            <a:pPr lvl="0"/>
            <a:r>
              <a:rPr lang="et-EE"/>
              <a:t>Muutke teksti laade</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8134138D-4601-4228-B41C-4AFD0773FFE0}" type="slidenum">
              <a:rPr/>
              <a:pPr>
                <a:defRPr/>
              </a:pPr>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7" name="TextBox 13"/>
          <p:cNvSpPr txBox="1"/>
          <p:nvPr/>
        </p:nvSpPr>
        <p:spPr>
          <a:xfrm>
            <a:off x="954088" y="860425"/>
            <a:ext cx="450850" cy="584200"/>
          </a:xfrm>
          <a:prstGeom prst="rect">
            <a:avLst/>
          </a:prstGeom>
          <a:noFill/>
          <a:ln>
            <a:noFill/>
          </a:ln>
        </p:spPr>
        <p:txBody>
          <a:bodyPr lIns="89995" tIns="44997" rIns="89995" bIns="44997" anchor="ctr"/>
          <a:lstStyle/>
          <a:p>
            <a:pPr fontAlgn="auto">
              <a:spcBef>
                <a:spcPts val="0"/>
              </a:spcBef>
              <a:spcAft>
                <a:spcPts val="0"/>
              </a:spcAft>
              <a:defRPr sz="1800" b="0" i="0" u="none" strike="noStrike" kern="0" cap="none" spc="0" baseline="0">
                <a:solidFill>
                  <a:srgbClr val="000000"/>
                </a:solidFill>
                <a:uFillTx/>
              </a:defRPr>
            </a:pPr>
            <a:r>
              <a:rPr lang="en-US" sz="7874" kern="0" cap="all">
                <a:solidFill>
                  <a:srgbClr val="000000"/>
                </a:solidFill>
                <a:latin typeface="Corbel"/>
                <a:cs typeface="+mn-cs"/>
              </a:rPr>
              <a:t>“</a:t>
            </a:r>
          </a:p>
        </p:txBody>
      </p:sp>
      <p:sp>
        <p:nvSpPr>
          <p:cNvPr id="8" name="TextBox 14"/>
          <p:cNvSpPr txBox="1"/>
          <p:nvPr/>
        </p:nvSpPr>
        <p:spPr>
          <a:xfrm>
            <a:off x="8043863" y="2811463"/>
            <a:ext cx="449262" cy="584200"/>
          </a:xfrm>
          <a:prstGeom prst="rect">
            <a:avLst/>
          </a:prstGeom>
          <a:noFill/>
          <a:ln>
            <a:noFill/>
          </a:ln>
        </p:spPr>
        <p:txBody>
          <a:bodyPr lIns="89995" tIns="44997" rIns="89995" bIns="44997" anchor="ctr"/>
          <a:lstStyle/>
          <a:p>
            <a:pPr algn="r" fontAlgn="auto">
              <a:spcBef>
                <a:spcPts val="0"/>
              </a:spcBef>
              <a:spcAft>
                <a:spcPts val="0"/>
              </a:spcAft>
              <a:defRPr sz="1800" b="0" i="0" u="none" strike="noStrike" kern="0" cap="none" spc="0" baseline="0">
                <a:solidFill>
                  <a:srgbClr val="000000"/>
                </a:solidFill>
                <a:uFillTx/>
              </a:defRPr>
            </a:pPr>
            <a:r>
              <a:rPr lang="en-US" sz="7874" kern="0" cap="all">
                <a:solidFill>
                  <a:srgbClr val="000000"/>
                </a:solidFill>
                <a:latin typeface="Corbel"/>
                <a:cs typeface="+mn-cs"/>
              </a:rPr>
              <a:t>”</a:t>
            </a:r>
          </a:p>
        </p:txBody>
      </p:sp>
      <p:sp>
        <p:nvSpPr>
          <p:cNvPr id="4" name="Title 1"/>
          <p:cNvSpPr txBox="1">
            <a:spLocks noGrp="1"/>
          </p:cNvSpPr>
          <p:nvPr>
            <p:ph type="title"/>
          </p:nvPr>
        </p:nvSpPr>
        <p:spPr>
          <a:xfrm>
            <a:off x="1404198" y="684053"/>
            <a:ext cx="6863934" cy="2736213"/>
          </a:xfrm>
        </p:spPr>
        <p:txBody>
          <a:bodyPr/>
          <a:lstStyle>
            <a:lvl1pPr>
              <a:defRPr sz="3149"/>
            </a:lvl1pPr>
          </a:lstStyle>
          <a:p>
            <a:pPr lvl="0"/>
            <a:r>
              <a:rPr lang="et-EE"/>
              <a:t>Muutke pealkirja laadi</a:t>
            </a:r>
            <a:endParaRPr lang="en-US"/>
          </a:p>
        </p:txBody>
      </p:sp>
      <p:sp>
        <p:nvSpPr>
          <p:cNvPr id="5" name="Text Placeholder 9"/>
          <p:cNvSpPr txBox="1">
            <a:spLocks noGrp="1"/>
          </p:cNvSpPr>
          <p:nvPr>
            <p:ph type="body" idx="4294967295"/>
          </p:nvPr>
        </p:nvSpPr>
        <p:spPr>
          <a:xfrm>
            <a:off x="1572987" y="3420267"/>
            <a:ext cx="6526365" cy="380033"/>
          </a:xfrm>
        </p:spPr>
        <p:txBody>
          <a:bodyPr/>
          <a:lstStyle>
            <a:lvl1pPr marL="0" indent="0">
              <a:spcBef>
                <a:spcPts val="400"/>
              </a:spcBef>
              <a:buNone/>
              <a:defRPr sz="1772"/>
            </a:lvl1pPr>
          </a:lstStyle>
          <a:p>
            <a:pPr lvl="0"/>
            <a:r>
              <a:rPr lang="et-EE"/>
              <a:t>Muutke teksti laade</a:t>
            </a:r>
          </a:p>
        </p:txBody>
      </p:sp>
      <p:sp>
        <p:nvSpPr>
          <p:cNvPr id="6" name="Text Placeholder 2"/>
          <p:cNvSpPr txBox="1">
            <a:spLocks noGrp="1"/>
          </p:cNvSpPr>
          <p:nvPr>
            <p:ph type="body" idx="4294967295"/>
          </p:nvPr>
        </p:nvSpPr>
        <p:spPr>
          <a:xfrm>
            <a:off x="1095935" y="4332344"/>
            <a:ext cx="7397249" cy="1444111"/>
          </a:xfrm>
        </p:spPr>
        <p:txBody>
          <a:bodyPr anchorCtr="1"/>
          <a:lstStyle>
            <a:lvl1pPr marL="0" indent="0" algn="ctr">
              <a:spcBef>
                <a:spcPts val="500"/>
              </a:spcBef>
              <a:buNone/>
              <a:defRPr sz="1968"/>
            </a:lvl1pPr>
          </a:lstStyle>
          <a:p>
            <a:pPr lvl="0"/>
            <a:r>
              <a:rPr lang="et-EE"/>
              <a:t>Muutke teksti laade</a:t>
            </a:r>
          </a:p>
        </p:txBody>
      </p:sp>
      <p:sp>
        <p:nvSpPr>
          <p:cNvPr id="9" name="Date Placeholder 3"/>
          <p:cNvSpPr txBox="1">
            <a:spLocks noGrp="1"/>
          </p:cNvSpPr>
          <p:nvPr>
            <p:ph type="dt" sz="half" idx="10"/>
          </p:nvPr>
        </p:nvSpPr>
        <p:spPr/>
        <p:txBody>
          <a:bodyPr/>
          <a:lstStyle>
            <a:lvl1pPr>
              <a:defRPr/>
            </a:lvl1pPr>
          </a:lstStyle>
          <a:p>
            <a:pPr>
              <a:defRPr/>
            </a:pPr>
            <a:endParaRPr/>
          </a:p>
        </p:txBody>
      </p:sp>
      <p:sp>
        <p:nvSpPr>
          <p:cNvPr id="10" name="Footer Placeholder 4"/>
          <p:cNvSpPr txBox="1">
            <a:spLocks noGrp="1"/>
          </p:cNvSpPr>
          <p:nvPr>
            <p:ph type="ftr" sz="quarter" idx="11"/>
          </p:nvPr>
        </p:nvSpPr>
        <p:spPr/>
        <p:txBody>
          <a:bodyPr/>
          <a:lstStyle>
            <a:lvl1pPr>
              <a:defRPr/>
            </a:lvl1pPr>
          </a:lstStyle>
          <a:p>
            <a:pPr>
              <a:defRPr/>
            </a:pPr>
            <a:endParaRPr/>
          </a:p>
        </p:txBody>
      </p:sp>
      <p:sp>
        <p:nvSpPr>
          <p:cNvPr id="11" name="Slide Number Placeholder 5"/>
          <p:cNvSpPr txBox="1">
            <a:spLocks noGrp="1"/>
          </p:cNvSpPr>
          <p:nvPr>
            <p:ph type="sldNum" sz="quarter" idx="12"/>
          </p:nvPr>
        </p:nvSpPr>
        <p:spPr/>
        <p:txBody>
          <a:bodyPr/>
          <a:lstStyle>
            <a:lvl1pPr>
              <a:defRPr/>
            </a:lvl1pPr>
          </a:lstStyle>
          <a:p>
            <a:pPr>
              <a:defRPr/>
            </a:pPr>
            <a:fld id="{5E45A25E-5AC3-4814-8CEA-FC6081D84218}" type="slidenum">
              <a:rPr/>
              <a:pPr>
                <a:defRPr/>
              </a:pPr>
              <a:t>‹#›</a:t>
            </a:fld>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txBox="1">
            <a:spLocks noGrp="1"/>
          </p:cNvSpPr>
          <p:nvPr>
            <p:ph type="title"/>
          </p:nvPr>
        </p:nvSpPr>
        <p:spPr>
          <a:xfrm>
            <a:off x="1095935" y="3300161"/>
            <a:ext cx="7397249" cy="1465060"/>
          </a:xfrm>
        </p:spPr>
        <p:txBody>
          <a:bodyPr anchor="b" anchorCtr="0"/>
          <a:lstStyle>
            <a:lvl1pPr algn="r">
              <a:defRPr sz="3149"/>
            </a:lvl1pPr>
          </a:lstStyle>
          <a:p>
            <a:pPr lvl="0"/>
            <a:r>
              <a:rPr lang="et-EE"/>
              <a:t>Muutke pealkirja laadi</a:t>
            </a:r>
            <a:endParaRPr lang="en-US"/>
          </a:p>
        </p:txBody>
      </p:sp>
      <p:sp>
        <p:nvSpPr>
          <p:cNvPr id="3" name="Text Placeholder 2"/>
          <p:cNvSpPr txBox="1">
            <a:spLocks noGrp="1"/>
          </p:cNvSpPr>
          <p:nvPr>
            <p:ph type="body" idx="4294967295"/>
          </p:nvPr>
        </p:nvSpPr>
        <p:spPr>
          <a:xfrm>
            <a:off x="1095935" y="4765212"/>
            <a:ext cx="7397249" cy="858210"/>
          </a:xfrm>
        </p:spPr>
        <p:txBody>
          <a:bodyPr anchor="t"/>
          <a:lstStyle>
            <a:lvl1pPr marL="0" indent="0" algn="r">
              <a:spcBef>
                <a:spcPts val="500"/>
              </a:spcBef>
              <a:buNone/>
              <a:defRPr sz="1968"/>
            </a:lvl1pPr>
          </a:lstStyle>
          <a:p>
            <a:pPr lvl="0"/>
            <a:r>
              <a:rPr lang="et-EE"/>
              <a:t>Muutke teksti laade</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4AE305C0-E649-4EA0-B1D1-599B1617B1E4}" type="slidenum">
              <a:rPr/>
              <a:pPr>
                <a:defRPr/>
              </a:pPr>
              <a:t>‹#›</a:t>
            </a:fld>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7" name="TextBox 13"/>
          <p:cNvSpPr txBox="1"/>
          <p:nvPr/>
        </p:nvSpPr>
        <p:spPr>
          <a:xfrm>
            <a:off x="954088" y="860425"/>
            <a:ext cx="450850" cy="584200"/>
          </a:xfrm>
          <a:prstGeom prst="rect">
            <a:avLst/>
          </a:prstGeom>
          <a:noFill/>
          <a:ln>
            <a:noFill/>
          </a:ln>
        </p:spPr>
        <p:txBody>
          <a:bodyPr lIns="89995" tIns="44997" rIns="89995" bIns="44997" anchor="ctr"/>
          <a:lstStyle/>
          <a:p>
            <a:pPr fontAlgn="auto">
              <a:spcBef>
                <a:spcPts val="0"/>
              </a:spcBef>
              <a:spcAft>
                <a:spcPts val="0"/>
              </a:spcAft>
              <a:defRPr sz="1800" b="0" i="0" u="none" strike="noStrike" kern="0" cap="none" spc="0" baseline="0">
                <a:solidFill>
                  <a:srgbClr val="000000"/>
                </a:solidFill>
                <a:uFillTx/>
              </a:defRPr>
            </a:pPr>
            <a:r>
              <a:rPr lang="en-US" sz="7874" kern="0" cap="all">
                <a:solidFill>
                  <a:srgbClr val="000000"/>
                </a:solidFill>
                <a:latin typeface="Corbel"/>
                <a:cs typeface="+mn-cs"/>
              </a:rPr>
              <a:t>“</a:t>
            </a:r>
          </a:p>
        </p:txBody>
      </p:sp>
      <p:sp>
        <p:nvSpPr>
          <p:cNvPr id="8" name="TextBox 14"/>
          <p:cNvSpPr txBox="1"/>
          <p:nvPr/>
        </p:nvSpPr>
        <p:spPr>
          <a:xfrm>
            <a:off x="8043863" y="2811463"/>
            <a:ext cx="449262" cy="584200"/>
          </a:xfrm>
          <a:prstGeom prst="rect">
            <a:avLst/>
          </a:prstGeom>
          <a:noFill/>
          <a:ln>
            <a:noFill/>
          </a:ln>
        </p:spPr>
        <p:txBody>
          <a:bodyPr lIns="89995" tIns="44997" rIns="89995" bIns="44997" anchor="ctr"/>
          <a:lstStyle/>
          <a:p>
            <a:pPr algn="r" fontAlgn="auto">
              <a:spcBef>
                <a:spcPts val="0"/>
              </a:spcBef>
              <a:spcAft>
                <a:spcPts val="0"/>
              </a:spcAft>
              <a:defRPr sz="1800" b="0" i="0" u="none" strike="noStrike" kern="0" cap="none" spc="0" baseline="0">
                <a:solidFill>
                  <a:srgbClr val="000000"/>
                </a:solidFill>
                <a:uFillTx/>
              </a:defRPr>
            </a:pPr>
            <a:r>
              <a:rPr lang="en-US" sz="7874" kern="0" cap="all">
                <a:solidFill>
                  <a:srgbClr val="000000"/>
                </a:solidFill>
                <a:latin typeface="Corbel"/>
                <a:cs typeface="+mn-cs"/>
              </a:rPr>
              <a:t>”</a:t>
            </a:r>
          </a:p>
        </p:txBody>
      </p:sp>
      <p:sp>
        <p:nvSpPr>
          <p:cNvPr id="4" name="Title 1"/>
          <p:cNvSpPr txBox="1">
            <a:spLocks noGrp="1"/>
          </p:cNvSpPr>
          <p:nvPr>
            <p:ph type="title"/>
          </p:nvPr>
        </p:nvSpPr>
        <p:spPr>
          <a:xfrm>
            <a:off x="1404198" y="684053"/>
            <a:ext cx="6863934" cy="2736213"/>
          </a:xfrm>
        </p:spPr>
        <p:txBody>
          <a:bodyPr/>
          <a:lstStyle>
            <a:lvl1pPr>
              <a:defRPr sz="3149"/>
            </a:lvl1pPr>
          </a:lstStyle>
          <a:p>
            <a:pPr lvl="0"/>
            <a:r>
              <a:rPr lang="et-EE"/>
              <a:t>Muutke pealkirja laadi</a:t>
            </a:r>
            <a:endParaRPr lang="en-US"/>
          </a:p>
        </p:txBody>
      </p:sp>
      <p:sp>
        <p:nvSpPr>
          <p:cNvPr id="5" name="Text Placeholder 9"/>
          <p:cNvSpPr txBox="1">
            <a:spLocks noGrp="1"/>
          </p:cNvSpPr>
          <p:nvPr>
            <p:ph type="body" idx="4294967295"/>
          </p:nvPr>
        </p:nvSpPr>
        <p:spPr>
          <a:xfrm>
            <a:off x="1095935" y="3876306"/>
            <a:ext cx="7397249" cy="886739"/>
          </a:xfrm>
        </p:spPr>
        <p:txBody>
          <a:bodyPr anchor="b"/>
          <a:lstStyle>
            <a:lvl1pPr marL="0" algn="r">
              <a:spcBef>
                <a:spcPts val="0"/>
              </a:spcBef>
              <a:buNone/>
              <a:defRPr/>
            </a:lvl1pPr>
          </a:lstStyle>
          <a:p>
            <a:pPr lvl="0"/>
            <a:r>
              <a:rPr lang="et-EE"/>
              <a:t>Muutke teksti laade</a:t>
            </a:r>
          </a:p>
        </p:txBody>
      </p:sp>
      <p:sp>
        <p:nvSpPr>
          <p:cNvPr id="6" name="Text Placeholder 2"/>
          <p:cNvSpPr txBox="1">
            <a:spLocks noGrp="1"/>
          </p:cNvSpPr>
          <p:nvPr>
            <p:ph type="body" idx="4294967295"/>
          </p:nvPr>
        </p:nvSpPr>
        <p:spPr>
          <a:xfrm>
            <a:off x="1095935" y="4763036"/>
            <a:ext cx="7397249" cy="1013411"/>
          </a:xfrm>
        </p:spPr>
        <p:txBody>
          <a:bodyPr anchor="t"/>
          <a:lstStyle>
            <a:lvl1pPr marL="0" indent="0" algn="r">
              <a:spcBef>
                <a:spcPts val="400"/>
              </a:spcBef>
              <a:buNone/>
              <a:defRPr sz="1772"/>
            </a:lvl1pPr>
          </a:lstStyle>
          <a:p>
            <a:pPr lvl="0"/>
            <a:r>
              <a:rPr lang="et-EE"/>
              <a:t>Muutke teksti laade</a:t>
            </a:r>
          </a:p>
        </p:txBody>
      </p:sp>
      <p:sp>
        <p:nvSpPr>
          <p:cNvPr id="9" name="Date Placeholder 3"/>
          <p:cNvSpPr txBox="1">
            <a:spLocks noGrp="1"/>
          </p:cNvSpPr>
          <p:nvPr>
            <p:ph type="dt" sz="half" idx="10"/>
          </p:nvPr>
        </p:nvSpPr>
        <p:spPr/>
        <p:txBody>
          <a:bodyPr/>
          <a:lstStyle>
            <a:lvl1pPr>
              <a:defRPr/>
            </a:lvl1pPr>
          </a:lstStyle>
          <a:p>
            <a:pPr>
              <a:defRPr/>
            </a:pPr>
            <a:endParaRPr/>
          </a:p>
        </p:txBody>
      </p:sp>
      <p:sp>
        <p:nvSpPr>
          <p:cNvPr id="10" name="Footer Placeholder 4"/>
          <p:cNvSpPr txBox="1">
            <a:spLocks noGrp="1"/>
          </p:cNvSpPr>
          <p:nvPr>
            <p:ph type="ftr" sz="quarter" idx="11"/>
          </p:nvPr>
        </p:nvSpPr>
        <p:spPr/>
        <p:txBody>
          <a:bodyPr/>
          <a:lstStyle>
            <a:lvl1pPr>
              <a:defRPr/>
            </a:lvl1pPr>
          </a:lstStyle>
          <a:p>
            <a:pPr>
              <a:defRPr/>
            </a:pPr>
            <a:endParaRPr/>
          </a:p>
        </p:txBody>
      </p:sp>
      <p:sp>
        <p:nvSpPr>
          <p:cNvPr id="11" name="Slide Number Placeholder 5"/>
          <p:cNvSpPr txBox="1">
            <a:spLocks noGrp="1"/>
          </p:cNvSpPr>
          <p:nvPr>
            <p:ph type="sldNum" sz="quarter" idx="12"/>
          </p:nvPr>
        </p:nvSpPr>
        <p:spPr/>
        <p:txBody>
          <a:bodyPr/>
          <a:lstStyle>
            <a:lvl1pPr>
              <a:defRPr/>
            </a:lvl1pPr>
          </a:lstStyle>
          <a:p>
            <a:pPr>
              <a:defRPr/>
            </a:pPr>
            <a:fld id="{CCE8BBB0-2E8D-49E9-B220-BF0262914261}" type="slidenum">
              <a:rPr/>
              <a:pPr>
                <a:defRPr/>
              </a:pPr>
              <a:t>‹#›</a:t>
            </a:fld>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txBox="1">
            <a:spLocks noGrp="1"/>
          </p:cNvSpPr>
          <p:nvPr>
            <p:ph type="title"/>
          </p:nvPr>
        </p:nvSpPr>
        <p:spPr>
          <a:xfrm>
            <a:off x="1095935" y="684053"/>
            <a:ext cx="7397249" cy="2720376"/>
          </a:xfrm>
        </p:spPr>
        <p:txBody>
          <a:bodyPr/>
          <a:lstStyle>
            <a:lvl1pPr>
              <a:defRPr/>
            </a:lvl1pPr>
          </a:lstStyle>
          <a:p>
            <a:pPr lvl="0"/>
            <a:r>
              <a:rPr lang="et-EE"/>
              <a:t>Muutke pealkirja laadi</a:t>
            </a:r>
            <a:endParaRPr lang="en-US"/>
          </a:p>
        </p:txBody>
      </p:sp>
      <p:sp>
        <p:nvSpPr>
          <p:cNvPr id="3" name="Text Placeholder 9"/>
          <p:cNvSpPr txBox="1">
            <a:spLocks noGrp="1"/>
          </p:cNvSpPr>
          <p:nvPr>
            <p:ph type="body" idx="4294967295"/>
          </p:nvPr>
        </p:nvSpPr>
        <p:spPr>
          <a:xfrm>
            <a:off x="1095935" y="3496272"/>
            <a:ext cx="7397249" cy="836063"/>
          </a:xfrm>
        </p:spPr>
        <p:txBody>
          <a:bodyPr anchor="b"/>
          <a:lstStyle>
            <a:lvl1pPr marL="0">
              <a:spcBef>
                <a:spcPts val="0"/>
              </a:spcBef>
              <a:buNone/>
              <a:defRPr sz="2756"/>
            </a:lvl1pPr>
          </a:lstStyle>
          <a:p>
            <a:pPr lvl="0"/>
            <a:r>
              <a:rPr lang="et-EE"/>
              <a:t>Muutke teksti laade</a:t>
            </a:r>
          </a:p>
        </p:txBody>
      </p:sp>
      <p:sp>
        <p:nvSpPr>
          <p:cNvPr id="4" name="Text Placeholder 2"/>
          <p:cNvSpPr txBox="1">
            <a:spLocks noGrp="1"/>
          </p:cNvSpPr>
          <p:nvPr>
            <p:ph type="body" idx="4294967295"/>
          </p:nvPr>
        </p:nvSpPr>
        <p:spPr>
          <a:xfrm>
            <a:off x="1095935" y="4332344"/>
            <a:ext cx="7397249" cy="1444111"/>
          </a:xfrm>
        </p:spPr>
        <p:txBody>
          <a:bodyPr anchor="t"/>
          <a:lstStyle>
            <a:lvl1pPr marL="0" indent="0">
              <a:spcBef>
                <a:spcPts val="400"/>
              </a:spcBef>
              <a:buNone/>
              <a:defRPr sz="1772"/>
            </a:lvl1pPr>
          </a:lstStyle>
          <a:p>
            <a:pPr lvl="0"/>
            <a:r>
              <a:rPr lang="et-EE"/>
              <a:t>Muutke teksti laade</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E15FB834-495C-41F6-A678-49108EA4E64F}" type="slidenum">
              <a:rPr/>
              <a:pPr>
                <a:defRPr/>
              </a:pPr>
              <a:t>‹#›</a:t>
            </a:fld>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t-EE"/>
              <a:t>Muutke pealkirja laadi</a:t>
            </a:r>
            <a:endParaRPr lang="en-US"/>
          </a:p>
        </p:txBody>
      </p:sp>
      <p:sp>
        <p:nvSpPr>
          <p:cNvPr id="3"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CB65EC75-A425-4421-8545-BBCF6F4B3870}" type="slidenum">
              <a:rPr/>
              <a:pPr>
                <a:defRPr/>
              </a:pPr>
              <a:t>‹#›</a:t>
            </a:fld>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186041" y="684053"/>
            <a:ext cx="1307143" cy="5092403"/>
          </a:xfrm>
        </p:spPr>
        <p:txBody>
          <a:bodyPr vert="eaVert"/>
          <a:lstStyle>
            <a:lvl1pPr>
              <a:defRPr/>
            </a:lvl1pPr>
          </a:lstStyle>
          <a:p>
            <a:pPr lvl="0"/>
            <a:r>
              <a:rPr lang="et-EE"/>
              <a:t>Muutke pealkirja laadi</a:t>
            </a:r>
            <a:endParaRPr lang="en-US"/>
          </a:p>
        </p:txBody>
      </p:sp>
      <p:sp>
        <p:nvSpPr>
          <p:cNvPr id="3" name="Vertical Text Placeholder 2"/>
          <p:cNvSpPr txBox="1">
            <a:spLocks noGrp="1"/>
          </p:cNvSpPr>
          <p:nvPr>
            <p:ph type="body" orient="vert" idx="1"/>
          </p:nvPr>
        </p:nvSpPr>
        <p:spPr>
          <a:xfrm>
            <a:off x="1095935" y="684053"/>
            <a:ext cx="5921325" cy="5092403"/>
          </a:xfrm>
        </p:spPr>
        <p:txBody>
          <a:bodyPr vert="eaVert" anchor="t"/>
          <a:lstStyle>
            <a:lvl1pPr>
              <a:defRPr/>
            </a:lvl1pPr>
            <a:lvl2pPr>
              <a:defRPr/>
            </a:lvl2pPr>
            <a:lvl3pPr>
              <a:defRPr/>
            </a:lvl3pPr>
            <a:lvl4pPr>
              <a:defRPr/>
            </a:lvl4pPr>
            <a:lvl5pPr>
              <a:defRPr/>
            </a:lvl5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3A586370-CCBA-4238-BDC0-CE976CE3A903}" type="slidenum">
              <a:rPr/>
              <a:pPr>
                <a:defRPr/>
              </a:pPr>
              <a:t>‹#›</a:t>
            </a:fld>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atin typeface="+mj-lt"/>
              </a:defRPr>
            </a:lvl1pPr>
            <a:lvl2pPr eaLnBrk="1" latinLnBrk="0" hangingPunct="1">
              <a:defRPr>
                <a:latin typeface="+mj-lt"/>
              </a:defRPr>
            </a:lvl2pPr>
            <a:lvl3pPr eaLnBrk="1" latinLnBrk="0" hangingPunct="1">
              <a:defRPr>
                <a:latin typeface="+mj-lt"/>
              </a:defRPr>
            </a:lvl3pPr>
            <a:lvl4pPr eaLnBrk="1" latinLnBrk="0" hangingPunct="1">
              <a:defRPr>
                <a:latin typeface="+mj-lt"/>
              </a:defRPr>
            </a:lvl4pPr>
            <a:lvl5pPr eaLnBrk="1" latinLnBrk="0" hangingPunct="1">
              <a:defRPr>
                <a:latin typeface="+mj-lt"/>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396830" y="6395274"/>
            <a:ext cx="885781" cy="244177"/>
          </a:xfrm>
          <a:prstGeom prst="rect">
            <a:avLst/>
          </a:prstGeom>
        </p:spPr>
        <p:txBody>
          <a:bodyPr vert="horz" lIns="91440" tIns="45720" rIns="91440" bIns="45720" rtlCol="0" anchor="t" anchorCtr="0"/>
          <a:lstStyle>
            <a:lvl1pPr algn="l">
              <a:defRPr sz="984" baseline="0">
                <a:solidFill>
                  <a:srgbClr val="727272"/>
                </a:solidFill>
                <a:latin typeface="Arial"/>
              </a:defRPr>
            </a:lvl1pPr>
          </a:lstStyle>
          <a:p>
            <a:fld id="{8DE41350-D9B7-4D19-8E59-E8E616062724}" type="datetimeFigureOut">
              <a:rPr lang="en-GB" smtClean="0"/>
              <a:t>16/05/2017</a:t>
            </a:fld>
            <a:endParaRPr lang="en-GB"/>
          </a:p>
        </p:txBody>
      </p:sp>
      <p:sp>
        <p:nvSpPr>
          <p:cNvPr id="9" name="Footer Placeholder 4"/>
          <p:cNvSpPr>
            <a:spLocks noGrp="1"/>
          </p:cNvSpPr>
          <p:nvPr>
            <p:ph type="ftr" sz="quarter" idx="3"/>
          </p:nvPr>
        </p:nvSpPr>
        <p:spPr>
          <a:xfrm>
            <a:off x="1346387" y="6395274"/>
            <a:ext cx="4606063" cy="244177"/>
          </a:xfrm>
          <a:prstGeom prst="rect">
            <a:avLst/>
          </a:prstGeom>
        </p:spPr>
        <p:txBody>
          <a:bodyPr vert="horz" lIns="91440" tIns="45720" rIns="91440" bIns="45720" rtlCol="0" anchor="t" anchorCtr="0"/>
          <a:lstStyle>
            <a:lvl1pPr algn="l">
              <a:defRPr sz="984"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503500" y="6395274"/>
            <a:ext cx="336597" cy="244177"/>
          </a:xfrm>
          <a:prstGeom prst="rect">
            <a:avLst/>
          </a:prstGeom>
        </p:spPr>
        <p:txBody>
          <a:bodyPr vert="horz" wrap="none" lIns="91440" tIns="45720" rIns="91440" bIns="45720" rtlCol="0" anchor="t" anchorCtr="0"/>
          <a:lstStyle>
            <a:lvl1pPr algn="r">
              <a:defRPr sz="984" baseline="0">
                <a:solidFill>
                  <a:schemeClr val="bg1"/>
                </a:solidFill>
                <a:latin typeface="Arial"/>
              </a:defRPr>
            </a:lvl1pPr>
          </a:lstStyle>
          <a:p>
            <a:fld id="{D999D0A0-CF45-4AEC-BA71-4AF7D868C894}" type="slidenum">
              <a:rPr lang="en-GB" smtClean="0"/>
              <a:t>‹#›</a:t>
            </a:fld>
            <a:endParaRPr lang="en-GB"/>
          </a:p>
        </p:txBody>
      </p:sp>
      <p:sp>
        <p:nvSpPr>
          <p:cNvPr id="11" name="Title Placeholder 1"/>
          <p:cNvSpPr>
            <a:spLocks noGrp="1"/>
          </p:cNvSpPr>
          <p:nvPr>
            <p:ph type="title" hasCustomPrompt="1"/>
          </p:nvPr>
        </p:nvSpPr>
        <p:spPr>
          <a:xfrm>
            <a:off x="1062938" y="236995"/>
            <a:ext cx="7298838" cy="1019797"/>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24596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t-EE"/>
              <a:t>Muutke pealkirja laadi</a:t>
            </a:r>
            <a:endParaRPr lang="en-US"/>
          </a:p>
        </p:txBody>
      </p:sp>
      <p:sp>
        <p:nvSpPr>
          <p:cNvPr id="3" name="Content Placeholder 2"/>
          <p:cNvSpPr txBox="1">
            <a:spLocks noGrp="1"/>
          </p:cNvSpPr>
          <p:nvPr>
            <p:ph idx="1"/>
          </p:nvPr>
        </p:nvSpPr>
        <p:spPr>
          <a:xfrm>
            <a:off x="966621" y="2660209"/>
            <a:ext cx="7582945" cy="3324328"/>
          </a:xfrm>
        </p:spPr>
        <p:txBody>
          <a:bodyPr/>
          <a:lstStyle>
            <a:lvl1pPr>
              <a:defRPr/>
            </a:lvl1pPr>
            <a:lvl2pPr>
              <a:defRPr/>
            </a:lvl2pPr>
            <a:lvl3pPr>
              <a:defRPr/>
            </a:lvl3pPr>
            <a:lvl4pPr>
              <a:defRPr/>
            </a:lvl4pPr>
            <a:lvl5pPr>
              <a:defRPr/>
            </a:lvl5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txBox="1">
            <a:spLocks noGrp="1"/>
          </p:cNvSpPr>
          <p:nvPr>
            <p:ph type="dt" sz="half" idx="10"/>
          </p:nvPr>
        </p:nvSpPr>
        <p:spPr>
          <a:xfrm>
            <a:off x="7227888" y="6092825"/>
            <a:ext cx="844550" cy="363538"/>
          </a:xfrm>
        </p:spPr>
        <p:txBody>
          <a:bodyPr/>
          <a:lstStyle>
            <a:lvl1pPr>
              <a:defRPr/>
            </a:lvl1pPr>
          </a:lstStyle>
          <a:p>
            <a:pPr>
              <a:defRPr/>
            </a:pPr>
            <a:endParaRPr/>
          </a:p>
        </p:txBody>
      </p:sp>
      <p:sp>
        <p:nvSpPr>
          <p:cNvPr id="5" name="Footer Placeholder 4"/>
          <p:cNvSpPr txBox="1">
            <a:spLocks noGrp="1"/>
          </p:cNvSpPr>
          <p:nvPr>
            <p:ph type="ftr" sz="quarter" idx="11"/>
          </p:nvPr>
        </p:nvSpPr>
        <p:spPr>
          <a:xfrm>
            <a:off x="1941513" y="6092825"/>
            <a:ext cx="5230812" cy="363538"/>
          </a:xfrm>
        </p:spPr>
        <p:txBody>
          <a:bodyPr/>
          <a:lstStyle>
            <a:lvl1pPr>
              <a:defRPr/>
            </a:lvl1pPr>
          </a:lstStyle>
          <a:p>
            <a:pPr>
              <a:defRPr/>
            </a:pPr>
            <a:endParaRPr/>
          </a:p>
        </p:txBody>
      </p:sp>
      <p:sp>
        <p:nvSpPr>
          <p:cNvPr id="6" name="Slide Number Placeholder 5"/>
          <p:cNvSpPr txBox="1">
            <a:spLocks noGrp="1"/>
          </p:cNvSpPr>
          <p:nvPr>
            <p:ph type="sldNum" sz="quarter" idx="12"/>
          </p:nvPr>
        </p:nvSpPr>
        <p:spPr>
          <a:xfrm>
            <a:off x="8128000" y="6092825"/>
            <a:ext cx="422275" cy="363538"/>
          </a:xfrm>
        </p:spPr>
        <p:txBody>
          <a:bodyPr/>
          <a:lstStyle>
            <a:lvl1pPr>
              <a:defRPr/>
            </a:lvl1pPr>
          </a:lstStyle>
          <a:p>
            <a:pPr>
              <a:defRPr/>
            </a:pPr>
            <a:fld id="{97842C10-1539-4233-BBCC-ECC813A5DECB}" type="slidenum">
              <a:rPr/>
              <a:pPr>
                <a:defRPr/>
              </a:pPr>
              <a:t>‹#›</a:t>
            </a:fld>
            <a:endParaRP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txBox="1">
            <a:spLocks noGrp="1"/>
          </p:cNvSpPr>
          <p:nvPr>
            <p:ph type="title"/>
          </p:nvPr>
        </p:nvSpPr>
        <p:spPr>
          <a:xfrm>
            <a:off x="1955599" y="2660209"/>
            <a:ext cx="6593957" cy="2354058"/>
          </a:xfrm>
        </p:spPr>
        <p:txBody>
          <a:bodyPr anchor="b" anchorCtr="0"/>
          <a:lstStyle>
            <a:lvl1pPr algn="r">
              <a:defRPr/>
            </a:lvl1pPr>
          </a:lstStyle>
          <a:p>
            <a:pPr lvl="0"/>
            <a:r>
              <a:rPr lang="et-EE"/>
              <a:t>Muutke pealkirja laadi</a:t>
            </a:r>
            <a:endParaRPr lang="en-US"/>
          </a:p>
        </p:txBody>
      </p:sp>
      <p:sp>
        <p:nvSpPr>
          <p:cNvPr id="3" name="Text Placeholder 2"/>
          <p:cNvSpPr txBox="1">
            <a:spLocks noGrp="1"/>
          </p:cNvSpPr>
          <p:nvPr>
            <p:ph type="body" idx="1"/>
          </p:nvPr>
        </p:nvSpPr>
        <p:spPr>
          <a:xfrm>
            <a:off x="1955608" y="5014267"/>
            <a:ext cx="6593957" cy="858210"/>
          </a:xfrm>
        </p:spPr>
        <p:txBody>
          <a:bodyPr anchor="t"/>
          <a:lstStyle>
            <a:lvl1pPr marL="0" indent="0" algn="r">
              <a:spcBef>
                <a:spcPts val="500"/>
              </a:spcBef>
              <a:buNone/>
              <a:defRPr sz="1968"/>
            </a:lvl1pPr>
          </a:lstStyle>
          <a:p>
            <a:pPr lvl="0"/>
            <a:r>
              <a:rPr lang="et-EE"/>
              <a:t>Muutke teksti laade</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B451BA62-17D8-4EF4-A366-749D92C2AA13}" type="slidenum">
              <a:rPr/>
              <a:pPr>
                <a:defRPr/>
              </a:pPr>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txBox="1">
            <a:spLocks noGrp="1"/>
          </p:cNvSpPr>
          <p:nvPr>
            <p:ph type="title"/>
          </p:nvPr>
        </p:nvSpPr>
        <p:spPr>
          <a:xfrm>
            <a:off x="966621" y="684053"/>
            <a:ext cx="7582945" cy="1748131"/>
          </a:xfrm>
        </p:spPr>
        <p:txBody>
          <a:bodyPr/>
          <a:lstStyle>
            <a:lvl1pPr>
              <a:defRPr/>
            </a:lvl1pPr>
          </a:lstStyle>
          <a:p>
            <a:pPr lvl="0"/>
            <a:r>
              <a:rPr lang="et-EE"/>
              <a:t>Muutke pealkirja laadi</a:t>
            </a:r>
            <a:endParaRPr lang="en-US"/>
          </a:p>
        </p:txBody>
      </p:sp>
      <p:sp>
        <p:nvSpPr>
          <p:cNvPr id="3" name="Content Placeholder 2"/>
          <p:cNvSpPr txBox="1">
            <a:spLocks noGrp="1"/>
          </p:cNvSpPr>
          <p:nvPr>
            <p:ph idx="1"/>
          </p:nvPr>
        </p:nvSpPr>
        <p:spPr>
          <a:xfrm>
            <a:off x="966621" y="2660209"/>
            <a:ext cx="3680807" cy="3360099"/>
          </a:xfrm>
        </p:spPr>
        <p:txBody>
          <a:bodyPr/>
          <a:lstStyle>
            <a:lvl1pPr>
              <a:spcBef>
                <a:spcPts val="400"/>
              </a:spcBef>
              <a:defRPr sz="1772"/>
            </a:lvl1pPr>
            <a:lvl2pPr>
              <a:spcBef>
                <a:spcPts val="400"/>
              </a:spcBef>
              <a:defRPr sz="1575"/>
            </a:lvl2pPr>
            <a:lvl3pPr>
              <a:spcBef>
                <a:spcPts val="300"/>
              </a:spcBef>
              <a:defRPr sz="1378"/>
            </a:lvl3pPr>
            <a:lvl4pPr>
              <a:spcBef>
                <a:spcPts val="300"/>
              </a:spcBef>
              <a:defRPr sz="1181"/>
            </a:lvl4pPr>
            <a:lvl5pPr>
              <a:defRPr sz="1181"/>
            </a:lvl5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Content Placeholder 3"/>
          <p:cNvSpPr txBox="1">
            <a:spLocks noGrp="1"/>
          </p:cNvSpPr>
          <p:nvPr>
            <p:ph idx="2"/>
          </p:nvPr>
        </p:nvSpPr>
        <p:spPr>
          <a:xfrm>
            <a:off x="4868750" y="2660209"/>
            <a:ext cx="3680807" cy="3338300"/>
          </a:xfrm>
        </p:spPr>
        <p:txBody>
          <a:bodyPr/>
          <a:lstStyle>
            <a:lvl1pPr>
              <a:spcBef>
                <a:spcPts val="400"/>
              </a:spcBef>
              <a:defRPr sz="1772"/>
            </a:lvl1pPr>
            <a:lvl2pPr>
              <a:spcBef>
                <a:spcPts val="400"/>
              </a:spcBef>
              <a:defRPr sz="1575"/>
            </a:lvl2pPr>
            <a:lvl3pPr>
              <a:spcBef>
                <a:spcPts val="300"/>
              </a:spcBef>
              <a:defRPr sz="1378"/>
            </a:lvl3pPr>
            <a:lvl4pPr>
              <a:spcBef>
                <a:spcPts val="300"/>
              </a:spcBef>
              <a:defRPr sz="1181"/>
            </a:lvl4pPr>
            <a:lvl5pPr>
              <a:defRPr sz="1181"/>
            </a:lvl5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90AA4658-E4EB-4906-BC00-3F0D1BCA42CA}" type="slidenum">
              <a:rPr/>
              <a:pPr>
                <a:defRPr/>
              </a:pPr>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t-EE"/>
              <a:t>Muutke pealkirja laadi</a:t>
            </a:r>
            <a:endParaRPr lang="en-US"/>
          </a:p>
        </p:txBody>
      </p:sp>
      <p:sp>
        <p:nvSpPr>
          <p:cNvPr id="3" name="Text Placeholder 2"/>
          <p:cNvSpPr txBox="1">
            <a:spLocks noGrp="1"/>
          </p:cNvSpPr>
          <p:nvPr>
            <p:ph type="body" idx="1"/>
          </p:nvPr>
        </p:nvSpPr>
        <p:spPr>
          <a:xfrm>
            <a:off x="1308478" y="2651760"/>
            <a:ext cx="3401686" cy="574791"/>
          </a:xfrm>
        </p:spPr>
        <p:txBody>
          <a:bodyPr anchor="b"/>
          <a:lstStyle>
            <a:lvl1pPr marL="0" indent="0">
              <a:spcBef>
                <a:spcPts val="700"/>
              </a:spcBef>
              <a:buNone/>
              <a:defRPr sz="2756">
                <a:solidFill>
                  <a:srgbClr val="1287C3"/>
                </a:solidFill>
              </a:defRPr>
            </a:lvl1pPr>
          </a:lstStyle>
          <a:p>
            <a:pPr lvl="0"/>
            <a:r>
              <a:rPr lang="et-EE"/>
              <a:t>Muutke teksti laade</a:t>
            </a:r>
          </a:p>
        </p:txBody>
      </p:sp>
      <p:sp>
        <p:nvSpPr>
          <p:cNvPr id="4" name="Content Placeholder 3"/>
          <p:cNvSpPr txBox="1">
            <a:spLocks noGrp="1"/>
          </p:cNvSpPr>
          <p:nvPr>
            <p:ph idx="2"/>
          </p:nvPr>
        </p:nvSpPr>
        <p:spPr>
          <a:xfrm>
            <a:off x="1095926" y="3326843"/>
            <a:ext cx="3614230" cy="2658471"/>
          </a:xfrm>
        </p:spPr>
        <p:txBody>
          <a:bodyPr anchor="t"/>
          <a:lstStyle>
            <a:lvl1pPr>
              <a:spcBef>
                <a:spcPts val="400"/>
              </a:spcBef>
              <a:defRPr sz="1772"/>
            </a:lvl1pPr>
            <a:lvl2pPr>
              <a:spcBef>
                <a:spcPts val="400"/>
              </a:spcBef>
              <a:defRPr sz="1575"/>
            </a:lvl2pPr>
            <a:lvl3pPr>
              <a:spcBef>
                <a:spcPts val="300"/>
              </a:spcBef>
              <a:defRPr sz="1378"/>
            </a:lvl3pPr>
            <a:lvl4pPr>
              <a:spcBef>
                <a:spcPts val="300"/>
              </a:spcBef>
              <a:defRPr sz="1181"/>
            </a:lvl4pPr>
            <a:lvl5pPr>
              <a:defRPr sz="1181"/>
            </a:lvl5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Text Placeholder 4"/>
          <p:cNvSpPr txBox="1">
            <a:spLocks noGrp="1"/>
          </p:cNvSpPr>
          <p:nvPr>
            <p:ph type="body" idx="3"/>
          </p:nvPr>
        </p:nvSpPr>
        <p:spPr>
          <a:xfrm>
            <a:off x="5080159" y="2660209"/>
            <a:ext cx="3413016" cy="574791"/>
          </a:xfrm>
        </p:spPr>
        <p:txBody>
          <a:bodyPr anchor="b"/>
          <a:lstStyle>
            <a:lvl1pPr marL="0" indent="0">
              <a:spcBef>
                <a:spcPts val="700"/>
              </a:spcBef>
              <a:buNone/>
              <a:defRPr sz="2756">
                <a:solidFill>
                  <a:srgbClr val="1287C3"/>
                </a:solidFill>
              </a:defRPr>
            </a:lvl1pPr>
          </a:lstStyle>
          <a:p>
            <a:pPr lvl="0"/>
            <a:r>
              <a:rPr lang="et-EE"/>
              <a:t>Muutke teksti laade</a:t>
            </a:r>
          </a:p>
        </p:txBody>
      </p:sp>
      <p:sp>
        <p:nvSpPr>
          <p:cNvPr id="6" name="Content Placeholder 5"/>
          <p:cNvSpPr txBox="1">
            <a:spLocks noGrp="1"/>
          </p:cNvSpPr>
          <p:nvPr>
            <p:ph idx="4"/>
          </p:nvPr>
        </p:nvSpPr>
        <p:spPr>
          <a:xfrm>
            <a:off x="4878945" y="3326843"/>
            <a:ext cx="3614230" cy="2658471"/>
          </a:xfrm>
        </p:spPr>
        <p:txBody>
          <a:bodyPr anchor="t"/>
          <a:lstStyle>
            <a:lvl1pPr>
              <a:spcBef>
                <a:spcPts val="400"/>
              </a:spcBef>
              <a:defRPr sz="1772"/>
            </a:lvl1pPr>
            <a:lvl2pPr>
              <a:spcBef>
                <a:spcPts val="400"/>
              </a:spcBef>
              <a:defRPr sz="1575"/>
            </a:lvl2pPr>
            <a:lvl3pPr>
              <a:spcBef>
                <a:spcPts val="300"/>
              </a:spcBef>
              <a:defRPr sz="1378"/>
            </a:lvl3pPr>
            <a:lvl4pPr>
              <a:spcBef>
                <a:spcPts val="300"/>
              </a:spcBef>
              <a:defRPr sz="1181"/>
            </a:lvl4pPr>
            <a:lvl5pPr>
              <a:defRPr sz="1181"/>
            </a:lvl5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Date Placeholder 3"/>
          <p:cNvSpPr txBox="1">
            <a:spLocks noGrp="1"/>
          </p:cNvSpPr>
          <p:nvPr>
            <p:ph type="dt" sz="half" idx="10"/>
          </p:nvPr>
        </p:nvSpPr>
        <p:spPr>
          <a:ln/>
        </p:spPr>
        <p:txBody>
          <a:bodyPr/>
          <a:lstStyle>
            <a:lvl1pPr>
              <a:defRPr/>
            </a:lvl1pPr>
          </a:lstStyle>
          <a:p>
            <a:pPr>
              <a:defRPr/>
            </a:pPr>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63AF7807-A999-4666-A346-44D3DDEDABCF}" type="slidenum">
              <a:rPr/>
              <a:pPr>
                <a:defRPr/>
              </a:pPr>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t-EE"/>
              <a:t>Muutke pealkirja laadi</a:t>
            </a:r>
            <a:endParaRPr lang="en-US"/>
          </a:p>
        </p:txBody>
      </p:sp>
      <p:sp>
        <p:nvSpPr>
          <p:cNvPr id="3" name="Date Placeholder 3"/>
          <p:cNvSpPr txBox="1">
            <a:spLocks noGrp="1"/>
          </p:cNvSpPr>
          <p:nvPr>
            <p:ph type="dt" sz="half" idx="10"/>
          </p:nvPr>
        </p:nvSpPr>
        <p:spPr>
          <a:ln/>
        </p:spPr>
        <p:txBody>
          <a:bodyPr/>
          <a:lstStyle>
            <a:lvl1pPr>
              <a:defRPr/>
            </a:lvl1pPr>
          </a:lstStyle>
          <a:p>
            <a:pPr>
              <a:defRPr/>
            </a:pPr>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B6B21052-E965-4030-BE0D-16A262AC686A}" type="slidenum">
              <a:rPr/>
              <a:pPr>
                <a:defRPr/>
              </a:pPr>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3DFFB66B-F8D6-427A-AC49-CCF6A8B759B7}" type="slidenum">
              <a:rPr/>
              <a:pPr>
                <a:defRPr/>
              </a:pPr>
              <a:t>‹#›</a:t>
            </a:fld>
            <a:endParaRP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txBox="1">
            <a:spLocks noGrp="1"/>
          </p:cNvSpPr>
          <p:nvPr>
            <p:ph type="title"/>
          </p:nvPr>
        </p:nvSpPr>
        <p:spPr>
          <a:xfrm>
            <a:off x="1095935" y="1596121"/>
            <a:ext cx="2620469" cy="1368106"/>
          </a:xfrm>
        </p:spPr>
        <p:txBody>
          <a:bodyPr anchor="b"/>
          <a:lstStyle>
            <a:lvl1pPr>
              <a:defRPr sz="2362"/>
            </a:lvl1pPr>
          </a:lstStyle>
          <a:p>
            <a:pPr lvl="0"/>
            <a:r>
              <a:rPr lang="et-EE"/>
              <a:t>Muutke pealkirja laadi</a:t>
            </a:r>
            <a:endParaRPr lang="en-US"/>
          </a:p>
        </p:txBody>
      </p:sp>
      <p:sp>
        <p:nvSpPr>
          <p:cNvPr id="3" name="Content Placeholder 2"/>
          <p:cNvSpPr txBox="1">
            <a:spLocks noGrp="1"/>
          </p:cNvSpPr>
          <p:nvPr>
            <p:ph idx="1"/>
          </p:nvPr>
        </p:nvSpPr>
        <p:spPr>
          <a:xfrm>
            <a:off x="3885185" y="684053"/>
            <a:ext cx="4607990" cy="5092403"/>
          </a:xfrm>
        </p:spPr>
        <p:txBody>
          <a:bodyPr/>
          <a:lstStyle>
            <a:lvl1pPr>
              <a:spcBef>
                <a:spcPts val="500"/>
              </a:spcBef>
              <a:defRPr sz="1968"/>
            </a:lvl1pPr>
            <a:lvl2pPr>
              <a:spcBef>
                <a:spcPts val="400"/>
              </a:spcBef>
              <a:defRPr sz="1772"/>
            </a:lvl2pPr>
            <a:lvl3pPr>
              <a:defRPr sz="1575"/>
            </a:lvl3pPr>
            <a:lvl4pPr>
              <a:spcBef>
                <a:spcPts val="300"/>
              </a:spcBef>
              <a:defRPr sz="1378"/>
            </a:lvl4pPr>
            <a:lvl5pPr>
              <a:defRPr/>
            </a:lvl5pPr>
          </a:lstStyle>
          <a:p>
            <a:pPr lvl="0"/>
            <a:r>
              <a:rPr lang="et-EE"/>
              <a:t>Muutke teksti 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xt Placeholder 3"/>
          <p:cNvSpPr txBox="1">
            <a:spLocks noGrp="1"/>
          </p:cNvSpPr>
          <p:nvPr>
            <p:ph type="body" idx="2"/>
          </p:nvPr>
        </p:nvSpPr>
        <p:spPr>
          <a:xfrm>
            <a:off x="1095935" y="2964228"/>
            <a:ext cx="2620469" cy="1824145"/>
          </a:xfrm>
        </p:spPr>
        <p:txBody>
          <a:bodyPr anchorCtr="1"/>
          <a:lstStyle>
            <a:lvl1pPr marL="0" indent="0" algn="ctr">
              <a:spcBef>
                <a:spcPts val="400"/>
              </a:spcBef>
              <a:buNone/>
              <a:defRPr sz="1575"/>
            </a:lvl1pPr>
          </a:lstStyle>
          <a:p>
            <a:pPr lvl="0"/>
            <a:r>
              <a:rPr lang="et-EE"/>
              <a:t>Muutke teksti laade</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452D7DA4-0DD6-4114-865B-E7BA9DEFA945}" type="slidenum">
              <a:rPr/>
              <a:pPr>
                <a:defRPr/>
              </a:pPr>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txBox="1">
            <a:spLocks noGrp="1"/>
          </p:cNvSpPr>
          <p:nvPr>
            <p:ph type="title"/>
          </p:nvPr>
        </p:nvSpPr>
        <p:spPr>
          <a:xfrm>
            <a:off x="1094756" y="1748131"/>
            <a:ext cx="4006370" cy="1368106"/>
          </a:xfrm>
        </p:spPr>
        <p:txBody>
          <a:bodyPr anchor="b"/>
          <a:lstStyle>
            <a:lvl1pPr>
              <a:defRPr sz="2756"/>
            </a:lvl1pPr>
          </a:lstStyle>
          <a:p>
            <a:pPr lvl="0"/>
            <a:r>
              <a:rPr lang="et-EE"/>
              <a:t>Muutke pealkirja laadi</a:t>
            </a:r>
            <a:endParaRPr lang="en-US"/>
          </a:p>
        </p:txBody>
      </p:sp>
      <p:sp>
        <p:nvSpPr>
          <p:cNvPr id="3" name="Picture Placeholder 2"/>
          <p:cNvSpPr txBox="1">
            <a:spLocks noGrp="1"/>
          </p:cNvSpPr>
          <p:nvPr>
            <p:ph type="pic" idx="1"/>
          </p:nvPr>
        </p:nvSpPr>
        <p:spPr>
          <a:xfrm>
            <a:off x="5607484" y="912068"/>
            <a:ext cx="2422483" cy="4560359"/>
          </a:xfrm>
          <a:ln w="38103">
            <a:solidFill>
              <a:srgbClr val="EBEBEB"/>
            </a:solidFill>
            <a:prstDash val="solid"/>
          </a:ln>
        </p:spPr>
        <p:txBody>
          <a:bodyPr anchor="t" anchorCtr="1"/>
          <a:lstStyle>
            <a:lvl1pPr marL="0" indent="0" algn="ctr">
              <a:spcBef>
                <a:spcPts val="400"/>
              </a:spcBef>
              <a:buNone/>
              <a:defRPr sz="1575"/>
            </a:lvl1pPr>
          </a:lstStyle>
          <a:p>
            <a:pPr lvl="0"/>
            <a:r>
              <a:rPr lang="et-EE" noProof="0"/>
              <a:t>Pildi lisamiseks klõpsake ikooni</a:t>
            </a:r>
            <a:endParaRPr lang="en-US" noProof="0"/>
          </a:p>
        </p:txBody>
      </p:sp>
      <p:sp>
        <p:nvSpPr>
          <p:cNvPr id="4" name="Text Placeholder 3"/>
          <p:cNvSpPr txBox="1">
            <a:spLocks noGrp="1"/>
          </p:cNvSpPr>
          <p:nvPr>
            <p:ph type="body" idx="2"/>
          </p:nvPr>
        </p:nvSpPr>
        <p:spPr>
          <a:xfrm>
            <a:off x="1094756" y="3116247"/>
            <a:ext cx="4006370" cy="1824145"/>
          </a:xfrm>
        </p:spPr>
        <p:txBody>
          <a:bodyPr anchorCtr="1"/>
          <a:lstStyle>
            <a:lvl1pPr marL="0" indent="0" algn="ctr">
              <a:spcBef>
                <a:spcPts val="400"/>
              </a:spcBef>
              <a:buNone/>
              <a:defRPr sz="1772"/>
            </a:lvl1pPr>
          </a:lstStyle>
          <a:p>
            <a:pPr lvl="0"/>
            <a:r>
              <a:rPr lang="et-EE"/>
              <a:t>Muutke teksti laade</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BF18186F-B875-4FCB-A32C-9589B7952D92}" type="slidenum">
              <a:rPr/>
              <a:pPr>
                <a:defRPr/>
              </a:pPr>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1.png"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r:link="rId21"/>
          <a:srcRect/>
          <a:stretch>
            <a:fillRect/>
          </a:stretch>
        </a:blipFill>
        <a:effectLst/>
      </p:bgPr>
    </p:bg>
    <p:spTree>
      <p:nvGrpSpPr>
        <p:cNvPr id="1" name=""/>
        <p:cNvGrpSpPr/>
        <p:nvPr/>
      </p:nvGrpSpPr>
      <p:grpSpPr>
        <a:xfrm>
          <a:off x="0" y="0"/>
          <a:ext cx="0" cy="0"/>
          <a:chOff x="0" y="0"/>
          <a:chExt cx="0" cy="0"/>
        </a:xfrm>
      </p:grpSpPr>
      <p:grpSp>
        <p:nvGrpSpPr>
          <p:cNvPr id="37890" name="Group 13"/>
          <p:cNvGrpSpPr>
            <a:grpSpLocks/>
          </p:cNvGrpSpPr>
          <p:nvPr/>
        </p:nvGrpSpPr>
        <p:grpSpPr bwMode="auto">
          <a:xfrm>
            <a:off x="0" y="0"/>
            <a:ext cx="2098675" cy="6840538"/>
            <a:chOff x="0" y="0"/>
            <a:chExt cx="2098328" cy="6840543"/>
          </a:xfrm>
        </p:grpSpPr>
        <p:sp>
          <p:nvSpPr>
            <p:cNvPr id="3" name="Freeform 6"/>
            <p:cNvSpPr/>
            <p:nvPr/>
          </p:nvSpPr>
          <p:spPr>
            <a:xfrm>
              <a:off x="0" y="0"/>
              <a:ext cx="1055513" cy="5278442"/>
            </a:xfrm>
            <a:custGeom>
              <a:avLst/>
              <a:gdLst>
                <a:gd name="f0" fmla="val w"/>
                <a:gd name="f1" fmla="val h"/>
                <a:gd name="f2" fmla="val 0"/>
                <a:gd name="f3" fmla="val 676"/>
                <a:gd name="f4" fmla="val 3333"/>
                <a:gd name="f5" fmla="val 3132"/>
                <a:gd name="f6" fmla="val 3312"/>
                <a:gd name="f7" fmla="val 126"/>
                <a:gd name="f8" fmla="val 514"/>
                <a:gd name="f9" fmla="*/ f0 1 676"/>
                <a:gd name="f10" fmla="*/ f1 1 3333"/>
                <a:gd name="f11" fmla="+- f4 0 f2"/>
                <a:gd name="f12" fmla="+- f3 0 f2"/>
                <a:gd name="f13" fmla="*/ f12 1 676"/>
                <a:gd name="f14" fmla="*/ f11 1 3333"/>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676" h="3333">
                  <a:moveTo>
                    <a:pt x="f2" y="f5"/>
                  </a:moveTo>
                  <a:lnTo>
                    <a:pt x="f2" y="f6"/>
                  </a:lnTo>
                  <a:lnTo>
                    <a:pt x="f7" y="f4"/>
                  </a:lnTo>
                  <a:lnTo>
                    <a:pt x="f3" y="f2"/>
                  </a:lnTo>
                  <a:lnTo>
                    <a:pt x="f8" y="f2"/>
                  </a:lnTo>
                  <a:lnTo>
                    <a:pt x="f2" y="f5"/>
                  </a:lnTo>
                  <a:close/>
                </a:path>
              </a:pathLst>
            </a:custGeom>
            <a:solidFill>
              <a:srgbClr val="30ACEC"/>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4" name="Freeform 7"/>
            <p:cNvSpPr/>
            <p:nvPr/>
          </p:nvSpPr>
          <p:spPr>
            <a:xfrm>
              <a:off x="0" y="0"/>
              <a:ext cx="747589" cy="4613278"/>
            </a:xfrm>
            <a:custGeom>
              <a:avLst/>
              <a:gdLst>
                <a:gd name="f0" fmla="val w"/>
                <a:gd name="f1" fmla="val h"/>
                <a:gd name="f2" fmla="val 0"/>
                <a:gd name="f3" fmla="val 478"/>
                <a:gd name="f4" fmla="val 2913"/>
                <a:gd name="f5" fmla="val 318"/>
                <a:gd name="f6" fmla="val 1938"/>
                <a:gd name="f7" fmla="*/ f0 1 478"/>
                <a:gd name="f8" fmla="*/ f1 1 2913"/>
                <a:gd name="f9" fmla="+- f4 0 f2"/>
                <a:gd name="f10" fmla="+- f3 0 f2"/>
                <a:gd name="f11" fmla="*/ f10 1 478"/>
                <a:gd name="f12" fmla="*/ f9 1 2913"/>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478" h="2913">
                  <a:moveTo>
                    <a:pt x="f3" y="f2"/>
                  </a:moveTo>
                  <a:lnTo>
                    <a:pt x="f5" y="f2"/>
                  </a:lnTo>
                  <a:lnTo>
                    <a:pt x="f2" y="f6"/>
                  </a:lnTo>
                  <a:lnTo>
                    <a:pt x="f2" y="f4"/>
                  </a:lnTo>
                  <a:lnTo>
                    <a:pt x="f3" y="f2"/>
                  </a:lnTo>
                  <a:close/>
                </a:path>
              </a:pathLst>
            </a:custGeom>
            <a:solidFill>
              <a:srgbClr val="595959"/>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5" name="Freeform 8"/>
            <p:cNvSpPr/>
            <p:nvPr/>
          </p:nvSpPr>
          <p:spPr>
            <a:xfrm>
              <a:off x="0" y="5648329"/>
              <a:ext cx="892027" cy="1192214"/>
            </a:xfrm>
            <a:custGeom>
              <a:avLst/>
              <a:gdLst>
                <a:gd name="f0" fmla="val w"/>
                <a:gd name="f1" fmla="val h"/>
                <a:gd name="f2" fmla="val 0"/>
                <a:gd name="f3" fmla="val 571"/>
                <a:gd name="f4" fmla="val 753"/>
                <a:gd name="f5" fmla="val 12"/>
                <a:gd name="f6" fmla="val 538"/>
                <a:gd name="f7" fmla="*/ f0 1 571"/>
                <a:gd name="f8" fmla="*/ f1 1 753"/>
                <a:gd name="f9" fmla="+- f4 0 f2"/>
                <a:gd name="f10" fmla="+- f3 0 f2"/>
                <a:gd name="f11" fmla="*/ f10 1 571"/>
                <a:gd name="f12" fmla="*/ f9 1 753"/>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571" h="753">
                  <a:moveTo>
                    <a:pt x="f2" y="f2"/>
                  </a:moveTo>
                  <a:lnTo>
                    <a:pt x="f2" y="f5"/>
                  </a:lnTo>
                  <a:lnTo>
                    <a:pt x="f6" y="f4"/>
                  </a:lnTo>
                  <a:lnTo>
                    <a:pt x="f3" y="f4"/>
                  </a:lnTo>
                  <a:lnTo>
                    <a:pt x="f2" y="f2"/>
                  </a:lnTo>
                  <a:close/>
                </a:path>
              </a:pathLst>
            </a:custGeom>
            <a:solidFill>
              <a:srgbClr val="262626"/>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6" name="Freeform 9"/>
            <p:cNvSpPr/>
            <p:nvPr/>
          </p:nvSpPr>
          <p:spPr>
            <a:xfrm>
              <a:off x="0" y="5283204"/>
              <a:ext cx="1463433" cy="1557339"/>
            </a:xfrm>
            <a:custGeom>
              <a:avLst/>
              <a:gdLst>
                <a:gd name="f0" fmla="val w"/>
                <a:gd name="f1" fmla="val h"/>
                <a:gd name="f2" fmla="val 0"/>
                <a:gd name="f3" fmla="val 937"/>
                <a:gd name="f4" fmla="val 984"/>
                <a:gd name="f5" fmla="val 3"/>
                <a:gd name="f6" fmla="val 901"/>
                <a:gd name="f7" fmla="*/ f0 1 937"/>
                <a:gd name="f8" fmla="*/ f1 1 984"/>
                <a:gd name="f9" fmla="+- f4 0 f2"/>
                <a:gd name="f10" fmla="+- f3 0 f2"/>
                <a:gd name="f11" fmla="*/ f10 1 937"/>
                <a:gd name="f12" fmla="*/ f9 1 984"/>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937" h="984">
                  <a:moveTo>
                    <a:pt x="f2" y="f2"/>
                  </a:moveTo>
                  <a:lnTo>
                    <a:pt x="f2" y="f5"/>
                  </a:lnTo>
                  <a:lnTo>
                    <a:pt x="f6" y="f4"/>
                  </a:lnTo>
                  <a:lnTo>
                    <a:pt x="f3" y="f4"/>
                  </a:lnTo>
                  <a:lnTo>
                    <a:pt x="f2" y="f2"/>
                  </a:lnTo>
                  <a:close/>
                </a:path>
              </a:pathLst>
            </a:custGeom>
            <a:solidFill>
              <a:srgbClr val="0C5A82"/>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7" name="Freeform 10"/>
            <p:cNvSpPr/>
            <p:nvPr/>
          </p:nvSpPr>
          <p:spPr>
            <a:xfrm>
              <a:off x="0" y="5245104"/>
              <a:ext cx="2098328" cy="1595439"/>
            </a:xfrm>
            <a:custGeom>
              <a:avLst/>
              <a:gdLst>
                <a:gd name="f0" fmla="val w"/>
                <a:gd name="f1" fmla="val h"/>
                <a:gd name="f2" fmla="val 0"/>
                <a:gd name="f3" fmla="val 1343"/>
                <a:gd name="f4" fmla="val 1008"/>
                <a:gd name="f5" fmla="val 24"/>
                <a:gd name="f6" fmla="val 937"/>
                <a:gd name="f7" fmla="val 126"/>
                <a:gd name="f8" fmla="val 21"/>
                <a:gd name="f9" fmla="*/ f0 1 1343"/>
                <a:gd name="f10" fmla="*/ f1 1 1008"/>
                <a:gd name="f11" fmla="+- f4 0 f2"/>
                <a:gd name="f12" fmla="+- f3 0 f2"/>
                <a:gd name="f13" fmla="*/ f12 1 1343"/>
                <a:gd name="f14" fmla="*/ f11 1 100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343" h="1008">
                  <a:moveTo>
                    <a:pt x="f2" y="f5"/>
                  </a:moveTo>
                  <a:lnTo>
                    <a:pt x="f6" y="f4"/>
                  </a:lnTo>
                  <a:lnTo>
                    <a:pt x="f3" y="f4"/>
                  </a:lnTo>
                  <a:lnTo>
                    <a:pt x="f7" y="f8"/>
                  </a:lnTo>
                  <a:lnTo>
                    <a:pt x="f2" y="f2"/>
                  </a:lnTo>
                  <a:lnTo>
                    <a:pt x="f2" y="f5"/>
                  </a:lnTo>
                  <a:close/>
                </a:path>
              </a:pathLst>
            </a:custGeom>
            <a:solidFill>
              <a:srgbClr val="1287C3"/>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sp>
          <p:nvSpPr>
            <p:cNvPr id="8" name="Freeform 11"/>
            <p:cNvSpPr/>
            <p:nvPr/>
          </p:nvSpPr>
          <p:spPr>
            <a:xfrm>
              <a:off x="0" y="5343529"/>
              <a:ext cx="1355501" cy="1497014"/>
            </a:xfrm>
            <a:custGeom>
              <a:avLst/>
              <a:gdLst>
                <a:gd name="f0" fmla="val w"/>
                <a:gd name="f1" fmla="val h"/>
                <a:gd name="f2" fmla="val 0"/>
                <a:gd name="f3" fmla="val 868"/>
                <a:gd name="f4" fmla="val 945"/>
                <a:gd name="f5" fmla="val 192"/>
                <a:gd name="f6" fmla="val 571"/>
                <a:gd name="f7" fmla="*/ f0 1 868"/>
                <a:gd name="f8" fmla="*/ f1 1 945"/>
                <a:gd name="f9" fmla="+- f4 0 f2"/>
                <a:gd name="f10" fmla="+- f3 0 f2"/>
                <a:gd name="f11" fmla="*/ f10 1 868"/>
                <a:gd name="f12" fmla="*/ f9 1 945"/>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8" h="945">
                  <a:moveTo>
                    <a:pt x="f2" y="f5"/>
                  </a:moveTo>
                  <a:lnTo>
                    <a:pt x="f6" y="f4"/>
                  </a:lnTo>
                  <a:lnTo>
                    <a:pt x="f3" y="f4"/>
                  </a:lnTo>
                  <a:lnTo>
                    <a:pt x="f2" y="f2"/>
                  </a:lnTo>
                  <a:lnTo>
                    <a:pt x="f2" y="f5"/>
                  </a:lnTo>
                  <a:close/>
                </a:path>
              </a:pathLst>
            </a:custGeom>
            <a:solidFill>
              <a:srgbClr val="404040"/>
            </a:solidFill>
            <a:ln>
              <a:noFill/>
              <a:prstDash val="solid"/>
            </a:ln>
          </p:spPr>
          <p:txBody>
            <a:bodyPr lIns="0" tIns="0" rIns="0" bIns="0"/>
            <a:lstStyle/>
            <a:p>
              <a:pPr fontAlgn="auto">
                <a:spcBef>
                  <a:spcPts val="0"/>
                </a:spcBef>
                <a:spcAft>
                  <a:spcPts val="0"/>
                </a:spcAft>
                <a:defRPr sz="1800" b="0" i="0" u="none" strike="noStrike" kern="0" cap="none" spc="0" baseline="0">
                  <a:solidFill>
                    <a:srgbClr val="000000"/>
                  </a:solidFill>
                  <a:uFillTx/>
                </a:defRPr>
              </a:pPr>
              <a:endParaRPr lang="et-EE" kern="0">
                <a:solidFill>
                  <a:srgbClr val="000000"/>
                </a:solidFill>
                <a:latin typeface="Calibri"/>
                <a:cs typeface="+mn-cs"/>
              </a:endParaRPr>
            </a:p>
          </p:txBody>
        </p:sp>
      </p:grpSp>
      <p:sp>
        <p:nvSpPr>
          <p:cNvPr id="37891" name="Title Placeholder 1"/>
          <p:cNvSpPr txBox="1">
            <a:spLocks noGrp="1"/>
          </p:cNvSpPr>
          <p:nvPr>
            <p:ph type="title"/>
          </p:nvPr>
        </p:nvSpPr>
        <p:spPr bwMode="auto">
          <a:xfrm>
            <a:off x="966788" y="455613"/>
            <a:ext cx="7583487" cy="1976437"/>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t-EE" smtClean="0"/>
              <a:t>Muutke pealkirja laadi</a:t>
            </a:r>
            <a:endParaRPr lang="en-US" smtClean="0"/>
          </a:p>
        </p:txBody>
      </p:sp>
      <p:sp>
        <p:nvSpPr>
          <p:cNvPr id="37892" name="Text Placeholder 2"/>
          <p:cNvSpPr txBox="1">
            <a:spLocks noGrp="1"/>
          </p:cNvSpPr>
          <p:nvPr>
            <p:ph type="body" idx="1"/>
          </p:nvPr>
        </p:nvSpPr>
        <p:spPr bwMode="auto">
          <a:xfrm>
            <a:off x="966788" y="2660650"/>
            <a:ext cx="7583487" cy="334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smtClean="0"/>
          </a:p>
        </p:txBody>
      </p:sp>
      <p:sp>
        <p:nvSpPr>
          <p:cNvPr id="11" name="Date Placeholder 3"/>
          <p:cNvSpPr txBox="1">
            <a:spLocks noGrp="1"/>
          </p:cNvSpPr>
          <p:nvPr>
            <p:ph type="dt" sz="half" idx="2"/>
          </p:nvPr>
        </p:nvSpPr>
        <p:spPr>
          <a:xfrm>
            <a:off x="7242175" y="6100763"/>
            <a:ext cx="844550" cy="363537"/>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t-EE" sz="984" b="0" i="0" u="none" strike="noStrike" kern="1200" cap="none" spc="0" baseline="0">
                <a:solidFill>
                  <a:srgbClr val="000000"/>
                </a:solidFill>
                <a:uFillTx/>
                <a:latin typeface="Corbel"/>
                <a:cs typeface="+mn-cs"/>
              </a:defRPr>
            </a:lvl1pPr>
          </a:lstStyle>
          <a:p>
            <a:pPr>
              <a:defRPr/>
            </a:pPr>
            <a:endParaRPr/>
          </a:p>
        </p:txBody>
      </p:sp>
      <p:sp>
        <p:nvSpPr>
          <p:cNvPr id="12" name="Footer Placeholder 4"/>
          <p:cNvSpPr txBox="1">
            <a:spLocks noGrp="1"/>
          </p:cNvSpPr>
          <p:nvPr>
            <p:ph type="ftr" sz="quarter" idx="3"/>
          </p:nvPr>
        </p:nvSpPr>
        <p:spPr>
          <a:xfrm>
            <a:off x="1955800" y="6100763"/>
            <a:ext cx="5230813" cy="363537"/>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t-EE" sz="984" b="0" i="0" u="none" strike="noStrike" kern="1200" cap="none" spc="0" baseline="0">
                <a:solidFill>
                  <a:srgbClr val="000000"/>
                </a:solidFill>
                <a:uFillTx/>
                <a:latin typeface="Corbel"/>
                <a:cs typeface="+mn-cs"/>
              </a:defRPr>
            </a:lvl1pPr>
          </a:lstStyle>
          <a:p>
            <a:pPr>
              <a:defRPr/>
            </a:pPr>
            <a:endParaRPr/>
          </a:p>
        </p:txBody>
      </p:sp>
      <p:sp>
        <p:nvSpPr>
          <p:cNvPr id="13" name="Slide Number Placeholder 5"/>
          <p:cNvSpPr txBox="1">
            <a:spLocks noGrp="1"/>
          </p:cNvSpPr>
          <p:nvPr>
            <p:ph type="sldNum" sz="quarter" idx="4"/>
          </p:nvPr>
        </p:nvSpPr>
        <p:spPr>
          <a:xfrm>
            <a:off x="8142288" y="6100763"/>
            <a:ext cx="407987" cy="363537"/>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t-EE" sz="984" b="0" i="0" u="none" strike="noStrike" kern="1200" cap="none" spc="0" baseline="0">
                <a:solidFill>
                  <a:srgbClr val="000000"/>
                </a:solidFill>
                <a:uFillTx/>
                <a:latin typeface="Corbel"/>
                <a:cs typeface="+mn-cs"/>
              </a:defRPr>
            </a:lvl1pPr>
          </a:lstStyle>
          <a:p>
            <a:pPr>
              <a:defRPr/>
            </a:pPr>
            <a:fld id="{9D5D4089-97D5-426B-BD15-5556F0953CAF}"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68" r:id="rId12"/>
    <p:sldLayoutId id="2147483656" r:id="rId13"/>
    <p:sldLayoutId id="2147483669" r:id="rId14"/>
    <p:sldLayoutId id="2147483655" r:id="rId15"/>
    <p:sldLayoutId id="2147483654" r:id="rId16"/>
    <p:sldLayoutId id="2147483653" r:id="rId17"/>
    <p:sldLayoutId id="2147483670" r:id="rId18"/>
  </p:sldLayoutIdLst>
  <p:transition/>
  <p:txStyles>
    <p:titleStyle>
      <a:lvl1pPr algn="ctr" defTabSz="449263" rtl="0" eaLnBrk="0" fontAlgn="base" hangingPunct="0">
        <a:spcBef>
          <a:spcPct val="0"/>
        </a:spcBef>
        <a:spcAft>
          <a:spcPct val="0"/>
        </a:spcAft>
        <a:defRPr lang="et-EE" sz="3900" kern="1200">
          <a:solidFill>
            <a:srgbClr val="000000"/>
          </a:solidFill>
          <a:latin typeface="Corbel"/>
        </a:defRPr>
      </a:lvl1pPr>
      <a:lvl2pPr algn="ctr" defTabSz="449263" rtl="0" eaLnBrk="0" fontAlgn="base" hangingPunct="0">
        <a:spcBef>
          <a:spcPct val="0"/>
        </a:spcBef>
        <a:spcAft>
          <a:spcPct val="0"/>
        </a:spcAft>
        <a:defRPr sz="3900">
          <a:solidFill>
            <a:srgbClr val="000000"/>
          </a:solidFill>
          <a:latin typeface="Corbel" pitchFamily="34" charset="0"/>
        </a:defRPr>
      </a:lvl2pPr>
      <a:lvl3pPr algn="ctr" defTabSz="449263" rtl="0" eaLnBrk="0" fontAlgn="base" hangingPunct="0">
        <a:spcBef>
          <a:spcPct val="0"/>
        </a:spcBef>
        <a:spcAft>
          <a:spcPct val="0"/>
        </a:spcAft>
        <a:defRPr sz="3900">
          <a:solidFill>
            <a:srgbClr val="000000"/>
          </a:solidFill>
          <a:latin typeface="Corbel" pitchFamily="34" charset="0"/>
        </a:defRPr>
      </a:lvl3pPr>
      <a:lvl4pPr algn="ctr" defTabSz="449263" rtl="0" eaLnBrk="0" fontAlgn="base" hangingPunct="0">
        <a:spcBef>
          <a:spcPct val="0"/>
        </a:spcBef>
        <a:spcAft>
          <a:spcPct val="0"/>
        </a:spcAft>
        <a:defRPr sz="3900">
          <a:solidFill>
            <a:srgbClr val="000000"/>
          </a:solidFill>
          <a:latin typeface="Corbel" pitchFamily="34" charset="0"/>
        </a:defRPr>
      </a:lvl4pPr>
      <a:lvl5pPr algn="ctr" defTabSz="449263" rtl="0" eaLnBrk="0" fontAlgn="base" hangingPunct="0">
        <a:spcBef>
          <a:spcPct val="0"/>
        </a:spcBef>
        <a:spcAft>
          <a:spcPct val="0"/>
        </a:spcAft>
        <a:defRPr sz="3900">
          <a:solidFill>
            <a:srgbClr val="000000"/>
          </a:solidFill>
          <a:latin typeface="Corbel" pitchFamily="34" charset="0"/>
        </a:defRPr>
      </a:lvl5pPr>
      <a:lvl6pPr marL="457200" algn="ctr" defTabSz="449263" rtl="0" eaLnBrk="0" fontAlgn="base">
        <a:spcBef>
          <a:spcPct val="0"/>
        </a:spcBef>
        <a:spcAft>
          <a:spcPct val="0"/>
        </a:spcAft>
        <a:defRPr sz="3900">
          <a:solidFill>
            <a:srgbClr val="000000"/>
          </a:solidFill>
          <a:latin typeface="Corbel" pitchFamily="34" charset="0"/>
        </a:defRPr>
      </a:lvl6pPr>
      <a:lvl7pPr marL="914400" algn="ctr" defTabSz="449263" rtl="0" eaLnBrk="0" fontAlgn="base">
        <a:spcBef>
          <a:spcPct val="0"/>
        </a:spcBef>
        <a:spcAft>
          <a:spcPct val="0"/>
        </a:spcAft>
        <a:defRPr sz="3900">
          <a:solidFill>
            <a:srgbClr val="000000"/>
          </a:solidFill>
          <a:latin typeface="Corbel" pitchFamily="34" charset="0"/>
        </a:defRPr>
      </a:lvl7pPr>
      <a:lvl8pPr marL="1371600" algn="ctr" defTabSz="449263" rtl="0" eaLnBrk="0" fontAlgn="base">
        <a:spcBef>
          <a:spcPct val="0"/>
        </a:spcBef>
        <a:spcAft>
          <a:spcPct val="0"/>
        </a:spcAft>
        <a:defRPr sz="3900">
          <a:solidFill>
            <a:srgbClr val="000000"/>
          </a:solidFill>
          <a:latin typeface="Corbel" pitchFamily="34" charset="0"/>
        </a:defRPr>
      </a:lvl8pPr>
      <a:lvl9pPr marL="1828800" algn="ctr" defTabSz="449263" rtl="0" eaLnBrk="0" fontAlgn="base">
        <a:spcBef>
          <a:spcPct val="0"/>
        </a:spcBef>
        <a:spcAft>
          <a:spcPct val="0"/>
        </a:spcAft>
        <a:defRPr sz="3900">
          <a:solidFill>
            <a:srgbClr val="000000"/>
          </a:solidFill>
          <a:latin typeface="Corbel" pitchFamily="34" charset="0"/>
        </a:defRPr>
      </a:lvl9pPr>
    </p:titleStyle>
    <p:bodyStyle>
      <a:lvl1pPr marL="280988" indent="-280988" algn="l" defTabSz="449263" rtl="0" eaLnBrk="0" fontAlgn="base" hangingPunct="0">
        <a:spcBef>
          <a:spcPts val="600"/>
        </a:spcBef>
        <a:spcAft>
          <a:spcPts val="588"/>
        </a:spcAft>
        <a:buClr>
          <a:srgbClr val="1287C3"/>
        </a:buClr>
        <a:buSzPct val="145000"/>
        <a:buFont typeface="Arial" charset="0"/>
        <a:buChar char="•"/>
        <a:defRPr lang="et-EE" sz="2300" kern="1200">
          <a:solidFill>
            <a:srgbClr val="000000"/>
          </a:solidFill>
          <a:latin typeface="Corbel"/>
        </a:defRPr>
      </a:lvl1pPr>
      <a:lvl2pPr marL="730250" lvl="1" indent="-280988" algn="l" defTabSz="449263" rtl="0" eaLnBrk="0" fontAlgn="base" hangingPunct="0">
        <a:spcBef>
          <a:spcPts val="500"/>
        </a:spcBef>
        <a:spcAft>
          <a:spcPts val="588"/>
        </a:spcAft>
        <a:buClr>
          <a:srgbClr val="1287C3"/>
        </a:buClr>
        <a:buSzPct val="145000"/>
        <a:buFont typeface="Arial" charset="0"/>
        <a:buChar char="•"/>
        <a:defRPr lang="et-EE" sz="1900" kern="1200">
          <a:solidFill>
            <a:srgbClr val="000000"/>
          </a:solidFill>
          <a:latin typeface="Corbel"/>
        </a:defRPr>
      </a:lvl2pPr>
      <a:lvl3pPr marL="1181100" lvl="2" indent="-280988" algn="l" defTabSz="449263" rtl="0" eaLnBrk="0" fontAlgn="base" hangingPunct="0">
        <a:spcBef>
          <a:spcPts val="400"/>
        </a:spcBef>
        <a:spcAft>
          <a:spcPts val="588"/>
        </a:spcAft>
        <a:buClr>
          <a:srgbClr val="1287C3"/>
        </a:buClr>
        <a:buSzPct val="145000"/>
        <a:buFont typeface="Arial" charset="0"/>
        <a:buChar char="•"/>
        <a:defRPr lang="et-EE" sz="1700" kern="1200">
          <a:solidFill>
            <a:srgbClr val="000000"/>
          </a:solidFill>
          <a:latin typeface="Corbel"/>
        </a:defRPr>
      </a:lvl3pPr>
      <a:lvl4pPr marL="1517650" lvl="3" indent="-168275" algn="l" defTabSz="449263" rtl="0" eaLnBrk="0" fontAlgn="base" hangingPunct="0">
        <a:spcBef>
          <a:spcPts val="400"/>
        </a:spcBef>
        <a:spcAft>
          <a:spcPts val="588"/>
        </a:spcAft>
        <a:buClr>
          <a:srgbClr val="1287C3"/>
        </a:buClr>
        <a:buSzPct val="145000"/>
        <a:buFont typeface="Arial" charset="0"/>
        <a:buChar char="•"/>
        <a:defRPr lang="et-EE" sz="1500" kern="1200">
          <a:solidFill>
            <a:srgbClr val="000000"/>
          </a:solidFill>
          <a:latin typeface="Corbel"/>
        </a:defRPr>
      </a:lvl4pPr>
      <a:lvl5pPr marL="1968500" lvl="4" indent="-168275" algn="l" defTabSz="449263" rtl="0" eaLnBrk="0" fontAlgn="base" hangingPunct="0">
        <a:spcBef>
          <a:spcPts val="300"/>
        </a:spcBef>
        <a:spcAft>
          <a:spcPts val="588"/>
        </a:spcAft>
        <a:buClr>
          <a:srgbClr val="1287C3"/>
        </a:buClr>
        <a:buSzPct val="145000"/>
        <a:buFont typeface="Arial" charset="0"/>
        <a:buChar char="•"/>
        <a:defRPr lang="et-EE" sz="1300" kern="1200">
          <a:solidFill>
            <a:srgbClr val="000000"/>
          </a:solidFill>
          <a:latin typeface="Corbel"/>
        </a:defRPr>
      </a:lvl5pPr>
      <a:lvl6pPr marL="2425700" indent="-168275" algn="l" defTabSz="449263" rtl="0" eaLnBrk="0" fontAlgn="base">
        <a:spcBef>
          <a:spcPts val="300"/>
        </a:spcBef>
        <a:spcAft>
          <a:spcPts val="588"/>
        </a:spcAft>
        <a:buClr>
          <a:srgbClr val="1287C3"/>
        </a:buClr>
        <a:buSzPct val="145000"/>
        <a:buFont typeface="Arial" charset="0"/>
        <a:buChar char="•"/>
        <a:defRPr lang="et-EE" sz="1300" kern="1200">
          <a:solidFill>
            <a:srgbClr val="000000"/>
          </a:solidFill>
          <a:latin typeface="Corbel"/>
        </a:defRPr>
      </a:lvl6pPr>
      <a:lvl7pPr marL="2882900" indent="-168275" algn="l" defTabSz="449263" rtl="0" eaLnBrk="0" fontAlgn="base">
        <a:spcBef>
          <a:spcPts val="300"/>
        </a:spcBef>
        <a:spcAft>
          <a:spcPts val="588"/>
        </a:spcAft>
        <a:buClr>
          <a:srgbClr val="1287C3"/>
        </a:buClr>
        <a:buSzPct val="145000"/>
        <a:buFont typeface="Arial" charset="0"/>
        <a:buChar char="•"/>
        <a:defRPr lang="et-EE" sz="1300" kern="1200">
          <a:solidFill>
            <a:srgbClr val="000000"/>
          </a:solidFill>
          <a:latin typeface="Corbel"/>
        </a:defRPr>
      </a:lvl7pPr>
      <a:lvl8pPr marL="3340100" indent="-168275" algn="l" defTabSz="449263" rtl="0" eaLnBrk="0" fontAlgn="base">
        <a:spcBef>
          <a:spcPts val="300"/>
        </a:spcBef>
        <a:spcAft>
          <a:spcPts val="588"/>
        </a:spcAft>
        <a:buClr>
          <a:srgbClr val="1287C3"/>
        </a:buClr>
        <a:buSzPct val="145000"/>
        <a:buFont typeface="Arial" charset="0"/>
        <a:buChar char="•"/>
        <a:defRPr lang="et-EE" sz="1300" kern="1200">
          <a:solidFill>
            <a:srgbClr val="000000"/>
          </a:solidFill>
          <a:latin typeface="Corbel"/>
        </a:defRPr>
      </a:lvl8pPr>
      <a:lvl9pPr marL="3797300" indent="-168275" algn="l" defTabSz="449263" rtl="0" eaLnBrk="0" fontAlgn="base">
        <a:spcBef>
          <a:spcPts val="300"/>
        </a:spcBef>
        <a:spcAft>
          <a:spcPts val="588"/>
        </a:spcAft>
        <a:buClr>
          <a:srgbClr val="1287C3"/>
        </a:buClr>
        <a:buSzPct val="145000"/>
        <a:buFont typeface="Arial" charset="0"/>
        <a:buChar char="•"/>
        <a:defRPr lang="et-EE" sz="1300" kern="1200">
          <a:solidFill>
            <a:srgbClr val="000000"/>
          </a:solidFill>
          <a:latin typeface="Corbel"/>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iigiteataja.ee/failid/Taiskasvanute_koolituse_seadus_01072015_RU.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open?id=0Bwbsfk0UVjleRXRRazRyVF9Kc1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1505" name="Title 1"/>
          <p:cNvSpPr txBox="1">
            <a:spLocks noGrp="1"/>
          </p:cNvSpPr>
          <p:nvPr>
            <p:ph type="title" idx="4294967295"/>
          </p:nvPr>
        </p:nvSpPr>
        <p:spPr>
          <a:xfrm>
            <a:off x="0" y="1911350"/>
            <a:ext cx="8121650" cy="2776538"/>
          </a:xfrm>
        </p:spPr>
        <p:txBody>
          <a:bodyPr anchor="t"/>
          <a:lstStyle/>
          <a:p>
            <a:pPr eaLnBrk="1" hangingPunct="1"/>
            <a:r>
              <a:rPr lang="et-EE" dirty="0" smtClean="0"/>
              <a:t>O</a:t>
            </a:r>
            <a:r>
              <a:rPr lang="ru-RU" dirty="0" err="1" smtClean="0"/>
              <a:t>бучени</a:t>
            </a:r>
            <a:r>
              <a:rPr lang="et-EE" dirty="0" smtClean="0"/>
              <a:t>e</a:t>
            </a:r>
            <a:r>
              <a:rPr lang="ru-RU" dirty="0" smtClean="0"/>
              <a:t> </a:t>
            </a:r>
            <a:r>
              <a:rPr lang="ru-RU" dirty="0"/>
              <a:t>на протяжении всей жизни </a:t>
            </a:r>
            <a:r>
              <a:rPr lang="en-US" dirty="0" smtClean="0">
                <a:latin typeface="Corbel" pitchFamily="34" charset="0"/>
              </a:rPr>
              <a:t>:</a:t>
            </a:r>
            <a:r>
              <a:rPr dirty="0" smtClean="0">
                <a:latin typeface="Corbel" pitchFamily="34" charset="0"/>
              </a:rPr>
              <a:t/>
            </a:r>
            <a:br>
              <a:rPr dirty="0" smtClean="0">
                <a:latin typeface="Corbel" pitchFamily="34" charset="0"/>
              </a:rPr>
            </a:br>
            <a:r>
              <a:rPr lang="ru-RU" dirty="0" smtClean="0">
                <a:latin typeface="Corbel" pitchFamily="34" charset="0"/>
              </a:rPr>
              <a:t>пример Эстонии</a:t>
            </a:r>
            <a:r>
              <a:rPr dirty="0" smtClean="0">
                <a:latin typeface="Corbel" pitchFamily="34" charset="0"/>
              </a:rPr>
              <a:t> </a:t>
            </a:r>
          </a:p>
        </p:txBody>
      </p:sp>
      <p:sp>
        <p:nvSpPr>
          <p:cNvPr id="21506" name="Subtitle 2"/>
          <p:cNvSpPr txBox="1">
            <a:spLocks noGrp="1"/>
          </p:cNvSpPr>
          <p:nvPr>
            <p:ph type="subTitle" idx="4294967295"/>
          </p:nvPr>
        </p:nvSpPr>
        <p:spPr>
          <a:xfrm>
            <a:off x="0" y="4687888"/>
            <a:ext cx="7507288" cy="1909762"/>
          </a:xfrm>
        </p:spPr>
        <p:txBody>
          <a:bodyPr anchorCtr="1"/>
          <a:lstStyle/>
          <a:p>
            <a:pPr marL="0" indent="0" algn="ctr" eaLnBrk="1" hangingPunct="1">
              <a:buFont typeface="Arial" charset="0"/>
              <a:buNone/>
            </a:pPr>
            <a:r>
              <a:rPr lang="ru-RU" sz="2500" b="1" dirty="0" err="1" smtClean="0">
                <a:latin typeface="Roboto Condensed"/>
              </a:rPr>
              <a:t>Кулли</a:t>
            </a:r>
            <a:r>
              <a:rPr lang="ru-RU" sz="2500" b="1" dirty="0" smtClean="0">
                <a:latin typeface="Roboto Condensed"/>
              </a:rPr>
              <a:t> </a:t>
            </a:r>
            <a:r>
              <a:rPr lang="ru-RU" sz="2500" b="1" dirty="0" err="1" smtClean="0">
                <a:latin typeface="Roboto Condensed"/>
              </a:rPr>
              <a:t>Алль</a:t>
            </a:r>
            <a:endParaRPr sz="2500" b="1" dirty="0" smtClean="0">
              <a:latin typeface="Roboto Condensed"/>
            </a:endParaRPr>
          </a:p>
          <a:p>
            <a:pPr marL="0" indent="0" algn="ctr" eaLnBrk="1" hangingPunct="1">
              <a:spcBef>
                <a:spcPts val="500"/>
              </a:spcBef>
              <a:buFont typeface="Arial" charset="0"/>
              <a:buNone/>
            </a:pPr>
            <a:r>
              <a:rPr lang="ru-RU" sz="2000" dirty="0" smtClean="0">
                <a:latin typeface="Roboto Condensed"/>
              </a:rPr>
              <a:t>Министерство образования и научных исследований</a:t>
            </a:r>
            <a:endParaRPr sz="2000" dirty="0" smtClean="0">
              <a:latin typeface="Roboto Condensed"/>
            </a:endParaRPr>
          </a:p>
          <a:p>
            <a:pPr marL="0" indent="0" algn="ctr" eaLnBrk="1" hangingPunct="1">
              <a:spcBef>
                <a:spcPts val="500"/>
              </a:spcBef>
              <a:buFont typeface="Arial" charset="0"/>
              <a:buNone/>
            </a:pPr>
            <a:r>
              <a:rPr sz="2000" dirty="0" smtClean="0">
                <a:latin typeface="Roboto Condensed"/>
              </a:rPr>
              <a:t>05.2017</a:t>
            </a:r>
          </a:p>
        </p:txBody>
      </p:sp>
      <p:pic>
        <p:nvPicPr>
          <p:cNvPr id="21507" name="Picture 5"/>
          <p:cNvPicPr>
            <a:picLocks noChangeAspect="1"/>
          </p:cNvPicPr>
          <p:nvPr/>
        </p:nvPicPr>
        <p:blipFill>
          <a:blip r:embed="rId3"/>
          <a:srcRect/>
          <a:stretch>
            <a:fillRect/>
          </a:stretch>
        </p:blipFill>
        <p:spPr bwMode="auto">
          <a:xfrm>
            <a:off x="1115393" y="9115"/>
            <a:ext cx="3465512" cy="1385888"/>
          </a:xfrm>
          <a:prstGeom prst="rect">
            <a:avLst/>
          </a:prstGeom>
          <a:noFill/>
          <a:ln w="9525">
            <a:noFill/>
            <a:miter lim="800000"/>
            <a:headEnd/>
            <a:tailEnd/>
          </a:ln>
        </p:spPr>
      </p:pic>
      <p:pic>
        <p:nvPicPr>
          <p:cNvPr id="21508" name="Picture 3"/>
          <p:cNvPicPr>
            <a:picLocks noChangeAspect="1"/>
          </p:cNvPicPr>
          <p:nvPr/>
        </p:nvPicPr>
        <p:blipFill>
          <a:blip r:embed="rId4"/>
          <a:srcRect/>
          <a:stretch>
            <a:fillRect/>
          </a:stretch>
        </p:blipFill>
        <p:spPr bwMode="auto">
          <a:xfrm>
            <a:off x="8243888" y="0"/>
            <a:ext cx="431800" cy="6840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526" y="1577639"/>
            <a:ext cx="4145417" cy="551048"/>
          </a:xfrm>
          <a:prstGeom prst="rect">
            <a:avLst/>
          </a:prstGeom>
          <a:noFill/>
        </p:spPr>
        <p:txBody>
          <a:bodyPr wrap="square" rtlCol="0">
            <a:spAutoFit/>
          </a:bodyPr>
          <a:lstStyle/>
          <a:p>
            <a:pPr algn="ctr"/>
            <a:r>
              <a:rPr lang="en-GB" dirty="0">
                <a:solidFill>
                  <a:srgbClr val="0070C0"/>
                </a:solidFill>
                <a:latin typeface="+mj-lt"/>
              </a:rPr>
              <a:t>Employment to population ratio</a:t>
            </a:r>
          </a:p>
          <a:p>
            <a:pPr algn="ctr"/>
            <a:r>
              <a:rPr lang="en-US" sz="1181" dirty="0">
                <a:solidFill>
                  <a:schemeClr val="tx1">
                    <a:lumMod val="50000"/>
                  </a:schemeClr>
                </a:solidFill>
                <a:latin typeface="+mj-lt"/>
              </a:rPr>
              <a:t>Percentage of the working-age population (aged 15/16-64)</a:t>
            </a:r>
            <a:endParaRPr lang="en-GB" sz="1181" dirty="0">
              <a:solidFill>
                <a:schemeClr val="tx1">
                  <a:lumMod val="50000"/>
                </a:schemeClr>
              </a:solidFill>
              <a:latin typeface="+mj-lt"/>
            </a:endParaRPr>
          </a:p>
        </p:txBody>
      </p:sp>
      <p:sp>
        <p:nvSpPr>
          <p:cNvPr id="5" name="TextBox 4"/>
          <p:cNvSpPr txBox="1"/>
          <p:nvPr/>
        </p:nvSpPr>
        <p:spPr>
          <a:xfrm>
            <a:off x="219012" y="4737087"/>
            <a:ext cx="4139016" cy="242331"/>
          </a:xfrm>
          <a:prstGeom prst="rect">
            <a:avLst/>
          </a:prstGeom>
          <a:noFill/>
        </p:spPr>
        <p:txBody>
          <a:bodyPr wrap="square" rtlCol="0">
            <a:spAutoFit/>
          </a:bodyPr>
          <a:lstStyle/>
          <a:p>
            <a:r>
              <a:rPr lang="en-GB" sz="984" dirty="0">
                <a:solidFill>
                  <a:schemeClr val="tx1">
                    <a:lumMod val="50000"/>
                  </a:schemeClr>
                </a:solidFill>
                <a:latin typeface="+mj-lt"/>
              </a:rPr>
              <a:t>Source: OECD Labour Force Statistics Database</a:t>
            </a:r>
          </a:p>
        </p:txBody>
      </p:sp>
      <p:sp>
        <p:nvSpPr>
          <p:cNvPr id="6" name="Rectangle 5"/>
          <p:cNvSpPr/>
          <p:nvPr/>
        </p:nvSpPr>
        <p:spPr>
          <a:xfrm>
            <a:off x="537011" y="5400265"/>
            <a:ext cx="7688936" cy="923330"/>
          </a:xfrm>
          <a:prstGeom prst="rect">
            <a:avLst/>
          </a:prstGeom>
          <a:solidFill>
            <a:srgbClr val="0070C0"/>
          </a:solidFill>
        </p:spPr>
        <p:txBody>
          <a:bodyPr wrap="square">
            <a:spAutoFit/>
          </a:bodyPr>
          <a:lstStyle/>
          <a:p>
            <a:pPr marL="458391" indent="-281235">
              <a:buFont typeface="Wingdings" panose="05000000000000000000" pitchFamily="2" charset="2"/>
              <a:buChar char="Ø"/>
              <a:defRPr/>
            </a:pPr>
            <a:r>
              <a:rPr lang="ru-RU" dirty="0"/>
              <a:t>Технические изменения изменили профессиональную структуру наших экономик и типы необходимых навыков, но не совокупный спрос на рабочую силу</a:t>
            </a:r>
            <a:r>
              <a:rPr lang="en-GB" dirty="0" smtClean="0">
                <a:solidFill>
                  <a:schemeClr val="bg1"/>
                </a:solidFill>
                <a:latin typeface="Arial Narrow" panose="020B0606020202030204" pitchFamily="34" charset="0"/>
              </a:rPr>
              <a:t>. </a:t>
            </a:r>
            <a:endParaRPr lang="en-GB" dirty="0">
              <a:solidFill>
                <a:schemeClr val="bg1"/>
              </a:solidFill>
              <a:latin typeface="Arial Narrow" panose="020B0606020202030204" pitchFamily="34" charset="0"/>
            </a:endParaRPr>
          </a:p>
        </p:txBody>
      </p:sp>
      <p:graphicFrame>
        <p:nvGraphicFramePr>
          <p:cNvPr id="9" name="Chart 8"/>
          <p:cNvGraphicFramePr/>
          <p:nvPr>
            <p:extLst/>
          </p:nvPr>
        </p:nvGraphicFramePr>
        <p:xfrm>
          <a:off x="4490711" y="2198228"/>
          <a:ext cx="4499769" cy="269986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683846" y="4743161"/>
            <a:ext cx="4139016" cy="242331"/>
          </a:xfrm>
          <a:prstGeom prst="rect">
            <a:avLst/>
          </a:prstGeom>
          <a:noFill/>
        </p:spPr>
        <p:txBody>
          <a:bodyPr wrap="square" rtlCol="0">
            <a:spAutoFit/>
          </a:bodyPr>
          <a:lstStyle/>
          <a:p>
            <a:r>
              <a:rPr lang="en-GB" sz="984" dirty="0">
                <a:solidFill>
                  <a:schemeClr val="tx1">
                    <a:lumMod val="50000"/>
                  </a:schemeClr>
                </a:solidFill>
                <a:latin typeface="+mj-lt"/>
              </a:rPr>
              <a:t>Source: Survey of Adult Skills (PIAAC); </a:t>
            </a:r>
            <a:r>
              <a:rPr lang="en-GB" sz="984" dirty="0" err="1">
                <a:solidFill>
                  <a:schemeClr val="tx1">
                    <a:lumMod val="50000"/>
                  </a:schemeClr>
                </a:solidFill>
                <a:latin typeface="+mj-lt"/>
              </a:rPr>
              <a:t>Arntz</a:t>
            </a:r>
            <a:r>
              <a:rPr lang="en-GB" sz="984" dirty="0">
                <a:solidFill>
                  <a:schemeClr val="tx1">
                    <a:lumMod val="50000"/>
                  </a:schemeClr>
                </a:solidFill>
                <a:latin typeface="+mj-lt"/>
              </a:rPr>
              <a:t> et al (2016)</a:t>
            </a:r>
          </a:p>
        </p:txBody>
      </p:sp>
      <p:sp>
        <p:nvSpPr>
          <p:cNvPr id="11" name="TextBox 10"/>
          <p:cNvSpPr txBox="1"/>
          <p:nvPr/>
        </p:nvSpPr>
        <p:spPr>
          <a:xfrm>
            <a:off x="4686824" y="1577639"/>
            <a:ext cx="4145417" cy="551048"/>
          </a:xfrm>
          <a:prstGeom prst="rect">
            <a:avLst/>
          </a:prstGeom>
          <a:noFill/>
        </p:spPr>
        <p:txBody>
          <a:bodyPr wrap="square" rtlCol="0">
            <a:spAutoFit/>
          </a:bodyPr>
          <a:lstStyle/>
          <a:p>
            <a:pPr algn="ctr"/>
            <a:r>
              <a:rPr lang="en-GB" dirty="0">
                <a:solidFill>
                  <a:srgbClr val="0070C0"/>
                </a:solidFill>
                <a:latin typeface="+mj-lt"/>
              </a:rPr>
              <a:t>Workers at high risk of substitution</a:t>
            </a:r>
          </a:p>
          <a:p>
            <a:pPr algn="ctr"/>
            <a:r>
              <a:rPr lang="en-US" sz="1181" dirty="0">
                <a:solidFill>
                  <a:schemeClr val="tx1">
                    <a:lumMod val="50000"/>
                  </a:schemeClr>
                </a:solidFill>
                <a:latin typeface="+mj-lt"/>
              </a:rPr>
              <a:t>Percentage of workers with &gt;70% of substitutable tasks </a:t>
            </a:r>
            <a:endParaRPr lang="en-GB" sz="1181" dirty="0">
              <a:solidFill>
                <a:schemeClr val="tx1">
                  <a:lumMod val="50000"/>
                </a:schemeClr>
              </a:solidFill>
              <a:latin typeface="+mj-lt"/>
            </a:endParaRPr>
          </a:p>
        </p:txBody>
      </p:sp>
      <p:sp>
        <p:nvSpPr>
          <p:cNvPr id="12" name="Title 2"/>
          <p:cNvSpPr txBox="1">
            <a:spLocks/>
          </p:cNvSpPr>
          <p:nvPr/>
        </p:nvSpPr>
        <p:spPr>
          <a:xfrm>
            <a:off x="1097991" y="301971"/>
            <a:ext cx="7538264" cy="1144071"/>
          </a:xfrm>
          <a:prstGeom prst="rect">
            <a:avLst/>
          </a:prstGeom>
        </p:spPr>
        <p:txBody>
          <a:bodyPr vert="horz" lIns="89995" tIns="44998" rIns="89995" bIns="44998"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lgn="ctr"/>
            <a:r>
              <a:rPr lang="ru-RU" sz="2800" dirty="0"/>
              <a:t>Массовая технологическая безработица или массовое изменение требований к должностям</a:t>
            </a:r>
            <a:endParaRPr lang="en-GB" sz="2756" dirty="0">
              <a:solidFill>
                <a:schemeClr val="bg1">
                  <a:lumMod val="50000"/>
                </a:schemeClr>
              </a:solidFill>
            </a:endParaRPr>
          </a:p>
        </p:txBody>
      </p:sp>
      <p:sp>
        <p:nvSpPr>
          <p:cNvPr id="20" name="Rectangle 19"/>
          <p:cNvSpPr/>
          <p:nvPr/>
        </p:nvSpPr>
        <p:spPr>
          <a:xfrm rot="5400000">
            <a:off x="7674814" y="3318655"/>
            <a:ext cx="2196984" cy="274102"/>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aphicFrame>
        <p:nvGraphicFramePr>
          <p:cNvPr id="22" name="Chart 21"/>
          <p:cNvGraphicFramePr>
            <a:graphicFrameLocks/>
          </p:cNvGraphicFramePr>
          <p:nvPr>
            <p:extLst/>
          </p:nvPr>
        </p:nvGraphicFramePr>
        <p:xfrm>
          <a:off x="411357" y="2063590"/>
          <a:ext cx="3946671" cy="2784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074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044390" y="0"/>
            <a:ext cx="7298063" cy="123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578" tIns="44289" rIns="88578" bIns="44289"/>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9pPr>
          </a:lstStyle>
          <a:p>
            <a:pPr algn="ctr"/>
            <a:r>
              <a:rPr lang="ru-RU" sz="2800" dirty="0"/>
              <a:t>Необходимость большего согласования в определении «потребностей в навыках» среди заинтересованных сторон</a:t>
            </a:r>
            <a:endParaRPr lang="en-US" altLang="en-US" sz="2756" dirty="0">
              <a:solidFill>
                <a:srgbClr val="727272"/>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33" t="17038" r="25937" b="7963"/>
          <a:stretch/>
        </p:blipFill>
        <p:spPr bwMode="auto">
          <a:xfrm>
            <a:off x="179289" y="1620069"/>
            <a:ext cx="6378334" cy="505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nvSpPr>
        <p:spPr>
          <a:xfrm>
            <a:off x="5704565" y="2144602"/>
            <a:ext cx="2976556" cy="3472648"/>
          </a:xfrm>
          <a:prstGeom prst="rect">
            <a:avLst/>
          </a:prstGeom>
        </p:spPr>
        <p:txBody>
          <a:bodyPr>
            <a:normAutofit fontScale="85000" lnSpcReduction="200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GB" sz="2756" dirty="0">
                <a:latin typeface="+mj-lt"/>
              </a:rPr>
              <a:t>74% of education providers across 8 major EU Economies believe youth to be prepared for their job </a:t>
            </a:r>
          </a:p>
          <a:p>
            <a:endParaRPr lang="en-GB" sz="2756" dirty="0">
              <a:latin typeface="+mj-lt"/>
            </a:endParaRPr>
          </a:p>
          <a:p>
            <a:r>
              <a:rPr lang="en-GB" sz="2756" dirty="0">
                <a:latin typeface="+mj-lt"/>
              </a:rPr>
              <a:t>Yet, only 35% of employers share the same opinion on new hires</a:t>
            </a:r>
          </a:p>
        </p:txBody>
      </p:sp>
    </p:spTree>
    <p:extLst>
      <p:ext uri="{BB962C8B-B14F-4D97-AF65-F5344CB8AC3E}">
        <p14:creationId xmlns:p14="http://schemas.microsoft.com/office/powerpoint/2010/main" val="26492695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az-Cyrl-AZ" b="1" dirty="0"/>
              <a:t>Стратегия непрерывного обучения</a:t>
            </a:r>
            <a:br>
              <a:rPr lang="az-Cyrl-AZ" b="1" dirty="0"/>
            </a:br>
            <a:endParaRPr lang="et-EE" dirty="0"/>
          </a:p>
        </p:txBody>
      </p:sp>
      <p:sp>
        <p:nvSpPr>
          <p:cNvPr id="3" name="Sisu kohatäide 2"/>
          <p:cNvSpPr>
            <a:spLocks noGrp="1"/>
          </p:cNvSpPr>
          <p:nvPr>
            <p:ph idx="1"/>
          </p:nvPr>
        </p:nvSpPr>
        <p:spPr>
          <a:xfrm>
            <a:off x="966621" y="1836093"/>
            <a:ext cx="7582945" cy="4752528"/>
          </a:xfrm>
        </p:spPr>
        <p:txBody>
          <a:bodyPr/>
          <a:lstStyle/>
          <a:p>
            <a:pPr marL="0" indent="0">
              <a:buNone/>
            </a:pPr>
            <a:r>
              <a:rPr lang="ru-RU" sz="3600" dirty="0" smtClean="0"/>
              <a:t>является </a:t>
            </a:r>
            <a:r>
              <a:rPr lang="ru-RU" sz="3600" dirty="0"/>
              <a:t>одним из важнейших документов, направляющих развитие всей сферы образования и служащих фундаментом для формирования под неё соответствующей бюджетной базы на период с 2014 по 2020 годы.</a:t>
            </a:r>
            <a:endParaRPr lang="et-EE" sz="3600" dirty="0"/>
          </a:p>
        </p:txBody>
      </p:sp>
    </p:spTree>
    <p:extLst>
      <p:ext uri="{BB962C8B-B14F-4D97-AF65-F5344CB8AC3E}">
        <p14:creationId xmlns:p14="http://schemas.microsoft.com/office/powerpoint/2010/main" val="28539365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66788" y="455614"/>
            <a:ext cx="7583487" cy="876424"/>
          </a:xfrm>
        </p:spPr>
        <p:txBody>
          <a:bodyPr/>
          <a:lstStyle/>
          <a:p>
            <a:r>
              <a:rPr lang="ru-RU" b="1" dirty="0"/>
              <a:t>Общая цель</a:t>
            </a:r>
            <a:endParaRPr lang="et-EE" b="1" dirty="0"/>
          </a:p>
        </p:txBody>
      </p:sp>
      <p:sp>
        <p:nvSpPr>
          <p:cNvPr id="3" name="Sisu kohatäide 2"/>
          <p:cNvSpPr>
            <a:spLocks noGrp="1"/>
          </p:cNvSpPr>
          <p:nvPr>
            <p:ph idx="1"/>
          </p:nvPr>
        </p:nvSpPr>
        <p:spPr>
          <a:xfrm>
            <a:off x="467321" y="1332038"/>
            <a:ext cx="8352928" cy="5508499"/>
          </a:xfrm>
        </p:spPr>
        <p:txBody>
          <a:bodyPr/>
          <a:lstStyle/>
          <a:p>
            <a:pPr>
              <a:buFont typeface="Arial" panose="020B0604020202020204" pitchFamily="34" charset="0"/>
              <a:buChar char="•"/>
            </a:pPr>
            <a:r>
              <a:rPr lang="ru-RU" sz="3200" dirty="0" smtClean="0"/>
              <a:t>предоставить жителям возможности </a:t>
            </a:r>
            <a:r>
              <a:rPr lang="ru-RU" sz="3200" dirty="0"/>
              <a:t>для непрерывного обучения в соответствии с их потребностям и способностям. </a:t>
            </a:r>
            <a:endParaRPr lang="et-EE" sz="3200" dirty="0" smtClean="0"/>
          </a:p>
          <a:p>
            <a:pPr>
              <a:buFont typeface="Arial" panose="020B0604020202020204" pitchFamily="34" charset="0"/>
              <a:buChar char="•"/>
            </a:pPr>
            <a:r>
              <a:rPr lang="ru-RU" sz="3200" dirty="0" smtClean="0"/>
              <a:t>у </a:t>
            </a:r>
            <a:r>
              <a:rPr lang="ru-RU" sz="3200" dirty="0"/>
              <a:t>каждого </a:t>
            </a:r>
            <a:r>
              <a:rPr lang="ru-RU" sz="3200" dirty="0" smtClean="0"/>
              <a:t>появится </a:t>
            </a:r>
            <a:r>
              <a:rPr lang="ru-RU" sz="3200" dirty="0"/>
              <a:t>достойный шанс для реализации себя как личности в обществе, трудовой и семейной жизни</a:t>
            </a:r>
            <a:r>
              <a:rPr lang="ru-RU" sz="3200" dirty="0" smtClean="0"/>
              <a:t>.</a:t>
            </a:r>
            <a:endParaRPr lang="et-EE" sz="3200" dirty="0" smtClean="0"/>
          </a:p>
          <a:p>
            <a:pPr>
              <a:buFont typeface="Arial" panose="020B0604020202020204" pitchFamily="34" charset="0"/>
              <a:buChar char="•"/>
            </a:pPr>
            <a:r>
              <a:rPr lang="ru-RU" sz="3200" dirty="0" smtClean="0"/>
              <a:t>программы</a:t>
            </a:r>
            <a:r>
              <a:rPr lang="ru-RU" sz="3200" dirty="0"/>
              <a:t>, носящие прикладной характер – направленные на проведение в жизнь необходимых изменений.</a:t>
            </a:r>
            <a:endParaRPr lang="et-EE" sz="3200" dirty="0"/>
          </a:p>
        </p:txBody>
      </p:sp>
    </p:spTree>
    <p:extLst>
      <p:ext uri="{BB962C8B-B14F-4D97-AF65-F5344CB8AC3E}">
        <p14:creationId xmlns:p14="http://schemas.microsoft.com/office/powerpoint/2010/main" val="30653317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66788" y="323925"/>
            <a:ext cx="7583487" cy="1296145"/>
          </a:xfrm>
        </p:spPr>
        <p:txBody>
          <a:bodyPr/>
          <a:lstStyle/>
          <a:p>
            <a:r>
              <a:rPr lang="az-Cyrl-AZ" b="1" dirty="0"/>
              <a:t>Стратегия непрерывного обучения</a:t>
            </a:r>
            <a:br>
              <a:rPr lang="az-Cyrl-AZ" b="1" dirty="0"/>
            </a:br>
            <a:endParaRPr lang="et-EE" dirty="0"/>
          </a:p>
        </p:txBody>
      </p:sp>
      <p:sp>
        <p:nvSpPr>
          <p:cNvPr id="3" name="Sisu kohatäide 2"/>
          <p:cNvSpPr>
            <a:spLocks noGrp="1"/>
          </p:cNvSpPr>
          <p:nvPr>
            <p:ph idx="1"/>
          </p:nvPr>
        </p:nvSpPr>
        <p:spPr>
          <a:xfrm>
            <a:off x="966621" y="1404045"/>
            <a:ext cx="7925636" cy="5112568"/>
          </a:xfrm>
        </p:spPr>
        <p:txBody>
          <a:bodyPr/>
          <a:lstStyle/>
          <a:p>
            <a:r>
              <a:rPr lang="az-Cyrl-AZ" sz="2800" b="1" dirty="0"/>
              <a:t>Изменившееся понимание </a:t>
            </a:r>
            <a:r>
              <a:rPr lang="az-Cyrl-AZ" sz="2800" b="1" dirty="0" smtClean="0"/>
              <a:t>обучения</a:t>
            </a:r>
            <a:endParaRPr lang="et-EE" sz="2800" b="1" dirty="0" smtClean="0"/>
          </a:p>
          <a:p>
            <a:r>
              <a:rPr lang="ru-RU" sz="2800" b="1" dirty="0"/>
              <a:t>Компетентные и мотивированные преподаватели и директора </a:t>
            </a:r>
            <a:r>
              <a:rPr lang="ru-RU" sz="2800" b="1" dirty="0" smtClean="0"/>
              <a:t>школ</a:t>
            </a:r>
            <a:endParaRPr lang="et-EE" sz="2800" b="1" dirty="0" smtClean="0"/>
          </a:p>
          <a:p>
            <a:r>
              <a:rPr lang="ru-RU" sz="2800" b="1" dirty="0"/>
              <a:t>Согласованность между возможностями непрерывного обучения и потребностями рынка </a:t>
            </a:r>
            <a:r>
              <a:rPr lang="ru-RU" sz="2800" b="1" dirty="0" smtClean="0"/>
              <a:t>труда</a:t>
            </a:r>
            <a:endParaRPr lang="et-EE" sz="2800" b="1" dirty="0" smtClean="0"/>
          </a:p>
          <a:p>
            <a:r>
              <a:rPr lang="ru-RU" sz="2800" b="1" dirty="0"/>
              <a:t>Цифровая революция в непрерывном </a:t>
            </a:r>
            <a:r>
              <a:rPr lang="ru-RU" sz="2800" b="1" dirty="0" smtClean="0"/>
              <a:t>обучении</a:t>
            </a:r>
            <a:endParaRPr lang="et-EE" sz="2800" b="1" dirty="0" smtClean="0"/>
          </a:p>
          <a:p>
            <a:r>
              <a:rPr lang="ru-RU" sz="2800" b="1" dirty="0"/>
              <a:t>Равные возможности для непрерывного обучения и рост участия в обучении</a:t>
            </a:r>
            <a:endParaRPr lang="et-EE" sz="2800" dirty="0"/>
          </a:p>
        </p:txBody>
      </p:sp>
    </p:spTree>
    <p:extLst>
      <p:ext uri="{BB962C8B-B14F-4D97-AF65-F5344CB8AC3E}">
        <p14:creationId xmlns:p14="http://schemas.microsoft.com/office/powerpoint/2010/main" val="16964696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66788" y="251917"/>
            <a:ext cx="7583487" cy="936105"/>
          </a:xfrm>
        </p:spPr>
        <p:txBody>
          <a:bodyPr/>
          <a:lstStyle/>
          <a:p>
            <a:r>
              <a:rPr lang="az-Cyrl-AZ" b="1" dirty="0"/>
              <a:t>Образование взрослых</a:t>
            </a:r>
            <a:br>
              <a:rPr lang="az-Cyrl-AZ" b="1" dirty="0"/>
            </a:br>
            <a:endParaRPr lang="et-EE" dirty="0"/>
          </a:p>
        </p:txBody>
      </p:sp>
      <p:sp>
        <p:nvSpPr>
          <p:cNvPr id="3" name="Sisu kohatäide 2"/>
          <p:cNvSpPr>
            <a:spLocks noGrp="1"/>
          </p:cNvSpPr>
          <p:nvPr>
            <p:ph idx="1"/>
          </p:nvPr>
        </p:nvSpPr>
        <p:spPr>
          <a:xfrm>
            <a:off x="539329" y="899988"/>
            <a:ext cx="8352927" cy="5940549"/>
          </a:xfrm>
        </p:spPr>
        <p:txBody>
          <a:bodyPr/>
          <a:lstStyle/>
          <a:p>
            <a:pPr marL="0" indent="0">
              <a:buNone/>
            </a:pPr>
            <a:endParaRPr lang="et-EE" sz="3200" dirty="0" smtClean="0"/>
          </a:p>
          <a:p>
            <a:pPr marL="0" indent="0">
              <a:buNone/>
            </a:pPr>
            <a:r>
              <a:rPr lang="ru-RU" sz="3200" dirty="0" smtClean="0"/>
              <a:t>Понятие </a:t>
            </a:r>
            <a:r>
              <a:rPr lang="ru-RU" sz="3200" dirty="0"/>
              <a:t>«взрослый учащийся» в Эстонии, как правило, не связано с возрастом. Согласно действующему законодательству, под взрослым учащимся мы понимаем человека, для которого учеба не является основной деятельностью, подразумевается, что он учится параллельно с работой</a:t>
            </a:r>
            <a:r>
              <a:rPr lang="ru-RU" sz="3200" dirty="0" smtClean="0"/>
              <a:t>.</a:t>
            </a:r>
            <a:r>
              <a:rPr lang="et-EE" sz="3200" dirty="0" smtClean="0"/>
              <a:t> </a:t>
            </a:r>
          </a:p>
          <a:p>
            <a:pPr marL="0" indent="0">
              <a:buNone/>
            </a:pPr>
            <a:r>
              <a:rPr lang="ru-RU" sz="3200" dirty="0"/>
              <a:t>На основании соответствующего закона, обучение взрослых разделяется на уровневое обучение и дополнительное обучение.</a:t>
            </a:r>
            <a:endParaRPr lang="et-EE" sz="3200" dirty="0"/>
          </a:p>
        </p:txBody>
      </p:sp>
    </p:spTree>
    <p:extLst>
      <p:ext uri="{BB962C8B-B14F-4D97-AF65-F5344CB8AC3E}">
        <p14:creationId xmlns:p14="http://schemas.microsoft.com/office/powerpoint/2010/main" val="11403926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LLL % 2008 – 2016 </a:t>
            </a:r>
            <a:endParaRPr lang="et-EE" dirty="0"/>
          </a:p>
        </p:txBody>
      </p:sp>
      <p:graphicFrame>
        <p:nvGraphicFramePr>
          <p:cNvPr id="4" name="Sisu kohatäide 3"/>
          <p:cNvGraphicFramePr>
            <a:graphicFrameLocks noGrp="1"/>
          </p:cNvGraphicFramePr>
          <p:nvPr>
            <p:ph idx="1"/>
            <p:extLst>
              <p:ext uri="{D42A27DB-BD31-4B8C-83A1-F6EECF244321}">
                <p14:modId xmlns:p14="http://schemas.microsoft.com/office/powerpoint/2010/main" val="2975100084"/>
              </p:ext>
            </p:extLst>
          </p:nvPr>
        </p:nvGraphicFramePr>
        <p:xfrm>
          <a:off x="611337" y="1044005"/>
          <a:ext cx="8064896" cy="5340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51853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66621" y="323925"/>
            <a:ext cx="7583487" cy="588392"/>
          </a:xfrm>
        </p:spPr>
        <p:txBody>
          <a:bodyPr/>
          <a:lstStyle/>
          <a:p>
            <a:r>
              <a:rPr lang="ru-RU" dirty="0">
                <a:hlinkClick r:id="rId2"/>
              </a:rPr>
              <a:t>Закон об обучении взрослых</a:t>
            </a:r>
            <a:endParaRPr lang="et-EE" dirty="0"/>
          </a:p>
        </p:txBody>
      </p:sp>
      <p:sp>
        <p:nvSpPr>
          <p:cNvPr id="3" name="Sisu kohatäide 2"/>
          <p:cNvSpPr>
            <a:spLocks noGrp="1"/>
          </p:cNvSpPr>
          <p:nvPr>
            <p:ph idx="1"/>
          </p:nvPr>
        </p:nvSpPr>
        <p:spPr>
          <a:xfrm>
            <a:off x="966621" y="2628181"/>
            <a:ext cx="7582945" cy="3356356"/>
          </a:xfrm>
        </p:spPr>
        <p:txBody>
          <a:bodyPr/>
          <a:lstStyle/>
          <a:p>
            <a:pPr marL="0" indent="0">
              <a:buNone/>
            </a:pPr>
            <a:r>
              <a:rPr lang="ru-RU" sz="3600" dirty="0"/>
              <a:t>1 июля 2015 г. вступил в силу </a:t>
            </a:r>
            <a:endParaRPr lang="et-EE" sz="3600" dirty="0" smtClean="0"/>
          </a:p>
          <a:p>
            <a:pPr marL="0" indent="0">
              <a:buNone/>
            </a:pPr>
            <a:r>
              <a:rPr lang="ru-RU" dirty="0" smtClean="0"/>
              <a:t>обучение </a:t>
            </a:r>
            <a:r>
              <a:rPr lang="ru-RU" dirty="0"/>
              <a:t>взрослых разделяется на уровневое обучение и дополнительное </a:t>
            </a:r>
            <a:r>
              <a:rPr lang="ru-RU" dirty="0" smtClean="0"/>
              <a:t>обучение</a:t>
            </a:r>
            <a:endParaRPr lang="et-EE" dirty="0" smtClean="0"/>
          </a:p>
          <a:p>
            <a:r>
              <a:rPr lang="ru-RU" dirty="0"/>
              <a:t>Уровневое обучение </a:t>
            </a:r>
            <a:r>
              <a:rPr lang="et-EE" dirty="0" smtClean="0"/>
              <a:t> - </a:t>
            </a:r>
            <a:r>
              <a:rPr lang="ru-RU" dirty="0" smtClean="0"/>
              <a:t>в </a:t>
            </a:r>
            <a:r>
              <a:rPr lang="ru-RU" dirty="0"/>
              <a:t>нестационарной форме или экстерном основное или общее среднее образование, </a:t>
            </a:r>
            <a:r>
              <a:rPr lang="ru-RU" dirty="0" smtClean="0"/>
              <a:t>профессиональное</a:t>
            </a:r>
            <a:r>
              <a:rPr lang="et-EE" dirty="0" smtClean="0"/>
              <a:t> </a:t>
            </a:r>
            <a:r>
              <a:rPr lang="ru-RU" dirty="0" smtClean="0"/>
              <a:t>или </a:t>
            </a:r>
            <a:r>
              <a:rPr lang="ru-RU" dirty="0"/>
              <a:t>высшее образование.</a:t>
            </a:r>
          </a:p>
          <a:p>
            <a:r>
              <a:rPr lang="ru-RU" dirty="0"/>
              <a:t>Дополнительное обучение – это целенаправленная и организованная учебная деятельность, проходящая на основании учебной программы вне уровневого обучения.</a:t>
            </a:r>
          </a:p>
          <a:p>
            <a:pPr marL="0" indent="0">
              <a:buNone/>
            </a:pPr>
            <a:endParaRPr lang="et-EE" dirty="0"/>
          </a:p>
        </p:txBody>
      </p:sp>
    </p:spTree>
    <p:extLst>
      <p:ext uri="{BB962C8B-B14F-4D97-AF65-F5344CB8AC3E}">
        <p14:creationId xmlns:p14="http://schemas.microsoft.com/office/powerpoint/2010/main" val="3152072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7649" name="Title 1"/>
          <p:cNvSpPr txBox="1">
            <a:spLocks noGrp="1"/>
          </p:cNvSpPr>
          <p:nvPr>
            <p:ph type="title" idx="4294967295"/>
          </p:nvPr>
        </p:nvSpPr>
        <p:spPr>
          <a:xfrm>
            <a:off x="-73025" y="301625"/>
            <a:ext cx="9072563" cy="1262063"/>
          </a:xfrm>
        </p:spPr>
        <p:txBody>
          <a:bodyPr/>
          <a:lstStyle/>
          <a:p>
            <a:pPr eaLnBrk="1" hangingPunct="1"/>
            <a:r>
              <a:rPr sz="3600" smtClean="0">
                <a:latin typeface="Corbel" pitchFamily="34" charset="0"/>
              </a:rPr>
              <a:t/>
            </a:r>
            <a:br>
              <a:rPr sz="3600" smtClean="0">
                <a:latin typeface="Corbel" pitchFamily="34" charset="0"/>
              </a:rPr>
            </a:br>
            <a:endParaRPr sz="3600" b="1" smtClean="0">
              <a:latin typeface="Corbel" pitchFamily="34" charset="0"/>
            </a:endParaRPr>
          </a:p>
        </p:txBody>
      </p:sp>
      <p:sp>
        <p:nvSpPr>
          <p:cNvPr id="27650" name="Text Placeholder 2"/>
          <p:cNvSpPr txBox="1">
            <a:spLocks noGrp="1"/>
          </p:cNvSpPr>
          <p:nvPr>
            <p:ph type="body" idx="4294967295"/>
          </p:nvPr>
        </p:nvSpPr>
        <p:spPr>
          <a:xfrm>
            <a:off x="1042988" y="723900"/>
            <a:ext cx="6950075" cy="5559425"/>
          </a:xfrm>
        </p:spPr>
        <p:txBody>
          <a:bodyPr/>
          <a:lstStyle/>
          <a:p>
            <a:pPr eaLnBrk="1" hangingPunct="1">
              <a:lnSpc>
                <a:spcPct val="90000"/>
              </a:lnSpc>
              <a:spcBef>
                <a:spcPts val="1000"/>
              </a:spcBef>
            </a:pPr>
            <a:r>
              <a:rPr lang="ru-RU" sz="3400" b="1" dirty="0" smtClean="0">
                <a:latin typeface="Corbel" pitchFamily="34" charset="0"/>
              </a:rPr>
              <a:t>Национальная политика Эстонии в сфере </a:t>
            </a:r>
            <a:r>
              <a:rPr lang="ru-RU" sz="3200" kern="0" dirty="0">
                <a:solidFill>
                  <a:schemeClr val="tx1"/>
                </a:solidFill>
                <a:latin typeface="Roboto Black" panose="02000000000000000000" pitchFamily="2" charset="0"/>
                <a:ea typeface="Roboto Black" panose="02000000000000000000" pitchFamily="2" charset="0"/>
                <a:cs typeface="Arial" pitchFamily="34" charset="0"/>
                <a:sym typeface="Gill Sans" charset="0"/>
              </a:rPr>
              <a:t>обучения взрослых </a:t>
            </a:r>
            <a:r>
              <a:rPr lang="ru-RU" sz="3400" dirty="0" smtClean="0">
                <a:latin typeface="Corbel" pitchFamily="34" charset="0"/>
              </a:rPr>
              <a:t>ставит своей целью  повышение его качества и доступности с  упором на обеспечение потребностей рынка труда.</a:t>
            </a:r>
            <a:endParaRPr sz="3400" dirty="0" smtClean="0">
              <a:latin typeface="Corbel" pitchFamily="34" charset="0"/>
            </a:endParaRPr>
          </a:p>
          <a:p>
            <a:pPr eaLnBrk="1" hangingPunct="1">
              <a:lnSpc>
                <a:spcPct val="90000"/>
              </a:lnSpc>
              <a:spcBef>
                <a:spcPts val="1000"/>
              </a:spcBef>
            </a:pPr>
            <a:r>
              <a:rPr lang="ru-RU" sz="3400" dirty="0" smtClean="0">
                <a:latin typeface="Corbel" pitchFamily="34" charset="0"/>
              </a:rPr>
              <a:t>В результате этого система </a:t>
            </a:r>
            <a:r>
              <a:rPr lang="ru-RU" sz="3200" kern="0" dirty="0">
                <a:solidFill>
                  <a:schemeClr val="tx1"/>
                </a:solidFill>
                <a:latin typeface="Arial" panose="020B0604020202020204" pitchFamily="34" charset="0"/>
                <a:ea typeface="Roboto Black" panose="02000000000000000000" pitchFamily="2" charset="0"/>
                <a:cs typeface="Arial" panose="020B0604020202020204" pitchFamily="34" charset="0"/>
                <a:sym typeface="Gill Sans" charset="0"/>
              </a:rPr>
              <a:t>обучения взрослых </a:t>
            </a:r>
            <a:r>
              <a:rPr lang="ru-RU" sz="3400" dirty="0" smtClean="0">
                <a:latin typeface="Corbel" pitchFamily="34" charset="0"/>
              </a:rPr>
              <a:t>Эстонии превратилась более </a:t>
            </a:r>
            <a:r>
              <a:rPr lang="ru-RU" sz="3400" dirty="0" err="1" smtClean="0">
                <a:latin typeface="Corbel" pitchFamily="34" charset="0"/>
              </a:rPr>
              <a:t>гибк</a:t>
            </a:r>
            <a:r>
              <a:rPr lang="et-EE" sz="3400" dirty="0" smtClean="0">
                <a:latin typeface="Corbel" pitchFamily="34" charset="0"/>
              </a:rPr>
              <a:t>o</a:t>
            </a:r>
            <a:r>
              <a:rPr lang="ru-RU" sz="3400" dirty="0">
                <a:latin typeface="Corbel" pitchFamily="34" charset="0"/>
              </a:rPr>
              <a:t>й</a:t>
            </a:r>
            <a:r>
              <a:rPr lang="et-EE" sz="3400" dirty="0" smtClean="0">
                <a:latin typeface="Corbel" pitchFamily="34" charset="0"/>
              </a:rPr>
              <a:t> </a:t>
            </a:r>
            <a:r>
              <a:rPr lang="ru-RU" sz="3400" dirty="0">
                <a:latin typeface="Corbel" pitchFamily="34" charset="0"/>
              </a:rPr>
              <a:t>и </a:t>
            </a:r>
            <a:r>
              <a:rPr lang="ru-RU" sz="3400" dirty="0" err="1" smtClean="0">
                <a:latin typeface="Corbel" pitchFamily="34" charset="0"/>
              </a:rPr>
              <a:t>общедоступнй</a:t>
            </a:r>
            <a:r>
              <a:rPr lang="et-EE" sz="3400" dirty="0" smtClean="0">
                <a:latin typeface="Corbel" pitchFamily="34" charset="0"/>
              </a:rPr>
              <a:t>.</a:t>
            </a:r>
            <a:r>
              <a:rPr lang="ru-RU" sz="3400" dirty="0" smtClean="0">
                <a:latin typeface="Corbel" pitchFamily="34" charset="0"/>
              </a:rPr>
              <a:t> </a:t>
            </a:r>
            <a:endParaRPr lang="en-GB" sz="2000" dirty="0" smtClean="0">
              <a:latin typeface="Corbel" pitchFamily="34" charset="0"/>
            </a:endParaRPr>
          </a:p>
        </p:txBody>
      </p:sp>
      <p:pic>
        <p:nvPicPr>
          <p:cNvPr id="27651" name="Picture 2"/>
          <p:cNvPicPr>
            <a:picLocks noChangeAspect="1"/>
          </p:cNvPicPr>
          <p:nvPr/>
        </p:nvPicPr>
        <p:blipFill>
          <a:blip r:embed="rId3"/>
          <a:srcRect/>
          <a:stretch>
            <a:fillRect/>
          </a:stretch>
        </p:blipFill>
        <p:spPr bwMode="auto">
          <a:xfrm>
            <a:off x="8243888" y="0"/>
            <a:ext cx="431800" cy="6840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66788" y="455614"/>
            <a:ext cx="7583487" cy="588392"/>
          </a:xfrm>
        </p:spPr>
        <p:txBody>
          <a:bodyPr/>
          <a:lstStyle/>
          <a:p>
            <a:r>
              <a:rPr lang="ru-RU" b="1" cap="all" dirty="0" smtClean="0"/>
              <a:t>д</a:t>
            </a:r>
            <a:r>
              <a:rPr lang="ru-RU" b="1" dirty="0" smtClean="0"/>
              <a:t>еятельности</a:t>
            </a:r>
            <a:endParaRPr lang="et-EE" b="1" dirty="0"/>
          </a:p>
        </p:txBody>
      </p:sp>
      <p:sp>
        <p:nvSpPr>
          <p:cNvPr id="3" name="Sisu kohatäide 2"/>
          <p:cNvSpPr>
            <a:spLocks noGrp="1"/>
          </p:cNvSpPr>
          <p:nvPr>
            <p:ph idx="1"/>
          </p:nvPr>
        </p:nvSpPr>
        <p:spPr>
          <a:xfrm>
            <a:off x="1619449" y="1260029"/>
            <a:ext cx="7200800" cy="5472608"/>
          </a:xfrm>
        </p:spPr>
        <p:txBody>
          <a:bodyPr/>
          <a:lstStyle/>
          <a:p>
            <a:r>
              <a:rPr lang="ru-RU" sz="3600" dirty="0"/>
              <a:t>Государственный </a:t>
            </a:r>
            <a:r>
              <a:rPr lang="ru-RU" sz="3600" dirty="0" smtClean="0"/>
              <a:t>заказ</a:t>
            </a:r>
            <a:endParaRPr lang="et-EE" sz="3600" dirty="0" smtClean="0"/>
          </a:p>
          <a:p>
            <a:r>
              <a:rPr lang="ru-RU" sz="3600" dirty="0" smtClean="0"/>
              <a:t>Популяризация </a:t>
            </a:r>
            <a:r>
              <a:rPr lang="ru-RU" sz="3600" dirty="0"/>
              <a:t>образования для </a:t>
            </a:r>
            <a:r>
              <a:rPr lang="ru-RU" sz="3600" dirty="0" smtClean="0"/>
              <a:t>взрослых</a:t>
            </a:r>
            <a:endParaRPr lang="et-EE" sz="3600" dirty="0" smtClean="0"/>
          </a:p>
          <a:p>
            <a:r>
              <a:rPr lang="ru-RU" sz="3600" dirty="0" smtClean="0"/>
              <a:t>Качества </a:t>
            </a:r>
            <a:r>
              <a:rPr lang="ru-RU" sz="3600" dirty="0"/>
              <a:t>образования взрослых</a:t>
            </a:r>
            <a:br>
              <a:rPr lang="ru-RU" sz="3600" dirty="0"/>
            </a:br>
            <a:r>
              <a:rPr lang="ru-RU" sz="3600" dirty="0"/>
              <a:t>Доступ к образованию для взрослого </a:t>
            </a:r>
            <a:r>
              <a:rPr lang="ru-RU" sz="3600" dirty="0" smtClean="0"/>
              <a:t>населения</a:t>
            </a:r>
            <a:endParaRPr lang="et-EE" sz="3600" dirty="0" smtClean="0"/>
          </a:p>
          <a:p>
            <a:r>
              <a:rPr lang="ru-RU" sz="3600" dirty="0" smtClean="0"/>
              <a:t>Признание </a:t>
            </a:r>
            <a:r>
              <a:rPr lang="ru-RU" sz="3600" dirty="0"/>
              <a:t>предшествующего </a:t>
            </a:r>
            <a:r>
              <a:rPr lang="ru-RU" sz="3600" dirty="0" smtClean="0"/>
              <a:t>обучения</a:t>
            </a:r>
            <a:endParaRPr lang="et-EE" sz="3600" dirty="0" smtClean="0"/>
          </a:p>
          <a:p>
            <a:r>
              <a:rPr lang="ru-RU" sz="3600" dirty="0" smtClean="0"/>
              <a:t>Система профессий</a:t>
            </a:r>
            <a:r>
              <a:rPr lang="et-EE" sz="3600" dirty="0" smtClean="0"/>
              <a:t>, OSKA</a:t>
            </a:r>
            <a:endParaRPr lang="et-EE" sz="3600" dirty="0"/>
          </a:p>
        </p:txBody>
      </p:sp>
    </p:spTree>
    <p:extLst>
      <p:ext uri="{BB962C8B-B14F-4D97-AF65-F5344CB8AC3E}">
        <p14:creationId xmlns:p14="http://schemas.microsoft.com/office/powerpoint/2010/main" val="14331742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ru-RU" dirty="0"/>
              <a:t>Об образовании - лучше показать, чем говорить</a:t>
            </a:r>
            <a:endParaRPr lang="et-EE" dirty="0"/>
          </a:p>
        </p:txBody>
      </p:sp>
      <p:sp>
        <p:nvSpPr>
          <p:cNvPr id="3" name="Sisu kohatäide 2"/>
          <p:cNvSpPr>
            <a:spLocks noGrp="1"/>
          </p:cNvSpPr>
          <p:nvPr>
            <p:ph idx="1"/>
          </p:nvPr>
        </p:nvSpPr>
        <p:spPr/>
        <p:txBody>
          <a:bodyPr/>
          <a:lstStyle/>
          <a:p>
            <a:pPr marL="0" indent="0">
              <a:buNone/>
            </a:pPr>
            <a:r>
              <a:rPr lang="en-GB" dirty="0">
                <a:hlinkClick r:id="rId2"/>
              </a:rPr>
              <a:t>https://drive.google.com/open?id=0Bwbsfk0UVjleRXRRazRyVF9Kc1E</a:t>
            </a:r>
            <a:r>
              <a:rPr lang="en-GB" dirty="0"/>
              <a:t> </a:t>
            </a:r>
            <a:endParaRPr lang="et-EE" dirty="0"/>
          </a:p>
        </p:txBody>
      </p:sp>
    </p:spTree>
    <p:extLst>
      <p:ext uri="{BB962C8B-B14F-4D97-AF65-F5344CB8AC3E}">
        <p14:creationId xmlns:p14="http://schemas.microsoft.com/office/powerpoint/2010/main" val="9548558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956250" y="279806"/>
            <a:ext cx="7512065" cy="1006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578" tIns="44289" rIns="88578" bIns="44289"/>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9pPr>
          </a:lstStyle>
          <a:p>
            <a:pPr algn="ctr" hangingPunct="1">
              <a:lnSpc>
                <a:spcPct val="100000"/>
              </a:lnSpc>
            </a:pPr>
            <a:r>
              <a:rPr lang="ru-RU" sz="2800" dirty="0"/>
              <a:t>Информация для улучшения условий занятости, образования и миграции</a:t>
            </a:r>
            <a:endParaRPr lang="en-US" altLang="en-US" sz="2756" dirty="0">
              <a:solidFill>
                <a:srgbClr val="727272"/>
              </a:solidFill>
            </a:endParaRPr>
          </a:p>
        </p:txBody>
      </p:sp>
      <p:graphicFrame>
        <p:nvGraphicFramePr>
          <p:cNvPr id="2" name="Diagram 1"/>
          <p:cNvGraphicFramePr/>
          <p:nvPr>
            <p:extLst>
              <p:ext uri="{D42A27DB-BD31-4B8C-83A1-F6EECF244321}">
                <p14:modId xmlns:p14="http://schemas.microsoft.com/office/powerpoint/2010/main" val="3557070953"/>
              </p:ext>
            </p:extLst>
          </p:nvPr>
        </p:nvGraphicFramePr>
        <p:xfrm>
          <a:off x="236414" y="1351714"/>
          <a:ext cx="8763123" cy="548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ular Callout 3"/>
          <p:cNvSpPr/>
          <p:nvPr/>
        </p:nvSpPr>
        <p:spPr>
          <a:xfrm>
            <a:off x="247547" y="1548062"/>
            <a:ext cx="2480463" cy="1368152"/>
          </a:xfrm>
          <a:prstGeom prst="wedgeRoundRectCallout">
            <a:avLst>
              <a:gd name="adj1" fmla="val -599"/>
              <a:gd name="adj2" fmla="val 88868"/>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797" indent="-281235">
              <a:buSzPct val="45000"/>
              <a:buFont typeface="Wingdings" panose="05000000000000000000" pitchFamily="2" charset="2"/>
              <a:buChar char="ü"/>
            </a:pPr>
            <a:r>
              <a:rPr lang="en-US" altLang="en-US" sz="1378" dirty="0">
                <a:solidFill>
                  <a:schemeClr val="bg1"/>
                </a:solidFill>
                <a:latin typeface="+mj-lt"/>
              </a:rPr>
              <a:t>Update occupational standards</a:t>
            </a:r>
          </a:p>
          <a:p>
            <a:pPr marL="282797" indent="-281235">
              <a:buSzPct val="45000"/>
              <a:buFont typeface="Wingdings" panose="05000000000000000000" pitchFamily="2" charset="2"/>
              <a:buChar char="ü"/>
            </a:pPr>
            <a:r>
              <a:rPr lang="en-US" altLang="en-US" sz="1378" dirty="0">
                <a:solidFill>
                  <a:schemeClr val="bg1"/>
                </a:solidFill>
                <a:latin typeface="+mj-lt"/>
              </a:rPr>
              <a:t>Revise, design, allocate training  programs</a:t>
            </a:r>
          </a:p>
          <a:p>
            <a:pPr marL="282797" indent="-281235">
              <a:buSzPct val="45000"/>
              <a:buFont typeface="Wingdings" panose="05000000000000000000" pitchFamily="2" charset="2"/>
              <a:buChar char="ü"/>
            </a:pPr>
            <a:r>
              <a:rPr lang="en-US" altLang="en-US" sz="1378" dirty="0">
                <a:solidFill>
                  <a:schemeClr val="bg1"/>
                </a:solidFill>
                <a:latin typeface="+mj-lt"/>
              </a:rPr>
              <a:t>Develop apprenticeship programs</a:t>
            </a:r>
          </a:p>
        </p:txBody>
      </p:sp>
      <p:sp>
        <p:nvSpPr>
          <p:cNvPr id="10" name="Rounded Rectangular Callout 9"/>
          <p:cNvSpPr/>
          <p:nvPr/>
        </p:nvSpPr>
        <p:spPr>
          <a:xfrm>
            <a:off x="6519075" y="5076453"/>
            <a:ext cx="2480463" cy="1512168"/>
          </a:xfrm>
          <a:prstGeom prst="wedgeRoundRectCallout">
            <a:avLst>
              <a:gd name="adj1" fmla="val -59028"/>
              <a:gd name="adj2" fmla="val -80208"/>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797" indent="-281235">
              <a:buSzPct val="45000"/>
              <a:buFont typeface="Wingdings" panose="05000000000000000000" pitchFamily="2" charset="2"/>
              <a:buChar char="ü"/>
            </a:pPr>
            <a:r>
              <a:rPr lang="en-US" altLang="en-US" sz="1378" dirty="0">
                <a:solidFill>
                  <a:schemeClr val="bg1"/>
                </a:solidFill>
                <a:latin typeface="+mj-lt"/>
              </a:rPr>
              <a:t>Fast track entry of migrants with skills needed by employers</a:t>
            </a:r>
          </a:p>
          <a:p>
            <a:pPr marL="282797" indent="-281235">
              <a:buSzPct val="45000"/>
              <a:buFont typeface="Wingdings" panose="05000000000000000000" pitchFamily="2" charset="2"/>
              <a:buChar char="ü"/>
            </a:pPr>
            <a:r>
              <a:rPr lang="en-US" altLang="en-US" sz="1378" dirty="0">
                <a:solidFill>
                  <a:schemeClr val="bg1"/>
                </a:solidFill>
                <a:latin typeface="+mj-lt"/>
              </a:rPr>
              <a:t>Attract talent from abroad to fill skill gaps</a:t>
            </a:r>
          </a:p>
        </p:txBody>
      </p:sp>
      <p:sp>
        <p:nvSpPr>
          <p:cNvPr id="11" name="Rounded Rectangular Callout 10"/>
          <p:cNvSpPr/>
          <p:nvPr/>
        </p:nvSpPr>
        <p:spPr>
          <a:xfrm>
            <a:off x="0" y="4644405"/>
            <a:ext cx="2480463" cy="1440160"/>
          </a:xfrm>
          <a:prstGeom prst="wedgeRoundRectCallout">
            <a:avLst>
              <a:gd name="adj1" fmla="val 94969"/>
              <a:gd name="adj2" fmla="val 55342"/>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797" indent="-281235">
              <a:buSzPct val="45000"/>
              <a:buFont typeface="Wingdings" panose="05000000000000000000" pitchFamily="2" charset="2"/>
              <a:buChar char="ü"/>
            </a:pPr>
            <a:r>
              <a:rPr lang="en-US" altLang="en-US" sz="1378" dirty="0">
                <a:solidFill>
                  <a:schemeClr val="bg1"/>
                </a:solidFill>
                <a:latin typeface="+mj-lt"/>
              </a:rPr>
              <a:t>Advise members on skills to promote</a:t>
            </a:r>
          </a:p>
          <a:p>
            <a:pPr marL="282797" indent="-281235">
              <a:buSzPct val="45000"/>
              <a:buFont typeface="Wingdings" panose="05000000000000000000" pitchFamily="2" charset="2"/>
              <a:buChar char="ü"/>
            </a:pPr>
            <a:r>
              <a:rPr lang="en-US" altLang="en-US" sz="1378" dirty="0">
                <a:solidFill>
                  <a:schemeClr val="bg1"/>
                </a:solidFill>
                <a:latin typeface="+mj-lt"/>
              </a:rPr>
              <a:t>Influence labour and education policy</a:t>
            </a:r>
          </a:p>
        </p:txBody>
      </p:sp>
      <p:sp>
        <p:nvSpPr>
          <p:cNvPr id="12" name="Rounded Rectangular Callout 11"/>
          <p:cNvSpPr/>
          <p:nvPr/>
        </p:nvSpPr>
        <p:spPr>
          <a:xfrm>
            <a:off x="6133132" y="1790251"/>
            <a:ext cx="2618860" cy="1333185"/>
          </a:xfrm>
          <a:prstGeom prst="wedgeRoundRectCallout">
            <a:avLst>
              <a:gd name="adj1" fmla="val -81099"/>
              <a:gd name="adj2" fmla="val -35592"/>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797" indent="-281235">
              <a:buSzPct val="45000"/>
              <a:buFont typeface="Wingdings" panose="05000000000000000000" pitchFamily="2" charset="2"/>
              <a:buChar char="ü"/>
            </a:pPr>
            <a:r>
              <a:rPr lang="en-US" altLang="en-US" sz="1378" dirty="0">
                <a:solidFill>
                  <a:schemeClr val="bg1"/>
                </a:solidFill>
                <a:latin typeface="+mj-lt"/>
              </a:rPr>
              <a:t>Update NQF &amp; curricula</a:t>
            </a:r>
          </a:p>
          <a:p>
            <a:pPr marL="282797" indent="-281235">
              <a:buSzPct val="45000"/>
              <a:buFont typeface="Wingdings" panose="05000000000000000000" pitchFamily="2" charset="2"/>
              <a:buChar char="ü"/>
            </a:pPr>
            <a:r>
              <a:rPr lang="en-US" altLang="en-US" sz="1378" dirty="0">
                <a:solidFill>
                  <a:schemeClr val="bg1"/>
                </a:solidFill>
                <a:latin typeface="+mj-lt"/>
              </a:rPr>
              <a:t>Information for students on employment prospects</a:t>
            </a:r>
          </a:p>
          <a:p>
            <a:pPr marL="282797" indent="-281235">
              <a:buSzPct val="45000"/>
              <a:buFont typeface="Wingdings" panose="05000000000000000000" pitchFamily="2" charset="2"/>
              <a:buChar char="ü"/>
            </a:pPr>
            <a:r>
              <a:rPr lang="en-US" altLang="en-US" sz="1378" dirty="0">
                <a:solidFill>
                  <a:schemeClr val="bg1"/>
                </a:solidFill>
                <a:latin typeface="+mj-lt"/>
              </a:rPr>
              <a:t>Decide course provision and funding</a:t>
            </a:r>
          </a:p>
        </p:txBody>
      </p:sp>
    </p:spTree>
    <p:extLst>
      <p:ext uri="{BB962C8B-B14F-4D97-AF65-F5344CB8AC3E}">
        <p14:creationId xmlns:p14="http://schemas.microsoft.com/office/powerpoint/2010/main" val="40705328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pic>
        <p:nvPicPr>
          <p:cNvPr id="58369" name="Pilt 1"/>
          <p:cNvPicPr>
            <a:picLocks noChangeAspect="1"/>
          </p:cNvPicPr>
          <p:nvPr/>
        </p:nvPicPr>
        <p:blipFill>
          <a:blip r:embed="rId2"/>
          <a:srcRect/>
          <a:stretch>
            <a:fillRect/>
          </a:stretch>
        </p:blipFill>
        <p:spPr bwMode="auto">
          <a:xfrm>
            <a:off x="0" y="0"/>
            <a:ext cx="8999538" cy="6840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66788" y="455614"/>
            <a:ext cx="7583487" cy="444376"/>
          </a:xfrm>
        </p:spPr>
        <p:txBody>
          <a:bodyPr/>
          <a:lstStyle/>
          <a:p>
            <a:r>
              <a:rPr lang="et-EE" dirty="0" smtClean="0"/>
              <a:t>PISA</a:t>
            </a:r>
            <a:endParaRPr lang="et-EE" dirty="0"/>
          </a:p>
        </p:txBody>
      </p:sp>
      <p:sp>
        <p:nvSpPr>
          <p:cNvPr id="3" name="Sisu kohatäide 2"/>
          <p:cNvSpPr>
            <a:spLocks noGrp="1"/>
          </p:cNvSpPr>
          <p:nvPr>
            <p:ph idx="1"/>
          </p:nvPr>
        </p:nvSpPr>
        <p:spPr>
          <a:xfrm>
            <a:off x="966621" y="1116013"/>
            <a:ext cx="7582945" cy="5472608"/>
          </a:xfrm>
        </p:spPr>
        <p:txBody>
          <a:bodyPr/>
          <a:lstStyle/>
          <a:p>
            <a:r>
              <a:rPr lang="ru-RU" sz="3600" dirty="0"/>
              <a:t>Уровень учащихся основных школ Эстонии среди лучших в мире, а в Европе мы находимся в абсолютных лидерах. </a:t>
            </a:r>
            <a:endParaRPr lang="et-EE" sz="3600" dirty="0" smtClean="0"/>
          </a:p>
          <a:p>
            <a:r>
              <a:rPr lang="ru-RU" sz="3600" dirty="0" smtClean="0"/>
              <a:t>Результаты </a:t>
            </a:r>
            <a:r>
              <a:rPr lang="ru-RU" sz="3600" dirty="0"/>
              <a:t>улучшились </a:t>
            </a:r>
            <a:r>
              <a:rPr lang="ru-RU" sz="3600" dirty="0" smtClean="0"/>
              <a:t>. </a:t>
            </a:r>
            <a:r>
              <a:rPr lang="ru-RU" sz="3600" dirty="0"/>
              <a:t>Например, в природоведении молодежь </a:t>
            </a:r>
            <a:r>
              <a:rPr lang="ru-RU" sz="3600" dirty="0" smtClean="0"/>
              <a:t>Эстонии</a:t>
            </a:r>
            <a:r>
              <a:rPr lang="et-EE" sz="3600" dirty="0" smtClean="0"/>
              <a:t> I </a:t>
            </a:r>
            <a:endParaRPr lang="et-EE" sz="3600" dirty="0"/>
          </a:p>
        </p:txBody>
      </p:sp>
    </p:spTree>
    <p:extLst>
      <p:ext uri="{BB962C8B-B14F-4D97-AF65-F5344CB8AC3E}">
        <p14:creationId xmlns:p14="http://schemas.microsoft.com/office/powerpoint/2010/main" val="25053967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ru-RU" dirty="0"/>
              <a:t>PIAAC (</a:t>
            </a:r>
            <a:r>
              <a:rPr lang="ru-RU" dirty="0" err="1"/>
              <a:t>Programme</a:t>
            </a:r>
            <a:r>
              <a:rPr lang="ru-RU" dirty="0"/>
              <a:t> for </a:t>
            </a:r>
            <a:r>
              <a:rPr lang="ru-RU" dirty="0" err="1"/>
              <a:t>the</a:t>
            </a:r>
            <a:r>
              <a:rPr lang="ru-RU" dirty="0"/>
              <a:t> </a:t>
            </a:r>
            <a:r>
              <a:rPr lang="ru-RU" dirty="0" err="1"/>
              <a:t>International</a:t>
            </a:r>
            <a:r>
              <a:rPr lang="ru-RU" dirty="0"/>
              <a:t> </a:t>
            </a:r>
            <a:r>
              <a:rPr lang="ru-RU" dirty="0" err="1"/>
              <a:t>Assessment</a:t>
            </a:r>
            <a:r>
              <a:rPr lang="ru-RU" dirty="0"/>
              <a:t> </a:t>
            </a:r>
            <a:r>
              <a:rPr lang="ru-RU" dirty="0" err="1"/>
              <a:t>of</a:t>
            </a:r>
            <a:r>
              <a:rPr lang="ru-RU" dirty="0"/>
              <a:t> </a:t>
            </a:r>
            <a:r>
              <a:rPr lang="ru-RU" dirty="0" err="1"/>
              <a:t>Adult</a:t>
            </a:r>
            <a:r>
              <a:rPr lang="ru-RU" dirty="0"/>
              <a:t> </a:t>
            </a:r>
            <a:r>
              <a:rPr lang="ru-RU" dirty="0" err="1"/>
              <a:t>Competencies</a:t>
            </a:r>
            <a:r>
              <a:rPr lang="ru-RU" dirty="0"/>
              <a:t>)</a:t>
            </a:r>
            <a:endParaRPr lang="et-EE" dirty="0"/>
          </a:p>
        </p:txBody>
      </p:sp>
      <p:sp>
        <p:nvSpPr>
          <p:cNvPr id="3" name="Sisu kohatäide 2"/>
          <p:cNvSpPr>
            <a:spLocks noGrp="1"/>
          </p:cNvSpPr>
          <p:nvPr>
            <p:ph idx="1"/>
          </p:nvPr>
        </p:nvSpPr>
        <p:spPr>
          <a:xfrm>
            <a:off x="611337" y="2432050"/>
            <a:ext cx="8280920" cy="4012555"/>
          </a:xfrm>
        </p:spPr>
        <p:txBody>
          <a:bodyPr/>
          <a:lstStyle/>
          <a:p>
            <a:r>
              <a:rPr lang="et-EE" sz="2800" dirty="0" smtClean="0"/>
              <a:t>M</a:t>
            </a:r>
            <a:r>
              <a:rPr lang="ru-RU" sz="2800" dirty="0" err="1" smtClean="0"/>
              <a:t>еждународное</a:t>
            </a:r>
            <a:r>
              <a:rPr lang="ru-RU" sz="2800" dirty="0" smtClean="0"/>
              <a:t> </a:t>
            </a:r>
            <a:r>
              <a:rPr lang="ru-RU" sz="2800" dirty="0"/>
              <a:t>исследование компетенций взрослых, в рамках которого были впервые оценены навыки обработки информации при помощи компьютера среди взрослого населения. </a:t>
            </a:r>
            <a:endParaRPr lang="et-EE" sz="2800" dirty="0" smtClean="0"/>
          </a:p>
          <a:p>
            <a:r>
              <a:rPr lang="ru-RU" sz="2800" dirty="0" smtClean="0"/>
              <a:t>В </a:t>
            </a:r>
            <a:r>
              <a:rPr lang="ru-RU" sz="2800" dirty="0"/>
              <a:t>общей сложности в период 2011-2012 гг. в исследовании приняли участие более 165 000 человек в возрасте 16-65 лет из 24 государств.</a:t>
            </a:r>
            <a:endParaRPr lang="et-EE" sz="2800" dirty="0"/>
          </a:p>
        </p:txBody>
      </p:sp>
    </p:spTree>
    <p:extLst>
      <p:ext uri="{BB962C8B-B14F-4D97-AF65-F5344CB8AC3E}">
        <p14:creationId xmlns:p14="http://schemas.microsoft.com/office/powerpoint/2010/main" val="40504942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ru-RU" dirty="0"/>
              <a:t>В программе PIAAC оценивались </a:t>
            </a:r>
            <a:r>
              <a:rPr lang="et-EE" dirty="0" smtClean="0"/>
              <a:t>3</a:t>
            </a:r>
            <a:r>
              <a:rPr lang="ru-RU" dirty="0" smtClean="0"/>
              <a:t> </a:t>
            </a:r>
            <a:r>
              <a:rPr lang="ru-RU" dirty="0"/>
              <a:t>основных </a:t>
            </a:r>
            <a:r>
              <a:rPr lang="ru-RU" dirty="0" smtClean="0"/>
              <a:t>навыка</a:t>
            </a:r>
            <a:endParaRPr lang="et-EE" dirty="0"/>
          </a:p>
        </p:txBody>
      </p:sp>
      <p:sp>
        <p:nvSpPr>
          <p:cNvPr id="3" name="Sisu kohatäide 2"/>
          <p:cNvSpPr>
            <a:spLocks noGrp="1"/>
          </p:cNvSpPr>
          <p:nvPr>
            <p:ph idx="1"/>
          </p:nvPr>
        </p:nvSpPr>
        <p:spPr>
          <a:xfrm>
            <a:off x="966621" y="2660209"/>
            <a:ext cx="7582945" cy="4000420"/>
          </a:xfrm>
        </p:spPr>
        <p:txBody>
          <a:bodyPr/>
          <a:lstStyle/>
          <a:p>
            <a:r>
              <a:rPr lang="et-EE" sz="3600" dirty="0"/>
              <a:t>H</a:t>
            </a:r>
            <a:r>
              <a:rPr lang="ru-RU" sz="3600" dirty="0" err="1" smtClean="0"/>
              <a:t>авыки</a:t>
            </a:r>
            <a:r>
              <a:rPr lang="ru-RU" sz="3600" dirty="0" smtClean="0"/>
              <a:t> </a:t>
            </a:r>
            <a:r>
              <a:rPr lang="ru-RU" sz="3600" dirty="0"/>
              <a:t>функционального чтения и лежащие в их основе базовые навыки;</a:t>
            </a:r>
          </a:p>
          <a:p>
            <a:r>
              <a:rPr lang="ru-RU" sz="3600" dirty="0"/>
              <a:t>математическая грамотность;</a:t>
            </a:r>
          </a:p>
          <a:p>
            <a:r>
              <a:rPr lang="ru-RU" sz="3600" dirty="0"/>
              <a:t>умение решать проблемы в технологичной среде.</a:t>
            </a:r>
          </a:p>
          <a:p>
            <a:endParaRPr lang="et-EE" dirty="0"/>
          </a:p>
        </p:txBody>
      </p:sp>
    </p:spTree>
    <p:extLst>
      <p:ext uri="{BB962C8B-B14F-4D97-AF65-F5344CB8AC3E}">
        <p14:creationId xmlns:p14="http://schemas.microsoft.com/office/powerpoint/2010/main" val="35945181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66788" y="455614"/>
            <a:ext cx="7583487" cy="84335"/>
          </a:xfrm>
        </p:spPr>
        <p:txBody>
          <a:bodyPr/>
          <a:lstStyle/>
          <a:p>
            <a:endParaRPr lang="et-EE" dirty="0"/>
          </a:p>
        </p:txBody>
      </p:sp>
      <p:sp>
        <p:nvSpPr>
          <p:cNvPr id="3" name="Sisu kohatäide 2"/>
          <p:cNvSpPr>
            <a:spLocks noGrp="1"/>
          </p:cNvSpPr>
          <p:nvPr>
            <p:ph idx="1"/>
          </p:nvPr>
        </p:nvSpPr>
        <p:spPr>
          <a:xfrm>
            <a:off x="680187" y="539949"/>
            <a:ext cx="7853628" cy="6120679"/>
          </a:xfrm>
        </p:spPr>
        <p:txBody>
          <a:bodyPr/>
          <a:lstStyle/>
          <a:p>
            <a:r>
              <a:rPr lang="ru-RU" sz="3200" dirty="0"/>
              <a:t>Судя по уровню навыков функционального чтения и математической грамотности, можно сказать, что </a:t>
            </a:r>
            <a:r>
              <a:rPr lang="ru-RU" sz="3200" u="sng" dirty="0"/>
              <a:t>качество образования в Эстонии является конкурентоспособным в мировом контексте</a:t>
            </a:r>
            <a:r>
              <a:rPr lang="ru-RU" sz="3200" dirty="0"/>
              <a:t>: среди молодых людей в возрасте до 30 лет с основным и средним образованием показатели аналогичных групп были выше только у небольшого числа государств, а навыки молодых людей с высшим образованием соответствовали среднему уровню.</a:t>
            </a:r>
            <a:endParaRPr lang="et-EE" sz="3200" dirty="0"/>
          </a:p>
        </p:txBody>
      </p:sp>
    </p:spTree>
    <p:extLst>
      <p:ext uri="{BB962C8B-B14F-4D97-AF65-F5344CB8AC3E}">
        <p14:creationId xmlns:p14="http://schemas.microsoft.com/office/powerpoint/2010/main" val="23906137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66788" y="455614"/>
            <a:ext cx="7583487" cy="156344"/>
          </a:xfrm>
        </p:spPr>
        <p:txBody>
          <a:bodyPr/>
          <a:lstStyle/>
          <a:p>
            <a:endParaRPr lang="et-EE" dirty="0"/>
          </a:p>
        </p:txBody>
      </p:sp>
      <p:sp>
        <p:nvSpPr>
          <p:cNvPr id="3" name="Sisu kohatäide 2"/>
          <p:cNvSpPr>
            <a:spLocks noGrp="1"/>
          </p:cNvSpPr>
          <p:nvPr>
            <p:ph idx="1"/>
          </p:nvPr>
        </p:nvSpPr>
        <p:spPr>
          <a:xfrm>
            <a:off x="683345" y="1044005"/>
            <a:ext cx="8208912" cy="5688632"/>
          </a:xfrm>
        </p:spPr>
        <p:txBody>
          <a:bodyPr/>
          <a:lstStyle/>
          <a:p>
            <a:r>
              <a:rPr lang="ru-RU" sz="3600" b="1" dirty="0"/>
              <a:t>В аспекте навыков эстонское общество скорее отличается равенством</a:t>
            </a:r>
            <a:r>
              <a:rPr lang="ru-RU" sz="3600" dirty="0"/>
              <a:t>: внутригосударственные отличия между людьми с разным образованием, из разных семей и разного пола остаются относительно небольшими по сравнению с другими государствами</a:t>
            </a:r>
            <a:r>
              <a:rPr lang="ru-RU" sz="3600" dirty="0" smtClean="0"/>
              <a:t>.</a:t>
            </a:r>
            <a:endParaRPr lang="et-EE" sz="3600" dirty="0" smtClean="0"/>
          </a:p>
        </p:txBody>
      </p:sp>
    </p:spTree>
    <p:extLst>
      <p:ext uri="{BB962C8B-B14F-4D97-AF65-F5344CB8AC3E}">
        <p14:creationId xmlns:p14="http://schemas.microsoft.com/office/powerpoint/2010/main" val="11552083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66788" y="455614"/>
            <a:ext cx="7583487" cy="228352"/>
          </a:xfrm>
        </p:spPr>
        <p:txBody>
          <a:bodyPr/>
          <a:lstStyle/>
          <a:p>
            <a:endParaRPr lang="et-EE" dirty="0"/>
          </a:p>
        </p:txBody>
      </p:sp>
      <p:sp>
        <p:nvSpPr>
          <p:cNvPr id="3" name="Sisu kohatäide 2"/>
          <p:cNvSpPr>
            <a:spLocks noGrp="1"/>
          </p:cNvSpPr>
          <p:nvPr>
            <p:ph idx="1"/>
          </p:nvPr>
        </p:nvSpPr>
        <p:spPr>
          <a:xfrm>
            <a:off x="966621" y="1044005"/>
            <a:ext cx="7582945" cy="5616624"/>
          </a:xfrm>
        </p:spPr>
        <p:txBody>
          <a:bodyPr/>
          <a:lstStyle/>
          <a:p>
            <a:r>
              <a:rPr lang="ru-RU" sz="3200" b="1" dirty="0"/>
              <a:t>В отношении навыков действует принцип "пользуйся или теряй", </a:t>
            </a:r>
            <a:r>
              <a:rPr lang="ru-RU" sz="3200" dirty="0"/>
              <a:t>т.е. освоенные навыки можно легко утратить, если для них не находится применения в повседневной жизни или на работе. </a:t>
            </a:r>
            <a:endParaRPr lang="et-EE" sz="3200" dirty="0" smtClean="0"/>
          </a:p>
          <a:p>
            <a:r>
              <a:rPr lang="ru-RU" sz="3200" dirty="0" smtClean="0"/>
              <a:t>При </a:t>
            </a:r>
            <a:r>
              <a:rPr lang="ru-RU" sz="3200" dirty="0"/>
              <a:t>этом частота применения навыков в Эстонии на среднем уровне, а на работе – скорее ниже среднего уровня.</a:t>
            </a:r>
            <a:endParaRPr lang="et-EE" sz="3200" dirty="0"/>
          </a:p>
          <a:p>
            <a:endParaRPr lang="et-EE" dirty="0"/>
          </a:p>
        </p:txBody>
      </p:sp>
    </p:spTree>
    <p:extLst>
      <p:ext uri="{BB962C8B-B14F-4D97-AF65-F5344CB8AC3E}">
        <p14:creationId xmlns:p14="http://schemas.microsoft.com/office/powerpoint/2010/main" val="5192595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sz="2800" dirty="0"/>
              <a:t>Ожидайте замещения для определенных видов работ: поляризация требует навыков</a:t>
            </a:r>
            <a:endParaRPr lang="en-GB" sz="2756" dirty="0"/>
          </a:p>
        </p:txBody>
      </p:sp>
      <p:sp>
        <p:nvSpPr>
          <p:cNvPr id="16" name="TextBox 15"/>
          <p:cNvSpPr txBox="1"/>
          <p:nvPr/>
        </p:nvSpPr>
        <p:spPr>
          <a:xfrm>
            <a:off x="4363083" y="1577639"/>
            <a:ext cx="4323093" cy="551048"/>
          </a:xfrm>
          <a:prstGeom prst="rect">
            <a:avLst/>
          </a:prstGeom>
          <a:noFill/>
        </p:spPr>
        <p:txBody>
          <a:bodyPr wrap="square" rtlCol="0">
            <a:spAutoFit/>
          </a:bodyPr>
          <a:lstStyle/>
          <a:p>
            <a:pPr algn="ctr"/>
            <a:r>
              <a:rPr lang="en-GB" dirty="0">
                <a:solidFill>
                  <a:schemeClr val="tx1">
                    <a:lumMod val="50000"/>
                  </a:schemeClr>
                </a:solidFill>
                <a:latin typeface="+mj-lt"/>
              </a:rPr>
              <a:t>Index of changing work tasks in the USA</a:t>
            </a:r>
          </a:p>
          <a:p>
            <a:pPr algn="ctr"/>
            <a:r>
              <a:rPr lang="en-GB" sz="1181" dirty="0">
                <a:solidFill>
                  <a:schemeClr val="tx1">
                    <a:lumMod val="50000"/>
                  </a:schemeClr>
                </a:solidFill>
                <a:latin typeface="+mj-lt"/>
              </a:rPr>
              <a:t>Index value: 1960 = 50</a:t>
            </a:r>
          </a:p>
        </p:txBody>
      </p:sp>
      <p:sp>
        <p:nvSpPr>
          <p:cNvPr id="17" name="TextBox 16"/>
          <p:cNvSpPr txBox="1"/>
          <p:nvPr/>
        </p:nvSpPr>
        <p:spPr>
          <a:xfrm>
            <a:off x="4570639" y="5758991"/>
            <a:ext cx="3756130" cy="408934"/>
          </a:xfrm>
          <a:prstGeom prst="rect">
            <a:avLst/>
          </a:prstGeom>
          <a:noFill/>
        </p:spPr>
        <p:txBody>
          <a:bodyPr wrap="square" rtlCol="0">
            <a:spAutoFit/>
          </a:bodyPr>
          <a:lstStyle/>
          <a:p>
            <a:r>
              <a:rPr lang="en-GB" sz="1033" dirty="0">
                <a:solidFill>
                  <a:schemeClr val="tx1">
                    <a:lumMod val="50000"/>
                  </a:schemeClr>
                </a:solidFill>
                <a:latin typeface="+mj-lt"/>
              </a:rPr>
              <a:t>Source: Levy and </a:t>
            </a:r>
            <a:r>
              <a:rPr lang="en-GB" sz="1033" dirty="0" err="1">
                <a:solidFill>
                  <a:schemeClr val="tx1">
                    <a:lumMod val="50000"/>
                  </a:schemeClr>
                </a:solidFill>
                <a:latin typeface="+mj-lt"/>
              </a:rPr>
              <a:t>Murnane</a:t>
            </a:r>
            <a:r>
              <a:rPr lang="en-GB" sz="1033" dirty="0">
                <a:solidFill>
                  <a:schemeClr val="tx1">
                    <a:lumMod val="50000"/>
                  </a:schemeClr>
                </a:solidFill>
                <a:latin typeface="+mj-lt"/>
              </a:rPr>
              <a:t> (2013), </a:t>
            </a:r>
            <a:r>
              <a:rPr lang="en-GB" sz="1033" i="1" dirty="0">
                <a:solidFill>
                  <a:schemeClr val="tx1">
                    <a:lumMod val="50000"/>
                  </a:schemeClr>
                </a:solidFill>
                <a:latin typeface="+mj-lt"/>
              </a:rPr>
              <a:t>Dancing with Robots: Human Skills for Computerized Work</a:t>
            </a:r>
            <a:r>
              <a:rPr lang="en-GB" sz="1033" dirty="0">
                <a:solidFill>
                  <a:schemeClr val="tx1">
                    <a:lumMod val="50000"/>
                  </a:schemeClr>
                </a:solidFill>
                <a:latin typeface="+mj-lt"/>
              </a:rPr>
              <a:t>, Third Way</a:t>
            </a:r>
          </a:p>
        </p:txBody>
      </p:sp>
      <p:graphicFrame>
        <p:nvGraphicFramePr>
          <p:cNvPr id="10" name="Chart 9"/>
          <p:cNvGraphicFramePr>
            <a:graphicFrameLocks/>
          </p:cNvGraphicFramePr>
          <p:nvPr>
            <p:extLst/>
          </p:nvPr>
        </p:nvGraphicFramePr>
        <p:xfrm>
          <a:off x="4363083" y="2108310"/>
          <a:ext cx="4116804" cy="31891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3"/>
          <p:cNvGraphicFramePr>
            <a:graphicFrameLocks noGrp="1"/>
          </p:cNvGraphicFramePr>
          <p:nvPr>
            <p:ph idx="1"/>
            <p:extLst/>
          </p:nvPr>
        </p:nvGraphicFramePr>
        <p:xfrm>
          <a:off x="394342" y="2215473"/>
          <a:ext cx="3968741" cy="379342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89983" y="1577639"/>
            <a:ext cx="4323093" cy="551048"/>
          </a:xfrm>
          <a:prstGeom prst="rect">
            <a:avLst/>
          </a:prstGeom>
          <a:noFill/>
        </p:spPr>
        <p:txBody>
          <a:bodyPr wrap="square" rtlCol="0">
            <a:spAutoFit/>
          </a:bodyPr>
          <a:lstStyle/>
          <a:p>
            <a:pPr algn="ctr"/>
            <a:r>
              <a:rPr lang="en-GB" dirty="0">
                <a:solidFill>
                  <a:schemeClr val="tx1">
                    <a:lumMod val="50000"/>
                  </a:schemeClr>
                </a:solidFill>
                <a:latin typeface="+mj-lt"/>
              </a:rPr>
              <a:t>Demand for skills</a:t>
            </a:r>
          </a:p>
          <a:p>
            <a:pPr algn="ctr"/>
            <a:r>
              <a:rPr lang="en-GB" sz="1181" dirty="0">
                <a:solidFill>
                  <a:schemeClr val="tx1">
                    <a:lumMod val="50000"/>
                  </a:schemeClr>
                </a:solidFill>
                <a:latin typeface="+mj-lt"/>
              </a:rPr>
              <a:t>Growth (%) 1995/98-2010</a:t>
            </a:r>
          </a:p>
        </p:txBody>
      </p:sp>
      <p:sp>
        <p:nvSpPr>
          <p:cNvPr id="13" name="TextBox 12"/>
          <p:cNvSpPr txBox="1"/>
          <p:nvPr/>
        </p:nvSpPr>
        <p:spPr>
          <a:xfrm>
            <a:off x="389287" y="5804429"/>
            <a:ext cx="4110482" cy="408934"/>
          </a:xfrm>
          <a:prstGeom prst="rect">
            <a:avLst/>
          </a:prstGeom>
          <a:noFill/>
        </p:spPr>
        <p:txBody>
          <a:bodyPr wrap="square" rtlCol="0">
            <a:spAutoFit/>
          </a:bodyPr>
          <a:lstStyle/>
          <a:p>
            <a:r>
              <a:rPr lang="en-GB" sz="1033" dirty="0">
                <a:solidFill>
                  <a:schemeClr val="tx1">
                    <a:lumMod val="50000"/>
                  </a:schemeClr>
                </a:solidFill>
                <a:latin typeface="+mj-lt"/>
              </a:rPr>
              <a:t>Source: OECD (2015). </a:t>
            </a:r>
            <a:r>
              <a:rPr lang="en-US" sz="1033" i="1" dirty="0">
                <a:solidFill>
                  <a:schemeClr val="tx1">
                    <a:lumMod val="50000"/>
                  </a:schemeClr>
                </a:solidFill>
                <a:latin typeface="+mj-lt"/>
              </a:rPr>
              <a:t>In It Together: Why Less Inequality Benefits All, </a:t>
            </a:r>
            <a:r>
              <a:rPr lang="en-US" sz="1033" dirty="0">
                <a:solidFill>
                  <a:schemeClr val="tx1">
                    <a:lumMod val="50000"/>
                  </a:schemeClr>
                </a:solidFill>
                <a:latin typeface="+mj-lt"/>
              </a:rPr>
              <a:t>OECD Publishing.</a:t>
            </a:r>
            <a:endParaRPr lang="en-GB" sz="1033" dirty="0">
              <a:solidFill>
                <a:schemeClr val="tx1">
                  <a:lumMod val="50000"/>
                </a:schemeClr>
              </a:solidFill>
              <a:latin typeface="+mj-lt"/>
            </a:endParaRPr>
          </a:p>
        </p:txBody>
      </p:sp>
    </p:spTree>
    <p:extLst>
      <p:ext uri="{BB962C8B-B14F-4D97-AF65-F5344CB8AC3E}">
        <p14:creationId xmlns:p14="http://schemas.microsoft.com/office/powerpoint/2010/main" val="145246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graphicEl>
                                              <a:chart seriesIdx="1"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chart seriesIdx="3" categoryIdx="-4" bldStep="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Graphic spid="11" grpId="0">
        <p:bldAsOne/>
      </p:bldGraphic>
    </p:bldLst>
  </p:timing>
</p:sld>
</file>

<file path=ppt/theme/theme1.xml><?xml version="1.0" encoding="utf-8"?>
<a:theme xmlns:a="http://schemas.openxmlformats.org/drawingml/2006/main" name="Parallaks">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Parallaks</Template>
  <TotalTime>4265</TotalTime>
  <Words>1477</Words>
  <Application>Microsoft Office PowerPoint</Application>
  <PresentationFormat>Kohandatud</PresentationFormat>
  <Paragraphs>112</Paragraphs>
  <Slides>21</Slides>
  <Notes>8</Notes>
  <HiddenSlides>0</HiddenSlides>
  <MMClips>0</MMClips>
  <ScaleCrop>false</ScaleCrop>
  <HeadingPairs>
    <vt:vector size="6" baseType="variant">
      <vt:variant>
        <vt:lpstr>Kasutatud fondid</vt:lpstr>
      </vt:variant>
      <vt:variant>
        <vt:i4>13</vt:i4>
      </vt:variant>
      <vt:variant>
        <vt:lpstr>Kujundus</vt:lpstr>
      </vt:variant>
      <vt:variant>
        <vt:i4>1</vt:i4>
      </vt:variant>
      <vt:variant>
        <vt:lpstr>Slaidipealkirjad</vt:lpstr>
      </vt:variant>
      <vt:variant>
        <vt:i4>21</vt:i4>
      </vt:variant>
    </vt:vector>
  </HeadingPairs>
  <TitlesOfParts>
    <vt:vector size="35" baseType="lpstr">
      <vt:lpstr>Arial Unicode MS</vt:lpstr>
      <vt:lpstr>Microsoft YaHei</vt:lpstr>
      <vt:lpstr>Arial</vt:lpstr>
      <vt:lpstr>Arial Narrow</vt:lpstr>
      <vt:lpstr>Calibri</vt:lpstr>
      <vt:lpstr>Corbel</vt:lpstr>
      <vt:lpstr>Gill Sans</vt:lpstr>
      <vt:lpstr>Mangal</vt:lpstr>
      <vt:lpstr>Roboto Black</vt:lpstr>
      <vt:lpstr>Roboto Condensed</vt:lpstr>
      <vt:lpstr>Tahoma</vt:lpstr>
      <vt:lpstr>Times New Roman</vt:lpstr>
      <vt:lpstr>Wingdings</vt:lpstr>
      <vt:lpstr>Parallaks</vt:lpstr>
      <vt:lpstr>Oбучениe на протяжении всей жизни : пример Эстонии </vt:lpstr>
      <vt:lpstr>Об образовании - лучше показать, чем говорить</vt:lpstr>
      <vt:lpstr>PISA</vt:lpstr>
      <vt:lpstr>PIAAC (Programme for the International Assessment of Adult Competencies)</vt:lpstr>
      <vt:lpstr>В программе PIAAC оценивались 3 основных навыка</vt:lpstr>
      <vt:lpstr>PowerPointi esitlus</vt:lpstr>
      <vt:lpstr>PowerPointi esitlus</vt:lpstr>
      <vt:lpstr>PowerPointi esitlus</vt:lpstr>
      <vt:lpstr>Ожидайте замещения для определенных видов работ: поляризация требует навыков</vt:lpstr>
      <vt:lpstr>PowerPointi esitlus</vt:lpstr>
      <vt:lpstr>PowerPointi esitlus</vt:lpstr>
      <vt:lpstr>Стратегия непрерывного обучения </vt:lpstr>
      <vt:lpstr>Общая цель</vt:lpstr>
      <vt:lpstr>Стратегия непрерывного обучения </vt:lpstr>
      <vt:lpstr>Образование взрослых </vt:lpstr>
      <vt:lpstr>LLL % 2008 – 2016 </vt:lpstr>
      <vt:lpstr>Закон об обучении взрослых</vt:lpstr>
      <vt:lpstr> </vt:lpstr>
      <vt:lpstr>деятельности</vt:lpstr>
      <vt:lpstr>PowerPointi esitlus</vt:lpstr>
      <vt:lpstr>PowerPointi esitlus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Esitlusslaidide kujundusest</dc:title>
  <dc:creator>Kaimar Koemets</dc:creator>
  <cp:lastModifiedBy>Külli All</cp:lastModifiedBy>
  <cp:revision>199</cp:revision>
  <dcterms:created xsi:type="dcterms:W3CDTF">2013-12-29T20:00:13Z</dcterms:created>
  <dcterms:modified xsi:type="dcterms:W3CDTF">2017-05-16T06:43:31Z</dcterms:modified>
</cp:coreProperties>
</file>