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8" d="100"/>
          <a:sy n="88" d="100"/>
        </p:scale>
        <p:origin x="200"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897B2A-43BE-4F70-AC6F-3DEA6424AE05}"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242915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897B2A-43BE-4F70-AC6F-3DEA6424AE05}"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3366283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897B2A-43BE-4F70-AC6F-3DEA6424AE05}"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2818815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897B2A-43BE-4F70-AC6F-3DEA6424AE05}"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87610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897B2A-43BE-4F70-AC6F-3DEA6424AE05}"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273584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897B2A-43BE-4F70-AC6F-3DEA6424AE05}"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468017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897B2A-43BE-4F70-AC6F-3DEA6424AE05}"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356284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897B2A-43BE-4F70-AC6F-3DEA6424AE05}"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1149292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97B2A-43BE-4F70-AC6F-3DEA6424AE05}"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408900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897B2A-43BE-4F70-AC6F-3DEA6424AE05}"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2960498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897B2A-43BE-4F70-AC6F-3DEA6424AE05}"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CEE0B8-5166-4950-8DF2-0073E5E0EC46}" type="slidenum">
              <a:rPr lang="en-US" smtClean="0"/>
              <a:t>‹#›</a:t>
            </a:fld>
            <a:endParaRPr lang="en-US"/>
          </a:p>
        </p:txBody>
      </p:sp>
    </p:spTree>
    <p:extLst>
      <p:ext uri="{BB962C8B-B14F-4D97-AF65-F5344CB8AC3E}">
        <p14:creationId xmlns:p14="http://schemas.microsoft.com/office/powerpoint/2010/main" val="34373793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97B2A-43BE-4F70-AC6F-3DEA6424AE05}" type="datetimeFigureOut">
              <a:rPr lang="en-US" smtClean="0"/>
              <a:t>2/14/17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CEE0B8-5166-4950-8DF2-0073E5E0EC46}" type="slidenum">
              <a:rPr lang="en-US" smtClean="0"/>
              <a:t>‹#›</a:t>
            </a:fld>
            <a:endParaRPr lang="en-US"/>
          </a:p>
        </p:txBody>
      </p:sp>
    </p:spTree>
    <p:extLst>
      <p:ext uri="{BB962C8B-B14F-4D97-AF65-F5344CB8AC3E}">
        <p14:creationId xmlns:p14="http://schemas.microsoft.com/office/powerpoint/2010/main" val="705139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www.megep.meb.gov.tr/" TargetMode="External"/><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www.meslekogretmeni.com/" TargetMode="External"/><Relationship Id="rId1" Type="http://schemas.openxmlformats.org/officeDocument/2006/relationships/slideLayout" Target="../slideLayouts/slideLayout7.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34322" y="5125592"/>
            <a:ext cx="2538603" cy="1110281"/>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996" y="4490037"/>
            <a:ext cx="1758579" cy="1745836"/>
          </a:xfrm>
          <a:prstGeom prst="rect">
            <a:avLst/>
          </a:prstGeom>
        </p:spPr>
      </p:pic>
      <p:sp>
        <p:nvSpPr>
          <p:cNvPr id="7" name="Rectangle 6"/>
          <p:cNvSpPr/>
          <p:nvPr/>
        </p:nvSpPr>
        <p:spPr>
          <a:xfrm>
            <a:off x="555996" y="2011034"/>
            <a:ext cx="5577175" cy="1569660"/>
          </a:xfrm>
          <a:prstGeom prst="rect">
            <a:avLst/>
          </a:prstGeom>
        </p:spPr>
        <p:txBody>
          <a:bodyPr wrap="square">
            <a:spAutoFit/>
          </a:bodyPr>
          <a:lstStyle/>
          <a:p>
            <a:r>
              <a:rPr lang="en-US" sz="2400" b="1" dirty="0" smtClean="0">
                <a:solidFill>
                  <a:schemeClr val="accent1"/>
                </a:solidFill>
              </a:rPr>
              <a:t>STRATEGIC PROJECT ON VET PROVISION: CONTINUING PROFESSIONAL DEVELOPMENT OF VET TEACHERS AND TRAINERS</a:t>
            </a:r>
            <a:endParaRPr lang="en-US" sz="2400" b="1" dirty="0">
              <a:solidFill>
                <a:schemeClr val="accent1"/>
              </a:solidFill>
            </a:endParaRPr>
          </a:p>
        </p:txBody>
      </p:sp>
      <p:sp>
        <p:nvSpPr>
          <p:cNvPr id="8" name="TextBox 7"/>
          <p:cNvSpPr txBox="1"/>
          <p:nvPr/>
        </p:nvSpPr>
        <p:spPr>
          <a:xfrm>
            <a:off x="3979859" y="5496066"/>
            <a:ext cx="3666068" cy="646331"/>
          </a:xfrm>
          <a:prstGeom prst="rect">
            <a:avLst/>
          </a:prstGeom>
          <a:noFill/>
        </p:spPr>
        <p:txBody>
          <a:bodyPr wrap="none" rtlCol="0">
            <a:spAutoFit/>
          </a:bodyPr>
          <a:lstStyle/>
          <a:p>
            <a:r>
              <a:rPr lang="en-US" b="1" dirty="0" smtClean="0"/>
              <a:t>February 21, 2017 – Ankara, </a:t>
            </a:r>
            <a:r>
              <a:rPr lang="en-US" b="1" dirty="0" smtClean="0"/>
              <a:t>TURKEY</a:t>
            </a:r>
          </a:p>
          <a:p>
            <a:r>
              <a:rPr lang="en-US" b="1" dirty="0" smtClean="0">
                <a:solidFill>
                  <a:schemeClr val="accent1">
                    <a:lumMod val="50000"/>
                  </a:schemeClr>
                </a:solidFill>
              </a:rPr>
              <a:t>21 </a:t>
            </a:r>
            <a:r>
              <a:rPr lang="en-US" b="1" dirty="0" err="1" smtClean="0">
                <a:solidFill>
                  <a:schemeClr val="accent1">
                    <a:lumMod val="50000"/>
                  </a:schemeClr>
                </a:solidFill>
              </a:rPr>
              <a:t>Şubat</a:t>
            </a:r>
            <a:r>
              <a:rPr lang="en-US" b="1" dirty="0" smtClean="0">
                <a:solidFill>
                  <a:schemeClr val="accent1">
                    <a:lumMod val="50000"/>
                  </a:schemeClr>
                </a:solidFill>
              </a:rPr>
              <a:t> 2017 </a:t>
            </a:r>
            <a:r>
              <a:rPr lang="mr-IN" b="1" dirty="0" smtClean="0">
                <a:solidFill>
                  <a:schemeClr val="accent1">
                    <a:lumMod val="50000"/>
                  </a:schemeClr>
                </a:solidFill>
              </a:rPr>
              <a:t>–</a:t>
            </a:r>
            <a:r>
              <a:rPr lang="en-US" b="1" dirty="0" smtClean="0">
                <a:solidFill>
                  <a:schemeClr val="accent1">
                    <a:lumMod val="50000"/>
                  </a:schemeClr>
                </a:solidFill>
              </a:rPr>
              <a:t> Ankara, TÜRKİYE</a:t>
            </a:r>
            <a:endParaRPr lang="en-US" b="1" dirty="0">
              <a:solidFill>
                <a:schemeClr val="accent1">
                  <a:lumMod val="50000"/>
                </a:schemeClr>
              </a:solidFill>
            </a:endParaRPr>
          </a:p>
        </p:txBody>
      </p:sp>
      <p:sp>
        <p:nvSpPr>
          <p:cNvPr id="9" name="Rectangle 8"/>
          <p:cNvSpPr/>
          <p:nvPr/>
        </p:nvSpPr>
        <p:spPr>
          <a:xfrm>
            <a:off x="6133171" y="2011034"/>
            <a:ext cx="5577175" cy="1569660"/>
          </a:xfrm>
          <a:prstGeom prst="rect">
            <a:avLst/>
          </a:prstGeom>
        </p:spPr>
        <p:txBody>
          <a:bodyPr wrap="square">
            <a:spAutoFit/>
          </a:bodyPr>
          <a:lstStyle/>
          <a:p>
            <a:r>
              <a:rPr lang="en-US" sz="2400" b="1" dirty="0" smtClean="0">
                <a:solidFill>
                  <a:schemeClr val="accent1"/>
                </a:solidFill>
              </a:rPr>
              <a:t>TEKNİK EĞİTİM İÇİN STRATEJİK PROJE: TEKNİK EĞİTİM ÖĞRETMENLERİNİN VE ONLARIN EĞİTİCİLERİNİN SÜREKLİ MESLEKİ GELİŞİMLERİ</a:t>
            </a:r>
            <a:endParaRPr lang="en-US" sz="2400" b="1" dirty="0">
              <a:solidFill>
                <a:schemeClr val="accent1"/>
              </a:solidFill>
            </a:endParaRPr>
          </a:p>
        </p:txBody>
      </p:sp>
    </p:spTree>
    <p:extLst>
      <p:ext uri="{BB962C8B-B14F-4D97-AF65-F5344CB8AC3E}">
        <p14:creationId xmlns:p14="http://schemas.microsoft.com/office/powerpoint/2010/main" val="278704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3" name="Rectangle 2"/>
          <p:cNvSpPr/>
          <p:nvPr/>
        </p:nvSpPr>
        <p:spPr>
          <a:xfrm>
            <a:off x="1063336" y="414358"/>
            <a:ext cx="11042073" cy="1122167"/>
          </a:xfrm>
          <a:prstGeom prst="rect">
            <a:avLst/>
          </a:prstGeom>
        </p:spPr>
        <p:txBody>
          <a:bodyPr wrap="square">
            <a:spAutoFit/>
          </a:bodyPr>
          <a:lstStyle/>
          <a:p>
            <a:pPr>
              <a:lnSpc>
                <a:spcPct val="107000"/>
              </a:lnSpc>
              <a:spcAft>
                <a:spcPts val="600"/>
              </a:spcAft>
            </a:pPr>
            <a:r>
              <a:rPr lang="en-US" b="1" dirty="0" smtClean="0">
                <a:solidFill>
                  <a:srgbClr val="5B9BD5"/>
                </a:solidFill>
                <a:latin typeface="Arial" panose="020B0604020202020204" pitchFamily="34" charset="0"/>
                <a:ea typeface="Calibri" panose="020F0502020204030204" pitchFamily="34" charset="0"/>
                <a:cs typeface="Times New Roman" panose="02020603050405020304" pitchFamily="18" charset="0"/>
              </a:rPr>
              <a:t>Areas All </a:t>
            </a:r>
            <a:r>
              <a:rPr lang="en-US" b="1" dirty="0" smtClean="0">
                <a:solidFill>
                  <a:srgbClr val="5B9BD5"/>
                </a:solidFill>
                <a:latin typeface="Calibri" panose="020F0502020204030204" pitchFamily="34" charset="0"/>
                <a:ea typeface="Calibri" panose="020F0502020204030204" pitchFamily="34" charset="0"/>
                <a:cs typeface="Times New Roman" panose="02020603050405020304" pitchFamily="18" charset="0"/>
              </a:rPr>
              <a:t>Policy </a:t>
            </a:r>
            <a:r>
              <a:rPr lang="en-US" b="1" dirty="0">
                <a:solidFill>
                  <a:srgbClr val="5B9BD5"/>
                </a:solidFill>
                <a:latin typeface="Calibri" panose="020F0502020204030204" pitchFamily="34" charset="0"/>
                <a:ea typeface="Calibri" panose="020F0502020204030204" pitchFamily="34" charset="0"/>
                <a:cs typeface="Times New Roman" panose="02020603050405020304" pitchFamily="18" charset="0"/>
              </a:rPr>
              <a:t>makers and S</a:t>
            </a:r>
            <a:r>
              <a:rPr lang="en-US" b="1" dirty="0" smtClean="0">
                <a:solidFill>
                  <a:srgbClr val="5B9BD5"/>
                </a:solidFill>
                <a:latin typeface="Calibri" panose="020F0502020204030204" pitchFamily="34" charset="0"/>
                <a:ea typeface="Calibri" panose="020F0502020204030204" pitchFamily="34" charset="0"/>
                <a:cs typeface="Times New Roman" panose="02020603050405020304" pitchFamily="18" charset="0"/>
              </a:rPr>
              <a:t>takeholders </a:t>
            </a:r>
            <a:r>
              <a:rPr lang="en-US" b="1" dirty="0">
                <a:solidFill>
                  <a:srgbClr val="5B9BD5"/>
                </a:solidFill>
                <a:latin typeface="Calibri" panose="020F0502020204030204" pitchFamily="34" charset="0"/>
                <a:ea typeface="Calibri" panose="020F0502020204030204" pitchFamily="34" charset="0"/>
                <a:cs typeface="Times New Roman" panose="02020603050405020304" pitchFamily="18" charset="0"/>
              </a:rPr>
              <a:t>should consider </a:t>
            </a:r>
            <a:r>
              <a:rPr lang="en-US" b="1" dirty="0" smtClean="0">
                <a:solidFill>
                  <a:srgbClr val="5B9BD5"/>
                </a:solidFill>
                <a:latin typeface="Calibri" panose="020F0502020204030204" pitchFamily="34" charset="0"/>
                <a:ea typeface="Calibri" panose="020F0502020204030204" pitchFamily="34" charset="0"/>
                <a:cs typeface="Times New Roman" panose="02020603050405020304" pitchFamily="18" charset="0"/>
              </a:rPr>
              <a:t>for </a:t>
            </a:r>
            <a:r>
              <a:rPr lang="en-US" b="1" dirty="0" smtClean="0">
                <a:solidFill>
                  <a:srgbClr val="5B9BD5"/>
                </a:solidFill>
                <a:latin typeface="Arial" panose="020B0604020202020204" pitchFamily="34" charset="0"/>
                <a:ea typeface="Calibri" panose="020F0502020204030204" pitchFamily="34" charset="0"/>
                <a:cs typeface="Times New Roman" panose="02020603050405020304" pitchFamily="18" charset="0"/>
              </a:rPr>
              <a:t>action</a:t>
            </a:r>
            <a:r>
              <a:rPr lang="en-US" b="1" dirty="0" smtClean="0">
                <a:solidFill>
                  <a:srgbClr val="5B9BD5"/>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600"/>
              </a:spcAft>
            </a:pPr>
            <a:r>
              <a:rPr lang="tr-TR" b="1" dirty="0" smtClean="0">
                <a:solidFill>
                  <a:srgbClr val="5B9BD5"/>
                </a:solidFill>
                <a:latin typeface="Calibri" panose="020F0502020204030204" pitchFamily="34" charset="0"/>
                <a:ea typeface="Calibri" panose="020F0502020204030204" pitchFamily="34" charset="0"/>
                <a:cs typeface="Times New Roman" panose="02020603050405020304" pitchFamily="18" charset="0"/>
              </a:rPr>
              <a:t>Politika </a:t>
            </a:r>
            <a:r>
              <a:rPr lang="tr-TR" b="1" dirty="0">
                <a:solidFill>
                  <a:srgbClr val="5B9BD5"/>
                </a:solidFill>
                <a:latin typeface="Calibri" panose="020F0502020204030204" pitchFamily="34" charset="0"/>
                <a:ea typeface="Calibri" panose="020F0502020204030204" pitchFamily="34" charset="0"/>
                <a:cs typeface="Times New Roman" panose="02020603050405020304" pitchFamily="18" charset="0"/>
              </a:rPr>
              <a:t>yapıcılar ve paydaşlar, aşağıdaki eylem alanlarını dikkate almalıdır:</a:t>
            </a:r>
            <a:endParaRPr lang="en-US" b="1" dirty="0">
              <a:solidFill>
                <a:srgbClr val="5B9BD5"/>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961736" y="1330181"/>
            <a:ext cx="4292435" cy="5632311"/>
          </a:xfrm>
          <a:prstGeom prst="rect">
            <a:avLst/>
          </a:prstGeom>
        </p:spPr>
        <p:txBody>
          <a:bodyPr wrap="square">
            <a:spAutoFit/>
          </a:bodyPr>
          <a:lstStyle/>
          <a:p>
            <a:pPr marL="285750" indent="-285750">
              <a:buFont typeface="Arial" panose="020B0604020202020204" pitchFamily="34" charset="0"/>
              <a:buChar char="•"/>
            </a:pPr>
            <a:r>
              <a:rPr lang="en-US" dirty="0" smtClean="0"/>
              <a:t>Existing </a:t>
            </a:r>
            <a:r>
              <a:rPr lang="en-US" dirty="0"/>
              <a:t>official Ministerial </a:t>
            </a:r>
            <a:r>
              <a:rPr lang="en-US" dirty="0" smtClean="0"/>
              <a:t>platforms could provide </a:t>
            </a:r>
            <a:r>
              <a:rPr lang="en-US" dirty="0"/>
              <a:t>more content and services directly for Vocational </a:t>
            </a:r>
            <a:r>
              <a:rPr lang="en-US" dirty="0" smtClean="0"/>
              <a:t>Teachers.</a:t>
            </a:r>
          </a:p>
          <a:p>
            <a:pPr marL="285750" indent="-285750">
              <a:buFont typeface="Arial" panose="020B0604020202020204" pitchFamily="34" charset="0"/>
              <a:buChar char="•"/>
            </a:pPr>
            <a:r>
              <a:rPr lang="en-US" dirty="0"/>
              <a:t>It may be possible for platforms to address both vocational and general teachers, for example, in the areas of STEM and language learning. </a:t>
            </a:r>
            <a:endParaRPr lang="en-US" dirty="0" smtClean="0"/>
          </a:p>
          <a:p>
            <a:pPr marL="285750" indent="-285750">
              <a:buFont typeface="Arial" panose="020B0604020202020204" pitchFamily="34" charset="0"/>
              <a:buChar char="•"/>
            </a:pPr>
            <a:r>
              <a:rPr lang="en-US" dirty="0"/>
              <a:t>Smaller, teacher and project-owned networks that address vocational teachers could be supported. </a:t>
            </a:r>
            <a:endParaRPr lang="en-US" dirty="0" smtClean="0"/>
          </a:p>
          <a:p>
            <a:pPr marL="285750" indent="-285750">
              <a:buFont typeface="Arial" panose="020B0604020202020204" pitchFamily="34" charset="0"/>
              <a:buChar char="•"/>
            </a:pPr>
            <a:r>
              <a:rPr lang="en-US" dirty="0"/>
              <a:t>A specialized sectoral and/or Provincial pilot network could be supported to act as pathfinder.  Such a pilot could build upon an existing network. </a:t>
            </a:r>
            <a:endParaRPr lang="en-US" dirty="0" smtClean="0"/>
          </a:p>
          <a:p>
            <a:pPr marL="285750" indent="-285750">
              <a:buFont typeface="Arial" panose="020B0604020202020204" pitchFamily="34" charset="0"/>
              <a:buChar char="•"/>
            </a:pPr>
            <a:r>
              <a:rPr lang="en-US" dirty="0"/>
              <a:t>A portal and a meta-network could be created to market other networks and websites that are relevant for vocational teachers, to share good practice and encourage sharing and innovation. </a:t>
            </a:r>
          </a:p>
          <a:p>
            <a:r>
              <a:rPr lang="en-US" dirty="0" smtClean="0"/>
              <a:t> </a:t>
            </a:r>
            <a:endParaRPr lang="en-US" dirty="0"/>
          </a:p>
        </p:txBody>
      </p:sp>
      <p:sp>
        <p:nvSpPr>
          <p:cNvPr id="8" name="TextBox 7"/>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smtClean="0"/>
              <a:t>RECOMMENDATIONS</a:t>
            </a:r>
            <a:r>
              <a:rPr lang="en-GB" sz="2000" b="1" cap="all" dirty="0" smtClean="0"/>
              <a:t> - ÖNERİLER</a:t>
            </a:r>
            <a:endParaRPr lang="en-US" sz="2000" b="1" cap="all" dirty="0"/>
          </a:p>
        </p:txBody>
      </p:sp>
      <p:sp>
        <p:nvSpPr>
          <p:cNvPr id="2" name="Rectangle 1"/>
          <p:cNvSpPr/>
          <p:nvPr/>
        </p:nvSpPr>
        <p:spPr>
          <a:xfrm>
            <a:off x="6188333" y="1330181"/>
            <a:ext cx="6096000" cy="4845557"/>
          </a:xfrm>
          <a:prstGeom prst="rect">
            <a:avLst/>
          </a:prstGeom>
        </p:spPr>
        <p:txBody>
          <a:bodyPr>
            <a:spAutoFit/>
          </a:bodyPr>
          <a:lstStyle/>
          <a:p>
            <a:pPr marL="285750" marR="0" lvl="0" indent="-285750">
              <a:lnSpc>
                <a:spcPct val="107000"/>
              </a:lnSpc>
              <a:spcBef>
                <a:spcPts val="0"/>
              </a:spcBef>
              <a:spcAft>
                <a:spcPts val="600"/>
              </a:spcAft>
              <a:buFont typeface="Arial" charset="0"/>
              <a:buChar char="•"/>
            </a:pPr>
            <a:r>
              <a:rPr lang="tr-TR" dirty="0" smtClean="0"/>
              <a:t>Var olan </a:t>
            </a:r>
            <a:r>
              <a:rPr lang="tr-TR" dirty="0"/>
              <a:t>platformların işlevleri ve Teknik Eğitime yönelik içerikleri artırılabilir.</a:t>
            </a:r>
          </a:p>
          <a:p>
            <a:pPr marL="285750" marR="0" lvl="0" indent="-285750">
              <a:lnSpc>
                <a:spcPct val="107000"/>
              </a:lnSpc>
              <a:spcBef>
                <a:spcPts val="0"/>
              </a:spcBef>
              <a:spcAft>
                <a:spcPts val="600"/>
              </a:spcAft>
              <a:buFont typeface="Arial" charset="0"/>
              <a:buChar char="•"/>
            </a:pPr>
            <a:r>
              <a:rPr lang="tr-TR" dirty="0"/>
              <a:t>Platformların </a:t>
            </a:r>
            <a:r>
              <a:rPr lang="tr-TR" dirty="0"/>
              <a:t>hem genel hem de teknik branşlardaki öğretmenlere hizmet etmesi mümkün olabilir (örneğin STEM ve dil öğretimi alanları gibi). </a:t>
            </a:r>
            <a:endParaRPr lang="en-US" dirty="0"/>
          </a:p>
          <a:p>
            <a:pPr marL="285750" marR="0" lvl="0" indent="-285750">
              <a:lnSpc>
                <a:spcPct val="107000"/>
              </a:lnSpc>
              <a:spcBef>
                <a:spcPts val="0"/>
              </a:spcBef>
              <a:spcAft>
                <a:spcPts val="600"/>
              </a:spcAft>
              <a:buFont typeface="Arial" charset="0"/>
              <a:buChar char="•"/>
            </a:pPr>
            <a:r>
              <a:rPr lang="tr-TR" dirty="0"/>
              <a:t>Teknik öğretmenlere yönelik daha küçük ölçekli, öğretmenlerin veya projelerin sahip olduğu ağlar desteklenebilir. </a:t>
            </a:r>
            <a:endParaRPr lang="tr-TR" dirty="0"/>
          </a:p>
          <a:p>
            <a:pPr marL="285750" marR="0" lvl="0" indent="-285750">
              <a:lnSpc>
                <a:spcPct val="107000"/>
              </a:lnSpc>
              <a:spcBef>
                <a:spcPts val="0"/>
              </a:spcBef>
              <a:spcAft>
                <a:spcPts val="600"/>
              </a:spcAft>
              <a:buFont typeface="Arial" charset="0"/>
              <a:buChar char="•"/>
            </a:pPr>
            <a:r>
              <a:rPr lang="tr-TR" dirty="0"/>
              <a:t>Yol </a:t>
            </a:r>
            <a:r>
              <a:rPr lang="tr-TR" dirty="0"/>
              <a:t>gösterici olarak özel bir </a:t>
            </a:r>
            <a:r>
              <a:rPr lang="tr-TR" dirty="0" err="1"/>
              <a:t>sektörel</a:t>
            </a:r>
            <a:r>
              <a:rPr lang="tr-TR" dirty="0"/>
              <a:t> ve/veya bölgesel pilot ağ desteklenebilir. Böyle bir pilot çalışma, var olan bir ağ üzerinden </a:t>
            </a:r>
            <a:r>
              <a:rPr lang="tr-TR" dirty="0"/>
              <a:t>başlatılabilir.</a:t>
            </a:r>
          </a:p>
          <a:p>
            <a:pPr marL="285750" marR="0" lvl="0" indent="-285750">
              <a:lnSpc>
                <a:spcPct val="107000"/>
              </a:lnSpc>
              <a:spcBef>
                <a:spcPts val="0"/>
              </a:spcBef>
              <a:spcAft>
                <a:spcPts val="600"/>
              </a:spcAft>
              <a:buFont typeface="Arial" charset="0"/>
              <a:buChar char="•"/>
            </a:pPr>
            <a:r>
              <a:rPr lang="tr-TR" dirty="0"/>
              <a:t>Teknik </a:t>
            </a:r>
            <a:r>
              <a:rPr lang="tr-TR" dirty="0"/>
              <a:t>öğretmenlerle ilgili diğer ağ ve web sitelerini tanıtmak, iyi uygulamaları paylaşmak ve yenilikleri ve paylaşımı teşvik etmek amacıyla bir portal ve meta-ağ oluşturulabilir. </a:t>
            </a:r>
            <a:endParaRPr lang="en-US" dirty="0"/>
          </a:p>
        </p:txBody>
      </p:sp>
    </p:spTree>
    <p:extLst>
      <p:ext uri="{BB962C8B-B14F-4D97-AF65-F5344CB8AC3E}">
        <p14:creationId xmlns:p14="http://schemas.microsoft.com/office/powerpoint/2010/main" val="35690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3" name="Rectangle 2"/>
          <p:cNvSpPr/>
          <p:nvPr/>
        </p:nvSpPr>
        <p:spPr>
          <a:xfrm>
            <a:off x="1063336" y="603044"/>
            <a:ext cx="9807864" cy="369332"/>
          </a:xfrm>
          <a:prstGeom prst="rect">
            <a:avLst/>
          </a:prstGeom>
        </p:spPr>
        <p:txBody>
          <a:bodyPr wrap="square">
            <a:spAutoFit/>
          </a:bodyPr>
          <a:lstStyle/>
          <a:p>
            <a:pPr algn="ctr"/>
            <a:r>
              <a:rPr lang="en-US" b="1" dirty="0">
                <a:solidFill>
                  <a:schemeClr val="accent1"/>
                </a:solidFill>
              </a:rPr>
              <a:t>Recommendations for identified </a:t>
            </a:r>
            <a:r>
              <a:rPr lang="en-US" b="1" dirty="0" smtClean="0">
                <a:solidFill>
                  <a:schemeClr val="accent1"/>
                </a:solidFill>
              </a:rPr>
              <a:t>stakeholders / </a:t>
            </a:r>
            <a:r>
              <a:rPr lang="en-US" b="1" dirty="0" err="1" smtClean="0">
                <a:solidFill>
                  <a:schemeClr val="accent1"/>
                </a:solidFill>
              </a:rPr>
              <a:t>Paydaşlar</a:t>
            </a:r>
            <a:r>
              <a:rPr lang="en-US" b="1" dirty="0" err="1" smtClean="0">
                <a:solidFill>
                  <a:schemeClr val="accent1"/>
                </a:solidFill>
              </a:rPr>
              <a:t>a</a:t>
            </a:r>
            <a:r>
              <a:rPr lang="en-US" b="1" dirty="0" smtClean="0">
                <a:solidFill>
                  <a:schemeClr val="accent1"/>
                </a:solidFill>
              </a:rPr>
              <a:t> </a:t>
            </a:r>
            <a:r>
              <a:rPr lang="en-US" b="1" dirty="0" err="1" smtClean="0">
                <a:solidFill>
                  <a:schemeClr val="accent1"/>
                </a:solidFill>
              </a:rPr>
              <a:t>Yönelik</a:t>
            </a:r>
            <a:r>
              <a:rPr lang="en-US" b="1" dirty="0" smtClean="0">
                <a:solidFill>
                  <a:schemeClr val="accent1"/>
                </a:solidFill>
              </a:rPr>
              <a:t> </a:t>
            </a:r>
            <a:r>
              <a:rPr lang="en-US" b="1" dirty="0" err="1" smtClean="0">
                <a:solidFill>
                  <a:schemeClr val="accent1"/>
                </a:solidFill>
              </a:rPr>
              <a:t>Öneriler</a:t>
            </a:r>
            <a:endParaRPr lang="en-US" b="1" dirty="0">
              <a:solidFill>
                <a:schemeClr val="accent1"/>
              </a:solidFill>
            </a:endParaRPr>
          </a:p>
        </p:txBody>
      </p:sp>
      <p:sp>
        <p:nvSpPr>
          <p:cNvPr id="4" name="Rectangle 3"/>
          <p:cNvSpPr/>
          <p:nvPr/>
        </p:nvSpPr>
        <p:spPr>
          <a:xfrm>
            <a:off x="1053326" y="1198562"/>
            <a:ext cx="3922734" cy="5355312"/>
          </a:xfrm>
          <a:prstGeom prst="rect">
            <a:avLst/>
          </a:prstGeom>
        </p:spPr>
        <p:txBody>
          <a:bodyPr wrap="square">
            <a:spAutoFit/>
          </a:bodyPr>
          <a:lstStyle/>
          <a:p>
            <a:r>
              <a:rPr lang="en-US" u="sng" dirty="0">
                <a:solidFill>
                  <a:schemeClr val="accent1"/>
                </a:solidFill>
              </a:rPr>
              <a:t>VET General Directorate, </a:t>
            </a:r>
            <a:r>
              <a:rPr lang="en-US" u="sng" dirty="0" err="1">
                <a:solidFill>
                  <a:schemeClr val="accent1"/>
                </a:solidFill>
              </a:rPr>
              <a:t>MoNE</a:t>
            </a:r>
            <a:endParaRPr lang="en-US" dirty="0">
              <a:solidFill>
                <a:schemeClr val="accent1"/>
              </a:solidFill>
            </a:endParaRPr>
          </a:p>
          <a:p>
            <a:pPr marL="285750" lvl="0" indent="-285750">
              <a:buFont typeface="Arial" panose="020B0604020202020204" pitchFamily="34" charset="0"/>
              <a:buChar char="•"/>
            </a:pPr>
            <a:r>
              <a:rPr lang="en-US" dirty="0"/>
              <a:t>Work with other Ministries, GDs, Foundations, Projects and business to ensure that, where appropriate, existing and future on-line platforms do also address needs of Vocational </a:t>
            </a:r>
            <a:r>
              <a:rPr lang="en-US" dirty="0" smtClean="0"/>
              <a:t>Teachers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Provide support and links and raise awareness of virtual platforms for vocational teachers. Consider developing the platform which it owns,  </a:t>
            </a:r>
            <a:r>
              <a:rPr lang="en-US" u="sng" dirty="0">
                <a:hlinkClick r:id="rId4"/>
              </a:rPr>
              <a:t>http://www.megep.meb.gov.tr/</a:t>
            </a:r>
            <a:r>
              <a:rPr lang="en-US" dirty="0"/>
              <a:t>,  to increase its functionality and/or to make connections with or raise awareness of other platforms and networks for vocational </a:t>
            </a:r>
            <a:r>
              <a:rPr lang="en-US" dirty="0" smtClean="0"/>
              <a:t>teachers</a:t>
            </a:r>
          </a:p>
          <a:p>
            <a:pPr marL="285750" lvl="0" indent="-285750">
              <a:buFont typeface="Arial" panose="020B0604020202020204" pitchFamily="34" charset="0"/>
              <a:buChar char="•"/>
            </a:pPr>
            <a:endParaRPr lang="en-US" dirty="0">
              <a:solidFill>
                <a:schemeClr val="accent1"/>
              </a:solidFill>
            </a:endParaRPr>
          </a:p>
        </p:txBody>
      </p:sp>
      <p:sp>
        <p:nvSpPr>
          <p:cNvPr id="8" name="TextBox 7"/>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smtClean="0"/>
              <a:t>RECOMMENDATIONS</a:t>
            </a:r>
            <a:r>
              <a:rPr lang="en-GB" sz="2000" b="1" cap="all" dirty="0" smtClean="0"/>
              <a:t> - ÖNERİLER</a:t>
            </a:r>
            <a:endParaRPr lang="en-US" sz="2000" b="1" cap="all" dirty="0"/>
          </a:p>
        </p:txBody>
      </p:sp>
      <p:sp>
        <p:nvSpPr>
          <p:cNvPr id="2" name="Rectangle 1"/>
          <p:cNvSpPr/>
          <p:nvPr/>
        </p:nvSpPr>
        <p:spPr>
          <a:xfrm>
            <a:off x="5967268" y="1236876"/>
            <a:ext cx="4949371" cy="4691669"/>
          </a:xfrm>
          <a:prstGeom prst="rect">
            <a:avLst/>
          </a:prstGeom>
        </p:spPr>
        <p:txBody>
          <a:bodyPr wrap="square">
            <a:spAutoFit/>
          </a:bodyPr>
          <a:lstStyle/>
          <a:p>
            <a:pPr>
              <a:lnSpc>
                <a:spcPct val="107000"/>
              </a:lnSpc>
              <a:spcAft>
                <a:spcPts val="600"/>
              </a:spcAft>
            </a:pPr>
            <a:r>
              <a:rPr lang="tr-TR" u="sng" dirty="0">
                <a:solidFill>
                  <a:schemeClr val="accent1"/>
                </a:solidFill>
              </a:rPr>
              <a:t>MEB Mesleki ve Teknik Eğitim Genel Müdürlüğü</a:t>
            </a:r>
            <a:endParaRPr lang="en-US" u="sng" dirty="0">
              <a:solidFill>
                <a:schemeClr val="accent1"/>
              </a:solidFill>
            </a:endParaRPr>
          </a:p>
          <a:p>
            <a:pPr marL="285750" marR="0" lvl="0" indent="-285750">
              <a:lnSpc>
                <a:spcPct val="107000"/>
              </a:lnSpc>
              <a:spcBef>
                <a:spcPts val="0"/>
              </a:spcBef>
              <a:spcAft>
                <a:spcPts val="600"/>
              </a:spcAft>
              <a:buFont typeface="Arial" charset="0"/>
              <a:buChar char="•"/>
            </a:pPr>
            <a:r>
              <a:rPr lang="tr-TR" dirty="0"/>
              <a:t>Mevcut işleyen ve gelecekte kurulacak olan çevrimiçi platformların teknik öğretmenlerin ihtiyaçlarına da yanıt vermesini temin etmek üzere, diğer Bakanlıklar, Genel Müdürlükler, Vakıflar, Projeler ve iş dünyası ile birlikte çalışmak.</a:t>
            </a:r>
            <a:endParaRPr lang="en-US" dirty="0"/>
          </a:p>
          <a:p>
            <a:pPr marL="285750" marR="0" lvl="0" indent="-285750">
              <a:lnSpc>
                <a:spcPct val="107000"/>
              </a:lnSpc>
              <a:spcBef>
                <a:spcPts val="0"/>
              </a:spcBef>
              <a:spcAft>
                <a:spcPts val="600"/>
              </a:spcAft>
              <a:buFont typeface="Arial" charset="0"/>
              <a:buChar char="•"/>
            </a:pPr>
            <a:r>
              <a:rPr lang="tr-TR" dirty="0"/>
              <a:t>Teknik öğretmenlerin sanal platformlara ilişkin farkındalıklarını artırmak ve konuya ilişkin destek sunarak bağlantılara yönlendirmek. Genel Müdürlüğün sahip olduğu </a:t>
            </a:r>
            <a:r>
              <a:rPr lang="tr-TR" dirty="0">
                <a:hlinkClick r:id="rId4"/>
              </a:rPr>
              <a:t>http://www.megep.meb.gov.tr/</a:t>
            </a:r>
            <a:r>
              <a:rPr lang="tr-TR" dirty="0"/>
              <a:t> sitesini inceleyerek işlevlerini artırmak ve/veya teknik öğretmenlere yönelik diğer platform ve ağlarla bağlantı kurmak ya da bunları tanıtmak. </a:t>
            </a:r>
            <a:endParaRPr lang="en-US" dirty="0"/>
          </a:p>
        </p:txBody>
      </p:sp>
    </p:spTree>
    <p:extLst>
      <p:ext uri="{BB962C8B-B14F-4D97-AF65-F5344CB8AC3E}">
        <p14:creationId xmlns:p14="http://schemas.microsoft.com/office/powerpoint/2010/main" val="1116993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3" name="Rectangle 2"/>
          <p:cNvSpPr/>
          <p:nvPr/>
        </p:nvSpPr>
        <p:spPr>
          <a:xfrm>
            <a:off x="1389532" y="544987"/>
            <a:ext cx="9082150" cy="369332"/>
          </a:xfrm>
          <a:prstGeom prst="rect">
            <a:avLst/>
          </a:prstGeom>
        </p:spPr>
        <p:txBody>
          <a:bodyPr wrap="square">
            <a:spAutoFit/>
          </a:bodyPr>
          <a:lstStyle/>
          <a:p>
            <a:pPr algn="ctr"/>
            <a:r>
              <a:rPr lang="en-US" b="1" dirty="0">
                <a:solidFill>
                  <a:schemeClr val="accent1"/>
                </a:solidFill>
              </a:rPr>
              <a:t>Recommendations for identified stakeholders / </a:t>
            </a:r>
            <a:r>
              <a:rPr lang="en-US" b="1" dirty="0" err="1">
                <a:solidFill>
                  <a:schemeClr val="accent1"/>
                </a:solidFill>
              </a:rPr>
              <a:t>Paydaşlara</a:t>
            </a:r>
            <a:r>
              <a:rPr lang="en-US" b="1" dirty="0">
                <a:solidFill>
                  <a:schemeClr val="accent1"/>
                </a:solidFill>
              </a:rPr>
              <a:t> </a:t>
            </a:r>
            <a:r>
              <a:rPr lang="en-US" b="1" dirty="0" err="1">
                <a:solidFill>
                  <a:schemeClr val="accent1"/>
                </a:solidFill>
              </a:rPr>
              <a:t>Yönelik</a:t>
            </a:r>
            <a:r>
              <a:rPr lang="en-US" b="1" dirty="0">
                <a:solidFill>
                  <a:schemeClr val="accent1"/>
                </a:solidFill>
              </a:rPr>
              <a:t> </a:t>
            </a:r>
            <a:r>
              <a:rPr lang="en-US" b="1" dirty="0" err="1">
                <a:solidFill>
                  <a:schemeClr val="accent1"/>
                </a:solidFill>
              </a:rPr>
              <a:t>Öneriler</a:t>
            </a:r>
            <a:endParaRPr lang="en-US" b="1" dirty="0">
              <a:solidFill>
                <a:schemeClr val="accent1"/>
              </a:solidFill>
            </a:endParaRPr>
          </a:p>
        </p:txBody>
      </p:sp>
      <p:sp>
        <p:nvSpPr>
          <p:cNvPr id="4" name="Rectangle 3"/>
          <p:cNvSpPr/>
          <p:nvPr/>
        </p:nvSpPr>
        <p:spPr>
          <a:xfrm>
            <a:off x="896009" y="1082448"/>
            <a:ext cx="4358161" cy="4247317"/>
          </a:xfrm>
          <a:prstGeom prst="rect">
            <a:avLst/>
          </a:prstGeom>
        </p:spPr>
        <p:txBody>
          <a:bodyPr wrap="square">
            <a:spAutoFit/>
          </a:bodyPr>
          <a:lstStyle/>
          <a:p>
            <a:pPr marL="285750" lvl="0" indent="-285750">
              <a:buFont typeface="Arial" panose="020B0604020202020204" pitchFamily="34" charset="0"/>
              <a:buChar char="•"/>
            </a:pPr>
            <a:endParaRPr lang="en-US" dirty="0">
              <a:solidFill>
                <a:schemeClr val="accent1"/>
              </a:solidFill>
            </a:endParaRPr>
          </a:p>
          <a:p>
            <a:r>
              <a:rPr lang="en-US" u="sng" dirty="0">
                <a:solidFill>
                  <a:schemeClr val="accent1"/>
                </a:solidFill>
              </a:rPr>
              <a:t>Teacher Training General Directorate, </a:t>
            </a:r>
            <a:r>
              <a:rPr lang="en-US" u="sng" dirty="0" err="1">
                <a:solidFill>
                  <a:schemeClr val="accent1"/>
                </a:solidFill>
              </a:rPr>
              <a:t>MoNE</a:t>
            </a:r>
            <a:endParaRPr lang="en-US" dirty="0">
              <a:solidFill>
                <a:schemeClr val="accent1"/>
              </a:solidFill>
            </a:endParaRPr>
          </a:p>
          <a:p>
            <a:r>
              <a:rPr lang="en-US" dirty="0"/>
              <a:t> </a:t>
            </a:r>
          </a:p>
          <a:p>
            <a:pPr marL="285750" lvl="0" indent="-285750">
              <a:buFont typeface="Arial" panose="020B0604020202020204" pitchFamily="34" charset="0"/>
              <a:buChar char="•"/>
            </a:pPr>
            <a:r>
              <a:rPr lang="en-US" dirty="0"/>
              <a:t>Consider how teacher training, whether delivered by TT GD or by contracted providers at national or provincial levels,  may be linked to on-line communities in order to offer blended professional </a:t>
            </a:r>
            <a:r>
              <a:rPr lang="en-US" dirty="0" smtClean="0"/>
              <a:t>development</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Work in partnership with VET </a:t>
            </a:r>
            <a:r>
              <a:rPr lang="en-US" dirty="0" smtClean="0"/>
              <a:t>GD and with IT GD </a:t>
            </a:r>
            <a:r>
              <a:rPr lang="en-US" dirty="0"/>
              <a:t>for vocational teachers to support the development of blended learning on existing platforms</a:t>
            </a:r>
          </a:p>
          <a:p>
            <a:pPr marL="285750" lvl="0" indent="-285750">
              <a:buFont typeface="Arial" panose="020B0604020202020204" pitchFamily="34" charset="0"/>
              <a:buChar char="•"/>
            </a:pPr>
            <a:endParaRPr lang="en-US" dirty="0"/>
          </a:p>
        </p:txBody>
      </p:sp>
      <p:sp>
        <p:nvSpPr>
          <p:cNvPr id="8" name="TextBox 7"/>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smtClean="0"/>
              <a:t>RECOMMENDATIONS</a:t>
            </a:r>
            <a:r>
              <a:rPr lang="en-GB" sz="2000" b="1" cap="all" dirty="0" smtClean="0"/>
              <a:t> - ÖNERİLER</a:t>
            </a:r>
            <a:endParaRPr lang="en-US" sz="2000" b="1" cap="all" dirty="0"/>
          </a:p>
        </p:txBody>
      </p:sp>
      <p:sp>
        <p:nvSpPr>
          <p:cNvPr id="2" name="Rectangle 1"/>
          <p:cNvSpPr/>
          <p:nvPr/>
        </p:nvSpPr>
        <p:spPr>
          <a:xfrm>
            <a:off x="6188333" y="1452998"/>
            <a:ext cx="4842524" cy="3506216"/>
          </a:xfrm>
          <a:prstGeom prst="rect">
            <a:avLst/>
          </a:prstGeom>
        </p:spPr>
        <p:txBody>
          <a:bodyPr wrap="square">
            <a:spAutoFit/>
          </a:bodyPr>
          <a:lstStyle/>
          <a:p>
            <a:pPr>
              <a:lnSpc>
                <a:spcPct val="107000"/>
              </a:lnSpc>
              <a:spcAft>
                <a:spcPts val="600"/>
              </a:spcAft>
            </a:pPr>
            <a:r>
              <a:rPr lang="tr-TR" u="sng" dirty="0">
                <a:solidFill>
                  <a:schemeClr val="accent1"/>
                </a:solidFill>
              </a:rPr>
              <a:t>MEB Öğretmen Eğitimi Genel Müdürlüğü</a:t>
            </a:r>
            <a:endParaRPr lang="en-US" u="sng" dirty="0">
              <a:solidFill>
                <a:schemeClr val="accent1"/>
              </a:solidFill>
            </a:endParaRPr>
          </a:p>
          <a:p>
            <a:pPr marL="285750" marR="0" lvl="0" indent="-285750">
              <a:lnSpc>
                <a:spcPct val="107000"/>
              </a:lnSpc>
              <a:spcBef>
                <a:spcPts val="0"/>
              </a:spcBef>
              <a:spcAft>
                <a:spcPts val="600"/>
              </a:spcAft>
              <a:buFont typeface="Arial" charset="0"/>
              <a:buChar char="•"/>
            </a:pPr>
            <a:r>
              <a:rPr lang="tr-TR" dirty="0"/>
              <a:t>Hem Genel Müdürlük tarafından hem sözleşmeli kuruluşlar tarafından ulusal ve il düzeyinde verilen öğretmen eğitimi etkinliklerini çevrimiçi topluluklarla </a:t>
            </a:r>
            <a:r>
              <a:rPr lang="tr-TR" dirty="0" err="1"/>
              <a:t>bağlantılandırılarak</a:t>
            </a:r>
            <a:r>
              <a:rPr lang="tr-TR" dirty="0"/>
              <a:t> harmanlanmış mesleki gelişim olanakları haline dönüştürmek. </a:t>
            </a:r>
            <a:endParaRPr lang="en-US" dirty="0"/>
          </a:p>
          <a:p>
            <a:pPr marL="285750" marR="0" lvl="0" indent="-285750">
              <a:lnSpc>
                <a:spcPct val="107000"/>
              </a:lnSpc>
              <a:spcBef>
                <a:spcPts val="0"/>
              </a:spcBef>
              <a:spcAft>
                <a:spcPts val="600"/>
              </a:spcAft>
              <a:buFont typeface="Arial" charset="0"/>
              <a:buChar char="•"/>
            </a:pPr>
            <a:r>
              <a:rPr lang="tr-TR" dirty="0"/>
              <a:t>Mesleki ve Teknik Eğitim Genel Müdürlüğü ile işbirliği içerisinde var olan platformlar üzerinde harmanlanmış öğrenmenin geliştirilmesini desteklemek.</a:t>
            </a:r>
            <a:endParaRPr lang="en-US" dirty="0"/>
          </a:p>
        </p:txBody>
      </p:sp>
    </p:spTree>
    <p:extLst>
      <p:ext uri="{BB962C8B-B14F-4D97-AF65-F5344CB8AC3E}">
        <p14:creationId xmlns:p14="http://schemas.microsoft.com/office/powerpoint/2010/main" val="305299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1034308" y="2136337"/>
            <a:ext cx="4945578" cy="3139321"/>
          </a:xfrm>
          <a:prstGeom prst="rect">
            <a:avLst/>
          </a:prstGeom>
        </p:spPr>
        <p:txBody>
          <a:bodyPr wrap="square">
            <a:spAutoFit/>
          </a:bodyPr>
          <a:lstStyle/>
          <a:p>
            <a:r>
              <a:rPr lang="en-US" u="sng" dirty="0">
                <a:solidFill>
                  <a:schemeClr val="accent1"/>
                </a:solidFill>
              </a:rPr>
              <a:t>Owners of existing platforms addressing teachers</a:t>
            </a:r>
            <a:endParaRPr lang="en-US" dirty="0">
              <a:solidFill>
                <a:schemeClr val="accent1"/>
              </a:solidFill>
            </a:endParaRPr>
          </a:p>
          <a:p>
            <a:r>
              <a:rPr lang="en-US" dirty="0"/>
              <a:t> </a:t>
            </a:r>
          </a:p>
          <a:p>
            <a:pPr marL="285750" lvl="0" indent="-285750">
              <a:buFont typeface="Arial" panose="020B0604020202020204" pitchFamily="34" charset="0"/>
              <a:buChar char="•"/>
            </a:pPr>
            <a:r>
              <a:rPr lang="en-US" dirty="0"/>
              <a:t>Consider and research how the needs and interests of vocational teachers can be better </a:t>
            </a:r>
            <a:r>
              <a:rPr lang="en-US" dirty="0" smtClean="0"/>
              <a:t>addressed</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Encourage peer- and blended-learning as well as top-down communication, for example, by linking small social media networks to larger platforms</a:t>
            </a:r>
          </a:p>
          <a:p>
            <a:pPr marL="285750" lvl="0" indent="-285750">
              <a:buFont typeface="Arial" panose="020B0604020202020204" pitchFamily="34" charset="0"/>
              <a:buChar char="•"/>
            </a:pPr>
            <a:endParaRPr lang="en-US" dirty="0"/>
          </a:p>
        </p:txBody>
      </p:sp>
      <p:sp>
        <p:nvSpPr>
          <p:cNvPr id="8" name="Rectangle 7"/>
          <p:cNvSpPr/>
          <p:nvPr/>
        </p:nvSpPr>
        <p:spPr>
          <a:xfrm>
            <a:off x="1389532" y="544987"/>
            <a:ext cx="9082150" cy="369332"/>
          </a:xfrm>
          <a:prstGeom prst="rect">
            <a:avLst/>
          </a:prstGeom>
        </p:spPr>
        <p:txBody>
          <a:bodyPr wrap="square">
            <a:spAutoFit/>
          </a:bodyPr>
          <a:lstStyle/>
          <a:p>
            <a:pPr algn="ctr"/>
            <a:r>
              <a:rPr lang="en-US" b="1" dirty="0">
                <a:solidFill>
                  <a:schemeClr val="accent1"/>
                </a:solidFill>
              </a:rPr>
              <a:t>Recommendations for identified stakeholders / </a:t>
            </a:r>
            <a:r>
              <a:rPr lang="en-US" b="1" dirty="0" err="1">
                <a:solidFill>
                  <a:schemeClr val="accent1"/>
                </a:solidFill>
              </a:rPr>
              <a:t>Paydaşlara</a:t>
            </a:r>
            <a:r>
              <a:rPr lang="en-US" b="1" dirty="0">
                <a:solidFill>
                  <a:schemeClr val="accent1"/>
                </a:solidFill>
              </a:rPr>
              <a:t> </a:t>
            </a:r>
            <a:r>
              <a:rPr lang="en-US" b="1" dirty="0" err="1">
                <a:solidFill>
                  <a:schemeClr val="accent1"/>
                </a:solidFill>
              </a:rPr>
              <a:t>Yönelik</a:t>
            </a:r>
            <a:r>
              <a:rPr lang="en-US" b="1" dirty="0">
                <a:solidFill>
                  <a:schemeClr val="accent1"/>
                </a:solidFill>
              </a:rPr>
              <a:t> </a:t>
            </a:r>
            <a:r>
              <a:rPr lang="en-US" b="1" dirty="0" err="1">
                <a:solidFill>
                  <a:schemeClr val="accent1"/>
                </a:solidFill>
              </a:rPr>
              <a:t>Öneriler</a:t>
            </a:r>
            <a:endParaRPr lang="en-US" b="1" dirty="0">
              <a:solidFill>
                <a:schemeClr val="accent1"/>
              </a:solidFill>
            </a:endParaRPr>
          </a:p>
        </p:txBody>
      </p:sp>
      <p:sp>
        <p:nvSpPr>
          <p:cNvPr id="9" name="TextBox 8"/>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smtClean="0"/>
              <a:t>RECOMMENDATIONS</a:t>
            </a:r>
            <a:r>
              <a:rPr lang="en-GB" sz="2000" b="1" cap="all" dirty="0" smtClean="0"/>
              <a:t> - ÖNERİLER</a:t>
            </a:r>
            <a:endParaRPr lang="en-US" sz="2000" b="1" cap="all" dirty="0"/>
          </a:p>
        </p:txBody>
      </p:sp>
      <p:sp>
        <p:nvSpPr>
          <p:cNvPr id="2" name="Rectangle 1"/>
          <p:cNvSpPr/>
          <p:nvPr/>
        </p:nvSpPr>
        <p:spPr>
          <a:xfrm>
            <a:off x="6237574" y="2186478"/>
            <a:ext cx="5050971" cy="2694071"/>
          </a:xfrm>
          <a:prstGeom prst="rect">
            <a:avLst/>
          </a:prstGeom>
        </p:spPr>
        <p:txBody>
          <a:bodyPr wrap="square">
            <a:spAutoFit/>
          </a:bodyPr>
          <a:lstStyle/>
          <a:p>
            <a:pPr>
              <a:lnSpc>
                <a:spcPct val="107000"/>
              </a:lnSpc>
              <a:spcAft>
                <a:spcPts val="600"/>
              </a:spcAft>
            </a:pPr>
            <a:r>
              <a:rPr lang="tr-TR" u="sng" dirty="0">
                <a:solidFill>
                  <a:schemeClr val="accent1"/>
                </a:solidFill>
              </a:rPr>
              <a:t>Öğretmenlere Yönelik Platformların Sahipleri</a:t>
            </a:r>
            <a:endParaRPr lang="en-US" u="sng" dirty="0">
              <a:solidFill>
                <a:schemeClr val="accent1"/>
              </a:solidFill>
            </a:endParaRPr>
          </a:p>
          <a:p>
            <a:pPr marL="285750" marR="0" lvl="0" indent="-285750">
              <a:lnSpc>
                <a:spcPct val="107000"/>
              </a:lnSpc>
              <a:spcBef>
                <a:spcPts val="0"/>
              </a:spcBef>
              <a:spcAft>
                <a:spcPts val="600"/>
              </a:spcAft>
              <a:buFont typeface="Arial" charset="0"/>
              <a:buChar char="•"/>
            </a:pPr>
            <a:r>
              <a:rPr lang="tr-TR" dirty="0"/>
              <a:t>Teknik öğretmenlerin ilgi ve ihtiyaçlarına daha iyi nasıl karşılık verileceğini araştırmak</a:t>
            </a:r>
            <a:r>
              <a:rPr lang="tr-TR" dirty="0" smtClean="0"/>
              <a:t>.</a:t>
            </a:r>
          </a:p>
          <a:p>
            <a:pPr marL="285750" marR="0" lvl="0" indent="-285750">
              <a:lnSpc>
                <a:spcPct val="107000"/>
              </a:lnSpc>
              <a:spcBef>
                <a:spcPts val="0"/>
              </a:spcBef>
              <a:spcAft>
                <a:spcPts val="600"/>
              </a:spcAft>
              <a:buFont typeface="Arial" charset="0"/>
              <a:buChar char="•"/>
            </a:pPr>
            <a:endParaRPr lang="en-US" dirty="0"/>
          </a:p>
          <a:p>
            <a:pPr marL="285750" marR="0" lvl="0" indent="-285750">
              <a:lnSpc>
                <a:spcPct val="107000"/>
              </a:lnSpc>
              <a:spcBef>
                <a:spcPts val="0"/>
              </a:spcBef>
              <a:spcAft>
                <a:spcPts val="600"/>
              </a:spcAft>
              <a:buFont typeface="Arial" charset="0"/>
              <a:buChar char="•"/>
            </a:pPr>
            <a:r>
              <a:rPr lang="tr-TR" dirty="0"/>
              <a:t>Küçük sosyal medya ağlarını daha büyük platformlarla bağlayarak yalnızca yukarıdan aşağıya bir iletişim yapısı yerine akran öğrenmesi ve harmanlanmış öğrenmeyi teşvik etmek.</a:t>
            </a:r>
            <a:endParaRPr lang="en-US" dirty="0"/>
          </a:p>
        </p:txBody>
      </p:sp>
    </p:spTree>
    <p:extLst>
      <p:ext uri="{BB962C8B-B14F-4D97-AF65-F5344CB8AC3E}">
        <p14:creationId xmlns:p14="http://schemas.microsoft.com/office/powerpoint/2010/main" val="3990138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1173677" y="972376"/>
            <a:ext cx="4153066" cy="5078313"/>
          </a:xfrm>
          <a:prstGeom prst="rect">
            <a:avLst/>
          </a:prstGeom>
        </p:spPr>
        <p:txBody>
          <a:bodyPr wrap="square">
            <a:spAutoFit/>
          </a:bodyPr>
          <a:lstStyle/>
          <a:p>
            <a:r>
              <a:rPr lang="en-US" u="sng" dirty="0">
                <a:solidFill>
                  <a:schemeClr val="accent1"/>
                </a:solidFill>
              </a:rPr>
              <a:t>The </a:t>
            </a:r>
            <a:r>
              <a:rPr lang="en-US" u="sng" dirty="0" smtClean="0">
                <a:solidFill>
                  <a:schemeClr val="accent1"/>
                </a:solidFill>
              </a:rPr>
              <a:t>ETF</a:t>
            </a:r>
          </a:p>
          <a:p>
            <a:endParaRPr lang="en-US" dirty="0">
              <a:solidFill>
                <a:schemeClr val="accent1"/>
              </a:solidFill>
            </a:endParaRPr>
          </a:p>
          <a:p>
            <a:pPr marL="285750" lvl="0" indent="-285750">
              <a:buFont typeface="Arial" panose="020B0604020202020204" pitchFamily="34" charset="0"/>
              <a:buChar char="•"/>
            </a:pPr>
            <a:r>
              <a:rPr lang="en-US" dirty="0"/>
              <a:t>Showcase and support learning from concrete networking practice for vocational teachers, for example, </a:t>
            </a:r>
            <a:r>
              <a:rPr lang="en-US" dirty="0" smtClean="0"/>
              <a:t>from Pilot or </a:t>
            </a:r>
            <a:r>
              <a:rPr lang="en-US" dirty="0"/>
              <a:t>Demonstration </a:t>
            </a:r>
            <a:r>
              <a:rPr lang="en-US" dirty="0" smtClean="0"/>
              <a:t>Projects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Provide timely advice and expertise to those leading and planning networking and try to empower vocational teachers to take advantage of networking </a:t>
            </a:r>
            <a:r>
              <a:rPr lang="en-US" dirty="0" smtClean="0"/>
              <a:t>opportunities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Support cooperation, learning and collaboration between stakeholders and practitioners, for example, through meetings, webinars, paper</a:t>
            </a:r>
          </a:p>
          <a:p>
            <a:pPr marL="285750" lvl="0" indent="-285750">
              <a:buFont typeface="Arial" panose="020B0604020202020204" pitchFamily="34" charset="0"/>
              <a:buChar char="•"/>
            </a:pPr>
            <a:endParaRPr lang="en-US" dirty="0"/>
          </a:p>
        </p:txBody>
      </p:sp>
      <p:sp>
        <p:nvSpPr>
          <p:cNvPr id="8" name="TextBox 7"/>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smtClean="0"/>
              <a:t>RECOMMENDATIONS</a:t>
            </a:r>
            <a:r>
              <a:rPr lang="en-GB" sz="2000" b="1" cap="all" dirty="0" smtClean="0"/>
              <a:t> - ÖNERİLER</a:t>
            </a:r>
            <a:endParaRPr lang="en-US" sz="2000" b="1" cap="all" dirty="0"/>
          </a:p>
        </p:txBody>
      </p:sp>
      <p:sp>
        <p:nvSpPr>
          <p:cNvPr id="2" name="Rectangle 1"/>
          <p:cNvSpPr/>
          <p:nvPr/>
        </p:nvSpPr>
        <p:spPr>
          <a:xfrm>
            <a:off x="6339174" y="972376"/>
            <a:ext cx="5243226" cy="4252831"/>
          </a:xfrm>
          <a:prstGeom prst="rect">
            <a:avLst/>
          </a:prstGeom>
        </p:spPr>
        <p:txBody>
          <a:bodyPr wrap="square">
            <a:spAutoFit/>
          </a:bodyPr>
          <a:lstStyle/>
          <a:p>
            <a:pPr>
              <a:lnSpc>
                <a:spcPct val="107000"/>
              </a:lnSpc>
              <a:spcAft>
                <a:spcPts val="600"/>
              </a:spcAft>
            </a:pPr>
            <a:r>
              <a:rPr lang="tr-TR" u="sng" smtClean="0">
                <a:solidFill>
                  <a:schemeClr val="accent1"/>
                </a:solidFill>
              </a:rPr>
              <a:t>ETF</a:t>
            </a:r>
          </a:p>
          <a:p>
            <a:pPr>
              <a:lnSpc>
                <a:spcPct val="107000"/>
              </a:lnSpc>
              <a:spcAft>
                <a:spcPts val="600"/>
              </a:spcAft>
            </a:pPr>
            <a:endParaRPr lang="en-US" u="sng" dirty="0">
              <a:solidFill>
                <a:schemeClr val="accent1"/>
              </a:solidFill>
            </a:endParaRPr>
          </a:p>
          <a:p>
            <a:pPr marL="285750" marR="0" lvl="0" indent="-285750">
              <a:lnSpc>
                <a:spcPct val="107000"/>
              </a:lnSpc>
              <a:spcBef>
                <a:spcPts val="0"/>
              </a:spcBef>
              <a:spcAft>
                <a:spcPts val="600"/>
              </a:spcAft>
              <a:buFont typeface="Arial" charset="0"/>
              <a:buChar char="•"/>
            </a:pPr>
            <a:r>
              <a:rPr lang="tr-TR" dirty="0"/>
              <a:t>Demonstrasyon Projeleri gibi teknik öğretmenler için somut ağ uygulamalarını tanıtmak, göstermek ve faydalanılmasını sağlamak.</a:t>
            </a:r>
            <a:endParaRPr lang="en-US" dirty="0"/>
          </a:p>
          <a:p>
            <a:pPr marL="285750" marR="0" lvl="0" indent="-285750">
              <a:lnSpc>
                <a:spcPct val="107000"/>
              </a:lnSpc>
              <a:spcBef>
                <a:spcPts val="0"/>
              </a:spcBef>
              <a:spcAft>
                <a:spcPts val="600"/>
              </a:spcAft>
              <a:buFont typeface="Arial" charset="0"/>
              <a:buChar char="•"/>
            </a:pPr>
            <a:r>
              <a:rPr lang="tr-TR" dirty="0"/>
              <a:t>Ağların planlanmasından ve yönetiminden sorumlu kişi ve kuruluşlara zamanında danışmanlık ve uzmanlık sağlamak ve teknik öğretmenlerin bu fırsatlardan yararlanmaları için güçlendirilmelerine katkıda bulunmak. </a:t>
            </a:r>
            <a:endParaRPr lang="en-US" dirty="0"/>
          </a:p>
          <a:p>
            <a:pPr marL="285750" marR="0" lvl="0" indent="-285750">
              <a:lnSpc>
                <a:spcPct val="107000"/>
              </a:lnSpc>
              <a:spcBef>
                <a:spcPts val="0"/>
              </a:spcBef>
              <a:spcAft>
                <a:spcPts val="600"/>
              </a:spcAft>
              <a:buFont typeface="Arial" charset="0"/>
              <a:buChar char="•"/>
            </a:pPr>
            <a:r>
              <a:rPr lang="tr-TR" dirty="0"/>
              <a:t>Toplantılar, </a:t>
            </a:r>
            <a:r>
              <a:rPr lang="tr-TR" dirty="0" err="1"/>
              <a:t>webinarlar</a:t>
            </a:r>
            <a:r>
              <a:rPr lang="tr-TR" dirty="0"/>
              <a:t> ve raporlar yoluyla paydaşlar ve uygulamacılar arasındaki işbirliğini, iletişimi ve karşılıklı öğrenmeyi desteklemek.</a:t>
            </a:r>
            <a:endParaRPr lang="en-US" dirty="0"/>
          </a:p>
        </p:txBody>
      </p:sp>
      <p:sp>
        <p:nvSpPr>
          <p:cNvPr id="11" name="Rectangle 10"/>
          <p:cNvSpPr/>
          <p:nvPr/>
        </p:nvSpPr>
        <p:spPr>
          <a:xfrm>
            <a:off x="1389532" y="544987"/>
            <a:ext cx="9082150" cy="369332"/>
          </a:xfrm>
          <a:prstGeom prst="rect">
            <a:avLst/>
          </a:prstGeom>
        </p:spPr>
        <p:txBody>
          <a:bodyPr wrap="square">
            <a:spAutoFit/>
          </a:bodyPr>
          <a:lstStyle/>
          <a:p>
            <a:pPr algn="ctr"/>
            <a:r>
              <a:rPr lang="en-US" b="1" dirty="0">
                <a:solidFill>
                  <a:schemeClr val="accent1"/>
                </a:solidFill>
              </a:rPr>
              <a:t>Recommendations for identified stakeholders / </a:t>
            </a:r>
            <a:r>
              <a:rPr lang="en-US" b="1" dirty="0" err="1">
                <a:solidFill>
                  <a:schemeClr val="accent1"/>
                </a:solidFill>
              </a:rPr>
              <a:t>Paydaşlara</a:t>
            </a:r>
            <a:r>
              <a:rPr lang="en-US" b="1" dirty="0">
                <a:solidFill>
                  <a:schemeClr val="accent1"/>
                </a:solidFill>
              </a:rPr>
              <a:t> </a:t>
            </a:r>
            <a:r>
              <a:rPr lang="en-US" b="1" dirty="0" err="1">
                <a:solidFill>
                  <a:schemeClr val="accent1"/>
                </a:solidFill>
              </a:rPr>
              <a:t>Yönelik</a:t>
            </a:r>
            <a:r>
              <a:rPr lang="en-US" b="1" dirty="0">
                <a:solidFill>
                  <a:schemeClr val="accent1"/>
                </a:solidFill>
              </a:rPr>
              <a:t> </a:t>
            </a:r>
            <a:r>
              <a:rPr lang="en-US" b="1" dirty="0" err="1">
                <a:solidFill>
                  <a:schemeClr val="accent1"/>
                </a:solidFill>
              </a:rPr>
              <a:t>Öneriler</a:t>
            </a:r>
            <a:endParaRPr lang="en-US" b="1" dirty="0">
              <a:solidFill>
                <a:schemeClr val="accent1"/>
              </a:solidFill>
            </a:endParaRPr>
          </a:p>
        </p:txBody>
      </p:sp>
    </p:spTree>
    <p:extLst>
      <p:ext uri="{BB962C8B-B14F-4D97-AF65-F5344CB8AC3E}">
        <p14:creationId xmlns:p14="http://schemas.microsoft.com/office/powerpoint/2010/main" val="1631788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34322" y="5125592"/>
            <a:ext cx="2538603" cy="1110281"/>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996" y="4490037"/>
            <a:ext cx="1758579" cy="1745836"/>
          </a:xfrm>
          <a:prstGeom prst="rect">
            <a:avLst/>
          </a:prstGeom>
        </p:spPr>
      </p:pic>
      <p:sp>
        <p:nvSpPr>
          <p:cNvPr id="7" name="Rectangle 6"/>
          <p:cNvSpPr/>
          <p:nvPr/>
        </p:nvSpPr>
        <p:spPr>
          <a:xfrm>
            <a:off x="1799771" y="3261745"/>
            <a:ext cx="9463315" cy="523220"/>
          </a:xfrm>
          <a:prstGeom prst="rect">
            <a:avLst/>
          </a:prstGeom>
        </p:spPr>
        <p:txBody>
          <a:bodyPr wrap="square">
            <a:spAutoFit/>
          </a:bodyPr>
          <a:lstStyle/>
          <a:p>
            <a:r>
              <a:rPr lang="en-US" sz="2800" b="1" dirty="0" smtClean="0">
                <a:solidFill>
                  <a:schemeClr val="accent1"/>
                </a:solidFill>
              </a:rPr>
              <a:t>Thank you for your </a:t>
            </a:r>
            <a:r>
              <a:rPr lang="en-US" sz="2800" b="1" dirty="0" smtClean="0">
                <a:solidFill>
                  <a:schemeClr val="accent1"/>
                </a:solidFill>
              </a:rPr>
              <a:t>participation / </a:t>
            </a:r>
            <a:r>
              <a:rPr lang="en-US" sz="2800" b="1" dirty="0" err="1" smtClean="0">
                <a:solidFill>
                  <a:schemeClr val="accent1"/>
                </a:solidFill>
              </a:rPr>
              <a:t>Katılımınız</a:t>
            </a:r>
            <a:r>
              <a:rPr lang="en-US" sz="2800" b="1" dirty="0" smtClean="0">
                <a:solidFill>
                  <a:schemeClr val="accent1"/>
                </a:solidFill>
              </a:rPr>
              <a:t> </a:t>
            </a:r>
            <a:r>
              <a:rPr lang="en-US" sz="2800" b="1" dirty="0" err="1" smtClean="0">
                <a:solidFill>
                  <a:schemeClr val="accent1"/>
                </a:solidFill>
              </a:rPr>
              <a:t>için</a:t>
            </a:r>
            <a:r>
              <a:rPr lang="en-US" sz="2800" b="1" dirty="0" smtClean="0">
                <a:solidFill>
                  <a:schemeClr val="accent1"/>
                </a:solidFill>
              </a:rPr>
              <a:t> </a:t>
            </a:r>
            <a:r>
              <a:rPr lang="en-US" sz="2800" b="1" dirty="0" err="1">
                <a:solidFill>
                  <a:schemeClr val="accent1"/>
                </a:solidFill>
              </a:rPr>
              <a:t>t</a:t>
            </a:r>
            <a:r>
              <a:rPr lang="en-US" sz="2800" b="1" dirty="0" err="1" smtClean="0">
                <a:solidFill>
                  <a:schemeClr val="accent1"/>
                </a:solidFill>
              </a:rPr>
              <a:t>eşekkürler</a:t>
            </a:r>
            <a:r>
              <a:rPr lang="en-US" sz="2800" b="1" dirty="0" smtClean="0">
                <a:solidFill>
                  <a:schemeClr val="accent1"/>
                </a:solidFill>
              </a:rPr>
              <a:t> </a:t>
            </a:r>
            <a:endParaRPr lang="en-US" sz="2800" b="1" dirty="0">
              <a:solidFill>
                <a:schemeClr val="accent1"/>
              </a:solidFill>
            </a:endParaRPr>
          </a:p>
        </p:txBody>
      </p:sp>
      <p:sp>
        <p:nvSpPr>
          <p:cNvPr id="8" name="TextBox 7"/>
          <p:cNvSpPr txBox="1"/>
          <p:nvPr/>
        </p:nvSpPr>
        <p:spPr>
          <a:xfrm>
            <a:off x="3979859" y="5496066"/>
            <a:ext cx="3789179" cy="369332"/>
          </a:xfrm>
          <a:prstGeom prst="rect">
            <a:avLst/>
          </a:prstGeom>
          <a:noFill/>
        </p:spPr>
        <p:txBody>
          <a:bodyPr wrap="none" rtlCol="0">
            <a:spAutoFit/>
          </a:bodyPr>
          <a:lstStyle/>
          <a:p>
            <a:r>
              <a:rPr lang="en-US" b="1" dirty="0" smtClean="0"/>
              <a:t>February 21, 2017 – Ankara, TURKEY</a:t>
            </a:r>
            <a:endParaRPr lang="en-US" b="1" dirty="0"/>
          </a:p>
        </p:txBody>
      </p:sp>
    </p:spTree>
    <p:extLst>
      <p:ext uri="{BB962C8B-B14F-4D97-AF65-F5344CB8AC3E}">
        <p14:creationId xmlns:p14="http://schemas.microsoft.com/office/powerpoint/2010/main" val="1610521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9236333" y="6040583"/>
            <a:ext cx="2869076" cy="714525"/>
            <a:chOff x="9236333" y="6040583"/>
            <a:chExt cx="2869076" cy="714525"/>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3" name="Picture 2"/>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958422" y="889843"/>
            <a:ext cx="4150607" cy="5078313"/>
          </a:xfrm>
          <a:prstGeom prst="rect">
            <a:avLst/>
          </a:prstGeom>
        </p:spPr>
        <p:txBody>
          <a:bodyPr wrap="square">
            <a:spAutoFit/>
          </a:bodyPr>
          <a:lstStyle/>
          <a:p>
            <a:pPr marL="342900" indent="-342900">
              <a:buFont typeface="+mj-lt"/>
              <a:buAutoNum type="arabicPeriod"/>
            </a:pPr>
            <a:r>
              <a:rPr lang="en-US" dirty="0" smtClean="0"/>
              <a:t>Identify and engage partners, contributors, institutions and authorities in the use of virtual networks for professional development of vocational teachers</a:t>
            </a:r>
          </a:p>
          <a:p>
            <a:pPr marL="342900" indent="-342900">
              <a:buFont typeface="+mj-lt"/>
              <a:buAutoNum type="arabicPeriod"/>
            </a:pPr>
            <a:r>
              <a:rPr lang="en-US" dirty="0" smtClean="0"/>
              <a:t>Identify (Open Education Resources) OER and practice that can be included and shared on virtual network or platform</a:t>
            </a:r>
          </a:p>
          <a:p>
            <a:pPr marL="342900" indent="-342900">
              <a:buFont typeface="+mj-lt"/>
              <a:buAutoNum type="arabicPeriod"/>
            </a:pPr>
            <a:r>
              <a:rPr lang="en-US" dirty="0" smtClean="0"/>
              <a:t>Determine scope and focus of pilot virtual network</a:t>
            </a:r>
          </a:p>
          <a:p>
            <a:pPr marL="342900" indent="-342900">
              <a:buFont typeface="+mj-lt"/>
              <a:buAutoNum type="arabicPeriod"/>
            </a:pPr>
            <a:r>
              <a:rPr lang="en-US" dirty="0" smtClean="0"/>
              <a:t>Promote understanding of blended learning in the three countries</a:t>
            </a:r>
          </a:p>
          <a:p>
            <a:pPr marL="342900" indent="-342900">
              <a:buFont typeface="+mj-lt"/>
              <a:buAutoNum type="arabicPeriod"/>
            </a:pPr>
            <a:r>
              <a:rPr lang="en-US" dirty="0" smtClean="0"/>
              <a:t>Identity and share of international good practice in the building and operation of virtual networks</a:t>
            </a:r>
          </a:p>
          <a:p>
            <a:pPr marL="342900" indent="-342900">
              <a:buFont typeface="+mj-lt"/>
              <a:buAutoNum type="arabicPeriod"/>
            </a:pPr>
            <a:r>
              <a:rPr lang="en-US" dirty="0" smtClean="0"/>
              <a:t>Provide support to key national agencies.</a:t>
            </a:r>
            <a:endParaRPr lang="en-US" dirty="0"/>
          </a:p>
        </p:txBody>
      </p:sp>
      <p:sp>
        <p:nvSpPr>
          <p:cNvPr id="5" name="TextBox 4"/>
          <p:cNvSpPr txBox="1"/>
          <p:nvPr/>
        </p:nvSpPr>
        <p:spPr>
          <a:xfrm rot="5400000">
            <a:off x="-3244334" y="2951947"/>
            <a:ext cx="6858000" cy="95410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800" b="1" dirty="0" smtClean="0"/>
              <a:t>GOALS </a:t>
            </a:r>
            <a:r>
              <a:rPr lang="en-US" sz="2800" b="1" dirty="0" smtClean="0"/>
              <a:t>of the </a:t>
            </a:r>
            <a:r>
              <a:rPr lang="en-US" sz="2800" b="1" dirty="0" smtClean="0"/>
              <a:t>PROJECT</a:t>
            </a:r>
          </a:p>
          <a:p>
            <a:pPr algn="ctr"/>
            <a:r>
              <a:rPr lang="en-US" sz="2800" b="1" dirty="0" smtClean="0"/>
              <a:t>PROJENİN AMAÇLARI</a:t>
            </a:r>
            <a:endParaRPr lang="en-US" sz="2800" b="1" dirty="0"/>
          </a:p>
        </p:txBody>
      </p:sp>
      <p:sp>
        <p:nvSpPr>
          <p:cNvPr id="7" name="Rectangle 6"/>
          <p:cNvSpPr/>
          <p:nvPr/>
        </p:nvSpPr>
        <p:spPr>
          <a:xfrm>
            <a:off x="6945565" y="889842"/>
            <a:ext cx="4150607" cy="4801314"/>
          </a:xfrm>
          <a:prstGeom prst="rect">
            <a:avLst/>
          </a:prstGeom>
        </p:spPr>
        <p:txBody>
          <a:bodyPr wrap="square">
            <a:spAutoFit/>
          </a:bodyPr>
          <a:lstStyle/>
          <a:p>
            <a:pPr marL="342900" lvl="0" indent="-342900">
              <a:buFont typeface="+mj-lt"/>
              <a:buAutoNum type="arabicPeriod"/>
            </a:pPr>
            <a:r>
              <a:rPr lang="tr-TR" dirty="0"/>
              <a:t>Teknik öğretmenlerin mesleki gelişimine yönelik sanal ağların kullanımı ile ilgili ortakları, katkı sağlayıcıları, kurumları ve yetkilileri belirlemek ve irtibatlandırmak;</a:t>
            </a:r>
            <a:endParaRPr lang="en-US" dirty="0"/>
          </a:p>
          <a:p>
            <a:pPr marL="342900" lvl="0" indent="-342900">
              <a:buFont typeface="+mj-lt"/>
              <a:buAutoNum type="arabicPeriod"/>
            </a:pPr>
            <a:r>
              <a:rPr lang="tr-TR" dirty="0"/>
              <a:t>Sanal ağlarda veya platformlarda paylaşılabilecek açık ders materyallerini (OER) ve uygulamalarını belirlemek;</a:t>
            </a:r>
            <a:endParaRPr lang="en-US" dirty="0"/>
          </a:p>
          <a:p>
            <a:pPr marL="342900" lvl="0" indent="-342900">
              <a:buFont typeface="+mj-lt"/>
              <a:buAutoNum type="arabicPeriod"/>
            </a:pPr>
            <a:r>
              <a:rPr lang="tr-TR" dirty="0"/>
              <a:t>Pilot bir sanal ağın kapsamını ve odak noktasını belirlemek;</a:t>
            </a:r>
            <a:endParaRPr lang="en-US" dirty="0"/>
          </a:p>
          <a:p>
            <a:pPr marL="342900" lvl="0" indent="-342900">
              <a:buFont typeface="+mj-lt"/>
              <a:buAutoNum type="arabicPeriod"/>
            </a:pPr>
            <a:r>
              <a:rPr lang="tr-TR" dirty="0"/>
              <a:t>Üç ülke arasında harmanlanmış (karma) eğitim anlayışını geliştirmek;</a:t>
            </a:r>
            <a:endParaRPr lang="en-US" dirty="0"/>
          </a:p>
          <a:p>
            <a:pPr marL="342900" lvl="0" indent="-342900">
              <a:buFont typeface="+mj-lt"/>
              <a:buAutoNum type="arabicPeriod"/>
            </a:pPr>
            <a:r>
              <a:rPr lang="tr-TR" dirty="0"/>
              <a:t>Sanal ağların oluşturulması ve işleyişine ilişkin uluslararası iyi uygulamaları belirlemek ve paylaşmak;</a:t>
            </a:r>
            <a:endParaRPr lang="en-US" dirty="0"/>
          </a:p>
          <a:p>
            <a:pPr marL="342900" lvl="0" indent="-342900">
              <a:buFont typeface="+mj-lt"/>
              <a:buAutoNum type="arabicPeriod"/>
            </a:pPr>
            <a:r>
              <a:rPr lang="tr-TR" dirty="0"/>
              <a:t>Kilit ulusal birimlere destek vermek.</a:t>
            </a:r>
            <a:endParaRPr lang="en-US" dirty="0"/>
          </a:p>
        </p:txBody>
      </p:sp>
    </p:spTree>
    <p:extLst>
      <p:ext uri="{BB962C8B-B14F-4D97-AF65-F5344CB8AC3E}">
        <p14:creationId xmlns:p14="http://schemas.microsoft.com/office/powerpoint/2010/main" val="1704339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5400000">
            <a:off x="-3244334" y="2521060"/>
            <a:ext cx="6858000" cy="181588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endParaRPr lang="en-US" sz="2800" b="1" dirty="0" smtClean="0"/>
          </a:p>
          <a:p>
            <a:pPr algn="ctr"/>
            <a:r>
              <a:rPr lang="en-US" sz="2800" b="1" dirty="0" smtClean="0"/>
              <a:t>1</a:t>
            </a:r>
            <a:r>
              <a:rPr lang="en-US" sz="2800" b="1" baseline="30000" dirty="0" smtClean="0"/>
              <a:t>st</a:t>
            </a:r>
            <a:r>
              <a:rPr lang="en-US" sz="2800" b="1" dirty="0" smtClean="0"/>
              <a:t> PHASE of the </a:t>
            </a:r>
            <a:r>
              <a:rPr lang="en-US" sz="2800" b="1" dirty="0" smtClean="0"/>
              <a:t>STUDY</a:t>
            </a:r>
          </a:p>
          <a:p>
            <a:pPr algn="ctr"/>
            <a:r>
              <a:rPr lang="en-US" sz="2800" b="1" dirty="0" smtClean="0"/>
              <a:t>ÇALIŞMANIN 1. FAZI</a:t>
            </a:r>
            <a:endParaRPr lang="en-US" sz="2800" b="1" dirty="0" smtClean="0"/>
          </a:p>
          <a:p>
            <a:pPr algn="ctr"/>
            <a:endParaRPr lang="en-US" sz="2800" b="1" dirty="0"/>
          </a:p>
        </p:txBody>
      </p:sp>
      <p:sp>
        <p:nvSpPr>
          <p:cNvPr id="2" name="TextBox 1"/>
          <p:cNvSpPr txBox="1"/>
          <p:nvPr/>
        </p:nvSpPr>
        <p:spPr>
          <a:xfrm>
            <a:off x="1371601" y="1122218"/>
            <a:ext cx="4129313" cy="2031325"/>
          </a:xfrm>
          <a:prstGeom prst="rect">
            <a:avLst/>
          </a:prstGeom>
          <a:noFill/>
        </p:spPr>
        <p:txBody>
          <a:bodyPr wrap="square" rtlCol="0">
            <a:spAutoFit/>
          </a:bodyPr>
          <a:lstStyle/>
          <a:p>
            <a:r>
              <a:rPr lang="en-GB" b="1" dirty="0" smtClean="0">
                <a:solidFill>
                  <a:schemeClr val="accent1"/>
                </a:solidFill>
              </a:rPr>
              <a:t>Participants:</a:t>
            </a:r>
          </a:p>
          <a:p>
            <a:endParaRPr lang="en-GB" dirty="0"/>
          </a:p>
          <a:p>
            <a:r>
              <a:rPr lang="en-GB" dirty="0"/>
              <a:t>T</a:t>
            </a:r>
            <a:r>
              <a:rPr lang="en-GB" dirty="0" smtClean="0"/>
              <a:t>otal </a:t>
            </a:r>
            <a:r>
              <a:rPr lang="en-GB" dirty="0"/>
              <a:t>of 15 key stakeholders (2 school principals, 1 policy maker from the ministry, 9 VET teachers</a:t>
            </a:r>
            <a:r>
              <a:rPr lang="en-GB" dirty="0" smtClean="0"/>
              <a:t>,</a:t>
            </a:r>
          </a:p>
          <a:p>
            <a:r>
              <a:rPr lang="en-GB" dirty="0" smtClean="0"/>
              <a:t>and </a:t>
            </a:r>
            <a:r>
              <a:rPr lang="en-GB" dirty="0"/>
              <a:t>3 NGOs) agreed to participate in the study</a:t>
            </a:r>
            <a:endParaRPr lang="en-US" dirty="0"/>
          </a:p>
        </p:txBody>
      </p:sp>
      <p:sp>
        <p:nvSpPr>
          <p:cNvPr id="4" name="Rectangle 3"/>
          <p:cNvSpPr/>
          <p:nvPr/>
        </p:nvSpPr>
        <p:spPr>
          <a:xfrm>
            <a:off x="1371601" y="3575707"/>
            <a:ext cx="5348513" cy="2031325"/>
          </a:xfrm>
          <a:prstGeom prst="rect">
            <a:avLst/>
          </a:prstGeom>
        </p:spPr>
        <p:txBody>
          <a:bodyPr wrap="square">
            <a:spAutoFit/>
          </a:bodyPr>
          <a:lstStyle/>
          <a:p>
            <a:r>
              <a:rPr lang="en-US" b="1" dirty="0" smtClean="0">
                <a:solidFill>
                  <a:schemeClr val="accent1"/>
                </a:solidFill>
              </a:rPr>
              <a:t>VET Specific Web Sites</a:t>
            </a:r>
          </a:p>
          <a:p>
            <a:endParaRPr lang="en-US" dirty="0"/>
          </a:p>
          <a:p>
            <a:r>
              <a:rPr lang="en-US" dirty="0" smtClean="0"/>
              <a:t>http</a:t>
            </a:r>
            <a:r>
              <a:rPr lang="en-US" dirty="0"/>
              <a:t>://www.eba.gov.tr/</a:t>
            </a:r>
          </a:p>
          <a:p>
            <a:r>
              <a:rPr lang="en-US" dirty="0"/>
              <a:t>http://www.meslekogretmeni.com/</a:t>
            </a:r>
          </a:p>
          <a:p>
            <a:r>
              <a:rPr lang="en-US" dirty="0"/>
              <a:t>http://www.teknikogretmen.org/meslek-ogretmenleri/</a:t>
            </a:r>
          </a:p>
          <a:p>
            <a:r>
              <a:rPr lang="en-US" dirty="0"/>
              <a:t>http://www.teknikogretmen.org/forum/</a:t>
            </a:r>
          </a:p>
          <a:p>
            <a:r>
              <a:rPr lang="en-US" dirty="0"/>
              <a:t>http://www.megep.meb.gov.tr/</a:t>
            </a:r>
          </a:p>
        </p:txBody>
      </p:sp>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8" name="TextBox 7"/>
          <p:cNvSpPr txBox="1"/>
          <p:nvPr/>
        </p:nvSpPr>
        <p:spPr>
          <a:xfrm>
            <a:off x="6802582" y="1141350"/>
            <a:ext cx="4129313" cy="1754326"/>
          </a:xfrm>
          <a:prstGeom prst="rect">
            <a:avLst/>
          </a:prstGeom>
          <a:noFill/>
        </p:spPr>
        <p:txBody>
          <a:bodyPr wrap="square" rtlCol="0">
            <a:spAutoFit/>
          </a:bodyPr>
          <a:lstStyle/>
          <a:p>
            <a:r>
              <a:rPr lang="en-GB" b="1" dirty="0" err="1" smtClean="0">
                <a:solidFill>
                  <a:schemeClr val="accent1"/>
                </a:solidFill>
              </a:rPr>
              <a:t>Katılımcılar</a:t>
            </a:r>
            <a:r>
              <a:rPr lang="en-GB" b="1" dirty="0" smtClean="0">
                <a:solidFill>
                  <a:schemeClr val="accent1"/>
                </a:solidFill>
              </a:rPr>
              <a:t>:</a:t>
            </a:r>
            <a:endParaRPr lang="en-GB" b="1" dirty="0" smtClean="0">
              <a:solidFill>
                <a:schemeClr val="accent1"/>
              </a:solidFill>
            </a:endParaRPr>
          </a:p>
          <a:p>
            <a:endParaRPr lang="en-GB" dirty="0"/>
          </a:p>
          <a:p>
            <a:r>
              <a:rPr lang="en-GB" dirty="0" smtClean="0"/>
              <a:t>Bu </a:t>
            </a:r>
            <a:r>
              <a:rPr lang="en-GB" dirty="0" err="1" smtClean="0"/>
              <a:t>çalışmaya</a:t>
            </a:r>
            <a:r>
              <a:rPr lang="en-GB" dirty="0" smtClean="0"/>
              <a:t> </a:t>
            </a:r>
            <a:r>
              <a:rPr lang="en-GB" dirty="0" err="1" smtClean="0"/>
              <a:t>toplam</a:t>
            </a:r>
            <a:r>
              <a:rPr lang="en-GB" dirty="0" smtClean="0"/>
              <a:t> </a:t>
            </a:r>
            <a:r>
              <a:rPr lang="en-GB" dirty="0" smtClean="0"/>
              <a:t>15 </a:t>
            </a:r>
            <a:r>
              <a:rPr lang="en-GB" dirty="0" err="1" smtClean="0"/>
              <a:t>paydaş</a:t>
            </a:r>
            <a:r>
              <a:rPr lang="en-GB" dirty="0" smtClean="0"/>
              <a:t> </a:t>
            </a:r>
            <a:r>
              <a:rPr lang="en-GB" dirty="0" err="1" smtClean="0"/>
              <a:t>katılmıştır</a:t>
            </a:r>
            <a:r>
              <a:rPr lang="en-GB" dirty="0" smtClean="0"/>
              <a:t>: </a:t>
            </a:r>
            <a:r>
              <a:rPr lang="en-GB" dirty="0"/>
              <a:t>(2 </a:t>
            </a:r>
            <a:r>
              <a:rPr lang="en-GB" dirty="0" err="1" smtClean="0"/>
              <a:t>okul</a:t>
            </a:r>
            <a:r>
              <a:rPr lang="en-GB" dirty="0" smtClean="0"/>
              <a:t> </a:t>
            </a:r>
            <a:r>
              <a:rPr lang="en-GB" dirty="0" err="1" smtClean="0"/>
              <a:t>müdürü</a:t>
            </a:r>
            <a:r>
              <a:rPr lang="en-GB" dirty="0" smtClean="0"/>
              <a:t>, </a:t>
            </a:r>
            <a:r>
              <a:rPr lang="en-GB" dirty="0"/>
              <a:t>1 </a:t>
            </a:r>
            <a:r>
              <a:rPr lang="en-GB" dirty="0" err="1" smtClean="0"/>
              <a:t>Bakanlık</a:t>
            </a:r>
            <a:r>
              <a:rPr lang="en-GB" dirty="0" smtClean="0"/>
              <a:t> </a:t>
            </a:r>
            <a:r>
              <a:rPr lang="en-GB" dirty="0" err="1" smtClean="0"/>
              <a:t>üst</a:t>
            </a:r>
            <a:r>
              <a:rPr lang="en-GB" dirty="0" smtClean="0"/>
              <a:t> </a:t>
            </a:r>
            <a:r>
              <a:rPr lang="en-GB" dirty="0" err="1" smtClean="0"/>
              <a:t>düzey</a:t>
            </a:r>
            <a:r>
              <a:rPr lang="en-GB" dirty="0" smtClean="0"/>
              <a:t> </a:t>
            </a:r>
            <a:r>
              <a:rPr lang="en-GB" dirty="0" err="1" smtClean="0"/>
              <a:t>yetkilisi</a:t>
            </a:r>
            <a:r>
              <a:rPr lang="en-GB" dirty="0" smtClean="0"/>
              <a:t>, </a:t>
            </a:r>
            <a:r>
              <a:rPr lang="en-GB" dirty="0"/>
              <a:t>9 </a:t>
            </a:r>
            <a:r>
              <a:rPr lang="en-GB" dirty="0" err="1" smtClean="0"/>
              <a:t>Teknik</a:t>
            </a:r>
            <a:r>
              <a:rPr lang="en-GB" dirty="0" smtClean="0"/>
              <a:t> </a:t>
            </a:r>
            <a:r>
              <a:rPr lang="en-GB" dirty="0" err="1" smtClean="0"/>
              <a:t>Öğretmen</a:t>
            </a:r>
            <a:r>
              <a:rPr lang="en-GB" dirty="0" smtClean="0"/>
              <a:t> </a:t>
            </a:r>
            <a:r>
              <a:rPr lang="en-GB" dirty="0" err="1" smtClean="0"/>
              <a:t>ve</a:t>
            </a:r>
            <a:r>
              <a:rPr lang="en-GB" dirty="0" smtClean="0"/>
              <a:t> ,</a:t>
            </a:r>
            <a:endParaRPr lang="en-GB" dirty="0" smtClean="0"/>
          </a:p>
          <a:p>
            <a:r>
              <a:rPr lang="en-GB" dirty="0" smtClean="0"/>
              <a:t>3 STK)</a:t>
            </a:r>
            <a:endParaRPr lang="en-US" dirty="0"/>
          </a:p>
        </p:txBody>
      </p:sp>
      <p:sp>
        <p:nvSpPr>
          <p:cNvPr id="9" name="Rectangle 8"/>
          <p:cNvSpPr/>
          <p:nvPr/>
        </p:nvSpPr>
        <p:spPr>
          <a:xfrm>
            <a:off x="6802582" y="3496226"/>
            <a:ext cx="6096000" cy="2031325"/>
          </a:xfrm>
          <a:prstGeom prst="rect">
            <a:avLst/>
          </a:prstGeom>
        </p:spPr>
        <p:txBody>
          <a:bodyPr>
            <a:spAutoFit/>
          </a:bodyPr>
          <a:lstStyle/>
          <a:p>
            <a:r>
              <a:rPr lang="en-US" b="1" dirty="0" err="1" smtClean="0">
                <a:solidFill>
                  <a:schemeClr val="accent1"/>
                </a:solidFill>
              </a:rPr>
              <a:t>Teknik</a:t>
            </a:r>
            <a:r>
              <a:rPr lang="en-US" b="1" dirty="0" smtClean="0">
                <a:solidFill>
                  <a:schemeClr val="accent1"/>
                </a:solidFill>
              </a:rPr>
              <a:t> </a:t>
            </a:r>
            <a:r>
              <a:rPr lang="en-US" b="1" dirty="0" err="1" smtClean="0">
                <a:solidFill>
                  <a:schemeClr val="accent1"/>
                </a:solidFill>
              </a:rPr>
              <a:t>Eğitime</a:t>
            </a:r>
            <a:r>
              <a:rPr lang="en-US" b="1" dirty="0" smtClean="0">
                <a:solidFill>
                  <a:schemeClr val="accent1"/>
                </a:solidFill>
              </a:rPr>
              <a:t> </a:t>
            </a:r>
            <a:r>
              <a:rPr lang="en-US" b="1" dirty="0" err="1" smtClean="0">
                <a:solidFill>
                  <a:schemeClr val="accent1"/>
                </a:solidFill>
              </a:rPr>
              <a:t>Özel</a:t>
            </a:r>
            <a:r>
              <a:rPr lang="en-US" b="1" dirty="0" smtClean="0">
                <a:solidFill>
                  <a:schemeClr val="accent1"/>
                </a:solidFill>
              </a:rPr>
              <a:t> Web </a:t>
            </a:r>
            <a:r>
              <a:rPr lang="en-US" b="1" dirty="0" err="1" smtClean="0">
                <a:solidFill>
                  <a:schemeClr val="accent1"/>
                </a:solidFill>
              </a:rPr>
              <a:t>Siteleri</a:t>
            </a:r>
            <a:endParaRPr lang="en-US" b="1" dirty="0" smtClean="0">
              <a:solidFill>
                <a:schemeClr val="accent1"/>
              </a:solidFill>
            </a:endParaRPr>
          </a:p>
          <a:p>
            <a:endParaRPr lang="en-US" dirty="0"/>
          </a:p>
          <a:p>
            <a:r>
              <a:rPr lang="en-US" dirty="0" smtClean="0"/>
              <a:t>http</a:t>
            </a:r>
            <a:r>
              <a:rPr lang="en-US" dirty="0"/>
              <a:t>://www.eba.gov.tr/</a:t>
            </a:r>
          </a:p>
          <a:p>
            <a:r>
              <a:rPr lang="en-US" dirty="0"/>
              <a:t>http://www.meslekogretmeni.com/</a:t>
            </a:r>
          </a:p>
          <a:p>
            <a:r>
              <a:rPr lang="en-US" dirty="0"/>
              <a:t>http://www.teknikogretmen.org/meslek-ogretmenleri/</a:t>
            </a:r>
          </a:p>
          <a:p>
            <a:r>
              <a:rPr lang="en-US" dirty="0"/>
              <a:t>http://www.teknikogretmen.org/forum/</a:t>
            </a:r>
          </a:p>
          <a:p>
            <a:r>
              <a:rPr lang="en-US" dirty="0"/>
              <a:t>http://www.megep.meb.gov.tr/</a:t>
            </a:r>
          </a:p>
        </p:txBody>
      </p:sp>
    </p:spTree>
    <p:extLst>
      <p:ext uri="{BB962C8B-B14F-4D97-AF65-F5344CB8AC3E}">
        <p14:creationId xmlns:p14="http://schemas.microsoft.com/office/powerpoint/2010/main" val="4096148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5400000">
            <a:off x="-3244334" y="2736503"/>
            <a:ext cx="6858000" cy="138499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endParaRPr lang="en-US" sz="2800" b="1" dirty="0" smtClean="0"/>
          </a:p>
          <a:p>
            <a:pPr algn="ctr"/>
            <a:r>
              <a:rPr lang="en-US" sz="2800" b="1" dirty="0" smtClean="0"/>
              <a:t>1</a:t>
            </a:r>
            <a:r>
              <a:rPr lang="en-US" sz="2800" b="1" baseline="30000" dirty="0" smtClean="0"/>
              <a:t>st</a:t>
            </a:r>
            <a:r>
              <a:rPr lang="en-US" sz="2800" b="1" dirty="0" smtClean="0"/>
              <a:t> PHASE of the </a:t>
            </a:r>
            <a:r>
              <a:rPr lang="en-US" sz="2800" b="1" dirty="0" smtClean="0"/>
              <a:t>STUDY</a:t>
            </a:r>
          </a:p>
          <a:p>
            <a:pPr algn="ctr"/>
            <a:r>
              <a:rPr lang="en-US" sz="2800" b="1" dirty="0" smtClean="0"/>
              <a:t>ÇALIŞMANIN 1. FAZI</a:t>
            </a:r>
            <a:endParaRPr lang="en-US" sz="2800" b="1" dirty="0" smtClean="0"/>
          </a:p>
        </p:txBody>
      </p:sp>
      <p:sp>
        <p:nvSpPr>
          <p:cNvPr id="4" name="Rectangle 3"/>
          <p:cNvSpPr/>
          <p:nvPr/>
        </p:nvSpPr>
        <p:spPr>
          <a:xfrm>
            <a:off x="1371600" y="556275"/>
            <a:ext cx="10266218" cy="6301725"/>
          </a:xfrm>
          <a:prstGeom prst="rect">
            <a:avLst/>
          </a:prstGeom>
        </p:spPr>
        <p:txBody>
          <a:bodyPr wrap="square">
            <a:spAutoFit/>
          </a:bodyPr>
          <a:lstStyle/>
          <a:p>
            <a:r>
              <a:rPr lang="en-US" b="1" dirty="0" smtClean="0">
                <a:solidFill>
                  <a:schemeClr val="accent1"/>
                </a:solidFill>
              </a:rPr>
              <a:t>Non - VET Specific Web Sites and FB </a:t>
            </a:r>
            <a:r>
              <a:rPr lang="en-US" b="1" dirty="0" smtClean="0">
                <a:solidFill>
                  <a:schemeClr val="accent1"/>
                </a:solidFill>
              </a:rPr>
              <a:t>Groups (</a:t>
            </a:r>
            <a:r>
              <a:rPr lang="en-US" b="1" dirty="0" err="1" smtClean="0">
                <a:solidFill>
                  <a:schemeClr val="accent1"/>
                </a:solidFill>
              </a:rPr>
              <a:t>Genel</a:t>
            </a:r>
            <a:r>
              <a:rPr lang="en-US" b="1" dirty="0" smtClean="0">
                <a:solidFill>
                  <a:schemeClr val="accent1"/>
                </a:solidFill>
              </a:rPr>
              <a:t> </a:t>
            </a:r>
            <a:r>
              <a:rPr lang="en-US" b="1" dirty="0" err="1">
                <a:solidFill>
                  <a:schemeClr val="accent1"/>
                </a:solidFill>
              </a:rPr>
              <a:t>E</a:t>
            </a:r>
            <a:r>
              <a:rPr lang="en-US" b="1" dirty="0" err="1" smtClean="0">
                <a:solidFill>
                  <a:schemeClr val="accent1"/>
                </a:solidFill>
              </a:rPr>
              <a:t>ğitime</a:t>
            </a:r>
            <a:r>
              <a:rPr lang="en-US" b="1" dirty="0" smtClean="0">
                <a:solidFill>
                  <a:schemeClr val="accent1"/>
                </a:solidFill>
              </a:rPr>
              <a:t> </a:t>
            </a:r>
            <a:r>
              <a:rPr lang="en-US" b="1" dirty="0" err="1" smtClean="0">
                <a:solidFill>
                  <a:schemeClr val="accent1"/>
                </a:solidFill>
              </a:rPr>
              <a:t>yönelik</a:t>
            </a:r>
            <a:r>
              <a:rPr lang="en-US" b="1" dirty="0" smtClean="0">
                <a:solidFill>
                  <a:schemeClr val="accent1"/>
                </a:solidFill>
              </a:rPr>
              <a:t> Web </a:t>
            </a:r>
            <a:r>
              <a:rPr lang="en-US" b="1" dirty="0" err="1" smtClean="0">
                <a:solidFill>
                  <a:schemeClr val="accent1"/>
                </a:solidFill>
              </a:rPr>
              <a:t>Siteleri</a:t>
            </a:r>
            <a:r>
              <a:rPr lang="en-US" b="1" dirty="0" smtClean="0">
                <a:solidFill>
                  <a:schemeClr val="accent1"/>
                </a:solidFill>
              </a:rPr>
              <a:t> </a:t>
            </a:r>
            <a:r>
              <a:rPr lang="en-US" b="1" dirty="0" err="1" smtClean="0">
                <a:solidFill>
                  <a:schemeClr val="accent1"/>
                </a:solidFill>
              </a:rPr>
              <a:t>ve</a:t>
            </a:r>
            <a:r>
              <a:rPr lang="en-US" b="1" dirty="0" smtClean="0">
                <a:solidFill>
                  <a:schemeClr val="accent1"/>
                </a:solidFill>
              </a:rPr>
              <a:t> Facebook </a:t>
            </a:r>
            <a:r>
              <a:rPr lang="en-US" b="1" dirty="0" err="1" smtClean="0">
                <a:solidFill>
                  <a:schemeClr val="accent1"/>
                </a:solidFill>
              </a:rPr>
              <a:t>Grupları</a:t>
            </a:r>
            <a:r>
              <a:rPr lang="en-US" b="1" dirty="0" smtClean="0">
                <a:solidFill>
                  <a:schemeClr val="accent1"/>
                </a:solidFill>
              </a:rPr>
              <a:t>)</a:t>
            </a:r>
            <a:endParaRPr lang="en-US" b="1" dirty="0" smtClean="0">
              <a:solidFill>
                <a:schemeClr val="accent1"/>
              </a:solidFill>
            </a:endParaRPr>
          </a:p>
          <a:p>
            <a:endParaRPr lang="en-US" dirty="0"/>
          </a:p>
          <a:p>
            <a:r>
              <a:rPr lang="en-US" sz="1050" dirty="0"/>
              <a:t>http://egitimcilersitesi.com/modules/xforum/index.php?cat=6</a:t>
            </a:r>
          </a:p>
          <a:p>
            <a:r>
              <a:rPr lang="en-US" sz="1050" dirty="0"/>
              <a:t>http://egitimcilersitesi.com/modules/xforum/viewforum.php?forum=52</a:t>
            </a:r>
          </a:p>
          <a:p>
            <a:r>
              <a:rPr lang="en-US" sz="1050" dirty="0"/>
              <a:t>http://www.ogretmenlersitesi.com</a:t>
            </a:r>
          </a:p>
          <a:p>
            <a:r>
              <a:rPr lang="en-US" sz="1050" dirty="0"/>
              <a:t>http://www.dudigan.com/</a:t>
            </a:r>
          </a:p>
          <a:p>
            <a:r>
              <a:rPr lang="en-US" sz="1050" dirty="0"/>
              <a:t>http://bilgisayarbilisim.net/</a:t>
            </a:r>
          </a:p>
          <a:p>
            <a:r>
              <a:rPr lang="en-US" sz="1050" dirty="0"/>
              <a:t>http://www.teknolojivetasarim.org/</a:t>
            </a:r>
          </a:p>
          <a:p>
            <a:r>
              <a:rPr lang="en-US" sz="1050" dirty="0"/>
              <a:t>http://bte.org.tr/</a:t>
            </a:r>
          </a:p>
          <a:p>
            <a:r>
              <a:rPr lang="en-US" sz="1050" dirty="0"/>
              <a:t>http://www.izzeteker.com/</a:t>
            </a:r>
          </a:p>
          <a:p>
            <a:r>
              <a:rPr lang="en-US" sz="1050" dirty="0"/>
              <a:t>https://www.facebook.com/ihlmeslekdersleriogretmenleri/</a:t>
            </a:r>
          </a:p>
          <a:p>
            <a:r>
              <a:rPr lang="en-US" sz="1050" dirty="0"/>
              <a:t>http://www.fenokulu.net/yeni/</a:t>
            </a:r>
          </a:p>
          <a:p>
            <a:r>
              <a:rPr lang="en-US" sz="1050" dirty="0"/>
              <a:t>https://www.facebook.com/groups/saglikogretmen/</a:t>
            </a:r>
          </a:p>
          <a:p>
            <a:r>
              <a:rPr lang="en-US" sz="1050" dirty="0"/>
              <a:t>https://www.facebook.com/groups/625622284179801/</a:t>
            </a:r>
          </a:p>
          <a:p>
            <a:r>
              <a:rPr lang="en-US" sz="1050" dirty="0"/>
              <a:t>http://www.sosyalbank.org/index.php</a:t>
            </a:r>
          </a:p>
          <a:p>
            <a:r>
              <a:rPr lang="en-US" sz="1050" dirty="0"/>
              <a:t>https://www.facebook.com/groups/TurkiyeSosyalBilgilerZumresi/</a:t>
            </a:r>
          </a:p>
          <a:p>
            <a:r>
              <a:rPr lang="en-US" sz="1050" dirty="0"/>
              <a:t>https://www.facebook.com/groups/rehberlikservisi2015</a:t>
            </a:r>
          </a:p>
          <a:p>
            <a:r>
              <a:rPr lang="en-US" sz="1050" dirty="0"/>
              <a:t>http://englishagenda.britishcouncil.org/events/webinars/webinar-recordings</a:t>
            </a:r>
          </a:p>
          <a:p>
            <a:r>
              <a:rPr lang="en-US" sz="1050" dirty="0"/>
              <a:t>https://www.facebook.com/groups/717522704996145/</a:t>
            </a:r>
          </a:p>
          <a:p>
            <a:r>
              <a:rPr lang="en-US" sz="1050" dirty="0"/>
              <a:t>https://www.facebook.com/groups/970900949621068/</a:t>
            </a:r>
          </a:p>
          <a:p>
            <a:r>
              <a:rPr lang="en-US" sz="1050" dirty="0"/>
              <a:t>https://www.facebook.com/groups/6800195059/</a:t>
            </a:r>
          </a:p>
          <a:p>
            <a:r>
              <a:rPr lang="en-US" sz="1050" dirty="0"/>
              <a:t>http://www.egitimizm.com/</a:t>
            </a:r>
          </a:p>
          <a:p>
            <a:r>
              <a:rPr lang="en-US" sz="1050" dirty="0"/>
              <a:t>http://www.dosyabak.com/</a:t>
            </a:r>
          </a:p>
          <a:p>
            <a:r>
              <a:rPr lang="en-US" sz="1050" dirty="0"/>
              <a:t>http://kocasinanfatih.weebly.com/e286304t304mc304ler-304ccedil304n-s304teler.html</a:t>
            </a:r>
          </a:p>
          <a:p>
            <a:r>
              <a:rPr lang="en-US" sz="1050" dirty="0"/>
              <a:t>http://www.egitim.com/</a:t>
            </a:r>
          </a:p>
          <a:p>
            <a:r>
              <a:rPr lang="en-US" sz="1050" dirty="0"/>
              <a:t>http://www.materyaller.com/egitim-dosyalari.html</a:t>
            </a:r>
          </a:p>
          <a:p>
            <a:r>
              <a:rPr lang="en-US" sz="1050" dirty="0"/>
              <a:t>http://www.dersimiz.com/</a:t>
            </a:r>
          </a:p>
          <a:p>
            <a:r>
              <a:rPr lang="en-US" sz="1050" dirty="0"/>
              <a:t>http://ekosem.ieu.edu.tr/tr/ogretmenlik-mesleki-gelisim-kursu-egitimde-olcme-ve-degerlendirme</a:t>
            </a:r>
          </a:p>
          <a:p>
            <a:r>
              <a:rPr lang="en-US" sz="1050" dirty="0"/>
              <a:t>http://ekosem.ieu.edu.tr/tr/mesleki-gelisim-egitimleri</a:t>
            </a:r>
          </a:p>
          <a:p>
            <a:r>
              <a:rPr lang="en-US" sz="1050" dirty="0"/>
              <a:t>http://www.vitaminogretmen.com/</a:t>
            </a:r>
          </a:p>
          <a:p>
            <a:r>
              <a:rPr lang="en-US" sz="1050" dirty="0"/>
              <a:t>http://orav.org.tr</a:t>
            </a:r>
          </a:p>
          <a:p>
            <a:r>
              <a:rPr lang="en-US" sz="1050" dirty="0"/>
              <a:t>http://www.ogretmendiyari.com/egitim-yazilari</a:t>
            </a:r>
          </a:p>
          <a:p>
            <a:r>
              <a:rPr lang="en-US" sz="1050" dirty="0"/>
              <a:t>http://internettv.meb.gov.tr/</a:t>
            </a:r>
          </a:p>
          <a:p>
            <a:r>
              <a:rPr lang="en-US" sz="1050" dirty="0"/>
              <a:t>http://www.egitimhane.com/index.php</a:t>
            </a:r>
          </a:p>
          <a:p>
            <a:r>
              <a:rPr lang="en-US" sz="1050" dirty="0"/>
              <a:t>https://www.facebook.com/groups/238166539600724/</a:t>
            </a:r>
          </a:p>
          <a:p>
            <a:r>
              <a:rPr lang="en-US" sz="1050" dirty="0"/>
              <a:t>http://www.meslekciyiz.com/forum/</a:t>
            </a:r>
          </a:p>
          <a:p>
            <a:r>
              <a:rPr lang="en-US" sz="1050" dirty="0"/>
              <a:t>http://www.dersimiz.com/yillik-planlar/Lise-Meslek-Dersleri-Yillik-Planlari-4-sayfa1.html</a:t>
            </a:r>
          </a:p>
        </p:txBody>
      </p:sp>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Tree>
    <p:extLst>
      <p:ext uri="{BB962C8B-B14F-4D97-AF65-F5344CB8AC3E}">
        <p14:creationId xmlns:p14="http://schemas.microsoft.com/office/powerpoint/2010/main" val="1433313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5400000">
            <a:off x="-3028891" y="2951946"/>
            <a:ext cx="6858000" cy="95410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800" b="1" dirty="0" smtClean="0"/>
              <a:t>INITIAL FINDINGS</a:t>
            </a:r>
          </a:p>
          <a:p>
            <a:pPr algn="ctr"/>
            <a:r>
              <a:rPr lang="en-US" sz="2800" b="1" dirty="0" smtClean="0"/>
              <a:t>ÖN BULGULAR</a:t>
            </a:r>
            <a:endParaRPr lang="en-US" sz="2800" b="1" dirty="0" smtClean="0"/>
          </a:p>
        </p:txBody>
      </p:sp>
      <p:sp>
        <p:nvSpPr>
          <p:cNvPr id="2" name="Rectangle 1"/>
          <p:cNvSpPr/>
          <p:nvPr/>
        </p:nvSpPr>
        <p:spPr>
          <a:xfrm>
            <a:off x="1107539" y="430296"/>
            <a:ext cx="4886861" cy="5909310"/>
          </a:xfrm>
          <a:prstGeom prst="rect">
            <a:avLst/>
          </a:prstGeom>
        </p:spPr>
        <p:txBody>
          <a:bodyPr wrap="square">
            <a:spAutoFit/>
          </a:bodyPr>
          <a:lstStyle/>
          <a:p>
            <a:pPr marL="285750" indent="-285750">
              <a:buFont typeface="Wingdings" panose="05000000000000000000" pitchFamily="2" charset="2"/>
              <a:buChar char="§"/>
            </a:pPr>
            <a:r>
              <a:rPr lang="en-US" dirty="0" smtClean="0"/>
              <a:t>EBA </a:t>
            </a:r>
            <a:r>
              <a:rPr lang="en-US" dirty="0"/>
              <a:t>(Education Knowledge Network) is the most </a:t>
            </a:r>
            <a:r>
              <a:rPr lang="en-US" dirty="0" smtClean="0"/>
              <a:t>popular</a:t>
            </a:r>
            <a:r>
              <a:rPr lang="en-US" dirty="0" smtClean="0">
                <a:solidFill>
                  <a:schemeClr val="accent1">
                    <a:lumMod val="50000"/>
                  </a:schemeClr>
                </a:solidFill>
              </a:rPr>
              <a:t> </a:t>
            </a:r>
            <a:r>
              <a:rPr lang="en-US" dirty="0"/>
              <a:t>online source for most teachers and school principals.   One of the reason is that Ministry of National Education is promoting the use of EBA among all teachers and students. EBA receives 130,000 daily logins, but only 1,200 are VET teachers and 11,000 are VET students. Of the 1,200 VET teachers, 200 use subject matter related content and 1,000 teachers use e-content on STEM. Even though EBA is considered the most popular and reliable online learning portal by VET teachers, it’s still </a:t>
            </a:r>
            <a:r>
              <a:rPr lang="en-US" dirty="0" smtClean="0"/>
              <a:t>regarded as an </a:t>
            </a:r>
            <a:r>
              <a:rPr lang="en-US" dirty="0"/>
              <a:t>insufficient learning platform for both VET teachers and </a:t>
            </a:r>
            <a:r>
              <a:rPr lang="en-US" dirty="0" smtClean="0"/>
              <a:t>students.</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Most </a:t>
            </a:r>
            <a:r>
              <a:rPr lang="en-US" dirty="0"/>
              <a:t>online communities for VET teachers are limited to schools at which they work</a:t>
            </a:r>
            <a:r>
              <a:rPr lang="en-US" dirty="0" smtClean="0"/>
              <a:t>.</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Facebook </a:t>
            </a:r>
            <a:r>
              <a:rPr lang="en-US" dirty="0"/>
              <a:t>and WhatsApp are the most common type of media used by VET </a:t>
            </a:r>
            <a:r>
              <a:rPr lang="en-US" dirty="0" smtClean="0"/>
              <a:t>teachers.</a:t>
            </a:r>
            <a:endParaRPr lang="en-US" dirty="0"/>
          </a:p>
        </p:txBody>
      </p:sp>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5994400" y="871635"/>
            <a:ext cx="6096000" cy="5026632"/>
          </a:xfrm>
          <a:prstGeom prst="rect">
            <a:avLst/>
          </a:prstGeom>
        </p:spPr>
        <p:txBody>
          <a:bodyPr>
            <a:spAutoFit/>
          </a:bodyPr>
          <a:lstStyle/>
          <a:p>
            <a:pPr marL="342900" marR="0" lvl="0" indent="-342900">
              <a:lnSpc>
                <a:spcPct val="107000"/>
              </a:lnSpc>
              <a:spcBef>
                <a:spcPts val="0"/>
              </a:spcBef>
              <a:spcAft>
                <a:spcPts val="800"/>
              </a:spcAft>
              <a:buFont typeface="Symbol" charset="2"/>
              <a:buChar char=""/>
            </a:pPr>
            <a:r>
              <a:rPr lang="tr-TR" sz="1600" dirty="0" smtClean="0">
                <a:latin typeface="Arial" charset="0"/>
                <a:ea typeface="Calibri" charset="0"/>
                <a:cs typeface="Times New Roman" charset="0"/>
              </a:rPr>
              <a:t>EBA </a:t>
            </a:r>
            <a:r>
              <a:rPr lang="tr-TR" sz="1600" dirty="0">
                <a:latin typeface="Arial" charset="0"/>
                <a:ea typeface="Calibri" charset="0"/>
                <a:cs typeface="Times New Roman" charset="0"/>
              </a:rPr>
              <a:t>(Eğitim Bilgi Ağı), çoğu öğretmen ve okul müdürü arasındaki en popüler, en çok kullanılan çevrimiçi kaynaktır. Bunun bir nedeni, Milli Eğitim Bakanlığı’nın (MEB) tüm öğretmenleri ve öğrencileri </a:t>
            </a:r>
            <a:r>
              <a:rPr lang="tr-TR" sz="1600" dirty="0" err="1">
                <a:latin typeface="Arial" charset="0"/>
                <a:ea typeface="Calibri" charset="0"/>
                <a:cs typeface="Times New Roman" charset="0"/>
              </a:rPr>
              <a:t>EBA’yı</a:t>
            </a:r>
            <a:r>
              <a:rPr lang="tr-TR" sz="1600" dirty="0">
                <a:latin typeface="Arial" charset="0"/>
                <a:ea typeface="Calibri" charset="0"/>
                <a:cs typeface="Times New Roman" charset="0"/>
              </a:rPr>
              <a:t> kullanmaya teşvik etmesidir. </a:t>
            </a:r>
            <a:r>
              <a:rPr lang="tr-TR" sz="1600" dirty="0" err="1">
                <a:latin typeface="Arial" charset="0"/>
                <a:ea typeface="Calibri" charset="0"/>
                <a:cs typeface="Times New Roman" charset="0"/>
              </a:rPr>
              <a:t>EBA’ya</a:t>
            </a:r>
            <a:r>
              <a:rPr lang="tr-TR" sz="1600" dirty="0">
                <a:latin typeface="Arial" charset="0"/>
                <a:ea typeface="Calibri" charset="0"/>
                <a:cs typeface="Times New Roman" charset="0"/>
              </a:rPr>
              <a:t> günde 130.000 giriş olmaktadır. Ancak bu girişlerin yalnızca 1,200’ü teknik öğretmenler, 11.000’I mesleki ve teknik okul öğrencileri tarafından yapılmaktadır. Sisteme giriş yapan 1,200 teknik öğretmenin 200’ü belirli bir konuya ait içerik aramış, 1,000’i </a:t>
            </a:r>
            <a:r>
              <a:rPr lang="tr-TR" sz="1600" dirty="0" err="1">
                <a:latin typeface="Arial" charset="0"/>
                <a:ea typeface="Calibri" charset="0"/>
                <a:cs typeface="Times New Roman" charset="0"/>
              </a:rPr>
              <a:t>STEM’le</a:t>
            </a:r>
            <a:r>
              <a:rPr lang="tr-TR" sz="1600" dirty="0">
                <a:latin typeface="Arial" charset="0"/>
                <a:ea typeface="Calibri" charset="0"/>
                <a:cs typeface="Times New Roman" charset="0"/>
              </a:rPr>
              <a:t> ilgili e-içerik kullanmıştır. Danışılan teknik öğretmenler arasında en çok tercih edilen ve güvenilir kabul edilen çevrimiçi öğrenme </a:t>
            </a:r>
            <a:r>
              <a:rPr lang="tr-TR" sz="1600" dirty="0" err="1">
                <a:latin typeface="Arial" charset="0"/>
                <a:ea typeface="Calibri" charset="0"/>
                <a:cs typeface="Times New Roman" charset="0"/>
              </a:rPr>
              <a:t>portalı</a:t>
            </a:r>
            <a:r>
              <a:rPr lang="tr-TR" sz="1600" dirty="0">
                <a:latin typeface="Arial" charset="0"/>
                <a:ea typeface="Calibri" charset="0"/>
                <a:cs typeface="Times New Roman" charset="0"/>
              </a:rPr>
              <a:t> EBA olsa da, EBA halen daha hem teknik öğretmenler hem de mesleki ve teknik okul öğrencileri tarafından yetersiz bir öğrenme platformu olarak nitelendirilmektedir. </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Yalnızca belli bir okulda görev yapan teknik öğretmenlere yönelik birçok çevrimiçi topluluk bulunmaktadır. </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Facebook ve </a:t>
            </a:r>
            <a:r>
              <a:rPr lang="tr-TR" sz="1600" dirty="0" err="1">
                <a:latin typeface="Arial" charset="0"/>
                <a:ea typeface="Calibri" charset="0"/>
                <a:cs typeface="Times New Roman" charset="0"/>
              </a:rPr>
              <a:t>WhatsApp</a:t>
            </a:r>
            <a:r>
              <a:rPr lang="tr-TR" sz="1600" dirty="0">
                <a:latin typeface="Arial" charset="0"/>
                <a:ea typeface="Calibri" charset="0"/>
                <a:cs typeface="Times New Roman" charset="0"/>
              </a:rPr>
              <a:t>, teknik öğretmenlerin en çok kullandığı sosyal medya araçlarıdır.</a:t>
            </a:r>
            <a:endParaRPr lang="en-US" sz="1600" dirty="0">
              <a:effectLst/>
              <a:latin typeface="Calibri" charset="0"/>
              <a:ea typeface="Calibri" charset="0"/>
              <a:cs typeface="Times New Roman" charset="0"/>
            </a:endParaRPr>
          </a:p>
        </p:txBody>
      </p:sp>
    </p:spTree>
    <p:extLst>
      <p:ext uri="{BB962C8B-B14F-4D97-AF65-F5344CB8AC3E}">
        <p14:creationId xmlns:p14="http://schemas.microsoft.com/office/powerpoint/2010/main" val="331940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3014" y="291800"/>
            <a:ext cx="4851729" cy="6247864"/>
          </a:xfrm>
          <a:prstGeom prst="rect">
            <a:avLst/>
          </a:prstGeom>
        </p:spPr>
        <p:txBody>
          <a:bodyPr wrap="square">
            <a:spAutoFit/>
          </a:bodyPr>
          <a:lstStyle/>
          <a:p>
            <a:pPr marL="285750" indent="-285750">
              <a:buFont typeface="Wingdings" panose="05000000000000000000" pitchFamily="2" charset="2"/>
              <a:buChar char="§"/>
            </a:pPr>
            <a:r>
              <a:rPr lang="en-US" sz="1600" dirty="0" smtClean="0"/>
              <a:t>A </a:t>
            </a:r>
            <a:r>
              <a:rPr lang="en-US" sz="1600" dirty="0"/>
              <a:t>few VET teacher use Moodle as a Learning Management System.  Most Moodle sites are set up and managed by </a:t>
            </a:r>
            <a:r>
              <a:rPr lang="en-US" sz="1600" dirty="0" smtClean="0"/>
              <a:t>individual </a:t>
            </a:r>
            <a:r>
              <a:rPr lang="en-US" sz="1600" dirty="0"/>
              <a:t>teachers rather than institutional support</a:t>
            </a:r>
            <a:r>
              <a:rPr lang="en-US" sz="1600" dirty="0" smtClean="0"/>
              <a: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Most </a:t>
            </a:r>
            <a:r>
              <a:rPr lang="en-US" sz="1600" dirty="0"/>
              <a:t>VET teachers are using online communities to download lesson plans and teaching materials.  Another motivation for VET teachers to use on-line sources is to get up-to-date news about regulations</a:t>
            </a:r>
            <a:r>
              <a:rPr lang="en-US" sz="1600" dirty="0" smtClean="0"/>
              <a: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Unfortunately</a:t>
            </a:r>
            <a:r>
              <a:rPr lang="en-US" sz="1600" dirty="0"/>
              <a:t>, teachers mostly utilize online sources for administrative purposes rather than instructional purposes or for their professional development</a:t>
            </a:r>
            <a:r>
              <a:rPr lang="en-US" sz="1600" dirty="0" smtClean="0"/>
              <a: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In </a:t>
            </a:r>
            <a:r>
              <a:rPr lang="en-US" sz="1600" dirty="0"/>
              <a:t>a VET school, the quality of internet access and online resources available for teachers that schools have is determined by its social economic status (SES), Parents-Schools Association, and private sector donations and endowments.  But most VET schools fail in initializing such cooperation with private sector</a:t>
            </a:r>
            <a:r>
              <a:rPr lang="en-US" sz="1600" dirty="0" smtClean="0"/>
              <a: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Most </a:t>
            </a:r>
            <a:r>
              <a:rPr lang="en-US" sz="1600" dirty="0"/>
              <a:t>VET teachers stated that </a:t>
            </a:r>
            <a:r>
              <a:rPr lang="en-US" sz="1600" dirty="0" err="1"/>
              <a:t>MoNE</a:t>
            </a:r>
            <a:r>
              <a:rPr lang="en-US" sz="1600" dirty="0"/>
              <a:t> should play the key role for the establishment and management of such online resources for professional development.</a:t>
            </a:r>
          </a:p>
        </p:txBody>
      </p:sp>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8" name="TextBox 7"/>
          <p:cNvSpPr txBox="1"/>
          <p:nvPr/>
        </p:nvSpPr>
        <p:spPr>
          <a:xfrm rot="5400000">
            <a:off x="-3028891" y="2951946"/>
            <a:ext cx="6858000" cy="95410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800" b="1" dirty="0" smtClean="0"/>
              <a:t>INITIAL FINDINGS</a:t>
            </a:r>
          </a:p>
          <a:p>
            <a:pPr algn="ctr"/>
            <a:r>
              <a:rPr lang="en-US" sz="2800" b="1" dirty="0" smtClean="0"/>
              <a:t>ÖN BULGULAR</a:t>
            </a:r>
            <a:endParaRPr lang="en-US" sz="2800" b="1" dirty="0" smtClean="0"/>
          </a:p>
        </p:txBody>
      </p:sp>
      <p:sp>
        <p:nvSpPr>
          <p:cNvPr id="4" name="Rectangle 3"/>
          <p:cNvSpPr/>
          <p:nvPr/>
        </p:nvSpPr>
        <p:spPr>
          <a:xfrm>
            <a:off x="6009409" y="291800"/>
            <a:ext cx="6096000" cy="6285695"/>
          </a:xfrm>
          <a:prstGeom prst="rect">
            <a:avLst/>
          </a:prstGeom>
        </p:spPr>
        <p:txBody>
          <a:bodyPr>
            <a:spAutoFit/>
          </a:bodyPr>
          <a:lstStyle/>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Az sayıda teknik öğretmen, Öğrenme Yönetim Sistemi olarak </a:t>
            </a:r>
            <a:r>
              <a:rPr lang="tr-TR" sz="1600" dirty="0" err="1">
                <a:latin typeface="Arial" charset="0"/>
                <a:ea typeface="Calibri" charset="0"/>
                <a:cs typeface="Times New Roman" charset="0"/>
              </a:rPr>
              <a:t>Moodle’I</a:t>
            </a:r>
            <a:r>
              <a:rPr lang="tr-TR" sz="1600" dirty="0">
                <a:latin typeface="Arial" charset="0"/>
                <a:ea typeface="Calibri" charset="0"/>
                <a:cs typeface="Times New Roman" charset="0"/>
              </a:rPr>
              <a:t> kullanmaktadır. Çoğu </a:t>
            </a:r>
            <a:r>
              <a:rPr lang="tr-TR" sz="1600" dirty="0" err="1">
                <a:latin typeface="Arial" charset="0"/>
                <a:ea typeface="Calibri" charset="0"/>
                <a:cs typeface="Times New Roman" charset="0"/>
              </a:rPr>
              <a:t>Moodle</a:t>
            </a:r>
            <a:r>
              <a:rPr lang="tr-TR" sz="1600" dirty="0">
                <a:latin typeface="Arial" charset="0"/>
                <a:ea typeface="Calibri" charset="0"/>
                <a:cs typeface="Times New Roman" charset="0"/>
              </a:rPr>
              <a:t> sitesi öğretmenler tarafından bireysel olarak kurulup yönetilmekte olup, herhangi bir kurumsal destek alınmamaktadır.</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Çoğu teknik öğretmen, ders planı ve öğretim materyali indirmek için çevrimiçi topluluklardan faydalanmaktadır. Teknik öğretmenleri çevrimiçi kaynakları kullanmaya iten diğer bir faktör de, düzenlemeler ile ilgili güncel bilgi edinmektir.</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Ne yazık ki, öğretmenler çevrimiçi kaynakları, öğretim amaçlı veya kişisel/mesleki gelişim amaçlı olarak değil, idari amaçlarla kullanmaktadır.</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Mesleki ve teknik okullarda internet erişiminin ve öğretmenlerin erişimine açık çevrimiçi kaynakların niteliğini, okulun </a:t>
            </a:r>
            <a:r>
              <a:rPr lang="tr-TR" sz="1600" dirty="0" err="1">
                <a:latin typeface="Arial" charset="0"/>
                <a:ea typeface="Calibri" charset="0"/>
                <a:cs typeface="Times New Roman" charset="0"/>
              </a:rPr>
              <a:t>sosyo</a:t>
            </a:r>
            <a:r>
              <a:rPr lang="tr-TR" sz="1600" dirty="0">
                <a:latin typeface="Arial" charset="0"/>
                <a:ea typeface="Calibri" charset="0"/>
                <a:cs typeface="Times New Roman" charset="0"/>
              </a:rPr>
              <a:t>-ekonomik durumu, Okul-Aile Birliği ve özel sektör tarafından yapılan bağışlar belirlemektedir. Buna </a:t>
            </a:r>
            <a:r>
              <a:rPr lang="tr-TR" sz="1600" dirty="0" err="1">
                <a:latin typeface="Arial" charset="0"/>
                <a:ea typeface="Calibri" charset="0"/>
                <a:cs typeface="Times New Roman" charset="0"/>
              </a:rPr>
              <a:t>ragmen</a:t>
            </a:r>
            <a:r>
              <a:rPr lang="tr-TR" sz="1600" dirty="0">
                <a:latin typeface="Arial" charset="0"/>
                <a:ea typeface="Calibri" charset="0"/>
                <a:cs typeface="Times New Roman" charset="0"/>
              </a:rPr>
              <a:t>, mesleki ve teknik okulların büyük çoğunluğu özel sektörle bu düzeyde bir işbirliğini başlatmakta yetersiz kalmaktadır.</a:t>
            </a:r>
            <a:endParaRPr lang="en-US" sz="1600" dirty="0">
              <a:latin typeface="Calibri" charset="0"/>
              <a:ea typeface="Calibri" charset="0"/>
              <a:cs typeface="Times New Roman" charset="0"/>
            </a:endParaRPr>
          </a:p>
          <a:p>
            <a:pPr marL="342900" marR="0" lvl="0" indent="-342900">
              <a:lnSpc>
                <a:spcPct val="107000"/>
              </a:lnSpc>
              <a:spcBef>
                <a:spcPts val="0"/>
              </a:spcBef>
              <a:spcAft>
                <a:spcPts val="800"/>
              </a:spcAft>
              <a:buFont typeface="Symbol" charset="2"/>
              <a:buChar char=""/>
            </a:pPr>
            <a:r>
              <a:rPr lang="tr-TR" sz="1600" dirty="0">
                <a:latin typeface="Arial" charset="0"/>
                <a:ea typeface="Calibri" charset="0"/>
                <a:cs typeface="Times New Roman" charset="0"/>
              </a:rPr>
              <a:t>Teknik öğretmenlerin büyük çoğunluğu, öğretmenlerin mesleki gelişimine ilişkin çevrimiçi kaynakların oluşturulması ve yönetiminde </a:t>
            </a:r>
            <a:r>
              <a:rPr lang="tr-TR" sz="1600" dirty="0" err="1">
                <a:latin typeface="Arial" charset="0"/>
                <a:ea typeface="Calibri" charset="0"/>
                <a:cs typeface="Times New Roman" charset="0"/>
              </a:rPr>
              <a:t>MEB’nın</a:t>
            </a:r>
            <a:r>
              <a:rPr lang="tr-TR" sz="1600" dirty="0">
                <a:latin typeface="Arial" charset="0"/>
                <a:ea typeface="Calibri" charset="0"/>
                <a:cs typeface="Times New Roman" charset="0"/>
              </a:rPr>
              <a:t> kilit rol oynaması gerektiğini düşünmektedir. </a:t>
            </a:r>
            <a:endParaRPr lang="en-US" sz="1600" dirty="0">
              <a:effectLst/>
              <a:latin typeface="Calibri" charset="0"/>
              <a:ea typeface="Calibri" charset="0"/>
              <a:cs typeface="Times New Roman" charset="0"/>
            </a:endParaRPr>
          </a:p>
        </p:txBody>
      </p:sp>
    </p:spTree>
    <p:extLst>
      <p:ext uri="{BB962C8B-B14F-4D97-AF65-F5344CB8AC3E}">
        <p14:creationId xmlns:p14="http://schemas.microsoft.com/office/powerpoint/2010/main" val="31663752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err="1" smtClean="0"/>
              <a:t>evaluat</a:t>
            </a:r>
            <a:r>
              <a:rPr lang="en-US" sz="2000" b="1" cap="all" dirty="0" smtClean="0"/>
              <a:t>I</a:t>
            </a:r>
            <a:r>
              <a:rPr lang="en-GB" sz="2000" b="1" cap="all" dirty="0" smtClean="0"/>
              <a:t>on - DEĞERLENDİRME</a:t>
            </a:r>
            <a:endParaRPr lang="en-US" sz="2000" b="1" cap="all" dirty="0"/>
          </a:p>
        </p:txBody>
      </p:sp>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961878" y="553089"/>
            <a:ext cx="5431936" cy="369332"/>
          </a:xfrm>
          <a:prstGeom prst="rect">
            <a:avLst/>
          </a:prstGeom>
        </p:spPr>
        <p:txBody>
          <a:bodyPr wrap="none">
            <a:spAutoFit/>
          </a:bodyPr>
          <a:lstStyle/>
          <a:p>
            <a:r>
              <a:rPr lang="en-US" b="1" dirty="0">
                <a:solidFill>
                  <a:schemeClr val="accent1"/>
                </a:solidFill>
              </a:rPr>
              <a:t>EBA (Education Knowledge Network). http://eba.gov.tr</a:t>
            </a:r>
          </a:p>
        </p:txBody>
      </p:sp>
      <p:sp>
        <p:nvSpPr>
          <p:cNvPr id="8" name="Rectangle 7"/>
          <p:cNvSpPr/>
          <p:nvPr/>
        </p:nvSpPr>
        <p:spPr>
          <a:xfrm>
            <a:off x="1107540" y="1010245"/>
            <a:ext cx="3769261" cy="5847755"/>
          </a:xfrm>
          <a:prstGeom prst="rect">
            <a:avLst/>
          </a:prstGeom>
        </p:spPr>
        <p:txBody>
          <a:bodyPr wrap="square">
            <a:spAutoFit/>
          </a:bodyPr>
          <a:lstStyle/>
          <a:p>
            <a:r>
              <a:rPr lang="en-US" dirty="0">
                <a:solidFill>
                  <a:schemeClr val="accent1"/>
                </a:solidFill>
              </a:rPr>
              <a:t>Strengths of EBA </a:t>
            </a:r>
          </a:p>
          <a:p>
            <a:pPr marL="285750" indent="-285750">
              <a:buFont typeface="Arial" panose="020B0604020202020204" pitchFamily="34" charset="0"/>
              <a:buChar char="•"/>
            </a:pPr>
            <a:r>
              <a:rPr lang="en-US" sz="1600" dirty="0" smtClean="0"/>
              <a:t>Government </a:t>
            </a:r>
            <a:r>
              <a:rPr lang="en-US" sz="1600" dirty="0"/>
              <a:t>supports EBA.</a:t>
            </a:r>
          </a:p>
          <a:p>
            <a:pPr marL="285750" indent="-285750">
              <a:buFont typeface="Arial" panose="020B0604020202020204" pitchFamily="34" charset="0"/>
              <a:buChar char="•"/>
            </a:pPr>
            <a:r>
              <a:rPr lang="en-US" sz="1600" dirty="0" smtClean="0"/>
              <a:t>Almost </a:t>
            </a:r>
            <a:r>
              <a:rPr lang="en-US" sz="1600" dirty="0"/>
              <a:t>all teachers within the system are aware of EBA.</a:t>
            </a:r>
          </a:p>
          <a:p>
            <a:pPr marL="285750" indent="-285750">
              <a:buFont typeface="Arial" panose="020B0604020202020204" pitchFamily="34" charset="0"/>
              <a:buChar char="•"/>
            </a:pPr>
            <a:r>
              <a:rPr lang="en-US" sz="1600" dirty="0" smtClean="0"/>
              <a:t>All </a:t>
            </a:r>
            <a:r>
              <a:rPr lang="en-US" sz="1600" dirty="0"/>
              <a:t>subject matter areas are covered under EBA.</a:t>
            </a:r>
          </a:p>
          <a:p>
            <a:pPr marL="285750" indent="-285750">
              <a:buFont typeface="Arial" panose="020B0604020202020204" pitchFamily="34" charset="0"/>
              <a:buChar char="•"/>
            </a:pPr>
            <a:r>
              <a:rPr lang="en-US" sz="1600" dirty="0" smtClean="0"/>
              <a:t>24x7 </a:t>
            </a:r>
            <a:r>
              <a:rPr lang="en-US" sz="1600" dirty="0"/>
              <a:t>technical support is available.</a:t>
            </a:r>
          </a:p>
          <a:p>
            <a:pPr marL="285750" indent="-285750">
              <a:buFont typeface="Arial" panose="020B0604020202020204" pitchFamily="34" charset="0"/>
              <a:buChar char="•"/>
            </a:pPr>
            <a:r>
              <a:rPr lang="en-US" sz="1600" dirty="0" smtClean="0"/>
              <a:t>Content </a:t>
            </a:r>
            <a:r>
              <a:rPr lang="en-US" sz="1600" dirty="0"/>
              <a:t>is continuously updated.</a:t>
            </a:r>
          </a:p>
          <a:p>
            <a:pPr marL="285750" indent="-285750">
              <a:buFont typeface="Arial" panose="020B0604020202020204" pitchFamily="34" charset="0"/>
              <a:buChar char="•"/>
            </a:pPr>
            <a:r>
              <a:rPr lang="en-US" sz="1600" dirty="0" smtClean="0"/>
              <a:t>Many </a:t>
            </a:r>
            <a:r>
              <a:rPr lang="en-US" sz="1600" dirty="0"/>
              <a:t>NGOs and much of the private sector donate content to EBA.</a:t>
            </a:r>
          </a:p>
          <a:p>
            <a:pPr marL="285750" indent="-285750">
              <a:buFont typeface="Arial" panose="020B0604020202020204" pitchFamily="34" charset="0"/>
              <a:buChar char="•"/>
            </a:pPr>
            <a:r>
              <a:rPr lang="en-US" sz="1600" dirty="0" smtClean="0"/>
              <a:t>It </a:t>
            </a:r>
            <a:r>
              <a:rPr lang="en-US" sz="1600" dirty="0"/>
              <a:t>is a content sharing portal for both teachers and students</a:t>
            </a:r>
            <a:r>
              <a:rPr lang="en-US" sz="1600" dirty="0" smtClean="0"/>
              <a:t>.</a:t>
            </a:r>
          </a:p>
          <a:p>
            <a:endParaRPr lang="en-US" dirty="0"/>
          </a:p>
          <a:p>
            <a:r>
              <a:rPr lang="en-US" dirty="0">
                <a:solidFill>
                  <a:schemeClr val="accent1"/>
                </a:solidFill>
              </a:rPr>
              <a:t>Weaknesses of EBA</a:t>
            </a:r>
          </a:p>
          <a:p>
            <a:pPr marL="285750" indent="-285750">
              <a:buFont typeface="Arial" panose="020B0604020202020204" pitchFamily="34" charset="0"/>
              <a:buChar char="•"/>
            </a:pPr>
            <a:r>
              <a:rPr lang="en-US" sz="1600" dirty="0" smtClean="0"/>
              <a:t>It </a:t>
            </a:r>
            <a:r>
              <a:rPr lang="en-US" sz="1600" dirty="0"/>
              <a:t>is too centralized.</a:t>
            </a:r>
          </a:p>
          <a:p>
            <a:pPr marL="285750" indent="-285750">
              <a:buFont typeface="Arial" panose="020B0604020202020204" pitchFamily="34" charset="0"/>
              <a:buChar char="•"/>
            </a:pPr>
            <a:r>
              <a:rPr lang="en-US" sz="1600" dirty="0" smtClean="0"/>
              <a:t>No </a:t>
            </a:r>
            <a:r>
              <a:rPr lang="en-US" sz="1600" dirty="0"/>
              <a:t>special focus for VET.</a:t>
            </a:r>
          </a:p>
          <a:p>
            <a:pPr marL="285750" indent="-285750">
              <a:buFont typeface="Arial" panose="020B0604020202020204" pitchFamily="34" charset="0"/>
              <a:buChar char="•"/>
            </a:pPr>
            <a:r>
              <a:rPr lang="en-US" sz="1600" dirty="0" smtClean="0"/>
              <a:t>It </a:t>
            </a:r>
            <a:r>
              <a:rPr lang="en-US" sz="1600" dirty="0"/>
              <a:t>doesn’t encourage teachers or students to produce their own content.</a:t>
            </a:r>
          </a:p>
          <a:p>
            <a:pPr marL="285750" indent="-285750">
              <a:buFont typeface="Arial" panose="020B0604020202020204" pitchFamily="34" charset="0"/>
              <a:buChar char="•"/>
            </a:pPr>
            <a:r>
              <a:rPr lang="en-US" sz="1600" dirty="0" smtClean="0"/>
              <a:t>Sustainability </a:t>
            </a:r>
            <a:r>
              <a:rPr lang="en-US" sz="1600" dirty="0"/>
              <a:t>largely depends on the FATIH project.</a:t>
            </a:r>
          </a:p>
          <a:p>
            <a:pPr marL="285750" indent="-285750">
              <a:buFont typeface="Arial" panose="020B0604020202020204" pitchFamily="34" charset="0"/>
              <a:buChar char="•"/>
            </a:pPr>
            <a:r>
              <a:rPr lang="en-US" sz="1600" dirty="0" smtClean="0"/>
              <a:t>No </a:t>
            </a:r>
            <a:r>
              <a:rPr lang="en-US" sz="1600" dirty="0"/>
              <a:t>special emphasis on VET teachers’ professional development (although some linkage is planned for the future).</a:t>
            </a:r>
          </a:p>
        </p:txBody>
      </p:sp>
      <p:sp>
        <p:nvSpPr>
          <p:cNvPr id="2" name="Rectangle 1"/>
          <p:cNvSpPr/>
          <p:nvPr/>
        </p:nvSpPr>
        <p:spPr>
          <a:xfrm>
            <a:off x="6076868" y="1136062"/>
            <a:ext cx="6096000" cy="4832092"/>
          </a:xfrm>
          <a:prstGeom prst="rect">
            <a:avLst/>
          </a:prstGeom>
        </p:spPr>
        <p:txBody>
          <a:bodyPr>
            <a:spAutoFit/>
          </a:bodyPr>
          <a:lstStyle/>
          <a:p>
            <a:r>
              <a:rPr lang="tr-TR" dirty="0" err="1">
                <a:solidFill>
                  <a:schemeClr val="accent1"/>
                </a:solidFill>
              </a:rPr>
              <a:t>EBA’nın</a:t>
            </a:r>
            <a:r>
              <a:rPr lang="tr-TR" dirty="0">
                <a:solidFill>
                  <a:schemeClr val="accent1"/>
                </a:solidFill>
              </a:rPr>
              <a:t> Güçlü Yönleri </a:t>
            </a:r>
            <a:endParaRPr lang="en-US" dirty="0">
              <a:solidFill>
                <a:schemeClr val="accent1"/>
              </a:solidFill>
            </a:endParaRPr>
          </a:p>
          <a:p>
            <a:pPr marL="285750" lvl="0" indent="-285750">
              <a:buFont typeface="Arial" charset="0"/>
              <a:buChar char="•"/>
            </a:pPr>
            <a:r>
              <a:rPr lang="tr-TR" sz="1600" dirty="0"/>
              <a:t>Hükümet </a:t>
            </a:r>
            <a:r>
              <a:rPr lang="tr-TR" sz="1600" dirty="0" err="1"/>
              <a:t>EBA’yı</a:t>
            </a:r>
            <a:r>
              <a:rPr lang="tr-TR" sz="1600" dirty="0"/>
              <a:t> destekliyor.</a:t>
            </a:r>
            <a:endParaRPr lang="en-US" sz="1600" dirty="0"/>
          </a:p>
          <a:p>
            <a:pPr marL="285750" lvl="0" indent="-285750">
              <a:buFont typeface="Arial" charset="0"/>
              <a:buChar char="•"/>
            </a:pPr>
            <a:r>
              <a:rPr lang="tr-TR" sz="1600" dirty="0"/>
              <a:t>Sistemin içerisinde yer alan öğretmenlerin neredeyse tamamı, </a:t>
            </a:r>
            <a:r>
              <a:rPr lang="tr-TR" sz="1600" dirty="0" err="1"/>
              <a:t>EBA’yı</a:t>
            </a:r>
            <a:r>
              <a:rPr lang="tr-TR" sz="1600" dirty="0"/>
              <a:t> tanıyor.</a:t>
            </a:r>
            <a:endParaRPr lang="en-US" sz="1600" dirty="0"/>
          </a:p>
          <a:p>
            <a:pPr marL="285750" lvl="0" indent="-285750">
              <a:buFont typeface="Arial" charset="0"/>
              <a:buChar char="•"/>
            </a:pPr>
            <a:r>
              <a:rPr lang="tr-TR" sz="1600" dirty="0"/>
              <a:t>EBA tüm konu alanlarını kapsıyor.</a:t>
            </a:r>
            <a:endParaRPr lang="en-US" sz="1600" dirty="0"/>
          </a:p>
          <a:p>
            <a:pPr marL="285750" lvl="0" indent="-285750">
              <a:buFont typeface="Arial" charset="0"/>
              <a:buChar char="•"/>
            </a:pPr>
            <a:r>
              <a:rPr lang="tr-TR" sz="1600" dirty="0"/>
              <a:t>7x24 teknik destek var.</a:t>
            </a:r>
            <a:endParaRPr lang="en-US" sz="1600" dirty="0"/>
          </a:p>
          <a:p>
            <a:pPr marL="285750" lvl="0" indent="-285750">
              <a:buFont typeface="Arial" charset="0"/>
              <a:buChar char="•"/>
            </a:pPr>
            <a:r>
              <a:rPr lang="tr-TR" sz="1600" dirty="0"/>
              <a:t>İçerik sürekli olarak güncelleniyor.</a:t>
            </a:r>
            <a:endParaRPr lang="en-US" sz="1600" dirty="0"/>
          </a:p>
          <a:p>
            <a:pPr marL="285750" lvl="0" indent="-285750">
              <a:buFont typeface="Arial" charset="0"/>
              <a:buChar char="•"/>
            </a:pPr>
            <a:r>
              <a:rPr lang="tr-TR" sz="1600" dirty="0"/>
              <a:t>Birçok STK ve özel sektör kuruluşu </a:t>
            </a:r>
            <a:r>
              <a:rPr lang="tr-TR" sz="1600" dirty="0" err="1"/>
              <a:t>EBA’ya</a:t>
            </a:r>
            <a:r>
              <a:rPr lang="tr-TR" sz="1600" dirty="0"/>
              <a:t> içerik bağışlıyor.</a:t>
            </a:r>
            <a:endParaRPr lang="en-US" sz="1600" dirty="0"/>
          </a:p>
          <a:p>
            <a:pPr marL="285750" lvl="0" indent="-285750">
              <a:buFont typeface="Arial" charset="0"/>
              <a:buChar char="•"/>
            </a:pPr>
            <a:r>
              <a:rPr lang="tr-TR" sz="1600" dirty="0"/>
              <a:t>Hem öğretmenler hem de öğrenciler için bir içerik paylaşım platform görevi görüyor</a:t>
            </a:r>
            <a:r>
              <a:rPr lang="tr-TR" sz="1600" dirty="0" smtClean="0"/>
              <a:t>.</a:t>
            </a:r>
          </a:p>
          <a:p>
            <a:pPr marL="285750" lvl="0" indent="-285750">
              <a:buFont typeface="Arial" charset="0"/>
              <a:buChar char="•"/>
            </a:pPr>
            <a:endParaRPr lang="en-US" sz="1600" dirty="0"/>
          </a:p>
          <a:p>
            <a:r>
              <a:rPr lang="tr-TR" dirty="0" err="1">
                <a:solidFill>
                  <a:schemeClr val="accent1"/>
                </a:solidFill>
              </a:rPr>
              <a:t>EBA’nın</a:t>
            </a:r>
            <a:r>
              <a:rPr lang="tr-TR" dirty="0">
                <a:solidFill>
                  <a:schemeClr val="accent1"/>
                </a:solidFill>
              </a:rPr>
              <a:t> Zayıf Yönleri</a:t>
            </a:r>
            <a:endParaRPr lang="en-US" dirty="0">
              <a:solidFill>
                <a:schemeClr val="accent1"/>
              </a:solidFill>
            </a:endParaRPr>
          </a:p>
          <a:p>
            <a:pPr marL="285750" lvl="0" indent="-285750">
              <a:buFont typeface="Arial" charset="0"/>
              <a:buChar char="•"/>
            </a:pPr>
            <a:r>
              <a:rPr lang="tr-TR" sz="1600" dirty="0"/>
              <a:t>Çok merkezi bir yapısı var. </a:t>
            </a:r>
            <a:endParaRPr lang="en-US" sz="1600" dirty="0"/>
          </a:p>
          <a:p>
            <a:pPr marL="285750" lvl="0" indent="-285750">
              <a:buFont typeface="Arial" charset="0"/>
              <a:buChar char="•"/>
            </a:pPr>
            <a:r>
              <a:rPr lang="tr-TR" sz="1600" dirty="0"/>
              <a:t>Mesleki ve teknik eğitime yönelik özel bir yapısı yok.</a:t>
            </a:r>
            <a:endParaRPr lang="en-US" sz="1600" dirty="0"/>
          </a:p>
          <a:p>
            <a:pPr marL="285750" lvl="0" indent="-285750">
              <a:buFont typeface="Arial" charset="0"/>
              <a:buChar char="•"/>
            </a:pPr>
            <a:r>
              <a:rPr lang="tr-TR" sz="1600" dirty="0"/>
              <a:t>Öğretmenleri veya öğrencileri kendi içeriklerini üretmeye teşvik etmiyor. </a:t>
            </a:r>
            <a:endParaRPr lang="en-US" sz="1600" dirty="0"/>
          </a:p>
          <a:p>
            <a:pPr marL="285750" lvl="0" indent="-285750">
              <a:buFont typeface="Arial" charset="0"/>
              <a:buChar char="•"/>
            </a:pPr>
            <a:r>
              <a:rPr lang="tr-TR" sz="1600" dirty="0"/>
              <a:t>Sürdürülebilirliği büyük ölçüde FATİH projesine bağlı durumdadır.</a:t>
            </a:r>
            <a:endParaRPr lang="en-US" sz="1600" dirty="0"/>
          </a:p>
          <a:p>
            <a:pPr marL="285750" lvl="0" indent="-285750">
              <a:buFont typeface="Arial" charset="0"/>
              <a:buChar char="•"/>
            </a:pPr>
            <a:r>
              <a:rPr lang="tr-TR" sz="1600" dirty="0"/>
              <a:t>Teknik öğretmenlerin mesleki gelişimine özel bir içerik yok (gelecekte bir takım bağlantılar planlanmış olsa da).</a:t>
            </a:r>
            <a:endParaRPr lang="en-US" sz="1600" dirty="0"/>
          </a:p>
        </p:txBody>
      </p:sp>
    </p:spTree>
    <p:extLst>
      <p:ext uri="{BB962C8B-B14F-4D97-AF65-F5344CB8AC3E}">
        <p14:creationId xmlns:p14="http://schemas.microsoft.com/office/powerpoint/2010/main" val="3947988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4" name="Rectangle 3"/>
          <p:cNvSpPr/>
          <p:nvPr/>
        </p:nvSpPr>
        <p:spPr>
          <a:xfrm>
            <a:off x="1112017" y="636216"/>
            <a:ext cx="7845096" cy="369332"/>
          </a:xfrm>
          <a:prstGeom prst="rect">
            <a:avLst/>
          </a:prstGeom>
        </p:spPr>
        <p:txBody>
          <a:bodyPr wrap="none">
            <a:spAutoFit/>
          </a:bodyPr>
          <a:lstStyle/>
          <a:p>
            <a:pPr>
              <a:spcBef>
                <a:spcPts val="1000"/>
              </a:spcBef>
              <a:spcAft>
                <a:spcPts val="1000"/>
              </a:spcAft>
            </a:pPr>
            <a:r>
              <a:rPr lang="en-US" b="1" dirty="0">
                <a:solidFill>
                  <a:srgbClr val="5B9BD5"/>
                </a:solidFill>
                <a:latin typeface="Arial" panose="020B0604020202020204" pitchFamily="34" charset="0"/>
                <a:ea typeface="Yu Gothic Light" panose="020B0300000000000000" pitchFamily="34" charset="-128"/>
                <a:cs typeface="Arial" panose="020B0604020202020204" pitchFamily="34" charset="0"/>
              </a:rPr>
              <a:t>E-</a:t>
            </a:r>
            <a:r>
              <a:rPr lang="en-US" b="1" dirty="0" err="1">
                <a:solidFill>
                  <a:srgbClr val="5B9BD5"/>
                </a:solidFill>
                <a:latin typeface="Arial" panose="020B0604020202020204" pitchFamily="34" charset="0"/>
                <a:ea typeface="Yu Gothic Light" panose="020B0300000000000000" pitchFamily="34" charset="-128"/>
                <a:cs typeface="Arial" panose="020B0604020202020204" pitchFamily="34" charset="0"/>
              </a:rPr>
              <a:t>Kampus</a:t>
            </a:r>
            <a:r>
              <a:rPr lang="en-US" b="1" dirty="0">
                <a:solidFill>
                  <a:srgbClr val="5B9BD5"/>
                </a:solidFill>
                <a:latin typeface="Arial" panose="020B0604020202020204" pitchFamily="34" charset="0"/>
                <a:ea typeface="Yu Gothic Light" panose="020B0300000000000000" pitchFamily="34" charset="-128"/>
                <a:cs typeface="Arial" panose="020B0604020202020204" pitchFamily="34" charset="0"/>
              </a:rPr>
              <a:t> (Teacher Academy Foundation</a:t>
            </a:r>
            <a:r>
              <a:rPr lang="en-US" b="1" dirty="0" smtClean="0">
                <a:solidFill>
                  <a:srgbClr val="5B9BD5"/>
                </a:solidFill>
                <a:latin typeface="Arial" panose="020B0604020202020204" pitchFamily="34" charset="0"/>
                <a:ea typeface="Yu Gothic Light" panose="020B0300000000000000" pitchFamily="34" charset="-128"/>
                <a:cs typeface="Arial" panose="020B0604020202020204" pitchFamily="34" charset="0"/>
              </a:rPr>
              <a:t>) / </a:t>
            </a:r>
            <a:r>
              <a:rPr lang="en-US" b="1" dirty="0" err="1" smtClean="0">
                <a:solidFill>
                  <a:srgbClr val="5B9BD5"/>
                </a:solidFill>
                <a:latin typeface="Arial" panose="020B0604020202020204" pitchFamily="34" charset="0"/>
                <a:ea typeface="Yu Gothic Light" panose="020B0300000000000000" pitchFamily="34" charset="-128"/>
                <a:cs typeface="Arial" panose="020B0604020202020204" pitchFamily="34" charset="0"/>
              </a:rPr>
              <a:t>Öğretmen</a:t>
            </a:r>
            <a:r>
              <a:rPr lang="en-US" b="1" dirty="0" smtClean="0">
                <a:solidFill>
                  <a:srgbClr val="5B9BD5"/>
                </a:solidFill>
                <a:latin typeface="Arial" panose="020B0604020202020204" pitchFamily="34" charset="0"/>
                <a:ea typeface="Yu Gothic Light" panose="020B0300000000000000" pitchFamily="34" charset="-128"/>
                <a:cs typeface="Arial" panose="020B0604020202020204" pitchFamily="34" charset="0"/>
              </a:rPr>
              <a:t> </a:t>
            </a:r>
            <a:r>
              <a:rPr lang="en-US" b="1" dirty="0" err="1" smtClean="0">
                <a:solidFill>
                  <a:srgbClr val="5B9BD5"/>
                </a:solidFill>
                <a:latin typeface="Arial" panose="020B0604020202020204" pitchFamily="34" charset="0"/>
                <a:ea typeface="Yu Gothic Light" panose="020B0300000000000000" pitchFamily="34" charset="-128"/>
                <a:cs typeface="Arial" panose="020B0604020202020204" pitchFamily="34" charset="0"/>
              </a:rPr>
              <a:t>Akademisi</a:t>
            </a:r>
            <a:r>
              <a:rPr lang="en-US" b="1" dirty="0" smtClean="0">
                <a:solidFill>
                  <a:srgbClr val="5B9BD5"/>
                </a:solidFill>
                <a:latin typeface="Arial" panose="020B0604020202020204" pitchFamily="34" charset="0"/>
                <a:ea typeface="Yu Gothic Light" panose="020B0300000000000000" pitchFamily="34" charset="-128"/>
                <a:cs typeface="Arial" panose="020B0604020202020204" pitchFamily="34" charset="0"/>
              </a:rPr>
              <a:t> </a:t>
            </a:r>
            <a:r>
              <a:rPr lang="en-US" b="1" dirty="0" err="1" smtClean="0">
                <a:solidFill>
                  <a:srgbClr val="5B9BD5"/>
                </a:solidFill>
                <a:latin typeface="Arial" panose="020B0604020202020204" pitchFamily="34" charset="0"/>
                <a:ea typeface="Yu Gothic Light" panose="020B0300000000000000" pitchFamily="34" charset="-128"/>
                <a:cs typeface="Arial" panose="020B0604020202020204" pitchFamily="34" charset="0"/>
              </a:rPr>
              <a:t>Vakfı</a:t>
            </a:r>
            <a:endParaRPr lang="en-US" b="1" dirty="0">
              <a:solidFill>
                <a:srgbClr val="5B9BD5"/>
              </a:solidFill>
              <a:effectLst/>
              <a:latin typeface="Arial" panose="020B0604020202020204" pitchFamily="34" charset="0"/>
              <a:ea typeface="Yu Gothic Light" panose="020B0300000000000000" pitchFamily="34" charset="-128"/>
              <a:cs typeface="Times New Roman" panose="02020603050405020304" pitchFamily="18" charset="0"/>
            </a:endParaRPr>
          </a:p>
        </p:txBody>
      </p:sp>
      <p:sp>
        <p:nvSpPr>
          <p:cNvPr id="8" name="Rectangle 7"/>
          <p:cNvSpPr/>
          <p:nvPr/>
        </p:nvSpPr>
        <p:spPr>
          <a:xfrm>
            <a:off x="1112017" y="1345921"/>
            <a:ext cx="4417926" cy="4801314"/>
          </a:xfrm>
          <a:prstGeom prst="rect">
            <a:avLst/>
          </a:prstGeom>
        </p:spPr>
        <p:txBody>
          <a:bodyPr wrap="square">
            <a:spAutoFit/>
          </a:bodyPr>
          <a:lstStyle/>
          <a:p>
            <a:r>
              <a:rPr lang="en-US" dirty="0">
                <a:solidFill>
                  <a:schemeClr val="accent1"/>
                </a:solidFill>
              </a:rPr>
              <a:t>Strengths of E-</a:t>
            </a:r>
            <a:r>
              <a:rPr lang="en-US" dirty="0" err="1">
                <a:solidFill>
                  <a:schemeClr val="accent1"/>
                </a:solidFill>
              </a:rPr>
              <a:t>Kampus</a:t>
            </a:r>
            <a:endParaRPr lang="en-US" dirty="0">
              <a:solidFill>
                <a:schemeClr val="accent1"/>
              </a:solidFill>
            </a:endParaRPr>
          </a:p>
          <a:p>
            <a:pPr marL="285750" indent="-285750">
              <a:buFont typeface="Arial" panose="020B0604020202020204" pitchFamily="34" charset="0"/>
              <a:buChar char="•"/>
            </a:pPr>
            <a:r>
              <a:rPr lang="en-US" dirty="0" smtClean="0"/>
              <a:t>There </a:t>
            </a:r>
            <a:r>
              <a:rPr lang="en-US" dirty="0"/>
              <a:t>is strong financial backing (</a:t>
            </a:r>
            <a:r>
              <a:rPr lang="en-US" dirty="0" err="1"/>
              <a:t>Garanti</a:t>
            </a:r>
            <a:r>
              <a:rPr lang="en-US" dirty="0"/>
              <a:t> Bank).</a:t>
            </a:r>
          </a:p>
          <a:p>
            <a:pPr marL="285750" indent="-285750">
              <a:buFont typeface="Arial" panose="020B0604020202020204" pitchFamily="34" charset="0"/>
              <a:buChar char="•"/>
            </a:pPr>
            <a:r>
              <a:rPr lang="en-US" dirty="0" smtClean="0"/>
              <a:t>Face2Face (F2F) </a:t>
            </a:r>
            <a:r>
              <a:rPr lang="en-US" dirty="0"/>
              <a:t>and online training are coordinated</a:t>
            </a:r>
          </a:p>
          <a:p>
            <a:pPr marL="285750" indent="-285750">
              <a:buFont typeface="Arial" panose="020B0604020202020204" pitchFamily="34" charset="0"/>
              <a:buChar char="•"/>
            </a:pPr>
            <a:r>
              <a:rPr lang="en-US" dirty="0" smtClean="0"/>
              <a:t>A </a:t>
            </a:r>
            <a:r>
              <a:rPr lang="en-US" dirty="0"/>
              <a:t>professional team designs and develops the instructional models.</a:t>
            </a:r>
          </a:p>
          <a:p>
            <a:pPr marL="285750" indent="-285750">
              <a:buFont typeface="Arial" panose="020B0604020202020204" pitchFamily="34" charset="0"/>
              <a:buChar char="•"/>
            </a:pPr>
            <a:r>
              <a:rPr lang="en-US" dirty="0" smtClean="0"/>
              <a:t>Sustainable </a:t>
            </a:r>
            <a:r>
              <a:rPr lang="en-US" dirty="0"/>
              <a:t>and continuous monitoring &amp; evaluation.</a:t>
            </a:r>
          </a:p>
          <a:p>
            <a:pPr marL="285750" indent="-285750">
              <a:buFont typeface="Arial" panose="020B0604020202020204" pitchFamily="34" charset="0"/>
              <a:buChar char="•"/>
            </a:pPr>
            <a:r>
              <a:rPr lang="en-US" dirty="0" smtClean="0"/>
              <a:t>Targeted </a:t>
            </a:r>
            <a:r>
              <a:rPr lang="en-US" dirty="0"/>
              <a:t>at the general pedagogical skills of teachers.</a:t>
            </a:r>
          </a:p>
          <a:p>
            <a:pPr marL="285750" indent="-285750">
              <a:buFont typeface="Arial" panose="020B0604020202020204" pitchFamily="34" charset="0"/>
              <a:buChar char="•"/>
            </a:pPr>
            <a:r>
              <a:rPr lang="en-US" dirty="0" smtClean="0"/>
              <a:t>High </a:t>
            </a:r>
            <a:r>
              <a:rPr lang="en-US" dirty="0"/>
              <a:t>quality content is provided.</a:t>
            </a:r>
          </a:p>
          <a:p>
            <a:endParaRPr lang="en-US" dirty="0"/>
          </a:p>
          <a:p>
            <a:r>
              <a:rPr lang="en-US" dirty="0">
                <a:solidFill>
                  <a:schemeClr val="accent1"/>
                </a:solidFill>
              </a:rPr>
              <a:t>Weaknesses of E-</a:t>
            </a:r>
            <a:r>
              <a:rPr lang="en-US" dirty="0" err="1">
                <a:solidFill>
                  <a:schemeClr val="accent1"/>
                </a:solidFill>
              </a:rPr>
              <a:t>Kampus</a:t>
            </a:r>
            <a:r>
              <a:rPr lang="en-US" dirty="0">
                <a:solidFill>
                  <a:schemeClr val="accent1"/>
                </a:solidFill>
              </a:rPr>
              <a:t> </a:t>
            </a:r>
          </a:p>
          <a:p>
            <a:pPr marL="285750" indent="-285750">
              <a:buFont typeface="Arial" panose="020B0604020202020204" pitchFamily="34" charset="0"/>
              <a:buChar char="•"/>
            </a:pPr>
            <a:r>
              <a:rPr lang="en-US" dirty="0" smtClean="0"/>
              <a:t>No </a:t>
            </a:r>
            <a:r>
              <a:rPr lang="en-US" dirty="0"/>
              <a:t>special focus for VET teachers.</a:t>
            </a:r>
          </a:p>
          <a:p>
            <a:pPr marL="285750" indent="-285750">
              <a:buFont typeface="Arial" panose="020B0604020202020204" pitchFamily="34" charset="0"/>
              <a:buChar char="•"/>
            </a:pPr>
            <a:r>
              <a:rPr lang="en-US" dirty="0" smtClean="0"/>
              <a:t>Only </a:t>
            </a:r>
            <a:r>
              <a:rPr lang="en-US" dirty="0"/>
              <a:t>0.1% of teachers share their knowledge with others.</a:t>
            </a:r>
          </a:p>
        </p:txBody>
      </p:sp>
      <p:sp>
        <p:nvSpPr>
          <p:cNvPr id="10" name="TextBox 9"/>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err="1" smtClean="0"/>
              <a:t>evaluat</a:t>
            </a:r>
            <a:r>
              <a:rPr lang="en-US" sz="2000" b="1" cap="all" dirty="0" smtClean="0"/>
              <a:t>I</a:t>
            </a:r>
            <a:r>
              <a:rPr lang="en-GB" sz="2000" b="1" cap="all" dirty="0" smtClean="0"/>
              <a:t>on - DEĞERLENDİRME</a:t>
            </a:r>
            <a:endParaRPr lang="en-US" sz="2000" b="1" cap="all" dirty="0"/>
          </a:p>
        </p:txBody>
      </p:sp>
      <p:sp>
        <p:nvSpPr>
          <p:cNvPr id="2" name="Rectangle 1"/>
          <p:cNvSpPr/>
          <p:nvPr/>
        </p:nvSpPr>
        <p:spPr>
          <a:xfrm>
            <a:off x="6009409" y="1345921"/>
            <a:ext cx="6096000" cy="4817088"/>
          </a:xfrm>
          <a:prstGeom prst="rect">
            <a:avLst/>
          </a:prstGeom>
        </p:spPr>
        <p:txBody>
          <a:bodyPr>
            <a:spAutoFit/>
          </a:bodyPr>
          <a:lstStyle/>
          <a:p>
            <a:pPr>
              <a:lnSpc>
                <a:spcPct val="107000"/>
              </a:lnSpc>
              <a:spcAft>
                <a:spcPts val="600"/>
              </a:spcAft>
            </a:pPr>
            <a:r>
              <a:rPr lang="tr-TR" dirty="0">
                <a:solidFill>
                  <a:schemeClr val="accent1"/>
                </a:solidFill>
              </a:rPr>
              <a:t>E-</a:t>
            </a:r>
            <a:r>
              <a:rPr lang="tr-TR" dirty="0" err="1">
                <a:solidFill>
                  <a:schemeClr val="accent1"/>
                </a:solidFill>
              </a:rPr>
              <a:t>Kampus’ün</a:t>
            </a:r>
            <a:r>
              <a:rPr lang="tr-TR" dirty="0">
                <a:solidFill>
                  <a:schemeClr val="accent1"/>
                </a:solidFill>
              </a:rPr>
              <a:t> Güçlü Yönleri</a:t>
            </a:r>
            <a:endParaRPr lang="en-US" dirty="0">
              <a:solidFill>
                <a:schemeClr val="accent1"/>
              </a:solidFill>
            </a:endParaRPr>
          </a:p>
          <a:p>
            <a:pPr marL="285750" marR="0" lvl="0" indent="-285750">
              <a:lnSpc>
                <a:spcPct val="107000"/>
              </a:lnSpc>
              <a:spcBef>
                <a:spcPts val="0"/>
              </a:spcBef>
              <a:spcAft>
                <a:spcPts val="800"/>
              </a:spcAft>
              <a:buFont typeface="Arial" charset="0"/>
              <a:buChar char="•"/>
            </a:pPr>
            <a:r>
              <a:rPr lang="tr-TR" dirty="0"/>
              <a:t>Arkasında ciddi bir mali destek (Garanti Bankası) bulunmaktadır. </a:t>
            </a:r>
            <a:endParaRPr lang="en-US" dirty="0"/>
          </a:p>
          <a:p>
            <a:pPr marL="285750" marR="0" lvl="0" indent="-285750">
              <a:lnSpc>
                <a:spcPct val="107000"/>
              </a:lnSpc>
              <a:spcBef>
                <a:spcPts val="0"/>
              </a:spcBef>
              <a:spcAft>
                <a:spcPts val="800"/>
              </a:spcAft>
              <a:buFont typeface="Arial" charset="0"/>
              <a:buChar char="•"/>
            </a:pPr>
            <a:r>
              <a:rPr lang="tr-TR" dirty="0" err="1"/>
              <a:t>Yüzyüze</a:t>
            </a:r>
            <a:r>
              <a:rPr lang="tr-TR" dirty="0"/>
              <a:t> ve çevrimiçi eğitimler eşgüdüm içerisindedir. </a:t>
            </a:r>
            <a:endParaRPr lang="en-US" dirty="0"/>
          </a:p>
          <a:p>
            <a:pPr marL="285750" marR="0" lvl="0" indent="-285750">
              <a:lnSpc>
                <a:spcPct val="107000"/>
              </a:lnSpc>
              <a:spcBef>
                <a:spcPts val="0"/>
              </a:spcBef>
              <a:spcAft>
                <a:spcPts val="800"/>
              </a:spcAft>
              <a:buFont typeface="Arial" charset="0"/>
              <a:buChar char="•"/>
            </a:pPr>
            <a:r>
              <a:rPr lang="tr-TR" dirty="0"/>
              <a:t>Öğretim modelleri profesyonel bir ekip tarafından tasarlanıp geliştirilmektedir. </a:t>
            </a:r>
            <a:endParaRPr lang="en-US" dirty="0"/>
          </a:p>
          <a:p>
            <a:pPr marL="285750" marR="0" lvl="0" indent="-285750">
              <a:lnSpc>
                <a:spcPct val="107000"/>
              </a:lnSpc>
              <a:spcBef>
                <a:spcPts val="0"/>
              </a:spcBef>
              <a:spcAft>
                <a:spcPts val="800"/>
              </a:spcAft>
              <a:buFont typeface="Arial" charset="0"/>
              <a:buChar char="•"/>
            </a:pPr>
            <a:r>
              <a:rPr lang="tr-TR" dirty="0"/>
              <a:t>Sürdürülebilir ve sürekli bir izleme-değerlendirme vardır. </a:t>
            </a:r>
            <a:endParaRPr lang="en-US" dirty="0"/>
          </a:p>
          <a:p>
            <a:pPr marL="285750" marR="0" lvl="0" indent="-285750">
              <a:lnSpc>
                <a:spcPct val="107000"/>
              </a:lnSpc>
              <a:spcBef>
                <a:spcPts val="0"/>
              </a:spcBef>
              <a:spcAft>
                <a:spcPts val="800"/>
              </a:spcAft>
              <a:buFont typeface="Arial" charset="0"/>
              <a:buChar char="•"/>
            </a:pPr>
            <a:r>
              <a:rPr lang="tr-TR" dirty="0"/>
              <a:t>Öğretmenlerin genel pedagojik becerilerine yöneliktir.</a:t>
            </a:r>
            <a:endParaRPr lang="en-US" dirty="0"/>
          </a:p>
          <a:p>
            <a:pPr marL="285750" marR="0" lvl="0" indent="-285750">
              <a:lnSpc>
                <a:spcPct val="107000"/>
              </a:lnSpc>
              <a:spcBef>
                <a:spcPts val="0"/>
              </a:spcBef>
              <a:spcAft>
                <a:spcPts val="800"/>
              </a:spcAft>
              <a:buFont typeface="Arial" charset="0"/>
              <a:buChar char="•"/>
            </a:pPr>
            <a:r>
              <a:rPr lang="tr-TR" dirty="0"/>
              <a:t>Yüksek nitelikli içerik sağlamaktadır</a:t>
            </a:r>
            <a:r>
              <a:rPr lang="tr-TR" dirty="0" smtClean="0"/>
              <a:t>.</a:t>
            </a:r>
            <a:r>
              <a:rPr lang="tr-TR" dirty="0">
                <a:solidFill>
                  <a:srgbClr val="5B9BD5"/>
                </a:solidFill>
                <a:latin typeface="Arial" charset="0"/>
                <a:ea typeface="Calibri" charset="0"/>
                <a:cs typeface="Times New Roman" charset="0"/>
              </a:rPr>
              <a:t> </a:t>
            </a:r>
            <a:endParaRPr lang="en-US" dirty="0">
              <a:latin typeface="Calibri" charset="0"/>
              <a:ea typeface="Calibri" charset="0"/>
              <a:cs typeface="Times New Roman" charset="0"/>
            </a:endParaRPr>
          </a:p>
          <a:p>
            <a:pPr>
              <a:lnSpc>
                <a:spcPct val="107000"/>
              </a:lnSpc>
              <a:spcAft>
                <a:spcPts val="600"/>
              </a:spcAft>
            </a:pPr>
            <a:r>
              <a:rPr lang="tr-TR" dirty="0">
                <a:solidFill>
                  <a:schemeClr val="accent1"/>
                </a:solidFill>
              </a:rPr>
              <a:t>E-</a:t>
            </a:r>
            <a:r>
              <a:rPr lang="tr-TR" dirty="0" err="1">
                <a:solidFill>
                  <a:schemeClr val="accent1"/>
                </a:solidFill>
              </a:rPr>
              <a:t>Kampus’ün</a:t>
            </a:r>
            <a:r>
              <a:rPr lang="tr-TR" dirty="0">
                <a:solidFill>
                  <a:schemeClr val="accent1"/>
                </a:solidFill>
              </a:rPr>
              <a:t> Zayıf Yönleri</a:t>
            </a:r>
            <a:endParaRPr lang="en-US" dirty="0">
              <a:solidFill>
                <a:schemeClr val="accent1"/>
              </a:solidFill>
            </a:endParaRPr>
          </a:p>
          <a:p>
            <a:pPr marL="342900" marR="0" lvl="0" indent="-342900">
              <a:lnSpc>
                <a:spcPct val="107000"/>
              </a:lnSpc>
              <a:spcBef>
                <a:spcPts val="0"/>
              </a:spcBef>
              <a:spcAft>
                <a:spcPts val="800"/>
              </a:spcAft>
              <a:buFont typeface="+mj-lt"/>
              <a:buAutoNum type="arabicPeriod"/>
            </a:pPr>
            <a:r>
              <a:rPr lang="tr-TR" dirty="0"/>
              <a:t>Teknik öğretmenlere yönelik özel bir yapısı yoktur. </a:t>
            </a:r>
            <a:endParaRPr lang="en-US" dirty="0"/>
          </a:p>
          <a:p>
            <a:pPr marL="342900" marR="0" lvl="0" indent="-342900">
              <a:lnSpc>
                <a:spcPct val="107000"/>
              </a:lnSpc>
              <a:spcBef>
                <a:spcPts val="0"/>
              </a:spcBef>
              <a:spcAft>
                <a:spcPts val="800"/>
              </a:spcAft>
              <a:buFont typeface="+mj-lt"/>
              <a:buAutoNum type="arabicPeriod"/>
            </a:pPr>
            <a:r>
              <a:rPr lang="tr-TR" dirty="0"/>
              <a:t>Öğretmenlerin yalnızca %0.1’I diğerleriyle bilgi-deneyim paylaşmaktadır. </a:t>
            </a:r>
            <a:endParaRPr lang="en-US" dirty="0"/>
          </a:p>
        </p:txBody>
      </p:sp>
    </p:spTree>
    <p:extLst>
      <p:ext uri="{BB962C8B-B14F-4D97-AF65-F5344CB8AC3E}">
        <p14:creationId xmlns:p14="http://schemas.microsoft.com/office/powerpoint/2010/main" val="2716261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236333" y="6040583"/>
            <a:ext cx="2869076" cy="714525"/>
            <a:chOff x="9236333" y="6040583"/>
            <a:chExt cx="2869076" cy="714525"/>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1682" y="6040583"/>
              <a:ext cx="1633727" cy="714525"/>
            </a:xfrm>
            <a:prstGeom prst="rect">
              <a:avLst/>
            </a:prstGeom>
          </p:spPr>
        </p:pic>
        <p:pic>
          <p:nvPicPr>
            <p:cNvPr id="7" name="Picture 6"/>
            <p:cNvPicPr>
              <a:picLocks noChangeAspect="1"/>
            </p:cNvPicPr>
            <p:nvPr/>
          </p:nvPicPr>
          <p:blipFill>
            <a:blip r:embed="rId3"/>
            <a:stretch>
              <a:fillRect/>
            </a:stretch>
          </p:blipFill>
          <p:spPr>
            <a:xfrm>
              <a:off x="9236333" y="6147235"/>
              <a:ext cx="614249" cy="607873"/>
            </a:xfrm>
            <a:prstGeom prst="rect">
              <a:avLst/>
            </a:prstGeom>
          </p:spPr>
        </p:pic>
      </p:grpSp>
      <p:sp>
        <p:nvSpPr>
          <p:cNvPr id="2" name="Rectangle 1"/>
          <p:cNvSpPr/>
          <p:nvPr/>
        </p:nvSpPr>
        <p:spPr>
          <a:xfrm>
            <a:off x="1112017" y="710762"/>
            <a:ext cx="6635343" cy="369332"/>
          </a:xfrm>
          <a:prstGeom prst="rect">
            <a:avLst/>
          </a:prstGeom>
        </p:spPr>
        <p:txBody>
          <a:bodyPr wrap="none">
            <a:spAutoFit/>
          </a:bodyPr>
          <a:lstStyle/>
          <a:p>
            <a:r>
              <a:rPr lang="en-US" b="1" dirty="0" smtClean="0">
                <a:solidFill>
                  <a:schemeClr val="accent1"/>
                </a:solidFill>
                <a:latin typeface="Calibri" panose="020F0502020204030204" pitchFamily="34" charset="0"/>
                <a:ea typeface="Calibri" panose="020F0502020204030204" pitchFamily="34" charset="0"/>
                <a:cs typeface="Arial" panose="020B0604020202020204" pitchFamily="34" charset="0"/>
              </a:rPr>
              <a:t>VET Teacher/</a:t>
            </a:r>
            <a:r>
              <a:rPr lang="en-US" b="1" dirty="0" err="1" smtClean="0">
                <a:solidFill>
                  <a:schemeClr val="accent1"/>
                </a:solidFill>
                <a:latin typeface="Calibri" panose="020F0502020204030204" pitchFamily="34" charset="0"/>
                <a:ea typeface="Calibri" panose="020F0502020204030204" pitchFamily="34" charset="0"/>
                <a:cs typeface="Arial" panose="020B0604020202020204" pitchFamily="34" charset="0"/>
              </a:rPr>
              <a:t>Meslek</a:t>
            </a:r>
            <a:r>
              <a:rPr lang="en-US" b="1" dirty="0" smtClean="0">
                <a:solidFill>
                  <a:schemeClr val="accent1"/>
                </a:solidFill>
                <a:latin typeface="Calibri" panose="020F0502020204030204" pitchFamily="34" charset="0"/>
                <a:ea typeface="Calibri" panose="020F0502020204030204" pitchFamily="34" charset="0"/>
                <a:cs typeface="Arial" panose="020B0604020202020204" pitchFamily="34" charset="0"/>
              </a:rPr>
              <a:t> </a:t>
            </a:r>
            <a:r>
              <a:rPr lang="en-US" b="1" dirty="0" err="1">
                <a:solidFill>
                  <a:schemeClr val="accent1"/>
                </a:solidFill>
                <a:latin typeface="Calibri" panose="020F0502020204030204" pitchFamily="34" charset="0"/>
                <a:ea typeface="Calibri" panose="020F0502020204030204" pitchFamily="34" charset="0"/>
                <a:cs typeface="Arial" panose="020B0604020202020204" pitchFamily="34" charset="0"/>
              </a:rPr>
              <a:t>Öğretmeni</a:t>
            </a:r>
            <a:r>
              <a:rPr lang="en-US" b="1" dirty="0">
                <a:solidFill>
                  <a:schemeClr val="accent1"/>
                </a:solidFill>
                <a:latin typeface="Calibri" panose="020F0502020204030204" pitchFamily="34" charset="0"/>
                <a:ea typeface="Calibri" panose="020F0502020204030204" pitchFamily="34" charset="0"/>
                <a:cs typeface="Arial" panose="020B0604020202020204" pitchFamily="34" charset="0"/>
              </a:rPr>
              <a:t>: </a:t>
            </a:r>
            <a:r>
              <a:rPr lang="en-US" u="sng" dirty="0">
                <a:solidFill>
                  <a:schemeClr val="accent1"/>
                </a:solidFill>
                <a:latin typeface="Calibri" panose="020F0502020204030204" pitchFamily="34" charset="0"/>
                <a:ea typeface="Calibri" panose="020F0502020204030204" pitchFamily="34" charset="0"/>
                <a:cs typeface="Arial" panose="020B0604020202020204" pitchFamily="34" charset="0"/>
                <a:hlinkClick r:id="rId4"/>
              </a:rPr>
              <a:t>http://www.meslekogretmeni.com</a:t>
            </a:r>
            <a:r>
              <a:rPr lang="en-US" dirty="0">
                <a:solidFill>
                  <a:schemeClr val="accent1"/>
                </a:solidFill>
                <a:latin typeface="Calibri" panose="020F0502020204030204" pitchFamily="34" charset="0"/>
                <a:ea typeface="Calibri" panose="020F0502020204030204" pitchFamily="34" charset="0"/>
                <a:cs typeface="Arial" panose="020B0604020202020204" pitchFamily="34" charset="0"/>
              </a:rPr>
              <a:t> </a:t>
            </a:r>
            <a:endParaRPr lang="en-US" dirty="0">
              <a:solidFill>
                <a:schemeClr val="accent1"/>
              </a:solidFill>
            </a:endParaRPr>
          </a:p>
        </p:txBody>
      </p:sp>
      <p:sp>
        <p:nvSpPr>
          <p:cNvPr id="9" name="Rectangle 8"/>
          <p:cNvSpPr/>
          <p:nvPr/>
        </p:nvSpPr>
        <p:spPr>
          <a:xfrm>
            <a:off x="1112017" y="1596531"/>
            <a:ext cx="4098612" cy="4801314"/>
          </a:xfrm>
          <a:prstGeom prst="rect">
            <a:avLst/>
          </a:prstGeom>
        </p:spPr>
        <p:txBody>
          <a:bodyPr wrap="square">
            <a:spAutoFit/>
          </a:bodyPr>
          <a:lstStyle/>
          <a:p>
            <a:r>
              <a:rPr lang="en-US" dirty="0">
                <a:solidFill>
                  <a:schemeClr val="accent1"/>
                </a:solidFill>
              </a:rPr>
              <a:t>Strengths of meslekogretmeni.com</a:t>
            </a:r>
          </a:p>
          <a:p>
            <a:pPr marL="285750" indent="-285750">
              <a:buFont typeface="Arial" panose="020B0604020202020204" pitchFamily="34" charset="0"/>
              <a:buChar char="•"/>
            </a:pPr>
            <a:r>
              <a:rPr lang="en-US" dirty="0" smtClean="0"/>
              <a:t>It </a:t>
            </a:r>
            <a:r>
              <a:rPr lang="en-US" dirty="0"/>
              <a:t>is one of the most used online resources by VET Teachers.</a:t>
            </a:r>
          </a:p>
          <a:p>
            <a:pPr marL="285750" indent="-285750">
              <a:buFont typeface="Arial" panose="020B0604020202020204" pitchFamily="34" charset="0"/>
              <a:buChar char="•"/>
            </a:pPr>
            <a:r>
              <a:rPr lang="en-US" dirty="0" smtClean="0"/>
              <a:t>It </a:t>
            </a:r>
            <a:r>
              <a:rPr lang="en-US" dirty="0"/>
              <a:t>is an individual initiative run by a VET teacher (</a:t>
            </a:r>
            <a:r>
              <a:rPr lang="en-US" dirty="0" err="1"/>
              <a:t>Selahattin</a:t>
            </a:r>
            <a:r>
              <a:rPr lang="en-US" dirty="0"/>
              <a:t> </a:t>
            </a:r>
            <a:r>
              <a:rPr lang="en-US" dirty="0" err="1"/>
              <a:t>Havus</a:t>
            </a:r>
            <a:r>
              <a:rPr lang="en-US" dirty="0"/>
              <a:t>).</a:t>
            </a:r>
          </a:p>
          <a:p>
            <a:pPr marL="285750" indent="-285750">
              <a:buFont typeface="Arial" panose="020B0604020202020204" pitchFamily="34" charset="0"/>
              <a:buChar char="•"/>
            </a:pPr>
            <a:r>
              <a:rPr lang="en-US" dirty="0" smtClean="0"/>
              <a:t>Covers </a:t>
            </a:r>
            <a:r>
              <a:rPr lang="en-US" dirty="0"/>
              <a:t>all VET subject areas.</a:t>
            </a:r>
          </a:p>
          <a:p>
            <a:endParaRPr lang="en-US" dirty="0"/>
          </a:p>
          <a:p>
            <a:r>
              <a:rPr lang="en-US" dirty="0">
                <a:solidFill>
                  <a:schemeClr val="accent1"/>
                </a:solidFill>
              </a:rPr>
              <a:t>Weaknesses of meslekogretmeni.com</a:t>
            </a:r>
          </a:p>
          <a:p>
            <a:pPr marL="285750" indent="-285750">
              <a:buFont typeface="Arial" panose="020B0604020202020204" pitchFamily="34" charset="0"/>
              <a:buChar char="•"/>
            </a:pPr>
            <a:r>
              <a:rPr lang="en-US" dirty="0" smtClean="0"/>
              <a:t>There </a:t>
            </a:r>
            <a:r>
              <a:rPr lang="en-US" dirty="0"/>
              <a:t>is no technical or pedagogical support.</a:t>
            </a:r>
          </a:p>
          <a:p>
            <a:pPr marL="285750" indent="-285750">
              <a:buFont typeface="Arial" panose="020B0604020202020204" pitchFamily="34" charset="0"/>
              <a:buChar char="•"/>
            </a:pPr>
            <a:r>
              <a:rPr lang="en-US" dirty="0" smtClean="0"/>
              <a:t>Its </a:t>
            </a:r>
            <a:r>
              <a:rPr lang="en-US" dirty="0"/>
              <a:t>main purpose is for content sharing (lesson plans &amp; course presentations).</a:t>
            </a:r>
          </a:p>
          <a:p>
            <a:pPr marL="285750" indent="-285750">
              <a:buFont typeface="Arial" panose="020B0604020202020204" pitchFamily="34" charset="0"/>
              <a:buChar char="•"/>
            </a:pPr>
            <a:r>
              <a:rPr lang="en-US" dirty="0" smtClean="0"/>
              <a:t>There </a:t>
            </a:r>
            <a:r>
              <a:rPr lang="en-US" dirty="0"/>
              <a:t>is no login data kept by the system.</a:t>
            </a:r>
          </a:p>
          <a:p>
            <a:pPr marL="285750" indent="-285750">
              <a:buFont typeface="Arial" panose="020B0604020202020204" pitchFamily="34" charset="0"/>
              <a:buChar char="•"/>
            </a:pPr>
            <a:r>
              <a:rPr lang="en-US" dirty="0" smtClean="0"/>
              <a:t>All </a:t>
            </a:r>
            <a:r>
              <a:rPr lang="en-US" dirty="0"/>
              <a:t>content is self-uploaded by VET teachers, so there is no quality check or quality assurance.</a:t>
            </a:r>
          </a:p>
        </p:txBody>
      </p:sp>
      <p:sp>
        <p:nvSpPr>
          <p:cNvPr id="3" name="Rectangle 2"/>
          <p:cNvSpPr/>
          <p:nvPr/>
        </p:nvSpPr>
        <p:spPr>
          <a:xfrm>
            <a:off x="5961248" y="1596531"/>
            <a:ext cx="6096000" cy="4524315"/>
          </a:xfrm>
          <a:prstGeom prst="rect">
            <a:avLst/>
          </a:prstGeom>
        </p:spPr>
        <p:txBody>
          <a:bodyPr>
            <a:spAutoFit/>
          </a:bodyPr>
          <a:lstStyle/>
          <a:p>
            <a:r>
              <a:rPr lang="tr-TR" dirty="0" err="1">
                <a:solidFill>
                  <a:schemeClr val="accent1"/>
                </a:solidFill>
              </a:rPr>
              <a:t>meslekogretmeni.com’un</a:t>
            </a:r>
            <a:r>
              <a:rPr lang="tr-TR" dirty="0">
                <a:solidFill>
                  <a:schemeClr val="accent1"/>
                </a:solidFill>
              </a:rPr>
              <a:t> Güçlü Yönleri</a:t>
            </a:r>
            <a:endParaRPr lang="en-US" dirty="0">
              <a:solidFill>
                <a:schemeClr val="accent1"/>
              </a:solidFill>
            </a:endParaRPr>
          </a:p>
          <a:p>
            <a:pPr marL="285750" lvl="0" indent="-285750">
              <a:buFont typeface="Arial" charset="0"/>
              <a:buChar char="•"/>
            </a:pPr>
            <a:r>
              <a:rPr lang="tr-TR" dirty="0"/>
              <a:t>Teknik öğretmenler tarafından en fazla kullanılan çevrimiçi kaynaktır.</a:t>
            </a:r>
            <a:endParaRPr lang="en-US" dirty="0"/>
          </a:p>
          <a:p>
            <a:pPr marL="285750" lvl="0" indent="-285750">
              <a:buFont typeface="Arial" charset="0"/>
              <a:buChar char="•"/>
            </a:pPr>
            <a:r>
              <a:rPr lang="tr-TR" dirty="0"/>
              <a:t>Selahattin </a:t>
            </a:r>
            <a:r>
              <a:rPr lang="tr-TR" dirty="0" err="1"/>
              <a:t>Havuş</a:t>
            </a:r>
            <a:r>
              <a:rPr lang="tr-TR" dirty="0"/>
              <a:t> isimli bir teknik öğretmen tarafından başlatılan bireysel bir inisiyatiftir.</a:t>
            </a:r>
            <a:endParaRPr lang="en-US" dirty="0"/>
          </a:p>
          <a:p>
            <a:pPr marL="285750" lvl="0" indent="-285750">
              <a:buFont typeface="Arial" charset="0"/>
              <a:buChar char="•"/>
            </a:pPr>
            <a:r>
              <a:rPr lang="tr-TR" dirty="0"/>
              <a:t>Mesleki ve teknik eğitimin tüm konu alanlarını kapsamaktadır.</a:t>
            </a:r>
            <a:endParaRPr lang="en-US" dirty="0"/>
          </a:p>
          <a:p>
            <a:r>
              <a:rPr lang="tr-TR" dirty="0"/>
              <a:t> </a:t>
            </a:r>
            <a:endParaRPr lang="en-US" dirty="0"/>
          </a:p>
          <a:p>
            <a:r>
              <a:rPr lang="tr-TR" dirty="0" err="1">
                <a:solidFill>
                  <a:schemeClr val="accent1"/>
                </a:solidFill>
              </a:rPr>
              <a:t>meslekogretmeni.com’un</a:t>
            </a:r>
            <a:r>
              <a:rPr lang="tr-TR" dirty="0">
                <a:solidFill>
                  <a:schemeClr val="accent1"/>
                </a:solidFill>
              </a:rPr>
              <a:t> Zayıf Yönleri</a:t>
            </a:r>
            <a:endParaRPr lang="en-US" dirty="0">
              <a:solidFill>
                <a:schemeClr val="accent1"/>
              </a:solidFill>
            </a:endParaRPr>
          </a:p>
          <a:p>
            <a:pPr marL="285750" lvl="0" indent="-285750">
              <a:buFont typeface="Arial" charset="0"/>
              <a:buChar char="•"/>
            </a:pPr>
            <a:r>
              <a:rPr lang="tr-TR" dirty="0"/>
              <a:t>Teknik veya </a:t>
            </a:r>
            <a:r>
              <a:rPr lang="tr-TR" dirty="0" err="1"/>
              <a:t>öğretimsel</a:t>
            </a:r>
            <a:r>
              <a:rPr lang="tr-TR" dirty="0"/>
              <a:t> bir destek sistemi yoktur.</a:t>
            </a:r>
            <a:endParaRPr lang="en-US" dirty="0"/>
          </a:p>
          <a:p>
            <a:pPr marL="285750" lvl="0" indent="-285750">
              <a:buFont typeface="Arial" charset="0"/>
              <a:buChar char="•"/>
            </a:pPr>
            <a:r>
              <a:rPr lang="tr-TR" dirty="0"/>
              <a:t>Asıl amacı, içerik paylaşımıdır (ders planları ve ders sunumları gibi).</a:t>
            </a:r>
            <a:endParaRPr lang="en-US" dirty="0"/>
          </a:p>
          <a:p>
            <a:pPr marL="285750" lvl="0" indent="-285750">
              <a:buFont typeface="Arial" charset="0"/>
              <a:buChar char="•"/>
            </a:pPr>
            <a:r>
              <a:rPr lang="tr-TR" dirty="0"/>
              <a:t>Sistem tarafından tutulan bir kullanıcı adı-şifre giriş sistemi yoktur.</a:t>
            </a:r>
            <a:endParaRPr lang="en-US" dirty="0"/>
          </a:p>
          <a:p>
            <a:pPr marL="285750" lvl="0" indent="-285750">
              <a:buFont typeface="Arial" charset="0"/>
              <a:buChar char="•"/>
            </a:pPr>
            <a:r>
              <a:rPr lang="tr-TR" dirty="0"/>
              <a:t>Tüm içerik teknik öğretmenler tarafından yüklenmiştir, dolayısıyla bir kalite kontrol sistemi yoktur.</a:t>
            </a:r>
            <a:endParaRPr lang="en-US" dirty="0"/>
          </a:p>
        </p:txBody>
      </p:sp>
      <p:sp>
        <p:nvSpPr>
          <p:cNvPr id="11" name="TextBox 10"/>
          <p:cNvSpPr txBox="1"/>
          <p:nvPr/>
        </p:nvSpPr>
        <p:spPr>
          <a:xfrm rot="5400000">
            <a:off x="-3067155" y="3075057"/>
            <a:ext cx="6858000" cy="7078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000" b="1" dirty="0" smtClean="0"/>
              <a:t>2</a:t>
            </a:r>
            <a:r>
              <a:rPr lang="en-US" sz="2000" b="1" baseline="30000" dirty="0" smtClean="0"/>
              <a:t>nd</a:t>
            </a:r>
            <a:r>
              <a:rPr lang="en-US" sz="2000" b="1" dirty="0" smtClean="0"/>
              <a:t>  PHASE of the </a:t>
            </a:r>
            <a:r>
              <a:rPr lang="en-US" sz="2000" b="1" dirty="0" smtClean="0"/>
              <a:t>STUDY/ÇALIŞMANIN 2. FAZI</a:t>
            </a:r>
            <a:endParaRPr lang="en-US" sz="2000" b="1" dirty="0" smtClean="0"/>
          </a:p>
          <a:p>
            <a:pPr algn="ctr"/>
            <a:r>
              <a:rPr lang="en-GB" sz="2000" b="1" cap="all" dirty="0" err="1" smtClean="0"/>
              <a:t>evaluat</a:t>
            </a:r>
            <a:r>
              <a:rPr lang="en-US" sz="2000" b="1" cap="all" dirty="0" smtClean="0"/>
              <a:t>I</a:t>
            </a:r>
            <a:r>
              <a:rPr lang="en-GB" sz="2000" b="1" cap="all" dirty="0" smtClean="0"/>
              <a:t>on - DEĞERLENDİRME</a:t>
            </a:r>
            <a:endParaRPr lang="en-US" sz="2000" b="1" cap="all" dirty="0"/>
          </a:p>
        </p:txBody>
      </p:sp>
    </p:spTree>
    <p:extLst>
      <p:ext uri="{BB962C8B-B14F-4D97-AF65-F5344CB8AC3E}">
        <p14:creationId xmlns:p14="http://schemas.microsoft.com/office/powerpoint/2010/main" val="3869068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2346</Words>
  <Application>Microsoft Macintosh PowerPoint</Application>
  <PresentationFormat>Widescreen</PresentationFormat>
  <Paragraphs>255</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Calibri</vt:lpstr>
      <vt:lpstr>Calibri Light</vt:lpstr>
      <vt:lpstr>Mangal</vt:lpstr>
      <vt:lpstr>Symbol</vt:lpstr>
      <vt:lpstr>Times New Roman</vt:lpstr>
      <vt:lpstr>Wingdings</vt:lpstr>
      <vt:lpstr>Yu Gothic Light</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Soner YILDIRIM</dc:creator>
  <cp:lastModifiedBy>Soner YILDIRIM</cp:lastModifiedBy>
  <cp:revision>21</cp:revision>
  <dcterms:created xsi:type="dcterms:W3CDTF">2017-02-14T08:22:57Z</dcterms:created>
  <dcterms:modified xsi:type="dcterms:W3CDTF">2017-02-14T18:55:25Z</dcterms:modified>
</cp:coreProperties>
</file>