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476" r:id="rId2"/>
    <p:sldId id="481" r:id="rId3"/>
    <p:sldId id="485" r:id="rId4"/>
    <p:sldId id="477" r:id="rId5"/>
    <p:sldId id="487" r:id="rId6"/>
    <p:sldId id="478" r:id="rId7"/>
    <p:sldId id="495" r:id="rId8"/>
    <p:sldId id="496" r:id="rId9"/>
    <p:sldId id="497" r:id="rId10"/>
    <p:sldId id="479" r:id="rId11"/>
    <p:sldId id="494" r:id="rId12"/>
    <p:sldId id="493" r:id="rId13"/>
    <p:sldId id="498" r:id="rId14"/>
    <p:sldId id="480" r:id="rId15"/>
    <p:sldId id="492" r:id="rId16"/>
    <p:sldId id="452" r:id="rId17"/>
    <p:sldId id="4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BE76E75-C380-4627-AD2B-21AB67C0BB40}">
          <p14:sldIdLst/>
        </p14:section>
        <p14:section name="University of Twente" id="{EC12499F-D97E-4841-9B77-6397EC68AC5A}">
          <p14:sldIdLst>
            <p14:sldId id="476"/>
            <p14:sldId id="481"/>
            <p14:sldId id="485"/>
            <p14:sldId id="477"/>
            <p14:sldId id="487"/>
            <p14:sldId id="478"/>
            <p14:sldId id="495"/>
            <p14:sldId id="496"/>
            <p14:sldId id="497"/>
            <p14:sldId id="479"/>
            <p14:sldId id="494"/>
            <p14:sldId id="493"/>
            <p14:sldId id="498"/>
            <p14:sldId id="480"/>
            <p14:sldId id="492"/>
            <p14:sldId id="452"/>
            <p14:sldId id="4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94705" autoAdjust="0"/>
  </p:normalViewPr>
  <p:slideViewPr>
    <p:cSldViewPr snapToGrid="0">
      <p:cViewPr varScale="1">
        <p:scale>
          <a:sx n="49" d="100"/>
          <a:sy n="49" d="100"/>
        </p:scale>
        <p:origin x="2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4T12:27:43.261" idx="1">
    <p:pos x="10" y="10"/>
    <p:text>Is it confusing to illustrate with TES if we are saying that this is basically a repository -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4T12:35:56.482" idx="2">
    <p:pos x="6065" y="425"/>
    <p:text>For me some of these boxes are of low relevance for our purposes:
I would say that main functionalities of repository platform are:
- accumulation and archiving of materials
- upload and download of materials
- searchability
- review and ratings systems - QA
- OERs
-  e-learning tools
- analytics
- market place
- commercialisation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4T12:37:53.389" idx="3">
    <p:pos x="10" y="10"/>
    <p:text>I will convert to poll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4T13:03:51.964" idx="5">
    <p:pos x="3979" y="248"/>
    <p:text>this is the kind of advice I had in mind - maybe you could find an image or cartoon to illustrate one of these ideas..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330A5-59C9-4F1B-B213-9B69634409B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6F862-C1E9-4F6F-AC83-908AB6B52B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840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020E0-F140-4D41-BCEF-473A053AD992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A9ADB-6DA5-4DBD-97FB-DAFF03B7315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337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F045D-CD17-48F3-BC48-E045CE9FC5E8}" type="slidenum">
              <a:rPr lang="en-GB"/>
              <a:pPr/>
              <a:t>1</a:t>
            </a:fld>
            <a:endParaRPr lang="en-GB"/>
          </a:p>
        </p:txBody>
      </p:sp>
      <p:sp>
        <p:nvSpPr>
          <p:cNvPr id="173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1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3700" y="692150"/>
            <a:ext cx="607218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1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18AC69-5688-4EA5-A27F-439B3991F094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A609-51EC-48D7-9A0A-F7809F1A5129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B84D-AA55-45EE-83E8-38E56EED340B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50838"/>
            <a:ext cx="10380133" cy="542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1658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1658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16585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854160A-396A-446C-A329-B590F1EEA3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3962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CE1-91A9-459A-A124-DE551828CC9D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1548-C5EC-41A7-A281-F2F77F99AE44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AAD-26CD-4397-93E5-1832E9C31B63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DB6-AD60-4001-91FA-21CBD7DC4837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6202-667C-4F29-B28B-F00F6E1D19D7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2D36-8774-46F5-A6A0-B95DFE743E17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1E18-A8CF-4581-8661-EA087F735DF5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D730-0744-4818-A2C3-43DDACC835B1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697FE3-E4DE-461F-9B1A-3CDFB02CD73E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28600"/>
            <a:ext cx="11849100" cy="6629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“Web Platforms for Professional Development"</a:t>
            </a:r>
            <a:r>
              <a:rPr lang="en-GB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/>
            </a:r>
            <a:br>
              <a:rPr lang="en-GB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nl-NL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/>
            </a:r>
            <a:br>
              <a:rPr lang="nl-NL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nl-NL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/>
            </a:r>
            <a:br>
              <a:rPr lang="nl-NL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Piet Kommers</a:t>
            </a:r>
            <a:b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Julian Stanley</a:t>
            </a:r>
            <a:b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/>
            </a:r>
            <a:b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1 Professions need Continuous Education and Training</a:t>
            </a:r>
            <a:b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2 The Web offers tool for Supporting VET Teachers through</a:t>
            </a:r>
            <a:b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	Learning Resources, </a:t>
            </a:r>
            <a:b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	News/Updating</a:t>
            </a:r>
            <a:b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>	Collaboration</a:t>
            </a:r>
            <a:b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/>
            </a:r>
            <a:b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  <a:t/>
            </a:r>
            <a:br>
              <a:rPr lang="en-US" sz="2400" dirty="0">
                <a:latin typeface="Abadi MT Condensed Light" charset="0"/>
                <a:ea typeface="Abadi MT Condensed Light" charset="0"/>
                <a:cs typeface="Abadi MT Condensed Light" charset="0"/>
              </a:rPr>
            </a:br>
            <a:endParaRPr lang="en-US" sz="24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8697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/>
          </p:nvPr>
        </p:nvSpPr>
        <p:spPr>
          <a:xfrm>
            <a:off x="0" y="0"/>
            <a:ext cx="12192000" cy="69635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The main functionalities of a repository platform are:</a:t>
            </a:r>
          </a:p>
          <a:p>
            <a:endParaRPr lang="en-US" sz="3200" dirty="0"/>
          </a:p>
          <a:p>
            <a:pPr marL="560070" indent="-514350">
              <a:buFont typeface="+mj-lt"/>
              <a:buAutoNum type="arabicPeriod"/>
            </a:pPr>
            <a:r>
              <a:rPr lang="en-US" sz="3200" dirty="0"/>
              <a:t>- accumulation and archiving of materials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dirty="0"/>
              <a:t>- upload and download of materials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dirty="0"/>
              <a:t>- </a:t>
            </a:r>
            <a:r>
              <a:rPr lang="en-US" sz="3200" dirty="0" err="1"/>
              <a:t>searchability</a:t>
            </a:r>
            <a:endParaRPr lang="en-US" sz="3200" dirty="0"/>
          </a:p>
          <a:p>
            <a:pPr marL="560070" indent="-514350">
              <a:buFont typeface="+mj-lt"/>
              <a:buAutoNum type="arabicPeriod"/>
            </a:pPr>
            <a:r>
              <a:rPr lang="en-US" sz="3200" dirty="0"/>
              <a:t>- review and ratings systems - QA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dirty="0"/>
              <a:t>- OERs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dirty="0"/>
              <a:t>-  e-learning tools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dirty="0"/>
              <a:t>- analytics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dirty="0"/>
              <a:t>- market place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dirty="0"/>
              <a:t>- commercialization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2118726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/>
              <a:t>Give an example of repository DSCHOOL or 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5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6919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/>
              <a:t>What do Virtual Platforms look like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9781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/>
              <a:t>Actuality Platforms – could illustrate with screenshot official Agency page such as Swiss VET – which lists events and news…that connect to VET (I would remove slides 12 and 13 as I think they are a bit misleading – they have nothing to do with VET)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539" t="10826" r="8384" b="78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2633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/>
              <a:t>Actuality Platforms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122" name="Picture 2" descr="January's most shared sites on Facebook - NewsW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58" y="618714"/>
            <a:ext cx="8821015" cy="60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9430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/>
              <a:t>Actuality Platforms – could illustrate with screenshot official Agency page such as Swiss VET – which lists events and news…that connect to VET (I would remove slides 12 and 13 as I think they are a bit misleading – they have nothing to do with VET)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0085" t="13333" r="21837" b="5641"/>
          <a:stretch/>
        </p:blipFill>
        <p:spPr>
          <a:xfrm>
            <a:off x="0" y="-34924"/>
            <a:ext cx="12192000" cy="68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3640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69703"/>
              </p:ext>
            </p:extLst>
          </p:nvPr>
        </p:nvGraphicFramePr>
        <p:xfrm>
          <a:off x="1435100" y="338666"/>
          <a:ext cx="9753598" cy="519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921">
                  <a:extLst>
                    <a:ext uri="{9D8B030D-6E8A-4147-A177-3AD203B41FA5}">
                      <a16:colId xmlns:a16="http://schemas.microsoft.com/office/drawing/2014/main" xmlns="" val="3750887554"/>
                    </a:ext>
                  </a:extLst>
                </a:gridCol>
                <a:gridCol w="2019921">
                  <a:extLst>
                    <a:ext uri="{9D8B030D-6E8A-4147-A177-3AD203B41FA5}">
                      <a16:colId xmlns:a16="http://schemas.microsoft.com/office/drawing/2014/main" xmlns="" val="1568776629"/>
                    </a:ext>
                  </a:extLst>
                </a:gridCol>
                <a:gridCol w="2150841">
                  <a:extLst>
                    <a:ext uri="{9D8B030D-6E8A-4147-A177-3AD203B41FA5}">
                      <a16:colId xmlns:a16="http://schemas.microsoft.com/office/drawing/2014/main" xmlns="" val="3685343711"/>
                    </a:ext>
                  </a:extLst>
                </a:gridCol>
                <a:gridCol w="3294977">
                  <a:extLst>
                    <a:ext uri="{9D8B030D-6E8A-4147-A177-3AD203B41FA5}">
                      <a16:colId xmlns:a16="http://schemas.microsoft.com/office/drawing/2014/main" xmlns="" val="1192797368"/>
                    </a:ext>
                  </a:extLst>
                </a:gridCol>
                <a:gridCol w="267938">
                  <a:extLst>
                    <a:ext uri="{9D8B030D-6E8A-4147-A177-3AD203B41FA5}">
                      <a16:colId xmlns:a16="http://schemas.microsoft.com/office/drawing/2014/main" xmlns="" val="2667489395"/>
                    </a:ext>
                  </a:extLst>
                </a:gridCol>
              </a:tblGrid>
              <a:tr h="646642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 Platform Functionality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Direction of Initiatives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to be Delivered?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 Circle how Important it looks to you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5828459"/>
                  </a:ext>
                </a:extLst>
              </a:tr>
              <a:tr h="646642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Repository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Top-Down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Lesson Materials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–  2  –  3  –  4  –  5 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295398"/>
                  </a:ext>
                </a:extLst>
              </a:tr>
              <a:tr h="646642"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9683780"/>
                  </a:ext>
                </a:extLst>
              </a:tr>
              <a:tr h="646642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Actuality / News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Moment Context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–  2  –  3  –  4  –  5 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9113705"/>
                  </a:ext>
                </a:extLst>
              </a:tr>
              <a:tr h="646642">
                <a:tc>
                  <a:txBody>
                    <a:bodyPr/>
                    <a:lstStyle/>
                    <a:p>
                      <a:endParaRPr lang="nl-NL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1009651"/>
                  </a:ext>
                </a:extLst>
              </a:tr>
              <a:tr h="646642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Bottom-up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Sharing and Working Together</a:t>
                      </a:r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–  2  –  3  –  4  –  5 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9976870"/>
                  </a:ext>
                </a:extLst>
              </a:tr>
              <a:tr h="646642">
                <a:tc>
                  <a:txBody>
                    <a:bodyPr/>
                    <a:lstStyle/>
                    <a:p>
                      <a:endParaRPr lang="nl-NL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4039403"/>
                  </a:ext>
                </a:extLst>
              </a:tr>
              <a:tr h="646642"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7684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00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3600" dirty="0"/>
              <a:t>Advice for Designers of Web-Based Platforms</a:t>
            </a:r>
          </a:p>
          <a:p>
            <a:endParaRPr lang="en-GB" dirty="0"/>
          </a:p>
          <a:p>
            <a:pPr marL="731520" lvl="1" indent="-457200">
              <a:buAutoNum type="arabicParenR"/>
            </a:pPr>
            <a:r>
              <a:rPr lang="en-GB" sz="2800" dirty="0"/>
              <a:t>Map out what is already there and what is missing</a:t>
            </a:r>
          </a:p>
          <a:p>
            <a:pPr marL="731520" lvl="1" indent="-457200">
              <a:buAutoNum type="arabicParenR"/>
            </a:pPr>
            <a:r>
              <a:rPr lang="en-GB" sz="2800" dirty="0"/>
              <a:t>Find out what has been successful and what has failed</a:t>
            </a:r>
          </a:p>
          <a:p>
            <a:pPr marL="731520" lvl="1" indent="-457200">
              <a:buAutoNum type="arabicParenR"/>
            </a:pPr>
            <a:r>
              <a:rPr lang="en-GB" sz="2800" dirty="0"/>
              <a:t>Consult with stakeholders to try to agree the mix of purposes – repository, actuality and communication – this will influence choices about scale, management, technology, budget etc.</a:t>
            </a:r>
          </a:p>
          <a:p>
            <a:pPr marL="731520" lvl="1" indent="-457200">
              <a:buAutoNum type="arabicParenR"/>
            </a:pPr>
            <a:r>
              <a:rPr lang="en-GB" sz="2800" dirty="0"/>
              <a:t>Make sure that the platform offers materials, contacts or news that teachers really want. </a:t>
            </a:r>
          </a:p>
          <a:p>
            <a:pPr marL="731520" lvl="1" indent="-457200">
              <a:buAutoNum type="arabicParenR"/>
            </a:pPr>
            <a:r>
              <a:rPr lang="en-GB" sz="2800" dirty="0"/>
              <a:t>Design for trust – both for communication and for materials</a:t>
            </a:r>
          </a:p>
          <a:p>
            <a:pPr marL="731520" lvl="1" indent="-457200">
              <a:buAutoNum type="arabicParenR"/>
            </a:pPr>
            <a:r>
              <a:rPr lang="en-GB" sz="2800" dirty="0"/>
              <a:t>Think about the future – how will content be renewed? What will keep teachers coming back to the site?</a:t>
            </a:r>
          </a:p>
          <a:p>
            <a:pPr marL="731520" lvl="1" indent="-457200">
              <a:buAutoNum type="arabicParenR"/>
            </a:pPr>
            <a:r>
              <a:rPr lang="en-GB" sz="2800" dirty="0"/>
              <a:t>Make the technology serve the community and its members and their goals – not the other way around</a:t>
            </a:r>
          </a:p>
          <a:p>
            <a:pPr marL="731520" lvl="1" indent="-457200">
              <a:buAutoNum type="arabicParenR"/>
            </a:pPr>
            <a:r>
              <a:rPr lang="en-GB" sz="2800" dirty="0"/>
              <a:t>Blend web-based platforms with face to face meetings, trainings and communities</a:t>
            </a:r>
          </a:p>
          <a:p>
            <a:pPr marL="731520" lvl="1" indent="-457200">
              <a:buAutoNum type="arabicParenR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2788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err="1"/>
              <a:t>Communcation</a:t>
            </a:r>
            <a:r>
              <a:rPr lang="en-GB" dirty="0"/>
              <a:t> Platforms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4098" name="Picture 2" descr="unified communication platf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99" y="925860"/>
            <a:ext cx="7619134" cy="56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7650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4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6549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/>
              <a:t>What do Virtual Platforms look like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30" name="Picture 6" descr="Afbeeldingsresultaat voor community of prac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79" y="696903"/>
            <a:ext cx="8206221" cy="61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8568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4337" t="10462" r="7202"/>
          <a:stretch/>
        </p:blipFill>
        <p:spPr>
          <a:xfrm>
            <a:off x="0" y="-4812"/>
            <a:ext cx="12192000" cy="68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0266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/>
              <a:t>What functionalities are worth having?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050" name="Picture 2" descr="Model Only 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6869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/>
              <a:t>Add screen shot from </a:t>
            </a:r>
            <a:r>
              <a:rPr lang="en-GB" dirty="0" err="1"/>
              <a:t>whatsapp</a:t>
            </a:r>
            <a:r>
              <a:rPr lang="en-GB" dirty="0"/>
              <a:t> or </a:t>
            </a:r>
            <a:r>
              <a:rPr lang="en-GB" dirty="0" err="1"/>
              <a:t>facebook</a:t>
            </a:r>
            <a:r>
              <a:rPr lang="en-GB" dirty="0"/>
              <a:t> – we need to mention social media as possible tools for communications platforms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016" t="7223" r="1582" b="2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00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/>
              <a:t>Add screen shot from </a:t>
            </a:r>
            <a:r>
              <a:rPr lang="en-GB" dirty="0" err="1"/>
              <a:t>whatsapp</a:t>
            </a:r>
            <a:r>
              <a:rPr lang="en-GB" dirty="0"/>
              <a:t> or </a:t>
            </a:r>
            <a:r>
              <a:rPr lang="en-GB" dirty="0" err="1"/>
              <a:t>facebook</a:t>
            </a:r>
            <a:r>
              <a:rPr lang="en-GB" dirty="0"/>
              <a:t> – we need to mention social media as possible tools for communications platforms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008" t="10256" r="7094"/>
          <a:stretch/>
        </p:blipFill>
        <p:spPr>
          <a:xfrm>
            <a:off x="0" y="-11845"/>
            <a:ext cx="12192000" cy="68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705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/>
              <a:t>Add screen shot from </a:t>
            </a:r>
            <a:r>
              <a:rPr lang="en-GB" dirty="0" err="1"/>
              <a:t>whatsapp</a:t>
            </a:r>
            <a:r>
              <a:rPr lang="en-GB" dirty="0"/>
              <a:t> or </a:t>
            </a:r>
            <a:r>
              <a:rPr lang="en-GB" dirty="0" err="1"/>
              <a:t>facebook</a:t>
            </a:r>
            <a:r>
              <a:rPr lang="en-GB" dirty="0"/>
              <a:t> – we need to mention social media as possible tools for communications platforms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160A-396A-446C-A329-B590F1EEA3CA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2" y="14068"/>
            <a:ext cx="12164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5508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16902</TotalTime>
  <Words>450</Words>
  <Application>Microsoft Office PowerPoint</Application>
  <PresentationFormat>Widescreen</PresentationFormat>
  <Paragraphs>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Abadi MT Condensed Light</vt:lpstr>
      <vt:lpstr>Arial</vt:lpstr>
      <vt:lpstr>Calibri</vt:lpstr>
      <vt:lpstr>Corbel</vt:lpstr>
      <vt:lpstr>Basis</vt:lpstr>
      <vt:lpstr>“Web Platforms for Professional Development"   Piet Kommers Julian Stanley  1 Professions need Continuous Education and Training 2 The Web offers tool for Supporting VET Teachers through  Learning Resources,   News/Updating  Collaboration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GOV indicator: Learning from Good Practices of the EU Grundtvig LLP project OPENGOVEU 2013-2015</dc:title>
  <dc:creator>Mark Verhijde</dc:creator>
  <cp:keywords>OPENGOVEU;IADIS e-Society 2016</cp:keywords>
  <cp:lastModifiedBy>Julian Stanley</cp:lastModifiedBy>
  <cp:revision>212</cp:revision>
  <cp:lastPrinted>2016-04-21T06:55:48Z</cp:lastPrinted>
  <dcterms:created xsi:type="dcterms:W3CDTF">2016-04-03T19:51:29Z</dcterms:created>
  <dcterms:modified xsi:type="dcterms:W3CDTF">2017-02-27T09:11:42Z</dcterms:modified>
</cp:coreProperties>
</file>