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03" r:id="rId2"/>
    <p:sldMasterId id="2147483729" r:id="rId3"/>
    <p:sldMasterId id="2147483793" r:id="rId4"/>
    <p:sldMasterId id="2147484013" r:id="rId5"/>
    <p:sldMasterId id="2147484157" r:id="rId6"/>
    <p:sldMasterId id="2147484193" r:id="rId7"/>
    <p:sldMasterId id="2147484205" r:id="rId8"/>
    <p:sldMasterId id="2147484241" r:id="rId9"/>
    <p:sldMasterId id="2147484254" r:id="rId10"/>
    <p:sldMasterId id="2147484278" r:id="rId11"/>
  </p:sldMasterIdLst>
  <p:notesMasterIdLst>
    <p:notesMasterId r:id="rId24"/>
  </p:notesMasterIdLst>
  <p:handoutMasterIdLst>
    <p:handoutMasterId r:id="rId25"/>
  </p:handoutMasterIdLst>
  <p:sldIdLst>
    <p:sldId id="439" r:id="rId12"/>
    <p:sldId id="440" r:id="rId13"/>
    <p:sldId id="436" r:id="rId14"/>
    <p:sldId id="444" r:id="rId15"/>
    <p:sldId id="428" r:id="rId16"/>
    <p:sldId id="445" r:id="rId17"/>
    <p:sldId id="441" r:id="rId18"/>
    <p:sldId id="425" r:id="rId19"/>
    <p:sldId id="442" r:id="rId20"/>
    <p:sldId id="443" r:id="rId21"/>
    <p:sldId id="446" r:id="rId22"/>
    <p:sldId id="361" r:id="rId23"/>
  </p:sldIdLst>
  <p:sldSz cx="9144000" cy="6858000" type="screen4x3"/>
  <p:notesSz cx="6805613" cy="9944100"/>
  <p:custDataLst>
    <p:tags r:id="rId26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D5EC1"/>
    <a:srgbClr val="FF6600"/>
    <a:srgbClr val="164194"/>
    <a:srgbClr val="33ACE3"/>
    <a:srgbClr val="FF00FF"/>
    <a:srgbClr val="000090"/>
    <a:srgbClr val="3166CF"/>
    <a:srgbClr val="3E6FD2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1933" autoAdjust="0"/>
  </p:normalViewPr>
  <p:slideViewPr>
    <p:cSldViewPr showGuides="1">
      <p:cViewPr>
        <p:scale>
          <a:sx n="80" d="100"/>
          <a:sy n="80" d="100"/>
        </p:scale>
        <p:origin x="-2472" y="-786"/>
      </p:cViewPr>
      <p:guideLst>
        <p:guide orient="horz" pos="1162"/>
        <p:guide pos="26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ED45814-836F-4D02-9B3F-C8895E0452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6458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20961ED-B8B5-4C64-9727-6F12A830C9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761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769938"/>
            <a:ext cx="4979987" cy="3735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770E-1730-4C68-84BC-46DC65E5F42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93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5D30D4-B6D0-44F5-8DFB-88DC0EC4926B}" type="slidenum">
              <a:rPr lang="en-GB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69938"/>
            <a:ext cx="4979987" cy="3735387"/>
          </a:xfrm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69938"/>
            <a:ext cx="4979987" cy="3735387"/>
          </a:xfrm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 noChangeArrowheads="1"/>
          </p:cNvSpPr>
          <p:nvPr>
            <p:ph type="ctrTitle"/>
          </p:nvPr>
        </p:nvSpPr>
        <p:spPr>
          <a:xfrm>
            <a:off x="4068530" y="3140968"/>
            <a:ext cx="4751942" cy="1296144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 b="1">
                <a:solidFill>
                  <a:srgbClr val="164194"/>
                </a:solidFill>
                <a:latin typeface="Verdana"/>
                <a:cs typeface="Verdana"/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8" name="Subtitle 5"/>
          <p:cNvSpPr>
            <a:spLocks noGrp="1" noChangeArrowheads="1"/>
          </p:cNvSpPr>
          <p:nvPr>
            <p:ph type="subTitle" idx="1"/>
          </p:nvPr>
        </p:nvSpPr>
        <p:spPr>
          <a:xfrm>
            <a:off x="4067978" y="4509120"/>
            <a:ext cx="4752547" cy="936104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067978" y="5517232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>
                <a:solidFill>
                  <a:srgbClr val="164194"/>
                </a:solidFill>
              </a:defRPr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3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5788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E93DCBE-3F7C-2940-B10B-8BF754A95792}" type="datetimeFigureOut">
              <a:rPr lang="fr-FR"/>
              <a:pPr>
                <a:defRPr/>
              </a:pPr>
              <a:t>07/03/2017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FF47DA3-1C5D-467C-A064-38AB21E607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4624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Cliquez pour modifier les styles du texte du masque</a:t>
            </a:r>
          </a:p>
          <a:p>
            <a:pPr lvl="1"/>
            <a:r>
              <a:rPr lang="fi-FI" smtClean="0"/>
              <a:t>Deuxième niveau</a:t>
            </a:r>
          </a:p>
          <a:p>
            <a:pPr lvl="2"/>
            <a:r>
              <a:rPr lang="fi-FI" smtClean="0"/>
              <a:t>Troisième niveau</a:t>
            </a:r>
          </a:p>
          <a:p>
            <a:pPr lvl="3"/>
            <a:r>
              <a:rPr lang="fi-FI" smtClean="0"/>
              <a:t>Quatrième niveau</a:t>
            </a:r>
          </a:p>
          <a:p>
            <a:pPr lvl="4"/>
            <a:r>
              <a:rPr lang="fi-FI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Cliquez pour modifier les styles du texte du masque</a:t>
            </a:r>
          </a:p>
          <a:p>
            <a:pPr lvl="1"/>
            <a:r>
              <a:rPr lang="fi-FI" smtClean="0"/>
              <a:t>Deuxième niveau</a:t>
            </a:r>
          </a:p>
          <a:p>
            <a:pPr lvl="2"/>
            <a:r>
              <a:rPr lang="fi-FI" smtClean="0"/>
              <a:t>Troisième niveau</a:t>
            </a:r>
          </a:p>
          <a:p>
            <a:pPr lvl="3"/>
            <a:r>
              <a:rPr lang="fi-FI" smtClean="0"/>
              <a:t>Quatrième niveau</a:t>
            </a:r>
          </a:p>
          <a:p>
            <a:pPr lvl="4"/>
            <a:r>
              <a:rPr lang="fi-FI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E93DCBE-3F7C-2940-B10B-8BF754A95792}" type="datetimeFigureOut">
              <a:rPr lang="fr-FR"/>
              <a:pPr>
                <a:defRPr/>
              </a:pPr>
              <a:t>07/03/2017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5FC39D4-7DD5-43E2-AB49-FE93F9AE15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763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Cliquez pour modifier les styles du texte du masque</a:t>
            </a:r>
          </a:p>
          <a:p>
            <a:pPr lvl="1"/>
            <a:r>
              <a:rPr lang="fi-FI" smtClean="0"/>
              <a:t>Deuxième niveau</a:t>
            </a:r>
          </a:p>
          <a:p>
            <a:pPr lvl="2"/>
            <a:r>
              <a:rPr lang="fi-FI" smtClean="0"/>
              <a:t>Troisième niveau</a:t>
            </a:r>
          </a:p>
          <a:p>
            <a:pPr lvl="3"/>
            <a:r>
              <a:rPr lang="fi-FI" smtClean="0"/>
              <a:t>Quatrième niveau</a:t>
            </a:r>
          </a:p>
          <a:p>
            <a:pPr lvl="4"/>
            <a:r>
              <a:rPr lang="fi-FI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Cliquez pour modifier les styles du texte du masque</a:t>
            </a:r>
          </a:p>
          <a:p>
            <a:pPr lvl="1"/>
            <a:r>
              <a:rPr lang="fi-FI" smtClean="0"/>
              <a:t>Deuxième niveau</a:t>
            </a:r>
          </a:p>
          <a:p>
            <a:pPr lvl="2"/>
            <a:r>
              <a:rPr lang="fi-FI" smtClean="0"/>
              <a:t>Troisième niveau</a:t>
            </a:r>
          </a:p>
          <a:p>
            <a:pPr lvl="3"/>
            <a:r>
              <a:rPr lang="fi-FI" smtClean="0"/>
              <a:t>Quatrième niveau</a:t>
            </a:r>
          </a:p>
          <a:p>
            <a:pPr lvl="4"/>
            <a:r>
              <a:rPr lang="fi-FI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E93DCBE-3F7C-2940-B10B-8BF754A95792}" type="datetimeFigureOut">
              <a:rPr lang="fr-FR"/>
              <a:pPr>
                <a:defRPr/>
              </a:pPr>
              <a:t>07/03/2017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B151E91-F505-4283-93E3-F394E1A8A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5369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E93DCBE-3F7C-2940-B10B-8BF754A95792}" type="datetimeFigureOut">
              <a:rPr lang="fr-FR"/>
              <a:pPr>
                <a:defRPr/>
              </a:pPr>
              <a:t>07/03/2017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C6D7724-4B86-40A0-AEEC-8C7408EEF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192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E93DCBE-3F7C-2940-B10B-8BF754A95792}" type="datetimeFigureOut">
              <a:rPr lang="fr-FR"/>
              <a:pPr>
                <a:defRPr/>
              </a:pPr>
              <a:t>07/03/2017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59C247E-8506-401F-B6F9-31E89DBE2B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4765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Cliquez pour modifier les styles du texte du masque</a:t>
            </a:r>
          </a:p>
          <a:p>
            <a:pPr lvl="1"/>
            <a:r>
              <a:rPr lang="fi-FI" smtClean="0"/>
              <a:t>Deuxième niveau</a:t>
            </a:r>
          </a:p>
          <a:p>
            <a:pPr lvl="2"/>
            <a:r>
              <a:rPr lang="fi-FI" smtClean="0"/>
              <a:t>Troisième niveau</a:t>
            </a:r>
          </a:p>
          <a:p>
            <a:pPr lvl="3"/>
            <a:r>
              <a:rPr lang="fi-FI" smtClean="0"/>
              <a:t>Quatrième niveau</a:t>
            </a:r>
          </a:p>
          <a:p>
            <a:pPr lvl="4"/>
            <a:r>
              <a:rPr lang="fi-FI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E93DCBE-3F7C-2940-B10B-8BF754A95792}" type="datetimeFigureOut">
              <a:rPr lang="fr-FR"/>
              <a:pPr>
                <a:defRPr/>
              </a:pPr>
              <a:t>07/03/2017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A8193A3-C458-4409-82DD-C273249030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1631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E93DCBE-3F7C-2940-B10B-8BF754A95792}" type="datetimeFigureOut">
              <a:rPr lang="fr-FR"/>
              <a:pPr>
                <a:defRPr/>
              </a:pPr>
              <a:t>07/03/2017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A335AE1-22D3-4C71-9BB5-50069D34B9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604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Cliquez pour modifier les styles du texte du masque</a:t>
            </a:r>
          </a:p>
          <a:p>
            <a:pPr lvl="1"/>
            <a:r>
              <a:rPr lang="fi-FI" smtClean="0"/>
              <a:t>Deuxième niveau</a:t>
            </a:r>
          </a:p>
          <a:p>
            <a:pPr lvl="2"/>
            <a:r>
              <a:rPr lang="fi-FI" smtClean="0"/>
              <a:t>Troisième niveau</a:t>
            </a:r>
          </a:p>
          <a:p>
            <a:pPr lvl="3"/>
            <a:r>
              <a:rPr lang="fi-FI" smtClean="0"/>
              <a:t>Quatrième niveau</a:t>
            </a:r>
          </a:p>
          <a:p>
            <a:pPr lvl="4"/>
            <a:r>
              <a:rPr lang="fi-FI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E93DCBE-3F7C-2940-B10B-8BF754A95792}" type="datetimeFigureOut">
              <a:rPr lang="fr-FR"/>
              <a:pPr>
                <a:defRPr/>
              </a:pPr>
              <a:t>07/03/2017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3422A29-26D1-45AD-95E4-57B9C6B7AA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57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fi-FI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Cliquez pour modifier les styles du texte du masque</a:t>
            </a:r>
          </a:p>
          <a:p>
            <a:pPr lvl="1"/>
            <a:r>
              <a:rPr lang="fi-FI" smtClean="0"/>
              <a:t>Deuxième niveau</a:t>
            </a:r>
          </a:p>
          <a:p>
            <a:pPr lvl="2"/>
            <a:r>
              <a:rPr lang="fi-FI" smtClean="0"/>
              <a:t>Troisième niveau</a:t>
            </a:r>
          </a:p>
          <a:p>
            <a:pPr lvl="3"/>
            <a:r>
              <a:rPr lang="fi-FI" smtClean="0"/>
              <a:t>Quatrième niveau</a:t>
            </a:r>
          </a:p>
          <a:p>
            <a:pPr lvl="4"/>
            <a:r>
              <a:rPr lang="fi-FI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E93DCBE-3F7C-2940-B10B-8BF754A95792}" type="datetimeFigureOut">
              <a:rPr lang="fr-FR"/>
              <a:pPr>
                <a:defRPr/>
              </a:pPr>
              <a:t>07/03/2017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773ACF3-EF4F-480C-A631-20A4E11345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496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JRC_Slides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49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sym typeface="Verdana" pitchFamily="34" charset="0"/>
            </a:endParaRPr>
          </a:p>
        </p:txBody>
      </p:sp>
      <p:pic>
        <p:nvPicPr>
          <p:cNvPr id="6" name="Picture 10" descr="JRC_Slides_Logo_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72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6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99"/>
            <a:ext cx="7869600" cy="30264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78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" y="3292531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627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sym typeface="Verdana" pitchFamily="34" charset="0"/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82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497517" y="3328988"/>
            <a:ext cx="2847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004494"/>
                </a:solidFill>
                <a:sym typeface="Verdana" pitchFamily="34" charset="0"/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478463" y="5059865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800" b="0" i="1" dirty="0" smtClean="0">
                <a:solidFill>
                  <a:srgbClr val="004494"/>
                </a:solidFill>
                <a:sym typeface="Verdana" pitchFamily="34" charset="0"/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dirty="0" smtClean="0">
                <a:solidFill>
                  <a:srgbClr val="004494"/>
                </a:solidFill>
                <a:sym typeface="Verdana" pitchFamily="34" charset="0"/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dirty="0" smtClean="0">
                <a:solidFill>
                  <a:srgbClr val="004494"/>
                </a:solidFill>
                <a:sym typeface="Verdana" pitchFamily="34" charset="0"/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6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707"/>
            <a:ext cx="7869600" cy="30777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hangingPunct="0">
              <a:defRPr/>
            </a:pPr>
            <a:fld id="{B9DA3A47-C31B-4A70-A86F-87A184B32157}" type="slidenum">
              <a:rPr lang="en-GB" sz="2000">
                <a:solidFill>
                  <a:srgbClr val="000000"/>
                </a:solidFill>
                <a:ea typeface="Verdana" pitchFamily="34" charset="0"/>
                <a:cs typeface="Verdana" pitchFamily="34" charset="0"/>
                <a:sym typeface="Verdana" pitchFamily="34" charset="0"/>
              </a:rPr>
              <a:pPr hangingPunct="0">
                <a:defRPr/>
              </a:pPr>
              <a:t>‹#›</a:t>
            </a:fld>
            <a:endParaRPr lang="en-GB" sz="2000" dirty="0">
              <a:solidFill>
                <a:srgbClr val="000000"/>
              </a:solidFill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hangingPunct="0">
              <a:defRPr/>
            </a:pPr>
            <a:fld id="{66728ACE-F75E-4048-8B71-9FF741787E1D}" type="datetime3">
              <a:rPr lang="en-US" sz="2000">
                <a:solidFill>
                  <a:srgbClr val="000000"/>
                </a:solidFill>
                <a:ea typeface="Verdana" pitchFamily="34" charset="0"/>
                <a:cs typeface="Verdana" pitchFamily="34" charset="0"/>
                <a:sym typeface="Verdana" pitchFamily="34" charset="0"/>
              </a:rPr>
              <a:pPr hangingPunct="0">
                <a:defRPr/>
              </a:pPr>
              <a:t>7 March 2017</a:t>
            </a:fld>
            <a:endParaRPr lang="en-GB" sz="2000" dirty="0">
              <a:solidFill>
                <a:srgbClr val="000000"/>
              </a:solidFill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8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5CBA-7245-454D-B14F-8EB324E168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D821-417D-434F-9CA5-9A30F46843A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855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5CBA-7245-454D-B14F-8EB324E168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D821-417D-434F-9CA5-9A30F46843A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605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5CBA-7245-454D-B14F-8EB324E168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D821-417D-434F-9CA5-9A30F46843A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180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5CBA-7245-454D-B14F-8EB324E168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D821-417D-434F-9CA5-9A30F46843A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535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5CBA-7245-454D-B14F-8EB324E168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D821-417D-434F-9CA5-9A30F46843A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2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5CBA-7245-454D-B14F-8EB324E168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D821-417D-434F-9CA5-9A30F46843A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598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5CBA-7245-454D-B14F-8EB324E168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D821-417D-434F-9CA5-9A30F46843A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269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5CBA-7245-454D-B14F-8EB324E168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D821-417D-434F-9CA5-9A30F46843A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504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5CBA-7245-454D-B14F-8EB324E168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D821-417D-434F-9CA5-9A30F46843A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951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5CBA-7245-454D-B14F-8EB324E168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D821-417D-434F-9CA5-9A30F46843A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2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884"/>
            <a:ext cx="7772400" cy="1470025"/>
          </a:xfrm>
          <a:prstGeom prst="rect">
            <a:avLst/>
          </a:prstGeom>
        </p:spPr>
        <p:txBody>
          <a:bodyPr lIns="23939" tIns="11969" rIns="23939" bIns="11969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23939" tIns="11969" rIns="23939" bIns="1196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809"/>
            <a:ext cx="2133600" cy="365125"/>
          </a:xfrm>
          <a:prstGeom prst="rect">
            <a:avLst/>
          </a:prstGeom>
        </p:spPr>
        <p:txBody>
          <a:bodyPr lIns="23939" tIns="11969" rIns="23939" bIns="11969"/>
          <a:lstStyle/>
          <a:p>
            <a:pPr hangingPunct="0"/>
            <a:fld id="{CDC9D000-1405-4776-8D75-CE5C072AF6B1}" type="datetimeFigureOut">
              <a:rPr lang="it-IT" sz="200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  <a:sym typeface="Verdana" pitchFamily="34" charset="0"/>
              </a:rPr>
              <a:pPr hangingPunct="0"/>
              <a:t>07/03/2017</a:t>
            </a:fld>
            <a:endParaRPr lang="it-IT" sz="2000" dirty="0">
              <a:solidFill>
                <a:srgbClr val="000000"/>
              </a:solidFill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809"/>
            <a:ext cx="2895600" cy="365125"/>
          </a:xfrm>
          <a:prstGeom prst="rect">
            <a:avLst/>
          </a:prstGeom>
        </p:spPr>
        <p:txBody>
          <a:bodyPr lIns="23939" tIns="11969" rIns="23939" bIns="11969"/>
          <a:lstStyle/>
          <a:p>
            <a:pPr hangingPunct="0"/>
            <a:endParaRPr lang="it-IT" sz="2000" dirty="0">
              <a:solidFill>
                <a:srgbClr val="000000"/>
              </a:solidFill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809"/>
            <a:ext cx="2133600" cy="365125"/>
          </a:xfrm>
          <a:prstGeom prst="rect">
            <a:avLst/>
          </a:prstGeom>
        </p:spPr>
        <p:txBody>
          <a:bodyPr lIns="23939" tIns="11969" rIns="23939" bIns="11969"/>
          <a:lstStyle/>
          <a:p>
            <a:pPr hangingPunct="0"/>
            <a:fld id="{E37FD9FE-C0CB-4B87-BDEF-B69FE44A4269}" type="slidenum">
              <a:rPr lang="it-IT" sz="200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  <a:sym typeface="Verdana" pitchFamily="34" charset="0"/>
              </a:rPr>
              <a:pPr hangingPunct="0"/>
              <a:t>‹#›</a:t>
            </a:fld>
            <a:endParaRPr lang="it-IT" sz="2000" dirty="0">
              <a:solidFill>
                <a:srgbClr val="000000"/>
              </a:solidFill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157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5CBA-7245-454D-B14F-8EB324E168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D821-417D-434F-9CA5-9A30F46843A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692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JRC_Slides_Foo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943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10" descr="JRC_Slides_Logo_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9011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6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993"/>
            <a:ext cx="7869600" cy="30777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97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818AA-E5FC-460D-AEA4-0715797484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745F-46AB-404E-90EE-1D0E8D635404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13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718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99383"/>
            <a:ext cx="7772400" cy="30777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BD51D-0F52-4C1A-8F42-799F71B08B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3E17A-5D53-457E-85E9-5B28D4070584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8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6"/>
            <a:ext cx="7869600" cy="430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3193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CAFA0-8563-4C08-811C-E3919C7D3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DAE01-DD5E-447B-9A09-D39A750348E5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5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7CA66-BE8B-44D4-A93B-9F55AD1E1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B1CB-7CB4-4316-9D4D-53360B0153D8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9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BFB3-DCE0-4762-B174-1DADE1D18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42C5-3EE6-4296-AB9E-A9B88B5D7D8C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96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6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3191"/>
            <a:ext cx="2520000" cy="1846659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512"/>
            <a:ext cx="5040000" cy="153888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6B1AA-E20B-4118-A7F6-B7C1990ED4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4A930-070F-489B-9636-C80D5F8BE8D1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57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60378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1"/>
            <a:ext cx="5486400" cy="3077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230832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15A4-F6B3-4489-8C29-341ACC2028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A4EA0-AA9F-46FD-B921-1ED5CB159114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1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7436" y="2416992"/>
            <a:ext cx="2769989" cy="18466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C663-966F-421D-ABE5-1AF8703671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BA617-3B38-4375-958E-60477A1ED2B6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751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9864" y="1196379"/>
            <a:ext cx="4525962" cy="5073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z="2600" dirty="0" smtClean="0"/>
              <a:t>Title</a:t>
            </a:r>
            <a:r>
              <a:rPr lang="en-GB" sz="2600" dirty="0"/>
              <a:t/>
            </a:r>
            <a:br>
              <a:rPr lang="en-GB" sz="2600" dirty="0"/>
            </a:br>
            <a:endParaRPr lang="en-GB" sz="26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876801" y="959224"/>
            <a:ext cx="4267200" cy="589877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8438" y="1909470"/>
            <a:ext cx="4455742" cy="3944470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14647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5027" y="1339850"/>
            <a:ext cx="861774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3835" y="1339850"/>
            <a:ext cx="1538883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D9F1B-92EE-4976-8EF1-BD6C9152BD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A4C0D-F975-4F6A-9995-30976D1E5D72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7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8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" y="3052"/>
            <a:ext cx="9135870" cy="685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8172400" y="2132856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/>
            <a:endParaRPr lang="en-US" dirty="0" smtClean="0"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5" name="Title 4"/>
          <p:cNvSpPr>
            <a:spLocks noGrp="1" noChangeArrowheads="1"/>
          </p:cNvSpPr>
          <p:nvPr>
            <p:ph type="ctrTitle"/>
          </p:nvPr>
        </p:nvSpPr>
        <p:spPr>
          <a:xfrm>
            <a:off x="4068530" y="3140968"/>
            <a:ext cx="4751942" cy="1296144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6" name="Subtitle 5"/>
          <p:cNvSpPr>
            <a:spLocks noGrp="1" noChangeArrowheads="1"/>
          </p:cNvSpPr>
          <p:nvPr>
            <p:ph type="subTitle" idx="1"/>
          </p:nvPr>
        </p:nvSpPr>
        <p:spPr>
          <a:xfrm>
            <a:off x="4067978" y="4509120"/>
            <a:ext cx="4752547" cy="936104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51523" y="1412776"/>
            <a:ext cx="8568630" cy="1584176"/>
          </a:xfrm>
          <a:prstGeom prst="rect">
            <a:avLst/>
          </a:prstGeom>
        </p:spPr>
        <p:txBody>
          <a:bodyPr lIns="0" tIns="46800" r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GB" sz="2400" kern="0" dirty="0" smtClean="0">
                <a:sym typeface="Verdana" pitchFamily="34" charset="0"/>
              </a:rPr>
              <a:t>The European Commission’s</a:t>
            </a:r>
          </a:p>
          <a:p>
            <a:pPr>
              <a:lnSpc>
                <a:spcPts val="3400"/>
              </a:lnSpc>
            </a:pPr>
            <a:r>
              <a:rPr lang="en-GB" sz="2400" kern="0" dirty="0" smtClean="0">
                <a:sym typeface="Verdana" pitchFamily="34" charset="0"/>
              </a:rPr>
              <a:t>science and knowledge service</a:t>
            </a:r>
          </a:p>
          <a:p>
            <a:pPr>
              <a:lnSpc>
                <a:spcPct val="200000"/>
              </a:lnSpc>
            </a:pPr>
            <a:r>
              <a:rPr lang="en-US" sz="2000" b="0" kern="0" dirty="0" smtClean="0">
                <a:sym typeface="Verdana" pitchFamily="34" charset="0"/>
              </a:rPr>
              <a:t>Joint Research Centre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67978" y="5517232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sym typeface="Verdana" pitchFamily="34" charset="0"/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40337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10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31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51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3500"/>
            <a:ext cx="820814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979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6" y="2203450"/>
            <a:ext cx="3960440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643242" y="2203450"/>
            <a:ext cx="4032448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6751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50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67544" y="2564904"/>
            <a:ext cx="3959994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6725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980728"/>
            <a:ext cx="4320480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3242" y="2564904"/>
            <a:ext cx="4032448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3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" y="3052"/>
            <a:ext cx="9135870" cy="685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8172400" y="2132856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/>
            <a:endParaRPr lang="en-US" dirty="0" smtClean="0"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5" name="Title 4"/>
          <p:cNvSpPr>
            <a:spLocks noGrp="1" noChangeArrowheads="1"/>
          </p:cNvSpPr>
          <p:nvPr>
            <p:ph type="ctrTitle"/>
          </p:nvPr>
        </p:nvSpPr>
        <p:spPr>
          <a:xfrm>
            <a:off x="4068530" y="3140968"/>
            <a:ext cx="4751942" cy="1296144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6" name="Subtitle 5"/>
          <p:cNvSpPr>
            <a:spLocks noGrp="1" noChangeArrowheads="1"/>
          </p:cNvSpPr>
          <p:nvPr>
            <p:ph type="subTitle" idx="1"/>
          </p:nvPr>
        </p:nvSpPr>
        <p:spPr>
          <a:xfrm>
            <a:off x="4067978" y="4509120"/>
            <a:ext cx="4752547" cy="936104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51523" y="1412776"/>
            <a:ext cx="8568630" cy="1584176"/>
          </a:xfrm>
          <a:prstGeom prst="rect">
            <a:avLst/>
          </a:prstGeom>
        </p:spPr>
        <p:txBody>
          <a:bodyPr lIns="0" tIns="46800" r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GB" sz="2400" kern="0" dirty="0" smtClean="0">
                <a:sym typeface="Verdana" pitchFamily="34" charset="0"/>
              </a:rPr>
              <a:t>The European Commission’s</a:t>
            </a:r>
          </a:p>
          <a:p>
            <a:pPr>
              <a:lnSpc>
                <a:spcPts val="3400"/>
              </a:lnSpc>
            </a:pPr>
            <a:r>
              <a:rPr lang="en-GB" sz="2400" kern="0" dirty="0" smtClean="0">
                <a:sym typeface="Verdana" pitchFamily="34" charset="0"/>
              </a:rPr>
              <a:t>science and knowledge service</a:t>
            </a:r>
          </a:p>
          <a:p>
            <a:pPr>
              <a:lnSpc>
                <a:spcPct val="200000"/>
              </a:lnSpc>
            </a:pPr>
            <a:r>
              <a:rPr lang="en-US" sz="2000" b="0" kern="0" dirty="0" smtClean="0">
                <a:sym typeface="Verdana" pitchFamily="34" charset="0"/>
              </a:rPr>
              <a:t>Joint Research Centre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67978" y="5517232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sym typeface="Verdana" pitchFamily="34" charset="0"/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4034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10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89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51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25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53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ader-0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9" b="16386"/>
          <a:stretch/>
        </p:blipFill>
        <p:spPr>
          <a:xfrm>
            <a:off x="0" y="4865920"/>
            <a:ext cx="9144000" cy="19920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51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40337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9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" y="3292530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621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sym typeface="Verdana" pitchFamily="34" charset="0"/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819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497517" y="3328988"/>
            <a:ext cx="2847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004494"/>
                </a:solidFill>
                <a:sym typeface="Verdana" pitchFamily="34" charset="0"/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478463" y="5059859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800" b="0" i="1" dirty="0" smtClean="0">
                <a:solidFill>
                  <a:srgbClr val="004494"/>
                </a:solidFill>
                <a:sym typeface="Verdana" pitchFamily="34" charset="0"/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dirty="0" smtClean="0">
                <a:solidFill>
                  <a:srgbClr val="004494"/>
                </a:solidFill>
                <a:sym typeface="Verdana" pitchFamily="34" charset="0"/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dirty="0" smtClean="0">
                <a:solidFill>
                  <a:srgbClr val="004494"/>
                </a:solidFill>
                <a:sym typeface="Verdana" pitchFamily="34" charset="0"/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6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701"/>
            <a:ext cx="7869600" cy="30777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hangingPunct="0">
              <a:defRPr/>
            </a:pPr>
            <a:fld id="{B9DA3A47-C31B-4A70-A86F-87A184B32157}" type="slidenum">
              <a:rPr lang="en-GB" sz="2000">
                <a:solidFill>
                  <a:srgbClr val="000000"/>
                </a:solidFill>
                <a:ea typeface="Verdana" pitchFamily="34" charset="0"/>
                <a:cs typeface="Verdana" pitchFamily="34" charset="0"/>
                <a:sym typeface="Verdana" pitchFamily="34" charset="0"/>
              </a:rPr>
              <a:pPr hangingPunct="0">
                <a:defRPr/>
              </a:pPr>
              <a:t>‹#›</a:t>
            </a:fld>
            <a:endParaRPr lang="en-GB" sz="2000" dirty="0">
              <a:solidFill>
                <a:srgbClr val="000000"/>
              </a:solidFill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hangingPunct="0">
              <a:defRPr/>
            </a:pPr>
            <a:fld id="{66728ACE-F75E-4048-8B71-9FF741787E1D}" type="datetime3">
              <a:rPr lang="en-US" sz="2000">
                <a:solidFill>
                  <a:srgbClr val="000000"/>
                </a:solidFill>
                <a:ea typeface="Verdana" pitchFamily="34" charset="0"/>
                <a:cs typeface="Verdana" pitchFamily="34" charset="0"/>
                <a:sym typeface="Verdana" pitchFamily="34" charset="0"/>
              </a:rPr>
              <a:pPr hangingPunct="0">
                <a:defRPr/>
              </a:pPr>
              <a:t>7 March 2017</a:t>
            </a:fld>
            <a:endParaRPr lang="en-GB" sz="2000" dirty="0">
              <a:solidFill>
                <a:srgbClr val="000000"/>
              </a:solidFill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0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878"/>
            <a:ext cx="7772400" cy="1470025"/>
          </a:xfrm>
          <a:prstGeom prst="rect">
            <a:avLst/>
          </a:prstGeom>
        </p:spPr>
        <p:txBody>
          <a:bodyPr lIns="23939" tIns="11969" rIns="23939" bIns="11969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23939" tIns="11969" rIns="23939" bIns="1196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803"/>
            <a:ext cx="2133600" cy="365125"/>
          </a:xfrm>
          <a:prstGeom prst="rect">
            <a:avLst/>
          </a:prstGeom>
        </p:spPr>
        <p:txBody>
          <a:bodyPr lIns="23939" tIns="11969" rIns="23939" bIns="11969"/>
          <a:lstStyle/>
          <a:p>
            <a:pPr hangingPunct="0"/>
            <a:fld id="{CDC9D000-1405-4776-8D75-CE5C072AF6B1}" type="datetimeFigureOut">
              <a:rPr lang="it-IT" sz="200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  <a:sym typeface="Verdana" pitchFamily="34" charset="0"/>
              </a:rPr>
              <a:pPr hangingPunct="0"/>
              <a:t>07/03/2017</a:t>
            </a:fld>
            <a:endParaRPr lang="it-IT" sz="2000" dirty="0">
              <a:solidFill>
                <a:srgbClr val="000000"/>
              </a:solidFill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803"/>
            <a:ext cx="2895600" cy="365125"/>
          </a:xfrm>
          <a:prstGeom prst="rect">
            <a:avLst/>
          </a:prstGeom>
        </p:spPr>
        <p:txBody>
          <a:bodyPr lIns="23939" tIns="11969" rIns="23939" bIns="11969"/>
          <a:lstStyle/>
          <a:p>
            <a:pPr hangingPunct="0"/>
            <a:endParaRPr lang="it-IT" sz="2000" dirty="0">
              <a:solidFill>
                <a:srgbClr val="000000"/>
              </a:solidFill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803"/>
            <a:ext cx="2133600" cy="365125"/>
          </a:xfrm>
          <a:prstGeom prst="rect">
            <a:avLst/>
          </a:prstGeom>
        </p:spPr>
        <p:txBody>
          <a:bodyPr lIns="23939" tIns="11969" rIns="23939" bIns="11969"/>
          <a:lstStyle/>
          <a:p>
            <a:pPr hangingPunct="0"/>
            <a:fld id="{E37FD9FE-C0CB-4B87-BDEF-B69FE44A4269}" type="slidenum">
              <a:rPr lang="it-IT" sz="200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  <a:sym typeface="Verdana" pitchFamily="34" charset="0"/>
              </a:rPr>
              <a:pPr hangingPunct="0"/>
              <a:t>‹#›</a:t>
            </a:fld>
            <a:endParaRPr lang="it-IT" sz="2000" dirty="0">
              <a:solidFill>
                <a:srgbClr val="000000"/>
              </a:solidFill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31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9864" y="1196373"/>
            <a:ext cx="4525962" cy="5073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z="2600" dirty="0" smtClean="0"/>
              <a:t>Title</a:t>
            </a:r>
            <a:r>
              <a:rPr lang="en-GB" sz="2600" dirty="0"/>
              <a:t/>
            </a:r>
            <a:br>
              <a:rPr lang="en-GB" sz="2600" dirty="0"/>
            </a:br>
            <a:endParaRPr lang="en-GB" sz="26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876801" y="959224"/>
            <a:ext cx="4267200" cy="589877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8438" y="1909470"/>
            <a:ext cx="4455742" cy="3944470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5401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23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8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09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8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6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89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GB" altLang="en-US" dirty="0" smtClean="0">
                <a:solidFill>
                  <a:prstClr val="black">
                    <a:tint val="75000"/>
                  </a:prstClr>
                </a:solidFill>
              </a:rPr>
              <a:t>Digital Agenda Scoreboard 2014</a:t>
            </a:r>
            <a:endParaRPr lang="en-GB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4AF58-99D4-4FB8-A946-524E83B866D9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6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51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3501"/>
            <a:ext cx="820814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431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42"/>
            <a:ext cx="7772400" cy="1362075"/>
          </a:xfrm>
        </p:spPr>
        <p:txBody>
          <a:bodyPr anchor="t">
            <a:normAutofit/>
          </a:bodyPr>
          <a:lstStyle>
            <a:lvl1pPr algn="l">
              <a:defRPr sz="3800" b="1" cap="all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89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 dirty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01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8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4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8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8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8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4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9832" y="260648"/>
            <a:ext cx="0" cy="583264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84168" y="260648"/>
            <a:ext cx="0" cy="583264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260885"/>
            <a:ext cx="2808312" cy="58324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48" y="260885"/>
            <a:ext cx="2735225" cy="58324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28184" y="260885"/>
            <a:ext cx="2808312" cy="58324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4190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9832" y="1268760"/>
            <a:ext cx="0" cy="4824536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84168" y="1268760"/>
            <a:ext cx="0" cy="4824536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268760"/>
            <a:ext cx="2808312" cy="48245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48" y="1268760"/>
            <a:ext cx="2735225" cy="48245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28184" y="1268760"/>
            <a:ext cx="2808312" cy="482453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510" y="116634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cs typeface="Arial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10" y="109277"/>
            <a:ext cx="8928992" cy="1087539"/>
          </a:xfrm>
        </p:spPr>
        <p:txBody>
          <a:bodyPr>
            <a:normAutofit/>
          </a:bodyPr>
          <a:lstStyle>
            <a:lvl1pPr algn="l">
              <a:defRPr sz="18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6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9832" y="260648"/>
            <a:ext cx="0" cy="583264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84168" y="260648"/>
            <a:ext cx="0" cy="2736304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260885"/>
            <a:ext cx="2808312" cy="58324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54" y="260885"/>
            <a:ext cx="2736304" cy="2736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28184" y="260885"/>
            <a:ext cx="2808312" cy="2736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72036" y="3068960"/>
            <a:ext cx="5824264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9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text and 1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9832" y="1268760"/>
            <a:ext cx="0" cy="4824536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84168" y="1268760"/>
            <a:ext cx="0" cy="172819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268760"/>
            <a:ext cx="2808312" cy="48245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54" y="1268760"/>
            <a:ext cx="2736304" cy="17281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28184" y="1268760"/>
            <a:ext cx="2808312" cy="172819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72036" y="3068960"/>
            <a:ext cx="5824264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10" y="109277"/>
            <a:ext cx="8928992" cy="1087539"/>
          </a:xfrm>
        </p:spPr>
        <p:txBody>
          <a:bodyPr>
            <a:normAutofit/>
          </a:bodyPr>
          <a:lstStyle>
            <a:lvl1pPr algn="l">
              <a:defRPr sz="18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61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text and 1 chart lar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9832" y="1268760"/>
            <a:ext cx="0" cy="4824536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1268760"/>
            <a:ext cx="2808312" cy="48245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10" y="109277"/>
            <a:ext cx="8928992" cy="1087539"/>
          </a:xfrm>
        </p:spPr>
        <p:txBody>
          <a:bodyPr>
            <a:normAutofit/>
          </a:bodyPr>
          <a:lstStyle>
            <a:lvl1pPr algn="l">
              <a:defRPr sz="18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28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charts diagon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59832" y="3140968"/>
            <a:ext cx="0" cy="295232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84168" y="260648"/>
            <a:ext cx="0" cy="2736304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3140968"/>
            <a:ext cx="2808312" cy="295232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28184" y="260885"/>
            <a:ext cx="2808312" cy="2736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508" y="3068960"/>
            <a:ext cx="888879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52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6" y="2203450"/>
            <a:ext cx="3960440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643242" y="2203450"/>
            <a:ext cx="4032448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6751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75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text,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540368" y="3168833"/>
            <a:ext cx="0" cy="295232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84168" y="1268760"/>
            <a:ext cx="0" cy="172819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6" y="3140968"/>
            <a:ext cx="2304256" cy="295232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508" y="3068960"/>
            <a:ext cx="888879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84168" y="1268760"/>
            <a:ext cx="0" cy="172819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54" y="1268760"/>
            <a:ext cx="2736304" cy="17281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228184" y="1268760"/>
            <a:ext cx="2808312" cy="172819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7510" y="109277"/>
            <a:ext cx="8928992" cy="1087539"/>
          </a:xfrm>
        </p:spPr>
        <p:txBody>
          <a:bodyPr>
            <a:normAutofit/>
          </a:bodyPr>
          <a:lstStyle>
            <a:lvl1pPr algn="l">
              <a:defRPr sz="18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07504" y="1268760"/>
            <a:ext cx="2808312" cy="172819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059832" y="1268760"/>
            <a:ext cx="0" cy="172819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7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45260" y="3140968"/>
            <a:ext cx="0" cy="295232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84168" y="1268760"/>
            <a:ext cx="0" cy="172819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07508" y="3068960"/>
            <a:ext cx="888879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84168" y="1268760"/>
            <a:ext cx="0" cy="172819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03854" y="1268760"/>
            <a:ext cx="2736304" cy="17281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228184" y="1268760"/>
            <a:ext cx="2808312" cy="172819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7510" y="109277"/>
            <a:ext cx="8928992" cy="1087539"/>
          </a:xfrm>
        </p:spPr>
        <p:txBody>
          <a:bodyPr>
            <a:normAutofit/>
          </a:bodyPr>
          <a:lstStyle>
            <a:lvl1pPr algn="l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07504" y="1268760"/>
            <a:ext cx="2808312" cy="172819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059832" y="1268760"/>
            <a:ext cx="0" cy="172819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243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2 charts diagonal 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540368" y="3168833"/>
            <a:ext cx="0" cy="295232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084168" y="260648"/>
            <a:ext cx="0" cy="2736304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6" y="3140968"/>
            <a:ext cx="2304256" cy="295232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28184" y="260885"/>
            <a:ext cx="2808312" cy="2736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508" y="3068960"/>
            <a:ext cx="888879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2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charts diagonal I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851920" y="3140968"/>
            <a:ext cx="0" cy="295232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5292080" y="260648"/>
            <a:ext cx="0" cy="2736304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6" y="3140968"/>
            <a:ext cx="3600400" cy="295232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36096" y="260885"/>
            <a:ext cx="3600400" cy="2736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508" y="3068960"/>
            <a:ext cx="888879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96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charts diagonal II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34635" y="3140968"/>
            <a:ext cx="0" cy="295232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34635" y="260648"/>
            <a:ext cx="0" cy="2736304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3140968"/>
            <a:ext cx="4320480" cy="295232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14" y="260885"/>
            <a:ext cx="4392488" cy="2736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508" y="3068960"/>
            <a:ext cx="888879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5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4534635" y="3717032"/>
            <a:ext cx="8634" cy="2376264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4534635" y="1340768"/>
            <a:ext cx="17268" cy="223224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820" y="3717032"/>
            <a:ext cx="4320480" cy="237626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7503" y="1268760"/>
            <a:ext cx="4309865" cy="230425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508" y="3645024"/>
            <a:ext cx="888879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10" y="109277"/>
            <a:ext cx="8928992" cy="1087539"/>
          </a:xfrm>
        </p:spPr>
        <p:txBody>
          <a:bodyPr>
            <a:normAutofit/>
          </a:bodyPr>
          <a:lstStyle>
            <a:lvl1pPr algn="l">
              <a:defRPr sz="18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14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untry chart high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543269" y="1340768"/>
            <a:ext cx="8634" cy="1728192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7503" y="1268760"/>
            <a:ext cx="4309865" cy="1800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508" y="3140968"/>
            <a:ext cx="888879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10" y="109277"/>
            <a:ext cx="8928992" cy="1087539"/>
          </a:xfrm>
        </p:spPr>
        <p:txBody>
          <a:bodyPr>
            <a:normAutofit/>
          </a:bodyPr>
          <a:lstStyle>
            <a:lvl1pPr algn="l">
              <a:defRPr sz="18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97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untry chart and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534635" y="1340768"/>
            <a:ext cx="17268" cy="223224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7503" y="1268760"/>
            <a:ext cx="4309865" cy="230425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508" y="3645024"/>
            <a:ext cx="888879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10" y="109277"/>
            <a:ext cx="8928992" cy="1087539"/>
          </a:xfrm>
        </p:spPr>
        <p:txBody>
          <a:bodyPr>
            <a:normAutofit/>
          </a:bodyPr>
          <a:lstStyle>
            <a:lvl1pPr algn="l">
              <a:defRPr sz="18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72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 1 countr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860036" y="1340768"/>
            <a:ext cx="17268" cy="223224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7503" y="1268760"/>
            <a:ext cx="4680521" cy="230425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508" y="3645024"/>
            <a:ext cx="888879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10" y="109277"/>
            <a:ext cx="8928992" cy="1087539"/>
          </a:xfrm>
        </p:spPr>
        <p:txBody>
          <a:bodyPr>
            <a:normAutofit/>
          </a:bodyPr>
          <a:lstStyle>
            <a:lvl1pPr algn="l">
              <a:defRPr sz="1800" b="1"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63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2 charts diagonal III in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3528" y="6309862"/>
            <a:ext cx="6048672" cy="469843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34635" y="3140968"/>
            <a:ext cx="0" cy="2952328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34635" y="260648"/>
            <a:ext cx="0" cy="2736304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820" y="3140968"/>
            <a:ext cx="4320480" cy="295232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7503" y="260713"/>
            <a:ext cx="4309865" cy="2736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text</a:t>
            </a:r>
            <a:endParaRPr lang="en-GB" dirty="0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7508" y="3068960"/>
            <a:ext cx="8888796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76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67544" y="2564904"/>
            <a:ext cx="3959994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6725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980728"/>
            <a:ext cx="4320480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82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1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8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3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8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8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495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8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Digital Agenda Scoreboard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60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37ACDE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  <a:cs typeface="Arial" charset="0"/>
              <a:sym typeface="Verdana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16" y="258842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Verdana" pitchFamily="34" charset="0"/>
            </a:endParaRPr>
          </a:p>
        </p:txBody>
      </p:sp>
      <p:sp>
        <p:nvSpPr>
          <p:cNvPr id="1479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6104" y="2566331"/>
            <a:ext cx="5039457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14796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066" y="3716478"/>
            <a:ext cx="8532934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prstClr val="white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AA314ACA-6120-47B0-AE9C-620A7964B3A6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prstClr val="white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prstClr val="white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9EB2E819-4B8A-4BA3-A2A4-43B157A795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936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D97160D-62CB-4E37-906B-95BAA2EE36D2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1667D55-673A-40EF-9408-D9B89251A8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03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8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88375C64-5EDA-49A9-8B5D-E0A4708E3E41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E13B08D-9A8A-46E4-A594-7B1B3BD3EA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139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2492510"/>
            <a:ext cx="4044462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2492510"/>
            <a:ext cx="4044462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D46A4398-F282-4C21-A6CF-978C540028F6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2439A2C5-2EDD-4E8D-BB5D-F29BE0F4CF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005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1D712766-FA8F-4F4D-B6B2-05E6333FA959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F6208C68-0542-4E95-8FF6-0DEFB56E7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12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0FDAB210-D876-46AD-BA0B-83C690A2517D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1F4C9C23-6209-4FDF-8414-95668B481F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3242" y="2564904"/>
            <a:ext cx="4032448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7215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FB0CCF60-4CFA-464A-A7C3-BD06986D2700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D849E92E-694C-4CA5-9FBB-3A15916587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056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7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6A115F73-8CEC-4A0D-99FB-18B875499C22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8C01E4CB-83B6-42DB-B12E-A99EEE76CC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8265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9D760D37-7959-40BD-892E-DEC9BE2BD83B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F617C484-43D0-42BF-B9F2-2EA0EC78C7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423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190C6481-C5B2-42A1-81A8-38BCE597B89B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1FC43B3-262C-4892-A3AB-221E503256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467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4747" y="1339850"/>
            <a:ext cx="2072054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661" y="1339850"/>
            <a:ext cx="607841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2BC7CC1-4FDE-4FD9-B1D2-9301E46EF403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C999259-45F5-4516-A00F-8B3FC192C0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72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" y="981075"/>
            <a:ext cx="9180635" cy="5876925"/>
          </a:xfrm>
          <a:prstGeom prst="rect">
            <a:avLst/>
          </a:prstGeom>
          <a:solidFill>
            <a:srgbClr val="37ACDE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04" y="258879"/>
            <a:ext cx="143607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659563"/>
            <a:ext cx="611066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79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6104" y="2566765"/>
            <a:ext cx="5039457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14796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066" y="3716468"/>
            <a:ext cx="8532934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A314ACA-6120-47B0-AE9C-620A7964B3A6}" type="datetime1">
              <a:rPr lang="en-US">
                <a:solidFill>
                  <a:srgbClr val="FFFFFF"/>
                </a:solidFill>
              </a:rPr>
              <a:pPr>
                <a:defRPr/>
              </a:pPr>
              <a:t>3/7/2017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F4EED06-655D-4225-8AED-B3EB1F60FA3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1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7160D-62CB-4E37-906B-95BAA2EE36D2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14660-F146-4EE6-B2FF-E9299B35B0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1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26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75C64-5EDA-49A9-8B5D-E0A4708E3E41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7218C-DBEB-4688-9F15-CA317508A4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2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2492500"/>
            <a:ext cx="4044462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2492500"/>
            <a:ext cx="4044462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A4398-F282-4C21-A6CF-978C540028F6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CE3F-1731-4568-8995-DCA8F4A1613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4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12766-FA8F-4F4D-B6B2-05E6333FA959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350AA-6C6F-489B-A7C4-A78DC346887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1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51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391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B210-D876-46AD-BA0B-83C690A2517D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6755-1A2A-46CF-9D58-D031B41B89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8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CF60-4CFA-464A-A7C3-BD06986D2700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69D84-C8E9-428C-84FB-306D590407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378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6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15F73-8CEC-4A0D-99FB-18B875499C22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E1FB-E54B-440D-BAE4-299CB17A92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82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60D37-7959-40BD-892E-DEC9BE2BD83B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24139-4063-494E-842F-7C5332294C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54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6481-C5B2-42A1-81A8-38BCE597B89B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CC92-1DC5-48B2-BA5A-E33DECCD10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484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4747" y="1339850"/>
            <a:ext cx="2072054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661" y="1339850"/>
            <a:ext cx="607841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7CC1-4FDE-4FD9-B1D2-9301E46EF403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7AD5F-0584-4121-A1E7-79463BBA2B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305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37ACDE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  <a:cs typeface="Arial" charset="0"/>
              <a:sym typeface="Verdana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16" y="258970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Verdana" pitchFamily="34" charset="0"/>
            </a:endParaRPr>
          </a:p>
        </p:txBody>
      </p:sp>
      <p:sp>
        <p:nvSpPr>
          <p:cNvPr id="1479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6104" y="2566601"/>
            <a:ext cx="5039457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14796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066" y="3716557"/>
            <a:ext cx="8532934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C120EE40-AB3B-40B1-BBD1-3B12AD72739A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6FD6D985-2E96-41C4-BD8D-F57C2F9274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876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D65BF7B-6278-426D-B203-3178AC0C2747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C2F7E58-AC7E-441C-99F7-2B36632C83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443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1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D734C0-230E-4387-AFB5-D3BC7F9A78A0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87B8B8-5A96-47CF-9756-9B10F957BF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865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2492589"/>
            <a:ext cx="4044462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2492589"/>
            <a:ext cx="4044462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54684A-74F8-4ECB-8EDF-7433754819ED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9335B19-D52E-40FE-900E-80A35A051C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26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4884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67D9F6-8DC5-4340-ABA2-41A2763DB136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AC4FE8-64EA-4AC2-8DE4-FFDD420BF6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498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71E5DE-2839-465D-8328-E98A20C6E233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1B44811-4A5B-4C0D-8CF3-90BE4395C3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22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EB01A3-3AB1-463E-A468-0FF3DEF2763F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F2C9ED-2934-487B-8AB2-06CCC2B904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419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256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0D2E93-34C5-47EE-AC6D-0327B628A854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D04558-AE51-420C-ACF4-2B0B1F81CA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097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1E03A0-CE4A-4D5B-AD1B-D13E5E6C2A8C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518BA4-9BDF-4D6B-B8D4-46624605B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8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A04755C-50FF-4C41-A8B5-C79B50233581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A266518-92BC-441C-B305-052CBB3E1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164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4747" y="1339850"/>
            <a:ext cx="2072054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661" y="1339850"/>
            <a:ext cx="607841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BF6F5C-E7A5-435B-8F32-6F7C3EC06FDB}" type="datetime1">
              <a:rPr lang="en-US"/>
              <a:pPr>
                <a:defRPr/>
              </a:pPr>
              <a:t>3/7/2017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E65720B-A55D-4575-A0CE-EB46954667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5775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3292490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53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sym typeface="Verdana" pitchFamily="34" charset="0"/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80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497517" y="3328988"/>
            <a:ext cx="2847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err="1" smtClean="0">
                <a:solidFill>
                  <a:srgbClr val="004494"/>
                </a:solidFill>
                <a:sym typeface="Verdana" pitchFamily="34" charset="0"/>
              </a:rPr>
              <a:t>www.jrc.ec.europa.eu</a:t>
            </a:r>
            <a:r>
              <a:rPr lang="en-US" sz="1800" smtClean="0">
                <a:solidFill>
                  <a:srgbClr val="004494"/>
                </a:solidFill>
                <a:sym typeface="Verdana" pitchFamily="34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478463" y="5059391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  <a:sym typeface="Verdana" pitchFamily="34" charset="0"/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  <a:sym typeface="Verdana" pitchFamily="34" charset="0"/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  <a:sym typeface="Verdana" pitchFamily="34" charset="0"/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6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233"/>
            <a:ext cx="7869600" cy="30777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3A47-C31B-4A70-A86F-87A184B321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8ACE-F75E-4048-8B71-9FF741787E1D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087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A7F5D-AF78-4FEA-96FF-272DACA9B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75C8-5E5F-4EA5-82DE-06639A979084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699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8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99152"/>
            <a:ext cx="7772400" cy="30777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DA52-A384-4208-92CA-48C00C8962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75C8-5E5F-4EA5-82DE-06639A979084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5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ader-0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9" b="16386"/>
          <a:stretch/>
        </p:blipFill>
        <p:spPr>
          <a:xfrm>
            <a:off x="0" y="4865920"/>
            <a:ext cx="9144000" cy="19920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51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4034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9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6"/>
            <a:ext cx="7869600" cy="430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433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2AFE7-048D-4C35-89AD-1C666B8B7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75C8-5E5F-4EA5-82DE-06639A979084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9246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A426A-E5C1-420D-98CE-9D62EEF9DD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75C8-5E5F-4EA5-82DE-06639A979084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616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2AA6D-4EE9-4A0C-A220-088A8B658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75C8-5E5F-4EA5-82DE-06639A979084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354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6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431"/>
            <a:ext cx="2520000" cy="1846659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81"/>
            <a:ext cx="5040000" cy="153888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82298-447F-466B-9392-EE6F7F7BA0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75C8-5E5F-4EA5-82DE-06639A979084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9008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59618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1"/>
            <a:ext cx="5486400" cy="3077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230832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C4838-0F44-4949-9219-D288C01734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75C8-5E5F-4EA5-82DE-06639A979084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48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7436" y="2416232"/>
            <a:ext cx="2769989" cy="18466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6ED6-A79E-4BF2-A34E-A4D253DB6F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75C8-5E5F-4EA5-82DE-06639A979084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193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5027" y="1339850"/>
            <a:ext cx="861774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3835" y="1339850"/>
            <a:ext cx="1538883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AECD-A9AB-41BA-9B22-7100F33263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75C8-5E5F-4EA5-82DE-06639A979084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703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ph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33"/>
            <a:ext cx="914400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JRC_Slides_Foot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53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sym typeface="Verdana" pitchFamily="34" charset="0"/>
            </a:endParaRPr>
          </a:p>
        </p:txBody>
      </p:sp>
      <p:pic>
        <p:nvPicPr>
          <p:cNvPr id="5" name="Picture 10" descr="JRC_Slides_Logo_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80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36593" y="2416203"/>
            <a:ext cx="2847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US" sz="1800" dirty="0" err="1" smtClean="0">
                <a:solidFill>
                  <a:srgbClr val="FFFFFF"/>
                </a:solidFill>
                <a:sym typeface="Verdana" pitchFamily="34" charset="0"/>
              </a:rPr>
              <a:t>www.jrc.ec.europa.eu</a:t>
            </a:r>
          </a:p>
          <a:p>
            <a:pPr eaLnBrk="1" hangingPunct="1">
              <a:lnSpc>
                <a:spcPts val="1800"/>
              </a:lnSpc>
              <a:defRPr/>
            </a:pPr>
            <a:endParaRPr lang="en-US" sz="1800" smtClean="0">
              <a:solidFill>
                <a:srgbClr val="FFFFFF"/>
              </a:solidFill>
              <a:sym typeface="Verdana" pitchFamily="34" charset="0"/>
            </a:endParaRPr>
          </a:p>
          <a:p>
            <a:pPr eaLnBrk="1" hangingPunct="1">
              <a:lnSpc>
                <a:spcPts val="1800"/>
              </a:lnSpc>
              <a:defRPr/>
            </a:pPr>
            <a:r>
              <a:rPr lang="en-US" sz="1400" b="0" smtClean="0">
                <a:solidFill>
                  <a:srgbClr val="FFFFFF"/>
                </a:solidFill>
                <a:sym typeface="Verdana" pitchFamily="34" charset="0"/>
              </a:rPr>
              <a:t>Contact: jrc-info@ec.europa.eu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36590" y="5059391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FFFFFF"/>
                </a:solidFill>
                <a:sym typeface="Verdana" pitchFamily="34" charset="0"/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FFFFFF"/>
                </a:solidFill>
                <a:sym typeface="Verdana" pitchFamily="34" charset="0"/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800" b="0" i="1" smtClean="0">
                <a:solidFill>
                  <a:srgbClr val="FFFFFF"/>
                </a:solidFill>
                <a:sym typeface="Verdana" pitchFamily="34" charset="0"/>
              </a:rPr>
              <a:t>Supporting legislation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36588" y="1612900"/>
            <a:ext cx="4869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dirty="0" err="1" smtClean="0">
                <a:solidFill>
                  <a:srgbClr val="FFFFFF"/>
                </a:solidFill>
                <a:sym typeface="Verdana" pitchFamily="34" charset="0"/>
              </a:rPr>
              <a:t>Joint Research Centre (JRC)</a:t>
            </a:r>
            <a:endParaRPr lang="en-US" sz="2400" b="0" smtClean="0">
              <a:solidFill>
                <a:srgbClr val="FFFFFF"/>
              </a:solidFill>
              <a:sym typeface="Verdana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7B7871-87FF-4C62-96F0-B818BEA64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A997B5-A240-486F-AA82-C36E3F39B9FD}" type="datetime3">
              <a:rPr lang="en-US"/>
              <a:pPr>
                <a:defRPr/>
              </a:pPr>
              <a:t>7 March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583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fi-FI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E93DCBE-3F7C-2940-B10B-8BF754A95792}" type="datetimeFigureOut">
              <a:rPr lang="fr-FR"/>
              <a:pPr>
                <a:defRPr/>
              </a:pPr>
              <a:t>07/03/2017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45FEBB5-62F1-4718-8388-EE1AD32DD9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6074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Cliquez pour modifier les styles du texte du masque</a:t>
            </a:r>
          </a:p>
          <a:p>
            <a:pPr lvl="1"/>
            <a:r>
              <a:rPr lang="fi-FI" smtClean="0"/>
              <a:t>Deuxième niveau</a:t>
            </a:r>
          </a:p>
          <a:p>
            <a:pPr lvl="2"/>
            <a:r>
              <a:rPr lang="fi-FI" smtClean="0"/>
              <a:t>Troisième niveau</a:t>
            </a:r>
          </a:p>
          <a:p>
            <a:pPr lvl="3"/>
            <a:r>
              <a:rPr lang="fi-FI" smtClean="0"/>
              <a:t>Quatrième niveau</a:t>
            </a:r>
          </a:p>
          <a:p>
            <a:pPr lvl="4"/>
            <a:r>
              <a:rPr lang="fi-FI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E93DCBE-3F7C-2940-B10B-8BF754A95792}" type="datetimeFigureOut">
              <a:rPr lang="fr-FR"/>
              <a:pPr>
                <a:defRPr/>
              </a:pPr>
              <a:t>07/03/2017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3DDF77F-2FF3-4C20-A11A-65A2B56A63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81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17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45D5CBA-7245-454D-B14F-8EB324E168C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07/03/2017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A16D821-417D-434F-9CA5-9A30F46843A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67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659" y="1612903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659" y="2416992"/>
            <a:ext cx="787082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b="0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7A5028F-4715-41C1-B74F-15C32432E367}" type="slidenum">
              <a:rPr lang="en-GB">
                <a:solidFill>
                  <a:srgbClr val="004494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GB">
              <a:solidFill>
                <a:srgbClr val="004494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943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9011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1" hangingPunct="1">
              <a:defRPr sz="1000" b="0">
                <a:latin typeface="Verdan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753224F-A64C-4AE0-9E4E-623F4E40DEC4}" type="datetime3">
              <a:rPr lang="en-US">
                <a:solidFill>
                  <a:srgbClr val="004494"/>
                </a:solidFill>
                <a:cs typeface="Arial" pitchFamily="34" charset="0"/>
              </a:rPr>
              <a:pPr>
                <a:defRPr/>
              </a:pPr>
              <a:t>7 March 2017</a:t>
            </a:fld>
            <a:endParaRPr lang="en-GB">
              <a:solidFill>
                <a:srgbClr val="00449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ＭＳ Ｐゴシック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ＭＳ Ｐゴシック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ＭＳ Ｐゴシック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sz="1600">
          <a:solidFill>
            <a:srgbClr val="004494"/>
          </a:solidFill>
          <a:latin typeface="Verdana"/>
          <a:ea typeface="ＭＳ Ｐゴシック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sym typeface="Verdana" pitchFamily="34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40341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10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6958287" y="6520716"/>
            <a:ext cx="21336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GB"/>
            </a:defPPr>
            <a:lvl1pPr marL="0" indent="0" algn="r" rtl="0" fontAlgn="base">
              <a:spcBef>
                <a:spcPct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200" kern="1200">
                <a:solidFill>
                  <a:srgbClr val="1641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hangingPunct="0"/>
            <a:fld id="{416CF0FB-56F5-7340-B552-B5CF2D5EAED5}" type="slidenum">
              <a:rPr lang="en-US" sz="1000" smtClean="0">
                <a:solidFill>
                  <a:srgbClr val="0099FF"/>
                </a:solidFill>
                <a:sym typeface="Verdana" pitchFamily="34" charset="0"/>
              </a:rPr>
              <a:pPr hangingPunct="0"/>
              <a:t>‹#›</a:t>
            </a:fld>
            <a:endParaRPr lang="en-US" sz="1000" dirty="0">
              <a:solidFill>
                <a:srgbClr val="0099FF"/>
              </a:solidFill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sym typeface="Verdana" pitchFamily="34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40335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10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6958287" y="6520710"/>
            <a:ext cx="21336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GB"/>
            </a:defPPr>
            <a:lvl1pPr marL="0" indent="0" algn="r" rtl="0" fontAlgn="base">
              <a:spcBef>
                <a:spcPct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200" kern="1200">
                <a:solidFill>
                  <a:srgbClr val="1641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hangingPunct="0"/>
            <a:fld id="{416CF0FB-56F5-7340-B552-B5CF2D5EAED5}" type="slidenum">
              <a:rPr lang="en-US" sz="1000" smtClean="0">
                <a:solidFill>
                  <a:srgbClr val="0099FF"/>
                </a:solidFill>
                <a:sym typeface="Verdana" pitchFamily="34" charset="0"/>
              </a:rPr>
              <a:pPr hangingPunct="0"/>
              <a:t>‹#›</a:t>
            </a:fld>
            <a:endParaRPr lang="en-US" sz="1000" dirty="0">
              <a:solidFill>
                <a:srgbClr val="0099FF"/>
              </a:solidFill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8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9" r:id="rId9"/>
    <p:sldLayoutId id="2147483740" r:id="rId10"/>
    <p:sldLayoutId id="2147483741" r:id="rId11"/>
    <p:sldLayoutId id="214748374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04" y="6342571"/>
            <a:ext cx="6048672" cy="469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Digital Agenda Scoreboard 2014</a:t>
            </a:r>
            <a:endParaRPr lang="en-GB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8190" y="6447289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7F00-E101-43EC-9B75-53AED0FC21E2}" type="slidenum">
              <a:rPr lang="en-GB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1026" name="Picture 2" descr="H:\My Documents\logo-ce-horizontal-en-quadri-lr.png"/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37312"/>
            <a:ext cx="2188592" cy="5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4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  <p:sldLayoutId id="2147483818" r:id="rId25"/>
    <p:sldLayoutId id="2147483819" r:id="rId26"/>
    <p:sldLayoutId id="2147483820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471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47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D133F4C-D01A-4CB0-B708-5385BDCD0F84}" type="datetime1">
              <a:rPr lang="en-US">
                <a:sym typeface="Verdana" pitchFamily="34" charset="0"/>
              </a:rPr>
              <a:pPr>
                <a:defRPr/>
              </a:pPr>
              <a:t>3/7/2017</a:t>
            </a:fld>
            <a:endParaRPr lang="en-GB" dirty="0">
              <a:sym typeface="Verdana" pitchFamily="34" charset="0"/>
            </a:endParaRPr>
          </a:p>
        </p:txBody>
      </p:sp>
      <p:sp>
        <p:nvSpPr>
          <p:cNvPr id="147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>
              <a:sym typeface="Verdana" pitchFamily="34" charset="0"/>
            </a:endParaRPr>
          </a:p>
        </p:txBody>
      </p:sp>
      <p:sp>
        <p:nvSpPr>
          <p:cNvPr id="147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0576032-F228-4FAC-B53E-1AEA16544CCC}" type="slidenum">
              <a:rPr lang="en-GB">
                <a:sym typeface="Verdana" pitchFamily="34" charset="0"/>
              </a:rPr>
              <a:pPr>
                <a:defRPr/>
              </a:pPr>
              <a:t>‹#›</a:t>
            </a:fld>
            <a:endParaRPr lang="en-GB" dirty="0">
              <a:sym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sym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874" y="6660435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sym typeface="Verdana" pitchFamily="34" charset="0"/>
            </a:endParaRPr>
          </a:p>
        </p:txBody>
      </p:sp>
      <p:pic>
        <p:nvPicPr>
          <p:cNvPr id="9225" name="Picture 9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16" y="258849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12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654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500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47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D133F4C-D01A-4CB0-B708-5385BDCD0F84}" type="datetime1">
              <a:rPr lang="en-US">
                <a:solidFill>
                  <a:srgbClr val="000000"/>
                </a:solidFill>
              </a:rPr>
              <a:pPr>
                <a:defRPr/>
              </a:pPr>
              <a:t>3/7/2017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7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7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62085A3-900E-4E1D-A865-01614DBB669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3485" y="6660924"/>
            <a:ext cx="611065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33" name="Picture 9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04" y="258876"/>
            <a:ext cx="143607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6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589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47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3F6108-8613-49F6-A89A-73AF99950F75}" type="datetime1">
              <a:rPr lang="en-US">
                <a:sym typeface="Verdana" pitchFamily="34" charset="0"/>
              </a:rPr>
              <a:pPr>
                <a:defRPr/>
              </a:pPr>
              <a:t>3/7/2017</a:t>
            </a:fld>
            <a:endParaRPr lang="en-GB" dirty="0">
              <a:sym typeface="Verdana" pitchFamily="34" charset="0"/>
            </a:endParaRPr>
          </a:p>
        </p:txBody>
      </p:sp>
      <p:sp>
        <p:nvSpPr>
          <p:cNvPr id="147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>
              <a:sym typeface="Verdana" pitchFamily="34" charset="0"/>
            </a:endParaRPr>
          </a:p>
        </p:txBody>
      </p:sp>
      <p:sp>
        <p:nvSpPr>
          <p:cNvPr id="147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1A83EFF-413B-4761-A00E-DF96B682B6A3}" type="slidenum">
              <a:rPr lang="en-GB">
                <a:sym typeface="Verdana" pitchFamily="34" charset="0"/>
              </a:rPr>
              <a:pPr>
                <a:defRPr/>
              </a:pPr>
              <a:t>‹#›</a:t>
            </a:fld>
            <a:endParaRPr lang="en-GB" dirty="0">
              <a:sym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sym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3025" y="6660737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sym typeface="Verdana" pitchFamily="34" charset="0"/>
            </a:endParaRPr>
          </a:p>
        </p:txBody>
      </p:sp>
      <p:pic>
        <p:nvPicPr>
          <p:cNvPr id="1033" name="Picture 9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16" y="258972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7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602" y="1612903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602" y="2416203"/>
            <a:ext cx="7870825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FC6ED3BA-70F7-4B22-B414-565B80F1D53F}" type="slidenum">
              <a:rPr lang="en-GB">
                <a:cs typeface="Verdana" pitchFamily="34" charset="0"/>
                <a:sym typeface="Verdana" pitchFamily="34" charset="0"/>
              </a:rPr>
              <a:pPr>
                <a:defRPr/>
              </a:pPr>
              <a:t>‹#›</a:t>
            </a:fld>
            <a:endParaRPr lang="en-GB">
              <a:cs typeface="Verdana" pitchFamily="34" charset="0"/>
              <a:sym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sym typeface="Verdana" pitchFamily="34" charset="0"/>
            </a:endParaRPr>
          </a:p>
        </p:txBody>
      </p:sp>
      <p:pic>
        <p:nvPicPr>
          <p:cNvPr id="2054" name="Picture 5" descr="JRC_Slides_Foote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461153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 descr="JRC_Slides_Logo_EN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80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DDB675C8-5E5F-4EA5-82DE-06639A979084}" type="datetime3">
              <a:rPr lang="en-US">
                <a:cs typeface="Verdana" pitchFamily="34" charset="0"/>
                <a:sym typeface="Verdana" pitchFamily="34" charset="0"/>
              </a:rPr>
              <a:pPr>
                <a:defRPr/>
              </a:pPr>
              <a:t>7 March 2017</a:t>
            </a:fld>
            <a:endParaRPr lang="en-GB">
              <a:cs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7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Cliquez et modifiez le titre</a:t>
            </a:r>
            <a:endParaRPr lang="en-GB" altLang="en-US" smtClean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Cliquez pour modifier les styles du texte du masque</a:t>
            </a:r>
          </a:p>
          <a:p>
            <a:pPr lvl="1"/>
            <a:r>
              <a:rPr lang="fi-FI" altLang="en-US" smtClean="0"/>
              <a:t>Deuxième niveau</a:t>
            </a:r>
          </a:p>
          <a:p>
            <a:pPr lvl="2"/>
            <a:r>
              <a:rPr lang="fi-FI" altLang="en-US" smtClean="0"/>
              <a:t>Troisième niveau</a:t>
            </a:r>
          </a:p>
          <a:p>
            <a:pPr lvl="3"/>
            <a:r>
              <a:rPr lang="fi-FI" altLang="en-US" smtClean="0"/>
              <a:t>Quatrième niveau</a:t>
            </a:r>
          </a:p>
          <a:p>
            <a:pPr lvl="4"/>
            <a:r>
              <a:rPr lang="fi-FI" altLang="en-US" smtClean="0"/>
              <a:t>Cinquième niveau</a:t>
            </a:r>
            <a:endParaRPr lang="en-GB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E93DCBE-3F7C-2940-B10B-8BF754A95792}" type="datetimeFigureOut">
              <a:rPr lang="fr-FR">
                <a:sym typeface="Verdana" pitchFamily="34" charset="0"/>
              </a:rPr>
              <a:pPr>
                <a:defRPr/>
              </a:pPr>
              <a:t>07/03/2017</a:t>
            </a:fld>
            <a:endParaRPr lang="en-GB">
              <a:sym typeface="Verdana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ym typeface="Verdana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6E0BFF1-AC37-4BAF-8B81-66C81B57F4A8}" type="slidenum">
              <a:rPr lang="en-GB">
                <a:sym typeface="Verdana" pitchFamily="34" charset="0"/>
              </a:rPr>
              <a:pPr>
                <a:defRPr/>
              </a:pPr>
              <a:t>‹#›</a:t>
            </a:fld>
            <a:endParaRPr lang="en-GB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4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c.europa.eu/jrc/en/digcomp/implementation" TargetMode="External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c.gov.pl/projekty/polska-cyfrowa-po-pc-2014-2020/ramowy-katalog-kompetencji-cyfrowych" TargetMode="External"/><Relationship Id="rId13" Type="http://schemas.openxmlformats.org/officeDocument/2006/relationships/hyperlink" Target="https://www.ua.pt/cidtff/" TargetMode="External"/><Relationship Id="rId18" Type="http://schemas.openxmlformats.org/officeDocument/2006/relationships/hyperlink" Target="http://www.go-on.co.uk/about/" TargetMode="External"/><Relationship Id="rId3" Type="http://schemas.openxmlformats.org/officeDocument/2006/relationships/hyperlink" Target="http://blog.educalab.es/intef/2015/10/22/common-framework-for-digital-competence-of-teachers/" TargetMode="External"/><Relationship Id="rId7" Type="http://schemas.openxmlformats.org/officeDocument/2006/relationships/hyperlink" Target="http://ikanos.encuesta.euskadi.net/index.php/566697/lang-en" TargetMode="External"/><Relationship Id="rId12" Type="http://schemas.openxmlformats.org/officeDocument/2006/relationships/hyperlink" Target="http://erte.dge.mec.pt/sites/default/files/noticias/digcomp_proposta_quadro_ref_europeu_compet_digital.pdf" TargetMode="External"/><Relationship Id="rId17" Type="http://schemas.openxmlformats.org/officeDocument/2006/relationships/hyperlink" Target="https://doteveryone-prod.s3-eu-west-1.amazonaws.com/uploads/Basic-Digital-Skills-Framework-FINAL.pdf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education.gov.mt/en/elearning/Documents/Green%20Paper%20Digital%20Literacy%20v6.pdf" TargetMode="External"/><Relationship Id="rId20" Type="http://schemas.openxmlformats.org/officeDocument/2006/relationships/hyperlink" Target="https://www.kmk.org/fileadmin/Dateien/pdf/PresseUndAktuelles/2016/Bildung_digitale_Welt_Webversion.pdf" TargetMode="External"/><Relationship Id="rId1" Type="http://schemas.openxmlformats.org/officeDocument/2006/relationships/slideLayout" Target="../slideLayouts/slideLayout116.xml"/><Relationship Id="rId6" Type="http://schemas.openxmlformats.org/officeDocument/2006/relationships/hyperlink" Target="http://ikanos.blog.euskadi.net/?page_id=2423&amp;lang=en" TargetMode="External"/><Relationship Id="rId11" Type="http://schemas.openxmlformats.org/officeDocument/2006/relationships/hyperlink" Target="http://www.agid.gov.it/sites/default/files/documenti_indirizzo/agid_-_competenze_digitali_2016_r11.pdf" TargetMode="External"/><Relationship Id="rId5" Type="http://schemas.openxmlformats.org/officeDocument/2006/relationships/hyperlink" Target="http://www.educarex.es/edutecnologias/porfoliotic.html" TargetMode="External"/><Relationship Id="rId15" Type="http://schemas.openxmlformats.org/officeDocument/2006/relationships/hyperlink" Target="http://www.digcomp.andaluciaesdigital.es/" TargetMode="External"/><Relationship Id="rId10" Type="http://schemas.openxmlformats.org/officeDocument/2006/relationships/hyperlink" Target="http://www.ecdl.pl/" TargetMode="External"/><Relationship Id="rId19" Type="http://schemas.openxmlformats.org/officeDocument/2006/relationships/hyperlink" Target="http://www.rebiun.org/competenciadigital/Paginas/documentacion.aspx" TargetMode="External"/><Relationship Id="rId4" Type="http://schemas.openxmlformats.org/officeDocument/2006/relationships/hyperlink" Target="http://www.upc.smm.lt/veikla/about.php" TargetMode="External"/><Relationship Id="rId9" Type="http://schemas.openxmlformats.org/officeDocument/2006/relationships/hyperlink" Target="http://www.eccc.edu.pl/" TargetMode="External"/><Relationship Id="rId14" Type="http://schemas.openxmlformats.org/officeDocument/2006/relationships/hyperlink" Target="http://www.paneeinternet.it/index.ph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1351223" y="2492890"/>
            <a:ext cx="7867439" cy="115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indent="0" algn="ctr" eaLnBrk="1" hangingPunct="1">
              <a:defRPr/>
            </a:pPr>
            <a:endParaRPr lang="es-ES" sz="2800" kern="0" dirty="0" smtClean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 eaLnBrk="1" hangingPunct="1">
              <a:lnSpc>
                <a:spcPct val="150000"/>
              </a:lnSpc>
              <a:defRPr/>
            </a:pPr>
            <a:r>
              <a:rPr lang="en-GB" sz="4400" kern="0" dirty="0" err="1" smtClean="0">
                <a:solidFill>
                  <a:srgbClr val="004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DigComp</a:t>
            </a:r>
            <a:r>
              <a:rPr lang="en-GB" sz="4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40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 eaLnBrk="1" hangingPunct="1">
              <a:defRPr/>
            </a:pPr>
            <a:endParaRPr lang="es-ES" sz="2400" kern="0" dirty="0" smtClean="0">
              <a:solidFill>
                <a:srgbClr val="004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75" y="1628800"/>
            <a:ext cx="4645281" cy="229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15616" y="4725144"/>
            <a:ext cx="6408712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</a:pPr>
            <a:r>
              <a:rPr lang="en-GB" altLang="en-US" sz="2400" dirty="0">
                <a:solidFill>
                  <a:srgbClr val="00449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Verdana" pitchFamily="34" charset="0"/>
              </a:rPr>
              <a:t>https://</a:t>
            </a:r>
            <a:r>
              <a:rPr lang="en-GB" altLang="en-US" sz="2400" dirty="0" smtClean="0">
                <a:solidFill>
                  <a:srgbClr val="00449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Verdana" pitchFamily="34" charset="0"/>
              </a:rPr>
              <a:t>ec.europa.eu/jrc/digcomp</a:t>
            </a:r>
            <a:endParaRPr lang="en-GB" altLang="en-US" sz="2400" dirty="0">
              <a:solidFill>
                <a:srgbClr val="00449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Verdana" pitchFamily="34" charset="0"/>
            </a:endParaRPr>
          </a:p>
          <a:p>
            <a:pPr lvl="2" algn="just">
              <a:lnSpc>
                <a:spcPct val="115000"/>
              </a:lnSpc>
            </a:pPr>
            <a:r>
              <a:rPr lang="en-GB" altLang="en-US" sz="1800" dirty="0" smtClean="0">
                <a:solidFill>
                  <a:srgbClr val="00449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Verdana" pitchFamily="34" charset="0"/>
              </a:rPr>
              <a:t> </a:t>
            </a:r>
            <a:endParaRPr lang="en-GB" altLang="en-US" sz="1800" dirty="0">
              <a:solidFill>
                <a:srgbClr val="00449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477795"/>
              </p:ext>
            </p:extLst>
          </p:nvPr>
        </p:nvGraphicFramePr>
        <p:xfrm>
          <a:off x="179512" y="1711955"/>
          <a:ext cx="8784975" cy="5036820"/>
        </p:xfrm>
        <a:graphic>
          <a:graphicData uri="http://schemas.openxmlformats.org/drawingml/2006/table">
            <a:tbl>
              <a:tblPr firstRow="1" firstCol="1" bandRow="1"/>
              <a:tblGrid>
                <a:gridCol w="1246991"/>
                <a:gridCol w="1206747"/>
                <a:gridCol w="1063449"/>
                <a:gridCol w="96616"/>
                <a:gridCol w="967104"/>
                <a:gridCol w="911005"/>
                <a:gridCol w="96616"/>
                <a:gridCol w="1120159"/>
                <a:gridCol w="1026863"/>
                <a:gridCol w="1049425"/>
              </a:tblGrid>
              <a:tr h="384561">
                <a:tc gridSpan="10">
                  <a:txBody>
                    <a:bodyPr/>
                    <a:lstStyle/>
                    <a:p>
                      <a:pPr marL="228600" indent="-228600" algn="l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Information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and data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literacy</a:t>
                      </a:r>
                    </a:p>
                    <a:p>
                      <a:pPr marL="228600" indent="-228600" algn="l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GB" sz="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9551">
                <a:tc gridSpan="10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1.1 Browsing, searching and filtering data, information and </a:t>
                      </a:r>
                      <a:r>
                        <a:rPr lang="en-GB" sz="105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digital </a:t>
                      </a: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content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4860">
                <a:tc gridSpan="10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 articulate information needs, to search for data, information and content in digital environments, to access them and to navigate between them. To create and update personal search strategies.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3944">
                <a:tc gridSpan="10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Proficiency levels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39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Level 1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Level 2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Level 3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Level 4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Level 5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Level 6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Level 7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Level 8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944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Foundation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Intermediate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Advanced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Highly specialised (new)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973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 basic level and with guidance, I can: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 basic level and with  autonomy and appropriate guidance where needed, I can: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On my own and solving straightforward problems, I can: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Independently, </a:t>
                      </a:r>
                      <a:r>
                        <a:rPr lang="en-GB" sz="900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according to my own needs, and solving well-defined and non-routine problems, I can: 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As well as guiding others, I can: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 advanced level, according to my own needs and those of others, and in complex contexts, I can: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 highly specialised level, I can: 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9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 the most advanced and specialised level, I can: 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32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identify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my information needs,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find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data, information and content through a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simple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search in digital environments,  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find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how to access these data, information and content and navigate between them.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identify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simple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personal search strategies.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identify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my information needs,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find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data, information and content through a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simple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search in digital environments, 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find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how to access these data, information and content and navigate between them.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identify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simple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personal search strategies.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explain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my information needs,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perform</a:t>
                      </a:r>
                      <a:r>
                        <a:rPr lang="en-GB" sz="8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well-defined and routine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searches to find data, information and content in digital environments, 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explain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how to access them and  navigate between them.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explain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well-defined and routine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personal search strategies.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illustrate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information needs,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organise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the searches of  data, information and content in digital environments,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describe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how to access to these data, information and content, and navigate between them.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organise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personal search strategies.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apply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information needs, 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apply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searches to obtain data, information and content in digital environments,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 </a:t>
                      </a:r>
                      <a:r>
                        <a:rPr lang="en-GB" sz="800" u="sng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show</a:t>
                      </a: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how to access to these data, information and content and navigate between them.</a:t>
                      </a:r>
                      <a:b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propose personal information strategies.</a:t>
                      </a:r>
                      <a:endParaRPr lang="en-GB" sz="8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assess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information needs,</a:t>
                      </a:r>
                      <a:b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adapt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my searching strategy to find the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most appropriate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data, information and content in digital environments,</a:t>
                      </a:r>
                      <a:b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explain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how to access to these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most appropriate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data, information and content and navigate among them. </a:t>
                      </a:r>
                      <a:b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vary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personal search strategies.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create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solutions to complex problems with limited definition,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that are related to browsing, searching and filtering of data, information and digital content. </a:t>
                      </a:r>
                      <a:b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integrate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my knowledge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 contribute to professional practice and knowledge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guide others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in browsing, searching and filtering data, information and digital content.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create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solutions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solve complex problems with many interacting factors,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that are related to browsing, searching and filtering data, information and digital content. </a:t>
                      </a:r>
                      <a:b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●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propose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8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ideas and processes to the field.</a:t>
                      </a:r>
                      <a:endParaRPr lang="en-GB" sz="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6852" marR="56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2987824" y="44624"/>
            <a:ext cx="2592288" cy="1296144"/>
          </a:xfrm>
          <a:prstGeom prst="wedgeRectCallout">
            <a:avLst>
              <a:gd name="adj1" fmla="val 15489"/>
              <a:gd name="adj2" fmla="val 1799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NEW: The top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indicates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i-FI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fi-FI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07504" y="332656"/>
            <a:ext cx="2736304" cy="1296144"/>
          </a:xfrm>
          <a:prstGeom prst="wedgeRectCallout">
            <a:avLst>
              <a:gd name="adj1" fmla="val -2756"/>
              <a:gd name="adj2" fmla="val 126755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8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mapped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3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DigCom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1.0. </a:t>
            </a:r>
            <a:b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fi-FI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Level 1 and 2 </a:t>
            </a:r>
            <a:r>
              <a:rPr lang="fi-FI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fi-FI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fi-FI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fi-FI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r>
              <a:rPr lang="fi-FI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fi-FI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i-FI" sz="1600" dirty="0" smtClean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508104" y="116632"/>
            <a:ext cx="2592288" cy="1296144"/>
          </a:xfrm>
          <a:prstGeom prst="wedgeRectCallout">
            <a:avLst>
              <a:gd name="adj1" fmla="val -25380"/>
              <a:gd name="adj2" fmla="val 246849"/>
            </a:avLst>
          </a:prstGeom>
          <a:solidFill>
            <a:schemeClr val="accent1">
              <a:lumMod val="40000"/>
              <a:lumOff val="60000"/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i-FI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underlined</a:t>
            </a:r>
            <a:r>
              <a:rPr lang="fi-FI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indicating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fi-F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AutoShape 8"/>
          <p:cNvSpPr>
            <a:spLocks/>
          </p:cNvSpPr>
          <p:nvPr/>
        </p:nvSpPr>
        <p:spPr bwMode="auto">
          <a:xfrm>
            <a:off x="561975" y="2817813"/>
            <a:ext cx="127000" cy="558800"/>
          </a:xfrm>
          <a:custGeom>
            <a:avLst/>
            <a:gdLst>
              <a:gd name="T0" fmla="*/ 373356 w 21600"/>
              <a:gd name="T1" fmla="*/ 7228181 h 21600"/>
              <a:gd name="T2" fmla="*/ 373356 w 21600"/>
              <a:gd name="T3" fmla="*/ 7228181 h 21600"/>
              <a:gd name="T4" fmla="*/ 373356 w 21600"/>
              <a:gd name="T5" fmla="*/ 7228181 h 21600"/>
              <a:gd name="T6" fmla="*/ 373356 w 21600"/>
              <a:gd name="T7" fmla="*/ 722818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sz="2000">
              <a:cs typeface="Arial" pitchFamily="34" charset="0"/>
            </a:endParaRP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251520" y="1196752"/>
            <a:ext cx="8775200" cy="5400600"/>
          </a:xfrm>
          <a:custGeom>
            <a:avLst/>
            <a:gdLst>
              <a:gd name="T0" fmla="*/ 1772402230 w 21600"/>
              <a:gd name="T1" fmla="*/ 12996539 h 21600"/>
              <a:gd name="T2" fmla="*/ 1772402230 w 21600"/>
              <a:gd name="T3" fmla="*/ 12996539 h 21600"/>
              <a:gd name="T4" fmla="*/ 1772402230 w 21600"/>
              <a:gd name="T5" fmla="*/ 12996539 h 21600"/>
              <a:gd name="T6" fmla="*/ 1772402230 w 21600"/>
              <a:gd name="T7" fmla="*/ 1299653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4488" indent="-3429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endParaRPr lang="en-GB" sz="2200" dirty="0" smtClean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344488" indent="-3429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User </a:t>
            </a:r>
            <a:r>
              <a:rPr lang="en-GB" sz="220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guidelines: 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End 2017</a:t>
            </a:r>
          </a:p>
          <a:p>
            <a:pPr marL="344488" indent="-3429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JRC piloting, testing and validation of (self-)assessment: 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</a:t>
            </a:r>
            <a:r>
              <a:rPr lang="en-GB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id 2018</a:t>
            </a:r>
            <a:endParaRPr lang="en-GB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344488" indent="-3429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Similar approach for Entrepreneurship Competence (</a:t>
            </a:r>
            <a:r>
              <a:rPr lang="en-GB" sz="2200" dirty="0" err="1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EntreComp</a:t>
            </a:r>
            <a:r>
              <a:rPr lang="en-GB" sz="220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)</a:t>
            </a:r>
          </a:p>
          <a:p>
            <a:pPr marL="344488" indent="-34290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Stakeholder </a:t>
            </a:r>
            <a:r>
              <a:rPr lang="en-US" sz="220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Event -12 May </a:t>
            </a:r>
            <a:r>
              <a:rPr lang="en-US" sz="220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2017, Brussels </a:t>
            </a:r>
            <a:r>
              <a:rPr lang="en-US" sz="2200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- </a:t>
            </a:r>
            <a:r>
              <a:rPr lang="en-US" sz="2200" b="1" i="1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*Save-the-Date*</a:t>
            </a:r>
            <a:endParaRPr lang="en-GB" sz="2200" b="1" i="1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801688" lvl="1" indent="-342900">
              <a:spcBef>
                <a:spcPts val="1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b="1" i="1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Use and Dissemination of </a:t>
            </a:r>
            <a:r>
              <a:rPr lang="en-US" sz="1800" b="1" i="1" dirty="0" err="1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DigComp</a:t>
            </a:r>
            <a:r>
              <a:rPr lang="en-US" sz="1800" b="1" i="1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 (and </a:t>
            </a:r>
            <a:r>
              <a:rPr lang="en-US" sz="1800" b="1" i="1" dirty="0" err="1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EntreComp</a:t>
            </a:r>
            <a:r>
              <a:rPr lang="en-US" sz="1800" b="1" i="1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)</a:t>
            </a:r>
          </a:p>
          <a:p>
            <a:pPr marL="801688" lvl="1" indent="-342900">
              <a:spcBef>
                <a:spcPts val="1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b="1" i="1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Exhibition Style </a:t>
            </a:r>
            <a:r>
              <a:rPr lang="en-US" sz="1800" b="1" i="1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Session</a:t>
            </a:r>
          </a:p>
          <a:p>
            <a:pPr marL="801688" lvl="1" indent="-342900">
              <a:spcBef>
                <a:spcPts val="1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b="1" i="1" dirty="0" smtClean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Establishing Community around Frameworks</a:t>
            </a:r>
            <a:endParaRPr lang="en-GB" sz="1800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801688" lvl="1" indent="-3429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endParaRPr lang="en-GB" sz="2400" dirty="0" smtClean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6104" y="393087"/>
            <a:ext cx="8873601" cy="3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175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400"/>
              </a:lnSpc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400"/>
              </a:lnSpc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en-GB" sz="2400" b="1" dirty="0" smtClean="0">
                <a:solidFill>
                  <a:prstClr val="white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  <a:sym typeface="Verdana" pitchFamily="34" charset="0"/>
              </a:rPr>
              <a:t>What's next</a:t>
            </a:r>
            <a:r>
              <a:rPr lang="en-GB" sz="2400" b="1" dirty="0" smtClean="0">
                <a:solidFill>
                  <a:prstClr val="white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  <a:sym typeface="Verdana" pitchFamily="34" charset="0"/>
              </a:rPr>
              <a:t>? </a:t>
            </a:r>
            <a:r>
              <a:rPr lang="en-GB" sz="1400" b="1" dirty="0" smtClean="0">
                <a:solidFill>
                  <a:prstClr val="white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  <a:sym typeface="Verdana" pitchFamily="34" charset="0"/>
              </a:rPr>
              <a:t>(contd.)</a:t>
            </a:r>
            <a:r>
              <a:rPr lang="en-GB" sz="2400" b="1" dirty="0" smtClean="0">
                <a:solidFill>
                  <a:prstClr val="white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  <a:sym typeface="Verdana" pitchFamily="34" charset="0"/>
              </a:rPr>
              <a:t> </a:t>
            </a:r>
            <a:endParaRPr lang="en-GB" sz="2400" b="1" dirty="0">
              <a:solidFill>
                <a:prstClr val="white"/>
              </a:solidFill>
              <a:latin typeface="Verdana"/>
              <a:ea typeface="Calibri" panose="020F0502020204030204" pitchFamily="34" charset="0"/>
              <a:cs typeface="Times New Roman" panose="02020603050405020304" pitchFamily="18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89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36659" y="1979704"/>
            <a:ext cx="78708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ts val="2250"/>
              </a:spcBef>
              <a:defRPr/>
            </a:pPr>
            <a:r>
              <a:rPr lang="en-GB" sz="3600" dirty="0" smtClean="0">
                <a:cs typeface="Arial" pitchFamily="34" charset="0"/>
                <a:sym typeface="Verdana" pitchFamily="34" charset="0"/>
              </a:rPr>
              <a:t>Thank you</a:t>
            </a:r>
            <a:endParaRPr lang="en-GB" sz="3600" dirty="0">
              <a:cs typeface="Arial" pitchFamily="34" charset="0"/>
              <a:sym typeface="Verdana" pitchFamily="34" charset="0"/>
            </a:endParaRPr>
          </a:p>
        </p:txBody>
      </p:sp>
      <p:pic>
        <p:nvPicPr>
          <p:cNvPr id="99331" name="Picture 5" descr="wavingeur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212976"/>
            <a:ext cx="2679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3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9"/>
          <p:cNvSpPr>
            <a:spLocks noChangeArrowheads="1"/>
          </p:cNvSpPr>
          <p:nvPr/>
        </p:nvSpPr>
        <p:spPr bwMode="auto">
          <a:xfrm>
            <a:off x="46574" y="908720"/>
            <a:ext cx="9133938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en-GB" altLang="en-US" sz="1800" b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What?</a:t>
            </a:r>
            <a:endParaRPr lang="en-GB" altLang="en-US" sz="1800" b="0" dirty="0" smtClean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  <a:sym typeface="Verdana" pitchFamily="34" charset="0"/>
            </a:endParaRPr>
          </a:p>
          <a:p>
            <a:pPr lvl="1" algn="just" eaLnBrk="1" hangingPunct="1">
              <a:lnSpc>
                <a:spcPct val="115000"/>
              </a:lnSpc>
              <a:buFontTx/>
              <a:buChar char="•"/>
            </a:pPr>
            <a:r>
              <a:rPr lang="en-GB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A competence framework </a:t>
            </a:r>
            <a:endParaRPr lang="en-GB" altLang="en-US" sz="1800" b="0" dirty="0" smtClean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  <a:sym typeface="Verdana" pitchFamily="34" charset="0"/>
            </a:endParaRPr>
          </a:p>
          <a:p>
            <a:pPr lvl="1" algn="just" eaLnBrk="1" hangingPunct="1">
              <a:lnSpc>
                <a:spcPct val="115000"/>
              </a:lnSpc>
              <a:buFontTx/>
              <a:buChar char="•"/>
            </a:pPr>
            <a:r>
              <a:rPr lang="en-GB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Identify </a:t>
            </a:r>
            <a:r>
              <a:rPr lang="en-GB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and describe its key components, proficiency levels and examples</a:t>
            </a:r>
          </a:p>
          <a:p>
            <a:pPr lvl="1" algn="just" eaLnBrk="1" hangingPunct="1">
              <a:lnSpc>
                <a:spcPct val="115000"/>
              </a:lnSpc>
              <a:buFontTx/>
              <a:buChar char="•"/>
            </a:pPr>
            <a:r>
              <a:rPr lang="en-GB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A conceptual model and proficiency levels guiding (self-) assessment</a:t>
            </a:r>
            <a:endParaRPr lang="en-GB" altLang="en-US" sz="1800" b="0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  <a:sym typeface="Verdana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1800" b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Why?</a:t>
            </a:r>
            <a:endParaRPr lang="en-GB" altLang="en-US" sz="1800" b="0" dirty="0" smtClean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  <a:sym typeface="Verdana" pitchFamily="34" charset="0"/>
            </a:endParaRP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GB" altLang="en-US" sz="1800" b="0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Provide an overall, complete and shared understanding of </a:t>
            </a:r>
            <a:r>
              <a:rPr lang="en-GB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digital competences</a:t>
            </a:r>
            <a:endParaRPr lang="en-GB" altLang="en-US" sz="1800" b="0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  <a:sym typeface="Verdana" pitchFamily="34" charset="0"/>
            </a:endParaRP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GB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DESI: </a:t>
            </a:r>
            <a:r>
              <a:rPr lang="en-GB" altLang="en-US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45% </a:t>
            </a:r>
            <a:r>
              <a:rPr lang="en-GB" altLang="en-US" sz="1800" b="0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of EU population and </a:t>
            </a:r>
            <a:r>
              <a:rPr lang="en-GB" altLang="en-US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37%</a:t>
            </a:r>
            <a:r>
              <a:rPr lang="en-GB" altLang="en-US" sz="1800" b="0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 of </a:t>
            </a:r>
            <a:r>
              <a:rPr lang="en-GB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labour </a:t>
            </a:r>
            <a:r>
              <a:rPr lang="en-GB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force: </a:t>
            </a:r>
            <a:r>
              <a:rPr lang="en-GB" altLang="en-US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unsufficient </a:t>
            </a:r>
            <a:r>
              <a:rPr lang="en-GB" altLang="en-US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digital </a:t>
            </a:r>
            <a:r>
              <a:rPr lang="en-GB" altLang="en-US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skills </a:t>
            </a:r>
            <a:r>
              <a:rPr lang="en-US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 </a:t>
            </a: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US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Providing digital skills for all; tackling unemployment &amp; changing nature of work</a:t>
            </a:r>
            <a:endParaRPr lang="en-GB" altLang="en-US" sz="1800" b="0" dirty="0" smtClean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  <a:sym typeface="Verdana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1800" b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Method: </a:t>
            </a: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GB" altLang="en-US" sz="1800" b="0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Developed by JRC </a:t>
            </a: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GB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Strong </a:t>
            </a:r>
            <a:r>
              <a:rPr lang="en-GB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scientific underpinning </a:t>
            </a: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GB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Consensus </a:t>
            </a:r>
            <a:r>
              <a:rPr lang="en-GB" altLang="en-US" sz="1800" b="0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building with multiple </a:t>
            </a:r>
            <a:r>
              <a:rPr lang="en-GB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stakeholders</a:t>
            </a:r>
          </a:p>
          <a:p>
            <a:pPr lvl="1" eaLnBrk="1" hangingPunct="1">
              <a:lnSpc>
                <a:spcPct val="115000"/>
              </a:lnSpc>
              <a:buFontTx/>
              <a:buChar char="•"/>
            </a:pPr>
            <a:r>
              <a:rPr lang="en-US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Updating and revising</a:t>
            </a:r>
            <a:endParaRPr lang="en-GB" altLang="en-US" sz="1800" b="0" dirty="0" smtClean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  <a:sym typeface="Verdana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1800" b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Policy: </a:t>
            </a:r>
          </a:p>
          <a:p>
            <a:pPr lvl="1" algn="just" eaLnBrk="1" hangingPunct="1">
              <a:lnSpc>
                <a:spcPct val="115000"/>
              </a:lnSpc>
              <a:buFontTx/>
              <a:buChar char="•"/>
            </a:pPr>
            <a:r>
              <a:rPr lang="en-GB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2006 Recommendation on Key Competences for Lifelong Learning</a:t>
            </a:r>
          </a:p>
          <a:p>
            <a:pPr lvl="1" algn="just" eaLnBrk="1" hangingPunct="1">
              <a:lnSpc>
                <a:spcPct val="115000"/>
              </a:lnSpc>
              <a:buFontTx/>
              <a:buChar char="•"/>
            </a:pPr>
            <a:r>
              <a:rPr lang="en-US" altLang="en-US" sz="1800" b="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  <a:sym typeface="Verdana" pitchFamily="34" charset="0"/>
              </a:rPr>
              <a:t>2016 New Skills Agenda for Europe</a:t>
            </a:r>
            <a:endParaRPr lang="en-GB" altLang="en-US" sz="1800" b="0" dirty="0" smtClean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3670238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4" y="620688"/>
            <a:ext cx="5212208" cy="5688632"/>
          </a:xfrm>
          <a:prstGeom prst="rect">
            <a:avLst/>
          </a:prstGeom>
          <a:noFill/>
          <a:ln w="15875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1640" y="6309320"/>
            <a:ext cx="6408712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15000"/>
              </a:lnSpc>
            </a:pPr>
            <a:r>
              <a:rPr lang="en-GB" altLang="en-US" sz="2400" dirty="0">
                <a:solidFill>
                  <a:srgbClr val="00449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https://ec.europa.eu/jrc/en/digcomp</a:t>
            </a:r>
          </a:p>
          <a:p>
            <a:pPr lvl="2" algn="just">
              <a:lnSpc>
                <a:spcPct val="115000"/>
              </a:lnSpc>
            </a:pPr>
            <a:r>
              <a:rPr lang="en-GB" altLang="en-US" sz="1800" dirty="0" smtClean="0">
                <a:solidFill>
                  <a:srgbClr val="00449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endParaRPr lang="en-GB" altLang="en-US" sz="1800" dirty="0">
              <a:solidFill>
                <a:srgbClr val="004494"/>
              </a:solidFill>
              <a:latin typeface="EC Square Sans Pro Medium" pitchFamily="34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47688"/>
            <a:ext cx="89725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079662"/>
              </p:ext>
            </p:extLst>
          </p:nvPr>
        </p:nvGraphicFramePr>
        <p:xfrm>
          <a:off x="0" y="260648"/>
          <a:ext cx="9334316" cy="847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cument" r:id="rId3" imgW="6600997" imgH="5779358" progId="Word.Document.12">
                  <p:embed/>
                </p:oleObj>
              </mc:Choice>
              <mc:Fallback>
                <p:oleObj name="Document" r:id="rId3" imgW="6600997" imgH="57793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60648"/>
                        <a:ext cx="9334316" cy="8470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5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231"/>
            <a:ext cx="8229600" cy="936625"/>
          </a:xfrm>
        </p:spPr>
        <p:txBody>
          <a:bodyPr/>
          <a:lstStyle/>
          <a:p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ec.europa.eu/jrc/en/digcomp/implementation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30400"/>
            <a:ext cx="69342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683568" y="4653136"/>
            <a:ext cx="2736304" cy="576064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827584" y="4833156"/>
            <a:ext cx="2664296" cy="79208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Report</a:t>
            </a:r>
            <a:r>
              <a:rPr kumimoji="0" lang="fi-FI" sz="1800" b="0" i="0" u="none" strike="noStrike" cap="none" normalizeH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the </a:t>
            </a:r>
            <a:r>
              <a:rPr kumimoji="0" lang="fi-FI" sz="1800" b="0" i="0" u="none" strike="noStrike" cap="none" normalizeH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uptake</a:t>
            </a:r>
            <a:r>
              <a:rPr kumimoji="0" lang="fi-FI" sz="1800" b="0" i="0" u="none" strike="noStrike" cap="none" normalizeH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!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41919"/>
              </p:ext>
            </p:extLst>
          </p:nvPr>
        </p:nvGraphicFramePr>
        <p:xfrm>
          <a:off x="6265867" y="260648"/>
          <a:ext cx="1246187" cy="1096968"/>
        </p:xfrm>
        <a:graphic>
          <a:graphicData uri="http://schemas.openxmlformats.org/drawingml/2006/table">
            <a:tbl>
              <a:tblPr/>
              <a:tblGrid>
                <a:gridCol w="1246187"/>
              </a:tblGrid>
              <a:tr h="548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TEACHER PROFESSIONAL DEVELOPMENT</a:t>
                      </a:r>
                    </a:p>
                  </a:txBody>
                  <a:tcPr marL="91354" marR="91354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8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 &amp; T CONTENT /STUDENT ASSESSMENT</a:t>
                      </a:r>
                    </a:p>
                  </a:txBody>
                  <a:tcPr marL="91354" marR="91354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958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67506"/>
              </p:ext>
            </p:extLst>
          </p:nvPr>
        </p:nvGraphicFramePr>
        <p:xfrm>
          <a:off x="7600953" y="260648"/>
          <a:ext cx="1363663" cy="990925"/>
        </p:xfrm>
        <a:graphic>
          <a:graphicData uri="http://schemas.openxmlformats.org/drawingml/2006/table">
            <a:tbl>
              <a:tblPr/>
              <a:tblGrid>
                <a:gridCol w="1363663"/>
              </a:tblGrid>
              <a:tr h="442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ASSESMENT FOR EMPLOYABILITY</a:t>
                      </a:r>
                    </a:p>
                  </a:txBody>
                  <a:tcPr marL="91306" marR="9130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POLICY SUPPORT, FRAMEWORK IMPLEMENTATION</a:t>
                      </a:r>
                    </a:p>
                  </a:txBody>
                  <a:tcPr marL="91306" marR="91306" marT="45642" marB="456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cxnSp>
        <p:nvCxnSpPr>
          <p:cNvPr id="124" name="Straight Connector 123"/>
          <p:cNvCxnSpPr>
            <a:cxnSpLocks noChangeShapeType="1"/>
          </p:cNvCxnSpPr>
          <p:nvPr/>
        </p:nvCxnSpPr>
        <p:spPr bwMode="auto">
          <a:xfrm flipH="1">
            <a:off x="5716588" y="2039938"/>
            <a:ext cx="1055690" cy="75565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sm" len="sm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82104"/>
              </p:ext>
            </p:extLst>
          </p:nvPr>
        </p:nvGraphicFramePr>
        <p:xfrm>
          <a:off x="6654803" y="3068960"/>
          <a:ext cx="2415779" cy="907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779"/>
              </a:tblGrid>
              <a:tr h="242592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/>
                        <a:t>SPAIN</a:t>
                      </a:r>
                      <a:endParaRPr lang="en-GB" sz="1050" b="1" dirty="0"/>
                    </a:p>
                  </a:txBody>
                  <a:tcPr marL="91472" marR="91472" marT="45609" marB="45609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56628">
                <a:tc>
                  <a:txBody>
                    <a:bodyPr/>
                    <a:lstStyle/>
                    <a:p>
                      <a:pPr algn="ctr"/>
                      <a:r>
                        <a:rPr lang="en-GB" sz="900" baseline="0" dirty="0" smtClean="0"/>
                        <a:t>The Min. of  Education, </a:t>
                      </a:r>
                      <a:r>
                        <a:rPr lang="en-GB" sz="900" dirty="0" smtClean="0"/>
                        <a:t>INTEF  created </a:t>
                      </a:r>
                      <a:r>
                        <a:rPr lang="en-US" sz="900" dirty="0" smtClean="0">
                          <a:hlinkClick r:id="rId3"/>
                        </a:rPr>
                        <a:t>Common Framework for Teacher Digital Competence</a:t>
                      </a:r>
                      <a:r>
                        <a:rPr lang="en-US" sz="900" dirty="0" smtClean="0"/>
                        <a:t> based</a:t>
                      </a:r>
                      <a:r>
                        <a:rPr lang="en-US" sz="900" baseline="0" dirty="0" smtClean="0"/>
                        <a:t> on DigComp. </a:t>
                      </a:r>
                      <a:r>
                        <a:rPr lang="en-GB" sz="900" dirty="0" smtClean="0"/>
                        <a:t>Use </a:t>
                      </a:r>
                      <a:r>
                        <a:rPr lang="en-US" sz="900" dirty="0" smtClean="0"/>
                        <a:t> agreed between State and Regional governments.</a:t>
                      </a:r>
                      <a:endParaRPr lang="en-GB" sz="900" baseline="0" dirty="0" smtClean="0"/>
                    </a:p>
                  </a:txBody>
                  <a:tcPr marL="91472" marR="91472" marT="45609" marB="45609"/>
                </a:tc>
              </a:tr>
            </a:tbl>
          </a:graphicData>
        </a:graphic>
      </p:graphicFrame>
      <p:sp>
        <p:nvSpPr>
          <p:cNvPr id="126" name="Freeform 43"/>
          <p:cNvSpPr>
            <a:spLocks/>
          </p:cNvSpPr>
          <p:nvPr/>
        </p:nvSpPr>
        <p:spPr bwMode="auto">
          <a:xfrm>
            <a:off x="3633788" y="3238522"/>
            <a:ext cx="361950" cy="257175"/>
          </a:xfrm>
          <a:custGeom>
            <a:avLst/>
            <a:gdLst>
              <a:gd name="T0" fmla="*/ 1 w 40"/>
              <a:gd name="T1" fmla="*/ 8 h 26"/>
              <a:gd name="T2" fmla="*/ 1 w 40"/>
              <a:gd name="T3" fmla="*/ 9 h 26"/>
              <a:gd name="T4" fmla="*/ 2 w 40"/>
              <a:gd name="T5" fmla="*/ 10 h 26"/>
              <a:gd name="T6" fmla="*/ 7 w 40"/>
              <a:gd name="T7" fmla="*/ 12 h 26"/>
              <a:gd name="T8" fmla="*/ 8 w 40"/>
              <a:gd name="T9" fmla="*/ 13 h 26"/>
              <a:gd name="T10" fmla="*/ 10 w 40"/>
              <a:gd name="T11" fmla="*/ 13 h 26"/>
              <a:gd name="T12" fmla="*/ 11 w 40"/>
              <a:gd name="T13" fmla="*/ 15 h 26"/>
              <a:gd name="T14" fmla="*/ 12 w 40"/>
              <a:gd name="T15" fmla="*/ 16 h 26"/>
              <a:gd name="T16" fmla="*/ 14 w 40"/>
              <a:gd name="T17" fmla="*/ 16 h 26"/>
              <a:gd name="T18" fmla="*/ 15 w 40"/>
              <a:gd name="T19" fmla="*/ 16 h 26"/>
              <a:gd name="T20" fmla="*/ 17 w 40"/>
              <a:gd name="T21" fmla="*/ 16 h 26"/>
              <a:gd name="T22" fmla="*/ 17 w 40"/>
              <a:gd name="T23" fmla="*/ 18 h 26"/>
              <a:gd name="T24" fmla="*/ 17 w 40"/>
              <a:gd name="T25" fmla="*/ 20 h 26"/>
              <a:gd name="T26" fmla="*/ 18 w 40"/>
              <a:gd name="T27" fmla="*/ 20 h 26"/>
              <a:gd name="T28" fmla="*/ 20 w 40"/>
              <a:gd name="T29" fmla="*/ 20 h 26"/>
              <a:gd name="T30" fmla="*/ 21 w 40"/>
              <a:gd name="T31" fmla="*/ 20 h 26"/>
              <a:gd name="T32" fmla="*/ 24 w 40"/>
              <a:gd name="T33" fmla="*/ 18 h 26"/>
              <a:gd name="T34" fmla="*/ 24 w 40"/>
              <a:gd name="T35" fmla="*/ 20 h 26"/>
              <a:gd name="T36" fmla="*/ 24 w 40"/>
              <a:gd name="T37" fmla="*/ 23 h 26"/>
              <a:gd name="T38" fmla="*/ 28 w 40"/>
              <a:gd name="T39" fmla="*/ 25 h 26"/>
              <a:gd name="T40" fmla="*/ 30 w 40"/>
              <a:gd name="T41" fmla="*/ 26 h 26"/>
              <a:gd name="T42" fmla="*/ 34 w 40"/>
              <a:gd name="T43" fmla="*/ 26 h 26"/>
              <a:gd name="T44" fmla="*/ 34 w 40"/>
              <a:gd name="T45" fmla="*/ 25 h 26"/>
              <a:gd name="T46" fmla="*/ 34 w 40"/>
              <a:gd name="T47" fmla="*/ 23 h 26"/>
              <a:gd name="T48" fmla="*/ 34 w 40"/>
              <a:gd name="T49" fmla="*/ 22 h 26"/>
              <a:gd name="T50" fmla="*/ 34 w 40"/>
              <a:gd name="T51" fmla="*/ 20 h 26"/>
              <a:gd name="T52" fmla="*/ 34 w 40"/>
              <a:gd name="T53" fmla="*/ 19 h 26"/>
              <a:gd name="T54" fmla="*/ 35 w 40"/>
              <a:gd name="T55" fmla="*/ 19 h 26"/>
              <a:gd name="T56" fmla="*/ 37 w 40"/>
              <a:gd name="T57" fmla="*/ 19 h 26"/>
              <a:gd name="T58" fmla="*/ 37 w 40"/>
              <a:gd name="T59" fmla="*/ 18 h 26"/>
              <a:gd name="T60" fmla="*/ 38 w 40"/>
              <a:gd name="T61" fmla="*/ 18 h 26"/>
              <a:gd name="T62" fmla="*/ 40 w 40"/>
              <a:gd name="T63" fmla="*/ 16 h 26"/>
              <a:gd name="T64" fmla="*/ 40 w 40"/>
              <a:gd name="T65" fmla="*/ 15 h 26"/>
              <a:gd name="T66" fmla="*/ 38 w 40"/>
              <a:gd name="T67" fmla="*/ 13 h 26"/>
              <a:gd name="T68" fmla="*/ 38 w 40"/>
              <a:gd name="T69" fmla="*/ 12 h 26"/>
              <a:gd name="T70" fmla="*/ 37 w 40"/>
              <a:gd name="T71" fmla="*/ 10 h 26"/>
              <a:gd name="T72" fmla="*/ 35 w 40"/>
              <a:gd name="T73" fmla="*/ 10 h 26"/>
              <a:gd name="T74" fmla="*/ 34 w 40"/>
              <a:gd name="T75" fmla="*/ 10 h 26"/>
              <a:gd name="T76" fmla="*/ 33 w 40"/>
              <a:gd name="T77" fmla="*/ 9 h 26"/>
              <a:gd name="T78" fmla="*/ 33 w 40"/>
              <a:gd name="T79" fmla="*/ 8 h 26"/>
              <a:gd name="T80" fmla="*/ 34 w 40"/>
              <a:gd name="T81" fmla="*/ 6 h 26"/>
              <a:gd name="T82" fmla="*/ 33 w 40"/>
              <a:gd name="T83" fmla="*/ 4 h 26"/>
              <a:gd name="T84" fmla="*/ 30 w 40"/>
              <a:gd name="T85" fmla="*/ 3 h 26"/>
              <a:gd name="T86" fmla="*/ 28 w 40"/>
              <a:gd name="T87" fmla="*/ 3 h 26"/>
              <a:gd name="T88" fmla="*/ 27 w 40"/>
              <a:gd name="T89" fmla="*/ 0 h 26"/>
              <a:gd name="T90" fmla="*/ 25 w 40"/>
              <a:gd name="T91" fmla="*/ 2 h 26"/>
              <a:gd name="T92" fmla="*/ 23 w 40"/>
              <a:gd name="T93" fmla="*/ 0 h 26"/>
              <a:gd name="T94" fmla="*/ 23 w 40"/>
              <a:gd name="T95" fmla="*/ 2 h 26"/>
              <a:gd name="T96" fmla="*/ 20 w 40"/>
              <a:gd name="T97" fmla="*/ 0 h 26"/>
              <a:gd name="T98" fmla="*/ 20 w 40"/>
              <a:gd name="T99" fmla="*/ 2 h 26"/>
              <a:gd name="T100" fmla="*/ 19 w 40"/>
              <a:gd name="T101" fmla="*/ 2 h 26"/>
              <a:gd name="T102" fmla="*/ 18 w 40"/>
              <a:gd name="T103" fmla="*/ 2 h 26"/>
              <a:gd name="T104" fmla="*/ 18 w 40"/>
              <a:gd name="T105" fmla="*/ 3 h 26"/>
              <a:gd name="T106" fmla="*/ 17 w 40"/>
              <a:gd name="T107" fmla="*/ 3 h 26"/>
              <a:gd name="T108" fmla="*/ 15 w 40"/>
              <a:gd name="T109" fmla="*/ 5 h 26"/>
              <a:gd name="T110" fmla="*/ 12 w 40"/>
              <a:gd name="T111" fmla="*/ 3 h 26"/>
              <a:gd name="T112" fmla="*/ 10 w 40"/>
              <a:gd name="T113" fmla="*/ 3 h 26"/>
              <a:gd name="T114" fmla="*/ 10 w 40"/>
              <a:gd name="T115" fmla="*/ 2 h 26"/>
              <a:gd name="T116" fmla="*/ 0 w 40"/>
              <a:gd name="T117" fmla="*/ 6 h 26"/>
              <a:gd name="T118" fmla="*/ 1 w 40"/>
              <a:gd name="T119" fmla="*/ 6 h 26"/>
              <a:gd name="T120" fmla="*/ 1 w 40"/>
              <a:gd name="T121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" h="26">
                <a:moveTo>
                  <a:pt x="1" y="8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13"/>
                  <a:pt x="8" y="13"/>
                  <a:pt x="8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2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0"/>
                  <a:pt x="17" y="20"/>
                  <a:pt x="17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3"/>
                  <a:pt x="24" y="23"/>
                  <a:pt x="24" y="23"/>
                </a:cubicBezTo>
                <a:cubicBezTo>
                  <a:pt x="28" y="25"/>
                  <a:pt x="28" y="25"/>
                  <a:pt x="28" y="25"/>
                </a:cubicBezTo>
                <a:cubicBezTo>
                  <a:pt x="30" y="26"/>
                  <a:pt x="30" y="26"/>
                  <a:pt x="30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2"/>
                  <a:pt x="38" y="12"/>
                  <a:pt x="38" y="12"/>
                </a:cubicBezTo>
                <a:cubicBezTo>
                  <a:pt x="37" y="10"/>
                  <a:pt x="37" y="10"/>
                  <a:pt x="37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6"/>
                  <a:pt x="33" y="5"/>
                  <a:pt x="33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0"/>
                  <a:pt x="27" y="0"/>
                  <a:pt x="27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2"/>
                  <a:pt x="23" y="2"/>
                  <a:pt x="23" y="2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5"/>
                  <a:pt x="15" y="5"/>
                  <a:pt x="15" y="5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lnTo>
                  <a:pt x="1" y="8"/>
                </a:lnTo>
                <a:close/>
              </a:path>
            </a:pathLst>
          </a:custGeom>
          <a:solidFill>
            <a:srgbClr val="57A79B"/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27" name="Freeform 6"/>
          <p:cNvSpPr>
            <a:spLocks/>
          </p:cNvSpPr>
          <p:nvPr/>
        </p:nvSpPr>
        <p:spPr bwMode="auto">
          <a:xfrm>
            <a:off x="5986474" y="4710135"/>
            <a:ext cx="46037" cy="60325"/>
          </a:xfrm>
          <a:custGeom>
            <a:avLst/>
            <a:gdLst>
              <a:gd name="T0" fmla="*/ 3 w 13"/>
              <a:gd name="T1" fmla="*/ 8 h 16"/>
              <a:gd name="T2" fmla="*/ 0 w 13"/>
              <a:gd name="T3" fmla="*/ 16 h 16"/>
              <a:gd name="T4" fmla="*/ 5 w 13"/>
              <a:gd name="T5" fmla="*/ 8 h 16"/>
              <a:gd name="T6" fmla="*/ 13 w 13"/>
              <a:gd name="T7" fmla="*/ 0 h 16"/>
              <a:gd name="T8" fmla="*/ 5 w 13"/>
              <a:gd name="T9" fmla="*/ 0 h 16"/>
              <a:gd name="T10" fmla="*/ 3 w 13"/>
              <a:gd name="T11" fmla="*/ 8 h 16"/>
              <a:gd name="T12" fmla="*/ 3 w 13"/>
              <a:gd name="T13" fmla="*/ 8 h 16"/>
              <a:gd name="T14" fmla="*/ 3 w 13"/>
              <a:gd name="T15" fmla="*/ 8 h 16"/>
              <a:gd name="T16" fmla="*/ 3 w 13"/>
              <a:gd name="T17" fmla="*/ 8 h 16"/>
              <a:gd name="T18" fmla="*/ 3 w 13"/>
              <a:gd name="T19" fmla="*/ 8 h 16"/>
              <a:gd name="T20" fmla="*/ 3 w 13"/>
              <a:gd name="T21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6">
                <a:moveTo>
                  <a:pt x="3" y="8"/>
                </a:moveTo>
                <a:lnTo>
                  <a:pt x="0" y="16"/>
                </a:lnTo>
                <a:lnTo>
                  <a:pt x="5" y="8"/>
                </a:lnTo>
                <a:lnTo>
                  <a:pt x="13" y="0"/>
                </a:lnTo>
                <a:lnTo>
                  <a:pt x="5" y="0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close/>
              </a:path>
            </a:pathLst>
          </a:custGeom>
          <a:solidFill>
            <a:srgbClr val="557843"/>
          </a:solidFill>
          <a:ln>
            <a:noFill/>
          </a:ln>
          <a:ex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28" name="Freeform 11"/>
          <p:cNvSpPr>
            <a:spLocks/>
          </p:cNvSpPr>
          <p:nvPr/>
        </p:nvSpPr>
        <p:spPr bwMode="auto">
          <a:xfrm>
            <a:off x="5575300" y="4210072"/>
            <a:ext cx="622300" cy="390525"/>
          </a:xfrm>
          <a:custGeom>
            <a:avLst/>
            <a:gdLst>
              <a:gd name="T0" fmla="*/ 8 w 180"/>
              <a:gd name="T1" fmla="*/ 71 h 103"/>
              <a:gd name="T2" fmla="*/ 16 w 180"/>
              <a:gd name="T3" fmla="*/ 79 h 103"/>
              <a:gd name="T4" fmla="*/ 19 w 180"/>
              <a:gd name="T5" fmla="*/ 89 h 103"/>
              <a:gd name="T6" fmla="*/ 19 w 180"/>
              <a:gd name="T7" fmla="*/ 103 h 103"/>
              <a:gd name="T8" fmla="*/ 26 w 180"/>
              <a:gd name="T9" fmla="*/ 103 h 103"/>
              <a:gd name="T10" fmla="*/ 42 w 180"/>
              <a:gd name="T11" fmla="*/ 103 h 103"/>
              <a:gd name="T12" fmla="*/ 58 w 180"/>
              <a:gd name="T13" fmla="*/ 95 h 103"/>
              <a:gd name="T14" fmla="*/ 66 w 180"/>
              <a:gd name="T15" fmla="*/ 95 h 103"/>
              <a:gd name="T16" fmla="*/ 71 w 180"/>
              <a:gd name="T17" fmla="*/ 103 h 103"/>
              <a:gd name="T18" fmla="*/ 79 w 180"/>
              <a:gd name="T19" fmla="*/ 97 h 103"/>
              <a:gd name="T20" fmla="*/ 87 w 180"/>
              <a:gd name="T21" fmla="*/ 103 h 103"/>
              <a:gd name="T22" fmla="*/ 103 w 180"/>
              <a:gd name="T23" fmla="*/ 103 h 103"/>
              <a:gd name="T24" fmla="*/ 111 w 180"/>
              <a:gd name="T25" fmla="*/ 103 h 103"/>
              <a:gd name="T26" fmla="*/ 114 w 180"/>
              <a:gd name="T27" fmla="*/ 95 h 103"/>
              <a:gd name="T28" fmla="*/ 111 w 180"/>
              <a:gd name="T29" fmla="*/ 89 h 103"/>
              <a:gd name="T30" fmla="*/ 114 w 180"/>
              <a:gd name="T31" fmla="*/ 87 h 103"/>
              <a:gd name="T32" fmla="*/ 122 w 180"/>
              <a:gd name="T33" fmla="*/ 87 h 103"/>
              <a:gd name="T34" fmla="*/ 129 w 180"/>
              <a:gd name="T35" fmla="*/ 79 h 103"/>
              <a:gd name="T36" fmla="*/ 145 w 180"/>
              <a:gd name="T37" fmla="*/ 76 h 103"/>
              <a:gd name="T38" fmla="*/ 153 w 180"/>
              <a:gd name="T39" fmla="*/ 79 h 103"/>
              <a:gd name="T40" fmla="*/ 158 w 180"/>
              <a:gd name="T41" fmla="*/ 79 h 103"/>
              <a:gd name="T42" fmla="*/ 164 w 180"/>
              <a:gd name="T43" fmla="*/ 76 h 103"/>
              <a:gd name="T44" fmla="*/ 148 w 180"/>
              <a:gd name="T45" fmla="*/ 60 h 103"/>
              <a:gd name="T46" fmla="*/ 156 w 180"/>
              <a:gd name="T47" fmla="*/ 55 h 103"/>
              <a:gd name="T48" fmla="*/ 158 w 180"/>
              <a:gd name="T49" fmla="*/ 45 h 103"/>
              <a:gd name="T50" fmla="*/ 164 w 180"/>
              <a:gd name="T51" fmla="*/ 29 h 103"/>
              <a:gd name="T52" fmla="*/ 174 w 180"/>
              <a:gd name="T53" fmla="*/ 26 h 103"/>
              <a:gd name="T54" fmla="*/ 180 w 180"/>
              <a:gd name="T55" fmla="*/ 18 h 103"/>
              <a:gd name="T56" fmla="*/ 174 w 180"/>
              <a:gd name="T57" fmla="*/ 15 h 103"/>
              <a:gd name="T58" fmla="*/ 156 w 180"/>
              <a:gd name="T59" fmla="*/ 8 h 103"/>
              <a:gd name="T60" fmla="*/ 140 w 180"/>
              <a:gd name="T61" fmla="*/ 2 h 103"/>
              <a:gd name="T62" fmla="*/ 129 w 180"/>
              <a:gd name="T63" fmla="*/ 2 h 103"/>
              <a:gd name="T64" fmla="*/ 106 w 180"/>
              <a:gd name="T65" fmla="*/ 8 h 103"/>
              <a:gd name="T66" fmla="*/ 92 w 180"/>
              <a:gd name="T67" fmla="*/ 18 h 103"/>
              <a:gd name="T68" fmla="*/ 77 w 180"/>
              <a:gd name="T69" fmla="*/ 15 h 103"/>
              <a:gd name="T70" fmla="*/ 58 w 180"/>
              <a:gd name="T71" fmla="*/ 15 h 103"/>
              <a:gd name="T72" fmla="*/ 34 w 180"/>
              <a:gd name="T73" fmla="*/ 10 h 103"/>
              <a:gd name="T74" fmla="*/ 16 w 180"/>
              <a:gd name="T75" fmla="*/ 15 h 103"/>
              <a:gd name="T76" fmla="*/ 16 w 180"/>
              <a:gd name="T77" fmla="*/ 8 h 103"/>
              <a:gd name="T78" fmla="*/ 8 w 180"/>
              <a:gd name="T79" fmla="*/ 0 h 103"/>
              <a:gd name="T80" fmla="*/ 0 w 180"/>
              <a:gd name="T81" fmla="*/ 8 h 103"/>
              <a:gd name="T82" fmla="*/ 0 w 180"/>
              <a:gd name="T83" fmla="*/ 15 h 103"/>
              <a:gd name="T84" fmla="*/ 8 w 180"/>
              <a:gd name="T85" fmla="*/ 26 h 103"/>
              <a:gd name="T86" fmla="*/ 11 w 180"/>
              <a:gd name="T87" fmla="*/ 45 h 103"/>
              <a:gd name="T88" fmla="*/ 5 w 180"/>
              <a:gd name="T89" fmla="*/ 50 h 103"/>
              <a:gd name="T90" fmla="*/ 5 w 180"/>
              <a:gd name="T91" fmla="*/ 60 h 103"/>
              <a:gd name="T92" fmla="*/ 0 w 180"/>
              <a:gd name="T93" fmla="*/ 63 h 103"/>
              <a:gd name="T94" fmla="*/ 5 w 180"/>
              <a:gd name="T95" fmla="*/ 68 h 103"/>
              <a:gd name="T96" fmla="*/ 5 w 180"/>
              <a:gd name="T97" fmla="*/ 68 h 103"/>
              <a:gd name="T98" fmla="*/ 5 w 180"/>
              <a:gd name="T99" fmla="*/ 68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0" h="103">
                <a:moveTo>
                  <a:pt x="5" y="68"/>
                </a:moveTo>
                <a:lnTo>
                  <a:pt x="8" y="71"/>
                </a:lnTo>
                <a:lnTo>
                  <a:pt x="11" y="76"/>
                </a:lnTo>
                <a:lnTo>
                  <a:pt x="16" y="79"/>
                </a:lnTo>
                <a:lnTo>
                  <a:pt x="19" y="87"/>
                </a:lnTo>
                <a:lnTo>
                  <a:pt x="19" y="89"/>
                </a:lnTo>
                <a:lnTo>
                  <a:pt x="19" y="95"/>
                </a:lnTo>
                <a:lnTo>
                  <a:pt x="19" y="103"/>
                </a:lnTo>
                <a:lnTo>
                  <a:pt x="24" y="103"/>
                </a:lnTo>
                <a:lnTo>
                  <a:pt x="26" y="103"/>
                </a:lnTo>
                <a:lnTo>
                  <a:pt x="34" y="103"/>
                </a:lnTo>
                <a:lnTo>
                  <a:pt x="42" y="103"/>
                </a:lnTo>
                <a:lnTo>
                  <a:pt x="50" y="97"/>
                </a:lnTo>
                <a:lnTo>
                  <a:pt x="58" y="95"/>
                </a:lnTo>
                <a:lnTo>
                  <a:pt x="61" y="95"/>
                </a:lnTo>
                <a:lnTo>
                  <a:pt x="66" y="95"/>
                </a:lnTo>
                <a:lnTo>
                  <a:pt x="69" y="95"/>
                </a:lnTo>
                <a:lnTo>
                  <a:pt x="71" y="103"/>
                </a:lnTo>
                <a:lnTo>
                  <a:pt x="74" y="100"/>
                </a:lnTo>
                <a:lnTo>
                  <a:pt x="79" y="97"/>
                </a:lnTo>
                <a:lnTo>
                  <a:pt x="85" y="103"/>
                </a:lnTo>
                <a:lnTo>
                  <a:pt x="87" y="103"/>
                </a:lnTo>
                <a:lnTo>
                  <a:pt x="92" y="103"/>
                </a:lnTo>
                <a:lnTo>
                  <a:pt x="103" y="103"/>
                </a:lnTo>
                <a:lnTo>
                  <a:pt x="106" y="103"/>
                </a:lnTo>
                <a:lnTo>
                  <a:pt x="111" y="103"/>
                </a:lnTo>
                <a:lnTo>
                  <a:pt x="114" y="97"/>
                </a:lnTo>
                <a:lnTo>
                  <a:pt x="114" y="95"/>
                </a:lnTo>
                <a:lnTo>
                  <a:pt x="114" y="89"/>
                </a:lnTo>
                <a:lnTo>
                  <a:pt x="111" y="89"/>
                </a:lnTo>
                <a:lnTo>
                  <a:pt x="111" y="87"/>
                </a:lnTo>
                <a:lnTo>
                  <a:pt x="114" y="87"/>
                </a:lnTo>
                <a:lnTo>
                  <a:pt x="119" y="87"/>
                </a:lnTo>
                <a:lnTo>
                  <a:pt x="122" y="87"/>
                </a:lnTo>
                <a:lnTo>
                  <a:pt x="124" y="82"/>
                </a:lnTo>
                <a:lnTo>
                  <a:pt x="129" y="79"/>
                </a:lnTo>
                <a:lnTo>
                  <a:pt x="140" y="76"/>
                </a:lnTo>
                <a:lnTo>
                  <a:pt x="145" y="76"/>
                </a:lnTo>
                <a:lnTo>
                  <a:pt x="148" y="76"/>
                </a:lnTo>
                <a:lnTo>
                  <a:pt x="153" y="79"/>
                </a:lnTo>
                <a:lnTo>
                  <a:pt x="156" y="79"/>
                </a:lnTo>
                <a:lnTo>
                  <a:pt x="158" y="79"/>
                </a:lnTo>
                <a:lnTo>
                  <a:pt x="164" y="79"/>
                </a:lnTo>
                <a:lnTo>
                  <a:pt x="164" y="76"/>
                </a:lnTo>
                <a:lnTo>
                  <a:pt x="156" y="63"/>
                </a:lnTo>
                <a:lnTo>
                  <a:pt x="148" y="60"/>
                </a:lnTo>
                <a:lnTo>
                  <a:pt x="153" y="60"/>
                </a:lnTo>
                <a:lnTo>
                  <a:pt x="156" y="55"/>
                </a:lnTo>
                <a:lnTo>
                  <a:pt x="158" y="52"/>
                </a:lnTo>
                <a:lnTo>
                  <a:pt x="158" y="45"/>
                </a:lnTo>
                <a:lnTo>
                  <a:pt x="158" y="37"/>
                </a:lnTo>
                <a:lnTo>
                  <a:pt x="164" y="29"/>
                </a:lnTo>
                <a:lnTo>
                  <a:pt x="172" y="26"/>
                </a:lnTo>
                <a:lnTo>
                  <a:pt x="174" y="26"/>
                </a:lnTo>
                <a:lnTo>
                  <a:pt x="180" y="26"/>
                </a:lnTo>
                <a:lnTo>
                  <a:pt x="180" y="18"/>
                </a:lnTo>
                <a:lnTo>
                  <a:pt x="180" y="15"/>
                </a:lnTo>
                <a:lnTo>
                  <a:pt x="174" y="15"/>
                </a:lnTo>
                <a:lnTo>
                  <a:pt x="166" y="15"/>
                </a:lnTo>
                <a:lnTo>
                  <a:pt x="156" y="8"/>
                </a:lnTo>
                <a:lnTo>
                  <a:pt x="148" y="8"/>
                </a:lnTo>
                <a:lnTo>
                  <a:pt x="140" y="2"/>
                </a:lnTo>
                <a:lnTo>
                  <a:pt x="132" y="0"/>
                </a:lnTo>
                <a:lnTo>
                  <a:pt x="129" y="2"/>
                </a:lnTo>
                <a:lnTo>
                  <a:pt x="119" y="2"/>
                </a:lnTo>
                <a:lnTo>
                  <a:pt x="106" y="8"/>
                </a:lnTo>
                <a:lnTo>
                  <a:pt x="98" y="15"/>
                </a:lnTo>
                <a:lnTo>
                  <a:pt x="92" y="18"/>
                </a:lnTo>
                <a:lnTo>
                  <a:pt x="87" y="18"/>
                </a:lnTo>
                <a:lnTo>
                  <a:pt x="77" y="15"/>
                </a:lnTo>
                <a:lnTo>
                  <a:pt x="66" y="15"/>
                </a:lnTo>
                <a:lnTo>
                  <a:pt x="58" y="15"/>
                </a:lnTo>
                <a:lnTo>
                  <a:pt x="45" y="15"/>
                </a:lnTo>
                <a:lnTo>
                  <a:pt x="34" y="10"/>
                </a:lnTo>
                <a:lnTo>
                  <a:pt x="24" y="15"/>
                </a:lnTo>
                <a:lnTo>
                  <a:pt x="16" y="15"/>
                </a:lnTo>
                <a:lnTo>
                  <a:pt x="11" y="10"/>
                </a:lnTo>
                <a:lnTo>
                  <a:pt x="16" y="8"/>
                </a:lnTo>
                <a:lnTo>
                  <a:pt x="16" y="2"/>
                </a:lnTo>
                <a:lnTo>
                  <a:pt x="8" y="0"/>
                </a:lnTo>
                <a:lnTo>
                  <a:pt x="0" y="8"/>
                </a:lnTo>
                <a:lnTo>
                  <a:pt x="0" y="8"/>
                </a:lnTo>
                <a:lnTo>
                  <a:pt x="0" y="10"/>
                </a:lnTo>
                <a:lnTo>
                  <a:pt x="0" y="15"/>
                </a:lnTo>
                <a:lnTo>
                  <a:pt x="3" y="18"/>
                </a:lnTo>
                <a:lnTo>
                  <a:pt x="8" y="26"/>
                </a:lnTo>
                <a:lnTo>
                  <a:pt x="19" y="34"/>
                </a:lnTo>
                <a:lnTo>
                  <a:pt x="11" y="45"/>
                </a:lnTo>
                <a:lnTo>
                  <a:pt x="8" y="45"/>
                </a:lnTo>
                <a:lnTo>
                  <a:pt x="5" y="50"/>
                </a:lnTo>
                <a:lnTo>
                  <a:pt x="5" y="52"/>
                </a:lnTo>
                <a:lnTo>
                  <a:pt x="5" y="60"/>
                </a:lnTo>
                <a:lnTo>
                  <a:pt x="8" y="60"/>
                </a:lnTo>
                <a:lnTo>
                  <a:pt x="0" y="63"/>
                </a:lnTo>
                <a:lnTo>
                  <a:pt x="3" y="66"/>
                </a:lnTo>
                <a:lnTo>
                  <a:pt x="5" y="68"/>
                </a:lnTo>
                <a:lnTo>
                  <a:pt x="5" y="68"/>
                </a:lnTo>
                <a:lnTo>
                  <a:pt x="5" y="68"/>
                </a:lnTo>
                <a:lnTo>
                  <a:pt x="5" y="68"/>
                </a:lnTo>
                <a:lnTo>
                  <a:pt x="5" y="68"/>
                </a:lnTo>
                <a:lnTo>
                  <a:pt x="5" y="6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29" name="Freeform 12"/>
          <p:cNvSpPr>
            <a:spLocks/>
          </p:cNvSpPr>
          <p:nvPr/>
        </p:nvSpPr>
        <p:spPr bwMode="auto">
          <a:xfrm>
            <a:off x="5348294" y="3657601"/>
            <a:ext cx="939800" cy="620713"/>
          </a:xfrm>
          <a:custGeom>
            <a:avLst/>
            <a:gdLst>
              <a:gd name="T0" fmla="*/ 256 w 272"/>
              <a:gd name="T1" fmla="*/ 101 h 164"/>
              <a:gd name="T2" fmla="*/ 251 w 272"/>
              <a:gd name="T3" fmla="*/ 103 h 164"/>
              <a:gd name="T4" fmla="*/ 240 w 272"/>
              <a:gd name="T5" fmla="*/ 109 h 164"/>
              <a:gd name="T6" fmla="*/ 230 w 272"/>
              <a:gd name="T7" fmla="*/ 101 h 164"/>
              <a:gd name="T8" fmla="*/ 224 w 272"/>
              <a:gd name="T9" fmla="*/ 95 h 164"/>
              <a:gd name="T10" fmla="*/ 222 w 272"/>
              <a:gd name="T11" fmla="*/ 82 h 164"/>
              <a:gd name="T12" fmla="*/ 224 w 272"/>
              <a:gd name="T13" fmla="*/ 61 h 164"/>
              <a:gd name="T14" fmla="*/ 214 w 272"/>
              <a:gd name="T15" fmla="*/ 43 h 164"/>
              <a:gd name="T16" fmla="*/ 195 w 272"/>
              <a:gd name="T17" fmla="*/ 22 h 164"/>
              <a:gd name="T18" fmla="*/ 180 w 272"/>
              <a:gd name="T19" fmla="*/ 6 h 164"/>
              <a:gd name="T20" fmla="*/ 172 w 272"/>
              <a:gd name="T21" fmla="*/ 0 h 164"/>
              <a:gd name="T22" fmla="*/ 164 w 272"/>
              <a:gd name="T23" fmla="*/ 8 h 164"/>
              <a:gd name="T24" fmla="*/ 145 w 272"/>
              <a:gd name="T25" fmla="*/ 14 h 164"/>
              <a:gd name="T26" fmla="*/ 137 w 272"/>
              <a:gd name="T27" fmla="*/ 16 h 164"/>
              <a:gd name="T28" fmla="*/ 127 w 272"/>
              <a:gd name="T29" fmla="*/ 22 h 164"/>
              <a:gd name="T30" fmla="*/ 111 w 272"/>
              <a:gd name="T31" fmla="*/ 14 h 164"/>
              <a:gd name="T32" fmla="*/ 90 w 272"/>
              <a:gd name="T33" fmla="*/ 8 h 164"/>
              <a:gd name="T34" fmla="*/ 74 w 272"/>
              <a:gd name="T35" fmla="*/ 8 h 164"/>
              <a:gd name="T36" fmla="*/ 69 w 272"/>
              <a:gd name="T37" fmla="*/ 14 h 164"/>
              <a:gd name="T38" fmla="*/ 58 w 272"/>
              <a:gd name="T39" fmla="*/ 22 h 164"/>
              <a:gd name="T40" fmla="*/ 48 w 272"/>
              <a:gd name="T41" fmla="*/ 24 h 164"/>
              <a:gd name="T42" fmla="*/ 48 w 272"/>
              <a:gd name="T43" fmla="*/ 32 h 164"/>
              <a:gd name="T44" fmla="*/ 37 w 272"/>
              <a:gd name="T45" fmla="*/ 53 h 164"/>
              <a:gd name="T46" fmla="*/ 29 w 272"/>
              <a:gd name="T47" fmla="*/ 66 h 164"/>
              <a:gd name="T48" fmla="*/ 21 w 272"/>
              <a:gd name="T49" fmla="*/ 69 h 164"/>
              <a:gd name="T50" fmla="*/ 13 w 272"/>
              <a:gd name="T51" fmla="*/ 74 h 164"/>
              <a:gd name="T52" fmla="*/ 5 w 272"/>
              <a:gd name="T53" fmla="*/ 74 h 164"/>
              <a:gd name="T54" fmla="*/ 3 w 272"/>
              <a:gd name="T55" fmla="*/ 77 h 164"/>
              <a:gd name="T56" fmla="*/ 11 w 272"/>
              <a:gd name="T57" fmla="*/ 85 h 164"/>
              <a:gd name="T58" fmla="*/ 19 w 272"/>
              <a:gd name="T59" fmla="*/ 93 h 164"/>
              <a:gd name="T60" fmla="*/ 29 w 272"/>
              <a:gd name="T61" fmla="*/ 109 h 164"/>
              <a:gd name="T62" fmla="*/ 37 w 272"/>
              <a:gd name="T63" fmla="*/ 114 h 164"/>
              <a:gd name="T64" fmla="*/ 37 w 272"/>
              <a:gd name="T65" fmla="*/ 119 h 164"/>
              <a:gd name="T66" fmla="*/ 40 w 272"/>
              <a:gd name="T67" fmla="*/ 127 h 164"/>
              <a:gd name="T68" fmla="*/ 58 w 272"/>
              <a:gd name="T69" fmla="*/ 135 h 164"/>
              <a:gd name="T70" fmla="*/ 71 w 272"/>
              <a:gd name="T71" fmla="*/ 127 h 164"/>
              <a:gd name="T72" fmla="*/ 66 w 272"/>
              <a:gd name="T73" fmla="*/ 135 h 164"/>
              <a:gd name="T74" fmla="*/ 74 w 272"/>
              <a:gd name="T75" fmla="*/ 146 h 164"/>
              <a:gd name="T76" fmla="*/ 82 w 272"/>
              <a:gd name="T77" fmla="*/ 154 h 164"/>
              <a:gd name="T78" fmla="*/ 82 w 272"/>
              <a:gd name="T79" fmla="*/ 161 h 164"/>
              <a:gd name="T80" fmla="*/ 100 w 272"/>
              <a:gd name="T81" fmla="*/ 156 h 164"/>
              <a:gd name="T82" fmla="*/ 124 w 272"/>
              <a:gd name="T83" fmla="*/ 161 h 164"/>
              <a:gd name="T84" fmla="*/ 143 w 272"/>
              <a:gd name="T85" fmla="*/ 161 h 164"/>
              <a:gd name="T86" fmla="*/ 158 w 272"/>
              <a:gd name="T87" fmla="*/ 164 h 164"/>
              <a:gd name="T88" fmla="*/ 172 w 272"/>
              <a:gd name="T89" fmla="*/ 154 h 164"/>
              <a:gd name="T90" fmla="*/ 195 w 272"/>
              <a:gd name="T91" fmla="*/ 148 h 164"/>
              <a:gd name="T92" fmla="*/ 206 w 272"/>
              <a:gd name="T93" fmla="*/ 148 h 164"/>
              <a:gd name="T94" fmla="*/ 222 w 272"/>
              <a:gd name="T95" fmla="*/ 154 h 164"/>
              <a:gd name="T96" fmla="*/ 240 w 272"/>
              <a:gd name="T97" fmla="*/ 161 h 164"/>
              <a:gd name="T98" fmla="*/ 246 w 272"/>
              <a:gd name="T99" fmla="*/ 154 h 164"/>
              <a:gd name="T100" fmla="*/ 246 w 272"/>
              <a:gd name="T101" fmla="*/ 140 h 164"/>
              <a:gd name="T102" fmla="*/ 251 w 272"/>
              <a:gd name="T103" fmla="*/ 130 h 164"/>
              <a:gd name="T104" fmla="*/ 248 w 272"/>
              <a:gd name="T105" fmla="*/ 130 h 164"/>
              <a:gd name="T106" fmla="*/ 248 w 272"/>
              <a:gd name="T107" fmla="*/ 119 h 164"/>
              <a:gd name="T108" fmla="*/ 251 w 272"/>
              <a:gd name="T109" fmla="*/ 119 h 164"/>
              <a:gd name="T110" fmla="*/ 259 w 272"/>
              <a:gd name="T111" fmla="*/ 127 h 164"/>
              <a:gd name="T112" fmla="*/ 272 w 272"/>
              <a:gd name="T113" fmla="*/ 114 h 164"/>
              <a:gd name="T114" fmla="*/ 267 w 272"/>
              <a:gd name="T115" fmla="*/ 103 h 164"/>
              <a:gd name="T116" fmla="*/ 264 w 272"/>
              <a:gd name="T117" fmla="*/ 101 h 164"/>
              <a:gd name="T118" fmla="*/ 264 w 272"/>
              <a:gd name="T119" fmla="*/ 101 h 164"/>
              <a:gd name="T120" fmla="*/ 264 w 272"/>
              <a:gd name="T121" fmla="*/ 10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2" h="164">
                <a:moveTo>
                  <a:pt x="264" y="101"/>
                </a:moveTo>
                <a:lnTo>
                  <a:pt x="256" y="101"/>
                </a:lnTo>
                <a:lnTo>
                  <a:pt x="251" y="103"/>
                </a:lnTo>
                <a:lnTo>
                  <a:pt x="251" y="103"/>
                </a:lnTo>
                <a:lnTo>
                  <a:pt x="246" y="109"/>
                </a:lnTo>
                <a:lnTo>
                  <a:pt x="240" y="109"/>
                </a:lnTo>
                <a:lnTo>
                  <a:pt x="232" y="103"/>
                </a:lnTo>
                <a:lnTo>
                  <a:pt x="230" y="101"/>
                </a:lnTo>
                <a:lnTo>
                  <a:pt x="227" y="98"/>
                </a:lnTo>
                <a:lnTo>
                  <a:pt x="224" y="95"/>
                </a:lnTo>
                <a:lnTo>
                  <a:pt x="224" y="93"/>
                </a:lnTo>
                <a:lnTo>
                  <a:pt x="222" y="82"/>
                </a:lnTo>
                <a:lnTo>
                  <a:pt x="222" y="74"/>
                </a:lnTo>
                <a:lnTo>
                  <a:pt x="224" y="61"/>
                </a:lnTo>
                <a:lnTo>
                  <a:pt x="219" y="51"/>
                </a:lnTo>
                <a:lnTo>
                  <a:pt x="214" y="43"/>
                </a:lnTo>
                <a:lnTo>
                  <a:pt x="203" y="32"/>
                </a:lnTo>
                <a:lnTo>
                  <a:pt x="195" y="22"/>
                </a:lnTo>
                <a:lnTo>
                  <a:pt x="188" y="8"/>
                </a:lnTo>
                <a:lnTo>
                  <a:pt x="180" y="6"/>
                </a:lnTo>
                <a:lnTo>
                  <a:pt x="177" y="0"/>
                </a:lnTo>
                <a:lnTo>
                  <a:pt x="172" y="0"/>
                </a:lnTo>
                <a:lnTo>
                  <a:pt x="164" y="6"/>
                </a:lnTo>
                <a:lnTo>
                  <a:pt x="164" y="8"/>
                </a:lnTo>
                <a:lnTo>
                  <a:pt x="161" y="14"/>
                </a:lnTo>
                <a:lnTo>
                  <a:pt x="145" y="14"/>
                </a:lnTo>
                <a:lnTo>
                  <a:pt x="143" y="14"/>
                </a:lnTo>
                <a:lnTo>
                  <a:pt x="137" y="16"/>
                </a:lnTo>
                <a:lnTo>
                  <a:pt x="132" y="22"/>
                </a:lnTo>
                <a:lnTo>
                  <a:pt x="127" y="22"/>
                </a:lnTo>
                <a:lnTo>
                  <a:pt x="119" y="14"/>
                </a:lnTo>
                <a:lnTo>
                  <a:pt x="111" y="14"/>
                </a:lnTo>
                <a:lnTo>
                  <a:pt x="100" y="14"/>
                </a:lnTo>
                <a:lnTo>
                  <a:pt x="90" y="8"/>
                </a:lnTo>
                <a:lnTo>
                  <a:pt x="82" y="8"/>
                </a:lnTo>
                <a:lnTo>
                  <a:pt x="74" y="8"/>
                </a:lnTo>
                <a:lnTo>
                  <a:pt x="71" y="14"/>
                </a:lnTo>
                <a:lnTo>
                  <a:pt x="69" y="14"/>
                </a:lnTo>
                <a:lnTo>
                  <a:pt x="66" y="16"/>
                </a:lnTo>
                <a:lnTo>
                  <a:pt x="58" y="22"/>
                </a:lnTo>
                <a:lnTo>
                  <a:pt x="55" y="22"/>
                </a:lnTo>
                <a:lnTo>
                  <a:pt x="48" y="24"/>
                </a:lnTo>
                <a:lnTo>
                  <a:pt x="48" y="27"/>
                </a:lnTo>
                <a:lnTo>
                  <a:pt x="48" y="32"/>
                </a:lnTo>
                <a:lnTo>
                  <a:pt x="40" y="43"/>
                </a:lnTo>
                <a:lnTo>
                  <a:pt x="37" y="53"/>
                </a:lnTo>
                <a:lnTo>
                  <a:pt x="29" y="61"/>
                </a:lnTo>
                <a:lnTo>
                  <a:pt x="29" y="66"/>
                </a:lnTo>
                <a:lnTo>
                  <a:pt x="24" y="69"/>
                </a:lnTo>
                <a:lnTo>
                  <a:pt x="21" y="69"/>
                </a:lnTo>
                <a:lnTo>
                  <a:pt x="13" y="69"/>
                </a:lnTo>
                <a:lnTo>
                  <a:pt x="13" y="74"/>
                </a:lnTo>
                <a:lnTo>
                  <a:pt x="11" y="77"/>
                </a:lnTo>
                <a:lnTo>
                  <a:pt x="5" y="74"/>
                </a:lnTo>
                <a:lnTo>
                  <a:pt x="0" y="77"/>
                </a:lnTo>
                <a:lnTo>
                  <a:pt x="3" y="77"/>
                </a:lnTo>
                <a:lnTo>
                  <a:pt x="5" y="82"/>
                </a:lnTo>
                <a:lnTo>
                  <a:pt x="11" y="85"/>
                </a:lnTo>
                <a:lnTo>
                  <a:pt x="13" y="88"/>
                </a:lnTo>
                <a:lnTo>
                  <a:pt x="19" y="93"/>
                </a:lnTo>
                <a:lnTo>
                  <a:pt x="13" y="101"/>
                </a:lnTo>
                <a:lnTo>
                  <a:pt x="29" y="109"/>
                </a:lnTo>
                <a:lnTo>
                  <a:pt x="37" y="111"/>
                </a:lnTo>
                <a:lnTo>
                  <a:pt x="37" y="114"/>
                </a:lnTo>
                <a:lnTo>
                  <a:pt x="32" y="114"/>
                </a:lnTo>
                <a:lnTo>
                  <a:pt x="37" y="119"/>
                </a:lnTo>
                <a:lnTo>
                  <a:pt x="32" y="122"/>
                </a:lnTo>
                <a:lnTo>
                  <a:pt x="40" y="127"/>
                </a:lnTo>
                <a:lnTo>
                  <a:pt x="50" y="130"/>
                </a:lnTo>
                <a:lnTo>
                  <a:pt x="58" y="135"/>
                </a:lnTo>
                <a:lnTo>
                  <a:pt x="63" y="130"/>
                </a:lnTo>
                <a:lnTo>
                  <a:pt x="71" y="127"/>
                </a:lnTo>
                <a:lnTo>
                  <a:pt x="74" y="135"/>
                </a:lnTo>
                <a:lnTo>
                  <a:pt x="66" y="135"/>
                </a:lnTo>
                <a:lnTo>
                  <a:pt x="66" y="138"/>
                </a:lnTo>
                <a:lnTo>
                  <a:pt x="74" y="146"/>
                </a:lnTo>
                <a:lnTo>
                  <a:pt x="82" y="148"/>
                </a:lnTo>
                <a:lnTo>
                  <a:pt x="82" y="154"/>
                </a:lnTo>
                <a:lnTo>
                  <a:pt x="77" y="156"/>
                </a:lnTo>
                <a:lnTo>
                  <a:pt x="82" y="161"/>
                </a:lnTo>
                <a:lnTo>
                  <a:pt x="90" y="161"/>
                </a:lnTo>
                <a:lnTo>
                  <a:pt x="100" y="156"/>
                </a:lnTo>
                <a:lnTo>
                  <a:pt x="111" y="161"/>
                </a:lnTo>
                <a:lnTo>
                  <a:pt x="124" y="161"/>
                </a:lnTo>
                <a:lnTo>
                  <a:pt x="132" y="161"/>
                </a:lnTo>
                <a:lnTo>
                  <a:pt x="143" y="161"/>
                </a:lnTo>
                <a:lnTo>
                  <a:pt x="153" y="164"/>
                </a:lnTo>
                <a:lnTo>
                  <a:pt x="158" y="164"/>
                </a:lnTo>
                <a:lnTo>
                  <a:pt x="164" y="161"/>
                </a:lnTo>
                <a:lnTo>
                  <a:pt x="172" y="154"/>
                </a:lnTo>
                <a:lnTo>
                  <a:pt x="185" y="148"/>
                </a:lnTo>
                <a:lnTo>
                  <a:pt x="195" y="148"/>
                </a:lnTo>
                <a:lnTo>
                  <a:pt x="198" y="146"/>
                </a:lnTo>
                <a:lnTo>
                  <a:pt x="206" y="148"/>
                </a:lnTo>
                <a:lnTo>
                  <a:pt x="214" y="154"/>
                </a:lnTo>
                <a:lnTo>
                  <a:pt x="222" y="154"/>
                </a:lnTo>
                <a:lnTo>
                  <a:pt x="232" y="161"/>
                </a:lnTo>
                <a:lnTo>
                  <a:pt x="240" y="161"/>
                </a:lnTo>
                <a:lnTo>
                  <a:pt x="246" y="161"/>
                </a:lnTo>
                <a:lnTo>
                  <a:pt x="246" y="154"/>
                </a:lnTo>
                <a:lnTo>
                  <a:pt x="246" y="154"/>
                </a:lnTo>
                <a:lnTo>
                  <a:pt x="246" y="140"/>
                </a:lnTo>
                <a:lnTo>
                  <a:pt x="248" y="138"/>
                </a:lnTo>
                <a:lnTo>
                  <a:pt x="251" y="130"/>
                </a:lnTo>
                <a:lnTo>
                  <a:pt x="248" y="135"/>
                </a:lnTo>
                <a:lnTo>
                  <a:pt x="248" y="130"/>
                </a:lnTo>
                <a:lnTo>
                  <a:pt x="248" y="122"/>
                </a:lnTo>
                <a:lnTo>
                  <a:pt x="248" y="119"/>
                </a:lnTo>
                <a:lnTo>
                  <a:pt x="251" y="114"/>
                </a:lnTo>
                <a:lnTo>
                  <a:pt x="251" y="119"/>
                </a:lnTo>
                <a:lnTo>
                  <a:pt x="251" y="127"/>
                </a:lnTo>
                <a:lnTo>
                  <a:pt x="259" y="127"/>
                </a:lnTo>
                <a:lnTo>
                  <a:pt x="267" y="122"/>
                </a:lnTo>
                <a:lnTo>
                  <a:pt x="272" y="114"/>
                </a:lnTo>
                <a:lnTo>
                  <a:pt x="272" y="109"/>
                </a:lnTo>
                <a:lnTo>
                  <a:pt x="267" y="103"/>
                </a:lnTo>
                <a:lnTo>
                  <a:pt x="264" y="101"/>
                </a:lnTo>
                <a:lnTo>
                  <a:pt x="264" y="101"/>
                </a:lnTo>
                <a:lnTo>
                  <a:pt x="264" y="101"/>
                </a:lnTo>
                <a:lnTo>
                  <a:pt x="264" y="101"/>
                </a:lnTo>
                <a:lnTo>
                  <a:pt x="264" y="101"/>
                </a:lnTo>
                <a:lnTo>
                  <a:pt x="264" y="1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30" name="Freeform 14"/>
          <p:cNvSpPr>
            <a:spLocks/>
          </p:cNvSpPr>
          <p:nvPr/>
        </p:nvSpPr>
        <p:spPr bwMode="auto">
          <a:xfrm>
            <a:off x="2344738" y="4479925"/>
            <a:ext cx="365125" cy="700088"/>
          </a:xfrm>
          <a:custGeom>
            <a:avLst/>
            <a:gdLst>
              <a:gd name="T0" fmla="*/ 61 w 106"/>
              <a:gd name="T1" fmla="*/ 158 h 185"/>
              <a:gd name="T2" fmla="*/ 69 w 106"/>
              <a:gd name="T3" fmla="*/ 150 h 185"/>
              <a:gd name="T4" fmla="*/ 77 w 106"/>
              <a:gd name="T5" fmla="*/ 140 h 185"/>
              <a:gd name="T6" fmla="*/ 69 w 106"/>
              <a:gd name="T7" fmla="*/ 140 h 185"/>
              <a:gd name="T8" fmla="*/ 66 w 106"/>
              <a:gd name="T9" fmla="*/ 132 h 185"/>
              <a:gd name="T10" fmla="*/ 69 w 106"/>
              <a:gd name="T11" fmla="*/ 124 h 185"/>
              <a:gd name="T12" fmla="*/ 77 w 106"/>
              <a:gd name="T13" fmla="*/ 114 h 185"/>
              <a:gd name="T14" fmla="*/ 69 w 106"/>
              <a:gd name="T15" fmla="*/ 103 h 185"/>
              <a:gd name="T16" fmla="*/ 69 w 106"/>
              <a:gd name="T17" fmla="*/ 95 h 185"/>
              <a:gd name="T18" fmla="*/ 69 w 106"/>
              <a:gd name="T19" fmla="*/ 92 h 185"/>
              <a:gd name="T20" fmla="*/ 77 w 106"/>
              <a:gd name="T21" fmla="*/ 87 h 185"/>
              <a:gd name="T22" fmla="*/ 80 w 106"/>
              <a:gd name="T23" fmla="*/ 79 h 185"/>
              <a:gd name="T24" fmla="*/ 80 w 106"/>
              <a:gd name="T25" fmla="*/ 71 h 185"/>
              <a:gd name="T26" fmla="*/ 85 w 106"/>
              <a:gd name="T27" fmla="*/ 69 h 185"/>
              <a:gd name="T28" fmla="*/ 85 w 106"/>
              <a:gd name="T29" fmla="*/ 58 h 185"/>
              <a:gd name="T30" fmla="*/ 85 w 106"/>
              <a:gd name="T31" fmla="*/ 42 h 185"/>
              <a:gd name="T32" fmla="*/ 90 w 106"/>
              <a:gd name="T33" fmla="*/ 37 h 185"/>
              <a:gd name="T34" fmla="*/ 103 w 106"/>
              <a:gd name="T35" fmla="*/ 24 h 185"/>
              <a:gd name="T36" fmla="*/ 98 w 106"/>
              <a:gd name="T37" fmla="*/ 18 h 185"/>
              <a:gd name="T38" fmla="*/ 95 w 106"/>
              <a:gd name="T39" fmla="*/ 11 h 185"/>
              <a:gd name="T40" fmla="*/ 87 w 106"/>
              <a:gd name="T41" fmla="*/ 8 h 185"/>
              <a:gd name="T42" fmla="*/ 80 w 106"/>
              <a:gd name="T43" fmla="*/ 8 h 185"/>
              <a:gd name="T44" fmla="*/ 72 w 106"/>
              <a:gd name="T45" fmla="*/ 11 h 185"/>
              <a:gd name="T46" fmla="*/ 61 w 106"/>
              <a:gd name="T47" fmla="*/ 11 h 185"/>
              <a:gd name="T48" fmla="*/ 53 w 106"/>
              <a:gd name="T49" fmla="*/ 11 h 185"/>
              <a:gd name="T50" fmla="*/ 50 w 106"/>
              <a:gd name="T51" fmla="*/ 8 h 185"/>
              <a:gd name="T52" fmla="*/ 50 w 106"/>
              <a:gd name="T53" fmla="*/ 5 h 185"/>
              <a:gd name="T54" fmla="*/ 45 w 106"/>
              <a:gd name="T55" fmla="*/ 5 h 185"/>
              <a:gd name="T56" fmla="*/ 35 w 106"/>
              <a:gd name="T57" fmla="*/ 8 h 185"/>
              <a:gd name="T58" fmla="*/ 32 w 106"/>
              <a:gd name="T59" fmla="*/ 11 h 185"/>
              <a:gd name="T60" fmla="*/ 32 w 106"/>
              <a:gd name="T61" fmla="*/ 18 h 185"/>
              <a:gd name="T62" fmla="*/ 32 w 106"/>
              <a:gd name="T63" fmla="*/ 34 h 185"/>
              <a:gd name="T64" fmla="*/ 32 w 106"/>
              <a:gd name="T65" fmla="*/ 50 h 185"/>
              <a:gd name="T66" fmla="*/ 27 w 106"/>
              <a:gd name="T67" fmla="*/ 58 h 185"/>
              <a:gd name="T68" fmla="*/ 19 w 106"/>
              <a:gd name="T69" fmla="*/ 92 h 185"/>
              <a:gd name="T70" fmla="*/ 8 w 106"/>
              <a:gd name="T71" fmla="*/ 98 h 185"/>
              <a:gd name="T72" fmla="*/ 6 w 106"/>
              <a:gd name="T73" fmla="*/ 114 h 185"/>
              <a:gd name="T74" fmla="*/ 6 w 106"/>
              <a:gd name="T75" fmla="*/ 124 h 185"/>
              <a:gd name="T76" fmla="*/ 11 w 106"/>
              <a:gd name="T77" fmla="*/ 121 h 185"/>
              <a:gd name="T78" fmla="*/ 19 w 106"/>
              <a:gd name="T79" fmla="*/ 119 h 185"/>
              <a:gd name="T80" fmla="*/ 16 w 106"/>
              <a:gd name="T81" fmla="*/ 124 h 185"/>
              <a:gd name="T82" fmla="*/ 8 w 106"/>
              <a:gd name="T83" fmla="*/ 132 h 185"/>
              <a:gd name="T84" fmla="*/ 24 w 106"/>
              <a:gd name="T85" fmla="*/ 129 h 185"/>
              <a:gd name="T86" fmla="*/ 24 w 106"/>
              <a:gd name="T87" fmla="*/ 137 h 185"/>
              <a:gd name="T88" fmla="*/ 24 w 106"/>
              <a:gd name="T89" fmla="*/ 140 h 185"/>
              <a:gd name="T90" fmla="*/ 19 w 106"/>
              <a:gd name="T91" fmla="*/ 156 h 185"/>
              <a:gd name="T92" fmla="*/ 16 w 106"/>
              <a:gd name="T93" fmla="*/ 174 h 185"/>
              <a:gd name="T94" fmla="*/ 16 w 106"/>
              <a:gd name="T95" fmla="*/ 185 h 185"/>
              <a:gd name="T96" fmla="*/ 37 w 106"/>
              <a:gd name="T97" fmla="*/ 182 h 185"/>
              <a:gd name="T98" fmla="*/ 53 w 106"/>
              <a:gd name="T99" fmla="*/ 182 h 185"/>
              <a:gd name="T100" fmla="*/ 58 w 106"/>
              <a:gd name="T101" fmla="*/ 172 h 185"/>
              <a:gd name="T102" fmla="*/ 58 w 106"/>
              <a:gd name="T103" fmla="*/ 164 h 185"/>
              <a:gd name="T104" fmla="*/ 58 w 106"/>
              <a:gd name="T105" fmla="*/ 164 h 185"/>
              <a:gd name="T106" fmla="*/ 58 w 106"/>
              <a:gd name="T107" fmla="*/ 164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6" h="185">
                <a:moveTo>
                  <a:pt x="58" y="164"/>
                </a:moveTo>
                <a:lnTo>
                  <a:pt x="61" y="158"/>
                </a:lnTo>
                <a:lnTo>
                  <a:pt x="64" y="156"/>
                </a:lnTo>
                <a:lnTo>
                  <a:pt x="69" y="150"/>
                </a:lnTo>
                <a:lnTo>
                  <a:pt x="72" y="148"/>
                </a:lnTo>
                <a:lnTo>
                  <a:pt x="77" y="140"/>
                </a:lnTo>
                <a:lnTo>
                  <a:pt x="72" y="140"/>
                </a:lnTo>
                <a:lnTo>
                  <a:pt x="69" y="140"/>
                </a:lnTo>
                <a:lnTo>
                  <a:pt x="64" y="132"/>
                </a:lnTo>
                <a:lnTo>
                  <a:pt x="66" y="132"/>
                </a:lnTo>
                <a:lnTo>
                  <a:pt x="64" y="129"/>
                </a:lnTo>
                <a:lnTo>
                  <a:pt x="69" y="124"/>
                </a:lnTo>
                <a:lnTo>
                  <a:pt x="69" y="121"/>
                </a:lnTo>
                <a:lnTo>
                  <a:pt x="77" y="114"/>
                </a:lnTo>
                <a:lnTo>
                  <a:pt x="72" y="106"/>
                </a:lnTo>
                <a:lnTo>
                  <a:pt x="69" y="103"/>
                </a:lnTo>
                <a:lnTo>
                  <a:pt x="69" y="98"/>
                </a:lnTo>
                <a:lnTo>
                  <a:pt x="69" y="95"/>
                </a:lnTo>
                <a:lnTo>
                  <a:pt x="61" y="92"/>
                </a:lnTo>
                <a:lnTo>
                  <a:pt x="69" y="92"/>
                </a:lnTo>
                <a:lnTo>
                  <a:pt x="72" y="92"/>
                </a:lnTo>
                <a:lnTo>
                  <a:pt x="77" y="87"/>
                </a:lnTo>
                <a:lnTo>
                  <a:pt x="80" y="84"/>
                </a:lnTo>
                <a:lnTo>
                  <a:pt x="80" y="79"/>
                </a:lnTo>
                <a:lnTo>
                  <a:pt x="80" y="77"/>
                </a:lnTo>
                <a:lnTo>
                  <a:pt x="80" y="71"/>
                </a:lnTo>
                <a:lnTo>
                  <a:pt x="80" y="69"/>
                </a:lnTo>
                <a:lnTo>
                  <a:pt x="85" y="69"/>
                </a:lnTo>
                <a:lnTo>
                  <a:pt x="85" y="63"/>
                </a:lnTo>
                <a:lnTo>
                  <a:pt x="85" y="58"/>
                </a:lnTo>
                <a:lnTo>
                  <a:pt x="87" y="50"/>
                </a:lnTo>
                <a:lnTo>
                  <a:pt x="85" y="42"/>
                </a:lnTo>
                <a:lnTo>
                  <a:pt x="87" y="37"/>
                </a:lnTo>
                <a:lnTo>
                  <a:pt x="90" y="37"/>
                </a:lnTo>
                <a:lnTo>
                  <a:pt x="98" y="32"/>
                </a:lnTo>
                <a:lnTo>
                  <a:pt x="103" y="24"/>
                </a:lnTo>
                <a:lnTo>
                  <a:pt x="106" y="18"/>
                </a:lnTo>
                <a:lnTo>
                  <a:pt x="98" y="18"/>
                </a:lnTo>
                <a:lnTo>
                  <a:pt x="95" y="16"/>
                </a:lnTo>
                <a:lnTo>
                  <a:pt x="95" y="11"/>
                </a:lnTo>
                <a:lnTo>
                  <a:pt x="95" y="8"/>
                </a:lnTo>
                <a:lnTo>
                  <a:pt x="87" y="8"/>
                </a:lnTo>
                <a:lnTo>
                  <a:pt x="85" y="8"/>
                </a:lnTo>
                <a:lnTo>
                  <a:pt x="80" y="8"/>
                </a:lnTo>
                <a:lnTo>
                  <a:pt x="77" y="11"/>
                </a:lnTo>
                <a:lnTo>
                  <a:pt x="72" y="11"/>
                </a:lnTo>
                <a:lnTo>
                  <a:pt x="64" y="11"/>
                </a:lnTo>
                <a:lnTo>
                  <a:pt x="61" y="11"/>
                </a:lnTo>
                <a:lnTo>
                  <a:pt x="58" y="11"/>
                </a:lnTo>
                <a:lnTo>
                  <a:pt x="53" y="11"/>
                </a:lnTo>
                <a:lnTo>
                  <a:pt x="50" y="11"/>
                </a:lnTo>
                <a:lnTo>
                  <a:pt x="50" y="8"/>
                </a:lnTo>
                <a:lnTo>
                  <a:pt x="53" y="5"/>
                </a:lnTo>
                <a:lnTo>
                  <a:pt x="50" y="5"/>
                </a:lnTo>
                <a:lnTo>
                  <a:pt x="50" y="0"/>
                </a:lnTo>
                <a:lnTo>
                  <a:pt x="45" y="5"/>
                </a:lnTo>
                <a:lnTo>
                  <a:pt x="43" y="5"/>
                </a:lnTo>
                <a:lnTo>
                  <a:pt x="35" y="8"/>
                </a:lnTo>
                <a:lnTo>
                  <a:pt x="35" y="8"/>
                </a:lnTo>
                <a:lnTo>
                  <a:pt x="32" y="11"/>
                </a:lnTo>
                <a:lnTo>
                  <a:pt x="32" y="16"/>
                </a:lnTo>
                <a:lnTo>
                  <a:pt x="32" y="18"/>
                </a:lnTo>
                <a:lnTo>
                  <a:pt x="32" y="24"/>
                </a:lnTo>
                <a:lnTo>
                  <a:pt x="32" y="34"/>
                </a:lnTo>
                <a:lnTo>
                  <a:pt x="32" y="42"/>
                </a:lnTo>
                <a:lnTo>
                  <a:pt x="32" y="50"/>
                </a:lnTo>
                <a:lnTo>
                  <a:pt x="32" y="53"/>
                </a:lnTo>
                <a:lnTo>
                  <a:pt x="27" y="58"/>
                </a:lnTo>
                <a:lnTo>
                  <a:pt x="24" y="77"/>
                </a:lnTo>
                <a:lnTo>
                  <a:pt x="19" y="92"/>
                </a:lnTo>
                <a:lnTo>
                  <a:pt x="11" y="98"/>
                </a:lnTo>
                <a:lnTo>
                  <a:pt x="8" y="98"/>
                </a:lnTo>
                <a:lnTo>
                  <a:pt x="8" y="103"/>
                </a:lnTo>
                <a:lnTo>
                  <a:pt x="6" y="114"/>
                </a:lnTo>
                <a:lnTo>
                  <a:pt x="0" y="121"/>
                </a:lnTo>
                <a:lnTo>
                  <a:pt x="6" y="124"/>
                </a:lnTo>
                <a:lnTo>
                  <a:pt x="8" y="124"/>
                </a:lnTo>
                <a:lnTo>
                  <a:pt x="11" y="121"/>
                </a:lnTo>
                <a:lnTo>
                  <a:pt x="19" y="114"/>
                </a:lnTo>
                <a:lnTo>
                  <a:pt x="19" y="119"/>
                </a:lnTo>
                <a:lnTo>
                  <a:pt x="19" y="121"/>
                </a:lnTo>
                <a:lnTo>
                  <a:pt x="16" y="124"/>
                </a:lnTo>
                <a:lnTo>
                  <a:pt x="11" y="124"/>
                </a:lnTo>
                <a:lnTo>
                  <a:pt x="8" y="132"/>
                </a:lnTo>
                <a:lnTo>
                  <a:pt x="19" y="132"/>
                </a:lnTo>
                <a:lnTo>
                  <a:pt x="24" y="129"/>
                </a:lnTo>
                <a:lnTo>
                  <a:pt x="24" y="132"/>
                </a:lnTo>
                <a:lnTo>
                  <a:pt x="24" y="137"/>
                </a:lnTo>
                <a:lnTo>
                  <a:pt x="19" y="132"/>
                </a:lnTo>
                <a:lnTo>
                  <a:pt x="24" y="140"/>
                </a:lnTo>
                <a:lnTo>
                  <a:pt x="19" y="150"/>
                </a:lnTo>
                <a:lnTo>
                  <a:pt x="19" y="156"/>
                </a:lnTo>
                <a:lnTo>
                  <a:pt x="19" y="164"/>
                </a:lnTo>
                <a:lnTo>
                  <a:pt x="16" y="174"/>
                </a:lnTo>
                <a:lnTo>
                  <a:pt x="16" y="182"/>
                </a:lnTo>
                <a:lnTo>
                  <a:pt x="16" y="185"/>
                </a:lnTo>
                <a:lnTo>
                  <a:pt x="27" y="182"/>
                </a:lnTo>
                <a:lnTo>
                  <a:pt x="37" y="182"/>
                </a:lnTo>
                <a:lnTo>
                  <a:pt x="50" y="185"/>
                </a:lnTo>
                <a:lnTo>
                  <a:pt x="53" y="182"/>
                </a:lnTo>
                <a:lnTo>
                  <a:pt x="58" y="177"/>
                </a:lnTo>
                <a:lnTo>
                  <a:pt x="58" y="172"/>
                </a:lnTo>
                <a:lnTo>
                  <a:pt x="58" y="164"/>
                </a:lnTo>
                <a:lnTo>
                  <a:pt x="58" y="164"/>
                </a:lnTo>
                <a:lnTo>
                  <a:pt x="58" y="164"/>
                </a:lnTo>
                <a:lnTo>
                  <a:pt x="58" y="164"/>
                </a:lnTo>
                <a:lnTo>
                  <a:pt x="58" y="164"/>
                </a:lnTo>
                <a:lnTo>
                  <a:pt x="58" y="164"/>
                </a:lnTo>
                <a:lnTo>
                  <a:pt x="58" y="164"/>
                </a:lnTo>
                <a:close/>
              </a:path>
            </a:pathLst>
          </a:custGeom>
          <a:solidFill>
            <a:schemeClr val="accent6"/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31" name="Freeform 15"/>
          <p:cNvSpPr>
            <a:spLocks/>
          </p:cNvSpPr>
          <p:nvPr/>
        </p:nvSpPr>
        <p:spPr bwMode="auto">
          <a:xfrm>
            <a:off x="3940176" y="3741744"/>
            <a:ext cx="484188" cy="238125"/>
          </a:xfrm>
          <a:custGeom>
            <a:avLst/>
            <a:gdLst>
              <a:gd name="T0" fmla="*/ 124 w 140"/>
              <a:gd name="T1" fmla="*/ 26 h 63"/>
              <a:gd name="T2" fmla="*/ 117 w 140"/>
              <a:gd name="T3" fmla="*/ 29 h 63"/>
              <a:gd name="T4" fmla="*/ 103 w 140"/>
              <a:gd name="T5" fmla="*/ 21 h 63"/>
              <a:gd name="T6" fmla="*/ 103 w 140"/>
              <a:gd name="T7" fmla="*/ 13 h 63"/>
              <a:gd name="T8" fmla="*/ 103 w 140"/>
              <a:gd name="T9" fmla="*/ 5 h 63"/>
              <a:gd name="T10" fmla="*/ 98 w 140"/>
              <a:gd name="T11" fmla="*/ 2 h 63"/>
              <a:gd name="T12" fmla="*/ 80 w 140"/>
              <a:gd name="T13" fmla="*/ 0 h 63"/>
              <a:gd name="T14" fmla="*/ 72 w 140"/>
              <a:gd name="T15" fmla="*/ 0 h 63"/>
              <a:gd name="T16" fmla="*/ 72 w 140"/>
              <a:gd name="T17" fmla="*/ 2 h 63"/>
              <a:gd name="T18" fmla="*/ 56 w 140"/>
              <a:gd name="T19" fmla="*/ 5 h 63"/>
              <a:gd name="T20" fmla="*/ 45 w 140"/>
              <a:gd name="T21" fmla="*/ 5 h 63"/>
              <a:gd name="T22" fmla="*/ 37 w 140"/>
              <a:gd name="T23" fmla="*/ 10 h 63"/>
              <a:gd name="T24" fmla="*/ 29 w 140"/>
              <a:gd name="T25" fmla="*/ 5 h 63"/>
              <a:gd name="T26" fmla="*/ 35 w 140"/>
              <a:gd name="T27" fmla="*/ 10 h 63"/>
              <a:gd name="T28" fmla="*/ 16 w 140"/>
              <a:gd name="T29" fmla="*/ 29 h 63"/>
              <a:gd name="T30" fmla="*/ 8 w 140"/>
              <a:gd name="T31" fmla="*/ 36 h 63"/>
              <a:gd name="T32" fmla="*/ 3 w 140"/>
              <a:gd name="T33" fmla="*/ 47 h 63"/>
              <a:gd name="T34" fmla="*/ 8 w 140"/>
              <a:gd name="T35" fmla="*/ 52 h 63"/>
              <a:gd name="T36" fmla="*/ 11 w 140"/>
              <a:gd name="T37" fmla="*/ 44 h 63"/>
              <a:gd name="T38" fmla="*/ 19 w 140"/>
              <a:gd name="T39" fmla="*/ 44 h 63"/>
              <a:gd name="T40" fmla="*/ 27 w 140"/>
              <a:gd name="T41" fmla="*/ 47 h 63"/>
              <a:gd name="T42" fmla="*/ 29 w 140"/>
              <a:gd name="T43" fmla="*/ 60 h 63"/>
              <a:gd name="T44" fmla="*/ 43 w 140"/>
              <a:gd name="T45" fmla="*/ 63 h 63"/>
              <a:gd name="T46" fmla="*/ 56 w 140"/>
              <a:gd name="T47" fmla="*/ 60 h 63"/>
              <a:gd name="T48" fmla="*/ 64 w 140"/>
              <a:gd name="T49" fmla="*/ 52 h 63"/>
              <a:gd name="T50" fmla="*/ 69 w 140"/>
              <a:gd name="T51" fmla="*/ 44 h 63"/>
              <a:gd name="T52" fmla="*/ 77 w 140"/>
              <a:gd name="T53" fmla="*/ 55 h 63"/>
              <a:gd name="T54" fmla="*/ 88 w 140"/>
              <a:gd name="T55" fmla="*/ 63 h 63"/>
              <a:gd name="T56" fmla="*/ 90 w 140"/>
              <a:gd name="T57" fmla="*/ 55 h 63"/>
              <a:gd name="T58" fmla="*/ 95 w 140"/>
              <a:gd name="T59" fmla="*/ 47 h 63"/>
              <a:gd name="T60" fmla="*/ 95 w 140"/>
              <a:gd name="T61" fmla="*/ 39 h 63"/>
              <a:gd name="T62" fmla="*/ 103 w 140"/>
              <a:gd name="T63" fmla="*/ 44 h 63"/>
              <a:gd name="T64" fmla="*/ 106 w 140"/>
              <a:gd name="T65" fmla="*/ 47 h 63"/>
              <a:gd name="T66" fmla="*/ 114 w 140"/>
              <a:gd name="T67" fmla="*/ 47 h 63"/>
              <a:gd name="T68" fmla="*/ 122 w 140"/>
              <a:gd name="T69" fmla="*/ 47 h 63"/>
              <a:gd name="T70" fmla="*/ 117 w 140"/>
              <a:gd name="T71" fmla="*/ 39 h 63"/>
              <a:gd name="T72" fmla="*/ 130 w 140"/>
              <a:gd name="T73" fmla="*/ 39 h 63"/>
              <a:gd name="T74" fmla="*/ 130 w 140"/>
              <a:gd name="T75" fmla="*/ 31 h 63"/>
              <a:gd name="T76" fmla="*/ 140 w 140"/>
              <a:gd name="T77" fmla="*/ 31 h 63"/>
              <a:gd name="T78" fmla="*/ 130 w 140"/>
              <a:gd name="T79" fmla="*/ 26 h 63"/>
              <a:gd name="T80" fmla="*/ 130 w 140"/>
              <a:gd name="T81" fmla="*/ 26 h 63"/>
              <a:gd name="T82" fmla="*/ 130 w 140"/>
              <a:gd name="T83" fmla="*/ 2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0" h="63">
                <a:moveTo>
                  <a:pt x="130" y="26"/>
                </a:moveTo>
                <a:lnTo>
                  <a:pt x="124" y="26"/>
                </a:lnTo>
                <a:lnTo>
                  <a:pt x="122" y="29"/>
                </a:lnTo>
                <a:lnTo>
                  <a:pt x="117" y="29"/>
                </a:lnTo>
                <a:lnTo>
                  <a:pt x="111" y="26"/>
                </a:lnTo>
                <a:lnTo>
                  <a:pt x="103" y="21"/>
                </a:lnTo>
                <a:lnTo>
                  <a:pt x="106" y="18"/>
                </a:lnTo>
                <a:lnTo>
                  <a:pt x="103" y="13"/>
                </a:lnTo>
                <a:lnTo>
                  <a:pt x="106" y="10"/>
                </a:lnTo>
                <a:lnTo>
                  <a:pt x="103" y="5"/>
                </a:lnTo>
                <a:lnTo>
                  <a:pt x="106" y="5"/>
                </a:lnTo>
                <a:lnTo>
                  <a:pt x="98" y="2"/>
                </a:lnTo>
                <a:lnTo>
                  <a:pt x="90" y="0"/>
                </a:lnTo>
                <a:lnTo>
                  <a:pt x="80" y="0"/>
                </a:lnTo>
                <a:lnTo>
                  <a:pt x="77" y="0"/>
                </a:lnTo>
                <a:lnTo>
                  <a:pt x="72" y="0"/>
                </a:lnTo>
                <a:lnTo>
                  <a:pt x="74" y="0"/>
                </a:lnTo>
                <a:lnTo>
                  <a:pt x="72" y="2"/>
                </a:lnTo>
                <a:lnTo>
                  <a:pt x="64" y="2"/>
                </a:lnTo>
                <a:lnTo>
                  <a:pt x="56" y="5"/>
                </a:lnTo>
                <a:lnTo>
                  <a:pt x="51" y="2"/>
                </a:lnTo>
                <a:lnTo>
                  <a:pt x="45" y="5"/>
                </a:lnTo>
                <a:lnTo>
                  <a:pt x="43" y="5"/>
                </a:lnTo>
                <a:lnTo>
                  <a:pt x="37" y="10"/>
                </a:lnTo>
                <a:lnTo>
                  <a:pt x="35" y="5"/>
                </a:lnTo>
                <a:lnTo>
                  <a:pt x="29" y="5"/>
                </a:lnTo>
                <a:lnTo>
                  <a:pt x="29" y="10"/>
                </a:lnTo>
                <a:lnTo>
                  <a:pt x="35" y="10"/>
                </a:lnTo>
                <a:lnTo>
                  <a:pt x="24" y="21"/>
                </a:lnTo>
                <a:lnTo>
                  <a:pt x="16" y="29"/>
                </a:lnTo>
                <a:lnTo>
                  <a:pt x="11" y="31"/>
                </a:lnTo>
                <a:lnTo>
                  <a:pt x="8" y="36"/>
                </a:lnTo>
                <a:lnTo>
                  <a:pt x="3" y="39"/>
                </a:lnTo>
                <a:lnTo>
                  <a:pt x="3" y="47"/>
                </a:lnTo>
                <a:lnTo>
                  <a:pt x="0" y="55"/>
                </a:lnTo>
                <a:lnTo>
                  <a:pt x="8" y="52"/>
                </a:lnTo>
                <a:lnTo>
                  <a:pt x="11" y="47"/>
                </a:lnTo>
                <a:lnTo>
                  <a:pt x="11" y="44"/>
                </a:lnTo>
                <a:lnTo>
                  <a:pt x="16" y="44"/>
                </a:lnTo>
                <a:lnTo>
                  <a:pt x="19" y="44"/>
                </a:lnTo>
                <a:lnTo>
                  <a:pt x="24" y="44"/>
                </a:lnTo>
                <a:lnTo>
                  <a:pt x="27" y="47"/>
                </a:lnTo>
                <a:lnTo>
                  <a:pt x="27" y="55"/>
                </a:lnTo>
                <a:lnTo>
                  <a:pt x="29" y="60"/>
                </a:lnTo>
                <a:lnTo>
                  <a:pt x="35" y="63"/>
                </a:lnTo>
                <a:lnTo>
                  <a:pt x="43" y="63"/>
                </a:lnTo>
                <a:lnTo>
                  <a:pt x="53" y="60"/>
                </a:lnTo>
                <a:lnTo>
                  <a:pt x="56" y="60"/>
                </a:lnTo>
                <a:lnTo>
                  <a:pt x="61" y="55"/>
                </a:lnTo>
                <a:lnTo>
                  <a:pt x="64" y="52"/>
                </a:lnTo>
                <a:lnTo>
                  <a:pt x="61" y="47"/>
                </a:lnTo>
                <a:lnTo>
                  <a:pt x="69" y="44"/>
                </a:lnTo>
                <a:lnTo>
                  <a:pt x="72" y="47"/>
                </a:lnTo>
                <a:lnTo>
                  <a:pt x="77" y="55"/>
                </a:lnTo>
                <a:lnTo>
                  <a:pt x="85" y="60"/>
                </a:lnTo>
                <a:lnTo>
                  <a:pt x="88" y="63"/>
                </a:lnTo>
                <a:lnTo>
                  <a:pt x="88" y="60"/>
                </a:lnTo>
                <a:lnTo>
                  <a:pt x="90" y="55"/>
                </a:lnTo>
                <a:lnTo>
                  <a:pt x="95" y="52"/>
                </a:lnTo>
                <a:lnTo>
                  <a:pt x="95" y="47"/>
                </a:lnTo>
                <a:lnTo>
                  <a:pt x="95" y="44"/>
                </a:lnTo>
                <a:lnTo>
                  <a:pt x="95" y="39"/>
                </a:lnTo>
                <a:lnTo>
                  <a:pt x="98" y="39"/>
                </a:lnTo>
                <a:lnTo>
                  <a:pt x="103" y="44"/>
                </a:lnTo>
                <a:lnTo>
                  <a:pt x="103" y="47"/>
                </a:lnTo>
                <a:lnTo>
                  <a:pt x="106" y="47"/>
                </a:lnTo>
                <a:lnTo>
                  <a:pt x="111" y="47"/>
                </a:lnTo>
                <a:lnTo>
                  <a:pt x="114" y="47"/>
                </a:lnTo>
                <a:lnTo>
                  <a:pt x="117" y="52"/>
                </a:lnTo>
                <a:lnTo>
                  <a:pt x="122" y="47"/>
                </a:lnTo>
                <a:lnTo>
                  <a:pt x="117" y="44"/>
                </a:lnTo>
                <a:lnTo>
                  <a:pt x="117" y="39"/>
                </a:lnTo>
                <a:lnTo>
                  <a:pt x="122" y="36"/>
                </a:lnTo>
                <a:lnTo>
                  <a:pt x="130" y="39"/>
                </a:lnTo>
                <a:lnTo>
                  <a:pt x="130" y="36"/>
                </a:lnTo>
                <a:lnTo>
                  <a:pt x="130" y="31"/>
                </a:lnTo>
                <a:lnTo>
                  <a:pt x="130" y="29"/>
                </a:lnTo>
                <a:lnTo>
                  <a:pt x="140" y="31"/>
                </a:lnTo>
                <a:lnTo>
                  <a:pt x="132" y="29"/>
                </a:lnTo>
                <a:lnTo>
                  <a:pt x="130" y="26"/>
                </a:lnTo>
                <a:lnTo>
                  <a:pt x="130" y="26"/>
                </a:lnTo>
                <a:lnTo>
                  <a:pt x="130" y="26"/>
                </a:lnTo>
                <a:lnTo>
                  <a:pt x="130" y="26"/>
                </a:lnTo>
                <a:lnTo>
                  <a:pt x="130" y="26"/>
                </a:lnTo>
                <a:lnTo>
                  <a:pt x="130" y="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32" name="Freeform 16"/>
          <p:cNvSpPr>
            <a:spLocks/>
          </p:cNvSpPr>
          <p:nvPr/>
        </p:nvSpPr>
        <p:spPr bwMode="auto">
          <a:xfrm>
            <a:off x="4673600" y="3851275"/>
            <a:ext cx="317500" cy="188913"/>
          </a:xfrm>
          <a:custGeom>
            <a:avLst/>
            <a:gdLst>
              <a:gd name="T0" fmla="*/ 5 w 35"/>
              <a:gd name="T1" fmla="*/ 19 h 19"/>
              <a:gd name="T2" fmla="*/ 6 w 35"/>
              <a:gd name="T3" fmla="*/ 19 h 19"/>
              <a:gd name="T4" fmla="*/ 7 w 35"/>
              <a:gd name="T5" fmla="*/ 19 h 19"/>
              <a:gd name="T6" fmla="*/ 9 w 35"/>
              <a:gd name="T7" fmla="*/ 19 h 19"/>
              <a:gd name="T8" fmla="*/ 10 w 35"/>
              <a:gd name="T9" fmla="*/ 19 h 19"/>
              <a:gd name="T10" fmla="*/ 13 w 35"/>
              <a:gd name="T11" fmla="*/ 16 h 19"/>
              <a:gd name="T12" fmla="*/ 16 w 35"/>
              <a:gd name="T13" fmla="*/ 17 h 19"/>
              <a:gd name="T14" fmla="*/ 17 w 35"/>
              <a:gd name="T15" fmla="*/ 18 h 19"/>
              <a:gd name="T16" fmla="*/ 19 w 35"/>
              <a:gd name="T17" fmla="*/ 19 h 19"/>
              <a:gd name="T18" fmla="*/ 19 w 35"/>
              <a:gd name="T19" fmla="*/ 19 h 19"/>
              <a:gd name="T20" fmla="*/ 20 w 35"/>
              <a:gd name="T21" fmla="*/ 19 h 19"/>
              <a:gd name="T22" fmla="*/ 20 w 35"/>
              <a:gd name="T23" fmla="*/ 19 h 19"/>
              <a:gd name="T24" fmla="*/ 22 w 35"/>
              <a:gd name="T25" fmla="*/ 19 h 19"/>
              <a:gd name="T26" fmla="*/ 22 w 35"/>
              <a:gd name="T27" fmla="*/ 18 h 19"/>
              <a:gd name="T28" fmla="*/ 22 w 35"/>
              <a:gd name="T29" fmla="*/ 16 h 19"/>
              <a:gd name="T30" fmla="*/ 20 w 35"/>
              <a:gd name="T31" fmla="*/ 16 h 19"/>
              <a:gd name="T32" fmla="*/ 23 w 35"/>
              <a:gd name="T33" fmla="*/ 15 h 19"/>
              <a:gd name="T34" fmla="*/ 23 w 35"/>
              <a:gd name="T35" fmla="*/ 14 h 19"/>
              <a:gd name="T36" fmla="*/ 25 w 35"/>
              <a:gd name="T37" fmla="*/ 13 h 19"/>
              <a:gd name="T38" fmla="*/ 25 w 35"/>
              <a:gd name="T39" fmla="*/ 10 h 19"/>
              <a:gd name="T40" fmla="*/ 26 w 35"/>
              <a:gd name="T41" fmla="*/ 9 h 19"/>
              <a:gd name="T42" fmla="*/ 27 w 35"/>
              <a:gd name="T43" fmla="*/ 9 h 19"/>
              <a:gd name="T44" fmla="*/ 29 w 35"/>
              <a:gd name="T45" fmla="*/ 7 h 19"/>
              <a:gd name="T46" fmla="*/ 30 w 35"/>
              <a:gd name="T47" fmla="*/ 6 h 19"/>
              <a:gd name="T48" fmla="*/ 32 w 35"/>
              <a:gd name="T49" fmla="*/ 6 h 19"/>
              <a:gd name="T50" fmla="*/ 31 w 35"/>
              <a:gd name="T51" fmla="*/ 5 h 19"/>
              <a:gd name="T52" fmla="*/ 32 w 35"/>
              <a:gd name="T53" fmla="*/ 4 h 19"/>
              <a:gd name="T54" fmla="*/ 35 w 35"/>
              <a:gd name="T55" fmla="*/ 6 h 19"/>
              <a:gd name="T56" fmla="*/ 30 w 35"/>
              <a:gd name="T57" fmla="*/ 0 h 19"/>
              <a:gd name="T58" fmla="*/ 29 w 35"/>
              <a:gd name="T59" fmla="*/ 0 h 19"/>
              <a:gd name="T60" fmla="*/ 27 w 35"/>
              <a:gd name="T61" fmla="*/ 1 h 19"/>
              <a:gd name="T62" fmla="*/ 27 w 35"/>
              <a:gd name="T63" fmla="*/ 2 h 19"/>
              <a:gd name="T64" fmla="*/ 26 w 35"/>
              <a:gd name="T65" fmla="*/ 1 h 19"/>
              <a:gd name="T66" fmla="*/ 25 w 35"/>
              <a:gd name="T67" fmla="*/ 3 h 19"/>
              <a:gd name="T68" fmla="*/ 23 w 35"/>
              <a:gd name="T69" fmla="*/ 3 h 19"/>
              <a:gd name="T70" fmla="*/ 22 w 35"/>
              <a:gd name="T71" fmla="*/ 3 h 19"/>
              <a:gd name="T72" fmla="*/ 19 w 35"/>
              <a:gd name="T73" fmla="*/ 3 h 19"/>
              <a:gd name="T74" fmla="*/ 17 w 35"/>
              <a:gd name="T75" fmla="*/ 3 h 19"/>
              <a:gd name="T76" fmla="*/ 13 w 35"/>
              <a:gd name="T77" fmla="*/ 6 h 19"/>
              <a:gd name="T78" fmla="*/ 9 w 35"/>
              <a:gd name="T79" fmla="*/ 6 h 19"/>
              <a:gd name="T80" fmla="*/ 5 w 35"/>
              <a:gd name="T81" fmla="*/ 4 h 19"/>
              <a:gd name="T82" fmla="*/ 3 w 35"/>
              <a:gd name="T83" fmla="*/ 4 h 19"/>
              <a:gd name="T84" fmla="*/ 2 w 35"/>
              <a:gd name="T85" fmla="*/ 6 h 19"/>
              <a:gd name="T86" fmla="*/ 0 w 35"/>
              <a:gd name="T87" fmla="*/ 7 h 19"/>
              <a:gd name="T88" fmla="*/ 3 w 35"/>
              <a:gd name="T89" fmla="*/ 9 h 19"/>
              <a:gd name="T90" fmla="*/ 2 w 35"/>
              <a:gd name="T91" fmla="*/ 12 h 19"/>
              <a:gd name="T92" fmla="*/ 3 w 35"/>
              <a:gd name="T93" fmla="*/ 13 h 19"/>
              <a:gd name="T94" fmla="*/ 3 w 35"/>
              <a:gd name="T95" fmla="*/ 14 h 19"/>
              <a:gd name="T96" fmla="*/ 1 w 35"/>
              <a:gd name="T97" fmla="*/ 15 h 19"/>
              <a:gd name="T98" fmla="*/ 4 w 35"/>
              <a:gd name="T99" fmla="*/ 18 h 19"/>
              <a:gd name="T100" fmla="*/ 3 w 35"/>
              <a:gd name="T101" fmla="*/ 19 h 19"/>
              <a:gd name="T102" fmla="*/ 5 w 35"/>
              <a:gd name="T10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" h="19">
                <a:moveTo>
                  <a:pt x="5" y="19"/>
                </a:moveTo>
                <a:cubicBezTo>
                  <a:pt x="6" y="19"/>
                  <a:pt x="6" y="19"/>
                  <a:pt x="6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6"/>
                  <a:pt x="13" y="16"/>
                  <a:pt x="13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7" y="18"/>
                  <a:pt x="17" y="18"/>
                  <a:pt x="17" y="18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6"/>
                  <a:pt x="22" y="16"/>
                  <a:pt x="22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4"/>
                  <a:pt x="23" y="14"/>
                  <a:pt x="23" y="14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9" y="7"/>
                  <a:pt x="29" y="7"/>
                  <a:pt x="29" y="7"/>
                </a:cubicBezTo>
                <a:cubicBezTo>
                  <a:pt x="30" y="6"/>
                  <a:pt x="30" y="6"/>
                  <a:pt x="30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2" y="4"/>
                  <a:pt x="32" y="4"/>
                  <a:pt x="32" y="4"/>
                </a:cubicBezTo>
                <a:cubicBezTo>
                  <a:pt x="35" y="6"/>
                  <a:pt x="35" y="6"/>
                  <a:pt x="35" y="6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2"/>
                  <a:pt x="27" y="2"/>
                  <a:pt x="27" y="2"/>
                </a:cubicBezTo>
                <a:cubicBezTo>
                  <a:pt x="26" y="1"/>
                  <a:pt x="26" y="1"/>
                  <a:pt x="26" y="1"/>
                </a:cubicBezTo>
                <a:cubicBezTo>
                  <a:pt x="25" y="3"/>
                  <a:pt x="25" y="3"/>
                  <a:pt x="25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3" y="6"/>
                  <a:pt x="13" y="6"/>
                  <a:pt x="13" y="6"/>
                </a:cubicBezTo>
                <a:cubicBezTo>
                  <a:pt x="9" y="6"/>
                  <a:pt x="9" y="6"/>
                  <a:pt x="9" y="6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6"/>
                  <a:pt x="2" y="6"/>
                  <a:pt x="2" y="6"/>
                </a:cubicBezTo>
                <a:cubicBezTo>
                  <a:pt x="0" y="7"/>
                  <a:pt x="0" y="7"/>
                  <a:pt x="0" y="7"/>
                </a:cubicBezTo>
                <a:cubicBezTo>
                  <a:pt x="3" y="9"/>
                  <a:pt x="3" y="9"/>
                  <a:pt x="3" y="9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5" y="19"/>
                  <a:pt x="5" y="19"/>
                  <a:pt x="5" y="19"/>
                </a:cubicBezTo>
                <a:close/>
              </a:path>
            </a:pathLst>
          </a:custGeom>
          <a:solidFill>
            <a:srgbClr val="57A79B"/>
          </a:solidFill>
          <a:ln>
            <a:noFill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33" name="Freeform 17"/>
          <p:cNvSpPr>
            <a:spLocks/>
          </p:cNvSpPr>
          <p:nvPr/>
        </p:nvSpPr>
        <p:spPr bwMode="auto">
          <a:xfrm>
            <a:off x="4297374" y="3559180"/>
            <a:ext cx="739775" cy="347663"/>
          </a:xfrm>
          <a:custGeom>
            <a:avLst/>
            <a:gdLst>
              <a:gd name="T0" fmla="*/ 53 w 214"/>
              <a:gd name="T1" fmla="*/ 74 h 92"/>
              <a:gd name="T2" fmla="*/ 64 w 214"/>
              <a:gd name="T3" fmla="*/ 74 h 92"/>
              <a:gd name="T4" fmla="*/ 74 w 214"/>
              <a:gd name="T5" fmla="*/ 69 h 92"/>
              <a:gd name="T6" fmla="*/ 80 w 214"/>
              <a:gd name="T7" fmla="*/ 77 h 92"/>
              <a:gd name="T8" fmla="*/ 106 w 214"/>
              <a:gd name="T9" fmla="*/ 87 h 92"/>
              <a:gd name="T10" fmla="*/ 117 w 214"/>
              <a:gd name="T11" fmla="*/ 87 h 92"/>
              <a:gd name="T12" fmla="*/ 132 w 214"/>
              <a:gd name="T13" fmla="*/ 92 h 92"/>
              <a:gd name="T14" fmla="*/ 154 w 214"/>
              <a:gd name="T15" fmla="*/ 84 h 92"/>
              <a:gd name="T16" fmla="*/ 167 w 214"/>
              <a:gd name="T17" fmla="*/ 84 h 92"/>
              <a:gd name="T18" fmla="*/ 175 w 214"/>
              <a:gd name="T19" fmla="*/ 84 h 92"/>
              <a:gd name="T20" fmla="*/ 180 w 214"/>
              <a:gd name="T21" fmla="*/ 82 h 92"/>
              <a:gd name="T22" fmla="*/ 185 w 214"/>
              <a:gd name="T23" fmla="*/ 77 h 92"/>
              <a:gd name="T24" fmla="*/ 196 w 214"/>
              <a:gd name="T25" fmla="*/ 74 h 92"/>
              <a:gd name="T26" fmla="*/ 196 w 214"/>
              <a:gd name="T27" fmla="*/ 58 h 92"/>
              <a:gd name="T28" fmla="*/ 201 w 214"/>
              <a:gd name="T29" fmla="*/ 50 h 92"/>
              <a:gd name="T30" fmla="*/ 201 w 214"/>
              <a:gd name="T31" fmla="*/ 48 h 92"/>
              <a:gd name="T32" fmla="*/ 209 w 214"/>
              <a:gd name="T33" fmla="*/ 50 h 92"/>
              <a:gd name="T34" fmla="*/ 212 w 214"/>
              <a:gd name="T35" fmla="*/ 40 h 92"/>
              <a:gd name="T36" fmla="*/ 209 w 214"/>
              <a:gd name="T37" fmla="*/ 32 h 92"/>
              <a:gd name="T38" fmla="*/ 209 w 214"/>
              <a:gd name="T39" fmla="*/ 21 h 92"/>
              <a:gd name="T40" fmla="*/ 204 w 214"/>
              <a:gd name="T41" fmla="*/ 13 h 92"/>
              <a:gd name="T42" fmla="*/ 201 w 214"/>
              <a:gd name="T43" fmla="*/ 8 h 92"/>
              <a:gd name="T44" fmla="*/ 188 w 214"/>
              <a:gd name="T45" fmla="*/ 8 h 92"/>
              <a:gd name="T46" fmla="*/ 177 w 214"/>
              <a:gd name="T47" fmla="*/ 8 h 92"/>
              <a:gd name="T48" fmla="*/ 161 w 214"/>
              <a:gd name="T49" fmla="*/ 0 h 92"/>
              <a:gd name="T50" fmla="*/ 151 w 214"/>
              <a:gd name="T51" fmla="*/ 5 h 92"/>
              <a:gd name="T52" fmla="*/ 148 w 214"/>
              <a:gd name="T53" fmla="*/ 13 h 92"/>
              <a:gd name="T54" fmla="*/ 140 w 214"/>
              <a:gd name="T55" fmla="*/ 16 h 92"/>
              <a:gd name="T56" fmla="*/ 124 w 214"/>
              <a:gd name="T57" fmla="*/ 13 h 92"/>
              <a:gd name="T58" fmla="*/ 117 w 214"/>
              <a:gd name="T59" fmla="*/ 5 h 92"/>
              <a:gd name="T60" fmla="*/ 117 w 214"/>
              <a:gd name="T61" fmla="*/ 8 h 92"/>
              <a:gd name="T62" fmla="*/ 117 w 214"/>
              <a:gd name="T63" fmla="*/ 16 h 92"/>
              <a:gd name="T64" fmla="*/ 114 w 214"/>
              <a:gd name="T65" fmla="*/ 16 h 92"/>
              <a:gd name="T66" fmla="*/ 109 w 214"/>
              <a:gd name="T67" fmla="*/ 21 h 92"/>
              <a:gd name="T68" fmla="*/ 101 w 214"/>
              <a:gd name="T69" fmla="*/ 26 h 92"/>
              <a:gd name="T70" fmla="*/ 93 w 214"/>
              <a:gd name="T71" fmla="*/ 34 h 92"/>
              <a:gd name="T72" fmla="*/ 95 w 214"/>
              <a:gd name="T73" fmla="*/ 40 h 92"/>
              <a:gd name="T74" fmla="*/ 98 w 214"/>
              <a:gd name="T75" fmla="*/ 48 h 92"/>
              <a:gd name="T76" fmla="*/ 98 w 214"/>
              <a:gd name="T77" fmla="*/ 53 h 92"/>
              <a:gd name="T78" fmla="*/ 90 w 214"/>
              <a:gd name="T79" fmla="*/ 50 h 92"/>
              <a:gd name="T80" fmla="*/ 88 w 214"/>
              <a:gd name="T81" fmla="*/ 50 h 92"/>
              <a:gd name="T82" fmla="*/ 82 w 214"/>
              <a:gd name="T83" fmla="*/ 50 h 92"/>
              <a:gd name="T84" fmla="*/ 74 w 214"/>
              <a:gd name="T85" fmla="*/ 50 h 92"/>
              <a:gd name="T86" fmla="*/ 56 w 214"/>
              <a:gd name="T87" fmla="*/ 53 h 92"/>
              <a:gd name="T88" fmla="*/ 48 w 214"/>
              <a:gd name="T89" fmla="*/ 58 h 92"/>
              <a:gd name="T90" fmla="*/ 40 w 214"/>
              <a:gd name="T91" fmla="*/ 53 h 92"/>
              <a:gd name="T92" fmla="*/ 35 w 214"/>
              <a:gd name="T93" fmla="*/ 53 h 92"/>
              <a:gd name="T94" fmla="*/ 21 w 214"/>
              <a:gd name="T95" fmla="*/ 58 h 92"/>
              <a:gd name="T96" fmla="*/ 19 w 214"/>
              <a:gd name="T97" fmla="*/ 61 h 92"/>
              <a:gd name="T98" fmla="*/ 11 w 214"/>
              <a:gd name="T99" fmla="*/ 53 h 92"/>
              <a:gd name="T100" fmla="*/ 3 w 214"/>
              <a:gd name="T101" fmla="*/ 53 h 92"/>
              <a:gd name="T102" fmla="*/ 3 w 214"/>
              <a:gd name="T103" fmla="*/ 58 h 92"/>
              <a:gd name="T104" fmla="*/ 3 w 214"/>
              <a:gd name="T105" fmla="*/ 66 h 92"/>
              <a:gd name="T106" fmla="*/ 8 w 214"/>
              <a:gd name="T107" fmla="*/ 74 h 92"/>
              <a:gd name="T108" fmla="*/ 19 w 214"/>
              <a:gd name="T109" fmla="*/ 77 h 92"/>
              <a:gd name="T110" fmla="*/ 27 w 214"/>
              <a:gd name="T111" fmla="*/ 74 h 92"/>
              <a:gd name="T112" fmla="*/ 37 w 214"/>
              <a:gd name="T113" fmla="*/ 79 h 92"/>
              <a:gd name="T114" fmla="*/ 48 w 214"/>
              <a:gd name="T115" fmla="*/ 74 h 92"/>
              <a:gd name="T116" fmla="*/ 48 w 214"/>
              <a:gd name="T117" fmla="*/ 74 h 92"/>
              <a:gd name="T118" fmla="*/ 48 w 214"/>
              <a:gd name="T119" fmla="*/ 7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4" h="92">
                <a:moveTo>
                  <a:pt x="48" y="74"/>
                </a:moveTo>
                <a:lnTo>
                  <a:pt x="53" y="74"/>
                </a:lnTo>
                <a:lnTo>
                  <a:pt x="56" y="74"/>
                </a:lnTo>
                <a:lnTo>
                  <a:pt x="64" y="74"/>
                </a:lnTo>
                <a:lnTo>
                  <a:pt x="72" y="69"/>
                </a:lnTo>
                <a:lnTo>
                  <a:pt x="74" y="69"/>
                </a:lnTo>
                <a:lnTo>
                  <a:pt x="74" y="74"/>
                </a:lnTo>
                <a:lnTo>
                  <a:pt x="80" y="77"/>
                </a:lnTo>
                <a:lnTo>
                  <a:pt x="88" y="84"/>
                </a:lnTo>
                <a:lnTo>
                  <a:pt x="106" y="87"/>
                </a:lnTo>
                <a:lnTo>
                  <a:pt x="114" y="87"/>
                </a:lnTo>
                <a:lnTo>
                  <a:pt x="117" y="87"/>
                </a:lnTo>
                <a:lnTo>
                  <a:pt x="122" y="87"/>
                </a:lnTo>
                <a:lnTo>
                  <a:pt x="132" y="92"/>
                </a:lnTo>
                <a:lnTo>
                  <a:pt x="143" y="92"/>
                </a:lnTo>
                <a:lnTo>
                  <a:pt x="154" y="84"/>
                </a:lnTo>
                <a:lnTo>
                  <a:pt x="159" y="84"/>
                </a:lnTo>
                <a:lnTo>
                  <a:pt x="167" y="84"/>
                </a:lnTo>
                <a:lnTo>
                  <a:pt x="169" y="84"/>
                </a:lnTo>
                <a:lnTo>
                  <a:pt x="175" y="84"/>
                </a:lnTo>
                <a:lnTo>
                  <a:pt x="177" y="79"/>
                </a:lnTo>
                <a:lnTo>
                  <a:pt x="180" y="82"/>
                </a:lnTo>
                <a:lnTo>
                  <a:pt x="180" y="79"/>
                </a:lnTo>
                <a:lnTo>
                  <a:pt x="185" y="77"/>
                </a:lnTo>
                <a:lnTo>
                  <a:pt x="188" y="77"/>
                </a:lnTo>
                <a:lnTo>
                  <a:pt x="196" y="74"/>
                </a:lnTo>
                <a:lnTo>
                  <a:pt x="196" y="61"/>
                </a:lnTo>
                <a:lnTo>
                  <a:pt x="196" y="58"/>
                </a:lnTo>
                <a:lnTo>
                  <a:pt x="201" y="53"/>
                </a:lnTo>
                <a:lnTo>
                  <a:pt x="201" y="50"/>
                </a:lnTo>
                <a:lnTo>
                  <a:pt x="196" y="48"/>
                </a:lnTo>
                <a:lnTo>
                  <a:pt x="201" y="48"/>
                </a:lnTo>
                <a:lnTo>
                  <a:pt x="204" y="48"/>
                </a:lnTo>
                <a:lnTo>
                  <a:pt x="209" y="50"/>
                </a:lnTo>
                <a:lnTo>
                  <a:pt x="209" y="48"/>
                </a:lnTo>
                <a:lnTo>
                  <a:pt x="212" y="40"/>
                </a:lnTo>
                <a:lnTo>
                  <a:pt x="214" y="34"/>
                </a:lnTo>
                <a:lnTo>
                  <a:pt x="209" y="32"/>
                </a:lnTo>
                <a:lnTo>
                  <a:pt x="209" y="24"/>
                </a:lnTo>
                <a:lnTo>
                  <a:pt x="209" y="21"/>
                </a:lnTo>
                <a:lnTo>
                  <a:pt x="209" y="16"/>
                </a:lnTo>
                <a:lnTo>
                  <a:pt x="204" y="13"/>
                </a:lnTo>
                <a:lnTo>
                  <a:pt x="201" y="11"/>
                </a:lnTo>
                <a:lnTo>
                  <a:pt x="201" y="8"/>
                </a:lnTo>
                <a:lnTo>
                  <a:pt x="196" y="8"/>
                </a:lnTo>
                <a:lnTo>
                  <a:pt x="188" y="8"/>
                </a:lnTo>
                <a:lnTo>
                  <a:pt x="185" y="8"/>
                </a:lnTo>
                <a:lnTo>
                  <a:pt x="177" y="8"/>
                </a:lnTo>
                <a:lnTo>
                  <a:pt x="169" y="5"/>
                </a:lnTo>
                <a:lnTo>
                  <a:pt x="161" y="0"/>
                </a:lnTo>
                <a:lnTo>
                  <a:pt x="151" y="0"/>
                </a:lnTo>
                <a:lnTo>
                  <a:pt x="151" y="5"/>
                </a:lnTo>
                <a:lnTo>
                  <a:pt x="148" y="8"/>
                </a:lnTo>
                <a:lnTo>
                  <a:pt x="148" y="13"/>
                </a:lnTo>
                <a:lnTo>
                  <a:pt x="143" y="16"/>
                </a:lnTo>
                <a:lnTo>
                  <a:pt x="140" y="16"/>
                </a:lnTo>
                <a:lnTo>
                  <a:pt x="132" y="16"/>
                </a:lnTo>
                <a:lnTo>
                  <a:pt x="124" y="13"/>
                </a:lnTo>
                <a:lnTo>
                  <a:pt x="122" y="8"/>
                </a:lnTo>
                <a:lnTo>
                  <a:pt x="117" y="5"/>
                </a:lnTo>
                <a:lnTo>
                  <a:pt x="117" y="5"/>
                </a:lnTo>
                <a:lnTo>
                  <a:pt x="117" y="8"/>
                </a:lnTo>
                <a:lnTo>
                  <a:pt x="122" y="13"/>
                </a:lnTo>
                <a:lnTo>
                  <a:pt x="117" y="16"/>
                </a:lnTo>
                <a:lnTo>
                  <a:pt x="114" y="16"/>
                </a:lnTo>
                <a:lnTo>
                  <a:pt x="114" y="16"/>
                </a:lnTo>
                <a:lnTo>
                  <a:pt x="109" y="16"/>
                </a:lnTo>
                <a:lnTo>
                  <a:pt x="109" y="21"/>
                </a:lnTo>
                <a:lnTo>
                  <a:pt x="106" y="24"/>
                </a:lnTo>
                <a:lnTo>
                  <a:pt x="101" y="26"/>
                </a:lnTo>
                <a:lnTo>
                  <a:pt x="95" y="32"/>
                </a:lnTo>
                <a:lnTo>
                  <a:pt x="93" y="34"/>
                </a:lnTo>
                <a:lnTo>
                  <a:pt x="95" y="34"/>
                </a:lnTo>
                <a:lnTo>
                  <a:pt x="95" y="40"/>
                </a:lnTo>
                <a:lnTo>
                  <a:pt x="95" y="42"/>
                </a:lnTo>
                <a:lnTo>
                  <a:pt x="98" y="48"/>
                </a:lnTo>
                <a:lnTo>
                  <a:pt x="98" y="50"/>
                </a:lnTo>
                <a:lnTo>
                  <a:pt x="98" y="53"/>
                </a:lnTo>
                <a:lnTo>
                  <a:pt x="95" y="53"/>
                </a:lnTo>
                <a:lnTo>
                  <a:pt x="90" y="50"/>
                </a:lnTo>
                <a:lnTo>
                  <a:pt x="90" y="48"/>
                </a:lnTo>
                <a:lnTo>
                  <a:pt x="88" y="50"/>
                </a:lnTo>
                <a:lnTo>
                  <a:pt x="85" y="50"/>
                </a:lnTo>
                <a:lnTo>
                  <a:pt x="82" y="50"/>
                </a:lnTo>
                <a:lnTo>
                  <a:pt x="74" y="48"/>
                </a:lnTo>
                <a:lnTo>
                  <a:pt x="74" y="50"/>
                </a:lnTo>
                <a:lnTo>
                  <a:pt x="64" y="50"/>
                </a:lnTo>
                <a:lnTo>
                  <a:pt x="56" y="53"/>
                </a:lnTo>
                <a:lnTo>
                  <a:pt x="51" y="55"/>
                </a:lnTo>
                <a:lnTo>
                  <a:pt x="48" y="58"/>
                </a:lnTo>
                <a:lnTo>
                  <a:pt x="45" y="58"/>
                </a:lnTo>
                <a:lnTo>
                  <a:pt x="40" y="53"/>
                </a:lnTo>
                <a:lnTo>
                  <a:pt x="37" y="53"/>
                </a:lnTo>
                <a:lnTo>
                  <a:pt x="35" y="53"/>
                </a:lnTo>
                <a:lnTo>
                  <a:pt x="27" y="50"/>
                </a:lnTo>
                <a:lnTo>
                  <a:pt x="21" y="58"/>
                </a:lnTo>
                <a:lnTo>
                  <a:pt x="21" y="61"/>
                </a:lnTo>
                <a:lnTo>
                  <a:pt x="19" y="61"/>
                </a:lnTo>
                <a:lnTo>
                  <a:pt x="19" y="58"/>
                </a:lnTo>
                <a:lnTo>
                  <a:pt x="11" y="53"/>
                </a:lnTo>
                <a:lnTo>
                  <a:pt x="8" y="53"/>
                </a:lnTo>
                <a:lnTo>
                  <a:pt x="3" y="53"/>
                </a:lnTo>
                <a:lnTo>
                  <a:pt x="0" y="53"/>
                </a:lnTo>
                <a:lnTo>
                  <a:pt x="3" y="58"/>
                </a:lnTo>
                <a:lnTo>
                  <a:pt x="0" y="61"/>
                </a:lnTo>
                <a:lnTo>
                  <a:pt x="3" y="66"/>
                </a:lnTo>
                <a:lnTo>
                  <a:pt x="0" y="69"/>
                </a:lnTo>
                <a:lnTo>
                  <a:pt x="8" y="74"/>
                </a:lnTo>
                <a:lnTo>
                  <a:pt x="14" y="77"/>
                </a:lnTo>
                <a:lnTo>
                  <a:pt x="19" y="77"/>
                </a:lnTo>
                <a:lnTo>
                  <a:pt x="21" y="74"/>
                </a:lnTo>
                <a:lnTo>
                  <a:pt x="27" y="74"/>
                </a:lnTo>
                <a:lnTo>
                  <a:pt x="29" y="77"/>
                </a:lnTo>
                <a:lnTo>
                  <a:pt x="37" y="79"/>
                </a:lnTo>
                <a:lnTo>
                  <a:pt x="45" y="77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lnTo>
                  <a:pt x="48" y="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34" name="Freeform 18"/>
          <p:cNvSpPr>
            <a:spLocks/>
          </p:cNvSpPr>
          <p:nvPr/>
        </p:nvSpPr>
        <p:spPr bwMode="auto">
          <a:xfrm>
            <a:off x="4552954" y="3290888"/>
            <a:ext cx="649288" cy="328612"/>
          </a:xfrm>
          <a:custGeom>
            <a:avLst/>
            <a:gdLst>
              <a:gd name="T0" fmla="*/ 175 w 188"/>
              <a:gd name="T1" fmla="*/ 42 h 87"/>
              <a:gd name="T2" fmla="*/ 164 w 188"/>
              <a:gd name="T3" fmla="*/ 37 h 87"/>
              <a:gd name="T4" fmla="*/ 153 w 188"/>
              <a:gd name="T5" fmla="*/ 37 h 87"/>
              <a:gd name="T6" fmla="*/ 153 w 188"/>
              <a:gd name="T7" fmla="*/ 26 h 87"/>
              <a:gd name="T8" fmla="*/ 140 w 188"/>
              <a:gd name="T9" fmla="*/ 26 h 87"/>
              <a:gd name="T10" fmla="*/ 135 w 188"/>
              <a:gd name="T11" fmla="*/ 26 h 87"/>
              <a:gd name="T12" fmla="*/ 122 w 188"/>
              <a:gd name="T13" fmla="*/ 34 h 87"/>
              <a:gd name="T14" fmla="*/ 114 w 188"/>
              <a:gd name="T15" fmla="*/ 26 h 87"/>
              <a:gd name="T16" fmla="*/ 114 w 188"/>
              <a:gd name="T17" fmla="*/ 18 h 87"/>
              <a:gd name="T18" fmla="*/ 111 w 188"/>
              <a:gd name="T19" fmla="*/ 16 h 87"/>
              <a:gd name="T20" fmla="*/ 103 w 188"/>
              <a:gd name="T21" fmla="*/ 10 h 87"/>
              <a:gd name="T22" fmla="*/ 87 w 188"/>
              <a:gd name="T23" fmla="*/ 10 h 87"/>
              <a:gd name="T24" fmla="*/ 85 w 188"/>
              <a:gd name="T25" fmla="*/ 5 h 87"/>
              <a:gd name="T26" fmla="*/ 77 w 188"/>
              <a:gd name="T27" fmla="*/ 5 h 87"/>
              <a:gd name="T28" fmla="*/ 69 w 188"/>
              <a:gd name="T29" fmla="*/ 8 h 87"/>
              <a:gd name="T30" fmla="*/ 66 w 188"/>
              <a:gd name="T31" fmla="*/ 5 h 87"/>
              <a:gd name="T32" fmla="*/ 61 w 188"/>
              <a:gd name="T33" fmla="*/ 0 h 87"/>
              <a:gd name="T34" fmla="*/ 56 w 188"/>
              <a:gd name="T35" fmla="*/ 5 h 87"/>
              <a:gd name="T36" fmla="*/ 35 w 188"/>
              <a:gd name="T37" fmla="*/ 16 h 87"/>
              <a:gd name="T38" fmla="*/ 14 w 188"/>
              <a:gd name="T39" fmla="*/ 23 h 87"/>
              <a:gd name="T40" fmla="*/ 3 w 188"/>
              <a:gd name="T41" fmla="*/ 29 h 87"/>
              <a:gd name="T42" fmla="*/ 3 w 188"/>
              <a:gd name="T43" fmla="*/ 31 h 87"/>
              <a:gd name="T44" fmla="*/ 8 w 188"/>
              <a:gd name="T45" fmla="*/ 42 h 87"/>
              <a:gd name="T46" fmla="*/ 14 w 188"/>
              <a:gd name="T47" fmla="*/ 52 h 87"/>
              <a:gd name="T48" fmla="*/ 35 w 188"/>
              <a:gd name="T49" fmla="*/ 71 h 87"/>
              <a:gd name="T50" fmla="*/ 43 w 188"/>
              <a:gd name="T51" fmla="*/ 76 h 87"/>
              <a:gd name="T52" fmla="*/ 48 w 188"/>
              <a:gd name="T53" fmla="*/ 79 h 87"/>
              <a:gd name="T54" fmla="*/ 58 w 188"/>
              <a:gd name="T55" fmla="*/ 87 h 87"/>
              <a:gd name="T56" fmla="*/ 69 w 188"/>
              <a:gd name="T57" fmla="*/ 87 h 87"/>
              <a:gd name="T58" fmla="*/ 74 w 188"/>
              <a:gd name="T59" fmla="*/ 79 h 87"/>
              <a:gd name="T60" fmla="*/ 77 w 188"/>
              <a:gd name="T61" fmla="*/ 71 h 87"/>
              <a:gd name="T62" fmla="*/ 95 w 188"/>
              <a:gd name="T63" fmla="*/ 76 h 87"/>
              <a:gd name="T64" fmla="*/ 111 w 188"/>
              <a:gd name="T65" fmla="*/ 79 h 87"/>
              <a:gd name="T66" fmla="*/ 122 w 188"/>
              <a:gd name="T67" fmla="*/ 79 h 87"/>
              <a:gd name="T68" fmla="*/ 127 w 188"/>
              <a:gd name="T69" fmla="*/ 82 h 87"/>
              <a:gd name="T70" fmla="*/ 135 w 188"/>
              <a:gd name="T71" fmla="*/ 87 h 87"/>
              <a:gd name="T72" fmla="*/ 146 w 188"/>
              <a:gd name="T73" fmla="*/ 79 h 87"/>
              <a:gd name="T74" fmla="*/ 161 w 188"/>
              <a:gd name="T75" fmla="*/ 71 h 87"/>
              <a:gd name="T76" fmla="*/ 167 w 188"/>
              <a:gd name="T77" fmla="*/ 63 h 87"/>
              <a:gd name="T78" fmla="*/ 180 w 188"/>
              <a:gd name="T79" fmla="*/ 58 h 87"/>
              <a:gd name="T80" fmla="*/ 180 w 188"/>
              <a:gd name="T81" fmla="*/ 45 h 87"/>
              <a:gd name="T82" fmla="*/ 180 w 188"/>
              <a:gd name="T83" fmla="*/ 45 h 87"/>
              <a:gd name="T84" fmla="*/ 180 w 188"/>
              <a:gd name="T85" fmla="*/ 4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8" h="87">
                <a:moveTo>
                  <a:pt x="180" y="45"/>
                </a:moveTo>
                <a:lnTo>
                  <a:pt x="175" y="42"/>
                </a:lnTo>
                <a:lnTo>
                  <a:pt x="167" y="37"/>
                </a:lnTo>
                <a:lnTo>
                  <a:pt x="164" y="37"/>
                </a:lnTo>
                <a:lnTo>
                  <a:pt x="156" y="37"/>
                </a:lnTo>
                <a:lnTo>
                  <a:pt x="153" y="37"/>
                </a:lnTo>
                <a:lnTo>
                  <a:pt x="153" y="34"/>
                </a:lnTo>
                <a:lnTo>
                  <a:pt x="153" y="26"/>
                </a:lnTo>
                <a:lnTo>
                  <a:pt x="146" y="26"/>
                </a:lnTo>
                <a:lnTo>
                  <a:pt x="140" y="26"/>
                </a:lnTo>
                <a:lnTo>
                  <a:pt x="130" y="23"/>
                </a:lnTo>
                <a:lnTo>
                  <a:pt x="135" y="26"/>
                </a:lnTo>
                <a:lnTo>
                  <a:pt x="127" y="34"/>
                </a:lnTo>
                <a:lnTo>
                  <a:pt x="122" y="34"/>
                </a:lnTo>
                <a:lnTo>
                  <a:pt x="119" y="31"/>
                </a:lnTo>
                <a:lnTo>
                  <a:pt x="114" y="26"/>
                </a:lnTo>
                <a:lnTo>
                  <a:pt x="111" y="23"/>
                </a:lnTo>
                <a:lnTo>
                  <a:pt x="114" y="18"/>
                </a:lnTo>
                <a:lnTo>
                  <a:pt x="114" y="16"/>
                </a:lnTo>
                <a:lnTo>
                  <a:pt x="111" y="16"/>
                </a:lnTo>
                <a:lnTo>
                  <a:pt x="103" y="16"/>
                </a:lnTo>
                <a:lnTo>
                  <a:pt x="103" y="10"/>
                </a:lnTo>
                <a:lnTo>
                  <a:pt x="95" y="10"/>
                </a:lnTo>
                <a:lnTo>
                  <a:pt x="87" y="10"/>
                </a:lnTo>
                <a:lnTo>
                  <a:pt x="85" y="8"/>
                </a:lnTo>
                <a:lnTo>
                  <a:pt x="85" y="5"/>
                </a:lnTo>
                <a:lnTo>
                  <a:pt x="80" y="5"/>
                </a:lnTo>
                <a:lnTo>
                  <a:pt x="77" y="5"/>
                </a:lnTo>
                <a:lnTo>
                  <a:pt x="74" y="8"/>
                </a:lnTo>
                <a:lnTo>
                  <a:pt x="69" y="8"/>
                </a:lnTo>
                <a:lnTo>
                  <a:pt x="66" y="8"/>
                </a:lnTo>
                <a:lnTo>
                  <a:pt x="66" y="5"/>
                </a:lnTo>
                <a:lnTo>
                  <a:pt x="61" y="0"/>
                </a:lnTo>
                <a:lnTo>
                  <a:pt x="61" y="0"/>
                </a:lnTo>
                <a:lnTo>
                  <a:pt x="58" y="5"/>
                </a:lnTo>
                <a:lnTo>
                  <a:pt x="56" y="5"/>
                </a:lnTo>
                <a:lnTo>
                  <a:pt x="43" y="10"/>
                </a:lnTo>
                <a:lnTo>
                  <a:pt x="35" y="16"/>
                </a:lnTo>
                <a:lnTo>
                  <a:pt x="24" y="18"/>
                </a:lnTo>
                <a:lnTo>
                  <a:pt x="14" y="23"/>
                </a:lnTo>
                <a:lnTo>
                  <a:pt x="6" y="26"/>
                </a:lnTo>
                <a:lnTo>
                  <a:pt x="3" y="29"/>
                </a:lnTo>
                <a:lnTo>
                  <a:pt x="0" y="31"/>
                </a:lnTo>
                <a:lnTo>
                  <a:pt x="3" y="31"/>
                </a:lnTo>
                <a:lnTo>
                  <a:pt x="6" y="34"/>
                </a:lnTo>
                <a:lnTo>
                  <a:pt x="8" y="42"/>
                </a:lnTo>
                <a:lnTo>
                  <a:pt x="6" y="45"/>
                </a:lnTo>
                <a:lnTo>
                  <a:pt x="14" y="52"/>
                </a:lnTo>
                <a:lnTo>
                  <a:pt x="21" y="60"/>
                </a:lnTo>
                <a:lnTo>
                  <a:pt x="35" y="71"/>
                </a:lnTo>
                <a:lnTo>
                  <a:pt x="43" y="79"/>
                </a:lnTo>
                <a:lnTo>
                  <a:pt x="43" y="76"/>
                </a:lnTo>
                <a:lnTo>
                  <a:pt x="43" y="76"/>
                </a:lnTo>
                <a:lnTo>
                  <a:pt x="48" y="79"/>
                </a:lnTo>
                <a:lnTo>
                  <a:pt x="50" y="84"/>
                </a:lnTo>
                <a:lnTo>
                  <a:pt x="58" y="87"/>
                </a:lnTo>
                <a:lnTo>
                  <a:pt x="66" y="87"/>
                </a:lnTo>
                <a:lnTo>
                  <a:pt x="69" y="87"/>
                </a:lnTo>
                <a:lnTo>
                  <a:pt x="74" y="84"/>
                </a:lnTo>
                <a:lnTo>
                  <a:pt x="74" y="79"/>
                </a:lnTo>
                <a:lnTo>
                  <a:pt x="77" y="76"/>
                </a:lnTo>
                <a:lnTo>
                  <a:pt x="77" y="71"/>
                </a:lnTo>
                <a:lnTo>
                  <a:pt x="87" y="71"/>
                </a:lnTo>
                <a:lnTo>
                  <a:pt x="95" y="76"/>
                </a:lnTo>
                <a:lnTo>
                  <a:pt x="103" y="79"/>
                </a:lnTo>
                <a:lnTo>
                  <a:pt x="111" y="79"/>
                </a:lnTo>
                <a:lnTo>
                  <a:pt x="114" y="79"/>
                </a:lnTo>
                <a:lnTo>
                  <a:pt x="122" y="79"/>
                </a:lnTo>
                <a:lnTo>
                  <a:pt x="127" y="79"/>
                </a:lnTo>
                <a:lnTo>
                  <a:pt x="127" y="82"/>
                </a:lnTo>
                <a:lnTo>
                  <a:pt x="130" y="84"/>
                </a:lnTo>
                <a:lnTo>
                  <a:pt x="135" y="87"/>
                </a:lnTo>
                <a:lnTo>
                  <a:pt x="138" y="79"/>
                </a:lnTo>
                <a:lnTo>
                  <a:pt x="146" y="79"/>
                </a:lnTo>
                <a:lnTo>
                  <a:pt x="156" y="76"/>
                </a:lnTo>
                <a:lnTo>
                  <a:pt x="161" y="71"/>
                </a:lnTo>
                <a:lnTo>
                  <a:pt x="164" y="68"/>
                </a:lnTo>
                <a:lnTo>
                  <a:pt x="167" y="63"/>
                </a:lnTo>
                <a:lnTo>
                  <a:pt x="167" y="60"/>
                </a:lnTo>
                <a:lnTo>
                  <a:pt x="180" y="58"/>
                </a:lnTo>
                <a:lnTo>
                  <a:pt x="188" y="58"/>
                </a:lnTo>
                <a:lnTo>
                  <a:pt x="180" y="45"/>
                </a:lnTo>
                <a:lnTo>
                  <a:pt x="180" y="45"/>
                </a:lnTo>
                <a:lnTo>
                  <a:pt x="180" y="45"/>
                </a:lnTo>
                <a:lnTo>
                  <a:pt x="180" y="45"/>
                </a:lnTo>
                <a:lnTo>
                  <a:pt x="180" y="45"/>
                </a:lnTo>
                <a:lnTo>
                  <a:pt x="180" y="4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35" name="Freeform 19"/>
          <p:cNvSpPr>
            <a:spLocks noEditPoints="1"/>
          </p:cNvSpPr>
          <p:nvPr/>
        </p:nvSpPr>
        <p:spPr bwMode="auto">
          <a:xfrm>
            <a:off x="5413375" y="2187575"/>
            <a:ext cx="546100" cy="300038"/>
          </a:xfrm>
          <a:custGeom>
            <a:avLst/>
            <a:gdLst>
              <a:gd name="T0" fmla="*/ 10 w 158"/>
              <a:gd name="T1" fmla="*/ 34 h 79"/>
              <a:gd name="T2" fmla="*/ 2 w 158"/>
              <a:gd name="T3" fmla="*/ 37 h 79"/>
              <a:gd name="T4" fmla="*/ 0 w 158"/>
              <a:gd name="T5" fmla="*/ 42 h 79"/>
              <a:gd name="T6" fmla="*/ 2 w 158"/>
              <a:gd name="T7" fmla="*/ 53 h 79"/>
              <a:gd name="T8" fmla="*/ 5 w 158"/>
              <a:gd name="T9" fmla="*/ 53 h 79"/>
              <a:gd name="T10" fmla="*/ 13 w 158"/>
              <a:gd name="T11" fmla="*/ 48 h 79"/>
              <a:gd name="T12" fmla="*/ 21 w 158"/>
              <a:gd name="T13" fmla="*/ 48 h 79"/>
              <a:gd name="T14" fmla="*/ 29 w 158"/>
              <a:gd name="T15" fmla="*/ 42 h 79"/>
              <a:gd name="T16" fmla="*/ 26 w 158"/>
              <a:gd name="T17" fmla="*/ 37 h 79"/>
              <a:gd name="T18" fmla="*/ 18 w 158"/>
              <a:gd name="T19" fmla="*/ 34 h 79"/>
              <a:gd name="T20" fmla="*/ 18 w 158"/>
              <a:gd name="T21" fmla="*/ 34 h 79"/>
              <a:gd name="T22" fmla="*/ 18 w 158"/>
              <a:gd name="T23" fmla="*/ 34 h 79"/>
              <a:gd name="T24" fmla="*/ 13 w 158"/>
              <a:gd name="T25" fmla="*/ 29 h 79"/>
              <a:gd name="T26" fmla="*/ 21 w 158"/>
              <a:gd name="T27" fmla="*/ 27 h 79"/>
              <a:gd name="T28" fmla="*/ 21 w 158"/>
              <a:gd name="T29" fmla="*/ 21 h 79"/>
              <a:gd name="T30" fmla="*/ 5 w 158"/>
              <a:gd name="T31" fmla="*/ 21 h 79"/>
              <a:gd name="T32" fmla="*/ 5 w 158"/>
              <a:gd name="T33" fmla="*/ 27 h 79"/>
              <a:gd name="T34" fmla="*/ 10 w 158"/>
              <a:gd name="T35" fmla="*/ 29 h 79"/>
              <a:gd name="T36" fmla="*/ 10 w 158"/>
              <a:gd name="T37" fmla="*/ 29 h 79"/>
              <a:gd name="T38" fmla="*/ 10 w 158"/>
              <a:gd name="T39" fmla="*/ 29 h 79"/>
              <a:gd name="T40" fmla="*/ 150 w 158"/>
              <a:gd name="T41" fmla="*/ 11 h 79"/>
              <a:gd name="T42" fmla="*/ 158 w 158"/>
              <a:gd name="T43" fmla="*/ 11 h 79"/>
              <a:gd name="T44" fmla="*/ 142 w 158"/>
              <a:gd name="T45" fmla="*/ 8 h 79"/>
              <a:gd name="T46" fmla="*/ 108 w 158"/>
              <a:gd name="T47" fmla="*/ 3 h 79"/>
              <a:gd name="T48" fmla="*/ 84 w 158"/>
              <a:gd name="T49" fmla="*/ 0 h 79"/>
              <a:gd name="T50" fmla="*/ 79 w 158"/>
              <a:gd name="T51" fmla="*/ 3 h 79"/>
              <a:gd name="T52" fmla="*/ 66 w 158"/>
              <a:gd name="T53" fmla="*/ 8 h 79"/>
              <a:gd name="T54" fmla="*/ 55 w 158"/>
              <a:gd name="T55" fmla="*/ 8 h 79"/>
              <a:gd name="T56" fmla="*/ 52 w 158"/>
              <a:gd name="T57" fmla="*/ 11 h 79"/>
              <a:gd name="T58" fmla="*/ 36 w 158"/>
              <a:gd name="T59" fmla="*/ 13 h 79"/>
              <a:gd name="T60" fmla="*/ 39 w 158"/>
              <a:gd name="T61" fmla="*/ 19 h 79"/>
              <a:gd name="T62" fmla="*/ 36 w 158"/>
              <a:gd name="T63" fmla="*/ 29 h 79"/>
              <a:gd name="T64" fmla="*/ 39 w 158"/>
              <a:gd name="T65" fmla="*/ 34 h 79"/>
              <a:gd name="T66" fmla="*/ 47 w 158"/>
              <a:gd name="T67" fmla="*/ 45 h 79"/>
              <a:gd name="T68" fmla="*/ 58 w 158"/>
              <a:gd name="T69" fmla="*/ 45 h 79"/>
              <a:gd name="T70" fmla="*/ 66 w 158"/>
              <a:gd name="T71" fmla="*/ 45 h 79"/>
              <a:gd name="T72" fmla="*/ 66 w 158"/>
              <a:gd name="T73" fmla="*/ 48 h 79"/>
              <a:gd name="T74" fmla="*/ 63 w 158"/>
              <a:gd name="T75" fmla="*/ 61 h 79"/>
              <a:gd name="T76" fmla="*/ 79 w 158"/>
              <a:gd name="T77" fmla="*/ 53 h 79"/>
              <a:gd name="T78" fmla="*/ 97 w 158"/>
              <a:gd name="T79" fmla="*/ 56 h 79"/>
              <a:gd name="T80" fmla="*/ 118 w 158"/>
              <a:gd name="T81" fmla="*/ 69 h 79"/>
              <a:gd name="T82" fmla="*/ 134 w 158"/>
              <a:gd name="T83" fmla="*/ 69 h 79"/>
              <a:gd name="T84" fmla="*/ 150 w 158"/>
              <a:gd name="T85" fmla="*/ 74 h 79"/>
              <a:gd name="T86" fmla="*/ 153 w 158"/>
              <a:gd name="T87" fmla="*/ 74 h 79"/>
              <a:gd name="T88" fmla="*/ 142 w 158"/>
              <a:gd name="T89" fmla="*/ 69 h 79"/>
              <a:gd name="T90" fmla="*/ 145 w 158"/>
              <a:gd name="T91" fmla="*/ 53 h 79"/>
              <a:gd name="T92" fmla="*/ 142 w 158"/>
              <a:gd name="T93" fmla="*/ 45 h 79"/>
              <a:gd name="T94" fmla="*/ 142 w 158"/>
              <a:gd name="T95" fmla="*/ 34 h 79"/>
              <a:gd name="T96" fmla="*/ 142 w 158"/>
              <a:gd name="T97" fmla="*/ 21 h 79"/>
              <a:gd name="T98" fmla="*/ 145 w 158"/>
              <a:gd name="T99" fmla="*/ 19 h 79"/>
              <a:gd name="T100" fmla="*/ 145 w 158"/>
              <a:gd name="T101" fmla="*/ 19 h 79"/>
              <a:gd name="T102" fmla="*/ 145 w 158"/>
              <a:gd name="T103" fmla="*/ 1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8" h="79">
                <a:moveTo>
                  <a:pt x="18" y="34"/>
                </a:moveTo>
                <a:lnTo>
                  <a:pt x="10" y="34"/>
                </a:lnTo>
                <a:lnTo>
                  <a:pt x="5" y="37"/>
                </a:lnTo>
                <a:lnTo>
                  <a:pt x="2" y="37"/>
                </a:lnTo>
                <a:lnTo>
                  <a:pt x="0" y="37"/>
                </a:lnTo>
                <a:lnTo>
                  <a:pt x="0" y="42"/>
                </a:lnTo>
                <a:lnTo>
                  <a:pt x="2" y="48"/>
                </a:lnTo>
                <a:lnTo>
                  <a:pt x="2" y="53"/>
                </a:lnTo>
                <a:lnTo>
                  <a:pt x="2" y="56"/>
                </a:lnTo>
                <a:lnTo>
                  <a:pt x="5" y="53"/>
                </a:lnTo>
                <a:lnTo>
                  <a:pt x="10" y="48"/>
                </a:lnTo>
                <a:lnTo>
                  <a:pt x="13" y="48"/>
                </a:lnTo>
                <a:lnTo>
                  <a:pt x="18" y="45"/>
                </a:lnTo>
                <a:lnTo>
                  <a:pt x="21" y="48"/>
                </a:lnTo>
                <a:lnTo>
                  <a:pt x="26" y="45"/>
                </a:lnTo>
                <a:lnTo>
                  <a:pt x="29" y="42"/>
                </a:lnTo>
                <a:lnTo>
                  <a:pt x="31" y="42"/>
                </a:lnTo>
                <a:lnTo>
                  <a:pt x="26" y="37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lnTo>
                  <a:pt x="18" y="34"/>
                </a:lnTo>
                <a:close/>
                <a:moveTo>
                  <a:pt x="10" y="29"/>
                </a:moveTo>
                <a:lnTo>
                  <a:pt x="13" y="29"/>
                </a:lnTo>
                <a:lnTo>
                  <a:pt x="18" y="29"/>
                </a:lnTo>
                <a:lnTo>
                  <a:pt x="21" y="27"/>
                </a:lnTo>
                <a:lnTo>
                  <a:pt x="26" y="21"/>
                </a:lnTo>
                <a:lnTo>
                  <a:pt x="21" y="21"/>
                </a:lnTo>
                <a:lnTo>
                  <a:pt x="13" y="19"/>
                </a:lnTo>
                <a:lnTo>
                  <a:pt x="5" y="21"/>
                </a:lnTo>
                <a:lnTo>
                  <a:pt x="0" y="21"/>
                </a:lnTo>
                <a:lnTo>
                  <a:pt x="5" y="27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close/>
                <a:moveTo>
                  <a:pt x="145" y="19"/>
                </a:moveTo>
                <a:lnTo>
                  <a:pt x="150" y="11"/>
                </a:lnTo>
                <a:lnTo>
                  <a:pt x="153" y="11"/>
                </a:lnTo>
                <a:lnTo>
                  <a:pt x="158" y="11"/>
                </a:lnTo>
                <a:lnTo>
                  <a:pt x="150" y="8"/>
                </a:lnTo>
                <a:lnTo>
                  <a:pt x="142" y="8"/>
                </a:lnTo>
                <a:lnTo>
                  <a:pt x="126" y="8"/>
                </a:lnTo>
                <a:lnTo>
                  <a:pt x="108" y="3"/>
                </a:lnTo>
                <a:lnTo>
                  <a:pt x="97" y="3"/>
                </a:lnTo>
                <a:lnTo>
                  <a:pt x="84" y="0"/>
                </a:lnTo>
                <a:lnTo>
                  <a:pt x="84" y="3"/>
                </a:lnTo>
                <a:lnTo>
                  <a:pt x="79" y="3"/>
                </a:lnTo>
                <a:lnTo>
                  <a:pt x="66" y="3"/>
                </a:lnTo>
                <a:lnTo>
                  <a:pt x="66" y="8"/>
                </a:lnTo>
                <a:lnTo>
                  <a:pt x="58" y="8"/>
                </a:lnTo>
                <a:lnTo>
                  <a:pt x="55" y="8"/>
                </a:lnTo>
                <a:lnTo>
                  <a:pt x="47" y="8"/>
                </a:lnTo>
                <a:lnTo>
                  <a:pt x="52" y="11"/>
                </a:lnTo>
                <a:lnTo>
                  <a:pt x="44" y="11"/>
                </a:lnTo>
                <a:lnTo>
                  <a:pt x="36" y="13"/>
                </a:lnTo>
                <a:lnTo>
                  <a:pt x="36" y="21"/>
                </a:lnTo>
                <a:lnTo>
                  <a:pt x="39" y="19"/>
                </a:lnTo>
                <a:lnTo>
                  <a:pt x="36" y="27"/>
                </a:lnTo>
                <a:lnTo>
                  <a:pt x="36" y="29"/>
                </a:lnTo>
                <a:lnTo>
                  <a:pt x="39" y="29"/>
                </a:lnTo>
                <a:lnTo>
                  <a:pt x="39" y="34"/>
                </a:lnTo>
                <a:lnTo>
                  <a:pt x="39" y="37"/>
                </a:lnTo>
                <a:lnTo>
                  <a:pt x="47" y="45"/>
                </a:lnTo>
                <a:lnTo>
                  <a:pt x="55" y="45"/>
                </a:lnTo>
                <a:lnTo>
                  <a:pt x="58" y="45"/>
                </a:lnTo>
                <a:lnTo>
                  <a:pt x="63" y="42"/>
                </a:lnTo>
                <a:lnTo>
                  <a:pt x="66" y="45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3" y="61"/>
                </a:lnTo>
                <a:lnTo>
                  <a:pt x="71" y="56"/>
                </a:lnTo>
                <a:lnTo>
                  <a:pt x="79" y="53"/>
                </a:lnTo>
                <a:lnTo>
                  <a:pt x="84" y="53"/>
                </a:lnTo>
                <a:lnTo>
                  <a:pt x="97" y="56"/>
                </a:lnTo>
                <a:lnTo>
                  <a:pt x="113" y="64"/>
                </a:lnTo>
                <a:lnTo>
                  <a:pt x="118" y="69"/>
                </a:lnTo>
                <a:lnTo>
                  <a:pt x="124" y="69"/>
                </a:lnTo>
                <a:lnTo>
                  <a:pt x="134" y="69"/>
                </a:lnTo>
                <a:lnTo>
                  <a:pt x="142" y="71"/>
                </a:lnTo>
                <a:lnTo>
                  <a:pt x="150" y="74"/>
                </a:lnTo>
                <a:lnTo>
                  <a:pt x="153" y="79"/>
                </a:lnTo>
                <a:lnTo>
                  <a:pt x="153" y="74"/>
                </a:lnTo>
                <a:lnTo>
                  <a:pt x="145" y="71"/>
                </a:lnTo>
                <a:lnTo>
                  <a:pt x="142" y="69"/>
                </a:lnTo>
                <a:lnTo>
                  <a:pt x="153" y="61"/>
                </a:lnTo>
                <a:lnTo>
                  <a:pt x="145" y="53"/>
                </a:lnTo>
                <a:lnTo>
                  <a:pt x="142" y="48"/>
                </a:lnTo>
                <a:lnTo>
                  <a:pt x="142" y="45"/>
                </a:lnTo>
                <a:lnTo>
                  <a:pt x="142" y="42"/>
                </a:lnTo>
                <a:lnTo>
                  <a:pt x="142" y="34"/>
                </a:lnTo>
                <a:lnTo>
                  <a:pt x="139" y="29"/>
                </a:lnTo>
                <a:lnTo>
                  <a:pt x="142" y="21"/>
                </a:lnTo>
                <a:lnTo>
                  <a:pt x="145" y="19"/>
                </a:lnTo>
                <a:lnTo>
                  <a:pt x="145" y="19"/>
                </a:lnTo>
                <a:lnTo>
                  <a:pt x="145" y="19"/>
                </a:lnTo>
                <a:lnTo>
                  <a:pt x="145" y="19"/>
                </a:lnTo>
                <a:lnTo>
                  <a:pt x="145" y="19"/>
                </a:lnTo>
                <a:lnTo>
                  <a:pt x="145" y="19"/>
                </a:lnTo>
                <a:close/>
              </a:path>
            </a:pathLst>
          </a:custGeom>
          <a:solidFill>
            <a:srgbClr val="4E918A"/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36" name="Freeform 20"/>
          <p:cNvSpPr>
            <a:spLocks noEditPoints="1"/>
          </p:cNvSpPr>
          <p:nvPr/>
        </p:nvSpPr>
        <p:spPr bwMode="auto">
          <a:xfrm>
            <a:off x="4162425" y="2430463"/>
            <a:ext cx="417513" cy="398462"/>
          </a:xfrm>
          <a:custGeom>
            <a:avLst/>
            <a:gdLst>
              <a:gd name="T0" fmla="*/ 60 w 121"/>
              <a:gd name="T1" fmla="*/ 37 h 105"/>
              <a:gd name="T2" fmla="*/ 60 w 121"/>
              <a:gd name="T3" fmla="*/ 34 h 105"/>
              <a:gd name="T4" fmla="*/ 66 w 121"/>
              <a:gd name="T5" fmla="*/ 15 h 105"/>
              <a:gd name="T6" fmla="*/ 66 w 121"/>
              <a:gd name="T7" fmla="*/ 5 h 105"/>
              <a:gd name="T8" fmla="*/ 47 w 121"/>
              <a:gd name="T9" fmla="*/ 7 h 105"/>
              <a:gd name="T10" fmla="*/ 24 w 121"/>
              <a:gd name="T11" fmla="*/ 18 h 105"/>
              <a:gd name="T12" fmla="*/ 8 w 121"/>
              <a:gd name="T13" fmla="*/ 31 h 105"/>
              <a:gd name="T14" fmla="*/ 16 w 121"/>
              <a:gd name="T15" fmla="*/ 26 h 105"/>
              <a:gd name="T16" fmla="*/ 39 w 121"/>
              <a:gd name="T17" fmla="*/ 23 h 105"/>
              <a:gd name="T18" fmla="*/ 31 w 121"/>
              <a:gd name="T19" fmla="*/ 34 h 105"/>
              <a:gd name="T20" fmla="*/ 31 w 121"/>
              <a:gd name="T21" fmla="*/ 37 h 105"/>
              <a:gd name="T22" fmla="*/ 26 w 121"/>
              <a:gd name="T23" fmla="*/ 34 h 105"/>
              <a:gd name="T24" fmla="*/ 16 w 121"/>
              <a:gd name="T25" fmla="*/ 42 h 105"/>
              <a:gd name="T26" fmla="*/ 5 w 121"/>
              <a:gd name="T27" fmla="*/ 34 h 105"/>
              <a:gd name="T28" fmla="*/ 5 w 121"/>
              <a:gd name="T29" fmla="*/ 58 h 105"/>
              <a:gd name="T30" fmla="*/ 5 w 121"/>
              <a:gd name="T31" fmla="*/ 66 h 105"/>
              <a:gd name="T32" fmla="*/ 8 w 121"/>
              <a:gd name="T33" fmla="*/ 76 h 105"/>
              <a:gd name="T34" fmla="*/ 16 w 121"/>
              <a:gd name="T35" fmla="*/ 84 h 105"/>
              <a:gd name="T36" fmla="*/ 16 w 121"/>
              <a:gd name="T37" fmla="*/ 95 h 105"/>
              <a:gd name="T38" fmla="*/ 34 w 121"/>
              <a:gd name="T39" fmla="*/ 97 h 105"/>
              <a:gd name="T40" fmla="*/ 47 w 121"/>
              <a:gd name="T41" fmla="*/ 97 h 105"/>
              <a:gd name="T42" fmla="*/ 39 w 121"/>
              <a:gd name="T43" fmla="*/ 87 h 105"/>
              <a:gd name="T44" fmla="*/ 42 w 121"/>
              <a:gd name="T45" fmla="*/ 79 h 105"/>
              <a:gd name="T46" fmla="*/ 42 w 121"/>
              <a:gd name="T47" fmla="*/ 68 h 105"/>
              <a:gd name="T48" fmla="*/ 53 w 121"/>
              <a:gd name="T49" fmla="*/ 66 h 105"/>
              <a:gd name="T50" fmla="*/ 58 w 121"/>
              <a:gd name="T51" fmla="*/ 58 h 105"/>
              <a:gd name="T52" fmla="*/ 66 w 121"/>
              <a:gd name="T53" fmla="*/ 52 h 105"/>
              <a:gd name="T54" fmla="*/ 76 w 121"/>
              <a:gd name="T55" fmla="*/ 50 h 105"/>
              <a:gd name="T56" fmla="*/ 76 w 121"/>
              <a:gd name="T57" fmla="*/ 42 h 105"/>
              <a:gd name="T58" fmla="*/ 76 w 121"/>
              <a:gd name="T59" fmla="*/ 42 h 105"/>
              <a:gd name="T60" fmla="*/ 60 w 121"/>
              <a:gd name="T61" fmla="*/ 76 h 105"/>
              <a:gd name="T62" fmla="*/ 47 w 121"/>
              <a:gd name="T63" fmla="*/ 76 h 105"/>
              <a:gd name="T64" fmla="*/ 58 w 121"/>
              <a:gd name="T65" fmla="*/ 87 h 105"/>
              <a:gd name="T66" fmla="*/ 74 w 121"/>
              <a:gd name="T67" fmla="*/ 87 h 105"/>
              <a:gd name="T68" fmla="*/ 68 w 121"/>
              <a:gd name="T69" fmla="*/ 76 h 105"/>
              <a:gd name="T70" fmla="*/ 68 w 121"/>
              <a:gd name="T71" fmla="*/ 71 h 105"/>
              <a:gd name="T72" fmla="*/ 68 w 121"/>
              <a:gd name="T73" fmla="*/ 71 h 105"/>
              <a:gd name="T74" fmla="*/ 121 w 121"/>
              <a:gd name="T75" fmla="*/ 58 h 105"/>
              <a:gd name="T76" fmla="*/ 103 w 121"/>
              <a:gd name="T77" fmla="*/ 58 h 105"/>
              <a:gd name="T78" fmla="*/ 103 w 121"/>
              <a:gd name="T79" fmla="*/ 68 h 105"/>
              <a:gd name="T80" fmla="*/ 103 w 121"/>
              <a:gd name="T81" fmla="*/ 66 h 105"/>
              <a:gd name="T82" fmla="*/ 100 w 121"/>
              <a:gd name="T83" fmla="*/ 60 h 105"/>
              <a:gd name="T84" fmla="*/ 87 w 121"/>
              <a:gd name="T85" fmla="*/ 66 h 105"/>
              <a:gd name="T86" fmla="*/ 84 w 121"/>
              <a:gd name="T87" fmla="*/ 76 h 105"/>
              <a:gd name="T88" fmla="*/ 87 w 121"/>
              <a:gd name="T89" fmla="*/ 84 h 105"/>
              <a:gd name="T90" fmla="*/ 100 w 121"/>
              <a:gd name="T91" fmla="*/ 87 h 105"/>
              <a:gd name="T92" fmla="*/ 111 w 121"/>
              <a:gd name="T93" fmla="*/ 92 h 105"/>
              <a:gd name="T94" fmla="*/ 113 w 121"/>
              <a:gd name="T95" fmla="*/ 84 h 105"/>
              <a:gd name="T96" fmla="*/ 111 w 121"/>
              <a:gd name="T97" fmla="*/ 76 h 105"/>
              <a:gd name="T98" fmla="*/ 121 w 121"/>
              <a:gd name="T99" fmla="*/ 68 h 105"/>
              <a:gd name="T100" fmla="*/ 119 w 121"/>
              <a:gd name="T101" fmla="*/ 60 h 105"/>
              <a:gd name="T102" fmla="*/ 119 w 121"/>
              <a:gd name="T103" fmla="*/ 60 h 105"/>
              <a:gd name="T104" fmla="*/ 100 w 121"/>
              <a:gd name="T105" fmla="*/ 97 h 105"/>
              <a:gd name="T106" fmla="*/ 84 w 121"/>
              <a:gd name="T107" fmla="*/ 95 h 105"/>
              <a:gd name="T108" fmla="*/ 87 w 121"/>
              <a:gd name="T109" fmla="*/ 103 h 105"/>
              <a:gd name="T110" fmla="*/ 100 w 121"/>
              <a:gd name="T111" fmla="*/ 100 h 105"/>
              <a:gd name="T112" fmla="*/ 105 w 121"/>
              <a:gd name="T113" fmla="*/ 95 h 105"/>
              <a:gd name="T114" fmla="*/ 100 w 121"/>
              <a:gd name="T115" fmla="*/ 97 h 105"/>
              <a:gd name="T116" fmla="*/ 100 w 121"/>
              <a:gd name="T117" fmla="*/ 97 h 105"/>
              <a:gd name="T118" fmla="*/ 8 w 121"/>
              <a:gd name="T119" fmla="*/ 97 h 105"/>
              <a:gd name="T120" fmla="*/ 8 w 121"/>
              <a:gd name="T121" fmla="*/ 97 h 105"/>
              <a:gd name="T122" fmla="*/ 8 w 121"/>
              <a:gd name="T123" fmla="*/ 9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1" h="105">
                <a:moveTo>
                  <a:pt x="76" y="42"/>
                </a:moveTo>
                <a:lnTo>
                  <a:pt x="66" y="37"/>
                </a:lnTo>
                <a:lnTo>
                  <a:pt x="60" y="37"/>
                </a:lnTo>
                <a:lnTo>
                  <a:pt x="58" y="42"/>
                </a:lnTo>
                <a:lnTo>
                  <a:pt x="58" y="37"/>
                </a:lnTo>
                <a:lnTo>
                  <a:pt x="60" y="34"/>
                </a:lnTo>
                <a:lnTo>
                  <a:pt x="58" y="26"/>
                </a:lnTo>
                <a:lnTo>
                  <a:pt x="58" y="23"/>
                </a:lnTo>
                <a:lnTo>
                  <a:pt x="66" y="15"/>
                </a:lnTo>
                <a:lnTo>
                  <a:pt x="66" y="10"/>
                </a:lnTo>
                <a:lnTo>
                  <a:pt x="66" y="7"/>
                </a:lnTo>
                <a:lnTo>
                  <a:pt x="66" y="5"/>
                </a:lnTo>
                <a:lnTo>
                  <a:pt x="68" y="0"/>
                </a:lnTo>
                <a:lnTo>
                  <a:pt x="58" y="5"/>
                </a:lnTo>
                <a:lnTo>
                  <a:pt x="47" y="7"/>
                </a:lnTo>
                <a:lnTo>
                  <a:pt x="42" y="15"/>
                </a:lnTo>
                <a:lnTo>
                  <a:pt x="34" y="18"/>
                </a:lnTo>
                <a:lnTo>
                  <a:pt x="24" y="18"/>
                </a:lnTo>
                <a:lnTo>
                  <a:pt x="13" y="23"/>
                </a:lnTo>
                <a:lnTo>
                  <a:pt x="8" y="26"/>
                </a:lnTo>
                <a:lnTo>
                  <a:pt x="8" y="31"/>
                </a:lnTo>
                <a:lnTo>
                  <a:pt x="13" y="34"/>
                </a:lnTo>
                <a:lnTo>
                  <a:pt x="16" y="31"/>
                </a:lnTo>
                <a:lnTo>
                  <a:pt x="16" y="26"/>
                </a:lnTo>
                <a:lnTo>
                  <a:pt x="24" y="23"/>
                </a:lnTo>
                <a:lnTo>
                  <a:pt x="26" y="23"/>
                </a:lnTo>
                <a:lnTo>
                  <a:pt x="39" y="23"/>
                </a:lnTo>
                <a:lnTo>
                  <a:pt x="31" y="26"/>
                </a:lnTo>
                <a:lnTo>
                  <a:pt x="31" y="31"/>
                </a:lnTo>
                <a:lnTo>
                  <a:pt x="31" y="34"/>
                </a:lnTo>
                <a:lnTo>
                  <a:pt x="34" y="37"/>
                </a:lnTo>
                <a:lnTo>
                  <a:pt x="34" y="42"/>
                </a:lnTo>
                <a:lnTo>
                  <a:pt x="31" y="37"/>
                </a:lnTo>
                <a:lnTo>
                  <a:pt x="26" y="37"/>
                </a:lnTo>
                <a:lnTo>
                  <a:pt x="31" y="34"/>
                </a:lnTo>
                <a:lnTo>
                  <a:pt x="26" y="34"/>
                </a:lnTo>
                <a:lnTo>
                  <a:pt x="24" y="34"/>
                </a:lnTo>
                <a:lnTo>
                  <a:pt x="21" y="37"/>
                </a:lnTo>
                <a:lnTo>
                  <a:pt x="16" y="42"/>
                </a:lnTo>
                <a:lnTo>
                  <a:pt x="16" y="37"/>
                </a:lnTo>
                <a:lnTo>
                  <a:pt x="8" y="37"/>
                </a:lnTo>
                <a:lnTo>
                  <a:pt x="5" y="34"/>
                </a:lnTo>
                <a:lnTo>
                  <a:pt x="5" y="37"/>
                </a:lnTo>
                <a:lnTo>
                  <a:pt x="0" y="50"/>
                </a:lnTo>
                <a:lnTo>
                  <a:pt x="5" y="58"/>
                </a:lnTo>
                <a:lnTo>
                  <a:pt x="8" y="60"/>
                </a:lnTo>
                <a:lnTo>
                  <a:pt x="8" y="66"/>
                </a:lnTo>
                <a:lnTo>
                  <a:pt x="5" y="66"/>
                </a:lnTo>
                <a:lnTo>
                  <a:pt x="5" y="68"/>
                </a:lnTo>
                <a:lnTo>
                  <a:pt x="5" y="76"/>
                </a:lnTo>
                <a:lnTo>
                  <a:pt x="8" y="76"/>
                </a:lnTo>
                <a:lnTo>
                  <a:pt x="8" y="71"/>
                </a:lnTo>
                <a:lnTo>
                  <a:pt x="16" y="79"/>
                </a:lnTo>
                <a:lnTo>
                  <a:pt x="16" y="84"/>
                </a:lnTo>
                <a:lnTo>
                  <a:pt x="13" y="87"/>
                </a:lnTo>
                <a:lnTo>
                  <a:pt x="16" y="87"/>
                </a:lnTo>
                <a:lnTo>
                  <a:pt x="16" y="95"/>
                </a:lnTo>
                <a:lnTo>
                  <a:pt x="21" y="95"/>
                </a:lnTo>
                <a:lnTo>
                  <a:pt x="31" y="97"/>
                </a:lnTo>
                <a:lnTo>
                  <a:pt x="34" y="97"/>
                </a:lnTo>
                <a:lnTo>
                  <a:pt x="39" y="95"/>
                </a:lnTo>
                <a:lnTo>
                  <a:pt x="42" y="95"/>
                </a:lnTo>
                <a:lnTo>
                  <a:pt x="47" y="97"/>
                </a:lnTo>
                <a:lnTo>
                  <a:pt x="42" y="92"/>
                </a:lnTo>
                <a:lnTo>
                  <a:pt x="39" y="92"/>
                </a:lnTo>
                <a:lnTo>
                  <a:pt x="39" y="87"/>
                </a:lnTo>
                <a:lnTo>
                  <a:pt x="42" y="87"/>
                </a:lnTo>
                <a:lnTo>
                  <a:pt x="42" y="84"/>
                </a:lnTo>
                <a:lnTo>
                  <a:pt x="42" y="79"/>
                </a:lnTo>
                <a:lnTo>
                  <a:pt x="42" y="76"/>
                </a:lnTo>
                <a:lnTo>
                  <a:pt x="47" y="71"/>
                </a:lnTo>
                <a:lnTo>
                  <a:pt x="42" y="68"/>
                </a:lnTo>
                <a:lnTo>
                  <a:pt x="47" y="68"/>
                </a:lnTo>
                <a:lnTo>
                  <a:pt x="53" y="68"/>
                </a:lnTo>
                <a:lnTo>
                  <a:pt x="53" y="66"/>
                </a:lnTo>
                <a:lnTo>
                  <a:pt x="50" y="66"/>
                </a:lnTo>
                <a:lnTo>
                  <a:pt x="58" y="60"/>
                </a:lnTo>
                <a:lnTo>
                  <a:pt x="58" y="58"/>
                </a:lnTo>
                <a:lnTo>
                  <a:pt x="60" y="50"/>
                </a:lnTo>
                <a:lnTo>
                  <a:pt x="66" y="50"/>
                </a:lnTo>
                <a:lnTo>
                  <a:pt x="66" y="52"/>
                </a:lnTo>
                <a:lnTo>
                  <a:pt x="68" y="52"/>
                </a:lnTo>
                <a:lnTo>
                  <a:pt x="74" y="52"/>
                </a:lnTo>
                <a:lnTo>
                  <a:pt x="76" y="50"/>
                </a:lnTo>
                <a:lnTo>
                  <a:pt x="76" y="42"/>
                </a:lnTo>
                <a:lnTo>
                  <a:pt x="76" y="42"/>
                </a:lnTo>
                <a:lnTo>
                  <a:pt x="76" y="42"/>
                </a:lnTo>
                <a:lnTo>
                  <a:pt x="76" y="42"/>
                </a:lnTo>
                <a:lnTo>
                  <a:pt x="76" y="42"/>
                </a:lnTo>
                <a:lnTo>
                  <a:pt x="76" y="42"/>
                </a:lnTo>
                <a:close/>
                <a:moveTo>
                  <a:pt x="68" y="71"/>
                </a:moveTo>
                <a:lnTo>
                  <a:pt x="66" y="76"/>
                </a:lnTo>
                <a:lnTo>
                  <a:pt x="60" y="76"/>
                </a:lnTo>
                <a:lnTo>
                  <a:pt x="60" y="71"/>
                </a:lnTo>
                <a:lnTo>
                  <a:pt x="58" y="71"/>
                </a:lnTo>
                <a:lnTo>
                  <a:pt x="47" y="76"/>
                </a:lnTo>
                <a:lnTo>
                  <a:pt x="50" y="79"/>
                </a:lnTo>
                <a:lnTo>
                  <a:pt x="53" y="87"/>
                </a:lnTo>
                <a:lnTo>
                  <a:pt x="58" y="87"/>
                </a:lnTo>
                <a:lnTo>
                  <a:pt x="60" y="92"/>
                </a:lnTo>
                <a:lnTo>
                  <a:pt x="68" y="92"/>
                </a:lnTo>
                <a:lnTo>
                  <a:pt x="74" y="87"/>
                </a:lnTo>
                <a:lnTo>
                  <a:pt x="74" y="84"/>
                </a:lnTo>
                <a:lnTo>
                  <a:pt x="74" y="79"/>
                </a:lnTo>
                <a:lnTo>
                  <a:pt x="68" y="76"/>
                </a:lnTo>
                <a:lnTo>
                  <a:pt x="74" y="76"/>
                </a:lnTo>
                <a:lnTo>
                  <a:pt x="68" y="71"/>
                </a:lnTo>
                <a:lnTo>
                  <a:pt x="68" y="71"/>
                </a:lnTo>
                <a:lnTo>
                  <a:pt x="68" y="71"/>
                </a:lnTo>
                <a:lnTo>
                  <a:pt x="68" y="71"/>
                </a:lnTo>
                <a:lnTo>
                  <a:pt x="68" y="71"/>
                </a:lnTo>
                <a:lnTo>
                  <a:pt x="68" y="71"/>
                </a:lnTo>
                <a:close/>
                <a:moveTo>
                  <a:pt x="119" y="60"/>
                </a:moveTo>
                <a:lnTo>
                  <a:pt x="121" y="58"/>
                </a:lnTo>
                <a:lnTo>
                  <a:pt x="119" y="52"/>
                </a:lnTo>
                <a:lnTo>
                  <a:pt x="111" y="52"/>
                </a:lnTo>
                <a:lnTo>
                  <a:pt x="103" y="58"/>
                </a:lnTo>
                <a:lnTo>
                  <a:pt x="105" y="66"/>
                </a:lnTo>
                <a:lnTo>
                  <a:pt x="105" y="68"/>
                </a:lnTo>
                <a:lnTo>
                  <a:pt x="103" y="68"/>
                </a:lnTo>
                <a:lnTo>
                  <a:pt x="105" y="66"/>
                </a:lnTo>
                <a:lnTo>
                  <a:pt x="103" y="60"/>
                </a:lnTo>
                <a:lnTo>
                  <a:pt x="103" y="66"/>
                </a:lnTo>
                <a:lnTo>
                  <a:pt x="100" y="68"/>
                </a:lnTo>
                <a:lnTo>
                  <a:pt x="95" y="66"/>
                </a:lnTo>
                <a:lnTo>
                  <a:pt x="100" y="60"/>
                </a:lnTo>
                <a:lnTo>
                  <a:pt x="95" y="60"/>
                </a:lnTo>
                <a:lnTo>
                  <a:pt x="92" y="60"/>
                </a:lnTo>
                <a:lnTo>
                  <a:pt x="87" y="66"/>
                </a:lnTo>
                <a:lnTo>
                  <a:pt x="84" y="66"/>
                </a:lnTo>
                <a:lnTo>
                  <a:pt x="76" y="68"/>
                </a:lnTo>
                <a:lnTo>
                  <a:pt x="84" y="76"/>
                </a:lnTo>
                <a:lnTo>
                  <a:pt x="84" y="79"/>
                </a:lnTo>
                <a:lnTo>
                  <a:pt x="79" y="79"/>
                </a:lnTo>
                <a:lnTo>
                  <a:pt x="87" y="84"/>
                </a:lnTo>
                <a:lnTo>
                  <a:pt x="95" y="84"/>
                </a:lnTo>
                <a:lnTo>
                  <a:pt x="95" y="87"/>
                </a:lnTo>
                <a:lnTo>
                  <a:pt x="100" y="87"/>
                </a:lnTo>
                <a:lnTo>
                  <a:pt x="100" y="92"/>
                </a:lnTo>
                <a:lnTo>
                  <a:pt x="103" y="92"/>
                </a:lnTo>
                <a:lnTo>
                  <a:pt x="111" y="92"/>
                </a:lnTo>
                <a:lnTo>
                  <a:pt x="105" y="87"/>
                </a:lnTo>
                <a:lnTo>
                  <a:pt x="111" y="87"/>
                </a:lnTo>
                <a:lnTo>
                  <a:pt x="113" y="84"/>
                </a:lnTo>
                <a:lnTo>
                  <a:pt x="119" y="84"/>
                </a:lnTo>
                <a:lnTo>
                  <a:pt x="113" y="79"/>
                </a:lnTo>
                <a:lnTo>
                  <a:pt x="111" y="76"/>
                </a:lnTo>
                <a:lnTo>
                  <a:pt x="113" y="71"/>
                </a:lnTo>
                <a:lnTo>
                  <a:pt x="119" y="68"/>
                </a:lnTo>
                <a:lnTo>
                  <a:pt x="121" y="68"/>
                </a:lnTo>
                <a:lnTo>
                  <a:pt x="119" y="66"/>
                </a:lnTo>
                <a:lnTo>
                  <a:pt x="119" y="60"/>
                </a:lnTo>
                <a:lnTo>
                  <a:pt x="119" y="60"/>
                </a:lnTo>
                <a:lnTo>
                  <a:pt x="119" y="60"/>
                </a:lnTo>
                <a:lnTo>
                  <a:pt x="119" y="60"/>
                </a:lnTo>
                <a:lnTo>
                  <a:pt x="119" y="60"/>
                </a:lnTo>
                <a:lnTo>
                  <a:pt x="119" y="60"/>
                </a:lnTo>
                <a:close/>
                <a:moveTo>
                  <a:pt x="100" y="97"/>
                </a:moveTo>
                <a:lnTo>
                  <a:pt x="100" y="97"/>
                </a:lnTo>
                <a:lnTo>
                  <a:pt x="95" y="97"/>
                </a:lnTo>
                <a:lnTo>
                  <a:pt x="87" y="95"/>
                </a:lnTo>
                <a:lnTo>
                  <a:pt x="84" y="95"/>
                </a:lnTo>
                <a:lnTo>
                  <a:pt x="79" y="95"/>
                </a:lnTo>
                <a:lnTo>
                  <a:pt x="79" y="97"/>
                </a:lnTo>
                <a:lnTo>
                  <a:pt x="87" y="103"/>
                </a:lnTo>
                <a:lnTo>
                  <a:pt x="95" y="105"/>
                </a:lnTo>
                <a:lnTo>
                  <a:pt x="100" y="103"/>
                </a:lnTo>
                <a:lnTo>
                  <a:pt x="100" y="100"/>
                </a:lnTo>
                <a:lnTo>
                  <a:pt x="103" y="105"/>
                </a:lnTo>
                <a:lnTo>
                  <a:pt x="105" y="97"/>
                </a:lnTo>
                <a:lnTo>
                  <a:pt x="105" y="95"/>
                </a:lnTo>
                <a:lnTo>
                  <a:pt x="103" y="92"/>
                </a:lnTo>
                <a:lnTo>
                  <a:pt x="100" y="95"/>
                </a:lnTo>
                <a:lnTo>
                  <a:pt x="100" y="97"/>
                </a:lnTo>
                <a:lnTo>
                  <a:pt x="100" y="97"/>
                </a:lnTo>
                <a:lnTo>
                  <a:pt x="100" y="97"/>
                </a:lnTo>
                <a:lnTo>
                  <a:pt x="100" y="97"/>
                </a:lnTo>
                <a:lnTo>
                  <a:pt x="100" y="97"/>
                </a:lnTo>
                <a:lnTo>
                  <a:pt x="100" y="97"/>
                </a:lnTo>
                <a:close/>
                <a:moveTo>
                  <a:pt x="8" y="97"/>
                </a:moveTo>
                <a:lnTo>
                  <a:pt x="13" y="95"/>
                </a:lnTo>
                <a:lnTo>
                  <a:pt x="8" y="95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37" name="Freeform 23"/>
          <p:cNvSpPr>
            <a:spLocks/>
          </p:cNvSpPr>
          <p:nvPr/>
        </p:nvSpPr>
        <p:spPr bwMode="auto">
          <a:xfrm>
            <a:off x="4691069" y="3889382"/>
            <a:ext cx="573087" cy="492125"/>
          </a:xfrm>
          <a:custGeom>
            <a:avLst/>
            <a:gdLst>
              <a:gd name="T0" fmla="*/ 44 w 63"/>
              <a:gd name="T1" fmla="*/ 46 h 49"/>
              <a:gd name="T2" fmla="*/ 34 w 63"/>
              <a:gd name="T3" fmla="*/ 36 h 49"/>
              <a:gd name="T4" fmla="*/ 30 w 63"/>
              <a:gd name="T5" fmla="*/ 30 h 49"/>
              <a:gd name="T6" fmla="*/ 24 w 63"/>
              <a:gd name="T7" fmla="*/ 25 h 49"/>
              <a:gd name="T8" fmla="*/ 24 w 63"/>
              <a:gd name="T9" fmla="*/ 20 h 49"/>
              <a:gd name="T10" fmla="*/ 25 w 63"/>
              <a:gd name="T11" fmla="*/ 18 h 49"/>
              <a:gd name="T12" fmla="*/ 31 w 63"/>
              <a:gd name="T13" fmla="*/ 20 h 49"/>
              <a:gd name="T14" fmla="*/ 33 w 63"/>
              <a:gd name="T15" fmla="*/ 18 h 49"/>
              <a:gd name="T16" fmla="*/ 36 w 63"/>
              <a:gd name="T17" fmla="*/ 19 h 49"/>
              <a:gd name="T18" fmla="*/ 40 w 63"/>
              <a:gd name="T19" fmla="*/ 19 h 49"/>
              <a:gd name="T20" fmla="*/ 46 w 63"/>
              <a:gd name="T21" fmla="*/ 20 h 49"/>
              <a:gd name="T22" fmla="*/ 48 w 63"/>
              <a:gd name="T23" fmla="*/ 19 h 49"/>
              <a:gd name="T24" fmla="*/ 53 w 63"/>
              <a:gd name="T25" fmla="*/ 19 h 49"/>
              <a:gd name="T26" fmla="*/ 57 w 63"/>
              <a:gd name="T27" fmla="*/ 22 h 49"/>
              <a:gd name="T28" fmla="*/ 60 w 63"/>
              <a:gd name="T29" fmla="*/ 22 h 49"/>
              <a:gd name="T30" fmla="*/ 60 w 63"/>
              <a:gd name="T31" fmla="*/ 19 h 49"/>
              <a:gd name="T32" fmla="*/ 60 w 63"/>
              <a:gd name="T33" fmla="*/ 16 h 49"/>
              <a:gd name="T34" fmla="*/ 58 w 63"/>
              <a:gd name="T35" fmla="*/ 15 h 49"/>
              <a:gd name="T36" fmla="*/ 58 w 63"/>
              <a:gd name="T37" fmla="*/ 13 h 49"/>
              <a:gd name="T38" fmla="*/ 57 w 63"/>
              <a:gd name="T39" fmla="*/ 9 h 49"/>
              <a:gd name="T40" fmla="*/ 54 w 63"/>
              <a:gd name="T41" fmla="*/ 10 h 49"/>
              <a:gd name="T42" fmla="*/ 48 w 63"/>
              <a:gd name="T43" fmla="*/ 10 h 49"/>
              <a:gd name="T44" fmla="*/ 43 w 63"/>
              <a:gd name="T45" fmla="*/ 9 h 49"/>
              <a:gd name="T46" fmla="*/ 33 w 63"/>
              <a:gd name="T47" fmla="*/ 2 h 49"/>
              <a:gd name="T48" fmla="*/ 29 w 63"/>
              <a:gd name="T49" fmla="*/ 1 h 49"/>
              <a:gd name="T50" fmla="*/ 28 w 63"/>
              <a:gd name="T51" fmla="*/ 2 h 49"/>
              <a:gd name="T52" fmla="*/ 25 w 63"/>
              <a:gd name="T53" fmla="*/ 5 h 49"/>
              <a:gd name="T54" fmla="*/ 23 w 63"/>
              <a:gd name="T55" fmla="*/ 6 h 49"/>
              <a:gd name="T56" fmla="*/ 21 w 63"/>
              <a:gd name="T57" fmla="*/ 10 h 49"/>
              <a:gd name="T58" fmla="*/ 21 w 63"/>
              <a:gd name="T59" fmla="*/ 11 h 49"/>
              <a:gd name="T60" fmla="*/ 20 w 63"/>
              <a:gd name="T61" fmla="*/ 12 h 49"/>
              <a:gd name="T62" fmla="*/ 20 w 63"/>
              <a:gd name="T63" fmla="*/ 15 h 49"/>
              <a:gd name="T64" fmla="*/ 18 w 63"/>
              <a:gd name="T65" fmla="*/ 15 h 49"/>
              <a:gd name="T66" fmla="*/ 17 w 63"/>
              <a:gd name="T67" fmla="*/ 15 h 49"/>
              <a:gd name="T68" fmla="*/ 14 w 63"/>
              <a:gd name="T69" fmla="*/ 13 h 49"/>
              <a:gd name="T70" fmla="*/ 8 w 63"/>
              <a:gd name="T71" fmla="*/ 15 h 49"/>
              <a:gd name="T72" fmla="*/ 5 w 63"/>
              <a:gd name="T73" fmla="*/ 15 h 49"/>
              <a:gd name="T74" fmla="*/ 3 w 63"/>
              <a:gd name="T75" fmla="*/ 15 h 49"/>
              <a:gd name="T76" fmla="*/ 1 w 63"/>
              <a:gd name="T77" fmla="*/ 15 h 49"/>
              <a:gd name="T78" fmla="*/ 0 w 63"/>
              <a:gd name="T79" fmla="*/ 18 h 49"/>
              <a:gd name="T80" fmla="*/ 3 w 63"/>
              <a:gd name="T81" fmla="*/ 19 h 49"/>
              <a:gd name="T82" fmla="*/ 3 w 63"/>
              <a:gd name="T83" fmla="*/ 22 h 49"/>
              <a:gd name="T84" fmla="*/ 5 w 63"/>
              <a:gd name="T85" fmla="*/ 20 h 49"/>
              <a:gd name="T86" fmla="*/ 7 w 63"/>
              <a:gd name="T87" fmla="*/ 18 h 49"/>
              <a:gd name="T88" fmla="*/ 10 w 63"/>
              <a:gd name="T89" fmla="*/ 16 h 49"/>
              <a:gd name="T90" fmla="*/ 14 w 63"/>
              <a:gd name="T91" fmla="*/ 20 h 49"/>
              <a:gd name="T92" fmla="*/ 15 w 63"/>
              <a:gd name="T93" fmla="*/ 26 h 49"/>
              <a:gd name="T94" fmla="*/ 21 w 63"/>
              <a:gd name="T95" fmla="*/ 30 h 49"/>
              <a:gd name="T96" fmla="*/ 20 w 63"/>
              <a:gd name="T97" fmla="*/ 35 h 49"/>
              <a:gd name="T98" fmla="*/ 25 w 63"/>
              <a:gd name="T99" fmla="*/ 39 h 49"/>
              <a:gd name="T100" fmla="*/ 28 w 63"/>
              <a:gd name="T101" fmla="*/ 40 h 49"/>
              <a:gd name="T102" fmla="*/ 37 w 63"/>
              <a:gd name="T103" fmla="*/ 42 h 49"/>
              <a:gd name="T104" fmla="*/ 44 w 63"/>
              <a:gd name="T105" fmla="*/ 49 h 49"/>
              <a:gd name="T106" fmla="*/ 45 w 63"/>
              <a:gd name="T107" fmla="*/ 4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" h="49">
                <a:moveTo>
                  <a:pt x="45" y="47"/>
                </a:moveTo>
                <a:cubicBezTo>
                  <a:pt x="44" y="46"/>
                  <a:pt x="44" y="46"/>
                  <a:pt x="44" y="46"/>
                </a:cubicBezTo>
                <a:cubicBezTo>
                  <a:pt x="41" y="43"/>
                  <a:pt x="41" y="43"/>
                  <a:pt x="41" y="43"/>
                </a:cubicBezTo>
                <a:cubicBezTo>
                  <a:pt x="34" y="36"/>
                  <a:pt x="34" y="36"/>
                  <a:pt x="34" y="36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0"/>
                  <a:pt x="30" y="30"/>
                  <a:pt x="30" y="30"/>
                </a:cubicBezTo>
                <a:cubicBezTo>
                  <a:pt x="28" y="26"/>
                  <a:pt x="28" y="26"/>
                  <a:pt x="28" y="26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8" y="20"/>
                  <a:pt x="28" y="20"/>
                  <a:pt x="28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19"/>
                  <a:pt x="31" y="19"/>
                  <a:pt x="31" y="19"/>
                </a:cubicBezTo>
                <a:cubicBezTo>
                  <a:pt x="33" y="18"/>
                  <a:pt x="33" y="18"/>
                  <a:pt x="33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6" y="19"/>
                  <a:pt x="36" y="19"/>
                  <a:pt x="36" y="19"/>
                </a:cubicBezTo>
                <a:cubicBezTo>
                  <a:pt x="37" y="18"/>
                  <a:pt x="37" y="18"/>
                  <a:pt x="37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50" y="20"/>
                  <a:pt x="50" y="20"/>
                  <a:pt x="50" y="20"/>
                </a:cubicBezTo>
                <a:cubicBezTo>
                  <a:pt x="53" y="19"/>
                  <a:pt x="53" y="19"/>
                  <a:pt x="53" y="19"/>
                </a:cubicBezTo>
                <a:cubicBezTo>
                  <a:pt x="56" y="20"/>
                  <a:pt x="56" y="20"/>
                  <a:pt x="56" y="20"/>
                </a:cubicBezTo>
                <a:cubicBezTo>
                  <a:pt x="57" y="22"/>
                  <a:pt x="57" y="22"/>
                  <a:pt x="57" y="22"/>
                </a:cubicBezTo>
                <a:cubicBezTo>
                  <a:pt x="58" y="23"/>
                  <a:pt x="58" y="23"/>
                  <a:pt x="58" y="23"/>
                </a:cubicBezTo>
                <a:cubicBezTo>
                  <a:pt x="60" y="22"/>
                  <a:pt x="60" y="22"/>
                  <a:pt x="60" y="22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19"/>
                  <a:pt x="60" y="19"/>
                  <a:pt x="60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60" y="13"/>
                  <a:pt x="60" y="13"/>
                  <a:pt x="60" y="13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2"/>
                  <a:pt x="58" y="12"/>
                  <a:pt x="58" y="12"/>
                </a:cubicBezTo>
                <a:cubicBezTo>
                  <a:pt x="57" y="9"/>
                  <a:pt x="57" y="9"/>
                  <a:pt x="57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10"/>
                  <a:pt x="54" y="10"/>
                  <a:pt x="54" y="10"/>
                </a:cubicBezTo>
                <a:cubicBezTo>
                  <a:pt x="53" y="10"/>
                  <a:pt x="53" y="10"/>
                  <a:pt x="53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3" y="9"/>
                  <a:pt x="43" y="9"/>
                  <a:pt x="43" y="9"/>
                </a:cubicBezTo>
                <a:cubicBezTo>
                  <a:pt x="38" y="6"/>
                  <a:pt x="38" y="6"/>
                  <a:pt x="38" y="6"/>
                </a:cubicBezTo>
                <a:cubicBezTo>
                  <a:pt x="33" y="2"/>
                  <a:pt x="33" y="2"/>
                  <a:pt x="33" y="2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3"/>
                  <a:pt x="27" y="3"/>
                  <a:pt x="27" y="3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9"/>
                  <a:pt x="23" y="9"/>
                  <a:pt x="23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18" y="12"/>
                  <a:pt x="18" y="12"/>
                  <a:pt x="18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11" y="12"/>
                  <a:pt x="11" y="12"/>
                  <a:pt x="11" y="12"/>
                </a:cubicBezTo>
                <a:cubicBezTo>
                  <a:pt x="8" y="15"/>
                  <a:pt x="8" y="15"/>
                  <a:pt x="8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0"/>
                  <a:pt x="5" y="20"/>
                  <a:pt x="5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6"/>
                  <a:pt x="10" y="16"/>
                  <a:pt x="10" y="16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20"/>
                  <a:pt x="14" y="20"/>
                  <a:pt x="14" y="20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9"/>
                  <a:pt x="18" y="29"/>
                  <a:pt x="18" y="29"/>
                </a:cubicBezTo>
                <a:cubicBezTo>
                  <a:pt x="21" y="30"/>
                  <a:pt x="21" y="30"/>
                  <a:pt x="21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0" y="35"/>
                  <a:pt x="20" y="35"/>
                  <a:pt x="20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5" y="39"/>
                  <a:pt x="25" y="39"/>
                  <a:pt x="25" y="39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7" y="42"/>
                  <a:pt x="37" y="42"/>
                  <a:pt x="37" y="42"/>
                </a:cubicBezTo>
                <a:cubicBezTo>
                  <a:pt x="43" y="48"/>
                  <a:pt x="43" y="48"/>
                  <a:pt x="43" y="48"/>
                </a:cubicBezTo>
                <a:cubicBezTo>
                  <a:pt x="44" y="49"/>
                  <a:pt x="44" y="49"/>
                  <a:pt x="44" y="49"/>
                </a:cubicBezTo>
                <a:cubicBezTo>
                  <a:pt x="46" y="48"/>
                  <a:pt x="46" y="48"/>
                  <a:pt x="46" y="48"/>
                </a:cubicBezTo>
                <a:lnTo>
                  <a:pt x="45" y="4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38" name="Freeform 24"/>
          <p:cNvSpPr>
            <a:spLocks/>
          </p:cNvSpPr>
          <p:nvPr/>
        </p:nvSpPr>
        <p:spPr bwMode="auto">
          <a:xfrm>
            <a:off x="5357818" y="2597172"/>
            <a:ext cx="519112" cy="322263"/>
          </a:xfrm>
          <a:custGeom>
            <a:avLst/>
            <a:gdLst>
              <a:gd name="T0" fmla="*/ 145 w 150"/>
              <a:gd name="T1" fmla="*/ 32 h 85"/>
              <a:gd name="T2" fmla="*/ 134 w 150"/>
              <a:gd name="T3" fmla="*/ 22 h 85"/>
              <a:gd name="T4" fmla="*/ 121 w 150"/>
              <a:gd name="T5" fmla="*/ 14 h 85"/>
              <a:gd name="T6" fmla="*/ 108 w 150"/>
              <a:gd name="T7" fmla="*/ 8 h 85"/>
              <a:gd name="T8" fmla="*/ 97 w 150"/>
              <a:gd name="T9" fmla="*/ 0 h 85"/>
              <a:gd name="T10" fmla="*/ 89 w 150"/>
              <a:gd name="T11" fmla="*/ 0 h 85"/>
              <a:gd name="T12" fmla="*/ 63 w 150"/>
              <a:gd name="T13" fmla="*/ 0 h 85"/>
              <a:gd name="T14" fmla="*/ 47 w 150"/>
              <a:gd name="T15" fmla="*/ 0 h 85"/>
              <a:gd name="T16" fmla="*/ 18 w 150"/>
              <a:gd name="T17" fmla="*/ 0 h 85"/>
              <a:gd name="T18" fmla="*/ 2 w 150"/>
              <a:gd name="T19" fmla="*/ 8 h 85"/>
              <a:gd name="T20" fmla="*/ 0 w 150"/>
              <a:gd name="T21" fmla="*/ 14 h 85"/>
              <a:gd name="T22" fmla="*/ 8 w 150"/>
              <a:gd name="T23" fmla="*/ 32 h 85"/>
              <a:gd name="T24" fmla="*/ 16 w 150"/>
              <a:gd name="T25" fmla="*/ 40 h 85"/>
              <a:gd name="T26" fmla="*/ 26 w 150"/>
              <a:gd name="T27" fmla="*/ 43 h 85"/>
              <a:gd name="T28" fmla="*/ 52 w 150"/>
              <a:gd name="T29" fmla="*/ 48 h 85"/>
              <a:gd name="T30" fmla="*/ 55 w 150"/>
              <a:gd name="T31" fmla="*/ 59 h 85"/>
              <a:gd name="T32" fmla="*/ 63 w 150"/>
              <a:gd name="T33" fmla="*/ 77 h 85"/>
              <a:gd name="T34" fmla="*/ 68 w 150"/>
              <a:gd name="T35" fmla="*/ 85 h 85"/>
              <a:gd name="T36" fmla="*/ 74 w 150"/>
              <a:gd name="T37" fmla="*/ 85 h 85"/>
              <a:gd name="T38" fmla="*/ 79 w 150"/>
              <a:gd name="T39" fmla="*/ 85 h 85"/>
              <a:gd name="T40" fmla="*/ 89 w 150"/>
              <a:gd name="T41" fmla="*/ 85 h 85"/>
              <a:gd name="T42" fmla="*/ 97 w 150"/>
              <a:gd name="T43" fmla="*/ 85 h 85"/>
              <a:gd name="T44" fmla="*/ 105 w 150"/>
              <a:gd name="T45" fmla="*/ 77 h 85"/>
              <a:gd name="T46" fmla="*/ 113 w 150"/>
              <a:gd name="T47" fmla="*/ 77 h 85"/>
              <a:gd name="T48" fmla="*/ 121 w 150"/>
              <a:gd name="T49" fmla="*/ 74 h 85"/>
              <a:gd name="T50" fmla="*/ 124 w 150"/>
              <a:gd name="T51" fmla="*/ 77 h 85"/>
              <a:gd name="T52" fmla="*/ 129 w 150"/>
              <a:gd name="T53" fmla="*/ 74 h 85"/>
              <a:gd name="T54" fmla="*/ 121 w 150"/>
              <a:gd name="T55" fmla="*/ 69 h 85"/>
              <a:gd name="T56" fmla="*/ 129 w 150"/>
              <a:gd name="T57" fmla="*/ 59 h 85"/>
              <a:gd name="T58" fmla="*/ 129 w 150"/>
              <a:gd name="T59" fmla="*/ 53 h 85"/>
              <a:gd name="T60" fmla="*/ 140 w 150"/>
              <a:gd name="T61" fmla="*/ 48 h 85"/>
              <a:gd name="T62" fmla="*/ 148 w 150"/>
              <a:gd name="T63" fmla="*/ 43 h 85"/>
              <a:gd name="T64" fmla="*/ 142 w 150"/>
              <a:gd name="T65" fmla="*/ 35 h 85"/>
              <a:gd name="T66" fmla="*/ 142 w 150"/>
              <a:gd name="T67" fmla="*/ 35 h 85"/>
              <a:gd name="T68" fmla="*/ 142 w 150"/>
              <a:gd name="T69" fmla="*/ 3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0" h="85">
                <a:moveTo>
                  <a:pt x="142" y="35"/>
                </a:moveTo>
                <a:lnTo>
                  <a:pt x="145" y="32"/>
                </a:lnTo>
                <a:lnTo>
                  <a:pt x="148" y="24"/>
                </a:lnTo>
                <a:lnTo>
                  <a:pt x="134" y="22"/>
                </a:lnTo>
                <a:lnTo>
                  <a:pt x="129" y="16"/>
                </a:lnTo>
                <a:lnTo>
                  <a:pt x="121" y="14"/>
                </a:lnTo>
                <a:lnTo>
                  <a:pt x="116" y="8"/>
                </a:lnTo>
                <a:lnTo>
                  <a:pt x="108" y="8"/>
                </a:lnTo>
                <a:lnTo>
                  <a:pt x="105" y="6"/>
                </a:lnTo>
                <a:lnTo>
                  <a:pt x="97" y="0"/>
                </a:lnTo>
                <a:lnTo>
                  <a:pt x="95" y="0"/>
                </a:lnTo>
                <a:lnTo>
                  <a:pt x="89" y="0"/>
                </a:lnTo>
                <a:lnTo>
                  <a:pt x="79" y="6"/>
                </a:lnTo>
                <a:lnTo>
                  <a:pt x="63" y="0"/>
                </a:lnTo>
                <a:lnTo>
                  <a:pt x="55" y="0"/>
                </a:lnTo>
                <a:lnTo>
                  <a:pt x="47" y="0"/>
                </a:lnTo>
                <a:lnTo>
                  <a:pt x="34" y="0"/>
                </a:lnTo>
                <a:lnTo>
                  <a:pt x="18" y="0"/>
                </a:lnTo>
                <a:lnTo>
                  <a:pt x="8" y="6"/>
                </a:lnTo>
                <a:lnTo>
                  <a:pt x="2" y="8"/>
                </a:lnTo>
                <a:lnTo>
                  <a:pt x="0" y="11"/>
                </a:lnTo>
                <a:lnTo>
                  <a:pt x="0" y="14"/>
                </a:lnTo>
                <a:lnTo>
                  <a:pt x="2" y="27"/>
                </a:lnTo>
                <a:lnTo>
                  <a:pt x="8" y="32"/>
                </a:lnTo>
                <a:lnTo>
                  <a:pt x="10" y="40"/>
                </a:lnTo>
                <a:lnTo>
                  <a:pt x="16" y="40"/>
                </a:lnTo>
                <a:lnTo>
                  <a:pt x="18" y="40"/>
                </a:lnTo>
                <a:lnTo>
                  <a:pt x="26" y="43"/>
                </a:lnTo>
                <a:lnTo>
                  <a:pt x="42" y="48"/>
                </a:lnTo>
                <a:lnTo>
                  <a:pt x="52" y="48"/>
                </a:lnTo>
                <a:lnTo>
                  <a:pt x="60" y="53"/>
                </a:lnTo>
                <a:lnTo>
                  <a:pt x="55" y="59"/>
                </a:lnTo>
                <a:lnTo>
                  <a:pt x="60" y="74"/>
                </a:lnTo>
                <a:lnTo>
                  <a:pt x="63" y="77"/>
                </a:lnTo>
                <a:lnTo>
                  <a:pt x="68" y="85"/>
                </a:lnTo>
                <a:lnTo>
                  <a:pt x="68" y="85"/>
                </a:lnTo>
                <a:lnTo>
                  <a:pt x="71" y="85"/>
                </a:lnTo>
                <a:lnTo>
                  <a:pt x="74" y="85"/>
                </a:lnTo>
                <a:lnTo>
                  <a:pt x="76" y="85"/>
                </a:lnTo>
                <a:lnTo>
                  <a:pt x="79" y="85"/>
                </a:lnTo>
                <a:lnTo>
                  <a:pt x="87" y="85"/>
                </a:lnTo>
                <a:lnTo>
                  <a:pt x="89" y="85"/>
                </a:lnTo>
                <a:lnTo>
                  <a:pt x="95" y="85"/>
                </a:lnTo>
                <a:lnTo>
                  <a:pt x="97" y="85"/>
                </a:lnTo>
                <a:lnTo>
                  <a:pt x="100" y="80"/>
                </a:lnTo>
                <a:lnTo>
                  <a:pt x="105" y="77"/>
                </a:lnTo>
                <a:lnTo>
                  <a:pt x="108" y="77"/>
                </a:lnTo>
                <a:lnTo>
                  <a:pt x="113" y="77"/>
                </a:lnTo>
                <a:lnTo>
                  <a:pt x="116" y="74"/>
                </a:lnTo>
                <a:lnTo>
                  <a:pt x="121" y="74"/>
                </a:lnTo>
                <a:lnTo>
                  <a:pt x="124" y="74"/>
                </a:lnTo>
                <a:lnTo>
                  <a:pt x="124" y="77"/>
                </a:lnTo>
                <a:lnTo>
                  <a:pt x="129" y="77"/>
                </a:lnTo>
                <a:lnTo>
                  <a:pt x="129" y="74"/>
                </a:lnTo>
                <a:lnTo>
                  <a:pt x="124" y="69"/>
                </a:lnTo>
                <a:lnTo>
                  <a:pt x="121" y="69"/>
                </a:lnTo>
                <a:lnTo>
                  <a:pt x="124" y="66"/>
                </a:lnTo>
                <a:lnTo>
                  <a:pt x="129" y="59"/>
                </a:lnTo>
                <a:lnTo>
                  <a:pt x="129" y="56"/>
                </a:lnTo>
                <a:lnTo>
                  <a:pt x="129" y="53"/>
                </a:lnTo>
                <a:lnTo>
                  <a:pt x="134" y="51"/>
                </a:lnTo>
                <a:lnTo>
                  <a:pt x="140" y="48"/>
                </a:lnTo>
                <a:lnTo>
                  <a:pt x="142" y="43"/>
                </a:lnTo>
                <a:lnTo>
                  <a:pt x="148" y="43"/>
                </a:lnTo>
                <a:lnTo>
                  <a:pt x="150" y="40"/>
                </a:lnTo>
                <a:lnTo>
                  <a:pt x="142" y="35"/>
                </a:lnTo>
                <a:lnTo>
                  <a:pt x="142" y="35"/>
                </a:lnTo>
                <a:lnTo>
                  <a:pt x="142" y="35"/>
                </a:lnTo>
                <a:lnTo>
                  <a:pt x="142" y="35"/>
                </a:lnTo>
                <a:lnTo>
                  <a:pt x="142" y="35"/>
                </a:lnTo>
                <a:lnTo>
                  <a:pt x="142" y="3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39" name="Freeform 25"/>
          <p:cNvSpPr>
            <a:spLocks/>
          </p:cNvSpPr>
          <p:nvPr/>
        </p:nvSpPr>
        <p:spPr bwMode="auto">
          <a:xfrm>
            <a:off x="5337175" y="2389188"/>
            <a:ext cx="666750" cy="298450"/>
          </a:xfrm>
          <a:custGeom>
            <a:avLst/>
            <a:gdLst>
              <a:gd name="T0" fmla="*/ 14 w 193"/>
              <a:gd name="T1" fmla="*/ 61 h 79"/>
              <a:gd name="T2" fmla="*/ 40 w 193"/>
              <a:gd name="T3" fmla="*/ 55 h 79"/>
              <a:gd name="T4" fmla="*/ 61 w 193"/>
              <a:gd name="T5" fmla="*/ 55 h 79"/>
              <a:gd name="T6" fmla="*/ 85 w 193"/>
              <a:gd name="T7" fmla="*/ 61 h 79"/>
              <a:gd name="T8" fmla="*/ 101 w 193"/>
              <a:gd name="T9" fmla="*/ 55 h 79"/>
              <a:gd name="T10" fmla="*/ 111 w 193"/>
              <a:gd name="T11" fmla="*/ 61 h 79"/>
              <a:gd name="T12" fmla="*/ 122 w 193"/>
              <a:gd name="T13" fmla="*/ 63 h 79"/>
              <a:gd name="T14" fmla="*/ 135 w 193"/>
              <a:gd name="T15" fmla="*/ 71 h 79"/>
              <a:gd name="T16" fmla="*/ 154 w 193"/>
              <a:gd name="T17" fmla="*/ 79 h 79"/>
              <a:gd name="T18" fmla="*/ 172 w 193"/>
              <a:gd name="T19" fmla="*/ 77 h 79"/>
              <a:gd name="T20" fmla="*/ 180 w 193"/>
              <a:gd name="T21" fmla="*/ 71 h 79"/>
              <a:gd name="T22" fmla="*/ 191 w 193"/>
              <a:gd name="T23" fmla="*/ 63 h 79"/>
              <a:gd name="T24" fmla="*/ 193 w 193"/>
              <a:gd name="T25" fmla="*/ 63 h 79"/>
              <a:gd name="T26" fmla="*/ 191 w 193"/>
              <a:gd name="T27" fmla="*/ 53 h 79"/>
              <a:gd name="T28" fmla="*/ 180 w 193"/>
              <a:gd name="T29" fmla="*/ 42 h 79"/>
              <a:gd name="T30" fmla="*/ 175 w 193"/>
              <a:gd name="T31" fmla="*/ 37 h 79"/>
              <a:gd name="T32" fmla="*/ 175 w 193"/>
              <a:gd name="T33" fmla="*/ 26 h 79"/>
              <a:gd name="T34" fmla="*/ 164 w 193"/>
              <a:gd name="T35" fmla="*/ 18 h 79"/>
              <a:gd name="T36" fmla="*/ 146 w 193"/>
              <a:gd name="T37" fmla="*/ 16 h 79"/>
              <a:gd name="T38" fmla="*/ 135 w 193"/>
              <a:gd name="T39" fmla="*/ 11 h 79"/>
              <a:gd name="T40" fmla="*/ 106 w 193"/>
              <a:gd name="T41" fmla="*/ 0 h 79"/>
              <a:gd name="T42" fmla="*/ 93 w 193"/>
              <a:gd name="T43" fmla="*/ 3 h 79"/>
              <a:gd name="T44" fmla="*/ 85 w 193"/>
              <a:gd name="T45" fmla="*/ 16 h 79"/>
              <a:gd name="T46" fmla="*/ 85 w 193"/>
              <a:gd name="T47" fmla="*/ 26 h 79"/>
              <a:gd name="T48" fmla="*/ 74 w 193"/>
              <a:gd name="T49" fmla="*/ 34 h 79"/>
              <a:gd name="T50" fmla="*/ 58 w 193"/>
              <a:gd name="T51" fmla="*/ 29 h 79"/>
              <a:gd name="T52" fmla="*/ 40 w 193"/>
              <a:gd name="T53" fmla="*/ 11 h 79"/>
              <a:gd name="T54" fmla="*/ 32 w 193"/>
              <a:gd name="T55" fmla="*/ 11 h 79"/>
              <a:gd name="T56" fmla="*/ 16 w 193"/>
              <a:gd name="T57" fmla="*/ 18 h 79"/>
              <a:gd name="T58" fmla="*/ 8 w 193"/>
              <a:gd name="T59" fmla="*/ 34 h 79"/>
              <a:gd name="T60" fmla="*/ 0 w 193"/>
              <a:gd name="T61" fmla="*/ 45 h 79"/>
              <a:gd name="T62" fmla="*/ 0 w 193"/>
              <a:gd name="T63" fmla="*/ 55 h 79"/>
              <a:gd name="T64" fmla="*/ 0 w 193"/>
              <a:gd name="T65" fmla="*/ 63 h 79"/>
              <a:gd name="T66" fmla="*/ 6 w 193"/>
              <a:gd name="T67" fmla="*/ 66 h 79"/>
              <a:gd name="T68" fmla="*/ 8 w 193"/>
              <a:gd name="T69" fmla="*/ 63 h 79"/>
              <a:gd name="T70" fmla="*/ 8 w 193"/>
              <a:gd name="T71" fmla="*/ 63 h 79"/>
              <a:gd name="T72" fmla="*/ 8 w 193"/>
              <a:gd name="T73" fmla="*/ 6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3" h="79">
                <a:moveTo>
                  <a:pt x="8" y="63"/>
                </a:moveTo>
                <a:lnTo>
                  <a:pt x="14" y="61"/>
                </a:lnTo>
                <a:lnTo>
                  <a:pt x="24" y="55"/>
                </a:lnTo>
                <a:lnTo>
                  <a:pt x="40" y="55"/>
                </a:lnTo>
                <a:lnTo>
                  <a:pt x="53" y="55"/>
                </a:lnTo>
                <a:lnTo>
                  <a:pt x="61" y="55"/>
                </a:lnTo>
                <a:lnTo>
                  <a:pt x="69" y="55"/>
                </a:lnTo>
                <a:lnTo>
                  <a:pt x="85" y="61"/>
                </a:lnTo>
                <a:lnTo>
                  <a:pt x="95" y="55"/>
                </a:lnTo>
                <a:lnTo>
                  <a:pt x="101" y="55"/>
                </a:lnTo>
                <a:lnTo>
                  <a:pt x="103" y="55"/>
                </a:lnTo>
                <a:lnTo>
                  <a:pt x="111" y="61"/>
                </a:lnTo>
                <a:lnTo>
                  <a:pt x="114" y="63"/>
                </a:lnTo>
                <a:lnTo>
                  <a:pt x="122" y="63"/>
                </a:lnTo>
                <a:lnTo>
                  <a:pt x="127" y="69"/>
                </a:lnTo>
                <a:lnTo>
                  <a:pt x="135" y="71"/>
                </a:lnTo>
                <a:lnTo>
                  <a:pt x="140" y="77"/>
                </a:lnTo>
                <a:lnTo>
                  <a:pt x="154" y="79"/>
                </a:lnTo>
                <a:lnTo>
                  <a:pt x="161" y="77"/>
                </a:lnTo>
                <a:lnTo>
                  <a:pt x="172" y="77"/>
                </a:lnTo>
                <a:lnTo>
                  <a:pt x="175" y="77"/>
                </a:lnTo>
                <a:lnTo>
                  <a:pt x="180" y="71"/>
                </a:lnTo>
                <a:lnTo>
                  <a:pt x="188" y="63"/>
                </a:lnTo>
                <a:lnTo>
                  <a:pt x="191" y="63"/>
                </a:lnTo>
                <a:lnTo>
                  <a:pt x="193" y="66"/>
                </a:lnTo>
                <a:lnTo>
                  <a:pt x="193" y="63"/>
                </a:lnTo>
                <a:lnTo>
                  <a:pt x="191" y="61"/>
                </a:lnTo>
                <a:lnTo>
                  <a:pt x="191" y="53"/>
                </a:lnTo>
                <a:lnTo>
                  <a:pt x="183" y="45"/>
                </a:lnTo>
                <a:lnTo>
                  <a:pt x="180" y="42"/>
                </a:lnTo>
                <a:lnTo>
                  <a:pt x="175" y="42"/>
                </a:lnTo>
                <a:lnTo>
                  <a:pt x="175" y="37"/>
                </a:lnTo>
                <a:lnTo>
                  <a:pt x="175" y="29"/>
                </a:lnTo>
                <a:lnTo>
                  <a:pt x="175" y="26"/>
                </a:lnTo>
                <a:lnTo>
                  <a:pt x="172" y="21"/>
                </a:lnTo>
                <a:lnTo>
                  <a:pt x="164" y="18"/>
                </a:lnTo>
                <a:lnTo>
                  <a:pt x="156" y="16"/>
                </a:lnTo>
                <a:lnTo>
                  <a:pt x="146" y="16"/>
                </a:lnTo>
                <a:lnTo>
                  <a:pt x="140" y="16"/>
                </a:lnTo>
                <a:lnTo>
                  <a:pt x="135" y="11"/>
                </a:lnTo>
                <a:lnTo>
                  <a:pt x="119" y="3"/>
                </a:lnTo>
                <a:lnTo>
                  <a:pt x="106" y="0"/>
                </a:lnTo>
                <a:lnTo>
                  <a:pt x="101" y="0"/>
                </a:lnTo>
                <a:lnTo>
                  <a:pt x="93" y="3"/>
                </a:lnTo>
                <a:lnTo>
                  <a:pt x="85" y="8"/>
                </a:lnTo>
                <a:lnTo>
                  <a:pt x="85" y="16"/>
                </a:lnTo>
                <a:lnTo>
                  <a:pt x="88" y="21"/>
                </a:lnTo>
                <a:lnTo>
                  <a:pt x="85" y="26"/>
                </a:lnTo>
                <a:lnTo>
                  <a:pt x="80" y="29"/>
                </a:lnTo>
                <a:lnTo>
                  <a:pt x="74" y="34"/>
                </a:lnTo>
                <a:lnTo>
                  <a:pt x="66" y="34"/>
                </a:lnTo>
                <a:lnTo>
                  <a:pt x="58" y="29"/>
                </a:lnTo>
                <a:lnTo>
                  <a:pt x="51" y="21"/>
                </a:lnTo>
                <a:lnTo>
                  <a:pt x="40" y="11"/>
                </a:lnTo>
                <a:lnTo>
                  <a:pt x="35" y="11"/>
                </a:lnTo>
                <a:lnTo>
                  <a:pt x="32" y="11"/>
                </a:lnTo>
                <a:lnTo>
                  <a:pt x="24" y="16"/>
                </a:lnTo>
                <a:lnTo>
                  <a:pt x="16" y="18"/>
                </a:lnTo>
                <a:lnTo>
                  <a:pt x="14" y="26"/>
                </a:lnTo>
                <a:lnTo>
                  <a:pt x="8" y="34"/>
                </a:lnTo>
                <a:lnTo>
                  <a:pt x="6" y="42"/>
                </a:lnTo>
                <a:lnTo>
                  <a:pt x="0" y="45"/>
                </a:lnTo>
                <a:lnTo>
                  <a:pt x="0" y="53"/>
                </a:lnTo>
                <a:lnTo>
                  <a:pt x="0" y="55"/>
                </a:lnTo>
                <a:lnTo>
                  <a:pt x="0" y="61"/>
                </a:lnTo>
                <a:lnTo>
                  <a:pt x="0" y="63"/>
                </a:lnTo>
                <a:lnTo>
                  <a:pt x="6" y="69"/>
                </a:lnTo>
                <a:lnTo>
                  <a:pt x="6" y="66"/>
                </a:lnTo>
                <a:lnTo>
                  <a:pt x="8" y="63"/>
                </a:lnTo>
                <a:lnTo>
                  <a:pt x="8" y="63"/>
                </a:lnTo>
                <a:lnTo>
                  <a:pt x="8" y="63"/>
                </a:lnTo>
                <a:lnTo>
                  <a:pt x="8" y="63"/>
                </a:lnTo>
                <a:lnTo>
                  <a:pt x="8" y="63"/>
                </a:lnTo>
                <a:lnTo>
                  <a:pt x="8" y="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40" name="Freeform 26"/>
          <p:cNvSpPr>
            <a:spLocks noEditPoints="1"/>
          </p:cNvSpPr>
          <p:nvPr/>
        </p:nvSpPr>
        <p:spPr bwMode="auto">
          <a:xfrm>
            <a:off x="5264152" y="2730500"/>
            <a:ext cx="301625" cy="147638"/>
          </a:xfrm>
          <a:custGeom>
            <a:avLst/>
            <a:gdLst>
              <a:gd name="T0" fmla="*/ 27 w 87"/>
              <a:gd name="T1" fmla="*/ 5 h 39"/>
              <a:gd name="T2" fmla="*/ 21 w 87"/>
              <a:gd name="T3" fmla="*/ 13 h 39"/>
              <a:gd name="T4" fmla="*/ 35 w 87"/>
              <a:gd name="T5" fmla="*/ 0 h 39"/>
              <a:gd name="T6" fmla="*/ 27 w 87"/>
              <a:gd name="T7" fmla="*/ 5 h 39"/>
              <a:gd name="T8" fmla="*/ 27 w 87"/>
              <a:gd name="T9" fmla="*/ 5 h 39"/>
              <a:gd name="T10" fmla="*/ 27 w 87"/>
              <a:gd name="T11" fmla="*/ 5 h 39"/>
              <a:gd name="T12" fmla="*/ 27 w 87"/>
              <a:gd name="T13" fmla="*/ 5 h 39"/>
              <a:gd name="T14" fmla="*/ 27 w 87"/>
              <a:gd name="T15" fmla="*/ 5 h 39"/>
              <a:gd name="T16" fmla="*/ 27 w 87"/>
              <a:gd name="T17" fmla="*/ 5 h 39"/>
              <a:gd name="T18" fmla="*/ 87 w 87"/>
              <a:gd name="T19" fmla="*/ 18 h 39"/>
              <a:gd name="T20" fmla="*/ 79 w 87"/>
              <a:gd name="T21" fmla="*/ 13 h 39"/>
              <a:gd name="T22" fmla="*/ 69 w 87"/>
              <a:gd name="T23" fmla="*/ 13 h 39"/>
              <a:gd name="T24" fmla="*/ 53 w 87"/>
              <a:gd name="T25" fmla="*/ 8 h 39"/>
              <a:gd name="T26" fmla="*/ 45 w 87"/>
              <a:gd name="T27" fmla="*/ 5 h 39"/>
              <a:gd name="T28" fmla="*/ 43 w 87"/>
              <a:gd name="T29" fmla="*/ 5 h 39"/>
              <a:gd name="T30" fmla="*/ 37 w 87"/>
              <a:gd name="T31" fmla="*/ 8 h 39"/>
              <a:gd name="T32" fmla="*/ 37 w 87"/>
              <a:gd name="T33" fmla="*/ 16 h 39"/>
              <a:gd name="T34" fmla="*/ 35 w 87"/>
              <a:gd name="T35" fmla="*/ 16 h 39"/>
              <a:gd name="T36" fmla="*/ 19 w 87"/>
              <a:gd name="T37" fmla="*/ 16 h 39"/>
              <a:gd name="T38" fmla="*/ 21 w 87"/>
              <a:gd name="T39" fmla="*/ 13 h 39"/>
              <a:gd name="T40" fmla="*/ 13 w 87"/>
              <a:gd name="T41" fmla="*/ 16 h 39"/>
              <a:gd name="T42" fmla="*/ 8 w 87"/>
              <a:gd name="T43" fmla="*/ 16 h 39"/>
              <a:gd name="T44" fmla="*/ 3 w 87"/>
              <a:gd name="T45" fmla="*/ 16 h 39"/>
              <a:gd name="T46" fmla="*/ 3 w 87"/>
              <a:gd name="T47" fmla="*/ 18 h 39"/>
              <a:gd name="T48" fmla="*/ 0 w 87"/>
              <a:gd name="T49" fmla="*/ 26 h 39"/>
              <a:gd name="T50" fmla="*/ 3 w 87"/>
              <a:gd name="T51" fmla="*/ 24 h 39"/>
              <a:gd name="T52" fmla="*/ 13 w 87"/>
              <a:gd name="T53" fmla="*/ 24 h 39"/>
              <a:gd name="T54" fmla="*/ 11 w 87"/>
              <a:gd name="T55" fmla="*/ 26 h 39"/>
              <a:gd name="T56" fmla="*/ 8 w 87"/>
              <a:gd name="T57" fmla="*/ 26 h 39"/>
              <a:gd name="T58" fmla="*/ 0 w 87"/>
              <a:gd name="T59" fmla="*/ 34 h 39"/>
              <a:gd name="T60" fmla="*/ 3 w 87"/>
              <a:gd name="T61" fmla="*/ 34 h 39"/>
              <a:gd name="T62" fmla="*/ 21 w 87"/>
              <a:gd name="T63" fmla="*/ 34 h 39"/>
              <a:gd name="T64" fmla="*/ 48 w 87"/>
              <a:gd name="T65" fmla="*/ 39 h 39"/>
              <a:gd name="T66" fmla="*/ 79 w 87"/>
              <a:gd name="T67" fmla="*/ 39 h 39"/>
              <a:gd name="T68" fmla="*/ 87 w 87"/>
              <a:gd name="T69" fmla="*/ 39 h 39"/>
              <a:gd name="T70" fmla="*/ 82 w 87"/>
              <a:gd name="T71" fmla="*/ 24 h 39"/>
              <a:gd name="T72" fmla="*/ 87 w 87"/>
              <a:gd name="T73" fmla="*/ 18 h 39"/>
              <a:gd name="T74" fmla="*/ 87 w 87"/>
              <a:gd name="T75" fmla="*/ 18 h 39"/>
              <a:gd name="T76" fmla="*/ 87 w 87"/>
              <a:gd name="T77" fmla="*/ 18 h 39"/>
              <a:gd name="T78" fmla="*/ 87 w 87"/>
              <a:gd name="T79" fmla="*/ 18 h 39"/>
              <a:gd name="T80" fmla="*/ 87 w 87"/>
              <a:gd name="T81" fmla="*/ 18 h 39"/>
              <a:gd name="T82" fmla="*/ 87 w 87"/>
              <a:gd name="T83" fmla="*/ 1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7" h="39">
                <a:moveTo>
                  <a:pt x="27" y="5"/>
                </a:moveTo>
                <a:lnTo>
                  <a:pt x="21" y="13"/>
                </a:lnTo>
                <a:lnTo>
                  <a:pt x="35" y="0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lnTo>
                  <a:pt x="27" y="5"/>
                </a:lnTo>
                <a:close/>
                <a:moveTo>
                  <a:pt x="87" y="18"/>
                </a:moveTo>
                <a:lnTo>
                  <a:pt x="79" y="13"/>
                </a:lnTo>
                <a:lnTo>
                  <a:pt x="69" y="13"/>
                </a:lnTo>
                <a:lnTo>
                  <a:pt x="53" y="8"/>
                </a:lnTo>
                <a:lnTo>
                  <a:pt x="45" y="5"/>
                </a:lnTo>
                <a:lnTo>
                  <a:pt x="43" y="5"/>
                </a:lnTo>
                <a:lnTo>
                  <a:pt x="37" y="8"/>
                </a:lnTo>
                <a:lnTo>
                  <a:pt x="37" y="16"/>
                </a:lnTo>
                <a:lnTo>
                  <a:pt x="35" y="16"/>
                </a:lnTo>
                <a:lnTo>
                  <a:pt x="19" y="16"/>
                </a:lnTo>
                <a:lnTo>
                  <a:pt x="21" y="13"/>
                </a:lnTo>
                <a:lnTo>
                  <a:pt x="13" y="16"/>
                </a:lnTo>
                <a:lnTo>
                  <a:pt x="8" y="16"/>
                </a:lnTo>
                <a:lnTo>
                  <a:pt x="3" y="16"/>
                </a:lnTo>
                <a:lnTo>
                  <a:pt x="3" y="18"/>
                </a:lnTo>
                <a:lnTo>
                  <a:pt x="0" y="26"/>
                </a:lnTo>
                <a:lnTo>
                  <a:pt x="3" y="24"/>
                </a:lnTo>
                <a:lnTo>
                  <a:pt x="13" y="24"/>
                </a:lnTo>
                <a:lnTo>
                  <a:pt x="11" y="26"/>
                </a:lnTo>
                <a:lnTo>
                  <a:pt x="8" y="26"/>
                </a:lnTo>
                <a:lnTo>
                  <a:pt x="0" y="34"/>
                </a:lnTo>
                <a:lnTo>
                  <a:pt x="3" y="34"/>
                </a:lnTo>
                <a:lnTo>
                  <a:pt x="21" y="34"/>
                </a:lnTo>
                <a:lnTo>
                  <a:pt x="48" y="39"/>
                </a:lnTo>
                <a:lnTo>
                  <a:pt x="79" y="39"/>
                </a:lnTo>
                <a:lnTo>
                  <a:pt x="87" y="39"/>
                </a:lnTo>
                <a:lnTo>
                  <a:pt x="82" y="24"/>
                </a:lnTo>
                <a:lnTo>
                  <a:pt x="87" y="18"/>
                </a:lnTo>
                <a:lnTo>
                  <a:pt x="87" y="18"/>
                </a:lnTo>
                <a:lnTo>
                  <a:pt x="87" y="18"/>
                </a:lnTo>
                <a:lnTo>
                  <a:pt x="87" y="18"/>
                </a:lnTo>
                <a:lnTo>
                  <a:pt x="87" y="18"/>
                </a:lnTo>
                <a:lnTo>
                  <a:pt x="87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41" name="Freeform 27"/>
          <p:cNvSpPr>
            <a:spLocks/>
          </p:cNvSpPr>
          <p:nvPr/>
        </p:nvSpPr>
        <p:spPr bwMode="auto">
          <a:xfrm>
            <a:off x="4725999" y="2797175"/>
            <a:ext cx="960437" cy="762000"/>
          </a:xfrm>
          <a:custGeom>
            <a:avLst/>
            <a:gdLst>
              <a:gd name="T0" fmla="*/ 272 w 278"/>
              <a:gd name="T1" fmla="*/ 132 h 201"/>
              <a:gd name="T2" fmla="*/ 262 w 278"/>
              <a:gd name="T3" fmla="*/ 114 h 201"/>
              <a:gd name="T4" fmla="*/ 262 w 278"/>
              <a:gd name="T5" fmla="*/ 106 h 201"/>
              <a:gd name="T6" fmla="*/ 254 w 278"/>
              <a:gd name="T7" fmla="*/ 93 h 201"/>
              <a:gd name="T8" fmla="*/ 254 w 278"/>
              <a:gd name="T9" fmla="*/ 82 h 201"/>
              <a:gd name="T10" fmla="*/ 265 w 278"/>
              <a:gd name="T11" fmla="*/ 74 h 201"/>
              <a:gd name="T12" fmla="*/ 257 w 278"/>
              <a:gd name="T13" fmla="*/ 43 h 201"/>
              <a:gd name="T14" fmla="*/ 251 w 278"/>
              <a:gd name="T15" fmla="*/ 32 h 201"/>
              <a:gd name="T16" fmla="*/ 243 w 278"/>
              <a:gd name="T17" fmla="*/ 21 h 201"/>
              <a:gd name="T18" fmla="*/ 177 w 278"/>
              <a:gd name="T19" fmla="*/ 16 h 201"/>
              <a:gd name="T20" fmla="*/ 151 w 278"/>
              <a:gd name="T21" fmla="*/ 16 h 201"/>
              <a:gd name="T22" fmla="*/ 138 w 278"/>
              <a:gd name="T23" fmla="*/ 21 h 201"/>
              <a:gd name="T24" fmla="*/ 117 w 278"/>
              <a:gd name="T25" fmla="*/ 13 h 201"/>
              <a:gd name="T26" fmla="*/ 122 w 278"/>
              <a:gd name="T27" fmla="*/ 6 h 201"/>
              <a:gd name="T28" fmla="*/ 88 w 278"/>
              <a:gd name="T29" fmla="*/ 6 h 201"/>
              <a:gd name="T30" fmla="*/ 56 w 278"/>
              <a:gd name="T31" fmla="*/ 16 h 201"/>
              <a:gd name="T32" fmla="*/ 27 w 278"/>
              <a:gd name="T33" fmla="*/ 24 h 201"/>
              <a:gd name="T34" fmla="*/ 11 w 278"/>
              <a:gd name="T35" fmla="*/ 35 h 201"/>
              <a:gd name="T36" fmla="*/ 3 w 278"/>
              <a:gd name="T37" fmla="*/ 40 h 201"/>
              <a:gd name="T38" fmla="*/ 8 w 278"/>
              <a:gd name="T39" fmla="*/ 53 h 201"/>
              <a:gd name="T40" fmla="*/ 3 w 278"/>
              <a:gd name="T41" fmla="*/ 69 h 201"/>
              <a:gd name="T42" fmla="*/ 16 w 278"/>
              <a:gd name="T43" fmla="*/ 82 h 201"/>
              <a:gd name="T44" fmla="*/ 19 w 278"/>
              <a:gd name="T45" fmla="*/ 93 h 201"/>
              <a:gd name="T46" fmla="*/ 16 w 278"/>
              <a:gd name="T47" fmla="*/ 109 h 201"/>
              <a:gd name="T48" fmla="*/ 24 w 278"/>
              <a:gd name="T49" fmla="*/ 114 h 201"/>
              <a:gd name="T50" fmla="*/ 27 w 278"/>
              <a:gd name="T51" fmla="*/ 135 h 201"/>
              <a:gd name="T52" fmla="*/ 35 w 278"/>
              <a:gd name="T53" fmla="*/ 138 h 201"/>
              <a:gd name="T54" fmla="*/ 53 w 278"/>
              <a:gd name="T55" fmla="*/ 140 h 201"/>
              <a:gd name="T56" fmla="*/ 64 w 278"/>
              <a:gd name="T57" fmla="*/ 146 h 201"/>
              <a:gd name="T58" fmla="*/ 64 w 278"/>
              <a:gd name="T59" fmla="*/ 156 h 201"/>
              <a:gd name="T60" fmla="*/ 77 w 278"/>
              <a:gd name="T61" fmla="*/ 164 h 201"/>
              <a:gd name="T62" fmla="*/ 90 w 278"/>
              <a:gd name="T63" fmla="*/ 156 h 201"/>
              <a:gd name="T64" fmla="*/ 103 w 278"/>
              <a:gd name="T65" fmla="*/ 164 h 201"/>
              <a:gd name="T66" fmla="*/ 114 w 278"/>
              <a:gd name="T67" fmla="*/ 167 h 201"/>
              <a:gd name="T68" fmla="*/ 130 w 278"/>
              <a:gd name="T69" fmla="*/ 175 h 201"/>
              <a:gd name="T70" fmla="*/ 151 w 278"/>
              <a:gd name="T71" fmla="*/ 182 h 201"/>
              <a:gd name="T72" fmla="*/ 167 w 278"/>
              <a:gd name="T73" fmla="*/ 196 h 201"/>
              <a:gd name="T74" fmla="*/ 183 w 278"/>
              <a:gd name="T75" fmla="*/ 188 h 201"/>
              <a:gd name="T76" fmla="*/ 217 w 278"/>
              <a:gd name="T77" fmla="*/ 188 h 201"/>
              <a:gd name="T78" fmla="*/ 230 w 278"/>
              <a:gd name="T79" fmla="*/ 198 h 201"/>
              <a:gd name="T80" fmla="*/ 246 w 278"/>
              <a:gd name="T81" fmla="*/ 201 h 201"/>
              <a:gd name="T82" fmla="*/ 243 w 278"/>
              <a:gd name="T83" fmla="*/ 196 h 201"/>
              <a:gd name="T84" fmla="*/ 243 w 278"/>
              <a:gd name="T85" fmla="*/ 185 h 201"/>
              <a:gd name="T86" fmla="*/ 251 w 278"/>
              <a:gd name="T87" fmla="*/ 167 h 201"/>
              <a:gd name="T88" fmla="*/ 278 w 278"/>
              <a:gd name="T89" fmla="*/ 146 h 201"/>
              <a:gd name="T90" fmla="*/ 278 w 278"/>
              <a:gd name="T91" fmla="*/ 138 h 201"/>
              <a:gd name="T92" fmla="*/ 278 w 278"/>
              <a:gd name="T93" fmla="*/ 13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8" h="201">
                <a:moveTo>
                  <a:pt x="278" y="138"/>
                </a:moveTo>
                <a:lnTo>
                  <a:pt x="272" y="135"/>
                </a:lnTo>
                <a:lnTo>
                  <a:pt x="272" y="132"/>
                </a:lnTo>
                <a:lnTo>
                  <a:pt x="265" y="127"/>
                </a:lnTo>
                <a:lnTo>
                  <a:pt x="262" y="119"/>
                </a:lnTo>
                <a:lnTo>
                  <a:pt x="262" y="114"/>
                </a:lnTo>
                <a:lnTo>
                  <a:pt x="262" y="111"/>
                </a:lnTo>
                <a:lnTo>
                  <a:pt x="262" y="109"/>
                </a:lnTo>
                <a:lnTo>
                  <a:pt x="262" y="106"/>
                </a:lnTo>
                <a:lnTo>
                  <a:pt x="262" y="103"/>
                </a:lnTo>
                <a:lnTo>
                  <a:pt x="262" y="95"/>
                </a:lnTo>
                <a:lnTo>
                  <a:pt x="254" y="93"/>
                </a:lnTo>
                <a:lnTo>
                  <a:pt x="251" y="93"/>
                </a:lnTo>
                <a:lnTo>
                  <a:pt x="251" y="87"/>
                </a:lnTo>
                <a:lnTo>
                  <a:pt x="254" y="82"/>
                </a:lnTo>
                <a:lnTo>
                  <a:pt x="262" y="77"/>
                </a:lnTo>
                <a:lnTo>
                  <a:pt x="265" y="77"/>
                </a:lnTo>
                <a:lnTo>
                  <a:pt x="265" y="74"/>
                </a:lnTo>
                <a:lnTo>
                  <a:pt x="265" y="61"/>
                </a:lnTo>
                <a:lnTo>
                  <a:pt x="262" y="53"/>
                </a:lnTo>
                <a:lnTo>
                  <a:pt x="257" y="43"/>
                </a:lnTo>
                <a:lnTo>
                  <a:pt x="257" y="43"/>
                </a:lnTo>
                <a:lnTo>
                  <a:pt x="254" y="35"/>
                </a:lnTo>
                <a:lnTo>
                  <a:pt x="251" y="32"/>
                </a:lnTo>
                <a:lnTo>
                  <a:pt x="251" y="32"/>
                </a:lnTo>
                <a:lnTo>
                  <a:pt x="246" y="24"/>
                </a:lnTo>
                <a:lnTo>
                  <a:pt x="243" y="21"/>
                </a:lnTo>
                <a:lnTo>
                  <a:pt x="235" y="21"/>
                </a:lnTo>
                <a:lnTo>
                  <a:pt x="204" y="21"/>
                </a:lnTo>
                <a:lnTo>
                  <a:pt x="177" y="16"/>
                </a:lnTo>
                <a:lnTo>
                  <a:pt x="159" y="16"/>
                </a:lnTo>
                <a:lnTo>
                  <a:pt x="156" y="16"/>
                </a:lnTo>
                <a:lnTo>
                  <a:pt x="151" y="16"/>
                </a:lnTo>
                <a:lnTo>
                  <a:pt x="143" y="16"/>
                </a:lnTo>
                <a:lnTo>
                  <a:pt x="140" y="21"/>
                </a:lnTo>
                <a:lnTo>
                  <a:pt x="138" y="21"/>
                </a:lnTo>
                <a:lnTo>
                  <a:pt x="138" y="16"/>
                </a:lnTo>
                <a:lnTo>
                  <a:pt x="125" y="16"/>
                </a:lnTo>
                <a:lnTo>
                  <a:pt x="117" y="13"/>
                </a:lnTo>
                <a:lnTo>
                  <a:pt x="114" y="6"/>
                </a:lnTo>
                <a:lnTo>
                  <a:pt x="117" y="6"/>
                </a:lnTo>
                <a:lnTo>
                  <a:pt x="122" y="6"/>
                </a:lnTo>
                <a:lnTo>
                  <a:pt x="114" y="0"/>
                </a:lnTo>
                <a:lnTo>
                  <a:pt x="106" y="0"/>
                </a:lnTo>
                <a:lnTo>
                  <a:pt x="88" y="6"/>
                </a:lnTo>
                <a:lnTo>
                  <a:pt x="69" y="8"/>
                </a:lnTo>
                <a:lnTo>
                  <a:pt x="61" y="13"/>
                </a:lnTo>
                <a:lnTo>
                  <a:pt x="56" y="16"/>
                </a:lnTo>
                <a:lnTo>
                  <a:pt x="51" y="21"/>
                </a:lnTo>
                <a:lnTo>
                  <a:pt x="43" y="24"/>
                </a:lnTo>
                <a:lnTo>
                  <a:pt x="27" y="24"/>
                </a:lnTo>
                <a:lnTo>
                  <a:pt x="16" y="32"/>
                </a:lnTo>
                <a:lnTo>
                  <a:pt x="8" y="32"/>
                </a:lnTo>
                <a:lnTo>
                  <a:pt x="11" y="35"/>
                </a:lnTo>
                <a:lnTo>
                  <a:pt x="11" y="40"/>
                </a:lnTo>
                <a:lnTo>
                  <a:pt x="8" y="40"/>
                </a:lnTo>
                <a:lnTo>
                  <a:pt x="3" y="40"/>
                </a:lnTo>
                <a:lnTo>
                  <a:pt x="3" y="43"/>
                </a:lnTo>
                <a:lnTo>
                  <a:pt x="8" y="50"/>
                </a:lnTo>
                <a:lnTo>
                  <a:pt x="8" y="53"/>
                </a:lnTo>
                <a:lnTo>
                  <a:pt x="8" y="58"/>
                </a:lnTo>
                <a:lnTo>
                  <a:pt x="0" y="66"/>
                </a:lnTo>
                <a:lnTo>
                  <a:pt x="3" y="69"/>
                </a:lnTo>
                <a:lnTo>
                  <a:pt x="11" y="74"/>
                </a:lnTo>
                <a:lnTo>
                  <a:pt x="16" y="77"/>
                </a:lnTo>
                <a:lnTo>
                  <a:pt x="16" y="82"/>
                </a:lnTo>
                <a:lnTo>
                  <a:pt x="16" y="85"/>
                </a:lnTo>
                <a:lnTo>
                  <a:pt x="16" y="87"/>
                </a:lnTo>
                <a:lnTo>
                  <a:pt x="19" y="93"/>
                </a:lnTo>
                <a:lnTo>
                  <a:pt x="19" y="101"/>
                </a:lnTo>
                <a:lnTo>
                  <a:pt x="16" y="103"/>
                </a:lnTo>
                <a:lnTo>
                  <a:pt x="16" y="109"/>
                </a:lnTo>
                <a:lnTo>
                  <a:pt x="19" y="109"/>
                </a:lnTo>
                <a:lnTo>
                  <a:pt x="19" y="114"/>
                </a:lnTo>
                <a:lnTo>
                  <a:pt x="24" y="114"/>
                </a:lnTo>
                <a:lnTo>
                  <a:pt x="27" y="119"/>
                </a:lnTo>
                <a:lnTo>
                  <a:pt x="27" y="127"/>
                </a:lnTo>
                <a:lnTo>
                  <a:pt x="27" y="135"/>
                </a:lnTo>
                <a:lnTo>
                  <a:pt x="30" y="135"/>
                </a:lnTo>
                <a:lnTo>
                  <a:pt x="35" y="135"/>
                </a:lnTo>
                <a:lnTo>
                  <a:pt x="35" y="138"/>
                </a:lnTo>
                <a:lnTo>
                  <a:pt x="37" y="140"/>
                </a:lnTo>
                <a:lnTo>
                  <a:pt x="45" y="140"/>
                </a:lnTo>
                <a:lnTo>
                  <a:pt x="53" y="140"/>
                </a:lnTo>
                <a:lnTo>
                  <a:pt x="53" y="146"/>
                </a:lnTo>
                <a:lnTo>
                  <a:pt x="61" y="146"/>
                </a:lnTo>
                <a:lnTo>
                  <a:pt x="64" y="146"/>
                </a:lnTo>
                <a:lnTo>
                  <a:pt x="64" y="148"/>
                </a:lnTo>
                <a:lnTo>
                  <a:pt x="61" y="153"/>
                </a:lnTo>
                <a:lnTo>
                  <a:pt x="64" y="156"/>
                </a:lnTo>
                <a:lnTo>
                  <a:pt x="69" y="161"/>
                </a:lnTo>
                <a:lnTo>
                  <a:pt x="72" y="164"/>
                </a:lnTo>
                <a:lnTo>
                  <a:pt x="77" y="164"/>
                </a:lnTo>
                <a:lnTo>
                  <a:pt x="85" y="156"/>
                </a:lnTo>
                <a:lnTo>
                  <a:pt x="80" y="153"/>
                </a:lnTo>
                <a:lnTo>
                  <a:pt x="90" y="156"/>
                </a:lnTo>
                <a:lnTo>
                  <a:pt x="96" y="156"/>
                </a:lnTo>
                <a:lnTo>
                  <a:pt x="103" y="156"/>
                </a:lnTo>
                <a:lnTo>
                  <a:pt x="103" y="164"/>
                </a:lnTo>
                <a:lnTo>
                  <a:pt x="103" y="167"/>
                </a:lnTo>
                <a:lnTo>
                  <a:pt x="106" y="167"/>
                </a:lnTo>
                <a:lnTo>
                  <a:pt x="114" y="167"/>
                </a:lnTo>
                <a:lnTo>
                  <a:pt x="117" y="167"/>
                </a:lnTo>
                <a:lnTo>
                  <a:pt x="125" y="172"/>
                </a:lnTo>
                <a:lnTo>
                  <a:pt x="130" y="175"/>
                </a:lnTo>
                <a:lnTo>
                  <a:pt x="138" y="188"/>
                </a:lnTo>
                <a:lnTo>
                  <a:pt x="143" y="182"/>
                </a:lnTo>
                <a:lnTo>
                  <a:pt x="151" y="182"/>
                </a:lnTo>
                <a:lnTo>
                  <a:pt x="159" y="188"/>
                </a:lnTo>
                <a:lnTo>
                  <a:pt x="164" y="196"/>
                </a:lnTo>
                <a:lnTo>
                  <a:pt x="167" y="196"/>
                </a:lnTo>
                <a:lnTo>
                  <a:pt x="175" y="190"/>
                </a:lnTo>
                <a:lnTo>
                  <a:pt x="177" y="188"/>
                </a:lnTo>
                <a:lnTo>
                  <a:pt x="183" y="188"/>
                </a:lnTo>
                <a:lnTo>
                  <a:pt x="193" y="190"/>
                </a:lnTo>
                <a:lnTo>
                  <a:pt x="204" y="188"/>
                </a:lnTo>
                <a:lnTo>
                  <a:pt x="217" y="188"/>
                </a:lnTo>
                <a:lnTo>
                  <a:pt x="222" y="193"/>
                </a:lnTo>
                <a:lnTo>
                  <a:pt x="225" y="196"/>
                </a:lnTo>
                <a:lnTo>
                  <a:pt x="230" y="198"/>
                </a:lnTo>
                <a:lnTo>
                  <a:pt x="238" y="198"/>
                </a:lnTo>
                <a:lnTo>
                  <a:pt x="243" y="198"/>
                </a:lnTo>
                <a:lnTo>
                  <a:pt x="246" y="201"/>
                </a:lnTo>
                <a:lnTo>
                  <a:pt x="246" y="201"/>
                </a:lnTo>
                <a:lnTo>
                  <a:pt x="246" y="198"/>
                </a:lnTo>
                <a:lnTo>
                  <a:pt x="243" y="196"/>
                </a:lnTo>
                <a:lnTo>
                  <a:pt x="243" y="190"/>
                </a:lnTo>
                <a:lnTo>
                  <a:pt x="243" y="188"/>
                </a:lnTo>
                <a:lnTo>
                  <a:pt x="243" y="185"/>
                </a:lnTo>
                <a:lnTo>
                  <a:pt x="243" y="182"/>
                </a:lnTo>
                <a:lnTo>
                  <a:pt x="243" y="180"/>
                </a:lnTo>
                <a:lnTo>
                  <a:pt x="251" y="167"/>
                </a:lnTo>
                <a:lnTo>
                  <a:pt x="265" y="153"/>
                </a:lnTo>
                <a:lnTo>
                  <a:pt x="278" y="148"/>
                </a:lnTo>
                <a:lnTo>
                  <a:pt x="278" y="146"/>
                </a:lnTo>
                <a:lnTo>
                  <a:pt x="272" y="140"/>
                </a:lnTo>
                <a:lnTo>
                  <a:pt x="278" y="138"/>
                </a:lnTo>
                <a:lnTo>
                  <a:pt x="278" y="138"/>
                </a:lnTo>
                <a:lnTo>
                  <a:pt x="278" y="138"/>
                </a:lnTo>
                <a:lnTo>
                  <a:pt x="278" y="138"/>
                </a:lnTo>
                <a:lnTo>
                  <a:pt x="278" y="138"/>
                </a:lnTo>
                <a:lnTo>
                  <a:pt x="278" y="138"/>
                </a:lnTo>
                <a:close/>
              </a:path>
            </a:pathLst>
          </a:custGeom>
          <a:pattFill prst="wdDnDiag">
            <a:fgClr>
              <a:srgbClr val="7030A0"/>
            </a:fgClr>
            <a:bgClr>
              <a:srgbClr val="4E918A"/>
            </a:bgClr>
          </a:patt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42" name="Freeform 28"/>
          <p:cNvSpPr>
            <a:spLocks/>
          </p:cNvSpPr>
          <p:nvPr/>
        </p:nvSpPr>
        <p:spPr bwMode="auto">
          <a:xfrm>
            <a:off x="5019675" y="3487738"/>
            <a:ext cx="528638" cy="254000"/>
          </a:xfrm>
          <a:custGeom>
            <a:avLst/>
            <a:gdLst>
              <a:gd name="T0" fmla="*/ 137 w 153"/>
              <a:gd name="T1" fmla="*/ 11 h 67"/>
              <a:gd name="T2" fmla="*/ 119 w 153"/>
              <a:gd name="T3" fmla="*/ 6 h 67"/>
              <a:gd name="T4" fmla="*/ 98 w 153"/>
              <a:gd name="T5" fmla="*/ 6 h 67"/>
              <a:gd name="T6" fmla="*/ 90 w 153"/>
              <a:gd name="T7" fmla="*/ 8 h 67"/>
              <a:gd name="T8" fmla="*/ 79 w 153"/>
              <a:gd name="T9" fmla="*/ 14 h 67"/>
              <a:gd name="T10" fmla="*/ 66 w 153"/>
              <a:gd name="T11" fmla="*/ 0 h 67"/>
              <a:gd name="T12" fmla="*/ 53 w 153"/>
              <a:gd name="T13" fmla="*/ 6 h 67"/>
              <a:gd name="T14" fmla="*/ 32 w 153"/>
              <a:gd name="T15" fmla="*/ 8 h 67"/>
              <a:gd name="T16" fmla="*/ 29 w 153"/>
              <a:gd name="T17" fmla="*/ 16 h 67"/>
              <a:gd name="T18" fmla="*/ 21 w 153"/>
              <a:gd name="T19" fmla="*/ 24 h 67"/>
              <a:gd name="T20" fmla="*/ 3 w 153"/>
              <a:gd name="T21" fmla="*/ 27 h 67"/>
              <a:gd name="T22" fmla="*/ 0 w 153"/>
              <a:gd name="T23" fmla="*/ 40 h 67"/>
              <a:gd name="T24" fmla="*/ 0 w 153"/>
              <a:gd name="T25" fmla="*/ 51 h 67"/>
              <a:gd name="T26" fmla="*/ 13 w 153"/>
              <a:gd name="T27" fmla="*/ 59 h 67"/>
              <a:gd name="T28" fmla="*/ 21 w 153"/>
              <a:gd name="T29" fmla="*/ 67 h 67"/>
              <a:gd name="T30" fmla="*/ 53 w 153"/>
              <a:gd name="T31" fmla="*/ 61 h 67"/>
              <a:gd name="T32" fmla="*/ 55 w 153"/>
              <a:gd name="T33" fmla="*/ 53 h 67"/>
              <a:gd name="T34" fmla="*/ 66 w 153"/>
              <a:gd name="T35" fmla="*/ 53 h 67"/>
              <a:gd name="T36" fmla="*/ 79 w 153"/>
              <a:gd name="T37" fmla="*/ 51 h 67"/>
              <a:gd name="T38" fmla="*/ 90 w 153"/>
              <a:gd name="T39" fmla="*/ 51 h 67"/>
              <a:gd name="T40" fmla="*/ 98 w 153"/>
              <a:gd name="T41" fmla="*/ 43 h 67"/>
              <a:gd name="T42" fmla="*/ 108 w 153"/>
              <a:gd name="T43" fmla="*/ 35 h 67"/>
              <a:gd name="T44" fmla="*/ 119 w 153"/>
              <a:gd name="T45" fmla="*/ 37 h 67"/>
              <a:gd name="T46" fmla="*/ 127 w 153"/>
              <a:gd name="T47" fmla="*/ 40 h 67"/>
              <a:gd name="T48" fmla="*/ 135 w 153"/>
              <a:gd name="T49" fmla="*/ 43 h 67"/>
              <a:gd name="T50" fmla="*/ 143 w 153"/>
              <a:gd name="T51" fmla="*/ 43 h 67"/>
              <a:gd name="T52" fmla="*/ 143 w 153"/>
              <a:gd name="T53" fmla="*/ 40 h 67"/>
              <a:gd name="T54" fmla="*/ 150 w 153"/>
              <a:gd name="T55" fmla="*/ 24 h 67"/>
              <a:gd name="T56" fmla="*/ 145 w 153"/>
              <a:gd name="T57" fmla="*/ 16 h 67"/>
              <a:gd name="T58" fmla="*/ 140 w 153"/>
              <a:gd name="T59" fmla="*/ 14 h 67"/>
              <a:gd name="T60" fmla="*/ 140 w 153"/>
              <a:gd name="T61" fmla="*/ 14 h 67"/>
              <a:gd name="T62" fmla="*/ 140 w 153"/>
              <a:gd name="T63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3" h="67">
                <a:moveTo>
                  <a:pt x="140" y="14"/>
                </a:moveTo>
                <a:lnTo>
                  <a:pt x="137" y="11"/>
                </a:lnTo>
                <a:lnTo>
                  <a:pt x="132" y="6"/>
                </a:lnTo>
                <a:lnTo>
                  <a:pt x="119" y="6"/>
                </a:lnTo>
                <a:lnTo>
                  <a:pt x="108" y="8"/>
                </a:lnTo>
                <a:lnTo>
                  <a:pt x="98" y="6"/>
                </a:lnTo>
                <a:lnTo>
                  <a:pt x="92" y="6"/>
                </a:lnTo>
                <a:lnTo>
                  <a:pt x="90" y="8"/>
                </a:lnTo>
                <a:lnTo>
                  <a:pt x="82" y="14"/>
                </a:lnTo>
                <a:lnTo>
                  <a:pt x="79" y="14"/>
                </a:lnTo>
                <a:lnTo>
                  <a:pt x="74" y="6"/>
                </a:lnTo>
                <a:lnTo>
                  <a:pt x="66" y="0"/>
                </a:lnTo>
                <a:lnTo>
                  <a:pt x="58" y="0"/>
                </a:lnTo>
                <a:lnTo>
                  <a:pt x="53" y="6"/>
                </a:lnTo>
                <a:lnTo>
                  <a:pt x="45" y="6"/>
                </a:lnTo>
                <a:lnTo>
                  <a:pt x="32" y="8"/>
                </a:lnTo>
                <a:lnTo>
                  <a:pt x="32" y="11"/>
                </a:lnTo>
                <a:lnTo>
                  <a:pt x="29" y="16"/>
                </a:lnTo>
                <a:lnTo>
                  <a:pt x="26" y="19"/>
                </a:lnTo>
                <a:lnTo>
                  <a:pt x="21" y="24"/>
                </a:lnTo>
                <a:lnTo>
                  <a:pt x="11" y="27"/>
                </a:lnTo>
                <a:lnTo>
                  <a:pt x="3" y="27"/>
                </a:lnTo>
                <a:lnTo>
                  <a:pt x="0" y="35"/>
                </a:lnTo>
                <a:lnTo>
                  <a:pt x="0" y="40"/>
                </a:lnTo>
                <a:lnTo>
                  <a:pt x="0" y="43"/>
                </a:lnTo>
                <a:lnTo>
                  <a:pt x="0" y="51"/>
                </a:lnTo>
                <a:lnTo>
                  <a:pt x="5" y="53"/>
                </a:lnTo>
                <a:lnTo>
                  <a:pt x="13" y="59"/>
                </a:lnTo>
                <a:lnTo>
                  <a:pt x="16" y="59"/>
                </a:lnTo>
                <a:lnTo>
                  <a:pt x="21" y="67"/>
                </a:lnTo>
                <a:lnTo>
                  <a:pt x="32" y="67"/>
                </a:lnTo>
                <a:lnTo>
                  <a:pt x="53" y="61"/>
                </a:lnTo>
                <a:lnTo>
                  <a:pt x="53" y="59"/>
                </a:lnTo>
                <a:lnTo>
                  <a:pt x="55" y="53"/>
                </a:lnTo>
                <a:lnTo>
                  <a:pt x="58" y="53"/>
                </a:lnTo>
                <a:lnTo>
                  <a:pt x="66" y="53"/>
                </a:lnTo>
                <a:lnTo>
                  <a:pt x="71" y="45"/>
                </a:lnTo>
                <a:lnTo>
                  <a:pt x="79" y="51"/>
                </a:lnTo>
                <a:lnTo>
                  <a:pt x="84" y="51"/>
                </a:lnTo>
                <a:lnTo>
                  <a:pt x="90" y="51"/>
                </a:lnTo>
                <a:lnTo>
                  <a:pt x="92" y="45"/>
                </a:lnTo>
                <a:lnTo>
                  <a:pt x="98" y="43"/>
                </a:lnTo>
                <a:lnTo>
                  <a:pt x="98" y="35"/>
                </a:lnTo>
                <a:lnTo>
                  <a:pt x="108" y="35"/>
                </a:lnTo>
                <a:lnTo>
                  <a:pt x="116" y="40"/>
                </a:lnTo>
                <a:lnTo>
                  <a:pt x="119" y="37"/>
                </a:lnTo>
                <a:lnTo>
                  <a:pt x="124" y="35"/>
                </a:lnTo>
                <a:lnTo>
                  <a:pt x="127" y="40"/>
                </a:lnTo>
                <a:lnTo>
                  <a:pt x="132" y="43"/>
                </a:lnTo>
                <a:lnTo>
                  <a:pt x="135" y="43"/>
                </a:lnTo>
                <a:lnTo>
                  <a:pt x="140" y="43"/>
                </a:lnTo>
                <a:lnTo>
                  <a:pt x="143" y="43"/>
                </a:lnTo>
                <a:lnTo>
                  <a:pt x="143" y="43"/>
                </a:lnTo>
                <a:lnTo>
                  <a:pt x="143" y="40"/>
                </a:lnTo>
                <a:lnTo>
                  <a:pt x="145" y="32"/>
                </a:lnTo>
                <a:lnTo>
                  <a:pt x="150" y="24"/>
                </a:lnTo>
                <a:lnTo>
                  <a:pt x="153" y="16"/>
                </a:lnTo>
                <a:lnTo>
                  <a:pt x="145" y="16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44" name="Freeform 29"/>
          <p:cNvSpPr>
            <a:spLocks/>
          </p:cNvSpPr>
          <p:nvPr/>
        </p:nvSpPr>
        <p:spPr bwMode="auto">
          <a:xfrm>
            <a:off x="4946650" y="3619505"/>
            <a:ext cx="646113" cy="371475"/>
          </a:xfrm>
          <a:custGeom>
            <a:avLst/>
            <a:gdLst>
              <a:gd name="T0" fmla="*/ 171 w 187"/>
              <a:gd name="T1" fmla="*/ 8 h 98"/>
              <a:gd name="T2" fmla="*/ 164 w 187"/>
              <a:gd name="T3" fmla="*/ 8 h 98"/>
              <a:gd name="T4" fmla="*/ 161 w 187"/>
              <a:gd name="T5" fmla="*/ 8 h 98"/>
              <a:gd name="T6" fmla="*/ 153 w 187"/>
              <a:gd name="T7" fmla="*/ 8 h 98"/>
              <a:gd name="T8" fmla="*/ 145 w 187"/>
              <a:gd name="T9" fmla="*/ 0 h 98"/>
              <a:gd name="T10" fmla="*/ 137 w 187"/>
              <a:gd name="T11" fmla="*/ 5 h 98"/>
              <a:gd name="T12" fmla="*/ 119 w 187"/>
              <a:gd name="T13" fmla="*/ 0 h 98"/>
              <a:gd name="T14" fmla="*/ 113 w 187"/>
              <a:gd name="T15" fmla="*/ 10 h 98"/>
              <a:gd name="T16" fmla="*/ 105 w 187"/>
              <a:gd name="T17" fmla="*/ 16 h 98"/>
              <a:gd name="T18" fmla="*/ 92 w 187"/>
              <a:gd name="T19" fmla="*/ 10 h 98"/>
              <a:gd name="T20" fmla="*/ 79 w 187"/>
              <a:gd name="T21" fmla="*/ 18 h 98"/>
              <a:gd name="T22" fmla="*/ 74 w 187"/>
              <a:gd name="T23" fmla="*/ 24 h 98"/>
              <a:gd name="T24" fmla="*/ 53 w 187"/>
              <a:gd name="T25" fmla="*/ 32 h 98"/>
              <a:gd name="T26" fmla="*/ 37 w 187"/>
              <a:gd name="T27" fmla="*/ 24 h 98"/>
              <a:gd name="T28" fmla="*/ 26 w 187"/>
              <a:gd name="T29" fmla="*/ 18 h 98"/>
              <a:gd name="T30" fmla="*/ 21 w 187"/>
              <a:gd name="T31" fmla="*/ 32 h 98"/>
              <a:gd name="T32" fmla="*/ 16 w 187"/>
              <a:gd name="T33" fmla="*/ 32 h 98"/>
              <a:gd name="T34" fmla="*/ 8 w 187"/>
              <a:gd name="T35" fmla="*/ 32 h 98"/>
              <a:gd name="T36" fmla="*/ 13 w 187"/>
              <a:gd name="T37" fmla="*/ 37 h 98"/>
              <a:gd name="T38" fmla="*/ 8 w 187"/>
              <a:gd name="T39" fmla="*/ 45 h 98"/>
              <a:gd name="T40" fmla="*/ 0 w 187"/>
              <a:gd name="T41" fmla="*/ 61 h 98"/>
              <a:gd name="T42" fmla="*/ 26 w 187"/>
              <a:gd name="T43" fmla="*/ 87 h 98"/>
              <a:gd name="T44" fmla="*/ 47 w 187"/>
              <a:gd name="T45" fmla="*/ 98 h 98"/>
              <a:gd name="T46" fmla="*/ 66 w 187"/>
              <a:gd name="T47" fmla="*/ 98 h 98"/>
              <a:gd name="T48" fmla="*/ 69 w 187"/>
              <a:gd name="T49" fmla="*/ 95 h 98"/>
              <a:gd name="T50" fmla="*/ 82 w 187"/>
              <a:gd name="T51" fmla="*/ 92 h 98"/>
              <a:gd name="T52" fmla="*/ 92 w 187"/>
              <a:gd name="T53" fmla="*/ 92 h 98"/>
              <a:gd name="T54" fmla="*/ 100 w 187"/>
              <a:gd name="T55" fmla="*/ 84 h 98"/>
              <a:gd name="T56" fmla="*/ 113 w 187"/>
              <a:gd name="T57" fmla="*/ 87 h 98"/>
              <a:gd name="T58" fmla="*/ 121 w 187"/>
              <a:gd name="T59" fmla="*/ 84 h 98"/>
              <a:gd name="T60" fmla="*/ 129 w 187"/>
              <a:gd name="T61" fmla="*/ 84 h 98"/>
              <a:gd name="T62" fmla="*/ 137 w 187"/>
              <a:gd name="T63" fmla="*/ 79 h 98"/>
              <a:gd name="T64" fmla="*/ 145 w 187"/>
              <a:gd name="T65" fmla="*/ 76 h 98"/>
              <a:gd name="T66" fmla="*/ 153 w 187"/>
              <a:gd name="T67" fmla="*/ 63 h 98"/>
              <a:gd name="T68" fmla="*/ 164 w 187"/>
              <a:gd name="T69" fmla="*/ 42 h 98"/>
              <a:gd name="T70" fmla="*/ 164 w 187"/>
              <a:gd name="T71" fmla="*/ 34 h 98"/>
              <a:gd name="T72" fmla="*/ 174 w 187"/>
              <a:gd name="T73" fmla="*/ 32 h 98"/>
              <a:gd name="T74" fmla="*/ 185 w 187"/>
              <a:gd name="T75" fmla="*/ 24 h 98"/>
              <a:gd name="T76" fmla="*/ 187 w 187"/>
              <a:gd name="T77" fmla="*/ 18 h 98"/>
              <a:gd name="T78" fmla="*/ 182 w 187"/>
              <a:gd name="T79" fmla="*/ 16 h 98"/>
              <a:gd name="T80" fmla="*/ 182 w 187"/>
              <a:gd name="T81" fmla="*/ 16 h 98"/>
              <a:gd name="T82" fmla="*/ 182 w 187"/>
              <a:gd name="T83" fmla="*/ 1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7" h="98">
                <a:moveTo>
                  <a:pt x="182" y="16"/>
                </a:moveTo>
                <a:lnTo>
                  <a:pt x="171" y="8"/>
                </a:lnTo>
                <a:lnTo>
                  <a:pt x="166" y="8"/>
                </a:lnTo>
                <a:lnTo>
                  <a:pt x="164" y="8"/>
                </a:lnTo>
                <a:lnTo>
                  <a:pt x="164" y="8"/>
                </a:lnTo>
                <a:lnTo>
                  <a:pt x="161" y="8"/>
                </a:lnTo>
                <a:lnTo>
                  <a:pt x="156" y="8"/>
                </a:lnTo>
                <a:lnTo>
                  <a:pt x="153" y="8"/>
                </a:lnTo>
                <a:lnTo>
                  <a:pt x="148" y="5"/>
                </a:lnTo>
                <a:lnTo>
                  <a:pt x="145" y="0"/>
                </a:lnTo>
                <a:lnTo>
                  <a:pt x="140" y="2"/>
                </a:lnTo>
                <a:lnTo>
                  <a:pt x="137" y="5"/>
                </a:lnTo>
                <a:lnTo>
                  <a:pt x="129" y="0"/>
                </a:lnTo>
                <a:lnTo>
                  <a:pt x="119" y="0"/>
                </a:lnTo>
                <a:lnTo>
                  <a:pt x="119" y="8"/>
                </a:lnTo>
                <a:lnTo>
                  <a:pt x="113" y="10"/>
                </a:lnTo>
                <a:lnTo>
                  <a:pt x="111" y="16"/>
                </a:lnTo>
                <a:lnTo>
                  <a:pt x="105" y="16"/>
                </a:lnTo>
                <a:lnTo>
                  <a:pt x="100" y="16"/>
                </a:lnTo>
                <a:lnTo>
                  <a:pt x="92" y="10"/>
                </a:lnTo>
                <a:lnTo>
                  <a:pt x="87" y="18"/>
                </a:lnTo>
                <a:lnTo>
                  <a:pt x="79" y="18"/>
                </a:lnTo>
                <a:lnTo>
                  <a:pt x="76" y="18"/>
                </a:lnTo>
                <a:lnTo>
                  <a:pt x="74" y="24"/>
                </a:lnTo>
                <a:lnTo>
                  <a:pt x="74" y="26"/>
                </a:lnTo>
                <a:lnTo>
                  <a:pt x="53" y="32"/>
                </a:lnTo>
                <a:lnTo>
                  <a:pt x="42" y="32"/>
                </a:lnTo>
                <a:lnTo>
                  <a:pt x="37" y="24"/>
                </a:lnTo>
                <a:lnTo>
                  <a:pt x="34" y="24"/>
                </a:lnTo>
                <a:lnTo>
                  <a:pt x="26" y="18"/>
                </a:lnTo>
                <a:lnTo>
                  <a:pt x="24" y="24"/>
                </a:lnTo>
                <a:lnTo>
                  <a:pt x="21" y="32"/>
                </a:lnTo>
                <a:lnTo>
                  <a:pt x="21" y="34"/>
                </a:lnTo>
                <a:lnTo>
                  <a:pt x="16" y="32"/>
                </a:lnTo>
                <a:lnTo>
                  <a:pt x="13" y="32"/>
                </a:lnTo>
                <a:lnTo>
                  <a:pt x="8" y="32"/>
                </a:lnTo>
                <a:lnTo>
                  <a:pt x="13" y="34"/>
                </a:lnTo>
                <a:lnTo>
                  <a:pt x="13" y="37"/>
                </a:lnTo>
                <a:lnTo>
                  <a:pt x="8" y="42"/>
                </a:lnTo>
                <a:lnTo>
                  <a:pt x="8" y="45"/>
                </a:lnTo>
                <a:lnTo>
                  <a:pt x="8" y="58"/>
                </a:lnTo>
                <a:lnTo>
                  <a:pt x="0" y="61"/>
                </a:lnTo>
                <a:lnTo>
                  <a:pt x="13" y="76"/>
                </a:lnTo>
                <a:lnTo>
                  <a:pt x="26" y="87"/>
                </a:lnTo>
                <a:lnTo>
                  <a:pt x="39" y="95"/>
                </a:lnTo>
                <a:lnTo>
                  <a:pt x="47" y="98"/>
                </a:lnTo>
                <a:lnTo>
                  <a:pt x="53" y="98"/>
                </a:lnTo>
                <a:lnTo>
                  <a:pt x="66" y="98"/>
                </a:lnTo>
                <a:lnTo>
                  <a:pt x="69" y="98"/>
                </a:lnTo>
                <a:lnTo>
                  <a:pt x="69" y="95"/>
                </a:lnTo>
                <a:lnTo>
                  <a:pt x="76" y="95"/>
                </a:lnTo>
                <a:lnTo>
                  <a:pt x="82" y="92"/>
                </a:lnTo>
                <a:lnTo>
                  <a:pt x="87" y="92"/>
                </a:lnTo>
                <a:lnTo>
                  <a:pt x="92" y="92"/>
                </a:lnTo>
                <a:lnTo>
                  <a:pt x="95" y="87"/>
                </a:lnTo>
                <a:lnTo>
                  <a:pt x="100" y="84"/>
                </a:lnTo>
                <a:lnTo>
                  <a:pt x="105" y="87"/>
                </a:lnTo>
                <a:lnTo>
                  <a:pt x="113" y="87"/>
                </a:lnTo>
                <a:lnTo>
                  <a:pt x="116" y="87"/>
                </a:lnTo>
                <a:lnTo>
                  <a:pt x="121" y="84"/>
                </a:lnTo>
                <a:lnTo>
                  <a:pt x="127" y="87"/>
                </a:lnTo>
                <a:lnTo>
                  <a:pt x="129" y="84"/>
                </a:lnTo>
                <a:lnTo>
                  <a:pt x="129" y="79"/>
                </a:lnTo>
                <a:lnTo>
                  <a:pt x="137" y="79"/>
                </a:lnTo>
                <a:lnTo>
                  <a:pt x="140" y="79"/>
                </a:lnTo>
                <a:lnTo>
                  <a:pt x="145" y="76"/>
                </a:lnTo>
                <a:lnTo>
                  <a:pt x="145" y="71"/>
                </a:lnTo>
                <a:lnTo>
                  <a:pt x="153" y="63"/>
                </a:lnTo>
                <a:lnTo>
                  <a:pt x="156" y="53"/>
                </a:lnTo>
                <a:lnTo>
                  <a:pt x="164" y="42"/>
                </a:lnTo>
                <a:lnTo>
                  <a:pt x="164" y="37"/>
                </a:lnTo>
                <a:lnTo>
                  <a:pt x="164" y="34"/>
                </a:lnTo>
                <a:lnTo>
                  <a:pt x="171" y="32"/>
                </a:lnTo>
                <a:lnTo>
                  <a:pt x="174" y="32"/>
                </a:lnTo>
                <a:lnTo>
                  <a:pt x="182" y="26"/>
                </a:lnTo>
                <a:lnTo>
                  <a:pt x="185" y="24"/>
                </a:lnTo>
                <a:lnTo>
                  <a:pt x="187" y="24"/>
                </a:lnTo>
                <a:lnTo>
                  <a:pt x="187" y="18"/>
                </a:lnTo>
                <a:lnTo>
                  <a:pt x="182" y="16"/>
                </a:lnTo>
                <a:lnTo>
                  <a:pt x="182" y="16"/>
                </a:lnTo>
                <a:lnTo>
                  <a:pt x="182" y="16"/>
                </a:lnTo>
                <a:lnTo>
                  <a:pt x="182" y="16"/>
                </a:lnTo>
                <a:lnTo>
                  <a:pt x="182" y="16"/>
                </a:lnTo>
                <a:lnTo>
                  <a:pt x="182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45" name="Freeform 30"/>
          <p:cNvSpPr>
            <a:spLocks noEditPoints="1"/>
          </p:cNvSpPr>
          <p:nvPr/>
        </p:nvSpPr>
        <p:spPr bwMode="auto">
          <a:xfrm>
            <a:off x="4006850" y="3821113"/>
            <a:ext cx="1195388" cy="1408112"/>
          </a:xfrm>
          <a:custGeom>
            <a:avLst/>
            <a:gdLst>
              <a:gd name="T0" fmla="*/ 227 w 346"/>
              <a:gd name="T1" fmla="*/ 322 h 372"/>
              <a:gd name="T2" fmla="*/ 190 w 346"/>
              <a:gd name="T3" fmla="*/ 319 h 372"/>
              <a:gd name="T4" fmla="*/ 172 w 346"/>
              <a:gd name="T5" fmla="*/ 332 h 372"/>
              <a:gd name="T6" fmla="*/ 224 w 346"/>
              <a:gd name="T7" fmla="*/ 356 h 372"/>
              <a:gd name="T8" fmla="*/ 253 w 346"/>
              <a:gd name="T9" fmla="*/ 359 h 372"/>
              <a:gd name="T10" fmla="*/ 264 w 346"/>
              <a:gd name="T11" fmla="*/ 314 h 372"/>
              <a:gd name="T12" fmla="*/ 251 w 346"/>
              <a:gd name="T13" fmla="*/ 319 h 372"/>
              <a:gd name="T14" fmla="*/ 322 w 346"/>
              <a:gd name="T15" fmla="*/ 227 h 372"/>
              <a:gd name="T16" fmla="*/ 269 w 346"/>
              <a:gd name="T17" fmla="*/ 198 h 372"/>
              <a:gd name="T18" fmla="*/ 261 w 346"/>
              <a:gd name="T19" fmla="*/ 182 h 372"/>
              <a:gd name="T20" fmla="*/ 211 w 346"/>
              <a:gd name="T21" fmla="*/ 153 h 372"/>
              <a:gd name="T22" fmla="*/ 174 w 346"/>
              <a:gd name="T23" fmla="*/ 111 h 372"/>
              <a:gd name="T24" fmla="*/ 166 w 346"/>
              <a:gd name="T25" fmla="*/ 79 h 372"/>
              <a:gd name="T26" fmla="*/ 164 w 346"/>
              <a:gd name="T27" fmla="*/ 58 h 372"/>
              <a:gd name="T28" fmla="*/ 182 w 346"/>
              <a:gd name="T29" fmla="*/ 50 h 372"/>
              <a:gd name="T30" fmla="*/ 201 w 346"/>
              <a:gd name="T31" fmla="*/ 45 h 372"/>
              <a:gd name="T32" fmla="*/ 198 w 346"/>
              <a:gd name="T33" fmla="*/ 23 h 372"/>
              <a:gd name="T34" fmla="*/ 164 w 346"/>
              <a:gd name="T35" fmla="*/ 8 h 372"/>
              <a:gd name="T36" fmla="*/ 140 w 346"/>
              <a:gd name="T37" fmla="*/ 5 h 372"/>
              <a:gd name="T38" fmla="*/ 111 w 346"/>
              <a:gd name="T39" fmla="*/ 8 h 372"/>
              <a:gd name="T40" fmla="*/ 98 w 346"/>
              <a:gd name="T41" fmla="*/ 18 h 372"/>
              <a:gd name="T42" fmla="*/ 92 w 346"/>
              <a:gd name="T43" fmla="*/ 26 h 372"/>
              <a:gd name="T44" fmla="*/ 76 w 346"/>
              <a:gd name="T45" fmla="*/ 18 h 372"/>
              <a:gd name="T46" fmla="*/ 69 w 346"/>
              <a:gd name="T47" fmla="*/ 39 h 372"/>
              <a:gd name="T48" fmla="*/ 50 w 346"/>
              <a:gd name="T49" fmla="*/ 23 h 372"/>
              <a:gd name="T50" fmla="*/ 34 w 346"/>
              <a:gd name="T51" fmla="*/ 39 h 372"/>
              <a:gd name="T52" fmla="*/ 8 w 346"/>
              <a:gd name="T53" fmla="*/ 45 h 372"/>
              <a:gd name="T54" fmla="*/ 0 w 346"/>
              <a:gd name="T55" fmla="*/ 71 h 372"/>
              <a:gd name="T56" fmla="*/ 8 w 346"/>
              <a:gd name="T57" fmla="*/ 95 h 372"/>
              <a:gd name="T58" fmla="*/ 32 w 346"/>
              <a:gd name="T59" fmla="*/ 103 h 372"/>
              <a:gd name="T60" fmla="*/ 26 w 346"/>
              <a:gd name="T61" fmla="*/ 118 h 372"/>
              <a:gd name="T62" fmla="*/ 58 w 346"/>
              <a:gd name="T63" fmla="*/ 95 h 372"/>
              <a:gd name="T64" fmla="*/ 103 w 346"/>
              <a:gd name="T65" fmla="*/ 113 h 372"/>
              <a:gd name="T66" fmla="*/ 129 w 346"/>
              <a:gd name="T67" fmla="*/ 158 h 372"/>
              <a:gd name="T68" fmla="*/ 150 w 346"/>
              <a:gd name="T69" fmla="*/ 179 h 372"/>
              <a:gd name="T70" fmla="*/ 190 w 346"/>
              <a:gd name="T71" fmla="*/ 208 h 372"/>
              <a:gd name="T72" fmla="*/ 211 w 346"/>
              <a:gd name="T73" fmla="*/ 219 h 372"/>
              <a:gd name="T74" fmla="*/ 235 w 346"/>
              <a:gd name="T75" fmla="*/ 227 h 372"/>
              <a:gd name="T76" fmla="*/ 251 w 346"/>
              <a:gd name="T77" fmla="*/ 245 h 372"/>
              <a:gd name="T78" fmla="*/ 269 w 346"/>
              <a:gd name="T79" fmla="*/ 261 h 372"/>
              <a:gd name="T80" fmla="*/ 277 w 346"/>
              <a:gd name="T81" fmla="*/ 298 h 372"/>
              <a:gd name="T82" fmla="*/ 264 w 346"/>
              <a:gd name="T83" fmla="*/ 322 h 372"/>
              <a:gd name="T84" fmla="*/ 293 w 346"/>
              <a:gd name="T85" fmla="*/ 303 h 372"/>
              <a:gd name="T86" fmla="*/ 306 w 346"/>
              <a:gd name="T87" fmla="*/ 272 h 372"/>
              <a:gd name="T88" fmla="*/ 296 w 346"/>
              <a:gd name="T89" fmla="*/ 243 h 372"/>
              <a:gd name="T90" fmla="*/ 325 w 346"/>
              <a:gd name="T91" fmla="*/ 243 h 372"/>
              <a:gd name="T92" fmla="*/ 346 w 346"/>
              <a:gd name="T93" fmla="*/ 253 h 372"/>
              <a:gd name="T94" fmla="*/ 341 w 346"/>
              <a:gd name="T95" fmla="*/ 237 h 372"/>
              <a:gd name="T96" fmla="*/ 53 w 346"/>
              <a:gd name="T97" fmla="*/ 285 h 372"/>
              <a:gd name="T98" fmla="*/ 50 w 346"/>
              <a:gd name="T99" fmla="*/ 288 h 372"/>
              <a:gd name="T100" fmla="*/ 84 w 346"/>
              <a:gd name="T101" fmla="*/ 216 h 372"/>
              <a:gd name="T102" fmla="*/ 69 w 346"/>
              <a:gd name="T103" fmla="*/ 211 h 372"/>
              <a:gd name="T104" fmla="*/ 45 w 346"/>
              <a:gd name="T105" fmla="*/ 232 h 372"/>
              <a:gd name="T106" fmla="*/ 53 w 346"/>
              <a:gd name="T107" fmla="*/ 253 h 372"/>
              <a:gd name="T108" fmla="*/ 53 w 346"/>
              <a:gd name="T109" fmla="*/ 285 h 372"/>
              <a:gd name="T110" fmla="*/ 69 w 346"/>
              <a:gd name="T111" fmla="*/ 280 h 372"/>
              <a:gd name="T112" fmla="*/ 87 w 346"/>
              <a:gd name="T113" fmla="*/ 258 h 372"/>
              <a:gd name="T114" fmla="*/ 87 w 346"/>
              <a:gd name="T115" fmla="*/ 219 h 372"/>
              <a:gd name="T116" fmla="*/ 84 w 346"/>
              <a:gd name="T117" fmla="*/ 219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6" h="372">
                <a:moveTo>
                  <a:pt x="251" y="319"/>
                </a:moveTo>
                <a:lnTo>
                  <a:pt x="245" y="319"/>
                </a:lnTo>
                <a:lnTo>
                  <a:pt x="243" y="319"/>
                </a:lnTo>
                <a:lnTo>
                  <a:pt x="235" y="319"/>
                </a:lnTo>
                <a:lnTo>
                  <a:pt x="227" y="322"/>
                </a:lnTo>
                <a:lnTo>
                  <a:pt x="211" y="322"/>
                </a:lnTo>
                <a:lnTo>
                  <a:pt x="208" y="322"/>
                </a:lnTo>
                <a:lnTo>
                  <a:pt x="201" y="319"/>
                </a:lnTo>
                <a:lnTo>
                  <a:pt x="198" y="319"/>
                </a:lnTo>
                <a:lnTo>
                  <a:pt x="190" y="319"/>
                </a:lnTo>
                <a:lnTo>
                  <a:pt x="182" y="322"/>
                </a:lnTo>
                <a:lnTo>
                  <a:pt x="179" y="319"/>
                </a:lnTo>
                <a:lnTo>
                  <a:pt x="172" y="324"/>
                </a:lnTo>
                <a:lnTo>
                  <a:pt x="172" y="330"/>
                </a:lnTo>
                <a:lnTo>
                  <a:pt x="172" y="332"/>
                </a:lnTo>
                <a:lnTo>
                  <a:pt x="174" y="338"/>
                </a:lnTo>
                <a:lnTo>
                  <a:pt x="182" y="338"/>
                </a:lnTo>
                <a:lnTo>
                  <a:pt x="193" y="346"/>
                </a:lnTo>
                <a:lnTo>
                  <a:pt x="201" y="351"/>
                </a:lnTo>
                <a:lnTo>
                  <a:pt x="224" y="356"/>
                </a:lnTo>
                <a:lnTo>
                  <a:pt x="227" y="364"/>
                </a:lnTo>
                <a:lnTo>
                  <a:pt x="235" y="372"/>
                </a:lnTo>
                <a:lnTo>
                  <a:pt x="251" y="372"/>
                </a:lnTo>
                <a:lnTo>
                  <a:pt x="251" y="364"/>
                </a:lnTo>
                <a:lnTo>
                  <a:pt x="253" y="359"/>
                </a:lnTo>
                <a:lnTo>
                  <a:pt x="253" y="351"/>
                </a:lnTo>
                <a:lnTo>
                  <a:pt x="251" y="346"/>
                </a:lnTo>
                <a:lnTo>
                  <a:pt x="251" y="338"/>
                </a:lnTo>
                <a:lnTo>
                  <a:pt x="253" y="330"/>
                </a:lnTo>
                <a:lnTo>
                  <a:pt x="264" y="314"/>
                </a:lnTo>
                <a:lnTo>
                  <a:pt x="259" y="314"/>
                </a:lnTo>
                <a:lnTo>
                  <a:pt x="251" y="319"/>
                </a:lnTo>
                <a:lnTo>
                  <a:pt x="251" y="319"/>
                </a:lnTo>
                <a:lnTo>
                  <a:pt x="251" y="319"/>
                </a:lnTo>
                <a:lnTo>
                  <a:pt x="251" y="319"/>
                </a:lnTo>
                <a:lnTo>
                  <a:pt x="251" y="319"/>
                </a:lnTo>
                <a:lnTo>
                  <a:pt x="251" y="319"/>
                </a:lnTo>
                <a:close/>
                <a:moveTo>
                  <a:pt x="341" y="237"/>
                </a:moveTo>
                <a:lnTo>
                  <a:pt x="338" y="235"/>
                </a:lnTo>
                <a:lnTo>
                  <a:pt x="322" y="227"/>
                </a:lnTo>
                <a:lnTo>
                  <a:pt x="311" y="219"/>
                </a:lnTo>
                <a:lnTo>
                  <a:pt x="298" y="211"/>
                </a:lnTo>
                <a:lnTo>
                  <a:pt x="288" y="208"/>
                </a:lnTo>
                <a:lnTo>
                  <a:pt x="280" y="206"/>
                </a:lnTo>
                <a:lnTo>
                  <a:pt x="269" y="198"/>
                </a:lnTo>
                <a:lnTo>
                  <a:pt x="272" y="192"/>
                </a:lnTo>
                <a:lnTo>
                  <a:pt x="277" y="185"/>
                </a:lnTo>
                <a:lnTo>
                  <a:pt x="277" y="182"/>
                </a:lnTo>
                <a:lnTo>
                  <a:pt x="269" y="182"/>
                </a:lnTo>
                <a:lnTo>
                  <a:pt x="261" y="182"/>
                </a:lnTo>
                <a:lnTo>
                  <a:pt x="251" y="182"/>
                </a:lnTo>
                <a:lnTo>
                  <a:pt x="243" y="179"/>
                </a:lnTo>
                <a:lnTo>
                  <a:pt x="224" y="166"/>
                </a:lnTo>
                <a:lnTo>
                  <a:pt x="216" y="158"/>
                </a:lnTo>
                <a:lnTo>
                  <a:pt x="211" y="153"/>
                </a:lnTo>
                <a:lnTo>
                  <a:pt x="208" y="140"/>
                </a:lnTo>
                <a:lnTo>
                  <a:pt x="201" y="124"/>
                </a:lnTo>
                <a:lnTo>
                  <a:pt x="193" y="121"/>
                </a:lnTo>
                <a:lnTo>
                  <a:pt x="185" y="118"/>
                </a:lnTo>
                <a:lnTo>
                  <a:pt x="174" y="111"/>
                </a:lnTo>
                <a:lnTo>
                  <a:pt x="166" y="103"/>
                </a:lnTo>
                <a:lnTo>
                  <a:pt x="158" y="92"/>
                </a:lnTo>
                <a:lnTo>
                  <a:pt x="158" y="84"/>
                </a:lnTo>
                <a:lnTo>
                  <a:pt x="164" y="79"/>
                </a:lnTo>
                <a:lnTo>
                  <a:pt x="166" y="79"/>
                </a:lnTo>
                <a:lnTo>
                  <a:pt x="166" y="76"/>
                </a:lnTo>
                <a:lnTo>
                  <a:pt x="166" y="71"/>
                </a:lnTo>
                <a:lnTo>
                  <a:pt x="164" y="71"/>
                </a:lnTo>
                <a:lnTo>
                  <a:pt x="158" y="60"/>
                </a:lnTo>
                <a:lnTo>
                  <a:pt x="164" y="58"/>
                </a:lnTo>
                <a:lnTo>
                  <a:pt x="172" y="52"/>
                </a:lnTo>
                <a:lnTo>
                  <a:pt x="166" y="58"/>
                </a:lnTo>
                <a:lnTo>
                  <a:pt x="172" y="58"/>
                </a:lnTo>
                <a:lnTo>
                  <a:pt x="174" y="52"/>
                </a:lnTo>
                <a:lnTo>
                  <a:pt x="182" y="50"/>
                </a:lnTo>
                <a:lnTo>
                  <a:pt x="190" y="45"/>
                </a:lnTo>
                <a:lnTo>
                  <a:pt x="193" y="45"/>
                </a:lnTo>
                <a:lnTo>
                  <a:pt x="193" y="50"/>
                </a:lnTo>
                <a:lnTo>
                  <a:pt x="195" y="47"/>
                </a:lnTo>
                <a:lnTo>
                  <a:pt x="201" y="45"/>
                </a:lnTo>
                <a:lnTo>
                  <a:pt x="201" y="42"/>
                </a:lnTo>
                <a:lnTo>
                  <a:pt x="198" y="39"/>
                </a:lnTo>
                <a:lnTo>
                  <a:pt x="201" y="31"/>
                </a:lnTo>
                <a:lnTo>
                  <a:pt x="193" y="26"/>
                </a:lnTo>
                <a:lnTo>
                  <a:pt x="198" y="23"/>
                </a:lnTo>
                <a:lnTo>
                  <a:pt x="201" y="18"/>
                </a:lnTo>
                <a:lnTo>
                  <a:pt x="198" y="18"/>
                </a:lnTo>
                <a:lnTo>
                  <a:pt x="190" y="18"/>
                </a:lnTo>
                <a:lnTo>
                  <a:pt x="172" y="15"/>
                </a:lnTo>
                <a:lnTo>
                  <a:pt x="164" y="8"/>
                </a:lnTo>
                <a:lnTo>
                  <a:pt x="158" y="5"/>
                </a:lnTo>
                <a:lnTo>
                  <a:pt x="158" y="0"/>
                </a:lnTo>
                <a:lnTo>
                  <a:pt x="156" y="0"/>
                </a:lnTo>
                <a:lnTo>
                  <a:pt x="148" y="5"/>
                </a:lnTo>
                <a:lnTo>
                  <a:pt x="140" y="5"/>
                </a:lnTo>
                <a:lnTo>
                  <a:pt x="137" y="5"/>
                </a:lnTo>
                <a:lnTo>
                  <a:pt x="132" y="5"/>
                </a:lnTo>
                <a:lnTo>
                  <a:pt x="129" y="8"/>
                </a:lnTo>
                <a:lnTo>
                  <a:pt x="121" y="10"/>
                </a:lnTo>
                <a:lnTo>
                  <a:pt x="111" y="8"/>
                </a:lnTo>
                <a:lnTo>
                  <a:pt x="111" y="10"/>
                </a:lnTo>
                <a:lnTo>
                  <a:pt x="111" y="15"/>
                </a:lnTo>
                <a:lnTo>
                  <a:pt x="111" y="18"/>
                </a:lnTo>
                <a:lnTo>
                  <a:pt x="103" y="15"/>
                </a:lnTo>
                <a:lnTo>
                  <a:pt x="98" y="18"/>
                </a:lnTo>
                <a:lnTo>
                  <a:pt x="98" y="23"/>
                </a:lnTo>
                <a:lnTo>
                  <a:pt x="103" y="26"/>
                </a:lnTo>
                <a:lnTo>
                  <a:pt x="98" y="31"/>
                </a:lnTo>
                <a:lnTo>
                  <a:pt x="95" y="26"/>
                </a:lnTo>
                <a:lnTo>
                  <a:pt x="92" y="26"/>
                </a:lnTo>
                <a:lnTo>
                  <a:pt x="87" y="26"/>
                </a:lnTo>
                <a:lnTo>
                  <a:pt x="84" y="26"/>
                </a:lnTo>
                <a:lnTo>
                  <a:pt x="84" y="23"/>
                </a:lnTo>
                <a:lnTo>
                  <a:pt x="79" y="18"/>
                </a:lnTo>
                <a:lnTo>
                  <a:pt x="76" y="18"/>
                </a:lnTo>
                <a:lnTo>
                  <a:pt x="76" y="23"/>
                </a:lnTo>
                <a:lnTo>
                  <a:pt x="76" y="26"/>
                </a:lnTo>
                <a:lnTo>
                  <a:pt x="76" y="31"/>
                </a:lnTo>
                <a:lnTo>
                  <a:pt x="71" y="34"/>
                </a:lnTo>
                <a:lnTo>
                  <a:pt x="69" y="39"/>
                </a:lnTo>
                <a:lnTo>
                  <a:pt x="69" y="42"/>
                </a:lnTo>
                <a:lnTo>
                  <a:pt x="66" y="39"/>
                </a:lnTo>
                <a:lnTo>
                  <a:pt x="58" y="34"/>
                </a:lnTo>
                <a:lnTo>
                  <a:pt x="53" y="26"/>
                </a:lnTo>
                <a:lnTo>
                  <a:pt x="50" y="23"/>
                </a:lnTo>
                <a:lnTo>
                  <a:pt x="42" y="26"/>
                </a:lnTo>
                <a:lnTo>
                  <a:pt x="45" y="31"/>
                </a:lnTo>
                <a:lnTo>
                  <a:pt x="42" y="34"/>
                </a:lnTo>
                <a:lnTo>
                  <a:pt x="37" y="39"/>
                </a:lnTo>
                <a:lnTo>
                  <a:pt x="34" y="39"/>
                </a:lnTo>
                <a:lnTo>
                  <a:pt x="24" y="42"/>
                </a:lnTo>
                <a:lnTo>
                  <a:pt x="16" y="42"/>
                </a:lnTo>
                <a:lnTo>
                  <a:pt x="10" y="39"/>
                </a:lnTo>
                <a:lnTo>
                  <a:pt x="10" y="42"/>
                </a:lnTo>
                <a:lnTo>
                  <a:pt x="8" y="45"/>
                </a:lnTo>
                <a:lnTo>
                  <a:pt x="10" y="52"/>
                </a:lnTo>
                <a:lnTo>
                  <a:pt x="16" y="58"/>
                </a:lnTo>
                <a:lnTo>
                  <a:pt x="16" y="60"/>
                </a:lnTo>
                <a:lnTo>
                  <a:pt x="8" y="68"/>
                </a:lnTo>
                <a:lnTo>
                  <a:pt x="0" y="71"/>
                </a:lnTo>
                <a:lnTo>
                  <a:pt x="5" y="76"/>
                </a:lnTo>
                <a:lnTo>
                  <a:pt x="10" y="79"/>
                </a:lnTo>
                <a:lnTo>
                  <a:pt x="10" y="84"/>
                </a:lnTo>
                <a:lnTo>
                  <a:pt x="10" y="87"/>
                </a:lnTo>
                <a:lnTo>
                  <a:pt x="8" y="95"/>
                </a:lnTo>
                <a:lnTo>
                  <a:pt x="10" y="97"/>
                </a:lnTo>
                <a:lnTo>
                  <a:pt x="16" y="103"/>
                </a:lnTo>
                <a:lnTo>
                  <a:pt x="18" y="103"/>
                </a:lnTo>
                <a:lnTo>
                  <a:pt x="26" y="103"/>
                </a:lnTo>
                <a:lnTo>
                  <a:pt x="32" y="103"/>
                </a:lnTo>
                <a:lnTo>
                  <a:pt x="32" y="105"/>
                </a:lnTo>
                <a:lnTo>
                  <a:pt x="26" y="111"/>
                </a:lnTo>
                <a:lnTo>
                  <a:pt x="26" y="113"/>
                </a:lnTo>
                <a:lnTo>
                  <a:pt x="24" y="116"/>
                </a:lnTo>
                <a:lnTo>
                  <a:pt x="26" y="118"/>
                </a:lnTo>
                <a:lnTo>
                  <a:pt x="32" y="118"/>
                </a:lnTo>
                <a:lnTo>
                  <a:pt x="42" y="113"/>
                </a:lnTo>
                <a:lnTo>
                  <a:pt x="45" y="111"/>
                </a:lnTo>
                <a:lnTo>
                  <a:pt x="50" y="103"/>
                </a:lnTo>
                <a:lnTo>
                  <a:pt x="58" y="95"/>
                </a:lnTo>
                <a:lnTo>
                  <a:pt x="66" y="95"/>
                </a:lnTo>
                <a:lnTo>
                  <a:pt x="76" y="97"/>
                </a:lnTo>
                <a:lnTo>
                  <a:pt x="84" y="103"/>
                </a:lnTo>
                <a:lnTo>
                  <a:pt x="98" y="111"/>
                </a:lnTo>
                <a:lnTo>
                  <a:pt x="103" y="113"/>
                </a:lnTo>
                <a:lnTo>
                  <a:pt x="105" y="121"/>
                </a:lnTo>
                <a:lnTo>
                  <a:pt x="113" y="148"/>
                </a:lnTo>
                <a:lnTo>
                  <a:pt x="119" y="148"/>
                </a:lnTo>
                <a:lnTo>
                  <a:pt x="124" y="155"/>
                </a:lnTo>
                <a:lnTo>
                  <a:pt x="129" y="158"/>
                </a:lnTo>
                <a:lnTo>
                  <a:pt x="129" y="166"/>
                </a:lnTo>
                <a:lnTo>
                  <a:pt x="137" y="166"/>
                </a:lnTo>
                <a:lnTo>
                  <a:pt x="140" y="166"/>
                </a:lnTo>
                <a:lnTo>
                  <a:pt x="148" y="174"/>
                </a:lnTo>
                <a:lnTo>
                  <a:pt x="150" y="179"/>
                </a:lnTo>
                <a:lnTo>
                  <a:pt x="156" y="182"/>
                </a:lnTo>
                <a:lnTo>
                  <a:pt x="172" y="198"/>
                </a:lnTo>
                <a:lnTo>
                  <a:pt x="182" y="206"/>
                </a:lnTo>
                <a:lnTo>
                  <a:pt x="185" y="208"/>
                </a:lnTo>
                <a:lnTo>
                  <a:pt x="190" y="208"/>
                </a:lnTo>
                <a:lnTo>
                  <a:pt x="198" y="208"/>
                </a:lnTo>
                <a:lnTo>
                  <a:pt x="206" y="208"/>
                </a:lnTo>
                <a:lnTo>
                  <a:pt x="208" y="208"/>
                </a:lnTo>
                <a:lnTo>
                  <a:pt x="208" y="211"/>
                </a:lnTo>
                <a:lnTo>
                  <a:pt x="211" y="219"/>
                </a:lnTo>
                <a:lnTo>
                  <a:pt x="219" y="224"/>
                </a:lnTo>
                <a:lnTo>
                  <a:pt x="224" y="224"/>
                </a:lnTo>
                <a:lnTo>
                  <a:pt x="227" y="224"/>
                </a:lnTo>
                <a:lnTo>
                  <a:pt x="224" y="232"/>
                </a:lnTo>
                <a:lnTo>
                  <a:pt x="235" y="227"/>
                </a:lnTo>
                <a:lnTo>
                  <a:pt x="238" y="232"/>
                </a:lnTo>
                <a:lnTo>
                  <a:pt x="243" y="235"/>
                </a:lnTo>
                <a:lnTo>
                  <a:pt x="243" y="243"/>
                </a:lnTo>
                <a:lnTo>
                  <a:pt x="245" y="245"/>
                </a:lnTo>
                <a:lnTo>
                  <a:pt x="251" y="245"/>
                </a:lnTo>
                <a:lnTo>
                  <a:pt x="253" y="251"/>
                </a:lnTo>
                <a:lnTo>
                  <a:pt x="259" y="251"/>
                </a:lnTo>
                <a:lnTo>
                  <a:pt x="261" y="251"/>
                </a:lnTo>
                <a:lnTo>
                  <a:pt x="264" y="251"/>
                </a:lnTo>
                <a:lnTo>
                  <a:pt x="269" y="261"/>
                </a:lnTo>
                <a:lnTo>
                  <a:pt x="272" y="269"/>
                </a:lnTo>
                <a:lnTo>
                  <a:pt x="277" y="285"/>
                </a:lnTo>
                <a:lnTo>
                  <a:pt x="280" y="288"/>
                </a:lnTo>
                <a:lnTo>
                  <a:pt x="280" y="295"/>
                </a:lnTo>
                <a:lnTo>
                  <a:pt x="277" y="298"/>
                </a:lnTo>
                <a:lnTo>
                  <a:pt x="272" y="298"/>
                </a:lnTo>
                <a:lnTo>
                  <a:pt x="272" y="306"/>
                </a:lnTo>
                <a:lnTo>
                  <a:pt x="264" y="314"/>
                </a:lnTo>
                <a:lnTo>
                  <a:pt x="264" y="319"/>
                </a:lnTo>
                <a:lnTo>
                  <a:pt x="264" y="322"/>
                </a:lnTo>
                <a:lnTo>
                  <a:pt x="269" y="324"/>
                </a:lnTo>
                <a:lnTo>
                  <a:pt x="272" y="324"/>
                </a:lnTo>
                <a:lnTo>
                  <a:pt x="285" y="314"/>
                </a:lnTo>
                <a:lnTo>
                  <a:pt x="293" y="306"/>
                </a:lnTo>
                <a:lnTo>
                  <a:pt x="293" y="303"/>
                </a:lnTo>
                <a:lnTo>
                  <a:pt x="293" y="295"/>
                </a:lnTo>
                <a:lnTo>
                  <a:pt x="298" y="293"/>
                </a:lnTo>
                <a:lnTo>
                  <a:pt x="306" y="288"/>
                </a:lnTo>
                <a:lnTo>
                  <a:pt x="306" y="285"/>
                </a:lnTo>
                <a:lnTo>
                  <a:pt x="306" y="272"/>
                </a:lnTo>
                <a:lnTo>
                  <a:pt x="298" y="269"/>
                </a:lnTo>
                <a:lnTo>
                  <a:pt x="293" y="266"/>
                </a:lnTo>
                <a:lnTo>
                  <a:pt x="288" y="261"/>
                </a:lnTo>
                <a:lnTo>
                  <a:pt x="288" y="258"/>
                </a:lnTo>
                <a:lnTo>
                  <a:pt x="296" y="243"/>
                </a:lnTo>
                <a:lnTo>
                  <a:pt x="298" y="235"/>
                </a:lnTo>
                <a:lnTo>
                  <a:pt x="311" y="235"/>
                </a:lnTo>
                <a:lnTo>
                  <a:pt x="311" y="237"/>
                </a:lnTo>
                <a:lnTo>
                  <a:pt x="319" y="243"/>
                </a:lnTo>
                <a:lnTo>
                  <a:pt x="325" y="243"/>
                </a:lnTo>
                <a:lnTo>
                  <a:pt x="330" y="245"/>
                </a:lnTo>
                <a:lnTo>
                  <a:pt x="333" y="253"/>
                </a:lnTo>
                <a:lnTo>
                  <a:pt x="338" y="258"/>
                </a:lnTo>
                <a:lnTo>
                  <a:pt x="341" y="258"/>
                </a:lnTo>
                <a:lnTo>
                  <a:pt x="346" y="253"/>
                </a:lnTo>
                <a:lnTo>
                  <a:pt x="346" y="251"/>
                </a:lnTo>
                <a:lnTo>
                  <a:pt x="346" y="243"/>
                </a:lnTo>
                <a:lnTo>
                  <a:pt x="341" y="237"/>
                </a:lnTo>
                <a:lnTo>
                  <a:pt x="341" y="237"/>
                </a:lnTo>
                <a:lnTo>
                  <a:pt x="341" y="237"/>
                </a:lnTo>
                <a:lnTo>
                  <a:pt x="341" y="237"/>
                </a:lnTo>
                <a:lnTo>
                  <a:pt x="341" y="237"/>
                </a:lnTo>
                <a:lnTo>
                  <a:pt x="341" y="237"/>
                </a:lnTo>
                <a:close/>
                <a:moveTo>
                  <a:pt x="50" y="288"/>
                </a:moveTo>
                <a:lnTo>
                  <a:pt x="53" y="285"/>
                </a:lnTo>
                <a:lnTo>
                  <a:pt x="50" y="285"/>
                </a:lnTo>
                <a:lnTo>
                  <a:pt x="50" y="288"/>
                </a:lnTo>
                <a:lnTo>
                  <a:pt x="50" y="288"/>
                </a:lnTo>
                <a:lnTo>
                  <a:pt x="50" y="288"/>
                </a:lnTo>
                <a:lnTo>
                  <a:pt x="50" y="288"/>
                </a:lnTo>
                <a:lnTo>
                  <a:pt x="50" y="288"/>
                </a:lnTo>
                <a:lnTo>
                  <a:pt x="50" y="288"/>
                </a:lnTo>
                <a:close/>
                <a:moveTo>
                  <a:pt x="84" y="219"/>
                </a:moveTo>
                <a:lnTo>
                  <a:pt x="87" y="216"/>
                </a:lnTo>
                <a:lnTo>
                  <a:pt x="84" y="216"/>
                </a:lnTo>
                <a:lnTo>
                  <a:pt x="84" y="211"/>
                </a:lnTo>
                <a:lnTo>
                  <a:pt x="79" y="211"/>
                </a:lnTo>
                <a:lnTo>
                  <a:pt x="76" y="208"/>
                </a:lnTo>
                <a:lnTo>
                  <a:pt x="71" y="208"/>
                </a:lnTo>
                <a:lnTo>
                  <a:pt x="69" y="211"/>
                </a:lnTo>
                <a:lnTo>
                  <a:pt x="58" y="219"/>
                </a:lnTo>
                <a:lnTo>
                  <a:pt x="50" y="224"/>
                </a:lnTo>
                <a:lnTo>
                  <a:pt x="45" y="219"/>
                </a:lnTo>
                <a:lnTo>
                  <a:pt x="45" y="224"/>
                </a:lnTo>
                <a:lnTo>
                  <a:pt x="45" y="232"/>
                </a:lnTo>
                <a:lnTo>
                  <a:pt x="50" y="235"/>
                </a:lnTo>
                <a:lnTo>
                  <a:pt x="50" y="243"/>
                </a:lnTo>
                <a:lnTo>
                  <a:pt x="53" y="245"/>
                </a:lnTo>
                <a:lnTo>
                  <a:pt x="50" y="253"/>
                </a:lnTo>
                <a:lnTo>
                  <a:pt x="53" y="253"/>
                </a:lnTo>
                <a:lnTo>
                  <a:pt x="53" y="258"/>
                </a:lnTo>
                <a:lnTo>
                  <a:pt x="53" y="261"/>
                </a:lnTo>
                <a:lnTo>
                  <a:pt x="50" y="261"/>
                </a:lnTo>
                <a:lnTo>
                  <a:pt x="50" y="277"/>
                </a:lnTo>
                <a:lnTo>
                  <a:pt x="53" y="285"/>
                </a:lnTo>
                <a:lnTo>
                  <a:pt x="58" y="293"/>
                </a:lnTo>
                <a:lnTo>
                  <a:pt x="61" y="293"/>
                </a:lnTo>
                <a:lnTo>
                  <a:pt x="66" y="293"/>
                </a:lnTo>
                <a:lnTo>
                  <a:pt x="69" y="288"/>
                </a:lnTo>
                <a:lnTo>
                  <a:pt x="69" y="280"/>
                </a:lnTo>
                <a:lnTo>
                  <a:pt x="76" y="280"/>
                </a:lnTo>
                <a:lnTo>
                  <a:pt x="84" y="280"/>
                </a:lnTo>
                <a:lnTo>
                  <a:pt x="87" y="277"/>
                </a:lnTo>
                <a:lnTo>
                  <a:pt x="87" y="269"/>
                </a:lnTo>
                <a:lnTo>
                  <a:pt x="87" y="258"/>
                </a:lnTo>
                <a:lnTo>
                  <a:pt x="87" y="245"/>
                </a:lnTo>
                <a:lnTo>
                  <a:pt x="87" y="243"/>
                </a:lnTo>
                <a:lnTo>
                  <a:pt x="92" y="235"/>
                </a:lnTo>
                <a:lnTo>
                  <a:pt x="92" y="227"/>
                </a:lnTo>
                <a:lnTo>
                  <a:pt x="87" y="219"/>
                </a:lnTo>
                <a:lnTo>
                  <a:pt x="84" y="219"/>
                </a:lnTo>
                <a:lnTo>
                  <a:pt x="84" y="219"/>
                </a:lnTo>
                <a:lnTo>
                  <a:pt x="84" y="219"/>
                </a:lnTo>
                <a:lnTo>
                  <a:pt x="84" y="219"/>
                </a:lnTo>
                <a:lnTo>
                  <a:pt x="84" y="219"/>
                </a:lnTo>
                <a:lnTo>
                  <a:pt x="84" y="219"/>
                </a:lnTo>
                <a:close/>
              </a:path>
            </a:pathLst>
          </a:custGeom>
          <a:pattFill prst="wdDnDiag">
            <a:fgClr>
              <a:srgbClr val="7030A0"/>
            </a:fgClr>
            <a:bgClr>
              <a:srgbClr val="4E918A"/>
            </a:bgClr>
          </a:patt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46" name="Freeform 31"/>
          <p:cNvSpPr>
            <a:spLocks noEditPoints="1"/>
          </p:cNvSpPr>
          <p:nvPr/>
        </p:nvSpPr>
        <p:spPr bwMode="auto">
          <a:xfrm>
            <a:off x="2671763" y="2039938"/>
            <a:ext cx="885825" cy="1390650"/>
          </a:xfrm>
          <a:custGeom>
            <a:avLst/>
            <a:gdLst>
              <a:gd name="T0" fmla="*/ 64 w 256"/>
              <a:gd name="T1" fmla="*/ 208 h 367"/>
              <a:gd name="T2" fmla="*/ 51 w 256"/>
              <a:gd name="T3" fmla="*/ 187 h 367"/>
              <a:gd name="T4" fmla="*/ 16 w 256"/>
              <a:gd name="T5" fmla="*/ 206 h 367"/>
              <a:gd name="T6" fmla="*/ 24 w 256"/>
              <a:gd name="T7" fmla="*/ 221 h 367"/>
              <a:gd name="T8" fmla="*/ 43 w 256"/>
              <a:gd name="T9" fmla="*/ 227 h 367"/>
              <a:gd name="T10" fmla="*/ 43 w 256"/>
              <a:gd name="T11" fmla="*/ 103 h 367"/>
              <a:gd name="T12" fmla="*/ 64 w 256"/>
              <a:gd name="T13" fmla="*/ 87 h 367"/>
              <a:gd name="T14" fmla="*/ 37 w 256"/>
              <a:gd name="T15" fmla="*/ 87 h 367"/>
              <a:gd name="T16" fmla="*/ 43 w 256"/>
              <a:gd name="T17" fmla="*/ 103 h 367"/>
              <a:gd name="T18" fmla="*/ 196 w 256"/>
              <a:gd name="T19" fmla="*/ 0 h 367"/>
              <a:gd name="T20" fmla="*/ 151 w 256"/>
              <a:gd name="T21" fmla="*/ 60 h 367"/>
              <a:gd name="T22" fmla="*/ 151 w 256"/>
              <a:gd name="T23" fmla="*/ 66 h 367"/>
              <a:gd name="T24" fmla="*/ 196 w 256"/>
              <a:gd name="T25" fmla="*/ 26 h 367"/>
              <a:gd name="T26" fmla="*/ 201 w 256"/>
              <a:gd name="T27" fmla="*/ 13 h 367"/>
              <a:gd name="T28" fmla="*/ 251 w 256"/>
              <a:gd name="T29" fmla="*/ 266 h 367"/>
              <a:gd name="T30" fmla="*/ 225 w 256"/>
              <a:gd name="T31" fmla="*/ 253 h 367"/>
              <a:gd name="T32" fmla="*/ 209 w 256"/>
              <a:gd name="T33" fmla="*/ 227 h 367"/>
              <a:gd name="T34" fmla="*/ 175 w 256"/>
              <a:gd name="T35" fmla="*/ 182 h 367"/>
              <a:gd name="T36" fmla="*/ 132 w 256"/>
              <a:gd name="T37" fmla="*/ 161 h 367"/>
              <a:gd name="T38" fmla="*/ 169 w 256"/>
              <a:gd name="T39" fmla="*/ 118 h 367"/>
              <a:gd name="T40" fmla="*/ 114 w 256"/>
              <a:gd name="T41" fmla="*/ 110 h 367"/>
              <a:gd name="T42" fmla="*/ 148 w 256"/>
              <a:gd name="T43" fmla="*/ 76 h 367"/>
              <a:gd name="T44" fmla="*/ 103 w 256"/>
              <a:gd name="T45" fmla="*/ 76 h 367"/>
              <a:gd name="T46" fmla="*/ 80 w 256"/>
              <a:gd name="T47" fmla="*/ 100 h 367"/>
              <a:gd name="T48" fmla="*/ 80 w 256"/>
              <a:gd name="T49" fmla="*/ 113 h 367"/>
              <a:gd name="T50" fmla="*/ 69 w 256"/>
              <a:gd name="T51" fmla="*/ 134 h 367"/>
              <a:gd name="T52" fmla="*/ 87 w 256"/>
              <a:gd name="T53" fmla="*/ 137 h 367"/>
              <a:gd name="T54" fmla="*/ 72 w 256"/>
              <a:gd name="T55" fmla="*/ 161 h 367"/>
              <a:gd name="T56" fmla="*/ 82 w 256"/>
              <a:gd name="T57" fmla="*/ 163 h 367"/>
              <a:gd name="T58" fmla="*/ 98 w 256"/>
              <a:gd name="T59" fmla="*/ 163 h 367"/>
              <a:gd name="T60" fmla="*/ 82 w 256"/>
              <a:gd name="T61" fmla="*/ 198 h 367"/>
              <a:gd name="T62" fmla="*/ 109 w 256"/>
              <a:gd name="T63" fmla="*/ 200 h 367"/>
              <a:gd name="T64" fmla="*/ 124 w 256"/>
              <a:gd name="T65" fmla="*/ 221 h 367"/>
              <a:gd name="T66" fmla="*/ 132 w 256"/>
              <a:gd name="T67" fmla="*/ 240 h 367"/>
              <a:gd name="T68" fmla="*/ 124 w 256"/>
              <a:gd name="T69" fmla="*/ 253 h 367"/>
              <a:gd name="T70" fmla="*/ 98 w 256"/>
              <a:gd name="T71" fmla="*/ 258 h 367"/>
              <a:gd name="T72" fmla="*/ 106 w 256"/>
              <a:gd name="T73" fmla="*/ 282 h 367"/>
              <a:gd name="T74" fmla="*/ 69 w 256"/>
              <a:gd name="T75" fmla="*/ 309 h 367"/>
              <a:gd name="T76" fmla="*/ 103 w 256"/>
              <a:gd name="T77" fmla="*/ 311 h 367"/>
              <a:gd name="T78" fmla="*/ 143 w 256"/>
              <a:gd name="T79" fmla="*/ 309 h 367"/>
              <a:gd name="T80" fmla="*/ 82 w 256"/>
              <a:gd name="T81" fmla="*/ 338 h 367"/>
              <a:gd name="T82" fmla="*/ 56 w 256"/>
              <a:gd name="T83" fmla="*/ 364 h 367"/>
              <a:gd name="T84" fmla="*/ 95 w 256"/>
              <a:gd name="T85" fmla="*/ 356 h 367"/>
              <a:gd name="T86" fmla="*/ 140 w 256"/>
              <a:gd name="T87" fmla="*/ 348 h 367"/>
              <a:gd name="T88" fmla="*/ 169 w 256"/>
              <a:gd name="T89" fmla="*/ 338 h 367"/>
              <a:gd name="T90" fmla="*/ 220 w 256"/>
              <a:gd name="T91" fmla="*/ 340 h 367"/>
              <a:gd name="T92" fmla="*/ 230 w 256"/>
              <a:gd name="T93" fmla="*/ 314 h 367"/>
              <a:gd name="T94" fmla="*/ 238 w 256"/>
              <a:gd name="T95" fmla="*/ 301 h 367"/>
              <a:gd name="T96" fmla="*/ 251 w 256"/>
              <a:gd name="T97" fmla="*/ 266 h 367"/>
              <a:gd name="T98" fmla="*/ 143 w 256"/>
              <a:gd name="T99" fmla="*/ 145 h 367"/>
              <a:gd name="T100" fmla="*/ 56 w 256"/>
              <a:gd name="T101" fmla="*/ 103 h 367"/>
              <a:gd name="T102" fmla="*/ 64 w 256"/>
              <a:gd name="T103" fmla="*/ 121 h 367"/>
              <a:gd name="T104" fmla="*/ 64 w 256"/>
              <a:gd name="T105" fmla="*/ 113 h 367"/>
              <a:gd name="T106" fmla="*/ 69 w 256"/>
              <a:gd name="T107" fmla="*/ 174 h 367"/>
              <a:gd name="T108" fmla="*/ 87 w 256"/>
              <a:gd name="T109" fmla="*/ 169 h 367"/>
              <a:gd name="T110" fmla="*/ 56 w 256"/>
              <a:gd name="T111" fmla="*/ 140 h 367"/>
              <a:gd name="T112" fmla="*/ 64 w 256"/>
              <a:gd name="T113" fmla="*/ 14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6" h="367">
                <a:moveTo>
                  <a:pt x="53" y="227"/>
                </a:moveTo>
                <a:lnTo>
                  <a:pt x="56" y="224"/>
                </a:lnTo>
                <a:lnTo>
                  <a:pt x="61" y="221"/>
                </a:lnTo>
                <a:lnTo>
                  <a:pt x="64" y="221"/>
                </a:lnTo>
                <a:lnTo>
                  <a:pt x="69" y="216"/>
                </a:lnTo>
                <a:lnTo>
                  <a:pt x="64" y="216"/>
                </a:lnTo>
                <a:lnTo>
                  <a:pt x="64" y="213"/>
                </a:lnTo>
                <a:lnTo>
                  <a:pt x="64" y="208"/>
                </a:lnTo>
                <a:lnTo>
                  <a:pt x="69" y="213"/>
                </a:lnTo>
                <a:lnTo>
                  <a:pt x="69" y="206"/>
                </a:lnTo>
                <a:lnTo>
                  <a:pt x="64" y="206"/>
                </a:lnTo>
                <a:lnTo>
                  <a:pt x="56" y="206"/>
                </a:lnTo>
                <a:lnTo>
                  <a:pt x="64" y="200"/>
                </a:lnTo>
                <a:lnTo>
                  <a:pt x="61" y="198"/>
                </a:lnTo>
                <a:lnTo>
                  <a:pt x="53" y="190"/>
                </a:lnTo>
                <a:lnTo>
                  <a:pt x="51" y="187"/>
                </a:lnTo>
                <a:lnTo>
                  <a:pt x="43" y="187"/>
                </a:lnTo>
                <a:lnTo>
                  <a:pt x="37" y="190"/>
                </a:lnTo>
                <a:lnTo>
                  <a:pt x="35" y="190"/>
                </a:lnTo>
                <a:lnTo>
                  <a:pt x="29" y="195"/>
                </a:lnTo>
                <a:lnTo>
                  <a:pt x="27" y="195"/>
                </a:lnTo>
                <a:lnTo>
                  <a:pt x="24" y="195"/>
                </a:lnTo>
                <a:lnTo>
                  <a:pt x="19" y="198"/>
                </a:lnTo>
                <a:lnTo>
                  <a:pt x="16" y="206"/>
                </a:lnTo>
                <a:lnTo>
                  <a:pt x="11" y="206"/>
                </a:lnTo>
                <a:lnTo>
                  <a:pt x="8" y="206"/>
                </a:lnTo>
                <a:lnTo>
                  <a:pt x="11" y="208"/>
                </a:lnTo>
                <a:lnTo>
                  <a:pt x="0" y="213"/>
                </a:lnTo>
                <a:lnTo>
                  <a:pt x="3" y="216"/>
                </a:lnTo>
                <a:lnTo>
                  <a:pt x="16" y="224"/>
                </a:lnTo>
                <a:lnTo>
                  <a:pt x="19" y="224"/>
                </a:lnTo>
                <a:lnTo>
                  <a:pt x="24" y="221"/>
                </a:lnTo>
                <a:lnTo>
                  <a:pt x="24" y="216"/>
                </a:lnTo>
                <a:lnTo>
                  <a:pt x="27" y="216"/>
                </a:lnTo>
                <a:lnTo>
                  <a:pt x="29" y="216"/>
                </a:lnTo>
                <a:lnTo>
                  <a:pt x="35" y="221"/>
                </a:lnTo>
                <a:lnTo>
                  <a:pt x="35" y="221"/>
                </a:lnTo>
                <a:lnTo>
                  <a:pt x="37" y="224"/>
                </a:lnTo>
                <a:lnTo>
                  <a:pt x="37" y="227"/>
                </a:lnTo>
                <a:lnTo>
                  <a:pt x="43" y="227"/>
                </a:lnTo>
                <a:lnTo>
                  <a:pt x="51" y="224"/>
                </a:lnTo>
                <a:lnTo>
                  <a:pt x="53" y="227"/>
                </a:lnTo>
                <a:lnTo>
                  <a:pt x="53" y="227"/>
                </a:lnTo>
                <a:lnTo>
                  <a:pt x="53" y="227"/>
                </a:lnTo>
                <a:lnTo>
                  <a:pt x="53" y="227"/>
                </a:lnTo>
                <a:lnTo>
                  <a:pt x="53" y="227"/>
                </a:lnTo>
                <a:lnTo>
                  <a:pt x="53" y="227"/>
                </a:lnTo>
                <a:close/>
                <a:moveTo>
                  <a:pt x="43" y="103"/>
                </a:moveTo>
                <a:lnTo>
                  <a:pt x="45" y="100"/>
                </a:lnTo>
                <a:lnTo>
                  <a:pt x="51" y="95"/>
                </a:lnTo>
                <a:lnTo>
                  <a:pt x="53" y="95"/>
                </a:lnTo>
                <a:lnTo>
                  <a:pt x="56" y="95"/>
                </a:lnTo>
                <a:lnTo>
                  <a:pt x="56" y="92"/>
                </a:lnTo>
                <a:lnTo>
                  <a:pt x="53" y="92"/>
                </a:lnTo>
                <a:lnTo>
                  <a:pt x="61" y="87"/>
                </a:lnTo>
                <a:lnTo>
                  <a:pt x="64" y="87"/>
                </a:lnTo>
                <a:lnTo>
                  <a:pt x="61" y="84"/>
                </a:lnTo>
                <a:lnTo>
                  <a:pt x="64" y="81"/>
                </a:lnTo>
                <a:lnTo>
                  <a:pt x="64" y="76"/>
                </a:lnTo>
                <a:lnTo>
                  <a:pt x="61" y="81"/>
                </a:lnTo>
                <a:lnTo>
                  <a:pt x="51" y="84"/>
                </a:lnTo>
                <a:lnTo>
                  <a:pt x="51" y="87"/>
                </a:lnTo>
                <a:lnTo>
                  <a:pt x="45" y="87"/>
                </a:lnTo>
                <a:lnTo>
                  <a:pt x="37" y="87"/>
                </a:lnTo>
                <a:lnTo>
                  <a:pt x="43" y="92"/>
                </a:lnTo>
                <a:lnTo>
                  <a:pt x="37" y="95"/>
                </a:lnTo>
                <a:lnTo>
                  <a:pt x="45" y="95"/>
                </a:lnTo>
                <a:lnTo>
                  <a:pt x="37" y="100"/>
                </a:lnTo>
                <a:lnTo>
                  <a:pt x="43" y="103"/>
                </a:lnTo>
                <a:lnTo>
                  <a:pt x="43" y="103"/>
                </a:lnTo>
                <a:lnTo>
                  <a:pt x="43" y="103"/>
                </a:lnTo>
                <a:lnTo>
                  <a:pt x="43" y="103"/>
                </a:lnTo>
                <a:lnTo>
                  <a:pt x="43" y="103"/>
                </a:lnTo>
                <a:lnTo>
                  <a:pt x="43" y="103"/>
                </a:lnTo>
                <a:close/>
                <a:moveTo>
                  <a:pt x="196" y="0"/>
                </a:moveTo>
                <a:lnTo>
                  <a:pt x="193" y="5"/>
                </a:lnTo>
                <a:lnTo>
                  <a:pt x="196" y="7"/>
                </a:lnTo>
                <a:lnTo>
                  <a:pt x="201" y="0"/>
                </a:lnTo>
                <a:lnTo>
                  <a:pt x="196" y="0"/>
                </a:lnTo>
                <a:lnTo>
                  <a:pt x="196" y="0"/>
                </a:lnTo>
                <a:lnTo>
                  <a:pt x="196" y="0"/>
                </a:lnTo>
                <a:lnTo>
                  <a:pt x="196" y="0"/>
                </a:lnTo>
                <a:lnTo>
                  <a:pt x="196" y="0"/>
                </a:lnTo>
                <a:lnTo>
                  <a:pt x="196" y="0"/>
                </a:lnTo>
                <a:close/>
                <a:moveTo>
                  <a:pt x="151" y="66"/>
                </a:moveTo>
                <a:lnTo>
                  <a:pt x="156" y="66"/>
                </a:lnTo>
                <a:lnTo>
                  <a:pt x="159" y="60"/>
                </a:lnTo>
                <a:lnTo>
                  <a:pt x="151" y="60"/>
                </a:lnTo>
                <a:lnTo>
                  <a:pt x="148" y="58"/>
                </a:lnTo>
                <a:lnTo>
                  <a:pt x="143" y="58"/>
                </a:lnTo>
                <a:lnTo>
                  <a:pt x="143" y="52"/>
                </a:lnTo>
                <a:lnTo>
                  <a:pt x="140" y="52"/>
                </a:lnTo>
                <a:lnTo>
                  <a:pt x="138" y="58"/>
                </a:lnTo>
                <a:lnTo>
                  <a:pt x="140" y="60"/>
                </a:lnTo>
                <a:lnTo>
                  <a:pt x="151" y="66"/>
                </a:lnTo>
                <a:lnTo>
                  <a:pt x="151" y="66"/>
                </a:lnTo>
                <a:lnTo>
                  <a:pt x="151" y="66"/>
                </a:lnTo>
                <a:lnTo>
                  <a:pt x="151" y="66"/>
                </a:lnTo>
                <a:lnTo>
                  <a:pt x="151" y="66"/>
                </a:lnTo>
                <a:lnTo>
                  <a:pt x="151" y="66"/>
                </a:lnTo>
                <a:close/>
                <a:moveTo>
                  <a:pt x="190" y="15"/>
                </a:moveTo>
                <a:lnTo>
                  <a:pt x="193" y="15"/>
                </a:lnTo>
                <a:lnTo>
                  <a:pt x="196" y="21"/>
                </a:lnTo>
                <a:lnTo>
                  <a:pt x="196" y="26"/>
                </a:lnTo>
                <a:lnTo>
                  <a:pt x="193" y="31"/>
                </a:lnTo>
                <a:lnTo>
                  <a:pt x="201" y="26"/>
                </a:lnTo>
                <a:lnTo>
                  <a:pt x="204" y="23"/>
                </a:lnTo>
                <a:lnTo>
                  <a:pt x="209" y="13"/>
                </a:lnTo>
                <a:lnTo>
                  <a:pt x="204" y="7"/>
                </a:lnTo>
                <a:lnTo>
                  <a:pt x="204" y="5"/>
                </a:lnTo>
                <a:lnTo>
                  <a:pt x="196" y="7"/>
                </a:lnTo>
                <a:lnTo>
                  <a:pt x="201" y="13"/>
                </a:lnTo>
                <a:lnTo>
                  <a:pt x="185" y="13"/>
                </a:lnTo>
                <a:lnTo>
                  <a:pt x="190" y="15"/>
                </a:lnTo>
                <a:lnTo>
                  <a:pt x="190" y="15"/>
                </a:lnTo>
                <a:lnTo>
                  <a:pt x="190" y="15"/>
                </a:lnTo>
                <a:lnTo>
                  <a:pt x="190" y="15"/>
                </a:lnTo>
                <a:lnTo>
                  <a:pt x="190" y="15"/>
                </a:lnTo>
                <a:lnTo>
                  <a:pt x="190" y="15"/>
                </a:lnTo>
                <a:close/>
                <a:moveTo>
                  <a:pt x="251" y="266"/>
                </a:moveTo>
                <a:lnTo>
                  <a:pt x="238" y="266"/>
                </a:lnTo>
                <a:lnTo>
                  <a:pt x="230" y="261"/>
                </a:lnTo>
                <a:lnTo>
                  <a:pt x="227" y="266"/>
                </a:lnTo>
                <a:lnTo>
                  <a:pt x="225" y="274"/>
                </a:lnTo>
                <a:lnTo>
                  <a:pt x="217" y="269"/>
                </a:lnTo>
                <a:lnTo>
                  <a:pt x="212" y="269"/>
                </a:lnTo>
                <a:lnTo>
                  <a:pt x="220" y="258"/>
                </a:lnTo>
                <a:lnTo>
                  <a:pt x="225" y="253"/>
                </a:lnTo>
                <a:lnTo>
                  <a:pt x="220" y="250"/>
                </a:lnTo>
                <a:lnTo>
                  <a:pt x="212" y="243"/>
                </a:lnTo>
                <a:lnTo>
                  <a:pt x="209" y="243"/>
                </a:lnTo>
                <a:lnTo>
                  <a:pt x="193" y="240"/>
                </a:lnTo>
                <a:lnTo>
                  <a:pt x="209" y="240"/>
                </a:lnTo>
                <a:lnTo>
                  <a:pt x="220" y="243"/>
                </a:lnTo>
                <a:lnTo>
                  <a:pt x="212" y="235"/>
                </a:lnTo>
                <a:lnTo>
                  <a:pt x="209" y="227"/>
                </a:lnTo>
                <a:lnTo>
                  <a:pt x="212" y="224"/>
                </a:lnTo>
                <a:lnTo>
                  <a:pt x="204" y="221"/>
                </a:lnTo>
                <a:lnTo>
                  <a:pt x="201" y="213"/>
                </a:lnTo>
                <a:lnTo>
                  <a:pt x="193" y="208"/>
                </a:lnTo>
                <a:lnTo>
                  <a:pt x="185" y="208"/>
                </a:lnTo>
                <a:lnTo>
                  <a:pt x="183" y="206"/>
                </a:lnTo>
                <a:lnTo>
                  <a:pt x="177" y="198"/>
                </a:lnTo>
                <a:lnTo>
                  <a:pt x="175" y="182"/>
                </a:lnTo>
                <a:lnTo>
                  <a:pt x="175" y="174"/>
                </a:lnTo>
                <a:lnTo>
                  <a:pt x="167" y="169"/>
                </a:lnTo>
                <a:lnTo>
                  <a:pt x="151" y="161"/>
                </a:lnTo>
                <a:lnTo>
                  <a:pt x="148" y="161"/>
                </a:lnTo>
                <a:lnTo>
                  <a:pt x="143" y="161"/>
                </a:lnTo>
                <a:lnTo>
                  <a:pt x="140" y="163"/>
                </a:lnTo>
                <a:lnTo>
                  <a:pt x="130" y="161"/>
                </a:lnTo>
                <a:lnTo>
                  <a:pt x="132" y="161"/>
                </a:lnTo>
                <a:lnTo>
                  <a:pt x="140" y="155"/>
                </a:lnTo>
                <a:lnTo>
                  <a:pt x="143" y="155"/>
                </a:lnTo>
                <a:lnTo>
                  <a:pt x="148" y="153"/>
                </a:lnTo>
                <a:lnTo>
                  <a:pt x="148" y="147"/>
                </a:lnTo>
                <a:lnTo>
                  <a:pt x="146" y="145"/>
                </a:lnTo>
                <a:lnTo>
                  <a:pt x="148" y="145"/>
                </a:lnTo>
                <a:lnTo>
                  <a:pt x="164" y="134"/>
                </a:lnTo>
                <a:lnTo>
                  <a:pt x="169" y="118"/>
                </a:lnTo>
                <a:lnTo>
                  <a:pt x="175" y="113"/>
                </a:lnTo>
                <a:lnTo>
                  <a:pt x="175" y="110"/>
                </a:lnTo>
                <a:lnTo>
                  <a:pt x="169" y="103"/>
                </a:lnTo>
                <a:lnTo>
                  <a:pt x="164" y="103"/>
                </a:lnTo>
                <a:lnTo>
                  <a:pt x="151" y="103"/>
                </a:lnTo>
                <a:lnTo>
                  <a:pt x="140" y="103"/>
                </a:lnTo>
                <a:lnTo>
                  <a:pt x="130" y="103"/>
                </a:lnTo>
                <a:lnTo>
                  <a:pt x="114" y="110"/>
                </a:lnTo>
                <a:lnTo>
                  <a:pt x="117" y="103"/>
                </a:lnTo>
                <a:lnTo>
                  <a:pt x="122" y="103"/>
                </a:lnTo>
                <a:lnTo>
                  <a:pt x="122" y="100"/>
                </a:lnTo>
                <a:lnTo>
                  <a:pt x="117" y="100"/>
                </a:lnTo>
                <a:lnTo>
                  <a:pt x="122" y="95"/>
                </a:lnTo>
                <a:lnTo>
                  <a:pt x="132" y="87"/>
                </a:lnTo>
                <a:lnTo>
                  <a:pt x="143" y="81"/>
                </a:lnTo>
                <a:lnTo>
                  <a:pt x="148" y="76"/>
                </a:lnTo>
                <a:lnTo>
                  <a:pt x="148" y="73"/>
                </a:lnTo>
                <a:lnTo>
                  <a:pt x="143" y="73"/>
                </a:lnTo>
                <a:lnTo>
                  <a:pt x="132" y="73"/>
                </a:lnTo>
                <a:lnTo>
                  <a:pt x="122" y="76"/>
                </a:lnTo>
                <a:lnTo>
                  <a:pt x="114" y="76"/>
                </a:lnTo>
                <a:lnTo>
                  <a:pt x="109" y="76"/>
                </a:lnTo>
                <a:lnTo>
                  <a:pt x="106" y="76"/>
                </a:lnTo>
                <a:lnTo>
                  <a:pt x="103" y="76"/>
                </a:lnTo>
                <a:lnTo>
                  <a:pt x="98" y="73"/>
                </a:lnTo>
                <a:lnTo>
                  <a:pt x="95" y="76"/>
                </a:lnTo>
                <a:lnTo>
                  <a:pt x="90" y="84"/>
                </a:lnTo>
                <a:lnTo>
                  <a:pt x="87" y="87"/>
                </a:lnTo>
                <a:lnTo>
                  <a:pt x="82" y="92"/>
                </a:lnTo>
                <a:lnTo>
                  <a:pt x="90" y="100"/>
                </a:lnTo>
                <a:lnTo>
                  <a:pt x="82" y="100"/>
                </a:lnTo>
                <a:lnTo>
                  <a:pt x="80" y="100"/>
                </a:lnTo>
                <a:lnTo>
                  <a:pt x="77" y="103"/>
                </a:lnTo>
                <a:lnTo>
                  <a:pt x="77" y="100"/>
                </a:lnTo>
                <a:lnTo>
                  <a:pt x="72" y="103"/>
                </a:lnTo>
                <a:lnTo>
                  <a:pt x="72" y="108"/>
                </a:lnTo>
                <a:lnTo>
                  <a:pt x="77" y="110"/>
                </a:lnTo>
                <a:lnTo>
                  <a:pt x="72" y="110"/>
                </a:lnTo>
                <a:lnTo>
                  <a:pt x="72" y="113"/>
                </a:lnTo>
                <a:lnTo>
                  <a:pt x="80" y="113"/>
                </a:lnTo>
                <a:lnTo>
                  <a:pt x="72" y="118"/>
                </a:lnTo>
                <a:lnTo>
                  <a:pt x="77" y="118"/>
                </a:lnTo>
                <a:lnTo>
                  <a:pt x="77" y="121"/>
                </a:lnTo>
                <a:lnTo>
                  <a:pt x="80" y="121"/>
                </a:lnTo>
                <a:lnTo>
                  <a:pt x="72" y="126"/>
                </a:lnTo>
                <a:lnTo>
                  <a:pt x="69" y="129"/>
                </a:lnTo>
                <a:lnTo>
                  <a:pt x="72" y="134"/>
                </a:lnTo>
                <a:lnTo>
                  <a:pt x="69" y="134"/>
                </a:lnTo>
                <a:lnTo>
                  <a:pt x="69" y="137"/>
                </a:lnTo>
                <a:lnTo>
                  <a:pt x="61" y="134"/>
                </a:lnTo>
                <a:lnTo>
                  <a:pt x="56" y="137"/>
                </a:lnTo>
                <a:lnTo>
                  <a:pt x="64" y="137"/>
                </a:lnTo>
                <a:lnTo>
                  <a:pt x="69" y="145"/>
                </a:lnTo>
                <a:lnTo>
                  <a:pt x="77" y="140"/>
                </a:lnTo>
                <a:lnTo>
                  <a:pt x="87" y="134"/>
                </a:lnTo>
                <a:lnTo>
                  <a:pt x="87" y="137"/>
                </a:lnTo>
                <a:lnTo>
                  <a:pt x="80" y="140"/>
                </a:lnTo>
                <a:lnTo>
                  <a:pt x="82" y="140"/>
                </a:lnTo>
                <a:lnTo>
                  <a:pt x="80" y="145"/>
                </a:lnTo>
                <a:lnTo>
                  <a:pt x="77" y="147"/>
                </a:lnTo>
                <a:lnTo>
                  <a:pt x="72" y="155"/>
                </a:lnTo>
                <a:lnTo>
                  <a:pt x="69" y="161"/>
                </a:lnTo>
                <a:lnTo>
                  <a:pt x="69" y="163"/>
                </a:lnTo>
                <a:lnTo>
                  <a:pt x="72" y="161"/>
                </a:lnTo>
                <a:lnTo>
                  <a:pt x="69" y="169"/>
                </a:lnTo>
                <a:lnTo>
                  <a:pt x="72" y="169"/>
                </a:lnTo>
                <a:lnTo>
                  <a:pt x="77" y="169"/>
                </a:lnTo>
                <a:lnTo>
                  <a:pt x="77" y="163"/>
                </a:lnTo>
                <a:lnTo>
                  <a:pt x="80" y="161"/>
                </a:lnTo>
                <a:lnTo>
                  <a:pt x="80" y="163"/>
                </a:lnTo>
                <a:lnTo>
                  <a:pt x="80" y="169"/>
                </a:lnTo>
                <a:lnTo>
                  <a:pt x="82" y="163"/>
                </a:lnTo>
                <a:lnTo>
                  <a:pt x="87" y="163"/>
                </a:lnTo>
                <a:lnTo>
                  <a:pt x="87" y="169"/>
                </a:lnTo>
                <a:lnTo>
                  <a:pt x="90" y="161"/>
                </a:lnTo>
                <a:lnTo>
                  <a:pt x="90" y="155"/>
                </a:lnTo>
                <a:lnTo>
                  <a:pt x="95" y="155"/>
                </a:lnTo>
                <a:lnTo>
                  <a:pt x="90" y="161"/>
                </a:lnTo>
                <a:lnTo>
                  <a:pt x="95" y="161"/>
                </a:lnTo>
                <a:lnTo>
                  <a:pt x="98" y="163"/>
                </a:lnTo>
                <a:lnTo>
                  <a:pt x="95" y="163"/>
                </a:lnTo>
                <a:lnTo>
                  <a:pt x="90" y="163"/>
                </a:lnTo>
                <a:lnTo>
                  <a:pt x="90" y="171"/>
                </a:lnTo>
                <a:lnTo>
                  <a:pt x="95" y="174"/>
                </a:lnTo>
                <a:lnTo>
                  <a:pt x="95" y="182"/>
                </a:lnTo>
                <a:lnTo>
                  <a:pt x="90" y="187"/>
                </a:lnTo>
                <a:lnTo>
                  <a:pt x="82" y="190"/>
                </a:lnTo>
                <a:lnTo>
                  <a:pt x="82" y="198"/>
                </a:lnTo>
                <a:lnTo>
                  <a:pt x="80" y="198"/>
                </a:lnTo>
                <a:lnTo>
                  <a:pt x="80" y="200"/>
                </a:lnTo>
                <a:lnTo>
                  <a:pt x="87" y="208"/>
                </a:lnTo>
                <a:lnTo>
                  <a:pt x="87" y="200"/>
                </a:lnTo>
                <a:lnTo>
                  <a:pt x="95" y="200"/>
                </a:lnTo>
                <a:lnTo>
                  <a:pt x="98" y="206"/>
                </a:lnTo>
                <a:lnTo>
                  <a:pt x="98" y="198"/>
                </a:lnTo>
                <a:lnTo>
                  <a:pt x="109" y="200"/>
                </a:lnTo>
                <a:lnTo>
                  <a:pt x="117" y="200"/>
                </a:lnTo>
                <a:lnTo>
                  <a:pt x="122" y="198"/>
                </a:lnTo>
                <a:lnTo>
                  <a:pt x="122" y="195"/>
                </a:lnTo>
                <a:lnTo>
                  <a:pt x="138" y="198"/>
                </a:lnTo>
                <a:lnTo>
                  <a:pt x="130" y="200"/>
                </a:lnTo>
                <a:lnTo>
                  <a:pt x="122" y="206"/>
                </a:lnTo>
                <a:lnTo>
                  <a:pt x="122" y="216"/>
                </a:lnTo>
                <a:lnTo>
                  <a:pt x="124" y="221"/>
                </a:lnTo>
                <a:lnTo>
                  <a:pt x="130" y="221"/>
                </a:lnTo>
                <a:lnTo>
                  <a:pt x="130" y="227"/>
                </a:lnTo>
                <a:lnTo>
                  <a:pt x="132" y="221"/>
                </a:lnTo>
                <a:lnTo>
                  <a:pt x="138" y="224"/>
                </a:lnTo>
                <a:lnTo>
                  <a:pt x="140" y="221"/>
                </a:lnTo>
                <a:lnTo>
                  <a:pt x="138" y="232"/>
                </a:lnTo>
                <a:lnTo>
                  <a:pt x="132" y="235"/>
                </a:lnTo>
                <a:lnTo>
                  <a:pt x="132" y="240"/>
                </a:lnTo>
                <a:lnTo>
                  <a:pt x="138" y="240"/>
                </a:lnTo>
                <a:lnTo>
                  <a:pt x="132" y="243"/>
                </a:lnTo>
                <a:lnTo>
                  <a:pt x="132" y="248"/>
                </a:lnTo>
                <a:lnTo>
                  <a:pt x="138" y="250"/>
                </a:lnTo>
                <a:lnTo>
                  <a:pt x="132" y="250"/>
                </a:lnTo>
                <a:lnTo>
                  <a:pt x="130" y="250"/>
                </a:lnTo>
                <a:lnTo>
                  <a:pt x="130" y="253"/>
                </a:lnTo>
                <a:lnTo>
                  <a:pt x="124" y="253"/>
                </a:lnTo>
                <a:lnTo>
                  <a:pt x="117" y="253"/>
                </a:lnTo>
                <a:lnTo>
                  <a:pt x="103" y="253"/>
                </a:lnTo>
                <a:lnTo>
                  <a:pt x="98" y="250"/>
                </a:lnTo>
                <a:lnTo>
                  <a:pt x="90" y="250"/>
                </a:lnTo>
                <a:lnTo>
                  <a:pt x="90" y="253"/>
                </a:lnTo>
                <a:lnTo>
                  <a:pt x="90" y="258"/>
                </a:lnTo>
                <a:lnTo>
                  <a:pt x="95" y="258"/>
                </a:lnTo>
                <a:lnTo>
                  <a:pt x="98" y="258"/>
                </a:lnTo>
                <a:lnTo>
                  <a:pt x="82" y="269"/>
                </a:lnTo>
                <a:lnTo>
                  <a:pt x="90" y="269"/>
                </a:lnTo>
                <a:lnTo>
                  <a:pt x="95" y="266"/>
                </a:lnTo>
                <a:lnTo>
                  <a:pt x="103" y="266"/>
                </a:lnTo>
                <a:lnTo>
                  <a:pt x="103" y="269"/>
                </a:lnTo>
                <a:lnTo>
                  <a:pt x="103" y="274"/>
                </a:lnTo>
                <a:lnTo>
                  <a:pt x="103" y="277"/>
                </a:lnTo>
                <a:lnTo>
                  <a:pt x="106" y="282"/>
                </a:lnTo>
                <a:lnTo>
                  <a:pt x="103" y="282"/>
                </a:lnTo>
                <a:lnTo>
                  <a:pt x="98" y="285"/>
                </a:lnTo>
                <a:lnTo>
                  <a:pt x="95" y="287"/>
                </a:lnTo>
                <a:lnTo>
                  <a:pt x="90" y="293"/>
                </a:lnTo>
                <a:lnTo>
                  <a:pt x="80" y="295"/>
                </a:lnTo>
                <a:lnTo>
                  <a:pt x="69" y="303"/>
                </a:lnTo>
                <a:lnTo>
                  <a:pt x="72" y="303"/>
                </a:lnTo>
                <a:lnTo>
                  <a:pt x="69" y="309"/>
                </a:lnTo>
                <a:lnTo>
                  <a:pt x="72" y="309"/>
                </a:lnTo>
                <a:lnTo>
                  <a:pt x="77" y="311"/>
                </a:lnTo>
                <a:lnTo>
                  <a:pt x="80" y="311"/>
                </a:lnTo>
                <a:lnTo>
                  <a:pt x="90" y="309"/>
                </a:lnTo>
                <a:lnTo>
                  <a:pt x="95" y="311"/>
                </a:lnTo>
                <a:lnTo>
                  <a:pt x="95" y="314"/>
                </a:lnTo>
                <a:lnTo>
                  <a:pt x="98" y="314"/>
                </a:lnTo>
                <a:lnTo>
                  <a:pt x="103" y="311"/>
                </a:lnTo>
                <a:lnTo>
                  <a:pt x="106" y="311"/>
                </a:lnTo>
                <a:lnTo>
                  <a:pt x="106" y="314"/>
                </a:lnTo>
                <a:lnTo>
                  <a:pt x="114" y="319"/>
                </a:lnTo>
                <a:lnTo>
                  <a:pt x="117" y="319"/>
                </a:lnTo>
                <a:lnTo>
                  <a:pt x="122" y="319"/>
                </a:lnTo>
                <a:lnTo>
                  <a:pt x="130" y="314"/>
                </a:lnTo>
                <a:lnTo>
                  <a:pt x="138" y="311"/>
                </a:lnTo>
                <a:lnTo>
                  <a:pt x="143" y="309"/>
                </a:lnTo>
                <a:lnTo>
                  <a:pt x="124" y="322"/>
                </a:lnTo>
                <a:lnTo>
                  <a:pt x="124" y="327"/>
                </a:lnTo>
                <a:lnTo>
                  <a:pt x="114" y="327"/>
                </a:lnTo>
                <a:lnTo>
                  <a:pt x="106" y="322"/>
                </a:lnTo>
                <a:lnTo>
                  <a:pt x="95" y="327"/>
                </a:lnTo>
                <a:lnTo>
                  <a:pt x="90" y="335"/>
                </a:lnTo>
                <a:lnTo>
                  <a:pt x="87" y="335"/>
                </a:lnTo>
                <a:lnTo>
                  <a:pt x="82" y="338"/>
                </a:lnTo>
                <a:lnTo>
                  <a:pt x="80" y="346"/>
                </a:lnTo>
                <a:lnTo>
                  <a:pt x="72" y="348"/>
                </a:lnTo>
                <a:lnTo>
                  <a:pt x="69" y="348"/>
                </a:lnTo>
                <a:lnTo>
                  <a:pt x="69" y="353"/>
                </a:lnTo>
                <a:lnTo>
                  <a:pt x="64" y="356"/>
                </a:lnTo>
                <a:lnTo>
                  <a:pt x="56" y="356"/>
                </a:lnTo>
                <a:lnTo>
                  <a:pt x="51" y="364"/>
                </a:lnTo>
                <a:lnTo>
                  <a:pt x="56" y="364"/>
                </a:lnTo>
                <a:lnTo>
                  <a:pt x="61" y="364"/>
                </a:lnTo>
                <a:lnTo>
                  <a:pt x="61" y="367"/>
                </a:lnTo>
                <a:lnTo>
                  <a:pt x="69" y="364"/>
                </a:lnTo>
                <a:lnTo>
                  <a:pt x="72" y="361"/>
                </a:lnTo>
                <a:lnTo>
                  <a:pt x="82" y="356"/>
                </a:lnTo>
                <a:lnTo>
                  <a:pt x="87" y="356"/>
                </a:lnTo>
                <a:lnTo>
                  <a:pt x="90" y="353"/>
                </a:lnTo>
                <a:lnTo>
                  <a:pt x="95" y="356"/>
                </a:lnTo>
                <a:lnTo>
                  <a:pt x="103" y="361"/>
                </a:lnTo>
                <a:lnTo>
                  <a:pt x="106" y="356"/>
                </a:lnTo>
                <a:lnTo>
                  <a:pt x="109" y="353"/>
                </a:lnTo>
                <a:lnTo>
                  <a:pt x="114" y="346"/>
                </a:lnTo>
                <a:lnTo>
                  <a:pt x="117" y="346"/>
                </a:lnTo>
                <a:lnTo>
                  <a:pt x="124" y="340"/>
                </a:lnTo>
                <a:lnTo>
                  <a:pt x="132" y="340"/>
                </a:lnTo>
                <a:lnTo>
                  <a:pt x="140" y="348"/>
                </a:lnTo>
                <a:lnTo>
                  <a:pt x="143" y="346"/>
                </a:lnTo>
                <a:lnTo>
                  <a:pt x="148" y="346"/>
                </a:lnTo>
                <a:lnTo>
                  <a:pt x="151" y="346"/>
                </a:lnTo>
                <a:lnTo>
                  <a:pt x="156" y="346"/>
                </a:lnTo>
                <a:lnTo>
                  <a:pt x="151" y="340"/>
                </a:lnTo>
                <a:lnTo>
                  <a:pt x="164" y="340"/>
                </a:lnTo>
                <a:lnTo>
                  <a:pt x="169" y="340"/>
                </a:lnTo>
                <a:lnTo>
                  <a:pt x="169" y="338"/>
                </a:lnTo>
                <a:lnTo>
                  <a:pt x="177" y="338"/>
                </a:lnTo>
                <a:lnTo>
                  <a:pt x="183" y="338"/>
                </a:lnTo>
                <a:lnTo>
                  <a:pt x="185" y="340"/>
                </a:lnTo>
                <a:lnTo>
                  <a:pt x="190" y="340"/>
                </a:lnTo>
                <a:lnTo>
                  <a:pt x="193" y="340"/>
                </a:lnTo>
                <a:lnTo>
                  <a:pt x="201" y="338"/>
                </a:lnTo>
                <a:lnTo>
                  <a:pt x="209" y="340"/>
                </a:lnTo>
                <a:lnTo>
                  <a:pt x="220" y="340"/>
                </a:lnTo>
                <a:lnTo>
                  <a:pt x="227" y="338"/>
                </a:lnTo>
                <a:lnTo>
                  <a:pt x="235" y="330"/>
                </a:lnTo>
                <a:lnTo>
                  <a:pt x="243" y="330"/>
                </a:lnTo>
                <a:lnTo>
                  <a:pt x="251" y="327"/>
                </a:lnTo>
                <a:lnTo>
                  <a:pt x="246" y="322"/>
                </a:lnTo>
                <a:lnTo>
                  <a:pt x="238" y="319"/>
                </a:lnTo>
                <a:lnTo>
                  <a:pt x="225" y="319"/>
                </a:lnTo>
                <a:lnTo>
                  <a:pt x="230" y="314"/>
                </a:lnTo>
                <a:lnTo>
                  <a:pt x="235" y="314"/>
                </a:lnTo>
                <a:lnTo>
                  <a:pt x="235" y="311"/>
                </a:lnTo>
                <a:lnTo>
                  <a:pt x="235" y="309"/>
                </a:lnTo>
                <a:lnTo>
                  <a:pt x="230" y="309"/>
                </a:lnTo>
                <a:lnTo>
                  <a:pt x="235" y="303"/>
                </a:lnTo>
                <a:lnTo>
                  <a:pt x="238" y="303"/>
                </a:lnTo>
                <a:lnTo>
                  <a:pt x="246" y="303"/>
                </a:lnTo>
                <a:lnTo>
                  <a:pt x="238" y="301"/>
                </a:lnTo>
                <a:lnTo>
                  <a:pt x="246" y="301"/>
                </a:lnTo>
                <a:lnTo>
                  <a:pt x="251" y="295"/>
                </a:lnTo>
                <a:lnTo>
                  <a:pt x="256" y="287"/>
                </a:lnTo>
                <a:lnTo>
                  <a:pt x="256" y="282"/>
                </a:lnTo>
                <a:lnTo>
                  <a:pt x="256" y="277"/>
                </a:lnTo>
                <a:lnTo>
                  <a:pt x="256" y="274"/>
                </a:lnTo>
                <a:lnTo>
                  <a:pt x="251" y="266"/>
                </a:lnTo>
                <a:lnTo>
                  <a:pt x="251" y="266"/>
                </a:lnTo>
                <a:lnTo>
                  <a:pt x="251" y="266"/>
                </a:lnTo>
                <a:lnTo>
                  <a:pt x="251" y="266"/>
                </a:lnTo>
                <a:lnTo>
                  <a:pt x="251" y="266"/>
                </a:lnTo>
                <a:lnTo>
                  <a:pt x="251" y="266"/>
                </a:lnTo>
                <a:close/>
                <a:moveTo>
                  <a:pt x="143" y="145"/>
                </a:moveTo>
                <a:lnTo>
                  <a:pt x="140" y="147"/>
                </a:lnTo>
                <a:lnTo>
                  <a:pt x="132" y="147"/>
                </a:lnTo>
                <a:lnTo>
                  <a:pt x="143" y="145"/>
                </a:lnTo>
                <a:lnTo>
                  <a:pt x="143" y="145"/>
                </a:lnTo>
                <a:lnTo>
                  <a:pt x="143" y="145"/>
                </a:lnTo>
                <a:lnTo>
                  <a:pt x="143" y="145"/>
                </a:lnTo>
                <a:lnTo>
                  <a:pt x="143" y="145"/>
                </a:lnTo>
                <a:lnTo>
                  <a:pt x="143" y="145"/>
                </a:lnTo>
                <a:close/>
                <a:moveTo>
                  <a:pt x="64" y="113"/>
                </a:moveTo>
                <a:lnTo>
                  <a:pt x="61" y="108"/>
                </a:lnTo>
                <a:lnTo>
                  <a:pt x="56" y="103"/>
                </a:lnTo>
                <a:lnTo>
                  <a:pt x="56" y="110"/>
                </a:lnTo>
                <a:lnTo>
                  <a:pt x="53" y="110"/>
                </a:lnTo>
                <a:lnTo>
                  <a:pt x="45" y="110"/>
                </a:lnTo>
                <a:lnTo>
                  <a:pt x="51" y="113"/>
                </a:lnTo>
                <a:lnTo>
                  <a:pt x="56" y="118"/>
                </a:lnTo>
                <a:lnTo>
                  <a:pt x="53" y="118"/>
                </a:lnTo>
                <a:lnTo>
                  <a:pt x="61" y="121"/>
                </a:lnTo>
                <a:lnTo>
                  <a:pt x="64" y="121"/>
                </a:lnTo>
                <a:lnTo>
                  <a:pt x="64" y="126"/>
                </a:lnTo>
                <a:lnTo>
                  <a:pt x="72" y="121"/>
                </a:lnTo>
                <a:lnTo>
                  <a:pt x="72" y="118"/>
                </a:lnTo>
                <a:lnTo>
                  <a:pt x="64" y="118"/>
                </a:lnTo>
                <a:lnTo>
                  <a:pt x="64" y="113"/>
                </a:lnTo>
                <a:lnTo>
                  <a:pt x="64" y="113"/>
                </a:lnTo>
                <a:lnTo>
                  <a:pt x="64" y="113"/>
                </a:lnTo>
                <a:lnTo>
                  <a:pt x="64" y="113"/>
                </a:lnTo>
                <a:lnTo>
                  <a:pt x="64" y="113"/>
                </a:lnTo>
                <a:lnTo>
                  <a:pt x="64" y="113"/>
                </a:lnTo>
                <a:close/>
                <a:moveTo>
                  <a:pt x="64" y="182"/>
                </a:moveTo>
                <a:lnTo>
                  <a:pt x="69" y="182"/>
                </a:lnTo>
                <a:lnTo>
                  <a:pt x="72" y="179"/>
                </a:lnTo>
                <a:lnTo>
                  <a:pt x="77" y="174"/>
                </a:lnTo>
                <a:lnTo>
                  <a:pt x="77" y="169"/>
                </a:lnTo>
                <a:lnTo>
                  <a:pt x="69" y="174"/>
                </a:lnTo>
                <a:lnTo>
                  <a:pt x="64" y="182"/>
                </a:lnTo>
                <a:lnTo>
                  <a:pt x="64" y="182"/>
                </a:lnTo>
                <a:lnTo>
                  <a:pt x="64" y="182"/>
                </a:lnTo>
                <a:lnTo>
                  <a:pt x="64" y="182"/>
                </a:lnTo>
                <a:lnTo>
                  <a:pt x="64" y="182"/>
                </a:lnTo>
                <a:lnTo>
                  <a:pt x="64" y="182"/>
                </a:lnTo>
                <a:close/>
                <a:moveTo>
                  <a:pt x="87" y="171"/>
                </a:moveTo>
                <a:lnTo>
                  <a:pt x="87" y="169"/>
                </a:lnTo>
                <a:lnTo>
                  <a:pt x="82" y="163"/>
                </a:lnTo>
                <a:lnTo>
                  <a:pt x="87" y="171"/>
                </a:lnTo>
                <a:lnTo>
                  <a:pt x="87" y="171"/>
                </a:lnTo>
                <a:lnTo>
                  <a:pt x="87" y="171"/>
                </a:lnTo>
                <a:lnTo>
                  <a:pt x="87" y="171"/>
                </a:lnTo>
                <a:lnTo>
                  <a:pt x="87" y="171"/>
                </a:lnTo>
                <a:lnTo>
                  <a:pt x="87" y="171"/>
                </a:lnTo>
                <a:close/>
                <a:moveTo>
                  <a:pt x="56" y="140"/>
                </a:moveTo>
                <a:lnTo>
                  <a:pt x="53" y="145"/>
                </a:lnTo>
                <a:lnTo>
                  <a:pt x="61" y="145"/>
                </a:lnTo>
                <a:lnTo>
                  <a:pt x="56" y="147"/>
                </a:lnTo>
                <a:lnTo>
                  <a:pt x="61" y="147"/>
                </a:lnTo>
                <a:lnTo>
                  <a:pt x="56" y="153"/>
                </a:lnTo>
                <a:lnTo>
                  <a:pt x="72" y="147"/>
                </a:lnTo>
                <a:lnTo>
                  <a:pt x="69" y="145"/>
                </a:lnTo>
                <a:lnTo>
                  <a:pt x="64" y="140"/>
                </a:lnTo>
                <a:lnTo>
                  <a:pt x="56" y="140"/>
                </a:lnTo>
                <a:lnTo>
                  <a:pt x="56" y="140"/>
                </a:lnTo>
                <a:lnTo>
                  <a:pt x="56" y="140"/>
                </a:lnTo>
                <a:lnTo>
                  <a:pt x="56" y="140"/>
                </a:lnTo>
                <a:lnTo>
                  <a:pt x="56" y="140"/>
                </a:lnTo>
                <a:lnTo>
                  <a:pt x="56" y="140"/>
                </a:lnTo>
                <a:close/>
              </a:path>
            </a:pathLst>
          </a:custGeom>
          <a:solidFill>
            <a:srgbClr val="7030A0"/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49" name="Freeform 33"/>
          <p:cNvSpPr>
            <a:spLocks/>
          </p:cNvSpPr>
          <p:nvPr/>
        </p:nvSpPr>
        <p:spPr bwMode="auto">
          <a:xfrm>
            <a:off x="2427293" y="2747963"/>
            <a:ext cx="420687" cy="481012"/>
          </a:xfrm>
          <a:custGeom>
            <a:avLst/>
            <a:gdLst>
              <a:gd name="T0" fmla="*/ 114 w 122"/>
              <a:gd name="T1" fmla="*/ 40 h 127"/>
              <a:gd name="T2" fmla="*/ 108 w 122"/>
              <a:gd name="T3" fmla="*/ 37 h 127"/>
              <a:gd name="T4" fmla="*/ 106 w 122"/>
              <a:gd name="T5" fmla="*/ 34 h 127"/>
              <a:gd name="T6" fmla="*/ 98 w 122"/>
              <a:gd name="T7" fmla="*/ 29 h 127"/>
              <a:gd name="T8" fmla="*/ 95 w 122"/>
              <a:gd name="T9" fmla="*/ 34 h 127"/>
              <a:gd name="T10" fmla="*/ 87 w 122"/>
              <a:gd name="T11" fmla="*/ 37 h 127"/>
              <a:gd name="T12" fmla="*/ 71 w 122"/>
              <a:gd name="T13" fmla="*/ 26 h 127"/>
              <a:gd name="T14" fmla="*/ 79 w 122"/>
              <a:gd name="T15" fmla="*/ 19 h 127"/>
              <a:gd name="T16" fmla="*/ 87 w 122"/>
              <a:gd name="T17" fmla="*/ 19 h 127"/>
              <a:gd name="T18" fmla="*/ 95 w 122"/>
              <a:gd name="T19" fmla="*/ 8 h 127"/>
              <a:gd name="T20" fmla="*/ 106 w 122"/>
              <a:gd name="T21" fmla="*/ 0 h 127"/>
              <a:gd name="T22" fmla="*/ 87 w 122"/>
              <a:gd name="T23" fmla="*/ 0 h 127"/>
              <a:gd name="T24" fmla="*/ 82 w 122"/>
              <a:gd name="T25" fmla="*/ 3 h 127"/>
              <a:gd name="T26" fmla="*/ 66 w 122"/>
              <a:gd name="T27" fmla="*/ 3 h 127"/>
              <a:gd name="T28" fmla="*/ 63 w 122"/>
              <a:gd name="T29" fmla="*/ 13 h 127"/>
              <a:gd name="T30" fmla="*/ 61 w 122"/>
              <a:gd name="T31" fmla="*/ 19 h 127"/>
              <a:gd name="T32" fmla="*/ 53 w 122"/>
              <a:gd name="T33" fmla="*/ 19 h 127"/>
              <a:gd name="T34" fmla="*/ 66 w 122"/>
              <a:gd name="T35" fmla="*/ 21 h 127"/>
              <a:gd name="T36" fmla="*/ 63 w 122"/>
              <a:gd name="T37" fmla="*/ 26 h 127"/>
              <a:gd name="T38" fmla="*/ 61 w 122"/>
              <a:gd name="T39" fmla="*/ 34 h 127"/>
              <a:gd name="T40" fmla="*/ 48 w 122"/>
              <a:gd name="T41" fmla="*/ 34 h 127"/>
              <a:gd name="T42" fmla="*/ 40 w 122"/>
              <a:gd name="T43" fmla="*/ 37 h 127"/>
              <a:gd name="T44" fmla="*/ 29 w 122"/>
              <a:gd name="T45" fmla="*/ 29 h 127"/>
              <a:gd name="T46" fmla="*/ 19 w 122"/>
              <a:gd name="T47" fmla="*/ 34 h 127"/>
              <a:gd name="T48" fmla="*/ 19 w 122"/>
              <a:gd name="T49" fmla="*/ 40 h 127"/>
              <a:gd name="T50" fmla="*/ 21 w 122"/>
              <a:gd name="T51" fmla="*/ 45 h 127"/>
              <a:gd name="T52" fmla="*/ 29 w 122"/>
              <a:gd name="T53" fmla="*/ 48 h 127"/>
              <a:gd name="T54" fmla="*/ 21 w 122"/>
              <a:gd name="T55" fmla="*/ 53 h 127"/>
              <a:gd name="T56" fmla="*/ 11 w 122"/>
              <a:gd name="T57" fmla="*/ 61 h 127"/>
              <a:gd name="T58" fmla="*/ 11 w 122"/>
              <a:gd name="T59" fmla="*/ 63 h 127"/>
              <a:gd name="T60" fmla="*/ 19 w 122"/>
              <a:gd name="T61" fmla="*/ 63 h 127"/>
              <a:gd name="T62" fmla="*/ 45 w 122"/>
              <a:gd name="T63" fmla="*/ 66 h 127"/>
              <a:gd name="T64" fmla="*/ 29 w 122"/>
              <a:gd name="T65" fmla="*/ 74 h 127"/>
              <a:gd name="T66" fmla="*/ 29 w 122"/>
              <a:gd name="T67" fmla="*/ 82 h 127"/>
              <a:gd name="T68" fmla="*/ 13 w 122"/>
              <a:gd name="T69" fmla="*/ 90 h 127"/>
              <a:gd name="T70" fmla="*/ 19 w 122"/>
              <a:gd name="T71" fmla="*/ 95 h 127"/>
              <a:gd name="T72" fmla="*/ 13 w 122"/>
              <a:gd name="T73" fmla="*/ 100 h 127"/>
              <a:gd name="T74" fmla="*/ 3 w 122"/>
              <a:gd name="T75" fmla="*/ 100 h 127"/>
              <a:gd name="T76" fmla="*/ 0 w 122"/>
              <a:gd name="T77" fmla="*/ 108 h 127"/>
              <a:gd name="T78" fmla="*/ 13 w 122"/>
              <a:gd name="T79" fmla="*/ 106 h 127"/>
              <a:gd name="T80" fmla="*/ 0 w 122"/>
              <a:gd name="T81" fmla="*/ 116 h 127"/>
              <a:gd name="T82" fmla="*/ 3 w 122"/>
              <a:gd name="T83" fmla="*/ 122 h 127"/>
              <a:gd name="T84" fmla="*/ 19 w 122"/>
              <a:gd name="T85" fmla="*/ 116 h 127"/>
              <a:gd name="T86" fmla="*/ 3 w 122"/>
              <a:gd name="T87" fmla="*/ 124 h 127"/>
              <a:gd name="T88" fmla="*/ 13 w 122"/>
              <a:gd name="T89" fmla="*/ 122 h 127"/>
              <a:gd name="T90" fmla="*/ 13 w 122"/>
              <a:gd name="T91" fmla="*/ 127 h 127"/>
              <a:gd name="T92" fmla="*/ 29 w 122"/>
              <a:gd name="T93" fmla="*/ 127 h 127"/>
              <a:gd name="T94" fmla="*/ 48 w 122"/>
              <a:gd name="T95" fmla="*/ 124 h 127"/>
              <a:gd name="T96" fmla="*/ 56 w 122"/>
              <a:gd name="T97" fmla="*/ 116 h 127"/>
              <a:gd name="T98" fmla="*/ 71 w 122"/>
              <a:gd name="T99" fmla="*/ 114 h 127"/>
              <a:gd name="T100" fmla="*/ 87 w 122"/>
              <a:gd name="T101" fmla="*/ 106 h 127"/>
              <a:gd name="T102" fmla="*/ 95 w 122"/>
              <a:gd name="T103" fmla="*/ 100 h 127"/>
              <a:gd name="T104" fmla="*/ 98 w 122"/>
              <a:gd name="T105" fmla="*/ 106 h 127"/>
              <a:gd name="T106" fmla="*/ 108 w 122"/>
              <a:gd name="T107" fmla="*/ 100 h 127"/>
              <a:gd name="T108" fmla="*/ 108 w 122"/>
              <a:gd name="T109" fmla="*/ 98 h 127"/>
              <a:gd name="T110" fmla="*/ 116 w 122"/>
              <a:gd name="T111" fmla="*/ 87 h 127"/>
              <a:gd name="T112" fmla="*/ 116 w 122"/>
              <a:gd name="T113" fmla="*/ 63 h 127"/>
              <a:gd name="T114" fmla="*/ 122 w 122"/>
              <a:gd name="T115" fmla="*/ 61 h 127"/>
              <a:gd name="T116" fmla="*/ 114 w 122"/>
              <a:gd name="T117" fmla="*/ 45 h 127"/>
              <a:gd name="T118" fmla="*/ 116 w 122"/>
              <a:gd name="T119" fmla="*/ 40 h 127"/>
              <a:gd name="T120" fmla="*/ 116 w 122"/>
              <a:gd name="T121" fmla="*/ 40 h 127"/>
              <a:gd name="T122" fmla="*/ 116 w 122"/>
              <a:gd name="T123" fmla="*/ 4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" h="127">
                <a:moveTo>
                  <a:pt x="116" y="40"/>
                </a:moveTo>
                <a:lnTo>
                  <a:pt x="114" y="40"/>
                </a:lnTo>
                <a:lnTo>
                  <a:pt x="108" y="40"/>
                </a:lnTo>
                <a:lnTo>
                  <a:pt x="108" y="37"/>
                </a:lnTo>
                <a:lnTo>
                  <a:pt x="106" y="34"/>
                </a:lnTo>
                <a:lnTo>
                  <a:pt x="106" y="34"/>
                </a:lnTo>
                <a:lnTo>
                  <a:pt x="100" y="29"/>
                </a:lnTo>
                <a:lnTo>
                  <a:pt x="98" y="29"/>
                </a:lnTo>
                <a:lnTo>
                  <a:pt x="95" y="29"/>
                </a:lnTo>
                <a:lnTo>
                  <a:pt x="95" y="34"/>
                </a:lnTo>
                <a:lnTo>
                  <a:pt x="90" y="37"/>
                </a:lnTo>
                <a:lnTo>
                  <a:pt x="87" y="37"/>
                </a:lnTo>
                <a:lnTo>
                  <a:pt x="74" y="29"/>
                </a:lnTo>
                <a:lnTo>
                  <a:pt x="71" y="26"/>
                </a:lnTo>
                <a:lnTo>
                  <a:pt x="82" y="21"/>
                </a:lnTo>
                <a:lnTo>
                  <a:pt x="79" y="19"/>
                </a:lnTo>
                <a:lnTo>
                  <a:pt x="82" y="19"/>
                </a:lnTo>
                <a:lnTo>
                  <a:pt x="87" y="19"/>
                </a:lnTo>
                <a:lnTo>
                  <a:pt x="90" y="11"/>
                </a:lnTo>
                <a:lnTo>
                  <a:pt x="95" y="8"/>
                </a:lnTo>
                <a:lnTo>
                  <a:pt x="98" y="3"/>
                </a:lnTo>
                <a:lnTo>
                  <a:pt x="106" y="0"/>
                </a:lnTo>
                <a:lnTo>
                  <a:pt x="98" y="0"/>
                </a:lnTo>
                <a:lnTo>
                  <a:pt x="87" y="0"/>
                </a:lnTo>
                <a:lnTo>
                  <a:pt x="82" y="0"/>
                </a:lnTo>
                <a:lnTo>
                  <a:pt x="82" y="3"/>
                </a:lnTo>
                <a:lnTo>
                  <a:pt x="74" y="3"/>
                </a:lnTo>
                <a:lnTo>
                  <a:pt x="66" y="3"/>
                </a:lnTo>
                <a:lnTo>
                  <a:pt x="63" y="8"/>
                </a:lnTo>
                <a:lnTo>
                  <a:pt x="63" y="13"/>
                </a:lnTo>
                <a:lnTo>
                  <a:pt x="61" y="13"/>
                </a:lnTo>
                <a:lnTo>
                  <a:pt x="61" y="19"/>
                </a:lnTo>
                <a:lnTo>
                  <a:pt x="56" y="19"/>
                </a:lnTo>
                <a:lnTo>
                  <a:pt x="53" y="19"/>
                </a:lnTo>
                <a:lnTo>
                  <a:pt x="61" y="21"/>
                </a:lnTo>
                <a:lnTo>
                  <a:pt x="66" y="21"/>
                </a:lnTo>
                <a:lnTo>
                  <a:pt x="66" y="26"/>
                </a:lnTo>
                <a:lnTo>
                  <a:pt x="63" y="26"/>
                </a:lnTo>
                <a:lnTo>
                  <a:pt x="56" y="29"/>
                </a:lnTo>
                <a:lnTo>
                  <a:pt x="61" y="34"/>
                </a:lnTo>
                <a:lnTo>
                  <a:pt x="56" y="34"/>
                </a:lnTo>
                <a:lnTo>
                  <a:pt x="48" y="34"/>
                </a:lnTo>
                <a:lnTo>
                  <a:pt x="45" y="34"/>
                </a:lnTo>
                <a:lnTo>
                  <a:pt x="40" y="37"/>
                </a:lnTo>
                <a:lnTo>
                  <a:pt x="37" y="34"/>
                </a:lnTo>
                <a:lnTo>
                  <a:pt x="29" y="29"/>
                </a:lnTo>
                <a:lnTo>
                  <a:pt x="21" y="34"/>
                </a:lnTo>
                <a:lnTo>
                  <a:pt x="19" y="34"/>
                </a:lnTo>
                <a:lnTo>
                  <a:pt x="19" y="37"/>
                </a:lnTo>
                <a:lnTo>
                  <a:pt x="19" y="40"/>
                </a:lnTo>
                <a:lnTo>
                  <a:pt x="21" y="40"/>
                </a:lnTo>
                <a:lnTo>
                  <a:pt x="21" y="45"/>
                </a:lnTo>
                <a:lnTo>
                  <a:pt x="26" y="45"/>
                </a:lnTo>
                <a:lnTo>
                  <a:pt x="29" y="48"/>
                </a:lnTo>
                <a:lnTo>
                  <a:pt x="26" y="48"/>
                </a:lnTo>
                <a:lnTo>
                  <a:pt x="21" y="53"/>
                </a:lnTo>
                <a:lnTo>
                  <a:pt x="19" y="56"/>
                </a:lnTo>
                <a:lnTo>
                  <a:pt x="11" y="61"/>
                </a:lnTo>
                <a:lnTo>
                  <a:pt x="13" y="61"/>
                </a:lnTo>
                <a:lnTo>
                  <a:pt x="11" y="63"/>
                </a:lnTo>
                <a:lnTo>
                  <a:pt x="13" y="63"/>
                </a:lnTo>
                <a:lnTo>
                  <a:pt x="19" y="63"/>
                </a:lnTo>
                <a:lnTo>
                  <a:pt x="29" y="66"/>
                </a:lnTo>
                <a:lnTo>
                  <a:pt x="45" y="66"/>
                </a:lnTo>
                <a:lnTo>
                  <a:pt x="34" y="71"/>
                </a:lnTo>
                <a:lnTo>
                  <a:pt x="29" y="74"/>
                </a:lnTo>
                <a:lnTo>
                  <a:pt x="29" y="79"/>
                </a:lnTo>
                <a:lnTo>
                  <a:pt x="29" y="82"/>
                </a:lnTo>
                <a:lnTo>
                  <a:pt x="26" y="87"/>
                </a:lnTo>
                <a:lnTo>
                  <a:pt x="13" y="90"/>
                </a:lnTo>
                <a:lnTo>
                  <a:pt x="26" y="90"/>
                </a:lnTo>
                <a:lnTo>
                  <a:pt x="19" y="95"/>
                </a:lnTo>
                <a:lnTo>
                  <a:pt x="13" y="98"/>
                </a:lnTo>
                <a:lnTo>
                  <a:pt x="13" y="100"/>
                </a:lnTo>
                <a:lnTo>
                  <a:pt x="8" y="100"/>
                </a:lnTo>
                <a:lnTo>
                  <a:pt x="3" y="100"/>
                </a:lnTo>
                <a:lnTo>
                  <a:pt x="0" y="106"/>
                </a:lnTo>
                <a:lnTo>
                  <a:pt x="0" y="108"/>
                </a:lnTo>
                <a:lnTo>
                  <a:pt x="8" y="106"/>
                </a:lnTo>
                <a:lnTo>
                  <a:pt x="13" y="106"/>
                </a:lnTo>
                <a:lnTo>
                  <a:pt x="3" y="108"/>
                </a:lnTo>
                <a:lnTo>
                  <a:pt x="0" y="116"/>
                </a:lnTo>
                <a:lnTo>
                  <a:pt x="0" y="122"/>
                </a:lnTo>
                <a:lnTo>
                  <a:pt x="3" y="122"/>
                </a:lnTo>
                <a:lnTo>
                  <a:pt x="8" y="122"/>
                </a:lnTo>
                <a:lnTo>
                  <a:pt x="19" y="116"/>
                </a:lnTo>
                <a:lnTo>
                  <a:pt x="11" y="122"/>
                </a:lnTo>
                <a:lnTo>
                  <a:pt x="3" y="124"/>
                </a:lnTo>
                <a:lnTo>
                  <a:pt x="8" y="124"/>
                </a:lnTo>
                <a:lnTo>
                  <a:pt x="13" y="122"/>
                </a:lnTo>
                <a:lnTo>
                  <a:pt x="21" y="122"/>
                </a:lnTo>
                <a:lnTo>
                  <a:pt x="13" y="127"/>
                </a:lnTo>
                <a:lnTo>
                  <a:pt x="21" y="127"/>
                </a:lnTo>
                <a:lnTo>
                  <a:pt x="29" y="127"/>
                </a:lnTo>
                <a:lnTo>
                  <a:pt x="45" y="124"/>
                </a:lnTo>
                <a:lnTo>
                  <a:pt x="48" y="124"/>
                </a:lnTo>
                <a:lnTo>
                  <a:pt x="53" y="122"/>
                </a:lnTo>
                <a:lnTo>
                  <a:pt x="56" y="116"/>
                </a:lnTo>
                <a:lnTo>
                  <a:pt x="63" y="116"/>
                </a:lnTo>
                <a:lnTo>
                  <a:pt x="71" y="114"/>
                </a:lnTo>
                <a:lnTo>
                  <a:pt x="74" y="108"/>
                </a:lnTo>
                <a:lnTo>
                  <a:pt x="87" y="106"/>
                </a:lnTo>
                <a:lnTo>
                  <a:pt x="90" y="106"/>
                </a:lnTo>
                <a:lnTo>
                  <a:pt x="95" y="100"/>
                </a:lnTo>
                <a:lnTo>
                  <a:pt x="95" y="106"/>
                </a:lnTo>
                <a:lnTo>
                  <a:pt x="98" y="106"/>
                </a:lnTo>
                <a:lnTo>
                  <a:pt x="100" y="106"/>
                </a:lnTo>
                <a:lnTo>
                  <a:pt x="108" y="100"/>
                </a:lnTo>
                <a:lnTo>
                  <a:pt x="106" y="98"/>
                </a:lnTo>
                <a:lnTo>
                  <a:pt x="108" y="98"/>
                </a:lnTo>
                <a:lnTo>
                  <a:pt x="114" y="95"/>
                </a:lnTo>
                <a:lnTo>
                  <a:pt x="116" y="87"/>
                </a:lnTo>
                <a:lnTo>
                  <a:pt x="122" y="74"/>
                </a:lnTo>
                <a:lnTo>
                  <a:pt x="116" y="63"/>
                </a:lnTo>
                <a:lnTo>
                  <a:pt x="122" y="63"/>
                </a:lnTo>
                <a:lnTo>
                  <a:pt x="122" y="61"/>
                </a:lnTo>
                <a:lnTo>
                  <a:pt x="116" y="53"/>
                </a:lnTo>
                <a:lnTo>
                  <a:pt x="114" y="45"/>
                </a:lnTo>
                <a:lnTo>
                  <a:pt x="122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50" name="Freeform 35"/>
          <p:cNvSpPr>
            <a:spLocks/>
          </p:cNvSpPr>
          <p:nvPr/>
        </p:nvSpPr>
        <p:spPr bwMode="auto">
          <a:xfrm>
            <a:off x="5208599" y="938213"/>
            <a:ext cx="968375" cy="1230312"/>
          </a:xfrm>
          <a:custGeom>
            <a:avLst/>
            <a:gdLst>
              <a:gd name="T0" fmla="*/ 272 w 280"/>
              <a:gd name="T1" fmla="*/ 238 h 325"/>
              <a:gd name="T2" fmla="*/ 280 w 280"/>
              <a:gd name="T3" fmla="*/ 225 h 325"/>
              <a:gd name="T4" fmla="*/ 238 w 280"/>
              <a:gd name="T5" fmla="*/ 198 h 325"/>
              <a:gd name="T6" fmla="*/ 251 w 280"/>
              <a:gd name="T7" fmla="*/ 177 h 325"/>
              <a:gd name="T8" fmla="*/ 238 w 280"/>
              <a:gd name="T9" fmla="*/ 166 h 325"/>
              <a:gd name="T10" fmla="*/ 228 w 280"/>
              <a:gd name="T11" fmla="*/ 158 h 325"/>
              <a:gd name="T12" fmla="*/ 225 w 280"/>
              <a:gd name="T13" fmla="*/ 148 h 325"/>
              <a:gd name="T14" fmla="*/ 225 w 280"/>
              <a:gd name="T15" fmla="*/ 137 h 325"/>
              <a:gd name="T16" fmla="*/ 220 w 280"/>
              <a:gd name="T17" fmla="*/ 114 h 325"/>
              <a:gd name="T18" fmla="*/ 204 w 280"/>
              <a:gd name="T19" fmla="*/ 90 h 325"/>
              <a:gd name="T20" fmla="*/ 220 w 280"/>
              <a:gd name="T21" fmla="*/ 77 h 325"/>
              <a:gd name="T22" fmla="*/ 193 w 280"/>
              <a:gd name="T23" fmla="*/ 58 h 325"/>
              <a:gd name="T24" fmla="*/ 177 w 280"/>
              <a:gd name="T25" fmla="*/ 50 h 325"/>
              <a:gd name="T26" fmla="*/ 183 w 280"/>
              <a:gd name="T27" fmla="*/ 42 h 325"/>
              <a:gd name="T28" fmla="*/ 177 w 280"/>
              <a:gd name="T29" fmla="*/ 34 h 325"/>
              <a:gd name="T30" fmla="*/ 191 w 280"/>
              <a:gd name="T31" fmla="*/ 26 h 325"/>
              <a:gd name="T32" fmla="*/ 185 w 280"/>
              <a:gd name="T33" fmla="*/ 11 h 325"/>
              <a:gd name="T34" fmla="*/ 156 w 280"/>
              <a:gd name="T35" fmla="*/ 0 h 325"/>
              <a:gd name="T36" fmla="*/ 143 w 280"/>
              <a:gd name="T37" fmla="*/ 3 h 325"/>
              <a:gd name="T38" fmla="*/ 117 w 280"/>
              <a:gd name="T39" fmla="*/ 11 h 325"/>
              <a:gd name="T40" fmla="*/ 114 w 280"/>
              <a:gd name="T41" fmla="*/ 34 h 325"/>
              <a:gd name="T42" fmla="*/ 103 w 280"/>
              <a:gd name="T43" fmla="*/ 37 h 325"/>
              <a:gd name="T44" fmla="*/ 88 w 280"/>
              <a:gd name="T45" fmla="*/ 42 h 325"/>
              <a:gd name="T46" fmla="*/ 61 w 280"/>
              <a:gd name="T47" fmla="*/ 42 h 325"/>
              <a:gd name="T48" fmla="*/ 19 w 280"/>
              <a:gd name="T49" fmla="*/ 26 h 325"/>
              <a:gd name="T50" fmla="*/ 8 w 280"/>
              <a:gd name="T51" fmla="*/ 26 h 325"/>
              <a:gd name="T52" fmla="*/ 37 w 280"/>
              <a:gd name="T53" fmla="*/ 45 h 325"/>
              <a:gd name="T54" fmla="*/ 64 w 280"/>
              <a:gd name="T55" fmla="*/ 61 h 325"/>
              <a:gd name="T56" fmla="*/ 64 w 280"/>
              <a:gd name="T57" fmla="*/ 71 h 325"/>
              <a:gd name="T58" fmla="*/ 72 w 280"/>
              <a:gd name="T59" fmla="*/ 85 h 325"/>
              <a:gd name="T60" fmla="*/ 77 w 280"/>
              <a:gd name="T61" fmla="*/ 95 h 325"/>
              <a:gd name="T62" fmla="*/ 77 w 280"/>
              <a:gd name="T63" fmla="*/ 106 h 325"/>
              <a:gd name="T64" fmla="*/ 88 w 280"/>
              <a:gd name="T65" fmla="*/ 129 h 325"/>
              <a:gd name="T66" fmla="*/ 98 w 280"/>
              <a:gd name="T67" fmla="*/ 132 h 325"/>
              <a:gd name="T68" fmla="*/ 117 w 280"/>
              <a:gd name="T69" fmla="*/ 140 h 325"/>
              <a:gd name="T70" fmla="*/ 122 w 280"/>
              <a:gd name="T71" fmla="*/ 151 h 325"/>
              <a:gd name="T72" fmla="*/ 122 w 280"/>
              <a:gd name="T73" fmla="*/ 164 h 325"/>
              <a:gd name="T74" fmla="*/ 98 w 280"/>
              <a:gd name="T75" fmla="*/ 172 h 325"/>
              <a:gd name="T76" fmla="*/ 77 w 280"/>
              <a:gd name="T77" fmla="*/ 185 h 325"/>
              <a:gd name="T78" fmla="*/ 64 w 280"/>
              <a:gd name="T79" fmla="*/ 198 h 325"/>
              <a:gd name="T80" fmla="*/ 59 w 280"/>
              <a:gd name="T81" fmla="*/ 201 h 325"/>
              <a:gd name="T82" fmla="*/ 45 w 280"/>
              <a:gd name="T83" fmla="*/ 211 h 325"/>
              <a:gd name="T84" fmla="*/ 35 w 280"/>
              <a:gd name="T85" fmla="*/ 217 h 325"/>
              <a:gd name="T86" fmla="*/ 29 w 280"/>
              <a:gd name="T87" fmla="*/ 225 h 325"/>
              <a:gd name="T88" fmla="*/ 29 w 280"/>
              <a:gd name="T89" fmla="*/ 246 h 325"/>
              <a:gd name="T90" fmla="*/ 43 w 280"/>
              <a:gd name="T91" fmla="*/ 269 h 325"/>
              <a:gd name="T92" fmla="*/ 37 w 280"/>
              <a:gd name="T93" fmla="*/ 280 h 325"/>
              <a:gd name="T94" fmla="*/ 37 w 280"/>
              <a:gd name="T95" fmla="*/ 296 h 325"/>
              <a:gd name="T96" fmla="*/ 51 w 280"/>
              <a:gd name="T97" fmla="*/ 298 h 325"/>
              <a:gd name="T98" fmla="*/ 72 w 280"/>
              <a:gd name="T99" fmla="*/ 312 h 325"/>
              <a:gd name="T100" fmla="*/ 80 w 280"/>
              <a:gd name="T101" fmla="*/ 314 h 325"/>
              <a:gd name="T102" fmla="*/ 80 w 280"/>
              <a:gd name="T103" fmla="*/ 325 h 325"/>
              <a:gd name="T104" fmla="*/ 111 w 280"/>
              <a:gd name="T105" fmla="*/ 317 h 325"/>
              <a:gd name="T106" fmla="*/ 122 w 280"/>
              <a:gd name="T107" fmla="*/ 314 h 325"/>
              <a:gd name="T108" fmla="*/ 148 w 280"/>
              <a:gd name="T109" fmla="*/ 306 h 325"/>
              <a:gd name="T110" fmla="*/ 151 w 280"/>
              <a:gd name="T111" fmla="*/ 306 h 325"/>
              <a:gd name="T112" fmla="*/ 159 w 280"/>
              <a:gd name="T113" fmla="*/ 304 h 325"/>
              <a:gd name="T114" fmla="*/ 172 w 280"/>
              <a:gd name="T115" fmla="*/ 304 h 325"/>
              <a:gd name="T116" fmla="*/ 191 w 280"/>
              <a:gd name="T117" fmla="*/ 304 h 325"/>
              <a:gd name="T118" fmla="*/ 217 w 280"/>
              <a:gd name="T119" fmla="*/ 288 h 325"/>
              <a:gd name="T120" fmla="*/ 235 w 280"/>
              <a:gd name="T121" fmla="*/ 272 h 325"/>
              <a:gd name="T122" fmla="*/ 235 w 280"/>
              <a:gd name="T123" fmla="*/ 272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0" h="325">
                <a:moveTo>
                  <a:pt x="235" y="272"/>
                </a:moveTo>
                <a:lnTo>
                  <a:pt x="270" y="243"/>
                </a:lnTo>
                <a:lnTo>
                  <a:pt x="272" y="238"/>
                </a:lnTo>
                <a:lnTo>
                  <a:pt x="278" y="235"/>
                </a:lnTo>
                <a:lnTo>
                  <a:pt x="280" y="227"/>
                </a:lnTo>
                <a:lnTo>
                  <a:pt x="280" y="225"/>
                </a:lnTo>
                <a:lnTo>
                  <a:pt x="280" y="219"/>
                </a:lnTo>
                <a:lnTo>
                  <a:pt x="278" y="217"/>
                </a:lnTo>
                <a:lnTo>
                  <a:pt x="238" y="198"/>
                </a:lnTo>
                <a:lnTo>
                  <a:pt x="251" y="190"/>
                </a:lnTo>
                <a:lnTo>
                  <a:pt x="254" y="182"/>
                </a:lnTo>
                <a:lnTo>
                  <a:pt x="251" y="177"/>
                </a:lnTo>
                <a:lnTo>
                  <a:pt x="238" y="174"/>
                </a:lnTo>
                <a:lnTo>
                  <a:pt x="235" y="172"/>
                </a:lnTo>
                <a:lnTo>
                  <a:pt x="238" y="166"/>
                </a:lnTo>
                <a:lnTo>
                  <a:pt x="235" y="164"/>
                </a:lnTo>
                <a:lnTo>
                  <a:pt x="230" y="164"/>
                </a:lnTo>
                <a:lnTo>
                  <a:pt x="228" y="158"/>
                </a:lnTo>
                <a:lnTo>
                  <a:pt x="225" y="156"/>
                </a:lnTo>
                <a:lnTo>
                  <a:pt x="228" y="151"/>
                </a:lnTo>
                <a:lnTo>
                  <a:pt x="225" y="148"/>
                </a:lnTo>
                <a:lnTo>
                  <a:pt x="225" y="145"/>
                </a:lnTo>
                <a:lnTo>
                  <a:pt x="228" y="140"/>
                </a:lnTo>
                <a:lnTo>
                  <a:pt x="225" y="137"/>
                </a:lnTo>
                <a:lnTo>
                  <a:pt x="230" y="132"/>
                </a:lnTo>
                <a:lnTo>
                  <a:pt x="228" y="124"/>
                </a:lnTo>
                <a:lnTo>
                  <a:pt x="220" y="114"/>
                </a:lnTo>
                <a:lnTo>
                  <a:pt x="204" y="98"/>
                </a:lnTo>
                <a:lnTo>
                  <a:pt x="201" y="95"/>
                </a:lnTo>
                <a:lnTo>
                  <a:pt x="204" y="90"/>
                </a:lnTo>
                <a:lnTo>
                  <a:pt x="209" y="85"/>
                </a:lnTo>
                <a:lnTo>
                  <a:pt x="217" y="79"/>
                </a:lnTo>
                <a:lnTo>
                  <a:pt x="220" y="77"/>
                </a:lnTo>
                <a:lnTo>
                  <a:pt x="220" y="71"/>
                </a:lnTo>
                <a:lnTo>
                  <a:pt x="201" y="61"/>
                </a:lnTo>
                <a:lnTo>
                  <a:pt x="193" y="58"/>
                </a:lnTo>
                <a:lnTo>
                  <a:pt x="185" y="53"/>
                </a:lnTo>
                <a:lnTo>
                  <a:pt x="180" y="50"/>
                </a:lnTo>
                <a:lnTo>
                  <a:pt x="177" y="50"/>
                </a:lnTo>
                <a:lnTo>
                  <a:pt x="180" y="48"/>
                </a:lnTo>
                <a:lnTo>
                  <a:pt x="180" y="45"/>
                </a:lnTo>
                <a:lnTo>
                  <a:pt x="183" y="42"/>
                </a:lnTo>
                <a:lnTo>
                  <a:pt x="185" y="37"/>
                </a:lnTo>
                <a:lnTo>
                  <a:pt x="183" y="37"/>
                </a:lnTo>
                <a:lnTo>
                  <a:pt x="177" y="34"/>
                </a:lnTo>
                <a:lnTo>
                  <a:pt x="185" y="34"/>
                </a:lnTo>
                <a:lnTo>
                  <a:pt x="193" y="32"/>
                </a:lnTo>
                <a:lnTo>
                  <a:pt x="191" y="26"/>
                </a:lnTo>
                <a:lnTo>
                  <a:pt x="193" y="19"/>
                </a:lnTo>
                <a:lnTo>
                  <a:pt x="193" y="16"/>
                </a:lnTo>
                <a:lnTo>
                  <a:pt x="185" y="11"/>
                </a:lnTo>
                <a:lnTo>
                  <a:pt x="167" y="3"/>
                </a:lnTo>
                <a:lnTo>
                  <a:pt x="159" y="0"/>
                </a:lnTo>
                <a:lnTo>
                  <a:pt x="156" y="0"/>
                </a:lnTo>
                <a:lnTo>
                  <a:pt x="156" y="0"/>
                </a:lnTo>
                <a:lnTo>
                  <a:pt x="151" y="0"/>
                </a:lnTo>
                <a:lnTo>
                  <a:pt x="143" y="3"/>
                </a:lnTo>
                <a:lnTo>
                  <a:pt x="132" y="3"/>
                </a:lnTo>
                <a:lnTo>
                  <a:pt x="125" y="3"/>
                </a:lnTo>
                <a:lnTo>
                  <a:pt x="117" y="11"/>
                </a:lnTo>
                <a:lnTo>
                  <a:pt x="114" y="19"/>
                </a:lnTo>
                <a:lnTo>
                  <a:pt x="114" y="32"/>
                </a:lnTo>
                <a:lnTo>
                  <a:pt x="114" y="34"/>
                </a:lnTo>
                <a:lnTo>
                  <a:pt x="111" y="34"/>
                </a:lnTo>
                <a:lnTo>
                  <a:pt x="106" y="34"/>
                </a:lnTo>
                <a:lnTo>
                  <a:pt x="103" y="37"/>
                </a:lnTo>
                <a:lnTo>
                  <a:pt x="98" y="42"/>
                </a:lnTo>
                <a:lnTo>
                  <a:pt x="90" y="42"/>
                </a:lnTo>
                <a:lnTo>
                  <a:pt x="88" y="42"/>
                </a:lnTo>
                <a:lnTo>
                  <a:pt x="80" y="37"/>
                </a:lnTo>
                <a:lnTo>
                  <a:pt x="72" y="37"/>
                </a:lnTo>
                <a:lnTo>
                  <a:pt x="61" y="42"/>
                </a:lnTo>
                <a:lnTo>
                  <a:pt x="45" y="42"/>
                </a:lnTo>
                <a:lnTo>
                  <a:pt x="35" y="34"/>
                </a:lnTo>
                <a:lnTo>
                  <a:pt x="19" y="26"/>
                </a:lnTo>
                <a:lnTo>
                  <a:pt x="11" y="24"/>
                </a:lnTo>
                <a:lnTo>
                  <a:pt x="3" y="26"/>
                </a:lnTo>
                <a:lnTo>
                  <a:pt x="8" y="26"/>
                </a:lnTo>
                <a:lnTo>
                  <a:pt x="0" y="32"/>
                </a:lnTo>
                <a:lnTo>
                  <a:pt x="11" y="32"/>
                </a:lnTo>
                <a:lnTo>
                  <a:pt x="37" y="45"/>
                </a:lnTo>
                <a:lnTo>
                  <a:pt x="53" y="53"/>
                </a:lnTo>
                <a:lnTo>
                  <a:pt x="59" y="58"/>
                </a:lnTo>
                <a:lnTo>
                  <a:pt x="64" y="61"/>
                </a:lnTo>
                <a:lnTo>
                  <a:pt x="69" y="63"/>
                </a:lnTo>
                <a:lnTo>
                  <a:pt x="64" y="69"/>
                </a:lnTo>
                <a:lnTo>
                  <a:pt x="64" y="71"/>
                </a:lnTo>
                <a:lnTo>
                  <a:pt x="69" y="79"/>
                </a:lnTo>
                <a:lnTo>
                  <a:pt x="72" y="79"/>
                </a:lnTo>
                <a:lnTo>
                  <a:pt x="72" y="85"/>
                </a:lnTo>
                <a:lnTo>
                  <a:pt x="72" y="87"/>
                </a:lnTo>
                <a:lnTo>
                  <a:pt x="72" y="90"/>
                </a:lnTo>
                <a:lnTo>
                  <a:pt x="77" y="95"/>
                </a:lnTo>
                <a:lnTo>
                  <a:pt x="80" y="98"/>
                </a:lnTo>
                <a:lnTo>
                  <a:pt x="77" y="103"/>
                </a:lnTo>
                <a:lnTo>
                  <a:pt x="77" y="106"/>
                </a:lnTo>
                <a:lnTo>
                  <a:pt x="77" y="114"/>
                </a:lnTo>
                <a:lnTo>
                  <a:pt x="77" y="116"/>
                </a:lnTo>
                <a:lnTo>
                  <a:pt x="88" y="129"/>
                </a:lnTo>
                <a:lnTo>
                  <a:pt x="88" y="129"/>
                </a:lnTo>
                <a:lnTo>
                  <a:pt x="90" y="132"/>
                </a:lnTo>
                <a:lnTo>
                  <a:pt x="98" y="132"/>
                </a:lnTo>
                <a:lnTo>
                  <a:pt x="103" y="137"/>
                </a:lnTo>
                <a:lnTo>
                  <a:pt x="106" y="137"/>
                </a:lnTo>
                <a:lnTo>
                  <a:pt x="117" y="140"/>
                </a:lnTo>
                <a:lnTo>
                  <a:pt x="117" y="145"/>
                </a:lnTo>
                <a:lnTo>
                  <a:pt x="117" y="151"/>
                </a:lnTo>
                <a:lnTo>
                  <a:pt x="122" y="151"/>
                </a:lnTo>
                <a:lnTo>
                  <a:pt x="125" y="156"/>
                </a:lnTo>
                <a:lnTo>
                  <a:pt x="117" y="158"/>
                </a:lnTo>
                <a:lnTo>
                  <a:pt x="122" y="164"/>
                </a:lnTo>
                <a:lnTo>
                  <a:pt x="114" y="158"/>
                </a:lnTo>
                <a:lnTo>
                  <a:pt x="106" y="164"/>
                </a:lnTo>
                <a:lnTo>
                  <a:pt x="98" y="172"/>
                </a:lnTo>
                <a:lnTo>
                  <a:pt x="85" y="182"/>
                </a:lnTo>
                <a:lnTo>
                  <a:pt x="80" y="185"/>
                </a:lnTo>
                <a:lnTo>
                  <a:pt x="77" y="185"/>
                </a:lnTo>
                <a:lnTo>
                  <a:pt x="77" y="190"/>
                </a:lnTo>
                <a:lnTo>
                  <a:pt x="69" y="193"/>
                </a:lnTo>
                <a:lnTo>
                  <a:pt x="64" y="198"/>
                </a:lnTo>
                <a:lnTo>
                  <a:pt x="64" y="201"/>
                </a:lnTo>
                <a:lnTo>
                  <a:pt x="61" y="201"/>
                </a:lnTo>
                <a:lnTo>
                  <a:pt x="59" y="201"/>
                </a:lnTo>
                <a:lnTo>
                  <a:pt x="53" y="203"/>
                </a:lnTo>
                <a:lnTo>
                  <a:pt x="53" y="209"/>
                </a:lnTo>
                <a:lnTo>
                  <a:pt x="45" y="211"/>
                </a:lnTo>
                <a:lnTo>
                  <a:pt x="37" y="211"/>
                </a:lnTo>
                <a:lnTo>
                  <a:pt x="35" y="211"/>
                </a:lnTo>
                <a:lnTo>
                  <a:pt x="35" y="217"/>
                </a:lnTo>
                <a:lnTo>
                  <a:pt x="37" y="219"/>
                </a:lnTo>
                <a:lnTo>
                  <a:pt x="35" y="219"/>
                </a:lnTo>
                <a:lnTo>
                  <a:pt x="29" y="225"/>
                </a:lnTo>
                <a:lnTo>
                  <a:pt x="24" y="230"/>
                </a:lnTo>
                <a:lnTo>
                  <a:pt x="29" y="238"/>
                </a:lnTo>
                <a:lnTo>
                  <a:pt x="29" y="246"/>
                </a:lnTo>
                <a:lnTo>
                  <a:pt x="29" y="251"/>
                </a:lnTo>
                <a:lnTo>
                  <a:pt x="35" y="261"/>
                </a:lnTo>
                <a:lnTo>
                  <a:pt x="43" y="269"/>
                </a:lnTo>
                <a:lnTo>
                  <a:pt x="37" y="269"/>
                </a:lnTo>
                <a:lnTo>
                  <a:pt x="37" y="272"/>
                </a:lnTo>
                <a:lnTo>
                  <a:pt x="37" y="280"/>
                </a:lnTo>
                <a:lnTo>
                  <a:pt x="35" y="285"/>
                </a:lnTo>
                <a:lnTo>
                  <a:pt x="37" y="288"/>
                </a:lnTo>
                <a:lnTo>
                  <a:pt x="37" y="296"/>
                </a:lnTo>
                <a:lnTo>
                  <a:pt x="43" y="298"/>
                </a:lnTo>
                <a:lnTo>
                  <a:pt x="45" y="298"/>
                </a:lnTo>
                <a:lnTo>
                  <a:pt x="51" y="298"/>
                </a:lnTo>
                <a:lnTo>
                  <a:pt x="61" y="304"/>
                </a:lnTo>
                <a:lnTo>
                  <a:pt x="69" y="306"/>
                </a:lnTo>
                <a:lnTo>
                  <a:pt x="72" y="312"/>
                </a:lnTo>
                <a:lnTo>
                  <a:pt x="80" y="306"/>
                </a:lnTo>
                <a:lnTo>
                  <a:pt x="77" y="312"/>
                </a:lnTo>
                <a:lnTo>
                  <a:pt x="80" y="314"/>
                </a:lnTo>
                <a:lnTo>
                  <a:pt x="88" y="317"/>
                </a:lnTo>
                <a:lnTo>
                  <a:pt x="85" y="317"/>
                </a:lnTo>
                <a:lnTo>
                  <a:pt x="80" y="325"/>
                </a:lnTo>
                <a:lnTo>
                  <a:pt x="88" y="322"/>
                </a:lnTo>
                <a:lnTo>
                  <a:pt x="98" y="317"/>
                </a:lnTo>
                <a:lnTo>
                  <a:pt x="111" y="317"/>
                </a:lnTo>
                <a:lnTo>
                  <a:pt x="114" y="317"/>
                </a:lnTo>
                <a:lnTo>
                  <a:pt x="117" y="317"/>
                </a:lnTo>
                <a:lnTo>
                  <a:pt x="122" y="314"/>
                </a:lnTo>
                <a:lnTo>
                  <a:pt x="130" y="312"/>
                </a:lnTo>
                <a:lnTo>
                  <a:pt x="140" y="312"/>
                </a:lnTo>
                <a:lnTo>
                  <a:pt x="148" y="306"/>
                </a:lnTo>
                <a:lnTo>
                  <a:pt x="148" y="312"/>
                </a:lnTo>
                <a:lnTo>
                  <a:pt x="151" y="312"/>
                </a:lnTo>
                <a:lnTo>
                  <a:pt x="151" y="306"/>
                </a:lnTo>
                <a:lnTo>
                  <a:pt x="156" y="306"/>
                </a:lnTo>
                <a:lnTo>
                  <a:pt x="156" y="304"/>
                </a:lnTo>
                <a:lnTo>
                  <a:pt x="159" y="304"/>
                </a:lnTo>
                <a:lnTo>
                  <a:pt x="164" y="306"/>
                </a:lnTo>
                <a:lnTo>
                  <a:pt x="167" y="304"/>
                </a:lnTo>
                <a:lnTo>
                  <a:pt x="172" y="304"/>
                </a:lnTo>
                <a:lnTo>
                  <a:pt x="183" y="298"/>
                </a:lnTo>
                <a:lnTo>
                  <a:pt x="185" y="298"/>
                </a:lnTo>
                <a:lnTo>
                  <a:pt x="191" y="304"/>
                </a:lnTo>
                <a:lnTo>
                  <a:pt x="193" y="304"/>
                </a:lnTo>
                <a:lnTo>
                  <a:pt x="201" y="298"/>
                </a:lnTo>
                <a:lnTo>
                  <a:pt x="217" y="288"/>
                </a:lnTo>
                <a:lnTo>
                  <a:pt x="235" y="272"/>
                </a:lnTo>
                <a:lnTo>
                  <a:pt x="235" y="272"/>
                </a:lnTo>
                <a:lnTo>
                  <a:pt x="235" y="272"/>
                </a:lnTo>
                <a:lnTo>
                  <a:pt x="235" y="272"/>
                </a:lnTo>
                <a:lnTo>
                  <a:pt x="235" y="272"/>
                </a:lnTo>
                <a:lnTo>
                  <a:pt x="235" y="2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51" name="Freeform 36"/>
          <p:cNvSpPr>
            <a:spLocks noEditPoints="1"/>
          </p:cNvSpPr>
          <p:nvPr/>
        </p:nvSpPr>
        <p:spPr bwMode="auto">
          <a:xfrm>
            <a:off x="3921423" y="809647"/>
            <a:ext cx="2090737" cy="1579563"/>
          </a:xfrm>
          <a:custGeom>
            <a:avLst/>
            <a:gdLst>
              <a:gd name="T0" fmla="*/ 180 w 229"/>
              <a:gd name="T1" fmla="*/ 29 h 158"/>
              <a:gd name="T2" fmla="*/ 200 w 229"/>
              <a:gd name="T3" fmla="*/ 13 h 158"/>
              <a:gd name="T4" fmla="*/ 219 w 229"/>
              <a:gd name="T5" fmla="*/ 22 h 158"/>
              <a:gd name="T6" fmla="*/ 215 w 229"/>
              <a:gd name="T7" fmla="*/ 13 h 158"/>
              <a:gd name="T8" fmla="*/ 222 w 229"/>
              <a:gd name="T9" fmla="*/ 6 h 158"/>
              <a:gd name="T10" fmla="*/ 206 w 229"/>
              <a:gd name="T11" fmla="*/ 9 h 158"/>
              <a:gd name="T12" fmla="*/ 195 w 229"/>
              <a:gd name="T13" fmla="*/ 3 h 158"/>
              <a:gd name="T14" fmla="*/ 190 w 229"/>
              <a:gd name="T15" fmla="*/ 7 h 158"/>
              <a:gd name="T16" fmla="*/ 180 w 229"/>
              <a:gd name="T17" fmla="*/ 9 h 158"/>
              <a:gd name="T18" fmla="*/ 175 w 229"/>
              <a:gd name="T19" fmla="*/ 3 h 158"/>
              <a:gd name="T20" fmla="*/ 165 w 229"/>
              <a:gd name="T21" fmla="*/ 13 h 158"/>
              <a:gd name="T22" fmla="*/ 152 w 229"/>
              <a:gd name="T23" fmla="*/ 10 h 158"/>
              <a:gd name="T24" fmla="*/ 144 w 229"/>
              <a:gd name="T25" fmla="*/ 14 h 158"/>
              <a:gd name="T26" fmla="*/ 134 w 229"/>
              <a:gd name="T27" fmla="*/ 22 h 158"/>
              <a:gd name="T28" fmla="*/ 127 w 229"/>
              <a:gd name="T29" fmla="*/ 17 h 158"/>
              <a:gd name="T30" fmla="*/ 119 w 229"/>
              <a:gd name="T31" fmla="*/ 22 h 158"/>
              <a:gd name="T32" fmla="*/ 106 w 229"/>
              <a:gd name="T33" fmla="*/ 30 h 158"/>
              <a:gd name="T34" fmla="*/ 106 w 229"/>
              <a:gd name="T35" fmla="*/ 37 h 158"/>
              <a:gd name="T36" fmla="*/ 100 w 229"/>
              <a:gd name="T37" fmla="*/ 37 h 158"/>
              <a:gd name="T38" fmla="*/ 94 w 229"/>
              <a:gd name="T39" fmla="*/ 40 h 158"/>
              <a:gd name="T40" fmla="*/ 87 w 229"/>
              <a:gd name="T41" fmla="*/ 45 h 158"/>
              <a:gd name="T42" fmla="*/ 87 w 229"/>
              <a:gd name="T43" fmla="*/ 47 h 158"/>
              <a:gd name="T44" fmla="*/ 79 w 229"/>
              <a:gd name="T45" fmla="*/ 55 h 158"/>
              <a:gd name="T46" fmla="*/ 79 w 229"/>
              <a:gd name="T47" fmla="*/ 57 h 158"/>
              <a:gd name="T48" fmla="*/ 70 w 229"/>
              <a:gd name="T49" fmla="*/ 68 h 158"/>
              <a:gd name="T50" fmla="*/ 61 w 229"/>
              <a:gd name="T51" fmla="*/ 75 h 158"/>
              <a:gd name="T52" fmla="*/ 57 w 229"/>
              <a:gd name="T53" fmla="*/ 76 h 158"/>
              <a:gd name="T54" fmla="*/ 48 w 229"/>
              <a:gd name="T55" fmla="*/ 86 h 158"/>
              <a:gd name="T56" fmla="*/ 58 w 229"/>
              <a:gd name="T57" fmla="*/ 86 h 158"/>
              <a:gd name="T58" fmla="*/ 47 w 229"/>
              <a:gd name="T59" fmla="*/ 90 h 158"/>
              <a:gd name="T60" fmla="*/ 36 w 229"/>
              <a:gd name="T61" fmla="*/ 93 h 158"/>
              <a:gd name="T62" fmla="*/ 31 w 229"/>
              <a:gd name="T63" fmla="*/ 98 h 158"/>
              <a:gd name="T64" fmla="*/ 25 w 229"/>
              <a:gd name="T65" fmla="*/ 100 h 158"/>
              <a:gd name="T66" fmla="*/ 14 w 229"/>
              <a:gd name="T67" fmla="*/ 105 h 158"/>
              <a:gd name="T68" fmla="*/ 3 w 229"/>
              <a:gd name="T69" fmla="*/ 109 h 158"/>
              <a:gd name="T70" fmla="*/ 4 w 229"/>
              <a:gd name="T71" fmla="*/ 116 h 158"/>
              <a:gd name="T72" fmla="*/ 1 w 229"/>
              <a:gd name="T73" fmla="*/ 123 h 158"/>
              <a:gd name="T74" fmla="*/ 3 w 229"/>
              <a:gd name="T75" fmla="*/ 129 h 158"/>
              <a:gd name="T76" fmla="*/ 15 w 229"/>
              <a:gd name="T77" fmla="*/ 132 h 158"/>
              <a:gd name="T78" fmla="*/ 5 w 229"/>
              <a:gd name="T79" fmla="*/ 138 h 158"/>
              <a:gd name="T80" fmla="*/ 11 w 229"/>
              <a:gd name="T81" fmla="*/ 139 h 158"/>
              <a:gd name="T82" fmla="*/ 11 w 229"/>
              <a:gd name="T83" fmla="*/ 148 h 158"/>
              <a:gd name="T84" fmla="*/ 21 w 229"/>
              <a:gd name="T85" fmla="*/ 158 h 158"/>
              <a:gd name="T86" fmla="*/ 47 w 229"/>
              <a:gd name="T87" fmla="*/ 146 h 158"/>
              <a:gd name="T88" fmla="*/ 54 w 229"/>
              <a:gd name="T89" fmla="*/ 135 h 158"/>
              <a:gd name="T90" fmla="*/ 61 w 229"/>
              <a:gd name="T91" fmla="*/ 146 h 158"/>
              <a:gd name="T92" fmla="*/ 71 w 229"/>
              <a:gd name="T93" fmla="*/ 132 h 158"/>
              <a:gd name="T94" fmla="*/ 68 w 229"/>
              <a:gd name="T95" fmla="*/ 112 h 158"/>
              <a:gd name="T96" fmla="*/ 70 w 229"/>
              <a:gd name="T97" fmla="*/ 86 h 158"/>
              <a:gd name="T98" fmla="*/ 89 w 229"/>
              <a:gd name="T99" fmla="*/ 69 h 158"/>
              <a:gd name="T100" fmla="*/ 106 w 229"/>
              <a:gd name="T101" fmla="*/ 46 h 158"/>
              <a:gd name="T102" fmla="*/ 122 w 229"/>
              <a:gd name="T103" fmla="*/ 30 h 158"/>
              <a:gd name="T104" fmla="*/ 143 w 229"/>
              <a:gd name="T105" fmla="*/ 25 h 158"/>
              <a:gd name="T106" fmla="*/ 5 w 229"/>
              <a:gd name="T107" fmla="*/ 141 h 158"/>
              <a:gd name="T108" fmla="*/ 18 w 229"/>
              <a:gd name="T109" fmla="*/ 122 h 158"/>
              <a:gd name="T110" fmla="*/ 21 w 229"/>
              <a:gd name="T111" fmla="*/ 106 h 158"/>
              <a:gd name="T112" fmla="*/ 23 w 229"/>
              <a:gd name="T113" fmla="*/ 116 h 158"/>
              <a:gd name="T114" fmla="*/ 73 w 229"/>
              <a:gd name="T115" fmla="*/ 6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29" h="158">
                <a:moveTo>
                  <a:pt x="144" y="23"/>
                </a:moveTo>
                <a:cubicBezTo>
                  <a:pt x="147" y="22"/>
                  <a:pt x="147" y="22"/>
                  <a:pt x="147" y="22"/>
                </a:cubicBezTo>
                <a:cubicBezTo>
                  <a:pt x="150" y="23"/>
                  <a:pt x="150" y="23"/>
                  <a:pt x="150" y="23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60" y="29"/>
                  <a:pt x="160" y="29"/>
                  <a:pt x="160" y="29"/>
                </a:cubicBezTo>
                <a:cubicBezTo>
                  <a:pt x="166" y="29"/>
                  <a:pt x="166" y="29"/>
                  <a:pt x="166" y="29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73" y="27"/>
                  <a:pt x="173" y="27"/>
                  <a:pt x="173" y="27"/>
                </a:cubicBezTo>
                <a:cubicBezTo>
                  <a:pt x="176" y="29"/>
                  <a:pt x="176" y="29"/>
                  <a:pt x="176" y="29"/>
                </a:cubicBezTo>
                <a:cubicBezTo>
                  <a:pt x="177" y="29"/>
                  <a:pt x="177" y="29"/>
                  <a:pt x="177" y="29"/>
                </a:cubicBezTo>
                <a:cubicBezTo>
                  <a:pt x="180" y="29"/>
                  <a:pt x="180" y="29"/>
                  <a:pt x="180" y="29"/>
                </a:cubicBezTo>
                <a:cubicBezTo>
                  <a:pt x="182" y="27"/>
                  <a:pt x="182" y="27"/>
                  <a:pt x="182" y="27"/>
                </a:cubicBezTo>
                <a:cubicBezTo>
                  <a:pt x="183" y="26"/>
                  <a:pt x="183" y="26"/>
                  <a:pt x="183" y="26"/>
                </a:cubicBezTo>
                <a:cubicBezTo>
                  <a:pt x="185" y="26"/>
                  <a:pt x="185" y="26"/>
                  <a:pt x="185" y="26"/>
                </a:cubicBezTo>
                <a:cubicBezTo>
                  <a:pt x="186" y="26"/>
                  <a:pt x="186" y="26"/>
                  <a:pt x="186" y="26"/>
                </a:cubicBezTo>
                <a:cubicBezTo>
                  <a:pt x="186" y="25"/>
                  <a:pt x="186" y="25"/>
                  <a:pt x="186" y="25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187" y="17"/>
                  <a:pt x="187" y="17"/>
                  <a:pt x="187" y="17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93" y="14"/>
                  <a:pt x="193" y="14"/>
                  <a:pt x="193" y="14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200" y="13"/>
                  <a:pt x="200" y="13"/>
                  <a:pt x="200" y="13"/>
                </a:cubicBezTo>
                <a:cubicBezTo>
                  <a:pt x="202" y="13"/>
                  <a:pt x="202" y="13"/>
                  <a:pt x="202" y="13"/>
                </a:cubicBezTo>
                <a:cubicBezTo>
                  <a:pt x="202" y="13"/>
                  <a:pt x="202" y="13"/>
                  <a:pt x="202" y="13"/>
                </a:cubicBezTo>
                <a:cubicBezTo>
                  <a:pt x="203" y="13"/>
                  <a:pt x="203" y="13"/>
                  <a:pt x="203" y="13"/>
                </a:cubicBezTo>
                <a:cubicBezTo>
                  <a:pt x="206" y="14"/>
                  <a:pt x="206" y="14"/>
                  <a:pt x="206" y="14"/>
                </a:cubicBezTo>
                <a:cubicBezTo>
                  <a:pt x="213" y="17"/>
                  <a:pt x="213" y="17"/>
                  <a:pt x="213" y="17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16" y="20"/>
                  <a:pt x="216" y="20"/>
                  <a:pt x="216" y="20"/>
                </a:cubicBezTo>
                <a:cubicBezTo>
                  <a:pt x="215" y="23"/>
                  <a:pt x="215" y="23"/>
                  <a:pt x="215" y="23"/>
                </a:cubicBezTo>
                <a:cubicBezTo>
                  <a:pt x="216" y="25"/>
                  <a:pt x="216" y="25"/>
                  <a:pt x="216" y="25"/>
                </a:cubicBezTo>
                <a:cubicBezTo>
                  <a:pt x="218" y="22"/>
                  <a:pt x="218" y="22"/>
                  <a:pt x="218" y="22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221" y="21"/>
                  <a:pt x="221" y="21"/>
                  <a:pt x="221" y="21"/>
                </a:cubicBezTo>
                <a:cubicBezTo>
                  <a:pt x="222" y="20"/>
                  <a:pt x="222" y="20"/>
                  <a:pt x="222" y="20"/>
                </a:cubicBezTo>
                <a:cubicBezTo>
                  <a:pt x="223" y="19"/>
                  <a:pt x="223" y="19"/>
                  <a:pt x="223" y="19"/>
                </a:cubicBezTo>
                <a:cubicBezTo>
                  <a:pt x="223" y="17"/>
                  <a:pt x="223" y="17"/>
                  <a:pt x="223" y="17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22" y="16"/>
                  <a:pt x="222" y="16"/>
                  <a:pt x="222" y="16"/>
                </a:cubicBezTo>
                <a:cubicBezTo>
                  <a:pt x="220" y="16"/>
                  <a:pt x="220" y="16"/>
                  <a:pt x="220" y="16"/>
                </a:cubicBezTo>
                <a:cubicBezTo>
                  <a:pt x="219" y="14"/>
                  <a:pt x="219" y="14"/>
                  <a:pt x="219" y="14"/>
                </a:cubicBezTo>
                <a:cubicBezTo>
                  <a:pt x="218" y="14"/>
                  <a:pt x="218" y="14"/>
                  <a:pt x="218" y="14"/>
                </a:cubicBezTo>
                <a:cubicBezTo>
                  <a:pt x="218" y="13"/>
                  <a:pt x="218" y="13"/>
                  <a:pt x="218" y="13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0" y="12"/>
                  <a:pt x="210" y="12"/>
                  <a:pt x="210" y="12"/>
                </a:cubicBezTo>
                <a:cubicBezTo>
                  <a:pt x="212" y="12"/>
                  <a:pt x="212" y="12"/>
                  <a:pt x="212" y="12"/>
                </a:cubicBezTo>
                <a:cubicBezTo>
                  <a:pt x="215" y="12"/>
                  <a:pt x="215" y="12"/>
                  <a:pt x="215" y="12"/>
                </a:cubicBezTo>
                <a:cubicBezTo>
                  <a:pt x="219" y="13"/>
                  <a:pt x="219" y="13"/>
                  <a:pt x="219" y="13"/>
                </a:cubicBezTo>
                <a:cubicBezTo>
                  <a:pt x="222" y="12"/>
                  <a:pt x="222" y="12"/>
                  <a:pt x="222" y="12"/>
                </a:cubicBezTo>
                <a:cubicBezTo>
                  <a:pt x="226" y="10"/>
                  <a:pt x="226" y="10"/>
                  <a:pt x="226" y="10"/>
                </a:cubicBezTo>
                <a:cubicBezTo>
                  <a:pt x="229" y="10"/>
                  <a:pt x="229" y="10"/>
                  <a:pt x="229" y="10"/>
                </a:cubicBezTo>
                <a:cubicBezTo>
                  <a:pt x="229" y="9"/>
                  <a:pt x="229" y="9"/>
                  <a:pt x="229" y="9"/>
                </a:cubicBezTo>
                <a:cubicBezTo>
                  <a:pt x="226" y="7"/>
                  <a:pt x="226" y="7"/>
                  <a:pt x="226" y="7"/>
                </a:cubicBezTo>
                <a:cubicBezTo>
                  <a:pt x="222" y="7"/>
                  <a:pt x="222" y="7"/>
                  <a:pt x="222" y="7"/>
                </a:cubicBezTo>
                <a:cubicBezTo>
                  <a:pt x="222" y="6"/>
                  <a:pt x="222" y="6"/>
                  <a:pt x="222" y="6"/>
                </a:cubicBezTo>
                <a:cubicBezTo>
                  <a:pt x="220" y="6"/>
                  <a:pt x="220" y="6"/>
                  <a:pt x="220" y="6"/>
                </a:cubicBezTo>
                <a:cubicBezTo>
                  <a:pt x="219" y="6"/>
                  <a:pt x="219" y="6"/>
                  <a:pt x="219" y="6"/>
                </a:cubicBezTo>
                <a:cubicBezTo>
                  <a:pt x="218" y="6"/>
                  <a:pt x="218" y="6"/>
                  <a:pt x="218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5" y="6"/>
                  <a:pt x="215" y="6"/>
                  <a:pt x="215" y="6"/>
                </a:cubicBezTo>
                <a:cubicBezTo>
                  <a:pt x="215" y="4"/>
                  <a:pt x="215" y="4"/>
                  <a:pt x="215" y="4"/>
                </a:cubicBezTo>
                <a:cubicBezTo>
                  <a:pt x="213" y="3"/>
                  <a:pt x="213" y="3"/>
                  <a:pt x="213" y="3"/>
                </a:cubicBezTo>
                <a:cubicBezTo>
                  <a:pt x="209" y="3"/>
                  <a:pt x="209" y="3"/>
                  <a:pt x="209" y="3"/>
                </a:cubicBezTo>
                <a:cubicBezTo>
                  <a:pt x="208" y="6"/>
                  <a:pt x="208" y="6"/>
                  <a:pt x="208" y="6"/>
                </a:cubicBezTo>
                <a:cubicBezTo>
                  <a:pt x="208" y="7"/>
                  <a:pt x="208" y="7"/>
                  <a:pt x="208" y="7"/>
                </a:cubicBezTo>
                <a:cubicBezTo>
                  <a:pt x="206" y="9"/>
                  <a:pt x="206" y="9"/>
                  <a:pt x="206" y="9"/>
                </a:cubicBezTo>
                <a:cubicBezTo>
                  <a:pt x="206" y="7"/>
                  <a:pt x="206" y="7"/>
                  <a:pt x="206" y="7"/>
                </a:cubicBezTo>
                <a:cubicBezTo>
                  <a:pt x="202" y="7"/>
                  <a:pt x="202" y="7"/>
                  <a:pt x="202" y="7"/>
                </a:cubicBezTo>
                <a:cubicBezTo>
                  <a:pt x="206" y="6"/>
                  <a:pt x="206" y="6"/>
                  <a:pt x="206" y="6"/>
                </a:cubicBezTo>
                <a:cubicBezTo>
                  <a:pt x="205" y="6"/>
                  <a:pt x="205" y="6"/>
                  <a:pt x="205" y="6"/>
                </a:cubicBezTo>
                <a:cubicBezTo>
                  <a:pt x="202" y="4"/>
                  <a:pt x="202" y="4"/>
                  <a:pt x="202" y="4"/>
                </a:cubicBezTo>
                <a:cubicBezTo>
                  <a:pt x="205" y="4"/>
                  <a:pt x="205" y="4"/>
                  <a:pt x="205" y="4"/>
                </a:cubicBezTo>
                <a:cubicBezTo>
                  <a:pt x="206" y="3"/>
                  <a:pt x="206" y="3"/>
                  <a:pt x="206" y="3"/>
                </a:cubicBezTo>
                <a:cubicBezTo>
                  <a:pt x="203" y="2"/>
                  <a:pt x="203" y="2"/>
                  <a:pt x="203" y="2"/>
                </a:cubicBezTo>
                <a:cubicBezTo>
                  <a:pt x="202" y="0"/>
                  <a:pt x="202" y="0"/>
                  <a:pt x="202" y="0"/>
                </a:cubicBezTo>
                <a:cubicBezTo>
                  <a:pt x="200" y="2"/>
                  <a:pt x="200" y="2"/>
                  <a:pt x="200" y="2"/>
                </a:cubicBezTo>
                <a:cubicBezTo>
                  <a:pt x="195" y="3"/>
                  <a:pt x="195" y="3"/>
                  <a:pt x="195" y="3"/>
                </a:cubicBezTo>
                <a:cubicBezTo>
                  <a:pt x="197" y="3"/>
                  <a:pt x="197" y="3"/>
                  <a:pt x="197" y="3"/>
                </a:cubicBezTo>
                <a:cubicBezTo>
                  <a:pt x="199" y="4"/>
                  <a:pt x="199" y="4"/>
                  <a:pt x="199" y="4"/>
                </a:cubicBezTo>
                <a:cubicBezTo>
                  <a:pt x="197" y="4"/>
                  <a:pt x="197" y="4"/>
                  <a:pt x="197" y="4"/>
                </a:cubicBezTo>
                <a:cubicBezTo>
                  <a:pt x="195" y="4"/>
                  <a:pt x="195" y="4"/>
                  <a:pt x="195" y="4"/>
                </a:cubicBezTo>
                <a:cubicBezTo>
                  <a:pt x="196" y="6"/>
                  <a:pt x="196" y="6"/>
                  <a:pt x="196" y="6"/>
                </a:cubicBezTo>
                <a:cubicBezTo>
                  <a:pt x="196" y="7"/>
                  <a:pt x="196" y="7"/>
                  <a:pt x="196" y="7"/>
                </a:cubicBezTo>
                <a:cubicBezTo>
                  <a:pt x="195" y="7"/>
                  <a:pt x="195" y="7"/>
                  <a:pt x="195" y="7"/>
                </a:cubicBezTo>
                <a:cubicBezTo>
                  <a:pt x="193" y="7"/>
                  <a:pt x="193" y="7"/>
                  <a:pt x="193" y="7"/>
                </a:cubicBezTo>
                <a:cubicBezTo>
                  <a:pt x="192" y="9"/>
                  <a:pt x="192" y="9"/>
                  <a:pt x="192" y="9"/>
                </a:cubicBezTo>
                <a:cubicBezTo>
                  <a:pt x="190" y="9"/>
                  <a:pt x="190" y="9"/>
                  <a:pt x="190" y="9"/>
                </a:cubicBezTo>
                <a:cubicBezTo>
                  <a:pt x="190" y="7"/>
                  <a:pt x="190" y="7"/>
                  <a:pt x="190" y="7"/>
                </a:cubicBezTo>
                <a:cubicBezTo>
                  <a:pt x="190" y="6"/>
                  <a:pt x="190" y="6"/>
                  <a:pt x="190" y="6"/>
                </a:cubicBezTo>
                <a:cubicBezTo>
                  <a:pt x="189" y="6"/>
                  <a:pt x="189" y="6"/>
                  <a:pt x="189" y="6"/>
                </a:cubicBezTo>
                <a:cubicBezTo>
                  <a:pt x="192" y="4"/>
                  <a:pt x="192" y="4"/>
                  <a:pt x="192" y="4"/>
                </a:cubicBezTo>
                <a:cubicBezTo>
                  <a:pt x="190" y="3"/>
                  <a:pt x="190" y="3"/>
                  <a:pt x="190" y="3"/>
                </a:cubicBezTo>
                <a:cubicBezTo>
                  <a:pt x="186" y="6"/>
                  <a:pt x="186" y="6"/>
                  <a:pt x="186" y="6"/>
                </a:cubicBezTo>
                <a:cubicBezTo>
                  <a:pt x="182" y="9"/>
                  <a:pt x="182" y="9"/>
                  <a:pt x="182" y="9"/>
                </a:cubicBezTo>
                <a:cubicBezTo>
                  <a:pt x="182" y="10"/>
                  <a:pt x="182" y="10"/>
                  <a:pt x="182" y="1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9" y="10"/>
                  <a:pt x="179" y="10"/>
                  <a:pt x="179" y="10"/>
                </a:cubicBezTo>
                <a:cubicBezTo>
                  <a:pt x="180" y="9"/>
                  <a:pt x="180" y="9"/>
                  <a:pt x="180" y="9"/>
                </a:cubicBezTo>
                <a:cubicBezTo>
                  <a:pt x="179" y="7"/>
                  <a:pt x="179" y="7"/>
                  <a:pt x="179" y="7"/>
                </a:cubicBezTo>
                <a:cubicBezTo>
                  <a:pt x="177" y="7"/>
                  <a:pt x="177" y="7"/>
                  <a:pt x="177" y="7"/>
                </a:cubicBezTo>
                <a:cubicBezTo>
                  <a:pt x="182" y="6"/>
                  <a:pt x="182" y="6"/>
                  <a:pt x="182" y="6"/>
                </a:cubicBezTo>
                <a:cubicBezTo>
                  <a:pt x="183" y="4"/>
                  <a:pt x="183" y="4"/>
                  <a:pt x="183" y="4"/>
                </a:cubicBezTo>
                <a:cubicBezTo>
                  <a:pt x="185" y="3"/>
                  <a:pt x="185" y="3"/>
                  <a:pt x="185" y="3"/>
                </a:cubicBezTo>
                <a:cubicBezTo>
                  <a:pt x="182" y="3"/>
                  <a:pt x="182" y="3"/>
                  <a:pt x="182" y="3"/>
                </a:cubicBezTo>
                <a:cubicBezTo>
                  <a:pt x="180" y="3"/>
                  <a:pt x="180" y="3"/>
                  <a:pt x="180" y="3"/>
                </a:cubicBezTo>
                <a:cubicBezTo>
                  <a:pt x="180" y="4"/>
                  <a:pt x="180" y="4"/>
                  <a:pt x="180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77" y="3"/>
                  <a:pt x="177" y="3"/>
                  <a:pt x="177" y="3"/>
                </a:cubicBezTo>
                <a:cubicBezTo>
                  <a:pt x="175" y="3"/>
                  <a:pt x="175" y="3"/>
                  <a:pt x="175" y="3"/>
                </a:cubicBezTo>
                <a:cubicBezTo>
                  <a:pt x="173" y="4"/>
                  <a:pt x="173" y="4"/>
                  <a:pt x="173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75" y="6"/>
                  <a:pt x="175" y="6"/>
                  <a:pt x="175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0" y="7"/>
                  <a:pt x="170" y="7"/>
                  <a:pt x="170" y="7"/>
                </a:cubicBezTo>
                <a:cubicBezTo>
                  <a:pt x="169" y="7"/>
                  <a:pt x="169" y="7"/>
                  <a:pt x="169" y="7"/>
                </a:cubicBezTo>
                <a:cubicBezTo>
                  <a:pt x="166" y="9"/>
                  <a:pt x="166" y="9"/>
                  <a:pt x="166" y="9"/>
                </a:cubicBezTo>
                <a:cubicBezTo>
                  <a:pt x="165" y="10"/>
                  <a:pt x="165" y="10"/>
                  <a:pt x="165" y="10"/>
                </a:cubicBezTo>
                <a:cubicBezTo>
                  <a:pt x="163" y="10"/>
                  <a:pt x="163" y="10"/>
                  <a:pt x="163" y="10"/>
                </a:cubicBezTo>
                <a:cubicBezTo>
                  <a:pt x="163" y="12"/>
                  <a:pt x="163" y="12"/>
                  <a:pt x="163" y="12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2" y="13"/>
                  <a:pt x="162" y="13"/>
                  <a:pt x="162" y="13"/>
                </a:cubicBezTo>
                <a:cubicBezTo>
                  <a:pt x="160" y="13"/>
                  <a:pt x="160" y="13"/>
                  <a:pt x="160" y="13"/>
                </a:cubicBezTo>
                <a:cubicBezTo>
                  <a:pt x="160" y="12"/>
                  <a:pt x="160" y="12"/>
                  <a:pt x="160" y="12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59" y="12"/>
                  <a:pt x="159" y="12"/>
                  <a:pt x="159" y="12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4" y="12"/>
                  <a:pt x="154" y="12"/>
                  <a:pt x="154" y="12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2"/>
                  <a:pt x="150" y="12"/>
                  <a:pt x="150" y="12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0" y="13"/>
                  <a:pt x="150" y="13"/>
                  <a:pt x="150" y="13"/>
                </a:cubicBezTo>
                <a:cubicBezTo>
                  <a:pt x="152" y="13"/>
                  <a:pt x="152" y="13"/>
                  <a:pt x="152" y="13"/>
                </a:cubicBezTo>
                <a:cubicBezTo>
                  <a:pt x="153" y="14"/>
                  <a:pt x="153" y="14"/>
                  <a:pt x="153" y="14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49" y="14"/>
                  <a:pt x="149" y="14"/>
                  <a:pt x="149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43" y="14"/>
                  <a:pt x="143" y="14"/>
                  <a:pt x="143" y="14"/>
                </a:cubicBezTo>
                <a:cubicBezTo>
                  <a:pt x="142" y="14"/>
                  <a:pt x="142" y="14"/>
                  <a:pt x="142" y="14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9"/>
                  <a:pt x="143" y="19"/>
                  <a:pt x="143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34" y="22"/>
                  <a:pt x="134" y="22"/>
                  <a:pt x="134" y="2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9" y="16"/>
                  <a:pt x="139" y="16"/>
                  <a:pt x="139" y="16"/>
                </a:cubicBezTo>
                <a:cubicBezTo>
                  <a:pt x="137" y="13"/>
                  <a:pt x="137" y="13"/>
                  <a:pt x="137" y="13"/>
                </a:cubicBezTo>
                <a:cubicBezTo>
                  <a:pt x="136" y="14"/>
                  <a:pt x="136" y="14"/>
                  <a:pt x="136" y="1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7" y="17"/>
                  <a:pt x="127" y="17"/>
                  <a:pt x="127" y="17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19" y="22"/>
                  <a:pt x="119" y="22"/>
                  <a:pt x="119" y="22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4" y="27"/>
                  <a:pt x="114" y="27"/>
                  <a:pt x="114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4" y="35"/>
                  <a:pt x="104" y="35"/>
                  <a:pt x="104" y="35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4" y="37"/>
                  <a:pt x="104" y="37"/>
                  <a:pt x="104" y="37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1" y="35"/>
                  <a:pt x="101" y="35"/>
                  <a:pt x="101" y="35"/>
                </a:cubicBezTo>
                <a:cubicBezTo>
                  <a:pt x="99" y="35"/>
                  <a:pt x="99" y="35"/>
                  <a:pt x="99" y="35"/>
                </a:cubicBezTo>
                <a:cubicBezTo>
                  <a:pt x="97" y="35"/>
                  <a:pt x="97" y="35"/>
                  <a:pt x="97" y="35"/>
                </a:cubicBezTo>
                <a:cubicBezTo>
                  <a:pt x="96" y="36"/>
                  <a:pt x="96" y="36"/>
                  <a:pt x="96" y="36"/>
                </a:cubicBezTo>
                <a:cubicBezTo>
                  <a:pt x="99" y="36"/>
                  <a:pt x="99" y="36"/>
                  <a:pt x="99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97" y="37"/>
                  <a:pt x="97" y="37"/>
                  <a:pt x="97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7"/>
                  <a:pt x="93" y="37"/>
                  <a:pt x="93" y="37"/>
                </a:cubicBezTo>
                <a:cubicBezTo>
                  <a:pt x="93" y="39"/>
                  <a:pt x="93" y="39"/>
                  <a:pt x="93" y="39"/>
                </a:cubicBezTo>
                <a:cubicBezTo>
                  <a:pt x="91" y="40"/>
                  <a:pt x="91" y="40"/>
                  <a:pt x="91" y="40"/>
                </a:cubicBezTo>
                <a:cubicBezTo>
                  <a:pt x="96" y="39"/>
                  <a:pt x="96" y="39"/>
                  <a:pt x="96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94" y="40"/>
                  <a:pt x="94" y="40"/>
                  <a:pt x="94" y="40"/>
                </a:cubicBezTo>
                <a:cubicBezTo>
                  <a:pt x="96" y="42"/>
                  <a:pt x="96" y="42"/>
                  <a:pt x="96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100" y="42"/>
                  <a:pt x="100" y="42"/>
                  <a:pt x="100" y="42"/>
                </a:cubicBezTo>
                <a:cubicBezTo>
                  <a:pt x="99" y="43"/>
                  <a:pt x="99" y="43"/>
                  <a:pt x="99" y="43"/>
                </a:cubicBezTo>
                <a:cubicBezTo>
                  <a:pt x="97" y="43"/>
                  <a:pt x="97" y="43"/>
                  <a:pt x="97" y="43"/>
                </a:cubicBezTo>
                <a:cubicBezTo>
                  <a:pt x="96" y="42"/>
                  <a:pt x="96" y="42"/>
                  <a:pt x="96" y="42"/>
                </a:cubicBezTo>
                <a:cubicBezTo>
                  <a:pt x="93" y="43"/>
                  <a:pt x="93" y="43"/>
                  <a:pt x="93" y="43"/>
                </a:cubicBezTo>
                <a:cubicBezTo>
                  <a:pt x="94" y="42"/>
                  <a:pt x="94" y="42"/>
                  <a:pt x="94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0" y="43"/>
                  <a:pt x="90" y="43"/>
                  <a:pt x="90" y="43"/>
                </a:cubicBezTo>
                <a:cubicBezTo>
                  <a:pt x="87" y="45"/>
                  <a:pt x="87" y="45"/>
                  <a:pt x="87" y="45"/>
                </a:cubicBezTo>
                <a:cubicBezTo>
                  <a:pt x="91" y="45"/>
                  <a:pt x="91" y="45"/>
                  <a:pt x="91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8" y="46"/>
                  <a:pt x="98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7" y="46"/>
                  <a:pt x="97" y="46"/>
                  <a:pt x="97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89" y="46"/>
                  <a:pt x="89" y="46"/>
                  <a:pt x="89" y="46"/>
                </a:cubicBezTo>
                <a:cubicBezTo>
                  <a:pt x="87" y="47"/>
                  <a:pt x="87" y="47"/>
                  <a:pt x="87" y="47"/>
                </a:cubicBezTo>
                <a:cubicBezTo>
                  <a:pt x="84" y="49"/>
                  <a:pt x="84" y="49"/>
                  <a:pt x="84" y="49"/>
                </a:cubicBezTo>
                <a:cubicBezTo>
                  <a:pt x="80" y="49"/>
                  <a:pt x="80" y="49"/>
                  <a:pt x="80" y="49"/>
                </a:cubicBezTo>
                <a:cubicBezTo>
                  <a:pt x="84" y="50"/>
                  <a:pt x="84" y="50"/>
                  <a:pt x="84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0" y="50"/>
                  <a:pt x="80" y="50"/>
                  <a:pt x="80" y="50"/>
                </a:cubicBezTo>
                <a:cubicBezTo>
                  <a:pt x="81" y="52"/>
                  <a:pt x="81" y="52"/>
                  <a:pt x="81" y="52"/>
                </a:cubicBezTo>
                <a:cubicBezTo>
                  <a:pt x="80" y="52"/>
                  <a:pt x="80" y="52"/>
                  <a:pt x="80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3"/>
                  <a:pt x="79" y="53"/>
                  <a:pt x="79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79" y="55"/>
                  <a:pt x="79" y="55"/>
                  <a:pt x="79" y="55"/>
                </a:cubicBezTo>
                <a:cubicBezTo>
                  <a:pt x="77" y="55"/>
                  <a:pt x="77" y="55"/>
                  <a:pt x="77" y="55"/>
                </a:cubicBezTo>
                <a:cubicBezTo>
                  <a:pt x="76" y="56"/>
                  <a:pt x="76" y="56"/>
                  <a:pt x="76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6" y="57"/>
                  <a:pt x="76" y="57"/>
                  <a:pt x="76" y="57"/>
                </a:cubicBezTo>
                <a:cubicBezTo>
                  <a:pt x="86" y="56"/>
                  <a:pt x="86" y="56"/>
                  <a:pt x="86" y="56"/>
                </a:cubicBezTo>
                <a:cubicBezTo>
                  <a:pt x="83" y="57"/>
                  <a:pt x="83" y="57"/>
                  <a:pt x="83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3" y="59"/>
                  <a:pt x="83" y="59"/>
                  <a:pt x="83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7"/>
                  <a:pt x="80" y="57"/>
                  <a:pt x="80" y="57"/>
                </a:cubicBezTo>
                <a:cubicBezTo>
                  <a:pt x="79" y="57"/>
                  <a:pt x="79" y="57"/>
                  <a:pt x="79" y="57"/>
                </a:cubicBezTo>
                <a:cubicBezTo>
                  <a:pt x="73" y="59"/>
                  <a:pt x="73" y="59"/>
                  <a:pt x="73" y="59"/>
                </a:cubicBezTo>
                <a:cubicBezTo>
                  <a:pt x="76" y="60"/>
                  <a:pt x="76" y="60"/>
                  <a:pt x="76" y="60"/>
                </a:cubicBezTo>
                <a:cubicBezTo>
                  <a:pt x="77" y="62"/>
                  <a:pt x="77" y="62"/>
                  <a:pt x="77" y="62"/>
                </a:cubicBezTo>
                <a:cubicBezTo>
                  <a:pt x="74" y="60"/>
                  <a:pt x="74" y="60"/>
                  <a:pt x="74" y="60"/>
                </a:cubicBezTo>
                <a:cubicBezTo>
                  <a:pt x="73" y="62"/>
                  <a:pt x="73" y="62"/>
                  <a:pt x="73" y="62"/>
                </a:cubicBezTo>
                <a:cubicBezTo>
                  <a:pt x="71" y="63"/>
                  <a:pt x="71" y="63"/>
                  <a:pt x="71" y="63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66"/>
                  <a:pt x="70" y="66"/>
                  <a:pt x="70" y="66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69"/>
                  <a:pt x="68" y="69"/>
                  <a:pt x="68" y="69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69"/>
                  <a:pt x="70" y="69"/>
                  <a:pt x="70" y="69"/>
                </a:cubicBezTo>
                <a:cubicBezTo>
                  <a:pt x="71" y="70"/>
                  <a:pt x="71" y="70"/>
                  <a:pt x="71" y="70"/>
                </a:cubicBezTo>
                <a:cubicBezTo>
                  <a:pt x="68" y="72"/>
                  <a:pt x="68" y="72"/>
                  <a:pt x="68" y="72"/>
                </a:cubicBezTo>
                <a:cubicBezTo>
                  <a:pt x="67" y="70"/>
                  <a:pt x="67" y="70"/>
                  <a:pt x="67" y="70"/>
                </a:cubicBezTo>
                <a:cubicBezTo>
                  <a:pt x="66" y="70"/>
                  <a:pt x="66" y="70"/>
                  <a:pt x="66" y="70"/>
                </a:cubicBezTo>
                <a:cubicBezTo>
                  <a:pt x="66" y="72"/>
                  <a:pt x="66" y="72"/>
                  <a:pt x="66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1" y="72"/>
                  <a:pt x="61" y="72"/>
                  <a:pt x="61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0" y="75"/>
                  <a:pt x="60" y="75"/>
                  <a:pt x="60" y="75"/>
                </a:cubicBezTo>
                <a:cubicBezTo>
                  <a:pt x="61" y="75"/>
                  <a:pt x="61" y="75"/>
                  <a:pt x="61" y="75"/>
                </a:cubicBezTo>
                <a:cubicBezTo>
                  <a:pt x="63" y="75"/>
                  <a:pt x="63" y="75"/>
                  <a:pt x="63" y="75"/>
                </a:cubicBezTo>
                <a:cubicBezTo>
                  <a:pt x="66" y="73"/>
                  <a:pt x="66" y="73"/>
                  <a:pt x="66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3" y="75"/>
                  <a:pt x="63" y="75"/>
                  <a:pt x="63" y="75"/>
                </a:cubicBezTo>
                <a:cubicBezTo>
                  <a:pt x="61" y="76"/>
                  <a:pt x="61" y="76"/>
                  <a:pt x="61" y="76"/>
                </a:cubicBezTo>
                <a:cubicBezTo>
                  <a:pt x="64" y="78"/>
                  <a:pt x="64" y="78"/>
                  <a:pt x="64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79"/>
                  <a:pt x="63" y="79"/>
                  <a:pt x="63" y="79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79"/>
                  <a:pt x="60" y="79"/>
                  <a:pt x="60" y="79"/>
                </a:cubicBezTo>
                <a:cubicBezTo>
                  <a:pt x="57" y="76"/>
                  <a:pt x="57" y="76"/>
                  <a:pt x="57" y="76"/>
                </a:cubicBezTo>
                <a:cubicBezTo>
                  <a:pt x="56" y="79"/>
                  <a:pt x="56" y="79"/>
                  <a:pt x="56" y="79"/>
                </a:cubicBezTo>
                <a:cubicBezTo>
                  <a:pt x="54" y="79"/>
                  <a:pt x="54" y="79"/>
                  <a:pt x="54" y="79"/>
                </a:cubicBezTo>
                <a:cubicBezTo>
                  <a:pt x="53" y="80"/>
                  <a:pt x="53" y="80"/>
                  <a:pt x="53" y="80"/>
                </a:cubicBezTo>
                <a:cubicBezTo>
                  <a:pt x="51" y="82"/>
                  <a:pt x="51" y="82"/>
                  <a:pt x="51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85"/>
                  <a:pt x="47" y="85"/>
                  <a:pt x="47" y="85"/>
                </a:cubicBezTo>
                <a:cubicBezTo>
                  <a:pt x="44" y="86"/>
                  <a:pt x="44" y="86"/>
                  <a:pt x="44" y="86"/>
                </a:cubicBezTo>
                <a:cubicBezTo>
                  <a:pt x="45" y="87"/>
                  <a:pt x="45" y="87"/>
                  <a:pt x="45" y="87"/>
                </a:cubicBezTo>
                <a:cubicBezTo>
                  <a:pt x="48" y="86"/>
                  <a:pt x="48" y="86"/>
                  <a:pt x="48" y="86"/>
                </a:cubicBezTo>
                <a:cubicBezTo>
                  <a:pt x="47" y="88"/>
                  <a:pt x="47" y="88"/>
                  <a:pt x="47" y="88"/>
                </a:cubicBezTo>
                <a:cubicBezTo>
                  <a:pt x="50" y="90"/>
                  <a:pt x="50" y="90"/>
                  <a:pt x="50" y="90"/>
                </a:cubicBezTo>
                <a:cubicBezTo>
                  <a:pt x="53" y="89"/>
                  <a:pt x="53" y="89"/>
                  <a:pt x="53" y="89"/>
                </a:cubicBezTo>
                <a:cubicBezTo>
                  <a:pt x="56" y="88"/>
                  <a:pt x="56" y="88"/>
                  <a:pt x="56" y="88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5"/>
                  <a:pt x="57" y="85"/>
                  <a:pt x="57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61" y="83"/>
                  <a:pt x="61" y="83"/>
                  <a:pt x="61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57" y="88"/>
                  <a:pt x="57" y="88"/>
                  <a:pt x="57" y="88"/>
                </a:cubicBezTo>
                <a:cubicBezTo>
                  <a:pt x="54" y="89"/>
                  <a:pt x="54" y="89"/>
                  <a:pt x="54" y="89"/>
                </a:cubicBezTo>
                <a:cubicBezTo>
                  <a:pt x="56" y="89"/>
                  <a:pt x="56" y="89"/>
                  <a:pt x="56" y="89"/>
                </a:cubicBezTo>
                <a:cubicBezTo>
                  <a:pt x="56" y="90"/>
                  <a:pt x="56" y="90"/>
                  <a:pt x="56" y="90"/>
                </a:cubicBezTo>
                <a:cubicBezTo>
                  <a:pt x="51" y="90"/>
                  <a:pt x="51" y="90"/>
                  <a:pt x="51" y="90"/>
                </a:cubicBezTo>
                <a:cubicBezTo>
                  <a:pt x="50" y="92"/>
                  <a:pt x="50" y="92"/>
                  <a:pt x="5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90"/>
                  <a:pt x="47" y="90"/>
                  <a:pt x="47" y="90"/>
                </a:cubicBezTo>
                <a:cubicBezTo>
                  <a:pt x="46" y="89"/>
                  <a:pt x="46" y="89"/>
                  <a:pt x="46" y="89"/>
                </a:cubicBezTo>
                <a:cubicBezTo>
                  <a:pt x="41" y="90"/>
                  <a:pt x="41" y="90"/>
                  <a:pt x="41" y="90"/>
                </a:cubicBezTo>
                <a:cubicBezTo>
                  <a:pt x="43" y="90"/>
                  <a:pt x="43" y="90"/>
                  <a:pt x="43" y="90"/>
                </a:cubicBezTo>
                <a:cubicBezTo>
                  <a:pt x="41" y="92"/>
                  <a:pt x="41" y="92"/>
                  <a:pt x="41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40" y="93"/>
                  <a:pt x="40" y="93"/>
                  <a:pt x="40" y="93"/>
                </a:cubicBezTo>
                <a:cubicBezTo>
                  <a:pt x="40" y="92"/>
                  <a:pt x="40" y="92"/>
                  <a:pt x="40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3"/>
                  <a:pt x="36" y="93"/>
                  <a:pt x="36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3" y="95"/>
                  <a:pt x="33" y="95"/>
                  <a:pt x="33" y="95"/>
                </a:cubicBezTo>
                <a:cubicBezTo>
                  <a:pt x="34" y="96"/>
                  <a:pt x="34" y="96"/>
                  <a:pt x="34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6"/>
                  <a:pt x="33" y="96"/>
                  <a:pt x="33" y="96"/>
                </a:cubicBezTo>
                <a:cubicBezTo>
                  <a:pt x="31" y="95"/>
                  <a:pt x="31" y="95"/>
                  <a:pt x="31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6"/>
                  <a:pt x="30" y="96"/>
                  <a:pt x="30" y="96"/>
                </a:cubicBezTo>
                <a:cubicBezTo>
                  <a:pt x="31" y="98"/>
                  <a:pt x="31" y="98"/>
                  <a:pt x="31" y="98"/>
                </a:cubicBezTo>
                <a:cubicBezTo>
                  <a:pt x="33" y="99"/>
                  <a:pt x="33" y="99"/>
                  <a:pt x="33" y="99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6"/>
                  <a:pt x="30" y="96"/>
                  <a:pt x="30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25" y="98"/>
                  <a:pt x="25" y="98"/>
                  <a:pt x="25" y="98"/>
                </a:cubicBezTo>
                <a:cubicBezTo>
                  <a:pt x="24" y="96"/>
                  <a:pt x="24" y="96"/>
                  <a:pt x="24" y="96"/>
                </a:cubicBezTo>
                <a:cubicBezTo>
                  <a:pt x="21" y="96"/>
                  <a:pt x="21" y="96"/>
                  <a:pt x="21" y="96"/>
                </a:cubicBezTo>
                <a:cubicBezTo>
                  <a:pt x="20" y="98"/>
                  <a:pt x="20" y="98"/>
                  <a:pt x="20" y="98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4" y="102"/>
                  <a:pt x="24" y="102"/>
                  <a:pt x="24" y="102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6"/>
                  <a:pt x="7" y="106"/>
                  <a:pt x="7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108"/>
                  <a:pt x="5" y="108"/>
                  <a:pt x="5" y="108"/>
                </a:cubicBezTo>
                <a:cubicBezTo>
                  <a:pt x="3" y="109"/>
                  <a:pt x="3" y="109"/>
                  <a:pt x="3" y="109"/>
                </a:cubicBezTo>
                <a:cubicBezTo>
                  <a:pt x="4" y="110"/>
                  <a:pt x="4" y="110"/>
                  <a:pt x="4" y="110"/>
                </a:cubicBezTo>
                <a:cubicBezTo>
                  <a:pt x="3" y="111"/>
                  <a:pt x="3" y="111"/>
                  <a:pt x="3" y="111"/>
                </a:cubicBezTo>
                <a:cubicBezTo>
                  <a:pt x="3" y="112"/>
                  <a:pt x="3" y="112"/>
                  <a:pt x="3" y="112"/>
                </a:cubicBezTo>
                <a:cubicBezTo>
                  <a:pt x="1" y="112"/>
                  <a:pt x="1" y="112"/>
                  <a:pt x="1" y="112"/>
                </a:cubicBezTo>
                <a:cubicBezTo>
                  <a:pt x="1" y="113"/>
                  <a:pt x="1" y="113"/>
                  <a:pt x="1" y="113"/>
                </a:cubicBezTo>
                <a:cubicBezTo>
                  <a:pt x="3" y="113"/>
                  <a:pt x="3" y="113"/>
                  <a:pt x="3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4" y="115"/>
                  <a:pt x="4" y="115"/>
                  <a:pt x="4" y="115"/>
                </a:cubicBezTo>
                <a:cubicBezTo>
                  <a:pt x="1" y="116"/>
                  <a:pt x="1" y="116"/>
                  <a:pt x="1" y="116"/>
                </a:cubicBezTo>
                <a:cubicBezTo>
                  <a:pt x="3" y="116"/>
                  <a:pt x="3" y="116"/>
                  <a:pt x="3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7" y="116"/>
                  <a:pt x="7" y="116"/>
                  <a:pt x="7" y="116"/>
                </a:cubicBezTo>
                <a:cubicBezTo>
                  <a:pt x="1" y="118"/>
                  <a:pt x="1" y="118"/>
                  <a:pt x="1" y="118"/>
                </a:cubicBezTo>
                <a:cubicBezTo>
                  <a:pt x="3" y="118"/>
                  <a:pt x="3" y="118"/>
                  <a:pt x="3" y="118"/>
                </a:cubicBezTo>
                <a:cubicBezTo>
                  <a:pt x="1" y="119"/>
                  <a:pt x="1" y="119"/>
                  <a:pt x="1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5" y="119"/>
                  <a:pt x="5" y="119"/>
                  <a:pt x="5" y="119"/>
                </a:cubicBezTo>
                <a:cubicBezTo>
                  <a:pt x="10" y="119"/>
                  <a:pt x="10" y="119"/>
                  <a:pt x="10" y="119"/>
                </a:cubicBezTo>
                <a:cubicBezTo>
                  <a:pt x="5" y="121"/>
                  <a:pt x="5" y="121"/>
                  <a:pt x="5" y="121"/>
                </a:cubicBezTo>
                <a:cubicBezTo>
                  <a:pt x="3" y="121"/>
                  <a:pt x="3" y="121"/>
                  <a:pt x="3" y="121"/>
                </a:cubicBezTo>
                <a:cubicBezTo>
                  <a:pt x="1" y="122"/>
                  <a:pt x="1" y="122"/>
                  <a:pt x="1" y="122"/>
                </a:cubicBezTo>
                <a:cubicBezTo>
                  <a:pt x="1" y="123"/>
                  <a:pt x="1" y="123"/>
                  <a:pt x="1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1" y="125"/>
                  <a:pt x="1" y="125"/>
                  <a:pt x="1" y="125"/>
                </a:cubicBezTo>
                <a:cubicBezTo>
                  <a:pt x="3" y="126"/>
                  <a:pt x="3" y="126"/>
                  <a:pt x="3" y="126"/>
                </a:cubicBezTo>
                <a:cubicBezTo>
                  <a:pt x="5" y="125"/>
                  <a:pt x="5" y="125"/>
                  <a:pt x="5" y="125"/>
                </a:cubicBezTo>
                <a:cubicBezTo>
                  <a:pt x="7" y="123"/>
                  <a:pt x="7" y="123"/>
                  <a:pt x="7" y="123"/>
                </a:cubicBezTo>
                <a:cubicBezTo>
                  <a:pt x="7" y="126"/>
                  <a:pt x="7" y="126"/>
                  <a:pt x="7" y="126"/>
                </a:cubicBezTo>
                <a:cubicBezTo>
                  <a:pt x="5" y="128"/>
                  <a:pt x="5" y="128"/>
                  <a:pt x="5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126"/>
                  <a:pt x="4" y="126"/>
                  <a:pt x="4" y="126"/>
                </a:cubicBezTo>
                <a:cubicBezTo>
                  <a:pt x="1" y="129"/>
                  <a:pt x="1" y="129"/>
                  <a:pt x="1" y="129"/>
                </a:cubicBezTo>
                <a:cubicBezTo>
                  <a:pt x="3" y="129"/>
                  <a:pt x="3" y="129"/>
                  <a:pt x="3" y="129"/>
                </a:cubicBezTo>
                <a:cubicBezTo>
                  <a:pt x="4" y="131"/>
                  <a:pt x="4" y="131"/>
                  <a:pt x="4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7" y="132"/>
                  <a:pt x="7" y="132"/>
                  <a:pt x="7" y="132"/>
                </a:cubicBezTo>
                <a:cubicBezTo>
                  <a:pt x="8" y="133"/>
                  <a:pt x="8" y="133"/>
                  <a:pt x="8" y="133"/>
                </a:cubicBezTo>
                <a:cubicBezTo>
                  <a:pt x="10" y="131"/>
                  <a:pt x="10" y="131"/>
                  <a:pt x="10" y="131"/>
                </a:cubicBezTo>
                <a:cubicBezTo>
                  <a:pt x="13" y="128"/>
                  <a:pt x="13" y="128"/>
                  <a:pt x="13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5" y="129"/>
                  <a:pt x="15" y="129"/>
                  <a:pt x="15" y="129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11" y="131"/>
                  <a:pt x="11" y="131"/>
                  <a:pt x="11" y="131"/>
                </a:cubicBezTo>
                <a:cubicBezTo>
                  <a:pt x="13" y="132"/>
                  <a:pt x="13" y="132"/>
                  <a:pt x="13" y="132"/>
                </a:cubicBezTo>
                <a:cubicBezTo>
                  <a:pt x="8" y="133"/>
                  <a:pt x="8" y="133"/>
                  <a:pt x="8" y="133"/>
                </a:cubicBezTo>
                <a:cubicBezTo>
                  <a:pt x="7" y="135"/>
                  <a:pt x="7" y="135"/>
                  <a:pt x="7" y="135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38"/>
                  <a:pt x="8" y="138"/>
                  <a:pt x="8" y="138"/>
                </a:cubicBezTo>
                <a:cubicBezTo>
                  <a:pt x="7" y="138"/>
                  <a:pt x="7" y="138"/>
                  <a:pt x="7" y="138"/>
                </a:cubicBezTo>
                <a:cubicBezTo>
                  <a:pt x="5" y="138"/>
                  <a:pt x="5" y="138"/>
                  <a:pt x="5" y="138"/>
                </a:cubicBezTo>
                <a:cubicBezTo>
                  <a:pt x="4" y="139"/>
                  <a:pt x="4" y="139"/>
                  <a:pt x="4" y="139"/>
                </a:cubicBezTo>
                <a:cubicBezTo>
                  <a:pt x="5" y="136"/>
                  <a:pt x="5" y="136"/>
                  <a:pt x="5" y="136"/>
                </a:cubicBezTo>
                <a:cubicBezTo>
                  <a:pt x="3" y="138"/>
                  <a:pt x="3" y="138"/>
                  <a:pt x="3" y="138"/>
                </a:cubicBezTo>
                <a:cubicBezTo>
                  <a:pt x="3" y="141"/>
                  <a:pt x="3" y="141"/>
                  <a:pt x="3" y="141"/>
                </a:cubicBezTo>
                <a:cubicBezTo>
                  <a:pt x="3" y="142"/>
                  <a:pt x="3" y="142"/>
                  <a:pt x="3" y="142"/>
                </a:cubicBezTo>
                <a:cubicBezTo>
                  <a:pt x="4" y="142"/>
                  <a:pt x="4" y="142"/>
                  <a:pt x="4" y="142"/>
                </a:cubicBezTo>
                <a:cubicBezTo>
                  <a:pt x="5" y="142"/>
                  <a:pt x="5" y="142"/>
                  <a:pt x="5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8" y="141"/>
                  <a:pt x="8" y="141"/>
                  <a:pt x="8" y="141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1" y="139"/>
                  <a:pt x="11" y="139"/>
                  <a:pt x="11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4" y="139"/>
                  <a:pt x="14" y="139"/>
                  <a:pt x="14" y="139"/>
                </a:cubicBezTo>
                <a:cubicBezTo>
                  <a:pt x="10" y="142"/>
                  <a:pt x="10" y="142"/>
                  <a:pt x="10" y="142"/>
                </a:cubicBezTo>
                <a:cubicBezTo>
                  <a:pt x="11" y="142"/>
                  <a:pt x="11" y="142"/>
                  <a:pt x="11" y="142"/>
                </a:cubicBezTo>
                <a:cubicBezTo>
                  <a:pt x="13" y="142"/>
                  <a:pt x="13" y="142"/>
                  <a:pt x="13" y="14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8" y="145"/>
                  <a:pt x="8" y="145"/>
                  <a:pt x="8" y="145"/>
                </a:cubicBezTo>
                <a:cubicBezTo>
                  <a:pt x="10" y="145"/>
                  <a:pt x="10" y="145"/>
                  <a:pt x="10" y="145"/>
                </a:cubicBezTo>
                <a:cubicBezTo>
                  <a:pt x="10" y="146"/>
                  <a:pt x="10" y="146"/>
                  <a:pt x="10" y="146"/>
                </a:cubicBezTo>
                <a:cubicBezTo>
                  <a:pt x="11" y="148"/>
                  <a:pt x="11" y="148"/>
                  <a:pt x="11" y="148"/>
                </a:cubicBezTo>
                <a:cubicBezTo>
                  <a:pt x="8" y="146"/>
                  <a:pt x="8" y="146"/>
                  <a:pt x="8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8"/>
                  <a:pt x="5" y="148"/>
                  <a:pt x="5" y="148"/>
                </a:cubicBezTo>
                <a:cubicBezTo>
                  <a:pt x="5" y="149"/>
                  <a:pt x="5" y="149"/>
                  <a:pt x="5" y="149"/>
                </a:cubicBezTo>
                <a:cubicBezTo>
                  <a:pt x="8" y="154"/>
                  <a:pt x="8" y="154"/>
                  <a:pt x="8" y="154"/>
                </a:cubicBezTo>
                <a:cubicBezTo>
                  <a:pt x="13" y="155"/>
                  <a:pt x="13" y="155"/>
                  <a:pt x="13" y="155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15" y="156"/>
                  <a:pt x="15" y="156"/>
                  <a:pt x="15" y="156"/>
                </a:cubicBezTo>
                <a:cubicBezTo>
                  <a:pt x="18" y="158"/>
                  <a:pt x="18" y="158"/>
                  <a:pt x="18" y="158"/>
                </a:cubicBezTo>
                <a:cubicBezTo>
                  <a:pt x="21" y="158"/>
                  <a:pt x="21" y="158"/>
                  <a:pt x="21" y="15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28" y="158"/>
                  <a:pt x="28" y="158"/>
                  <a:pt x="28" y="158"/>
                </a:cubicBezTo>
                <a:cubicBezTo>
                  <a:pt x="34" y="155"/>
                  <a:pt x="34" y="155"/>
                  <a:pt x="34" y="155"/>
                </a:cubicBezTo>
                <a:cubicBezTo>
                  <a:pt x="37" y="152"/>
                  <a:pt x="37" y="152"/>
                  <a:pt x="37" y="152"/>
                </a:cubicBezTo>
                <a:cubicBezTo>
                  <a:pt x="40" y="151"/>
                  <a:pt x="40" y="151"/>
                  <a:pt x="40" y="151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43" y="149"/>
                  <a:pt x="43" y="149"/>
                  <a:pt x="43" y="149"/>
                </a:cubicBezTo>
                <a:cubicBezTo>
                  <a:pt x="41" y="148"/>
                  <a:pt x="41" y="148"/>
                  <a:pt x="41" y="148"/>
                </a:cubicBezTo>
                <a:cubicBezTo>
                  <a:pt x="44" y="146"/>
                  <a:pt x="44" y="146"/>
                  <a:pt x="44" y="146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5"/>
                  <a:pt x="48" y="145"/>
                  <a:pt x="48" y="145"/>
                </a:cubicBezTo>
                <a:cubicBezTo>
                  <a:pt x="51" y="143"/>
                  <a:pt x="51" y="143"/>
                  <a:pt x="51" y="143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0" y="139"/>
                  <a:pt x="50" y="139"/>
                  <a:pt x="50" y="139"/>
                </a:cubicBezTo>
                <a:cubicBezTo>
                  <a:pt x="51" y="139"/>
                  <a:pt x="51" y="139"/>
                  <a:pt x="51" y="139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56" y="135"/>
                  <a:pt x="56" y="135"/>
                  <a:pt x="56" y="135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54" y="141"/>
                  <a:pt x="54" y="141"/>
                  <a:pt x="54" y="141"/>
                </a:cubicBezTo>
                <a:cubicBezTo>
                  <a:pt x="56" y="143"/>
                  <a:pt x="56" y="143"/>
                  <a:pt x="56" y="143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6"/>
                  <a:pt x="61" y="146"/>
                  <a:pt x="61" y="146"/>
                </a:cubicBezTo>
                <a:cubicBezTo>
                  <a:pt x="63" y="148"/>
                  <a:pt x="63" y="148"/>
                  <a:pt x="63" y="148"/>
                </a:cubicBezTo>
                <a:cubicBezTo>
                  <a:pt x="64" y="146"/>
                  <a:pt x="64" y="146"/>
                  <a:pt x="64" y="146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66" y="141"/>
                  <a:pt x="66" y="141"/>
                  <a:pt x="66" y="141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6" y="138"/>
                  <a:pt x="66" y="138"/>
                  <a:pt x="66" y="138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3"/>
                  <a:pt x="70" y="133"/>
                  <a:pt x="70" y="133"/>
                </a:cubicBezTo>
                <a:cubicBezTo>
                  <a:pt x="71" y="132"/>
                  <a:pt x="71" y="132"/>
                  <a:pt x="71" y="132"/>
                </a:cubicBezTo>
                <a:cubicBezTo>
                  <a:pt x="73" y="128"/>
                  <a:pt x="73" y="128"/>
                  <a:pt x="73" y="128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6" y="118"/>
                  <a:pt x="76" y="118"/>
                  <a:pt x="76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68" y="105"/>
                  <a:pt x="68" y="105"/>
                  <a:pt x="68" y="105"/>
                </a:cubicBezTo>
                <a:cubicBezTo>
                  <a:pt x="68" y="102"/>
                  <a:pt x="68" y="102"/>
                  <a:pt x="68" y="102"/>
                </a:cubicBezTo>
                <a:cubicBezTo>
                  <a:pt x="67" y="99"/>
                  <a:pt x="67" y="99"/>
                  <a:pt x="67" y="99"/>
                </a:cubicBezTo>
                <a:cubicBezTo>
                  <a:pt x="67" y="98"/>
                  <a:pt x="67" y="98"/>
                  <a:pt x="67" y="98"/>
                </a:cubicBezTo>
                <a:cubicBezTo>
                  <a:pt x="68" y="96"/>
                  <a:pt x="68" y="96"/>
                  <a:pt x="68" y="96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0"/>
                  <a:pt x="67" y="90"/>
                  <a:pt x="67" y="90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8"/>
                  <a:pt x="68" y="88"/>
                  <a:pt x="68" y="88"/>
                </a:cubicBezTo>
                <a:cubicBezTo>
                  <a:pt x="70" y="86"/>
                  <a:pt x="70" y="86"/>
                  <a:pt x="70" y="86"/>
                </a:cubicBezTo>
                <a:cubicBezTo>
                  <a:pt x="73" y="85"/>
                  <a:pt x="73" y="85"/>
                  <a:pt x="73" y="85"/>
                </a:cubicBezTo>
                <a:cubicBezTo>
                  <a:pt x="77" y="83"/>
                  <a:pt x="77" y="83"/>
                  <a:pt x="77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4" y="83"/>
                  <a:pt x="84" y="83"/>
                  <a:pt x="84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6" y="79"/>
                  <a:pt x="86" y="79"/>
                  <a:pt x="86" y="79"/>
                </a:cubicBezTo>
                <a:cubicBezTo>
                  <a:pt x="84" y="78"/>
                  <a:pt x="84" y="78"/>
                  <a:pt x="84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6" y="73"/>
                  <a:pt x="86" y="73"/>
                  <a:pt x="86" y="73"/>
                </a:cubicBezTo>
                <a:cubicBezTo>
                  <a:pt x="89" y="69"/>
                  <a:pt x="89" y="69"/>
                  <a:pt x="89" y="69"/>
                </a:cubicBezTo>
                <a:cubicBezTo>
                  <a:pt x="90" y="66"/>
                  <a:pt x="90" y="66"/>
                  <a:pt x="90" y="66"/>
                </a:cubicBezTo>
                <a:cubicBezTo>
                  <a:pt x="90" y="63"/>
                  <a:pt x="90" y="63"/>
                  <a:pt x="90" y="63"/>
                </a:cubicBezTo>
                <a:cubicBezTo>
                  <a:pt x="89" y="59"/>
                  <a:pt x="89" y="59"/>
                  <a:pt x="89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7" y="57"/>
                  <a:pt x="97" y="57"/>
                  <a:pt x="97" y="57"/>
                </a:cubicBezTo>
                <a:cubicBezTo>
                  <a:pt x="97" y="56"/>
                  <a:pt x="97" y="56"/>
                  <a:pt x="97" y="56"/>
                </a:cubicBezTo>
                <a:cubicBezTo>
                  <a:pt x="97" y="55"/>
                  <a:pt x="97" y="55"/>
                  <a:pt x="97" y="55"/>
                </a:cubicBezTo>
                <a:cubicBezTo>
                  <a:pt x="97" y="53"/>
                  <a:pt x="97" y="53"/>
                  <a:pt x="97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6" y="47"/>
                  <a:pt x="106" y="47"/>
                  <a:pt x="106" y="47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14" y="36"/>
                  <a:pt x="114" y="36"/>
                  <a:pt x="114" y="36"/>
                </a:cubicBezTo>
                <a:cubicBezTo>
                  <a:pt x="117" y="36"/>
                  <a:pt x="117" y="36"/>
                  <a:pt x="117" y="36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0" y="30"/>
                  <a:pt x="120" y="30"/>
                  <a:pt x="120" y="3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9" y="27"/>
                  <a:pt x="139" y="27"/>
                  <a:pt x="139" y="27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42" y="25"/>
                  <a:pt x="142" y="25"/>
                  <a:pt x="142" y="25"/>
                </a:cubicBezTo>
                <a:cubicBezTo>
                  <a:pt x="143" y="25"/>
                  <a:pt x="143" y="25"/>
                  <a:pt x="143" y="25"/>
                </a:cubicBezTo>
                <a:cubicBezTo>
                  <a:pt x="146" y="23"/>
                  <a:pt x="146" y="23"/>
                  <a:pt x="146" y="23"/>
                </a:cubicBezTo>
                <a:lnTo>
                  <a:pt x="144" y="23"/>
                </a:lnTo>
                <a:close/>
                <a:moveTo>
                  <a:pt x="4" y="123"/>
                </a:moveTo>
                <a:cubicBezTo>
                  <a:pt x="4" y="125"/>
                  <a:pt x="4" y="125"/>
                  <a:pt x="4" y="125"/>
                </a:cubicBezTo>
                <a:cubicBezTo>
                  <a:pt x="3" y="123"/>
                  <a:pt x="3" y="123"/>
                  <a:pt x="3" y="123"/>
                </a:cubicBezTo>
                <a:cubicBezTo>
                  <a:pt x="5" y="122"/>
                  <a:pt x="5" y="122"/>
                  <a:pt x="5" y="122"/>
                </a:cubicBezTo>
                <a:lnTo>
                  <a:pt x="4" y="123"/>
                </a:lnTo>
                <a:close/>
                <a:moveTo>
                  <a:pt x="5" y="141"/>
                </a:moveTo>
                <a:cubicBezTo>
                  <a:pt x="4" y="141"/>
                  <a:pt x="4" y="141"/>
                  <a:pt x="4" y="141"/>
                </a:cubicBezTo>
                <a:cubicBezTo>
                  <a:pt x="5" y="139"/>
                  <a:pt x="5" y="139"/>
                  <a:pt x="5" y="139"/>
                </a:cubicBezTo>
                <a:lnTo>
                  <a:pt x="5" y="141"/>
                </a:lnTo>
                <a:close/>
                <a:moveTo>
                  <a:pt x="10" y="112"/>
                </a:moveTo>
                <a:cubicBezTo>
                  <a:pt x="10" y="111"/>
                  <a:pt x="10" y="111"/>
                  <a:pt x="10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7" y="110"/>
                  <a:pt x="7" y="110"/>
                  <a:pt x="7" y="110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13" y="111"/>
                  <a:pt x="13" y="111"/>
                  <a:pt x="13" y="111"/>
                </a:cubicBezTo>
                <a:lnTo>
                  <a:pt x="10" y="112"/>
                </a:lnTo>
                <a:close/>
                <a:moveTo>
                  <a:pt x="21" y="119"/>
                </a:moveTo>
                <a:cubicBezTo>
                  <a:pt x="20" y="121"/>
                  <a:pt x="20" y="121"/>
                  <a:pt x="20" y="121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20" y="119"/>
                  <a:pt x="20" y="119"/>
                  <a:pt x="20" y="119"/>
                </a:cubicBezTo>
                <a:lnTo>
                  <a:pt x="21" y="119"/>
                </a:lnTo>
                <a:close/>
                <a:moveTo>
                  <a:pt x="21" y="106"/>
                </a:moveTo>
                <a:cubicBezTo>
                  <a:pt x="18" y="108"/>
                  <a:pt x="18" y="108"/>
                  <a:pt x="18" y="108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21" y="105"/>
                  <a:pt x="21" y="105"/>
                  <a:pt x="21" y="105"/>
                </a:cubicBezTo>
                <a:cubicBezTo>
                  <a:pt x="20" y="106"/>
                  <a:pt x="20" y="106"/>
                  <a:pt x="20" y="106"/>
                </a:cubicBezTo>
                <a:lnTo>
                  <a:pt x="21" y="106"/>
                </a:lnTo>
                <a:close/>
                <a:moveTo>
                  <a:pt x="25" y="118"/>
                </a:moveTo>
                <a:cubicBezTo>
                  <a:pt x="23" y="119"/>
                  <a:pt x="23" y="119"/>
                  <a:pt x="23" y="119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4" y="118"/>
                  <a:pt x="24" y="118"/>
                  <a:pt x="24" y="118"/>
                </a:cubicBezTo>
                <a:lnTo>
                  <a:pt x="25" y="118"/>
                </a:lnTo>
                <a:close/>
                <a:moveTo>
                  <a:pt x="27" y="99"/>
                </a:moveTo>
                <a:cubicBezTo>
                  <a:pt x="30" y="99"/>
                  <a:pt x="30" y="99"/>
                  <a:pt x="30" y="99"/>
                </a:cubicBezTo>
                <a:cubicBezTo>
                  <a:pt x="31" y="100"/>
                  <a:pt x="31" y="100"/>
                  <a:pt x="31" y="100"/>
                </a:cubicBezTo>
                <a:lnTo>
                  <a:pt x="27" y="99"/>
                </a:lnTo>
                <a:close/>
                <a:moveTo>
                  <a:pt x="73" y="68"/>
                </a:moveTo>
                <a:cubicBezTo>
                  <a:pt x="71" y="66"/>
                  <a:pt x="71" y="66"/>
                  <a:pt x="71" y="66"/>
                </a:cubicBezTo>
                <a:cubicBezTo>
                  <a:pt x="74" y="66"/>
                  <a:pt x="74" y="66"/>
                  <a:pt x="74" y="66"/>
                </a:cubicBezTo>
                <a:lnTo>
                  <a:pt x="73" y="68"/>
                </a:lnTo>
                <a:close/>
                <a:moveTo>
                  <a:pt x="113" y="33"/>
                </a:moveTo>
                <a:cubicBezTo>
                  <a:pt x="111" y="32"/>
                  <a:pt x="111" y="32"/>
                  <a:pt x="111" y="32"/>
                </a:cubicBezTo>
                <a:cubicBezTo>
                  <a:pt x="114" y="32"/>
                  <a:pt x="114" y="32"/>
                  <a:pt x="114" y="32"/>
                </a:cubicBezTo>
                <a:lnTo>
                  <a:pt x="113" y="33"/>
                </a:lnTo>
                <a:close/>
                <a:moveTo>
                  <a:pt x="130" y="22"/>
                </a:moveTo>
                <a:cubicBezTo>
                  <a:pt x="129" y="20"/>
                  <a:pt x="129" y="20"/>
                  <a:pt x="129" y="20"/>
                </a:cubicBezTo>
                <a:cubicBezTo>
                  <a:pt x="130" y="20"/>
                  <a:pt x="130" y="20"/>
                  <a:pt x="130" y="20"/>
                </a:cubicBezTo>
                <a:lnTo>
                  <a:pt x="130" y="2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52" name="Freeform 37"/>
          <p:cNvSpPr>
            <a:spLocks noEditPoints="1"/>
          </p:cNvSpPr>
          <p:nvPr/>
        </p:nvSpPr>
        <p:spPr bwMode="auto">
          <a:xfrm>
            <a:off x="2425700" y="4267200"/>
            <a:ext cx="1314450" cy="1041400"/>
          </a:xfrm>
          <a:custGeom>
            <a:avLst/>
            <a:gdLst>
              <a:gd name="T0" fmla="*/ 134 w 144"/>
              <a:gd name="T1" fmla="*/ 23 h 104"/>
              <a:gd name="T2" fmla="*/ 136 w 144"/>
              <a:gd name="T3" fmla="*/ 20 h 104"/>
              <a:gd name="T4" fmla="*/ 130 w 144"/>
              <a:gd name="T5" fmla="*/ 18 h 104"/>
              <a:gd name="T6" fmla="*/ 124 w 144"/>
              <a:gd name="T7" fmla="*/ 18 h 104"/>
              <a:gd name="T8" fmla="*/ 116 w 144"/>
              <a:gd name="T9" fmla="*/ 15 h 104"/>
              <a:gd name="T10" fmla="*/ 110 w 144"/>
              <a:gd name="T11" fmla="*/ 13 h 104"/>
              <a:gd name="T12" fmla="*/ 103 w 144"/>
              <a:gd name="T13" fmla="*/ 14 h 104"/>
              <a:gd name="T14" fmla="*/ 97 w 144"/>
              <a:gd name="T15" fmla="*/ 13 h 104"/>
              <a:gd name="T16" fmla="*/ 87 w 144"/>
              <a:gd name="T17" fmla="*/ 10 h 104"/>
              <a:gd name="T18" fmla="*/ 83 w 144"/>
              <a:gd name="T19" fmla="*/ 5 h 104"/>
              <a:gd name="T20" fmla="*/ 70 w 144"/>
              <a:gd name="T21" fmla="*/ 4 h 104"/>
              <a:gd name="T22" fmla="*/ 58 w 144"/>
              <a:gd name="T23" fmla="*/ 4 h 104"/>
              <a:gd name="T24" fmla="*/ 34 w 144"/>
              <a:gd name="T25" fmla="*/ 2 h 104"/>
              <a:gd name="T26" fmla="*/ 23 w 144"/>
              <a:gd name="T27" fmla="*/ 1 h 104"/>
              <a:gd name="T28" fmla="*/ 14 w 144"/>
              <a:gd name="T29" fmla="*/ 1 h 104"/>
              <a:gd name="T30" fmla="*/ 10 w 144"/>
              <a:gd name="T31" fmla="*/ 4 h 104"/>
              <a:gd name="T32" fmla="*/ 3 w 144"/>
              <a:gd name="T33" fmla="*/ 7 h 104"/>
              <a:gd name="T34" fmla="*/ 1 w 144"/>
              <a:gd name="T35" fmla="*/ 13 h 104"/>
              <a:gd name="T36" fmla="*/ 1 w 144"/>
              <a:gd name="T37" fmla="*/ 17 h 104"/>
              <a:gd name="T38" fmla="*/ 3 w 144"/>
              <a:gd name="T39" fmla="*/ 17 h 104"/>
              <a:gd name="T40" fmla="*/ 3 w 144"/>
              <a:gd name="T41" fmla="*/ 21 h 104"/>
              <a:gd name="T42" fmla="*/ 4 w 144"/>
              <a:gd name="T43" fmla="*/ 24 h 104"/>
              <a:gd name="T44" fmla="*/ 8 w 144"/>
              <a:gd name="T45" fmla="*/ 23 h 104"/>
              <a:gd name="T46" fmla="*/ 10 w 144"/>
              <a:gd name="T47" fmla="*/ 24 h 104"/>
              <a:gd name="T48" fmla="*/ 14 w 144"/>
              <a:gd name="T49" fmla="*/ 25 h 104"/>
              <a:gd name="T50" fmla="*/ 21 w 144"/>
              <a:gd name="T51" fmla="*/ 24 h 104"/>
              <a:gd name="T52" fmla="*/ 27 w 144"/>
              <a:gd name="T53" fmla="*/ 25 h 104"/>
              <a:gd name="T54" fmla="*/ 30 w 144"/>
              <a:gd name="T55" fmla="*/ 30 h 104"/>
              <a:gd name="T56" fmla="*/ 23 w 144"/>
              <a:gd name="T57" fmla="*/ 37 h 104"/>
              <a:gd name="T58" fmla="*/ 23 w 144"/>
              <a:gd name="T59" fmla="*/ 47 h 104"/>
              <a:gd name="T60" fmla="*/ 21 w 144"/>
              <a:gd name="T61" fmla="*/ 51 h 104"/>
              <a:gd name="T62" fmla="*/ 17 w 144"/>
              <a:gd name="T63" fmla="*/ 56 h 104"/>
              <a:gd name="T64" fmla="*/ 17 w 144"/>
              <a:gd name="T65" fmla="*/ 60 h 104"/>
              <a:gd name="T66" fmla="*/ 17 w 144"/>
              <a:gd name="T67" fmla="*/ 68 h 104"/>
              <a:gd name="T68" fmla="*/ 17 w 144"/>
              <a:gd name="T69" fmla="*/ 74 h 104"/>
              <a:gd name="T70" fmla="*/ 17 w 144"/>
              <a:gd name="T71" fmla="*/ 78 h 104"/>
              <a:gd name="T72" fmla="*/ 13 w 144"/>
              <a:gd name="T73" fmla="*/ 83 h 104"/>
              <a:gd name="T74" fmla="*/ 18 w 144"/>
              <a:gd name="T75" fmla="*/ 88 h 104"/>
              <a:gd name="T76" fmla="*/ 25 w 144"/>
              <a:gd name="T77" fmla="*/ 94 h 104"/>
              <a:gd name="T78" fmla="*/ 27 w 144"/>
              <a:gd name="T79" fmla="*/ 97 h 104"/>
              <a:gd name="T80" fmla="*/ 28 w 144"/>
              <a:gd name="T81" fmla="*/ 103 h 104"/>
              <a:gd name="T82" fmla="*/ 36 w 144"/>
              <a:gd name="T83" fmla="*/ 103 h 104"/>
              <a:gd name="T84" fmla="*/ 46 w 144"/>
              <a:gd name="T85" fmla="*/ 97 h 104"/>
              <a:gd name="T86" fmla="*/ 64 w 144"/>
              <a:gd name="T87" fmla="*/ 96 h 104"/>
              <a:gd name="T88" fmla="*/ 73 w 144"/>
              <a:gd name="T89" fmla="*/ 94 h 104"/>
              <a:gd name="T90" fmla="*/ 83 w 144"/>
              <a:gd name="T91" fmla="*/ 84 h 104"/>
              <a:gd name="T92" fmla="*/ 90 w 144"/>
              <a:gd name="T93" fmla="*/ 78 h 104"/>
              <a:gd name="T94" fmla="*/ 100 w 144"/>
              <a:gd name="T95" fmla="*/ 67 h 104"/>
              <a:gd name="T96" fmla="*/ 97 w 144"/>
              <a:gd name="T97" fmla="*/ 53 h 104"/>
              <a:gd name="T98" fmla="*/ 107 w 144"/>
              <a:gd name="T99" fmla="*/ 41 h 104"/>
              <a:gd name="T100" fmla="*/ 117 w 144"/>
              <a:gd name="T101" fmla="*/ 34 h 104"/>
              <a:gd name="T102" fmla="*/ 25 w 144"/>
              <a:gd name="T103" fmla="*/ 94 h 104"/>
              <a:gd name="T104" fmla="*/ 133 w 144"/>
              <a:gd name="T105" fmla="*/ 53 h 104"/>
              <a:gd name="T106" fmla="*/ 126 w 144"/>
              <a:gd name="T107" fmla="*/ 57 h 104"/>
              <a:gd name="T108" fmla="*/ 133 w 144"/>
              <a:gd name="T109" fmla="*/ 60 h 104"/>
              <a:gd name="T110" fmla="*/ 137 w 144"/>
              <a:gd name="T111" fmla="*/ 54 h 104"/>
              <a:gd name="T112" fmla="*/ 115 w 144"/>
              <a:gd name="T113" fmla="*/ 66 h 104"/>
              <a:gd name="T114" fmla="*/ 117 w 144"/>
              <a:gd name="T115" fmla="*/ 64 h 104"/>
              <a:gd name="T116" fmla="*/ 140 w 144"/>
              <a:gd name="T117" fmla="*/ 52 h 104"/>
              <a:gd name="T118" fmla="*/ 144 w 144"/>
              <a:gd name="T119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4" h="104">
                <a:moveTo>
                  <a:pt x="132" y="28"/>
                </a:moveTo>
                <a:cubicBezTo>
                  <a:pt x="133" y="27"/>
                  <a:pt x="133" y="27"/>
                  <a:pt x="133" y="27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34" y="20"/>
                  <a:pt x="134" y="20"/>
                  <a:pt x="134" y="20"/>
                </a:cubicBezTo>
                <a:cubicBezTo>
                  <a:pt x="134" y="20"/>
                  <a:pt x="134" y="20"/>
                  <a:pt x="134" y="20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7" y="18"/>
                  <a:pt x="127" y="18"/>
                  <a:pt x="127" y="18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3" y="14"/>
                  <a:pt x="113" y="14"/>
                  <a:pt x="113" y="14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9" y="14"/>
                  <a:pt x="99" y="14"/>
                  <a:pt x="99" y="14"/>
                </a:cubicBezTo>
                <a:cubicBezTo>
                  <a:pt x="97" y="13"/>
                  <a:pt x="97" y="13"/>
                  <a:pt x="97" y="13"/>
                </a:cubicBezTo>
                <a:cubicBezTo>
                  <a:pt x="96" y="13"/>
                  <a:pt x="96" y="13"/>
                  <a:pt x="96" y="13"/>
                </a:cubicBezTo>
                <a:cubicBezTo>
                  <a:pt x="91" y="11"/>
                  <a:pt x="91" y="11"/>
                  <a:pt x="91" y="11"/>
                </a:cubicBezTo>
                <a:cubicBezTo>
                  <a:pt x="89" y="10"/>
                  <a:pt x="89" y="10"/>
                  <a:pt x="89" y="10"/>
                </a:cubicBezTo>
                <a:cubicBezTo>
                  <a:pt x="87" y="10"/>
                  <a:pt x="87" y="10"/>
                  <a:pt x="87" y="10"/>
                </a:cubicBezTo>
                <a:cubicBezTo>
                  <a:pt x="86" y="10"/>
                  <a:pt x="86" y="10"/>
                  <a:pt x="86" y="10"/>
                </a:cubicBezTo>
                <a:cubicBezTo>
                  <a:pt x="84" y="8"/>
                  <a:pt x="84" y="8"/>
                  <a:pt x="84" y="8"/>
                </a:cubicBezTo>
                <a:cubicBezTo>
                  <a:pt x="86" y="7"/>
                  <a:pt x="86" y="7"/>
                  <a:pt x="86" y="7"/>
                </a:cubicBezTo>
                <a:cubicBezTo>
                  <a:pt x="83" y="5"/>
                  <a:pt x="83" y="5"/>
                  <a:pt x="83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0" y="4"/>
                  <a:pt x="70" y="4"/>
                  <a:pt x="70" y="4"/>
                </a:cubicBezTo>
                <a:cubicBezTo>
                  <a:pt x="67" y="5"/>
                  <a:pt x="67" y="5"/>
                  <a:pt x="67" y="5"/>
                </a:cubicBezTo>
                <a:cubicBezTo>
                  <a:pt x="66" y="4"/>
                  <a:pt x="66" y="4"/>
                  <a:pt x="66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0" y="2"/>
                  <a:pt x="40" y="2"/>
                  <a:pt x="40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1"/>
                  <a:pt x="23" y="1"/>
                  <a:pt x="23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7" y="5"/>
                  <a:pt x="7" y="5"/>
                  <a:pt x="7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7"/>
                  <a:pt x="3" y="7"/>
                  <a:pt x="3" y="7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1" y="13"/>
                  <a:pt x="1" y="13"/>
                  <a:pt x="1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1" y="24"/>
                  <a:pt x="21" y="24"/>
                  <a:pt x="21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8"/>
                  <a:pt x="28" y="28"/>
                  <a:pt x="28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30"/>
                  <a:pt x="30" y="30"/>
                  <a:pt x="30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40"/>
                  <a:pt x="24" y="40"/>
                  <a:pt x="24" y="40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47"/>
                  <a:pt x="23" y="47"/>
                  <a:pt x="23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50"/>
                  <a:pt x="21" y="50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1" y="53"/>
                  <a:pt x="21" y="53"/>
                  <a:pt x="21" y="53"/>
                </a:cubicBezTo>
                <a:cubicBezTo>
                  <a:pt x="20" y="54"/>
                  <a:pt x="20" y="54"/>
                  <a:pt x="20" y="54"/>
                </a:cubicBezTo>
                <a:cubicBezTo>
                  <a:pt x="18" y="56"/>
                  <a:pt x="18" y="56"/>
                  <a:pt x="18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60"/>
                  <a:pt x="17" y="60"/>
                  <a:pt x="17" y="60"/>
                </a:cubicBezTo>
                <a:cubicBezTo>
                  <a:pt x="18" y="61"/>
                  <a:pt x="18" y="61"/>
                  <a:pt x="18" y="61"/>
                </a:cubicBezTo>
                <a:cubicBezTo>
                  <a:pt x="20" y="64"/>
                  <a:pt x="20" y="64"/>
                  <a:pt x="20" y="64"/>
                </a:cubicBezTo>
                <a:cubicBezTo>
                  <a:pt x="17" y="67"/>
                  <a:pt x="17" y="67"/>
                  <a:pt x="17" y="67"/>
                </a:cubicBezTo>
                <a:cubicBezTo>
                  <a:pt x="17" y="68"/>
                  <a:pt x="17" y="68"/>
                  <a:pt x="17" y="68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1"/>
                  <a:pt x="16" y="71"/>
                  <a:pt x="16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7" y="74"/>
                  <a:pt x="17" y="74"/>
                  <a:pt x="17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8" y="77"/>
                  <a:pt x="18" y="77"/>
                  <a:pt x="18" y="77"/>
                </a:cubicBezTo>
                <a:cubicBezTo>
                  <a:pt x="17" y="78"/>
                  <a:pt x="17" y="78"/>
                  <a:pt x="17" y="78"/>
                </a:cubicBezTo>
                <a:cubicBezTo>
                  <a:pt x="15" y="80"/>
                  <a:pt x="15" y="80"/>
                  <a:pt x="15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3" y="83"/>
                  <a:pt x="13" y="83"/>
                  <a:pt x="13" y="83"/>
                </a:cubicBezTo>
                <a:cubicBezTo>
                  <a:pt x="13" y="83"/>
                  <a:pt x="13" y="83"/>
                  <a:pt x="13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4" y="88"/>
                  <a:pt x="14" y="88"/>
                  <a:pt x="14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20" y="87"/>
                  <a:pt x="20" y="87"/>
                  <a:pt x="20" y="87"/>
                </a:cubicBezTo>
                <a:cubicBezTo>
                  <a:pt x="20" y="88"/>
                  <a:pt x="20" y="88"/>
                  <a:pt x="20" y="88"/>
                </a:cubicBezTo>
                <a:cubicBezTo>
                  <a:pt x="21" y="91"/>
                  <a:pt x="21" y="91"/>
                  <a:pt x="21" y="91"/>
                </a:cubicBezTo>
                <a:cubicBezTo>
                  <a:pt x="25" y="94"/>
                  <a:pt x="25" y="94"/>
                  <a:pt x="25" y="94"/>
                </a:cubicBezTo>
                <a:cubicBezTo>
                  <a:pt x="24" y="94"/>
                  <a:pt x="24" y="94"/>
                  <a:pt x="24" y="94"/>
                </a:cubicBezTo>
                <a:cubicBezTo>
                  <a:pt x="24" y="96"/>
                  <a:pt x="24" y="96"/>
                  <a:pt x="24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7" y="97"/>
                  <a:pt x="27" y="97"/>
                  <a:pt x="27" y="97"/>
                </a:cubicBezTo>
                <a:cubicBezTo>
                  <a:pt x="27" y="99"/>
                  <a:pt x="27" y="99"/>
                  <a:pt x="27" y="99"/>
                </a:cubicBezTo>
                <a:cubicBezTo>
                  <a:pt x="25" y="99"/>
                  <a:pt x="25" y="99"/>
                  <a:pt x="25" y="99"/>
                </a:cubicBezTo>
                <a:cubicBezTo>
                  <a:pt x="27" y="101"/>
                  <a:pt x="27" y="101"/>
                  <a:pt x="27" y="101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3" y="104"/>
                  <a:pt x="33" y="104"/>
                  <a:pt x="33" y="104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36" y="103"/>
                  <a:pt x="36" y="103"/>
                  <a:pt x="36" y="103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8" y="99"/>
                  <a:pt x="38" y="99"/>
                  <a:pt x="38" y="99"/>
                </a:cubicBezTo>
                <a:cubicBezTo>
                  <a:pt x="43" y="99"/>
                  <a:pt x="43" y="99"/>
                  <a:pt x="43" y="99"/>
                </a:cubicBezTo>
                <a:cubicBezTo>
                  <a:pt x="46" y="97"/>
                  <a:pt x="46" y="97"/>
                  <a:pt x="46" y="97"/>
                </a:cubicBezTo>
                <a:cubicBezTo>
                  <a:pt x="47" y="96"/>
                  <a:pt x="47" y="96"/>
                  <a:pt x="47" y="96"/>
                </a:cubicBezTo>
                <a:cubicBezTo>
                  <a:pt x="50" y="96"/>
                  <a:pt x="50" y="96"/>
                  <a:pt x="50" y="96"/>
                </a:cubicBezTo>
                <a:cubicBezTo>
                  <a:pt x="61" y="94"/>
                  <a:pt x="61" y="94"/>
                  <a:pt x="61" y="94"/>
                </a:cubicBezTo>
                <a:cubicBezTo>
                  <a:pt x="64" y="96"/>
                  <a:pt x="64" y="96"/>
                  <a:pt x="64" y="96"/>
                </a:cubicBezTo>
                <a:cubicBezTo>
                  <a:pt x="67" y="94"/>
                  <a:pt x="67" y="94"/>
                  <a:pt x="67" y="94"/>
                </a:cubicBezTo>
                <a:cubicBezTo>
                  <a:pt x="68" y="94"/>
                  <a:pt x="68" y="94"/>
                  <a:pt x="68" y="94"/>
                </a:cubicBezTo>
                <a:cubicBezTo>
                  <a:pt x="71" y="94"/>
                  <a:pt x="71" y="94"/>
                  <a:pt x="71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4" y="93"/>
                  <a:pt x="74" y="93"/>
                  <a:pt x="74" y="93"/>
                </a:cubicBezTo>
                <a:cubicBezTo>
                  <a:pt x="76" y="90"/>
                  <a:pt x="76" y="90"/>
                  <a:pt x="76" y="90"/>
                </a:cubicBezTo>
                <a:cubicBezTo>
                  <a:pt x="79" y="86"/>
                  <a:pt x="79" y="86"/>
                  <a:pt x="79" y="86"/>
                </a:cubicBezTo>
                <a:cubicBezTo>
                  <a:pt x="83" y="84"/>
                  <a:pt x="83" y="84"/>
                  <a:pt x="83" y="84"/>
                </a:cubicBezTo>
                <a:cubicBezTo>
                  <a:pt x="87" y="84"/>
                  <a:pt x="87" y="84"/>
                  <a:pt x="87" y="84"/>
                </a:cubicBezTo>
                <a:cubicBezTo>
                  <a:pt x="89" y="83"/>
                  <a:pt x="89" y="83"/>
                  <a:pt x="89" y="83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78"/>
                  <a:pt x="90" y="78"/>
                  <a:pt x="90" y="78"/>
                </a:cubicBezTo>
                <a:cubicBezTo>
                  <a:pt x="91" y="74"/>
                  <a:pt x="91" y="74"/>
                  <a:pt x="91" y="74"/>
                </a:cubicBezTo>
                <a:cubicBezTo>
                  <a:pt x="97" y="70"/>
                  <a:pt x="97" y="70"/>
                  <a:pt x="97" y="70"/>
                </a:cubicBezTo>
                <a:cubicBezTo>
                  <a:pt x="99" y="68"/>
                  <a:pt x="99" y="68"/>
                  <a:pt x="99" y="68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97" y="64"/>
                  <a:pt x="97" y="64"/>
                  <a:pt x="97" y="64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57"/>
                  <a:pt x="96" y="57"/>
                  <a:pt x="96" y="57"/>
                </a:cubicBezTo>
                <a:cubicBezTo>
                  <a:pt x="97" y="53"/>
                  <a:pt x="97" y="53"/>
                  <a:pt x="97" y="53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6" y="43"/>
                  <a:pt x="106" y="43"/>
                  <a:pt x="106" y="43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6" y="30"/>
                  <a:pt x="126" y="30"/>
                  <a:pt x="126" y="30"/>
                </a:cubicBezTo>
                <a:lnTo>
                  <a:pt x="132" y="28"/>
                </a:lnTo>
                <a:close/>
                <a:moveTo>
                  <a:pt x="25" y="94"/>
                </a:moveTo>
                <a:cubicBezTo>
                  <a:pt x="25" y="93"/>
                  <a:pt x="25" y="93"/>
                  <a:pt x="25" y="93"/>
                </a:cubicBezTo>
                <a:cubicBezTo>
                  <a:pt x="27" y="93"/>
                  <a:pt x="27" y="93"/>
                  <a:pt x="27" y="93"/>
                </a:cubicBezTo>
                <a:lnTo>
                  <a:pt x="25" y="94"/>
                </a:lnTo>
                <a:close/>
                <a:moveTo>
                  <a:pt x="133" y="53"/>
                </a:moveTo>
                <a:cubicBezTo>
                  <a:pt x="134" y="51"/>
                  <a:pt x="134" y="51"/>
                  <a:pt x="134" y="51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9" y="57"/>
                  <a:pt x="129" y="57"/>
                  <a:pt x="129" y="57"/>
                </a:cubicBezTo>
                <a:cubicBezTo>
                  <a:pt x="129" y="58"/>
                  <a:pt x="129" y="58"/>
                  <a:pt x="129" y="58"/>
                </a:cubicBezTo>
                <a:cubicBezTo>
                  <a:pt x="130" y="60"/>
                  <a:pt x="130" y="60"/>
                  <a:pt x="130" y="6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7" y="54"/>
                  <a:pt x="137" y="54"/>
                  <a:pt x="137" y="54"/>
                </a:cubicBezTo>
                <a:cubicBezTo>
                  <a:pt x="134" y="54"/>
                  <a:pt x="134" y="54"/>
                  <a:pt x="134" y="54"/>
                </a:cubicBezTo>
                <a:lnTo>
                  <a:pt x="133" y="53"/>
                </a:lnTo>
                <a:close/>
                <a:moveTo>
                  <a:pt x="115" y="64"/>
                </a:moveTo>
                <a:cubicBezTo>
                  <a:pt x="115" y="66"/>
                  <a:pt x="115" y="66"/>
                  <a:pt x="115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8" y="63"/>
                  <a:pt x="118" y="63"/>
                  <a:pt x="118" y="63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5" y="64"/>
                  <a:pt x="115" y="64"/>
                  <a:pt x="115" y="64"/>
                </a:cubicBezTo>
                <a:close/>
                <a:moveTo>
                  <a:pt x="143" y="51"/>
                </a:moveTo>
                <a:cubicBezTo>
                  <a:pt x="141" y="51"/>
                  <a:pt x="141" y="51"/>
                  <a:pt x="141" y="51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2" y="53"/>
                  <a:pt x="142" y="53"/>
                  <a:pt x="142" y="53"/>
                </a:cubicBezTo>
                <a:cubicBezTo>
                  <a:pt x="143" y="54"/>
                  <a:pt x="143" y="54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3" y="51"/>
                  <a:pt x="143" y="51"/>
                  <a:pt x="143" y="51"/>
                </a:cubicBezTo>
                <a:close/>
              </a:path>
            </a:pathLst>
          </a:custGeom>
          <a:pattFill prst="wdDnDiag">
            <a:fgClr>
              <a:schemeClr val="accent6">
                <a:lumMod val="75000"/>
              </a:schemeClr>
            </a:fgClr>
            <a:bgClr>
              <a:srgbClr val="00B0F0"/>
            </a:bgClr>
          </a:patt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53" name="Freeform 38"/>
          <p:cNvSpPr>
            <a:spLocks noEditPoints="1"/>
          </p:cNvSpPr>
          <p:nvPr/>
        </p:nvSpPr>
        <p:spPr bwMode="auto">
          <a:xfrm>
            <a:off x="5348299" y="4540250"/>
            <a:ext cx="784225" cy="927100"/>
          </a:xfrm>
          <a:custGeom>
            <a:avLst/>
            <a:gdLst>
              <a:gd name="T0" fmla="*/ 127 w 227"/>
              <a:gd name="T1" fmla="*/ 124 h 245"/>
              <a:gd name="T2" fmla="*/ 132 w 227"/>
              <a:gd name="T3" fmla="*/ 116 h 245"/>
              <a:gd name="T4" fmla="*/ 100 w 227"/>
              <a:gd name="T5" fmla="*/ 98 h 245"/>
              <a:gd name="T6" fmla="*/ 103 w 227"/>
              <a:gd name="T7" fmla="*/ 105 h 245"/>
              <a:gd name="T8" fmla="*/ 108 w 227"/>
              <a:gd name="T9" fmla="*/ 61 h 245"/>
              <a:gd name="T10" fmla="*/ 108 w 227"/>
              <a:gd name="T11" fmla="*/ 63 h 245"/>
              <a:gd name="T12" fmla="*/ 127 w 227"/>
              <a:gd name="T13" fmla="*/ 148 h 245"/>
              <a:gd name="T14" fmla="*/ 100 w 227"/>
              <a:gd name="T15" fmla="*/ 113 h 245"/>
              <a:gd name="T16" fmla="*/ 92 w 227"/>
              <a:gd name="T17" fmla="*/ 98 h 245"/>
              <a:gd name="T18" fmla="*/ 98 w 227"/>
              <a:gd name="T19" fmla="*/ 90 h 245"/>
              <a:gd name="T20" fmla="*/ 82 w 227"/>
              <a:gd name="T21" fmla="*/ 61 h 245"/>
              <a:gd name="T22" fmla="*/ 92 w 227"/>
              <a:gd name="T23" fmla="*/ 47 h 245"/>
              <a:gd name="T24" fmla="*/ 119 w 227"/>
              <a:gd name="T25" fmla="*/ 61 h 245"/>
              <a:gd name="T26" fmla="*/ 132 w 227"/>
              <a:gd name="T27" fmla="*/ 55 h 245"/>
              <a:gd name="T28" fmla="*/ 111 w 227"/>
              <a:gd name="T29" fmla="*/ 34 h 245"/>
              <a:gd name="T30" fmla="*/ 137 w 227"/>
              <a:gd name="T31" fmla="*/ 29 h 245"/>
              <a:gd name="T32" fmla="*/ 180 w 227"/>
              <a:gd name="T33" fmla="*/ 37 h 245"/>
              <a:gd name="T34" fmla="*/ 190 w 227"/>
              <a:gd name="T35" fmla="*/ 16 h 245"/>
              <a:gd name="T36" fmla="*/ 180 w 227"/>
              <a:gd name="T37" fmla="*/ 0 h 245"/>
              <a:gd name="T38" fmla="*/ 177 w 227"/>
              <a:gd name="T39" fmla="*/ 16 h 245"/>
              <a:gd name="T40" fmla="*/ 145 w 227"/>
              <a:gd name="T41" fmla="*/ 10 h 245"/>
              <a:gd name="T42" fmla="*/ 124 w 227"/>
              <a:gd name="T43" fmla="*/ 8 h 245"/>
              <a:gd name="T44" fmla="*/ 85 w 227"/>
              <a:gd name="T45" fmla="*/ 16 h 245"/>
              <a:gd name="T46" fmla="*/ 40 w 227"/>
              <a:gd name="T47" fmla="*/ 29 h 245"/>
              <a:gd name="T48" fmla="*/ 29 w 227"/>
              <a:gd name="T49" fmla="*/ 45 h 245"/>
              <a:gd name="T50" fmla="*/ 13 w 227"/>
              <a:gd name="T51" fmla="*/ 71 h 245"/>
              <a:gd name="T52" fmla="*/ 13 w 227"/>
              <a:gd name="T53" fmla="*/ 87 h 245"/>
              <a:gd name="T54" fmla="*/ 40 w 227"/>
              <a:gd name="T55" fmla="*/ 98 h 245"/>
              <a:gd name="T56" fmla="*/ 37 w 227"/>
              <a:gd name="T57" fmla="*/ 116 h 245"/>
              <a:gd name="T58" fmla="*/ 71 w 227"/>
              <a:gd name="T59" fmla="*/ 121 h 245"/>
              <a:gd name="T60" fmla="*/ 98 w 227"/>
              <a:gd name="T61" fmla="*/ 129 h 245"/>
              <a:gd name="T62" fmla="*/ 77 w 227"/>
              <a:gd name="T63" fmla="*/ 129 h 245"/>
              <a:gd name="T64" fmla="*/ 48 w 227"/>
              <a:gd name="T65" fmla="*/ 129 h 245"/>
              <a:gd name="T66" fmla="*/ 55 w 227"/>
              <a:gd name="T67" fmla="*/ 166 h 245"/>
              <a:gd name="T68" fmla="*/ 71 w 227"/>
              <a:gd name="T69" fmla="*/ 169 h 245"/>
              <a:gd name="T70" fmla="*/ 90 w 227"/>
              <a:gd name="T71" fmla="*/ 177 h 245"/>
              <a:gd name="T72" fmla="*/ 90 w 227"/>
              <a:gd name="T73" fmla="*/ 158 h 245"/>
              <a:gd name="T74" fmla="*/ 108 w 227"/>
              <a:gd name="T75" fmla="*/ 150 h 245"/>
              <a:gd name="T76" fmla="*/ 98 w 227"/>
              <a:gd name="T77" fmla="*/ 134 h 245"/>
              <a:gd name="T78" fmla="*/ 100 w 227"/>
              <a:gd name="T79" fmla="*/ 134 h 245"/>
              <a:gd name="T80" fmla="*/ 161 w 227"/>
              <a:gd name="T81" fmla="*/ 227 h 245"/>
              <a:gd name="T82" fmla="*/ 127 w 227"/>
              <a:gd name="T83" fmla="*/ 222 h 245"/>
              <a:gd name="T84" fmla="*/ 116 w 227"/>
              <a:gd name="T85" fmla="*/ 235 h 245"/>
              <a:gd name="T86" fmla="*/ 190 w 227"/>
              <a:gd name="T87" fmla="*/ 243 h 245"/>
              <a:gd name="T88" fmla="*/ 188 w 227"/>
              <a:gd name="T89" fmla="*/ 235 h 245"/>
              <a:gd name="T90" fmla="*/ 190 w 227"/>
              <a:gd name="T91" fmla="*/ 113 h 245"/>
              <a:gd name="T92" fmla="*/ 198 w 227"/>
              <a:gd name="T93" fmla="*/ 116 h 245"/>
              <a:gd name="T94" fmla="*/ 198 w 227"/>
              <a:gd name="T95" fmla="*/ 113 h 245"/>
              <a:gd name="T96" fmla="*/ 164 w 227"/>
              <a:gd name="T97" fmla="*/ 119 h 245"/>
              <a:gd name="T98" fmla="*/ 166 w 227"/>
              <a:gd name="T99" fmla="*/ 127 h 245"/>
              <a:gd name="T100" fmla="*/ 214 w 227"/>
              <a:gd name="T101" fmla="*/ 203 h 245"/>
              <a:gd name="T102" fmla="*/ 219 w 227"/>
              <a:gd name="T103" fmla="*/ 190 h 245"/>
              <a:gd name="T104" fmla="*/ 3 w 227"/>
              <a:gd name="T105" fmla="*/ 76 h 245"/>
              <a:gd name="T106" fmla="*/ 5 w 227"/>
              <a:gd name="T107" fmla="*/ 79 h 245"/>
              <a:gd name="T108" fmla="*/ 3 w 227"/>
              <a:gd name="T109" fmla="*/ 76 h 245"/>
              <a:gd name="T110" fmla="*/ 26 w 227"/>
              <a:gd name="T111" fmla="*/ 127 h 245"/>
              <a:gd name="T112" fmla="*/ 19 w 227"/>
              <a:gd name="T113" fmla="*/ 127 h 245"/>
              <a:gd name="T114" fmla="*/ 148 w 227"/>
              <a:gd name="T115" fmla="*/ 171 h 245"/>
              <a:gd name="T116" fmla="*/ 153 w 227"/>
              <a:gd name="T117" fmla="*/ 171 h 245"/>
              <a:gd name="T118" fmla="*/ 140 w 227"/>
              <a:gd name="T119" fmla="*/ 74 h 245"/>
              <a:gd name="T120" fmla="*/ 148 w 227"/>
              <a:gd name="T121" fmla="*/ 71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7" h="245">
                <a:moveTo>
                  <a:pt x="103" y="105"/>
                </a:moveTo>
                <a:lnTo>
                  <a:pt x="108" y="113"/>
                </a:lnTo>
                <a:lnTo>
                  <a:pt x="111" y="116"/>
                </a:lnTo>
                <a:lnTo>
                  <a:pt x="116" y="121"/>
                </a:lnTo>
                <a:lnTo>
                  <a:pt x="124" y="121"/>
                </a:lnTo>
                <a:lnTo>
                  <a:pt x="127" y="124"/>
                </a:lnTo>
                <a:lnTo>
                  <a:pt x="135" y="132"/>
                </a:lnTo>
                <a:lnTo>
                  <a:pt x="137" y="132"/>
                </a:lnTo>
                <a:lnTo>
                  <a:pt x="143" y="132"/>
                </a:lnTo>
                <a:lnTo>
                  <a:pt x="135" y="129"/>
                </a:lnTo>
                <a:lnTo>
                  <a:pt x="132" y="124"/>
                </a:lnTo>
                <a:lnTo>
                  <a:pt x="132" y="116"/>
                </a:lnTo>
                <a:lnTo>
                  <a:pt x="127" y="113"/>
                </a:lnTo>
                <a:lnTo>
                  <a:pt x="124" y="108"/>
                </a:lnTo>
                <a:lnTo>
                  <a:pt x="116" y="108"/>
                </a:lnTo>
                <a:lnTo>
                  <a:pt x="108" y="105"/>
                </a:lnTo>
                <a:lnTo>
                  <a:pt x="103" y="98"/>
                </a:lnTo>
                <a:lnTo>
                  <a:pt x="100" y="98"/>
                </a:lnTo>
                <a:lnTo>
                  <a:pt x="98" y="98"/>
                </a:lnTo>
                <a:lnTo>
                  <a:pt x="90" y="105"/>
                </a:lnTo>
                <a:lnTo>
                  <a:pt x="98" y="103"/>
                </a:lnTo>
                <a:lnTo>
                  <a:pt x="103" y="105"/>
                </a:lnTo>
                <a:lnTo>
                  <a:pt x="103" y="105"/>
                </a:lnTo>
                <a:lnTo>
                  <a:pt x="103" y="105"/>
                </a:lnTo>
                <a:lnTo>
                  <a:pt x="103" y="105"/>
                </a:lnTo>
                <a:lnTo>
                  <a:pt x="103" y="105"/>
                </a:lnTo>
                <a:lnTo>
                  <a:pt x="103" y="105"/>
                </a:lnTo>
                <a:close/>
                <a:moveTo>
                  <a:pt x="108" y="63"/>
                </a:moveTo>
                <a:lnTo>
                  <a:pt x="111" y="63"/>
                </a:lnTo>
                <a:lnTo>
                  <a:pt x="108" y="61"/>
                </a:lnTo>
                <a:lnTo>
                  <a:pt x="100" y="55"/>
                </a:lnTo>
                <a:lnTo>
                  <a:pt x="103" y="63"/>
                </a:lnTo>
                <a:lnTo>
                  <a:pt x="108" y="63"/>
                </a:lnTo>
                <a:lnTo>
                  <a:pt x="108" y="63"/>
                </a:lnTo>
                <a:lnTo>
                  <a:pt x="108" y="63"/>
                </a:lnTo>
                <a:lnTo>
                  <a:pt x="10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00" y="134"/>
                </a:moveTo>
                <a:lnTo>
                  <a:pt x="108" y="134"/>
                </a:lnTo>
                <a:lnTo>
                  <a:pt x="119" y="140"/>
                </a:lnTo>
                <a:lnTo>
                  <a:pt x="127" y="148"/>
                </a:lnTo>
                <a:lnTo>
                  <a:pt x="127" y="140"/>
                </a:lnTo>
                <a:lnTo>
                  <a:pt x="124" y="132"/>
                </a:lnTo>
                <a:lnTo>
                  <a:pt x="124" y="129"/>
                </a:lnTo>
                <a:lnTo>
                  <a:pt x="119" y="124"/>
                </a:lnTo>
                <a:lnTo>
                  <a:pt x="103" y="113"/>
                </a:lnTo>
                <a:lnTo>
                  <a:pt x="100" y="113"/>
                </a:lnTo>
                <a:lnTo>
                  <a:pt x="100" y="108"/>
                </a:lnTo>
                <a:lnTo>
                  <a:pt x="98" y="108"/>
                </a:lnTo>
                <a:lnTo>
                  <a:pt x="90" y="105"/>
                </a:lnTo>
                <a:lnTo>
                  <a:pt x="82" y="103"/>
                </a:lnTo>
                <a:lnTo>
                  <a:pt x="90" y="103"/>
                </a:lnTo>
                <a:lnTo>
                  <a:pt x="92" y="98"/>
                </a:lnTo>
                <a:lnTo>
                  <a:pt x="90" y="95"/>
                </a:lnTo>
                <a:lnTo>
                  <a:pt x="90" y="90"/>
                </a:lnTo>
                <a:lnTo>
                  <a:pt x="90" y="87"/>
                </a:lnTo>
                <a:lnTo>
                  <a:pt x="92" y="87"/>
                </a:lnTo>
                <a:lnTo>
                  <a:pt x="98" y="87"/>
                </a:lnTo>
                <a:lnTo>
                  <a:pt x="98" y="90"/>
                </a:lnTo>
                <a:lnTo>
                  <a:pt x="98" y="95"/>
                </a:lnTo>
                <a:lnTo>
                  <a:pt x="100" y="95"/>
                </a:lnTo>
                <a:lnTo>
                  <a:pt x="100" y="90"/>
                </a:lnTo>
                <a:lnTo>
                  <a:pt x="98" y="82"/>
                </a:lnTo>
                <a:lnTo>
                  <a:pt x="85" y="68"/>
                </a:lnTo>
                <a:lnTo>
                  <a:pt x="82" y="61"/>
                </a:lnTo>
                <a:lnTo>
                  <a:pt x="77" y="53"/>
                </a:lnTo>
                <a:lnTo>
                  <a:pt x="82" y="45"/>
                </a:lnTo>
                <a:lnTo>
                  <a:pt x="90" y="42"/>
                </a:lnTo>
                <a:lnTo>
                  <a:pt x="90" y="45"/>
                </a:lnTo>
                <a:lnTo>
                  <a:pt x="85" y="45"/>
                </a:lnTo>
                <a:lnTo>
                  <a:pt x="92" y="47"/>
                </a:lnTo>
                <a:lnTo>
                  <a:pt x="100" y="55"/>
                </a:lnTo>
                <a:lnTo>
                  <a:pt x="100" y="53"/>
                </a:lnTo>
                <a:lnTo>
                  <a:pt x="103" y="53"/>
                </a:lnTo>
                <a:lnTo>
                  <a:pt x="111" y="61"/>
                </a:lnTo>
                <a:lnTo>
                  <a:pt x="116" y="61"/>
                </a:lnTo>
                <a:lnTo>
                  <a:pt x="119" y="61"/>
                </a:lnTo>
                <a:lnTo>
                  <a:pt x="111" y="53"/>
                </a:lnTo>
                <a:lnTo>
                  <a:pt x="111" y="47"/>
                </a:lnTo>
                <a:lnTo>
                  <a:pt x="116" y="47"/>
                </a:lnTo>
                <a:lnTo>
                  <a:pt x="124" y="53"/>
                </a:lnTo>
                <a:lnTo>
                  <a:pt x="127" y="55"/>
                </a:lnTo>
                <a:lnTo>
                  <a:pt x="132" y="55"/>
                </a:lnTo>
                <a:lnTo>
                  <a:pt x="127" y="47"/>
                </a:lnTo>
                <a:lnTo>
                  <a:pt x="119" y="45"/>
                </a:lnTo>
                <a:lnTo>
                  <a:pt x="116" y="45"/>
                </a:lnTo>
                <a:lnTo>
                  <a:pt x="116" y="42"/>
                </a:lnTo>
                <a:lnTo>
                  <a:pt x="111" y="42"/>
                </a:lnTo>
                <a:lnTo>
                  <a:pt x="111" y="34"/>
                </a:lnTo>
                <a:lnTo>
                  <a:pt x="116" y="34"/>
                </a:lnTo>
                <a:lnTo>
                  <a:pt x="124" y="37"/>
                </a:lnTo>
                <a:lnTo>
                  <a:pt x="124" y="34"/>
                </a:lnTo>
                <a:lnTo>
                  <a:pt x="132" y="29"/>
                </a:lnTo>
                <a:lnTo>
                  <a:pt x="135" y="29"/>
                </a:lnTo>
                <a:lnTo>
                  <a:pt x="137" y="29"/>
                </a:lnTo>
                <a:lnTo>
                  <a:pt x="143" y="29"/>
                </a:lnTo>
                <a:lnTo>
                  <a:pt x="151" y="26"/>
                </a:lnTo>
                <a:lnTo>
                  <a:pt x="153" y="29"/>
                </a:lnTo>
                <a:lnTo>
                  <a:pt x="169" y="29"/>
                </a:lnTo>
                <a:lnTo>
                  <a:pt x="177" y="34"/>
                </a:lnTo>
                <a:lnTo>
                  <a:pt x="180" y="37"/>
                </a:lnTo>
                <a:lnTo>
                  <a:pt x="185" y="29"/>
                </a:lnTo>
                <a:lnTo>
                  <a:pt x="188" y="26"/>
                </a:lnTo>
                <a:lnTo>
                  <a:pt x="188" y="26"/>
                </a:lnTo>
                <a:lnTo>
                  <a:pt x="188" y="18"/>
                </a:lnTo>
                <a:lnTo>
                  <a:pt x="188" y="16"/>
                </a:lnTo>
                <a:lnTo>
                  <a:pt x="190" y="16"/>
                </a:lnTo>
                <a:lnTo>
                  <a:pt x="195" y="10"/>
                </a:lnTo>
                <a:lnTo>
                  <a:pt x="190" y="8"/>
                </a:lnTo>
                <a:lnTo>
                  <a:pt x="190" y="2"/>
                </a:lnTo>
                <a:lnTo>
                  <a:pt x="188" y="2"/>
                </a:lnTo>
                <a:lnTo>
                  <a:pt x="185" y="0"/>
                </a:lnTo>
                <a:lnTo>
                  <a:pt x="180" y="0"/>
                </a:lnTo>
                <a:lnTo>
                  <a:pt x="177" y="0"/>
                </a:lnTo>
                <a:lnTo>
                  <a:pt x="177" y="2"/>
                </a:lnTo>
                <a:lnTo>
                  <a:pt x="180" y="2"/>
                </a:lnTo>
                <a:lnTo>
                  <a:pt x="180" y="8"/>
                </a:lnTo>
                <a:lnTo>
                  <a:pt x="180" y="10"/>
                </a:lnTo>
                <a:lnTo>
                  <a:pt x="177" y="16"/>
                </a:lnTo>
                <a:lnTo>
                  <a:pt x="172" y="16"/>
                </a:lnTo>
                <a:lnTo>
                  <a:pt x="169" y="16"/>
                </a:lnTo>
                <a:lnTo>
                  <a:pt x="158" y="16"/>
                </a:lnTo>
                <a:lnTo>
                  <a:pt x="153" y="16"/>
                </a:lnTo>
                <a:lnTo>
                  <a:pt x="151" y="16"/>
                </a:lnTo>
                <a:lnTo>
                  <a:pt x="145" y="10"/>
                </a:lnTo>
                <a:lnTo>
                  <a:pt x="140" y="13"/>
                </a:lnTo>
                <a:lnTo>
                  <a:pt x="137" y="16"/>
                </a:lnTo>
                <a:lnTo>
                  <a:pt x="135" y="8"/>
                </a:lnTo>
                <a:lnTo>
                  <a:pt x="132" y="8"/>
                </a:lnTo>
                <a:lnTo>
                  <a:pt x="127" y="8"/>
                </a:lnTo>
                <a:lnTo>
                  <a:pt x="124" y="8"/>
                </a:lnTo>
                <a:lnTo>
                  <a:pt x="116" y="10"/>
                </a:lnTo>
                <a:lnTo>
                  <a:pt x="108" y="16"/>
                </a:lnTo>
                <a:lnTo>
                  <a:pt x="100" y="16"/>
                </a:lnTo>
                <a:lnTo>
                  <a:pt x="92" y="16"/>
                </a:lnTo>
                <a:lnTo>
                  <a:pt x="90" y="16"/>
                </a:lnTo>
                <a:lnTo>
                  <a:pt x="85" y="16"/>
                </a:lnTo>
                <a:lnTo>
                  <a:pt x="82" y="16"/>
                </a:lnTo>
                <a:lnTo>
                  <a:pt x="77" y="18"/>
                </a:lnTo>
                <a:lnTo>
                  <a:pt x="71" y="18"/>
                </a:lnTo>
                <a:lnTo>
                  <a:pt x="63" y="21"/>
                </a:lnTo>
                <a:lnTo>
                  <a:pt x="50" y="26"/>
                </a:lnTo>
                <a:lnTo>
                  <a:pt x="40" y="29"/>
                </a:lnTo>
                <a:lnTo>
                  <a:pt x="37" y="29"/>
                </a:lnTo>
                <a:lnTo>
                  <a:pt x="29" y="29"/>
                </a:lnTo>
                <a:lnTo>
                  <a:pt x="32" y="34"/>
                </a:lnTo>
                <a:lnTo>
                  <a:pt x="32" y="37"/>
                </a:lnTo>
                <a:lnTo>
                  <a:pt x="32" y="42"/>
                </a:lnTo>
                <a:lnTo>
                  <a:pt x="29" y="45"/>
                </a:lnTo>
                <a:lnTo>
                  <a:pt x="24" y="47"/>
                </a:lnTo>
                <a:lnTo>
                  <a:pt x="19" y="61"/>
                </a:lnTo>
                <a:lnTo>
                  <a:pt x="13" y="63"/>
                </a:lnTo>
                <a:lnTo>
                  <a:pt x="13" y="66"/>
                </a:lnTo>
                <a:lnTo>
                  <a:pt x="13" y="68"/>
                </a:lnTo>
                <a:lnTo>
                  <a:pt x="13" y="71"/>
                </a:lnTo>
                <a:lnTo>
                  <a:pt x="11" y="76"/>
                </a:lnTo>
                <a:lnTo>
                  <a:pt x="5" y="74"/>
                </a:lnTo>
                <a:lnTo>
                  <a:pt x="3" y="76"/>
                </a:lnTo>
                <a:lnTo>
                  <a:pt x="5" y="76"/>
                </a:lnTo>
                <a:lnTo>
                  <a:pt x="11" y="79"/>
                </a:lnTo>
                <a:lnTo>
                  <a:pt x="13" y="87"/>
                </a:lnTo>
                <a:lnTo>
                  <a:pt x="21" y="90"/>
                </a:lnTo>
                <a:lnTo>
                  <a:pt x="24" y="98"/>
                </a:lnTo>
                <a:lnTo>
                  <a:pt x="29" y="98"/>
                </a:lnTo>
                <a:lnTo>
                  <a:pt x="32" y="95"/>
                </a:lnTo>
                <a:lnTo>
                  <a:pt x="37" y="98"/>
                </a:lnTo>
                <a:lnTo>
                  <a:pt x="40" y="98"/>
                </a:lnTo>
                <a:lnTo>
                  <a:pt x="37" y="103"/>
                </a:lnTo>
                <a:lnTo>
                  <a:pt x="29" y="98"/>
                </a:lnTo>
                <a:lnTo>
                  <a:pt x="24" y="103"/>
                </a:lnTo>
                <a:lnTo>
                  <a:pt x="29" y="105"/>
                </a:lnTo>
                <a:lnTo>
                  <a:pt x="32" y="108"/>
                </a:lnTo>
                <a:lnTo>
                  <a:pt x="37" y="116"/>
                </a:lnTo>
                <a:lnTo>
                  <a:pt x="40" y="124"/>
                </a:lnTo>
                <a:lnTo>
                  <a:pt x="45" y="116"/>
                </a:lnTo>
                <a:lnTo>
                  <a:pt x="48" y="121"/>
                </a:lnTo>
                <a:lnTo>
                  <a:pt x="50" y="121"/>
                </a:lnTo>
                <a:lnTo>
                  <a:pt x="63" y="121"/>
                </a:lnTo>
                <a:lnTo>
                  <a:pt x="71" y="121"/>
                </a:lnTo>
                <a:lnTo>
                  <a:pt x="74" y="121"/>
                </a:lnTo>
                <a:lnTo>
                  <a:pt x="77" y="116"/>
                </a:lnTo>
                <a:lnTo>
                  <a:pt x="82" y="124"/>
                </a:lnTo>
                <a:lnTo>
                  <a:pt x="85" y="121"/>
                </a:lnTo>
                <a:lnTo>
                  <a:pt x="90" y="124"/>
                </a:lnTo>
                <a:lnTo>
                  <a:pt x="98" y="129"/>
                </a:lnTo>
                <a:lnTo>
                  <a:pt x="100" y="129"/>
                </a:lnTo>
                <a:lnTo>
                  <a:pt x="98" y="132"/>
                </a:lnTo>
                <a:lnTo>
                  <a:pt x="92" y="134"/>
                </a:lnTo>
                <a:lnTo>
                  <a:pt x="90" y="134"/>
                </a:lnTo>
                <a:lnTo>
                  <a:pt x="82" y="132"/>
                </a:lnTo>
                <a:lnTo>
                  <a:pt x="77" y="129"/>
                </a:lnTo>
                <a:lnTo>
                  <a:pt x="71" y="124"/>
                </a:lnTo>
                <a:lnTo>
                  <a:pt x="63" y="121"/>
                </a:lnTo>
                <a:lnTo>
                  <a:pt x="58" y="124"/>
                </a:lnTo>
                <a:lnTo>
                  <a:pt x="55" y="124"/>
                </a:lnTo>
                <a:lnTo>
                  <a:pt x="50" y="129"/>
                </a:lnTo>
                <a:lnTo>
                  <a:pt x="48" y="129"/>
                </a:lnTo>
                <a:lnTo>
                  <a:pt x="45" y="132"/>
                </a:lnTo>
                <a:lnTo>
                  <a:pt x="40" y="134"/>
                </a:lnTo>
                <a:lnTo>
                  <a:pt x="50" y="148"/>
                </a:lnTo>
                <a:lnTo>
                  <a:pt x="55" y="156"/>
                </a:lnTo>
                <a:lnTo>
                  <a:pt x="55" y="158"/>
                </a:lnTo>
                <a:lnTo>
                  <a:pt x="55" y="166"/>
                </a:lnTo>
                <a:lnTo>
                  <a:pt x="55" y="169"/>
                </a:lnTo>
                <a:lnTo>
                  <a:pt x="58" y="174"/>
                </a:lnTo>
                <a:lnTo>
                  <a:pt x="66" y="177"/>
                </a:lnTo>
                <a:lnTo>
                  <a:pt x="66" y="174"/>
                </a:lnTo>
                <a:lnTo>
                  <a:pt x="66" y="169"/>
                </a:lnTo>
                <a:lnTo>
                  <a:pt x="71" y="169"/>
                </a:lnTo>
                <a:lnTo>
                  <a:pt x="74" y="174"/>
                </a:lnTo>
                <a:lnTo>
                  <a:pt x="77" y="182"/>
                </a:lnTo>
                <a:lnTo>
                  <a:pt x="77" y="190"/>
                </a:lnTo>
                <a:lnTo>
                  <a:pt x="82" y="190"/>
                </a:lnTo>
                <a:lnTo>
                  <a:pt x="85" y="177"/>
                </a:lnTo>
                <a:lnTo>
                  <a:pt x="90" y="177"/>
                </a:lnTo>
                <a:lnTo>
                  <a:pt x="103" y="190"/>
                </a:lnTo>
                <a:lnTo>
                  <a:pt x="100" y="185"/>
                </a:lnTo>
                <a:lnTo>
                  <a:pt x="98" y="182"/>
                </a:lnTo>
                <a:lnTo>
                  <a:pt x="98" y="174"/>
                </a:lnTo>
                <a:lnTo>
                  <a:pt x="98" y="169"/>
                </a:lnTo>
                <a:lnTo>
                  <a:pt x="90" y="158"/>
                </a:lnTo>
                <a:lnTo>
                  <a:pt x="90" y="148"/>
                </a:lnTo>
                <a:lnTo>
                  <a:pt x="98" y="156"/>
                </a:lnTo>
                <a:lnTo>
                  <a:pt x="100" y="156"/>
                </a:lnTo>
                <a:lnTo>
                  <a:pt x="100" y="158"/>
                </a:lnTo>
                <a:lnTo>
                  <a:pt x="108" y="156"/>
                </a:lnTo>
                <a:lnTo>
                  <a:pt x="108" y="150"/>
                </a:lnTo>
                <a:lnTo>
                  <a:pt x="103" y="148"/>
                </a:lnTo>
                <a:lnTo>
                  <a:pt x="103" y="150"/>
                </a:lnTo>
                <a:lnTo>
                  <a:pt x="100" y="148"/>
                </a:lnTo>
                <a:lnTo>
                  <a:pt x="100" y="142"/>
                </a:lnTo>
                <a:lnTo>
                  <a:pt x="98" y="140"/>
                </a:lnTo>
                <a:lnTo>
                  <a:pt x="98" y="134"/>
                </a:lnTo>
                <a:lnTo>
                  <a:pt x="100" y="134"/>
                </a:lnTo>
                <a:lnTo>
                  <a:pt x="100" y="134"/>
                </a:lnTo>
                <a:lnTo>
                  <a:pt x="100" y="134"/>
                </a:lnTo>
                <a:lnTo>
                  <a:pt x="100" y="134"/>
                </a:lnTo>
                <a:lnTo>
                  <a:pt x="100" y="134"/>
                </a:lnTo>
                <a:lnTo>
                  <a:pt x="100" y="134"/>
                </a:lnTo>
                <a:close/>
                <a:moveTo>
                  <a:pt x="188" y="235"/>
                </a:moveTo>
                <a:lnTo>
                  <a:pt x="185" y="237"/>
                </a:lnTo>
                <a:lnTo>
                  <a:pt x="180" y="235"/>
                </a:lnTo>
                <a:lnTo>
                  <a:pt x="180" y="230"/>
                </a:lnTo>
                <a:lnTo>
                  <a:pt x="172" y="230"/>
                </a:lnTo>
                <a:lnTo>
                  <a:pt x="161" y="227"/>
                </a:lnTo>
                <a:lnTo>
                  <a:pt x="153" y="227"/>
                </a:lnTo>
                <a:lnTo>
                  <a:pt x="145" y="227"/>
                </a:lnTo>
                <a:lnTo>
                  <a:pt x="143" y="230"/>
                </a:lnTo>
                <a:lnTo>
                  <a:pt x="135" y="227"/>
                </a:lnTo>
                <a:lnTo>
                  <a:pt x="132" y="222"/>
                </a:lnTo>
                <a:lnTo>
                  <a:pt x="127" y="222"/>
                </a:lnTo>
                <a:lnTo>
                  <a:pt x="124" y="222"/>
                </a:lnTo>
                <a:lnTo>
                  <a:pt x="119" y="219"/>
                </a:lnTo>
                <a:lnTo>
                  <a:pt x="119" y="222"/>
                </a:lnTo>
                <a:lnTo>
                  <a:pt x="116" y="222"/>
                </a:lnTo>
                <a:lnTo>
                  <a:pt x="116" y="227"/>
                </a:lnTo>
                <a:lnTo>
                  <a:pt x="116" y="235"/>
                </a:lnTo>
                <a:lnTo>
                  <a:pt x="135" y="235"/>
                </a:lnTo>
                <a:lnTo>
                  <a:pt x="151" y="237"/>
                </a:lnTo>
                <a:lnTo>
                  <a:pt x="153" y="243"/>
                </a:lnTo>
                <a:lnTo>
                  <a:pt x="161" y="245"/>
                </a:lnTo>
                <a:lnTo>
                  <a:pt x="164" y="243"/>
                </a:lnTo>
                <a:lnTo>
                  <a:pt x="190" y="243"/>
                </a:lnTo>
                <a:lnTo>
                  <a:pt x="198" y="237"/>
                </a:lnTo>
                <a:lnTo>
                  <a:pt x="198" y="235"/>
                </a:lnTo>
                <a:lnTo>
                  <a:pt x="195" y="235"/>
                </a:lnTo>
                <a:lnTo>
                  <a:pt x="188" y="235"/>
                </a:lnTo>
                <a:lnTo>
                  <a:pt x="188" y="235"/>
                </a:lnTo>
                <a:lnTo>
                  <a:pt x="188" y="235"/>
                </a:lnTo>
                <a:lnTo>
                  <a:pt x="188" y="235"/>
                </a:lnTo>
                <a:lnTo>
                  <a:pt x="188" y="235"/>
                </a:lnTo>
                <a:lnTo>
                  <a:pt x="188" y="235"/>
                </a:lnTo>
                <a:close/>
                <a:moveTo>
                  <a:pt x="198" y="113"/>
                </a:moveTo>
                <a:lnTo>
                  <a:pt x="195" y="108"/>
                </a:lnTo>
                <a:lnTo>
                  <a:pt x="190" y="113"/>
                </a:lnTo>
                <a:lnTo>
                  <a:pt x="195" y="121"/>
                </a:lnTo>
                <a:lnTo>
                  <a:pt x="190" y="121"/>
                </a:lnTo>
                <a:lnTo>
                  <a:pt x="195" y="129"/>
                </a:lnTo>
                <a:lnTo>
                  <a:pt x="203" y="129"/>
                </a:lnTo>
                <a:lnTo>
                  <a:pt x="203" y="124"/>
                </a:lnTo>
                <a:lnTo>
                  <a:pt x="198" y="116"/>
                </a:lnTo>
                <a:lnTo>
                  <a:pt x="198" y="113"/>
                </a:lnTo>
                <a:lnTo>
                  <a:pt x="198" y="113"/>
                </a:lnTo>
                <a:lnTo>
                  <a:pt x="198" y="113"/>
                </a:lnTo>
                <a:lnTo>
                  <a:pt x="198" y="113"/>
                </a:lnTo>
                <a:lnTo>
                  <a:pt x="198" y="113"/>
                </a:lnTo>
                <a:lnTo>
                  <a:pt x="198" y="113"/>
                </a:lnTo>
                <a:close/>
                <a:moveTo>
                  <a:pt x="166" y="127"/>
                </a:moveTo>
                <a:lnTo>
                  <a:pt x="169" y="124"/>
                </a:lnTo>
                <a:lnTo>
                  <a:pt x="169" y="116"/>
                </a:lnTo>
                <a:lnTo>
                  <a:pt x="169" y="113"/>
                </a:lnTo>
                <a:lnTo>
                  <a:pt x="164" y="113"/>
                </a:lnTo>
                <a:lnTo>
                  <a:pt x="164" y="119"/>
                </a:lnTo>
                <a:lnTo>
                  <a:pt x="166" y="121"/>
                </a:lnTo>
                <a:lnTo>
                  <a:pt x="166" y="124"/>
                </a:lnTo>
                <a:lnTo>
                  <a:pt x="166" y="127"/>
                </a:lnTo>
                <a:lnTo>
                  <a:pt x="166" y="127"/>
                </a:lnTo>
                <a:lnTo>
                  <a:pt x="166" y="127"/>
                </a:lnTo>
                <a:lnTo>
                  <a:pt x="166" y="127"/>
                </a:lnTo>
                <a:lnTo>
                  <a:pt x="166" y="127"/>
                </a:lnTo>
                <a:lnTo>
                  <a:pt x="166" y="127"/>
                </a:lnTo>
                <a:close/>
                <a:moveTo>
                  <a:pt x="219" y="190"/>
                </a:moveTo>
                <a:lnTo>
                  <a:pt x="214" y="195"/>
                </a:lnTo>
                <a:lnTo>
                  <a:pt x="214" y="198"/>
                </a:lnTo>
                <a:lnTo>
                  <a:pt x="214" y="203"/>
                </a:lnTo>
                <a:lnTo>
                  <a:pt x="222" y="201"/>
                </a:lnTo>
                <a:lnTo>
                  <a:pt x="224" y="198"/>
                </a:lnTo>
                <a:lnTo>
                  <a:pt x="224" y="195"/>
                </a:lnTo>
                <a:lnTo>
                  <a:pt x="227" y="193"/>
                </a:lnTo>
                <a:lnTo>
                  <a:pt x="227" y="187"/>
                </a:lnTo>
                <a:lnTo>
                  <a:pt x="219" y="190"/>
                </a:lnTo>
                <a:lnTo>
                  <a:pt x="219" y="190"/>
                </a:lnTo>
                <a:lnTo>
                  <a:pt x="219" y="190"/>
                </a:lnTo>
                <a:lnTo>
                  <a:pt x="219" y="190"/>
                </a:lnTo>
                <a:lnTo>
                  <a:pt x="219" y="190"/>
                </a:lnTo>
                <a:lnTo>
                  <a:pt x="219" y="190"/>
                </a:lnTo>
                <a:close/>
                <a:moveTo>
                  <a:pt x="3" y="76"/>
                </a:moveTo>
                <a:lnTo>
                  <a:pt x="0" y="76"/>
                </a:lnTo>
                <a:lnTo>
                  <a:pt x="3" y="87"/>
                </a:lnTo>
                <a:lnTo>
                  <a:pt x="5" y="90"/>
                </a:lnTo>
                <a:lnTo>
                  <a:pt x="8" y="90"/>
                </a:lnTo>
                <a:lnTo>
                  <a:pt x="11" y="87"/>
                </a:lnTo>
                <a:lnTo>
                  <a:pt x="5" y="79"/>
                </a:lnTo>
                <a:lnTo>
                  <a:pt x="3" y="76"/>
                </a:lnTo>
                <a:lnTo>
                  <a:pt x="3" y="76"/>
                </a:lnTo>
                <a:lnTo>
                  <a:pt x="3" y="76"/>
                </a:lnTo>
                <a:lnTo>
                  <a:pt x="3" y="76"/>
                </a:lnTo>
                <a:lnTo>
                  <a:pt x="3" y="76"/>
                </a:lnTo>
                <a:lnTo>
                  <a:pt x="3" y="76"/>
                </a:lnTo>
                <a:close/>
                <a:moveTo>
                  <a:pt x="19" y="127"/>
                </a:moveTo>
                <a:lnTo>
                  <a:pt x="21" y="132"/>
                </a:lnTo>
                <a:lnTo>
                  <a:pt x="24" y="132"/>
                </a:lnTo>
                <a:lnTo>
                  <a:pt x="26" y="134"/>
                </a:lnTo>
                <a:lnTo>
                  <a:pt x="26" y="129"/>
                </a:lnTo>
                <a:lnTo>
                  <a:pt x="26" y="127"/>
                </a:lnTo>
                <a:lnTo>
                  <a:pt x="24" y="121"/>
                </a:lnTo>
                <a:lnTo>
                  <a:pt x="19" y="127"/>
                </a:lnTo>
                <a:lnTo>
                  <a:pt x="19" y="127"/>
                </a:lnTo>
                <a:lnTo>
                  <a:pt x="19" y="127"/>
                </a:lnTo>
                <a:lnTo>
                  <a:pt x="19" y="127"/>
                </a:lnTo>
                <a:lnTo>
                  <a:pt x="19" y="127"/>
                </a:lnTo>
                <a:lnTo>
                  <a:pt x="19" y="127"/>
                </a:lnTo>
                <a:close/>
                <a:moveTo>
                  <a:pt x="153" y="171"/>
                </a:moveTo>
                <a:lnTo>
                  <a:pt x="156" y="164"/>
                </a:lnTo>
                <a:lnTo>
                  <a:pt x="153" y="164"/>
                </a:lnTo>
                <a:lnTo>
                  <a:pt x="148" y="169"/>
                </a:lnTo>
                <a:lnTo>
                  <a:pt x="148" y="171"/>
                </a:lnTo>
                <a:lnTo>
                  <a:pt x="151" y="171"/>
                </a:lnTo>
                <a:lnTo>
                  <a:pt x="153" y="171"/>
                </a:lnTo>
                <a:lnTo>
                  <a:pt x="153" y="171"/>
                </a:lnTo>
                <a:lnTo>
                  <a:pt x="153" y="171"/>
                </a:lnTo>
                <a:lnTo>
                  <a:pt x="153" y="171"/>
                </a:lnTo>
                <a:lnTo>
                  <a:pt x="153" y="171"/>
                </a:lnTo>
                <a:lnTo>
                  <a:pt x="153" y="171"/>
                </a:lnTo>
                <a:close/>
                <a:moveTo>
                  <a:pt x="148" y="71"/>
                </a:moveTo>
                <a:lnTo>
                  <a:pt x="148" y="68"/>
                </a:lnTo>
                <a:lnTo>
                  <a:pt x="145" y="68"/>
                </a:lnTo>
                <a:lnTo>
                  <a:pt x="140" y="71"/>
                </a:lnTo>
                <a:lnTo>
                  <a:pt x="140" y="74"/>
                </a:lnTo>
                <a:lnTo>
                  <a:pt x="143" y="76"/>
                </a:lnTo>
                <a:lnTo>
                  <a:pt x="143" y="74"/>
                </a:lnTo>
                <a:lnTo>
                  <a:pt x="148" y="76"/>
                </a:lnTo>
                <a:lnTo>
                  <a:pt x="148" y="71"/>
                </a:lnTo>
                <a:lnTo>
                  <a:pt x="148" y="71"/>
                </a:lnTo>
                <a:lnTo>
                  <a:pt x="148" y="71"/>
                </a:lnTo>
                <a:lnTo>
                  <a:pt x="148" y="71"/>
                </a:lnTo>
                <a:lnTo>
                  <a:pt x="148" y="71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54" name="Freeform 39"/>
          <p:cNvSpPr>
            <a:spLocks noEditPoints="1"/>
          </p:cNvSpPr>
          <p:nvPr/>
        </p:nvSpPr>
        <p:spPr bwMode="auto">
          <a:xfrm>
            <a:off x="4452938" y="1058863"/>
            <a:ext cx="1060450" cy="1720850"/>
          </a:xfrm>
          <a:custGeom>
            <a:avLst/>
            <a:gdLst>
              <a:gd name="T0" fmla="*/ 193 w 307"/>
              <a:gd name="T1" fmla="*/ 377 h 454"/>
              <a:gd name="T2" fmla="*/ 190 w 307"/>
              <a:gd name="T3" fmla="*/ 359 h 454"/>
              <a:gd name="T4" fmla="*/ 185 w 307"/>
              <a:gd name="T5" fmla="*/ 388 h 454"/>
              <a:gd name="T6" fmla="*/ 185 w 307"/>
              <a:gd name="T7" fmla="*/ 388 h 454"/>
              <a:gd name="T8" fmla="*/ 103 w 307"/>
              <a:gd name="T9" fmla="*/ 454 h 454"/>
              <a:gd name="T10" fmla="*/ 95 w 307"/>
              <a:gd name="T11" fmla="*/ 449 h 454"/>
              <a:gd name="T12" fmla="*/ 185 w 307"/>
              <a:gd name="T13" fmla="*/ 306 h 454"/>
              <a:gd name="T14" fmla="*/ 307 w 307"/>
              <a:gd name="T15" fmla="*/ 97 h 454"/>
              <a:gd name="T16" fmla="*/ 296 w 307"/>
              <a:gd name="T17" fmla="*/ 63 h 454"/>
              <a:gd name="T18" fmla="*/ 283 w 307"/>
              <a:gd name="T19" fmla="*/ 39 h 454"/>
              <a:gd name="T20" fmla="*/ 256 w 307"/>
              <a:gd name="T21" fmla="*/ 13 h 454"/>
              <a:gd name="T22" fmla="*/ 204 w 307"/>
              <a:gd name="T23" fmla="*/ 0 h 454"/>
              <a:gd name="T24" fmla="*/ 190 w 307"/>
              <a:gd name="T25" fmla="*/ 18 h 454"/>
              <a:gd name="T26" fmla="*/ 159 w 307"/>
              <a:gd name="T27" fmla="*/ 26 h 454"/>
              <a:gd name="T28" fmla="*/ 114 w 307"/>
              <a:gd name="T29" fmla="*/ 47 h 454"/>
              <a:gd name="T30" fmla="*/ 98 w 307"/>
              <a:gd name="T31" fmla="*/ 79 h 454"/>
              <a:gd name="T32" fmla="*/ 79 w 307"/>
              <a:gd name="T33" fmla="*/ 108 h 454"/>
              <a:gd name="T34" fmla="*/ 69 w 307"/>
              <a:gd name="T35" fmla="*/ 145 h 454"/>
              <a:gd name="T36" fmla="*/ 27 w 307"/>
              <a:gd name="T37" fmla="*/ 161 h 454"/>
              <a:gd name="T38" fmla="*/ 19 w 307"/>
              <a:gd name="T39" fmla="*/ 193 h 454"/>
              <a:gd name="T40" fmla="*/ 29 w 307"/>
              <a:gd name="T41" fmla="*/ 232 h 454"/>
              <a:gd name="T42" fmla="*/ 27 w 307"/>
              <a:gd name="T43" fmla="*/ 256 h 454"/>
              <a:gd name="T44" fmla="*/ 21 w 307"/>
              <a:gd name="T45" fmla="*/ 285 h 454"/>
              <a:gd name="T46" fmla="*/ 16 w 307"/>
              <a:gd name="T47" fmla="*/ 317 h 454"/>
              <a:gd name="T48" fmla="*/ 0 w 307"/>
              <a:gd name="T49" fmla="*/ 317 h 454"/>
              <a:gd name="T50" fmla="*/ 8 w 307"/>
              <a:gd name="T51" fmla="*/ 343 h 454"/>
              <a:gd name="T52" fmla="*/ 16 w 307"/>
              <a:gd name="T53" fmla="*/ 351 h 454"/>
              <a:gd name="T54" fmla="*/ 27 w 307"/>
              <a:gd name="T55" fmla="*/ 380 h 454"/>
              <a:gd name="T56" fmla="*/ 35 w 307"/>
              <a:gd name="T57" fmla="*/ 412 h 454"/>
              <a:gd name="T58" fmla="*/ 79 w 307"/>
              <a:gd name="T59" fmla="*/ 441 h 454"/>
              <a:gd name="T60" fmla="*/ 87 w 307"/>
              <a:gd name="T61" fmla="*/ 420 h 454"/>
              <a:gd name="T62" fmla="*/ 124 w 307"/>
              <a:gd name="T63" fmla="*/ 414 h 454"/>
              <a:gd name="T64" fmla="*/ 143 w 307"/>
              <a:gd name="T65" fmla="*/ 372 h 454"/>
              <a:gd name="T66" fmla="*/ 143 w 307"/>
              <a:gd name="T67" fmla="*/ 359 h 454"/>
              <a:gd name="T68" fmla="*/ 140 w 307"/>
              <a:gd name="T69" fmla="*/ 340 h 454"/>
              <a:gd name="T70" fmla="*/ 151 w 307"/>
              <a:gd name="T71" fmla="*/ 327 h 454"/>
              <a:gd name="T72" fmla="*/ 167 w 307"/>
              <a:gd name="T73" fmla="*/ 325 h 454"/>
              <a:gd name="T74" fmla="*/ 185 w 307"/>
              <a:gd name="T75" fmla="*/ 311 h 454"/>
              <a:gd name="T76" fmla="*/ 190 w 307"/>
              <a:gd name="T77" fmla="*/ 301 h 454"/>
              <a:gd name="T78" fmla="*/ 193 w 307"/>
              <a:gd name="T79" fmla="*/ 282 h 454"/>
              <a:gd name="T80" fmla="*/ 164 w 307"/>
              <a:gd name="T81" fmla="*/ 266 h 454"/>
              <a:gd name="T82" fmla="*/ 148 w 307"/>
              <a:gd name="T83" fmla="*/ 245 h 454"/>
              <a:gd name="T84" fmla="*/ 156 w 307"/>
              <a:gd name="T85" fmla="*/ 229 h 454"/>
              <a:gd name="T86" fmla="*/ 156 w 307"/>
              <a:gd name="T87" fmla="*/ 206 h 454"/>
              <a:gd name="T88" fmla="*/ 164 w 307"/>
              <a:gd name="T89" fmla="*/ 187 h 454"/>
              <a:gd name="T90" fmla="*/ 175 w 307"/>
              <a:gd name="T91" fmla="*/ 187 h 454"/>
              <a:gd name="T92" fmla="*/ 212 w 307"/>
              <a:gd name="T93" fmla="*/ 169 h 454"/>
              <a:gd name="T94" fmla="*/ 243 w 307"/>
              <a:gd name="T95" fmla="*/ 145 h 454"/>
              <a:gd name="T96" fmla="*/ 248 w 307"/>
              <a:gd name="T97" fmla="*/ 124 h 454"/>
              <a:gd name="T98" fmla="*/ 254 w 307"/>
              <a:gd name="T99" fmla="*/ 108 h 454"/>
              <a:gd name="T100" fmla="*/ 270 w 307"/>
              <a:gd name="T101" fmla="*/ 97 h 454"/>
              <a:gd name="T102" fmla="*/ 296 w 307"/>
              <a:gd name="T103" fmla="*/ 100 h 454"/>
              <a:gd name="T104" fmla="*/ 307 w 307"/>
              <a:gd name="T105" fmla="*/ 97 h 454"/>
              <a:gd name="T106" fmla="*/ 217 w 307"/>
              <a:gd name="T107" fmla="*/ 261 h 454"/>
              <a:gd name="T108" fmla="*/ 219 w 307"/>
              <a:gd name="T109" fmla="*/ 264 h 454"/>
              <a:gd name="T110" fmla="*/ 217 w 307"/>
              <a:gd name="T111" fmla="*/ 25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7" h="454">
                <a:moveTo>
                  <a:pt x="190" y="359"/>
                </a:moveTo>
                <a:lnTo>
                  <a:pt x="182" y="367"/>
                </a:lnTo>
                <a:lnTo>
                  <a:pt x="182" y="377"/>
                </a:lnTo>
                <a:lnTo>
                  <a:pt x="182" y="380"/>
                </a:lnTo>
                <a:lnTo>
                  <a:pt x="185" y="385"/>
                </a:lnTo>
                <a:lnTo>
                  <a:pt x="193" y="377"/>
                </a:lnTo>
                <a:lnTo>
                  <a:pt x="201" y="369"/>
                </a:lnTo>
                <a:lnTo>
                  <a:pt x="196" y="369"/>
                </a:lnTo>
                <a:lnTo>
                  <a:pt x="201" y="362"/>
                </a:lnTo>
                <a:lnTo>
                  <a:pt x="201" y="359"/>
                </a:lnTo>
                <a:lnTo>
                  <a:pt x="196" y="354"/>
                </a:lnTo>
                <a:lnTo>
                  <a:pt x="190" y="359"/>
                </a:lnTo>
                <a:lnTo>
                  <a:pt x="190" y="359"/>
                </a:lnTo>
                <a:lnTo>
                  <a:pt x="190" y="359"/>
                </a:lnTo>
                <a:lnTo>
                  <a:pt x="190" y="359"/>
                </a:lnTo>
                <a:lnTo>
                  <a:pt x="190" y="359"/>
                </a:lnTo>
                <a:lnTo>
                  <a:pt x="190" y="359"/>
                </a:lnTo>
                <a:close/>
                <a:moveTo>
                  <a:pt x="185" y="388"/>
                </a:moveTo>
                <a:lnTo>
                  <a:pt x="185" y="385"/>
                </a:lnTo>
                <a:lnTo>
                  <a:pt x="182" y="388"/>
                </a:lnTo>
                <a:lnTo>
                  <a:pt x="185" y="388"/>
                </a:lnTo>
                <a:lnTo>
                  <a:pt x="185" y="388"/>
                </a:lnTo>
                <a:lnTo>
                  <a:pt x="185" y="388"/>
                </a:lnTo>
                <a:lnTo>
                  <a:pt x="185" y="388"/>
                </a:lnTo>
                <a:lnTo>
                  <a:pt x="185" y="388"/>
                </a:lnTo>
                <a:lnTo>
                  <a:pt x="185" y="388"/>
                </a:lnTo>
                <a:close/>
                <a:moveTo>
                  <a:pt x="95" y="449"/>
                </a:moveTo>
                <a:lnTo>
                  <a:pt x="95" y="454"/>
                </a:lnTo>
                <a:lnTo>
                  <a:pt x="98" y="454"/>
                </a:lnTo>
                <a:lnTo>
                  <a:pt x="103" y="454"/>
                </a:lnTo>
                <a:lnTo>
                  <a:pt x="103" y="449"/>
                </a:lnTo>
                <a:lnTo>
                  <a:pt x="95" y="446"/>
                </a:lnTo>
                <a:lnTo>
                  <a:pt x="95" y="449"/>
                </a:lnTo>
                <a:lnTo>
                  <a:pt x="95" y="449"/>
                </a:lnTo>
                <a:lnTo>
                  <a:pt x="95" y="449"/>
                </a:lnTo>
                <a:lnTo>
                  <a:pt x="95" y="449"/>
                </a:lnTo>
                <a:lnTo>
                  <a:pt x="95" y="449"/>
                </a:lnTo>
                <a:lnTo>
                  <a:pt x="95" y="449"/>
                </a:lnTo>
                <a:close/>
                <a:moveTo>
                  <a:pt x="185" y="306"/>
                </a:moveTo>
                <a:lnTo>
                  <a:pt x="185" y="309"/>
                </a:lnTo>
                <a:lnTo>
                  <a:pt x="190" y="309"/>
                </a:lnTo>
                <a:lnTo>
                  <a:pt x="185" y="306"/>
                </a:lnTo>
                <a:lnTo>
                  <a:pt x="185" y="306"/>
                </a:lnTo>
                <a:lnTo>
                  <a:pt x="185" y="306"/>
                </a:lnTo>
                <a:lnTo>
                  <a:pt x="185" y="306"/>
                </a:lnTo>
                <a:lnTo>
                  <a:pt x="185" y="306"/>
                </a:lnTo>
                <a:lnTo>
                  <a:pt x="185" y="306"/>
                </a:lnTo>
                <a:close/>
                <a:moveTo>
                  <a:pt x="307" y="97"/>
                </a:moveTo>
                <a:lnTo>
                  <a:pt x="296" y="84"/>
                </a:lnTo>
                <a:lnTo>
                  <a:pt x="296" y="82"/>
                </a:lnTo>
                <a:lnTo>
                  <a:pt x="296" y="74"/>
                </a:lnTo>
                <a:lnTo>
                  <a:pt x="296" y="71"/>
                </a:lnTo>
                <a:lnTo>
                  <a:pt x="299" y="66"/>
                </a:lnTo>
                <a:lnTo>
                  <a:pt x="296" y="63"/>
                </a:lnTo>
                <a:lnTo>
                  <a:pt x="291" y="58"/>
                </a:lnTo>
                <a:lnTo>
                  <a:pt x="291" y="55"/>
                </a:lnTo>
                <a:lnTo>
                  <a:pt x="291" y="53"/>
                </a:lnTo>
                <a:lnTo>
                  <a:pt x="291" y="47"/>
                </a:lnTo>
                <a:lnTo>
                  <a:pt x="288" y="47"/>
                </a:lnTo>
                <a:lnTo>
                  <a:pt x="283" y="39"/>
                </a:lnTo>
                <a:lnTo>
                  <a:pt x="283" y="37"/>
                </a:lnTo>
                <a:lnTo>
                  <a:pt x="288" y="31"/>
                </a:lnTo>
                <a:lnTo>
                  <a:pt x="283" y="29"/>
                </a:lnTo>
                <a:lnTo>
                  <a:pt x="278" y="26"/>
                </a:lnTo>
                <a:lnTo>
                  <a:pt x="272" y="21"/>
                </a:lnTo>
                <a:lnTo>
                  <a:pt x="256" y="13"/>
                </a:lnTo>
                <a:lnTo>
                  <a:pt x="230" y="0"/>
                </a:lnTo>
                <a:lnTo>
                  <a:pt x="219" y="0"/>
                </a:lnTo>
                <a:lnTo>
                  <a:pt x="219" y="0"/>
                </a:lnTo>
                <a:lnTo>
                  <a:pt x="219" y="0"/>
                </a:lnTo>
                <a:lnTo>
                  <a:pt x="217" y="0"/>
                </a:lnTo>
                <a:lnTo>
                  <a:pt x="204" y="0"/>
                </a:lnTo>
                <a:lnTo>
                  <a:pt x="209" y="2"/>
                </a:lnTo>
                <a:lnTo>
                  <a:pt x="209" y="5"/>
                </a:lnTo>
                <a:lnTo>
                  <a:pt x="201" y="13"/>
                </a:lnTo>
                <a:lnTo>
                  <a:pt x="209" y="13"/>
                </a:lnTo>
                <a:lnTo>
                  <a:pt x="201" y="18"/>
                </a:lnTo>
                <a:lnTo>
                  <a:pt x="190" y="18"/>
                </a:lnTo>
                <a:lnTo>
                  <a:pt x="175" y="13"/>
                </a:lnTo>
                <a:lnTo>
                  <a:pt x="167" y="13"/>
                </a:lnTo>
                <a:lnTo>
                  <a:pt x="164" y="13"/>
                </a:lnTo>
                <a:lnTo>
                  <a:pt x="159" y="13"/>
                </a:lnTo>
                <a:lnTo>
                  <a:pt x="159" y="18"/>
                </a:lnTo>
                <a:lnTo>
                  <a:pt x="159" y="26"/>
                </a:lnTo>
                <a:lnTo>
                  <a:pt x="156" y="29"/>
                </a:lnTo>
                <a:lnTo>
                  <a:pt x="151" y="29"/>
                </a:lnTo>
                <a:lnTo>
                  <a:pt x="143" y="29"/>
                </a:lnTo>
                <a:lnTo>
                  <a:pt x="135" y="29"/>
                </a:lnTo>
                <a:lnTo>
                  <a:pt x="124" y="39"/>
                </a:lnTo>
                <a:lnTo>
                  <a:pt x="114" y="47"/>
                </a:lnTo>
                <a:lnTo>
                  <a:pt x="116" y="53"/>
                </a:lnTo>
                <a:lnTo>
                  <a:pt x="122" y="55"/>
                </a:lnTo>
                <a:lnTo>
                  <a:pt x="122" y="58"/>
                </a:lnTo>
                <a:lnTo>
                  <a:pt x="103" y="74"/>
                </a:lnTo>
                <a:lnTo>
                  <a:pt x="98" y="74"/>
                </a:lnTo>
                <a:lnTo>
                  <a:pt x="98" y="79"/>
                </a:lnTo>
                <a:lnTo>
                  <a:pt x="98" y="82"/>
                </a:lnTo>
                <a:lnTo>
                  <a:pt x="98" y="84"/>
                </a:lnTo>
                <a:lnTo>
                  <a:pt x="87" y="90"/>
                </a:lnTo>
                <a:lnTo>
                  <a:pt x="77" y="90"/>
                </a:lnTo>
                <a:lnTo>
                  <a:pt x="79" y="100"/>
                </a:lnTo>
                <a:lnTo>
                  <a:pt x="79" y="108"/>
                </a:lnTo>
                <a:lnTo>
                  <a:pt x="77" y="116"/>
                </a:lnTo>
                <a:lnTo>
                  <a:pt x="69" y="126"/>
                </a:lnTo>
                <a:lnTo>
                  <a:pt x="56" y="140"/>
                </a:lnTo>
                <a:lnTo>
                  <a:pt x="64" y="140"/>
                </a:lnTo>
                <a:lnTo>
                  <a:pt x="69" y="142"/>
                </a:lnTo>
                <a:lnTo>
                  <a:pt x="69" y="145"/>
                </a:lnTo>
                <a:lnTo>
                  <a:pt x="69" y="150"/>
                </a:lnTo>
                <a:lnTo>
                  <a:pt x="64" y="153"/>
                </a:lnTo>
                <a:lnTo>
                  <a:pt x="56" y="153"/>
                </a:lnTo>
                <a:lnTo>
                  <a:pt x="45" y="153"/>
                </a:lnTo>
                <a:lnTo>
                  <a:pt x="35" y="158"/>
                </a:lnTo>
                <a:lnTo>
                  <a:pt x="27" y="161"/>
                </a:lnTo>
                <a:lnTo>
                  <a:pt x="21" y="166"/>
                </a:lnTo>
                <a:lnTo>
                  <a:pt x="21" y="169"/>
                </a:lnTo>
                <a:lnTo>
                  <a:pt x="19" y="171"/>
                </a:lnTo>
                <a:lnTo>
                  <a:pt x="19" y="179"/>
                </a:lnTo>
                <a:lnTo>
                  <a:pt x="21" y="187"/>
                </a:lnTo>
                <a:lnTo>
                  <a:pt x="19" y="193"/>
                </a:lnTo>
                <a:lnTo>
                  <a:pt x="19" y="195"/>
                </a:lnTo>
                <a:lnTo>
                  <a:pt x="21" y="203"/>
                </a:lnTo>
                <a:lnTo>
                  <a:pt x="21" y="211"/>
                </a:lnTo>
                <a:lnTo>
                  <a:pt x="21" y="222"/>
                </a:lnTo>
                <a:lnTo>
                  <a:pt x="21" y="229"/>
                </a:lnTo>
                <a:lnTo>
                  <a:pt x="29" y="232"/>
                </a:lnTo>
                <a:lnTo>
                  <a:pt x="37" y="237"/>
                </a:lnTo>
                <a:lnTo>
                  <a:pt x="37" y="240"/>
                </a:lnTo>
                <a:lnTo>
                  <a:pt x="43" y="245"/>
                </a:lnTo>
                <a:lnTo>
                  <a:pt x="37" y="248"/>
                </a:lnTo>
                <a:lnTo>
                  <a:pt x="29" y="253"/>
                </a:lnTo>
                <a:lnTo>
                  <a:pt x="27" y="256"/>
                </a:lnTo>
                <a:lnTo>
                  <a:pt x="27" y="259"/>
                </a:lnTo>
                <a:lnTo>
                  <a:pt x="29" y="264"/>
                </a:lnTo>
                <a:lnTo>
                  <a:pt x="35" y="272"/>
                </a:lnTo>
                <a:lnTo>
                  <a:pt x="29" y="282"/>
                </a:lnTo>
                <a:lnTo>
                  <a:pt x="27" y="285"/>
                </a:lnTo>
                <a:lnTo>
                  <a:pt x="21" y="285"/>
                </a:lnTo>
                <a:lnTo>
                  <a:pt x="19" y="290"/>
                </a:lnTo>
                <a:lnTo>
                  <a:pt x="16" y="293"/>
                </a:lnTo>
                <a:lnTo>
                  <a:pt x="16" y="298"/>
                </a:lnTo>
                <a:lnTo>
                  <a:pt x="11" y="301"/>
                </a:lnTo>
                <a:lnTo>
                  <a:pt x="16" y="306"/>
                </a:lnTo>
                <a:lnTo>
                  <a:pt x="16" y="317"/>
                </a:lnTo>
                <a:lnTo>
                  <a:pt x="11" y="319"/>
                </a:lnTo>
                <a:lnTo>
                  <a:pt x="8" y="325"/>
                </a:lnTo>
                <a:lnTo>
                  <a:pt x="3" y="319"/>
                </a:lnTo>
                <a:lnTo>
                  <a:pt x="3" y="317"/>
                </a:lnTo>
                <a:lnTo>
                  <a:pt x="0" y="317"/>
                </a:lnTo>
                <a:lnTo>
                  <a:pt x="0" y="317"/>
                </a:lnTo>
                <a:lnTo>
                  <a:pt x="0" y="319"/>
                </a:lnTo>
                <a:lnTo>
                  <a:pt x="0" y="327"/>
                </a:lnTo>
                <a:lnTo>
                  <a:pt x="0" y="335"/>
                </a:lnTo>
                <a:lnTo>
                  <a:pt x="0" y="340"/>
                </a:lnTo>
                <a:lnTo>
                  <a:pt x="3" y="340"/>
                </a:lnTo>
                <a:lnTo>
                  <a:pt x="8" y="343"/>
                </a:lnTo>
                <a:lnTo>
                  <a:pt x="8" y="340"/>
                </a:lnTo>
                <a:lnTo>
                  <a:pt x="11" y="340"/>
                </a:lnTo>
                <a:lnTo>
                  <a:pt x="8" y="343"/>
                </a:lnTo>
                <a:lnTo>
                  <a:pt x="11" y="343"/>
                </a:lnTo>
                <a:lnTo>
                  <a:pt x="19" y="343"/>
                </a:lnTo>
                <a:lnTo>
                  <a:pt x="16" y="351"/>
                </a:lnTo>
                <a:lnTo>
                  <a:pt x="16" y="359"/>
                </a:lnTo>
                <a:lnTo>
                  <a:pt x="16" y="362"/>
                </a:lnTo>
                <a:lnTo>
                  <a:pt x="19" y="367"/>
                </a:lnTo>
                <a:lnTo>
                  <a:pt x="19" y="372"/>
                </a:lnTo>
                <a:lnTo>
                  <a:pt x="21" y="372"/>
                </a:lnTo>
                <a:lnTo>
                  <a:pt x="27" y="380"/>
                </a:lnTo>
                <a:lnTo>
                  <a:pt x="37" y="393"/>
                </a:lnTo>
                <a:lnTo>
                  <a:pt x="45" y="399"/>
                </a:lnTo>
                <a:lnTo>
                  <a:pt x="45" y="404"/>
                </a:lnTo>
                <a:lnTo>
                  <a:pt x="37" y="404"/>
                </a:lnTo>
                <a:lnTo>
                  <a:pt x="43" y="412"/>
                </a:lnTo>
                <a:lnTo>
                  <a:pt x="35" y="412"/>
                </a:lnTo>
                <a:lnTo>
                  <a:pt x="37" y="420"/>
                </a:lnTo>
                <a:lnTo>
                  <a:pt x="45" y="428"/>
                </a:lnTo>
                <a:lnTo>
                  <a:pt x="50" y="433"/>
                </a:lnTo>
                <a:lnTo>
                  <a:pt x="45" y="441"/>
                </a:lnTo>
                <a:lnTo>
                  <a:pt x="72" y="438"/>
                </a:lnTo>
                <a:lnTo>
                  <a:pt x="79" y="441"/>
                </a:lnTo>
                <a:lnTo>
                  <a:pt x="82" y="441"/>
                </a:lnTo>
                <a:lnTo>
                  <a:pt x="82" y="438"/>
                </a:lnTo>
                <a:lnTo>
                  <a:pt x="79" y="430"/>
                </a:lnTo>
                <a:lnTo>
                  <a:pt x="79" y="428"/>
                </a:lnTo>
                <a:lnTo>
                  <a:pt x="82" y="422"/>
                </a:lnTo>
                <a:lnTo>
                  <a:pt x="87" y="420"/>
                </a:lnTo>
                <a:lnTo>
                  <a:pt x="95" y="420"/>
                </a:lnTo>
                <a:lnTo>
                  <a:pt x="95" y="414"/>
                </a:lnTo>
                <a:lnTo>
                  <a:pt x="103" y="414"/>
                </a:lnTo>
                <a:lnTo>
                  <a:pt x="109" y="414"/>
                </a:lnTo>
                <a:lnTo>
                  <a:pt x="116" y="414"/>
                </a:lnTo>
                <a:lnTo>
                  <a:pt x="124" y="414"/>
                </a:lnTo>
                <a:lnTo>
                  <a:pt x="130" y="406"/>
                </a:lnTo>
                <a:lnTo>
                  <a:pt x="135" y="396"/>
                </a:lnTo>
                <a:lnTo>
                  <a:pt x="135" y="388"/>
                </a:lnTo>
                <a:lnTo>
                  <a:pt x="140" y="385"/>
                </a:lnTo>
                <a:lnTo>
                  <a:pt x="140" y="377"/>
                </a:lnTo>
                <a:lnTo>
                  <a:pt x="143" y="372"/>
                </a:lnTo>
                <a:lnTo>
                  <a:pt x="143" y="369"/>
                </a:lnTo>
                <a:lnTo>
                  <a:pt x="140" y="367"/>
                </a:lnTo>
                <a:lnTo>
                  <a:pt x="143" y="362"/>
                </a:lnTo>
                <a:lnTo>
                  <a:pt x="140" y="359"/>
                </a:lnTo>
                <a:lnTo>
                  <a:pt x="135" y="354"/>
                </a:lnTo>
                <a:lnTo>
                  <a:pt x="143" y="359"/>
                </a:lnTo>
                <a:lnTo>
                  <a:pt x="143" y="354"/>
                </a:lnTo>
                <a:lnTo>
                  <a:pt x="140" y="354"/>
                </a:lnTo>
                <a:lnTo>
                  <a:pt x="143" y="351"/>
                </a:lnTo>
                <a:lnTo>
                  <a:pt x="143" y="343"/>
                </a:lnTo>
                <a:lnTo>
                  <a:pt x="132" y="335"/>
                </a:lnTo>
                <a:lnTo>
                  <a:pt x="140" y="340"/>
                </a:lnTo>
                <a:lnTo>
                  <a:pt x="148" y="335"/>
                </a:lnTo>
                <a:lnTo>
                  <a:pt x="140" y="332"/>
                </a:lnTo>
                <a:lnTo>
                  <a:pt x="143" y="332"/>
                </a:lnTo>
                <a:lnTo>
                  <a:pt x="148" y="332"/>
                </a:lnTo>
                <a:lnTo>
                  <a:pt x="151" y="332"/>
                </a:lnTo>
                <a:lnTo>
                  <a:pt x="151" y="327"/>
                </a:lnTo>
                <a:lnTo>
                  <a:pt x="156" y="327"/>
                </a:lnTo>
                <a:lnTo>
                  <a:pt x="164" y="327"/>
                </a:lnTo>
                <a:lnTo>
                  <a:pt x="159" y="325"/>
                </a:lnTo>
                <a:lnTo>
                  <a:pt x="164" y="325"/>
                </a:lnTo>
                <a:lnTo>
                  <a:pt x="164" y="319"/>
                </a:lnTo>
                <a:lnTo>
                  <a:pt x="167" y="325"/>
                </a:lnTo>
                <a:lnTo>
                  <a:pt x="164" y="317"/>
                </a:lnTo>
                <a:lnTo>
                  <a:pt x="167" y="319"/>
                </a:lnTo>
                <a:lnTo>
                  <a:pt x="169" y="325"/>
                </a:lnTo>
                <a:lnTo>
                  <a:pt x="175" y="319"/>
                </a:lnTo>
                <a:lnTo>
                  <a:pt x="177" y="317"/>
                </a:lnTo>
                <a:lnTo>
                  <a:pt x="185" y="311"/>
                </a:lnTo>
                <a:lnTo>
                  <a:pt x="185" y="309"/>
                </a:lnTo>
                <a:lnTo>
                  <a:pt x="182" y="309"/>
                </a:lnTo>
                <a:lnTo>
                  <a:pt x="177" y="309"/>
                </a:lnTo>
                <a:lnTo>
                  <a:pt x="175" y="306"/>
                </a:lnTo>
                <a:lnTo>
                  <a:pt x="182" y="306"/>
                </a:lnTo>
                <a:lnTo>
                  <a:pt x="190" y="301"/>
                </a:lnTo>
                <a:lnTo>
                  <a:pt x="193" y="298"/>
                </a:lnTo>
                <a:lnTo>
                  <a:pt x="201" y="293"/>
                </a:lnTo>
                <a:lnTo>
                  <a:pt x="193" y="290"/>
                </a:lnTo>
                <a:lnTo>
                  <a:pt x="196" y="290"/>
                </a:lnTo>
                <a:lnTo>
                  <a:pt x="196" y="285"/>
                </a:lnTo>
                <a:lnTo>
                  <a:pt x="193" y="282"/>
                </a:lnTo>
                <a:lnTo>
                  <a:pt x="185" y="280"/>
                </a:lnTo>
                <a:lnTo>
                  <a:pt x="177" y="274"/>
                </a:lnTo>
                <a:lnTo>
                  <a:pt x="169" y="272"/>
                </a:lnTo>
                <a:lnTo>
                  <a:pt x="169" y="266"/>
                </a:lnTo>
                <a:lnTo>
                  <a:pt x="167" y="266"/>
                </a:lnTo>
                <a:lnTo>
                  <a:pt x="164" y="266"/>
                </a:lnTo>
                <a:lnTo>
                  <a:pt x="159" y="264"/>
                </a:lnTo>
                <a:lnTo>
                  <a:pt x="151" y="264"/>
                </a:lnTo>
                <a:lnTo>
                  <a:pt x="156" y="259"/>
                </a:lnTo>
                <a:lnTo>
                  <a:pt x="151" y="256"/>
                </a:lnTo>
                <a:lnTo>
                  <a:pt x="148" y="248"/>
                </a:lnTo>
                <a:lnTo>
                  <a:pt x="148" y="245"/>
                </a:lnTo>
                <a:lnTo>
                  <a:pt x="148" y="240"/>
                </a:lnTo>
                <a:lnTo>
                  <a:pt x="148" y="237"/>
                </a:lnTo>
                <a:lnTo>
                  <a:pt x="148" y="232"/>
                </a:lnTo>
                <a:lnTo>
                  <a:pt x="151" y="229"/>
                </a:lnTo>
                <a:lnTo>
                  <a:pt x="156" y="232"/>
                </a:lnTo>
                <a:lnTo>
                  <a:pt x="156" y="229"/>
                </a:lnTo>
                <a:lnTo>
                  <a:pt x="151" y="222"/>
                </a:lnTo>
                <a:lnTo>
                  <a:pt x="156" y="219"/>
                </a:lnTo>
                <a:lnTo>
                  <a:pt x="159" y="214"/>
                </a:lnTo>
                <a:lnTo>
                  <a:pt x="151" y="211"/>
                </a:lnTo>
                <a:lnTo>
                  <a:pt x="151" y="203"/>
                </a:lnTo>
                <a:lnTo>
                  <a:pt x="156" y="206"/>
                </a:lnTo>
                <a:lnTo>
                  <a:pt x="164" y="203"/>
                </a:lnTo>
                <a:lnTo>
                  <a:pt x="167" y="203"/>
                </a:lnTo>
                <a:lnTo>
                  <a:pt x="167" y="195"/>
                </a:lnTo>
                <a:lnTo>
                  <a:pt x="164" y="193"/>
                </a:lnTo>
                <a:lnTo>
                  <a:pt x="159" y="185"/>
                </a:lnTo>
                <a:lnTo>
                  <a:pt x="164" y="187"/>
                </a:lnTo>
                <a:lnTo>
                  <a:pt x="164" y="193"/>
                </a:lnTo>
                <a:lnTo>
                  <a:pt x="169" y="193"/>
                </a:lnTo>
                <a:lnTo>
                  <a:pt x="175" y="193"/>
                </a:lnTo>
                <a:lnTo>
                  <a:pt x="177" y="193"/>
                </a:lnTo>
                <a:lnTo>
                  <a:pt x="177" y="187"/>
                </a:lnTo>
                <a:lnTo>
                  <a:pt x="175" y="187"/>
                </a:lnTo>
                <a:lnTo>
                  <a:pt x="182" y="185"/>
                </a:lnTo>
                <a:lnTo>
                  <a:pt x="193" y="179"/>
                </a:lnTo>
                <a:lnTo>
                  <a:pt x="201" y="171"/>
                </a:lnTo>
                <a:lnTo>
                  <a:pt x="204" y="171"/>
                </a:lnTo>
                <a:lnTo>
                  <a:pt x="209" y="171"/>
                </a:lnTo>
                <a:lnTo>
                  <a:pt x="212" y="169"/>
                </a:lnTo>
                <a:lnTo>
                  <a:pt x="217" y="169"/>
                </a:lnTo>
                <a:lnTo>
                  <a:pt x="222" y="161"/>
                </a:lnTo>
                <a:lnTo>
                  <a:pt x="222" y="166"/>
                </a:lnTo>
                <a:lnTo>
                  <a:pt x="227" y="161"/>
                </a:lnTo>
                <a:lnTo>
                  <a:pt x="235" y="153"/>
                </a:lnTo>
                <a:lnTo>
                  <a:pt x="243" y="145"/>
                </a:lnTo>
                <a:lnTo>
                  <a:pt x="248" y="142"/>
                </a:lnTo>
                <a:lnTo>
                  <a:pt x="243" y="134"/>
                </a:lnTo>
                <a:lnTo>
                  <a:pt x="243" y="132"/>
                </a:lnTo>
                <a:lnTo>
                  <a:pt x="238" y="126"/>
                </a:lnTo>
                <a:lnTo>
                  <a:pt x="243" y="126"/>
                </a:lnTo>
                <a:lnTo>
                  <a:pt x="248" y="124"/>
                </a:lnTo>
                <a:lnTo>
                  <a:pt x="248" y="119"/>
                </a:lnTo>
                <a:lnTo>
                  <a:pt x="248" y="116"/>
                </a:lnTo>
                <a:lnTo>
                  <a:pt x="246" y="113"/>
                </a:lnTo>
                <a:lnTo>
                  <a:pt x="254" y="113"/>
                </a:lnTo>
                <a:lnTo>
                  <a:pt x="256" y="108"/>
                </a:lnTo>
                <a:lnTo>
                  <a:pt x="254" y="108"/>
                </a:lnTo>
                <a:lnTo>
                  <a:pt x="259" y="105"/>
                </a:lnTo>
                <a:lnTo>
                  <a:pt x="270" y="108"/>
                </a:lnTo>
                <a:lnTo>
                  <a:pt x="264" y="105"/>
                </a:lnTo>
                <a:lnTo>
                  <a:pt x="264" y="100"/>
                </a:lnTo>
                <a:lnTo>
                  <a:pt x="264" y="97"/>
                </a:lnTo>
                <a:lnTo>
                  <a:pt x="270" y="97"/>
                </a:lnTo>
                <a:lnTo>
                  <a:pt x="272" y="100"/>
                </a:lnTo>
                <a:lnTo>
                  <a:pt x="278" y="97"/>
                </a:lnTo>
                <a:lnTo>
                  <a:pt x="288" y="100"/>
                </a:lnTo>
                <a:lnTo>
                  <a:pt x="283" y="97"/>
                </a:lnTo>
                <a:lnTo>
                  <a:pt x="291" y="100"/>
                </a:lnTo>
                <a:lnTo>
                  <a:pt x="296" y="100"/>
                </a:lnTo>
                <a:lnTo>
                  <a:pt x="307" y="97"/>
                </a:lnTo>
                <a:lnTo>
                  <a:pt x="307" y="97"/>
                </a:lnTo>
                <a:lnTo>
                  <a:pt x="307" y="97"/>
                </a:lnTo>
                <a:lnTo>
                  <a:pt x="307" y="97"/>
                </a:lnTo>
                <a:lnTo>
                  <a:pt x="307" y="97"/>
                </a:lnTo>
                <a:lnTo>
                  <a:pt x="307" y="97"/>
                </a:lnTo>
                <a:lnTo>
                  <a:pt x="307" y="97"/>
                </a:lnTo>
                <a:close/>
                <a:moveTo>
                  <a:pt x="217" y="259"/>
                </a:moveTo>
                <a:lnTo>
                  <a:pt x="217" y="256"/>
                </a:lnTo>
                <a:lnTo>
                  <a:pt x="214" y="259"/>
                </a:lnTo>
                <a:lnTo>
                  <a:pt x="217" y="259"/>
                </a:lnTo>
                <a:lnTo>
                  <a:pt x="217" y="261"/>
                </a:lnTo>
                <a:lnTo>
                  <a:pt x="214" y="259"/>
                </a:lnTo>
                <a:lnTo>
                  <a:pt x="214" y="264"/>
                </a:lnTo>
                <a:lnTo>
                  <a:pt x="217" y="264"/>
                </a:lnTo>
                <a:lnTo>
                  <a:pt x="219" y="266"/>
                </a:lnTo>
                <a:lnTo>
                  <a:pt x="222" y="264"/>
                </a:lnTo>
                <a:lnTo>
                  <a:pt x="219" y="264"/>
                </a:lnTo>
                <a:lnTo>
                  <a:pt x="219" y="261"/>
                </a:lnTo>
                <a:lnTo>
                  <a:pt x="219" y="261"/>
                </a:lnTo>
                <a:lnTo>
                  <a:pt x="222" y="261"/>
                </a:lnTo>
                <a:lnTo>
                  <a:pt x="222" y="259"/>
                </a:lnTo>
                <a:lnTo>
                  <a:pt x="219" y="259"/>
                </a:lnTo>
                <a:lnTo>
                  <a:pt x="217" y="259"/>
                </a:lnTo>
                <a:lnTo>
                  <a:pt x="217" y="259"/>
                </a:lnTo>
                <a:lnTo>
                  <a:pt x="217" y="259"/>
                </a:lnTo>
                <a:lnTo>
                  <a:pt x="217" y="259"/>
                </a:lnTo>
                <a:lnTo>
                  <a:pt x="217" y="259"/>
                </a:lnTo>
                <a:lnTo>
                  <a:pt x="217" y="2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55" name="Freeform 40"/>
          <p:cNvSpPr>
            <a:spLocks/>
          </p:cNvSpPr>
          <p:nvPr/>
        </p:nvSpPr>
        <p:spPr bwMode="auto">
          <a:xfrm>
            <a:off x="3940186" y="3419475"/>
            <a:ext cx="66675" cy="90488"/>
          </a:xfrm>
          <a:custGeom>
            <a:avLst/>
            <a:gdLst>
              <a:gd name="T0" fmla="*/ 0 w 19"/>
              <a:gd name="T1" fmla="*/ 0 h 24"/>
              <a:gd name="T2" fmla="*/ 0 w 19"/>
              <a:gd name="T3" fmla="*/ 3 h 24"/>
              <a:gd name="T4" fmla="*/ 0 w 19"/>
              <a:gd name="T5" fmla="*/ 8 h 24"/>
              <a:gd name="T6" fmla="*/ 0 w 19"/>
              <a:gd name="T7" fmla="*/ 11 h 24"/>
              <a:gd name="T8" fmla="*/ 0 w 19"/>
              <a:gd name="T9" fmla="*/ 16 h 24"/>
              <a:gd name="T10" fmla="*/ 0 w 19"/>
              <a:gd name="T11" fmla="*/ 18 h 24"/>
              <a:gd name="T12" fmla="*/ 16 w 19"/>
              <a:gd name="T13" fmla="*/ 24 h 24"/>
              <a:gd name="T14" fmla="*/ 19 w 19"/>
              <a:gd name="T15" fmla="*/ 16 h 24"/>
              <a:gd name="T16" fmla="*/ 19 w 19"/>
              <a:gd name="T17" fmla="*/ 11 h 24"/>
              <a:gd name="T18" fmla="*/ 16 w 19"/>
              <a:gd name="T19" fmla="*/ 8 h 24"/>
              <a:gd name="T20" fmla="*/ 8 w 19"/>
              <a:gd name="T21" fmla="*/ 3 h 24"/>
              <a:gd name="T22" fmla="*/ 8 w 19"/>
              <a:gd name="T23" fmla="*/ 0 h 24"/>
              <a:gd name="T24" fmla="*/ 3 w 19"/>
              <a:gd name="T25" fmla="*/ 0 h 24"/>
              <a:gd name="T26" fmla="*/ 0 w 19"/>
              <a:gd name="T27" fmla="*/ 0 h 24"/>
              <a:gd name="T28" fmla="*/ 0 w 19"/>
              <a:gd name="T29" fmla="*/ 0 h 24"/>
              <a:gd name="T30" fmla="*/ 0 w 19"/>
              <a:gd name="T31" fmla="*/ 0 h 24"/>
              <a:gd name="T32" fmla="*/ 0 w 19"/>
              <a:gd name="T33" fmla="*/ 0 h 24"/>
              <a:gd name="T34" fmla="*/ 0 w 19"/>
              <a:gd name="T35" fmla="*/ 0 h 24"/>
              <a:gd name="T36" fmla="*/ 0 w 19"/>
              <a:gd name="T3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24">
                <a:moveTo>
                  <a:pt x="0" y="0"/>
                </a:moveTo>
                <a:lnTo>
                  <a:pt x="0" y="3"/>
                </a:lnTo>
                <a:lnTo>
                  <a:pt x="0" y="8"/>
                </a:lnTo>
                <a:lnTo>
                  <a:pt x="0" y="11"/>
                </a:lnTo>
                <a:lnTo>
                  <a:pt x="0" y="16"/>
                </a:lnTo>
                <a:lnTo>
                  <a:pt x="0" y="18"/>
                </a:lnTo>
                <a:lnTo>
                  <a:pt x="16" y="24"/>
                </a:lnTo>
                <a:lnTo>
                  <a:pt x="19" y="16"/>
                </a:lnTo>
                <a:lnTo>
                  <a:pt x="19" y="11"/>
                </a:lnTo>
                <a:lnTo>
                  <a:pt x="16" y="8"/>
                </a:lnTo>
                <a:lnTo>
                  <a:pt x="8" y="3"/>
                </a:lnTo>
                <a:lnTo>
                  <a:pt x="8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56" name="Freeform 41"/>
          <p:cNvSpPr>
            <a:spLocks noEditPoints="1"/>
          </p:cNvSpPr>
          <p:nvPr/>
        </p:nvSpPr>
        <p:spPr bwMode="auto">
          <a:xfrm>
            <a:off x="2911478" y="3290888"/>
            <a:ext cx="1385888" cy="1309687"/>
          </a:xfrm>
          <a:custGeom>
            <a:avLst/>
            <a:gdLst>
              <a:gd name="T0" fmla="*/ 375 w 401"/>
              <a:gd name="T1" fmla="*/ 306 h 346"/>
              <a:gd name="T2" fmla="*/ 378 w 401"/>
              <a:gd name="T3" fmla="*/ 322 h 346"/>
              <a:gd name="T4" fmla="*/ 388 w 401"/>
              <a:gd name="T5" fmla="*/ 346 h 346"/>
              <a:gd name="T6" fmla="*/ 396 w 401"/>
              <a:gd name="T7" fmla="*/ 285 h 346"/>
              <a:gd name="T8" fmla="*/ 349 w 401"/>
              <a:gd name="T9" fmla="*/ 68 h 346"/>
              <a:gd name="T10" fmla="*/ 333 w 401"/>
              <a:gd name="T11" fmla="*/ 66 h 346"/>
              <a:gd name="T12" fmla="*/ 298 w 401"/>
              <a:gd name="T13" fmla="*/ 52 h 346"/>
              <a:gd name="T14" fmla="*/ 272 w 401"/>
              <a:gd name="T15" fmla="*/ 31 h 346"/>
              <a:gd name="T16" fmla="*/ 253 w 401"/>
              <a:gd name="T17" fmla="*/ 31 h 346"/>
              <a:gd name="T18" fmla="*/ 238 w 401"/>
              <a:gd name="T19" fmla="*/ 23 h 346"/>
              <a:gd name="T20" fmla="*/ 211 w 401"/>
              <a:gd name="T21" fmla="*/ 8 h 346"/>
              <a:gd name="T22" fmla="*/ 195 w 401"/>
              <a:gd name="T23" fmla="*/ 0 h 346"/>
              <a:gd name="T24" fmla="*/ 182 w 401"/>
              <a:gd name="T25" fmla="*/ 31 h 346"/>
              <a:gd name="T26" fmla="*/ 140 w 401"/>
              <a:gd name="T27" fmla="*/ 52 h 346"/>
              <a:gd name="T28" fmla="*/ 132 w 401"/>
              <a:gd name="T29" fmla="*/ 60 h 346"/>
              <a:gd name="T30" fmla="*/ 100 w 401"/>
              <a:gd name="T31" fmla="*/ 52 h 346"/>
              <a:gd name="T32" fmla="*/ 87 w 401"/>
              <a:gd name="T33" fmla="*/ 52 h 346"/>
              <a:gd name="T34" fmla="*/ 95 w 401"/>
              <a:gd name="T35" fmla="*/ 84 h 346"/>
              <a:gd name="T36" fmla="*/ 79 w 401"/>
              <a:gd name="T37" fmla="*/ 87 h 346"/>
              <a:gd name="T38" fmla="*/ 53 w 401"/>
              <a:gd name="T39" fmla="*/ 84 h 346"/>
              <a:gd name="T40" fmla="*/ 11 w 401"/>
              <a:gd name="T41" fmla="*/ 84 h 346"/>
              <a:gd name="T42" fmla="*/ 8 w 401"/>
              <a:gd name="T43" fmla="*/ 95 h 346"/>
              <a:gd name="T44" fmla="*/ 3 w 401"/>
              <a:gd name="T45" fmla="*/ 105 h 346"/>
              <a:gd name="T46" fmla="*/ 34 w 401"/>
              <a:gd name="T47" fmla="*/ 119 h 346"/>
              <a:gd name="T48" fmla="*/ 45 w 401"/>
              <a:gd name="T49" fmla="*/ 124 h 346"/>
              <a:gd name="T50" fmla="*/ 61 w 401"/>
              <a:gd name="T51" fmla="*/ 124 h 346"/>
              <a:gd name="T52" fmla="*/ 71 w 401"/>
              <a:gd name="T53" fmla="*/ 132 h 346"/>
              <a:gd name="T54" fmla="*/ 79 w 401"/>
              <a:gd name="T55" fmla="*/ 158 h 346"/>
              <a:gd name="T56" fmla="*/ 98 w 401"/>
              <a:gd name="T57" fmla="*/ 185 h 346"/>
              <a:gd name="T58" fmla="*/ 98 w 401"/>
              <a:gd name="T59" fmla="*/ 192 h 346"/>
              <a:gd name="T60" fmla="*/ 90 w 401"/>
              <a:gd name="T61" fmla="*/ 235 h 346"/>
              <a:gd name="T62" fmla="*/ 74 w 401"/>
              <a:gd name="T63" fmla="*/ 272 h 346"/>
              <a:gd name="T64" fmla="*/ 90 w 401"/>
              <a:gd name="T65" fmla="*/ 285 h 346"/>
              <a:gd name="T66" fmla="*/ 121 w 401"/>
              <a:gd name="T67" fmla="*/ 295 h 346"/>
              <a:gd name="T68" fmla="*/ 143 w 401"/>
              <a:gd name="T69" fmla="*/ 293 h 346"/>
              <a:gd name="T70" fmla="*/ 166 w 401"/>
              <a:gd name="T71" fmla="*/ 295 h 346"/>
              <a:gd name="T72" fmla="*/ 187 w 401"/>
              <a:gd name="T73" fmla="*/ 306 h 346"/>
              <a:gd name="T74" fmla="*/ 209 w 401"/>
              <a:gd name="T75" fmla="*/ 303 h 346"/>
              <a:gd name="T76" fmla="*/ 214 w 401"/>
              <a:gd name="T77" fmla="*/ 280 h 346"/>
              <a:gd name="T78" fmla="*/ 253 w 401"/>
              <a:gd name="T79" fmla="*/ 269 h 346"/>
              <a:gd name="T80" fmla="*/ 272 w 401"/>
              <a:gd name="T81" fmla="*/ 269 h 346"/>
              <a:gd name="T82" fmla="*/ 275 w 401"/>
              <a:gd name="T83" fmla="*/ 272 h 346"/>
              <a:gd name="T84" fmla="*/ 301 w 401"/>
              <a:gd name="T85" fmla="*/ 280 h 346"/>
              <a:gd name="T86" fmla="*/ 341 w 401"/>
              <a:gd name="T87" fmla="*/ 258 h 346"/>
              <a:gd name="T88" fmla="*/ 349 w 401"/>
              <a:gd name="T89" fmla="*/ 243 h 346"/>
              <a:gd name="T90" fmla="*/ 325 w 401"/>
              <a:gd name="T91" fmla="*/ 235 h 346"/>
              <a:gd name="T92" fmla="*/ 317 w 401"/>
              <a:gd name="T93" fmla="*/ 211 h 346"/>
              <a:gd name="T94" fmla="*/ 325 w 401"/>
              <a:gd name="T95" fmla="*/ 185 h 346"/>
              <a:gd name="T96" fmla="*/ 322 w 401"/>
              <a:gd name="T97" fmla="*/ 163 h 346"/>
              <a:gd name="T98" fmla="*/ 306 w 401"/>
              <a:gd name="T99" fmla="*/ 171 h 346"/>
              <a:gd name="T100" fmla="*/ 309 w 401"/>
              <a:gd name="T101" fmla="*/ 150 h 346"/>
              <a:gd name="T102" fmla="*/ 327 w 401"/>
              <a:gd name="T103" fmla="*/ 124 h 346"/>
              <a:gd name="T104" fmla="*/ 349 w 401"/>
              <a:gd name="T105" fmla="*/ 121 h 346"/>
              <a:gd name="T106" fmla="*/ 351 w 401"/>
              <a:gd name="T107" fmla="*/ 95 h 346"/>
              <a:gd name="T108" fmla="*/ 354 w 401"/>
              <a:gd name="T109" fmla="*/ 7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1" h="346">
                <a:moveTo>
                  <a:pt x="396" y="285"/>
                </a:moveTo>
                <a:lnTo>
                  <a:pt x="393" y="288"/>
                </a:lnTo>
                <a:lnTo>
                  <a:pt x="393" y="295"/>
                </a:lnTo>
                <a:lnTo>
                  <a:pt x="378" y="298"/>
                </a:lnTo>
                <a:lnTo>
                  <a:pt x="375" y="306"/>
                </a:lnTo>
                <a:lnTo>
                  <a:pt x="375" y="311"/>
                </a:lnTo>
                <a:lnTo>
                  <a:pt x="375" y="314"/>
                </a:lnTo>
                <a:lnTo>
                  <a:pt x="378" y="319"/>
                </a:lnTo>
                <a:lnTo>
                  <a:pt x="375" y="322"/>
                </a:lnTo>
                <a:lnTo>
                  <a:pt x="378" y="322"/>
                </a:lnTo>
                <a:lnTo>
                  <a:pt x="375" y="330"/>
                </a:lnTo>
                <a:lnTo>
                  <a:pt x="383" y="332"/>
                </a:lnTo>
                <a:lnTo>
                  <a:pt x="378" y="332"/>
                </a:lnTo>
                <a:lnTo>
                  <a:pt x="383" y="338"/>
                </a:lnTo>
                <a:lnTo>
                  <a:pt x="388" y="346"/>
                </a:lnTo>
                <a:lnTo>
                  <a:pt x="401" y="314"/>
                </a:lnTo>
                <a:lnTo>
                  <a:pt x="401" y="298"/>
                </a:lnTo>
                <a:lnTo>
                  <a:pt x="396" y="285"/>
                </a:lnTo>
                <a:lnTo>
                  <a:pt x="396" y="285"/>
                </a:lnTo>
                <a:lnTo>
                  <a:pt x="396" y="285"/>
                </a:lnTo>
                <a:lnTo>
                  <a:pt x="396" y="285"/>
                </a:lnTo>
                <a:lnTo>
                  <a:pt x="396" y="285"/>
                </a:lnTo>
                <a:lnTo>
                  <a:pt x="396" y="285"/>
                </a:lnTo>
                <a:close/>
                <a:moveTo>
                  <a:pt x="354" y="71"/>
                </a:moveTo>
                <a:lnTo>
                  <a:pt x="349" y="68"/>
                </a:lnTo>
                <a:lnTo>
                  <a:pt x="343" y="68"/>
                </a:lnTo>
                <a:lnTo>
                  <a:pt x="341" y="68"/>
                </a:lnTo>
                <a:lnTo>
                  <a:pt x="335" y="68"/>
                </a:lnTo>
                <a:lnTo>
                  <a:pt x="333" y="68"/>
                </a:lnTo>
                <a:lnTo>
                  <a:pt x="333" y="66"/>
                </a:lnTo>
                <a:lnTo>
                  <a:pt x="327" y="66"/>
                </a:lnTo>
                <a:lnTo>
                  <a:pt x="325" y="68"/>
                </a:lnTo>
                <a:lnTo>
                  <a:pt x="322" y="60"/>
                </a:lnTo>
                <a:lnTo>
                  <a:pt x="314" y="58"/>
                </a:lnTo>
                <a:lnTo>
                  <a:pt x="298" y="52"/>
                </a:lnTo>
                <a:lnTo>
                  <a:pt x="288" y="52"/>
                </a:lnTo>
                <a:lnTo>
                  <a:pt x="283" y="50"/>
                </a:lnTo>
                <a:lnTo>
                  <a:pt x="272" y="45"/>
                </a:lnTo>
                <a:lnTo>
                  <a:pt x="272" y="37"/>
                </a:lnTo>
                <a:lnTo>
                  <a:pt x="272" y="31"/>
                </a:lnTo>
                <a:lnTo>
                  <a:pt x="264" y="37"/>
                </a:lnTo>
                <a:lnTo>
                  <a:pt x="261" y="37"/>
                </a:lnTo>
                <a:lnTo>
                  <a:pt x="256" y="37"/>
                </a:lnTo>
                <a:lnTo>
                  <a:pt x="253" y="37"/>
                </a:lnTo>
                <a:lnTo>
                  <a:pt x="253" y="31"/>
                </a:lnTo>
                <a:lnTo>
                  <a:pt x="253" y="26"/>
                </a:lnTo>
                <a:lnTo>
                  <a:pt x="248" y="26"/>
                </a:lnTo>
                <a:lnTo>
                  <a:pt x="246" y="26"/>
                </a:lnTo>
                <a:lnTo>
                  <a:pt x="240" y="26"/>
                </a:lnTo>
                <a:lnTo>
                  <a:pt x="238" y="23"/>
                </a:lnTo>
                <a:lnTo>
                  <a:pt x="235" y="18"/>
                </a:lnTo>
                <a:lnTo>
                  <a:pt x="230" y="18"/>
                </a:lnTo>
                <a:lnTo>
                  <a:pt x="227" y="16"/>
                </a:lnTo>
                <a:lnTo>
                  <a:pt x="214" y="10"/>
                </a:lnTo>
                <a:lnTo>
                  <a:pt x="211" y="8"/>
                </a:lnTo>
                <a:lnTo>
                  <a:pt x="211" y="5"/>
                </a:lnTo>
                <a:lnTo>
                  <a:pt x="211" y="0"/>
                </a:lnTo>
                <a:lnTo>
                  <a:pt x="209" y="0"/>
                </a:lnTo>
                <a:lnTo>
                  <a:pt x="203" y="0"/>
                </a:lnTo>
                <a:lnTo>
                  <a:pt x="195" y="0"/>
                </a:lnTo>
                <a:lnTo>
                  <a:pt x="185" y="8"/>
                </a:lnTo>
                <a:lnTo>
                  <a:pt x="182" y="18"/>
                </a:lnTo>
                <a:lnTo>
                  <a:pt x="182" y="26"/>
                </a:lnTo>
                <a:lnTo>
                  <a:pt x="185" y="31"/>
                </a:lnTo>
                <a:lnTo>
                  <a:pt x="182" y="31"/>
                </a:lnTo>
                <a:lnTo>
                  <a:pt x="177" y="34"/>
                </a:lnTo>
                <a:lnTo>
                  <a:pt x="169" y="37"/>
                </a:lnTo>
                <a:lnTo>
                  <a:pt x="151" y="45"/>
                </a:lnTo>
                <a:lnTo>
                  <a:pt x="143" y="50"/>
                </a:lnTo>
                <a:lnTo>
                  <a:pt x="140" y="52"/>
                </a:lnTo>
                <a:lnTo>
                  <a:pt x="140" y="58"/>
                </a:lnTo>
                <a:lnTo>
                  <a:pt x="148" y="58"/>
                </a:lnTo>
                <a:lnTo>
                  <a:pt x="151" y="58"/>
                </a:lnTo>
                <a:lnTo>
                  <a:pt x="140" y="60"/>
                </a:lnTo>
                <a:lnTo>
                  <a:pt x="132" y="60"/>
                </a:lnTo>
                <a:lnTo>
                  <a:pt x="124" y="60"/>
                </a:lnTo>
                <a:lnTo>
                  <a:pt x="114" y="60"/>
                </a:lnTo>
                <a:lnTo>
                  <a:pt x="106" y="60"/>
                </a:lnTo>
                <a:lnTo>
                  <a:pt x="100" y="58"/>
                </a:lnTo>
                <a:lnTo>
                  <a:pt x="100" y="52"/>
                </a:lnTo>
                <a:lnTo>
                  <a:pt x="100" y="50"/>
                </a:lnTo>
                <a:lnTo>
                  <a:pt x="95" y="50"/>
                </a:lnTo>
                <a:lnTo>
                  <a:pt x="90" y="50"/>
                </a:lnTo>
                <a:lnTo>
                  <a:pt x="82" y="45"/>
                </a:lnTo>
                <a:lnTo>
                  <a:pt x="87" y="52"/>
                </a:lnTo>
                <a:lnTo>
                  <a:pt x="87" y="58"/>
                </a:lnTo>
                <a:lnTo>
                  <a:pt x="90" y="60"/>
                </a:lnTo>
                <a:lnTo>
                  <a:pt x="95" y="66"/>
                </a:lnTo>
                <a:lnTo>
                  <a:pt x="90" y="76"/>
                </a:lnTo>
                <a:lnTo>
                  <a:pt x="95" y="84"/>
                </a:lnTo>
                <a:lnTo>
                  <a:pt x="98" y="84"/>
                </a:lnTo>
                <a:lnTo>
                  <a:pt x="87" y="87"/>
                </a:lnTo>
                <a:lnTo>
                  <a:pt x="82" y="84"/>
                </a:lnTo>
                <a:lnTo>
                  <a:pt x="79" y="84"/>
                </a:lnTo>
                <a:lnTo>
                  <a:pt x="79" y="87"/>
                </a:lnTo>
                <a:lnTo>
                  <a:pt x="74" y="87"/>
                </a:lnTo>
                <a:lnTo>
                  <a:pt x="71" y="84"/>
                </a:lnTo>
                <a:lnTo>
                  <a:pt x="69" y="84"/>
                </a:lnTo>
                <a:lnTo>
                  <a:pt x="61" y="87"/>
                </a:lnTo>
                <a:lnTo>
                  <a:pt x="53" y="84"/>
                </a:lnTo>
                <a:lnTo>
                  <a:pt x="48" y="76"/>
                </a:lnTo>
                <a:lnTo>
                  <a:pt x="45" y="76"/>
                </a:lnTo>
                <a:lnTo>
                  <a:pt x="37" y="79"/>
                </a:lnTo>
                <a:lnTo>
                  <a:pt x="29" y="84"/>
                </a:lnTo>
                <a:lnTo>
                  <a:pt x="11" y="84"/>
                </a:lnTo>
                <a:lnTo>
                  <a:pt x="3" y="87"/>
                </a:lnTo>
                <a:lnTo>
                  <a:pt x="3" y="92"/>
                </a:lnTo>
                <a:lnTo>
                  <a:pt x="0" y="95"/>
                </a:lnTo>
                <a:lnTo>
                  <a:pt x="3" y="95"/>
                </a:lnTo>
                <a:lnTo>
                  <a:pt x="8" y="95"/>
                </a:lnTo>
                <a:lnTo>
                  <a:pt x="11" y="95"/>
                </a:lnTo>
                <a:lnTo>
                  <a:pt x="13" y="97"/>
                </a:lnTo>
                <a:lnTo>
                  <a:pt x="11" y="97"/>
                </a:lnTo>
                <a:lnTo>
                  <a:pt x="13" y="103"/>
                </a:lnTo>
                <a:lnTo>
                  <a:pt x="3" y="105"/>
                </a:lnTo>
                <a:lnTo>
                  <a:pt x="8" y="111"/>
                </a:lnTo>
                <a:lnTo>
                  <a:pt x="13" y="113"/>
                </a:lnTo>
                <a:lnTo>
                  <a:pt x="21" y="113"/>
                </a:lnTo>
                <a:lnTo>
                  <a:pt x="26" y="113"/>
                </a:lnTo>
                <a:lnTo>
                  <a:pt x="34" y="119"/>
                </a:lnTo>
                <a:lnTo>
                  <a:pt x="40" y="113"/>
                </a:lnTo>
                <a:lnTo>
                  <a:pt x="40" y="119"/>
                </a:lnTo>
                <a:lnTo>
                  <a:pt x="45" y="119"/>
                </a:lnTo>
                <a:lnTo>
                  <a:pt x="45" y="121"/>
                </a:lnTo>
                <a:lnTo>
                  <a:pt x="45" y="124"/>
                </a:lnTo>
                <a:lnTo>
                  <a:pt x="53" y="121"/>
                </a:lnTo>
                <a:lnTo>
                  <a:pt x="55" y="121"/>
                </a:lnTo>
                <a:lnTo>
                  <a:pt x="53" y="124"/>
                </a:lnTo>
                <a:lnTo>
                  <a:pt x="55" y="124"/>
                </a:lnTo>
                <a:lnTo>
                  <a:pt x="61" y="124"/>
                </a:lnTo>
                <a:lnTo>
                  <a:pt x="63" y="124"/>
                </a:lnTo>
                <a:lnTo>
                  <a:pt x="63" y="129"/>
                </a:lnTo>
                <a:lnTo>
                  <a:pt x="63" y="132"/>
                </a:lnTo>
                <a:lnTo>
                  <a:pt x="69" y="132"/>
                </a:lnTo>
                <a:lnTo>
                  <a:pt x="71" y="132"/>
                </a:lnTo>
                <a:lnTo>
                  <a:pt x="71" y="137"/>
                </a:lnTo>
                <a:lnTo>
                  <a:pt x="74" y="140"/>
                </a:lnTo>
                <a:lnTo>
                  <a:pt x="71" y="148"/>
                </a:lnTo>
                <a:lnTo>
                  <a:pt x="74" y="155"/>
                </a:lnTo>
                <a:lnTo>
                  <a:pt x="79" y="158"/>
                </a:lnTo>
                <a:lnTo>
                  <a:pt x="90" y="166"/>
                </a:lnTo>
                <a:lnTo>
                  <a:pt x="95" y="166"/>
                </a:lnTo>
                <a:lnTo>
                  <a:pt x="98" y="166"/>
                </a:lnTo>
                <a:lnTo>
                  <a:pt x="98" y="179"/>
                </a:lnTo>
                <a:lnTo>
                  <a:pt x="98" y="185"/>
                </a:lnTo>
                <a:lnTo>
                  <a:pt x="95" y="185"/>
                </a:lnTo>
                <a:lnTo>
                  <a:pt x="95" y="190"/>
                </a:lnTo>
                <a:lnTo>
                  <a:pt x="100" y="192"/>
                </a:lnTo>
                <a:lnTo>
                  <a:pt x="106" y="198"/>
                </a:lnTo>
                <a:lnTo>
                  <a:pt x="98" y="192"/>
                </a:lnTo>
                <a:lnTo>
                  <a:pt x="95" y="211"/>
                </a:lnTo>
                <a:lnTo>
                  <a:pt x="95" y="224"/>
                </a:lnTo>
                <a:lnTo>
                  <a:pt x="98" y="224"/>
                </a:lnTo>
                <a:lnTo>
                  <a:pt x="95" y="227"/>
                </a:lnTo>
                <a:lnTo>
                  <a:pt x="90" y="235"/>
                </a:lnTo>
                <a:lnTo>
                  <a:pt x="90" y="237"/>
                </a:lnTo>
                <a:lnTo>
                  <a:pt x="87" y="258"/>
                </a:lnTo>
                <a:lnTo>
                  <a:pt x="82" y="264"/>
                </a:lnTo>
                <a:lnTo>
                  <a:pt x="79" y="269"/>
                </a:lnTo>
                <a:lnTo>
                  <a:pt x="74" y="272"/>
                </a:lnTo>
                <a:lnTo>
                  <a:pt x="79" y="272"/>
                </a:lnTo>
                <a:lnTo>
                  <a:pt x="87" y="277"/>
                </a:lnTo>
                <a:lnTo>
                  <a:pt x="82" y="280"/>
                </a:lnTo>
                <a:lnTo>
                  <a:pt x="87" y="285"/>
                </a:lnTo>
                <a:lnTo>
                  <a:pt x="90" y="285"/>
                </a:lnTo>
                <a:lnTo>
                  <a:pt x="95" y="285"/>
                </a:lnTo>
                <a:lnTo>
                  <a:pt x="100" y="288"/>
                </a:lnTo>
                <a:lnTo>
                  <a:pt x="114" y="293"/>
                </a:lnTo>
                <a:lnTo>
                  <a:pt x="116" y="293"/>
                </a:lnTo>
                <a:lnTo>
                  <a:pt x="121" y="295"/>
                </a:lnTo>
                <a:lnTo>
                  <a:pt x="124" y="295"/>
                </a:lnTo>
                <a:lnTo>
                  <a:pt x="127" y="295"/>
                </a:lnTo>
                <a:lnTo>
                  <a:pt x="132" y="295"/>
                </a:lnTo>
                <a:lnTo>
                  <a:pt x="143" y="295"/>
                </a:lnTo>
                <a:lnTo>
                  <a:pt x="143" y="293"/>
                </a:lnTo>
                <a:lnTo>
                  <a:pt x="148" y="293"/>
                </a:lnTo>
                <a:lnTo>
                  <a:pt x="151" y="293"/>
                </a:lnTo>
                <a:lnTo>
                  <a:pt x="158" y="295"/>
                </a:lnTo>
                <a:lnTo>
                  <a:pt x="161" y="295"/>
                </a:lnTo>
                <a:lnTo>
                  <a:pt x="166" y="295"/>
                </a:lnTo>
                <a:lnTo>
                  <a:pt x="166" y="298"/>
                </a:lnTo>
                <a:lnTo>
                  <a:pt x="166" y="303"/>
                </a:lnTo>
                <a:lnTo>
                  <a:pt x="174" y="303"/>
                </a:lnTo>
                <a:lnTo>
                  <a:pt x="185" y="306"/>
                </a:lnTo>
                <a:lnTo>
                  <a:pt x="187" y="306"/>
                </a:lnTo>
                <a:lnTo>
                  <a:pt x="193" y="306"/>
                </a:lnTo>
                <a:lnTo>
                  <a:pt x="195" y="306"/>
                </a:lnTo>
                <a:lnTo>
                  <a:pt x="201" y="306"/>
                </a:lnTo>
                <a:lnTo>
                  <a:pt x="203" y="306"/>
                </a:lnTo>
                <a:lnTo>
                  <a:pt x="209" y="303"/>
                </a:lnTo>
                <a:lnTo>
                  <a:pt x="214" y="303"/>
                </a:lnTo>
                <a:lnTo>
                  <a:pt x="219" y="306"/>
                </a:lnTo>
                <a:lnTo>
                  <a:pt x="211" y="288"/>
                </a:lnTo>
                <a:lnTo>
                  <a:pt x="214" y="285"/>
                </a:lnTo>
                <a:lnTo>
                  <a:pt x="214" y="280"/>
                </a:lnTo>
                <a:lnTo>
                  <a:pt x="219" y="277"/>
                </a:lnTo>
                <a:lnTo>
                  <a:pt x="227" y="272"/>
                </a:lnTo>
                <a:lnTo>
                  <a:pt x="235" y="269"/>
                </a:lnTo>
                <a:lnTo>
                  <a:pt x="240" y="264"/>
                </a:lnTo>
                <a:lnTo>
                  <a:pt x="253" y="269"/>
                </a:lnTo>
                <a:lnTo>
                  <a:pt x="261" y="269"/>
                </a:lnTo>
                <a:lnTo>
                  <a:pt x="261" y="264"/>
                </a:lnTo>
                <a:lnTo>
                  <a:pt x="264" y="269"/>
                </a:lnTo>
                <a:lnTo>
                  <a:pt x="269" y="269"/>
                </a:lnTo>
                <a:lnTo>
                  <a:pt x="272" y="269"/>
                </a:lnTo>
                <a:lnTo>
                  <a:pt x="272" y="264"/>
                </a:lnTo>
                <a:lnTo>
                  <a:pt x="275" y="269"/>
                </a:lnTo>
                <a:lnTo>
                  <a:pt x="272" y="269"/>
                </a:lnTo>
                <a:lnTo>
                  <a:pt x="272" y="272"/>
                </a:lnTo>
                <a:lnTo>
                  <a:pt x="275" y="272"/>
                </a:lnTo>
                <a:lnTo>
                  <a:pt x="280" y="272"/>
                </a:lnTo>
                <a:lnTo>
                  <a:pt x="280" y="277"/>
                </a:lnTo>
                <a:lnTo>
                  <a:pt x="288" y="280"/>
                </a:lnTo>
                <a:lnTo>
                  <a:pt x="298" y="280"/>
                </a:lnTo>
                <a:lnTo>
                  <a:pt x="301" y="280"/>
                </a:lnTo>
                <a:lnTo>
                  <a:pt x="306" y="280"/>
                </a:lnTo>
                <a:lnTo>
                  <a:pt x="317" y="277"/>
                </a:lnTo>
                <a:lnTo>
                  <a:pt x="317" y="272"/>
                </a:lnTo>
                <a:lnTo>
                  <a:pt x="333" y="264"/>
                </a:lnTo>
                <a:lnTo>
                  <a:pt x="341" y="258"/>
                </a:lnTo>
                <a:lnTo>
                  <a:pt x="341" y="256"/>
                </a:lnTo>
                <a:lnTo>
                  <a:pt x="343" y="253"/>
                </a:lnTo>
                <a:lnTo>
                  <a:pt x="343" y="251"/>
                </a:lnTo>
                <a:lnTo>
                  <a:pt x="349" y="245"/>
                </a:lnTo>
                <a:lnTo>
                  <a:pt x="349" y="243"/>
                </a:lnTo>
                <a:lnTo>
                  <a:pt x="343" y="243"/>
                </a:lnTo>
                <a:lnTo>
                  <a:pt x="335" y="243"/>
                </a:lnTo>
                <a:lnTo>
                  <a:pt x="333" y="243"/>
                </a:lnTo>
                <a:lnTo>
                  <a:pt x="327" y="237"/>
                </a:lnTo>
                <a:lnTo>
                  <a:pt x="325" y="235"/>
                </a:lnTo>
                <a:lnTo>
                  <a:pt x="327" y="227"/>
                </a:lnTo>
                <a:lnTo>
                  <a:pt x="327" y="224"/>
                </a:lnTo>
                <a:lnTo>
                  <a:pt x="327" y="219"/>
                </a:lnTo>
                <a:lnTo>
                  <a:pt x="322" y="216"/>
                </a:lnTo>
                <a:lnTo>
                  <a:pt x="317" y="211"/>
                </a:lnTo>
                <a:lnTo>
                  <a:pt x="325" y="208"/>
                </a:lnTo>
                <a:lnTo>
                  <a:pt x="333" y="200"/>
                </a:lnTo>
                <a:lnTo>
                  <a:pt x="333" y="198"/>
                </a:lnTo>
                <a:lnTo>
                  <a:pt x="327" y="192"/>
                </a:lnTo>
                <a:lnTo>
                  <a:pt x="325" y="185"/>
                </a:lnTo>
                <a:lnTo>
                  <a:pt x="327" y="182"/>
                </a:lnTo>
                <a:lnTo>
                  <a:pt x="327" y="179"/>
                </a:lnTo>
                <a:lnTo>
                  <a:pt x="325" y="174"/>
                </a:lnTo>
                <a:lnTo>
                  <a:pt x="325" y="166"/>
                </a:lnTo>
                <a:lnTo>
                  <a:pt x="322" y="163"/>
                </a:lnTo>
                <a:lnTo>
                  <a:pt x="317" y="163"/>
                </a:lnTo>
                <a:lnTo>
                  <a:pt x="314" y="163"/>
                </a:lnTo>
                <a:lnTo>
                  <a:pt x="309" y="163"/>
                </a:lnTo>
                <a:lnTo>
                  <a:pt x="309" y="166"/>
                </a:lnTo>
                <a:lnTo>
                  <a:pt x="306" y="171"/>
                </a:lnTo>
                <a:lnTo>
                  <a:pt x="298" y="174"/>
                </a:lnTo>
                <a:lnTo>
                  <a:pt x="301" y="166"/>
                </a:lnTo>
                <a:lnTo>
                  <a:pt x="301" y="158"/>
                </a:lnTo>
                <a:lnTo>
                  <a:pt x="306" y="155"/>
                </a:lnTo>
                <a:lnTo>
                  <a:pt x="309" y="150"/>
                </a:lnTo>
                <a:lnTo>
                  <a:pt x="314" y="148"/>
                </a:lnTo>
                <a:lnTo>
                  <a:pt x="322" y="140"/>
                </a:lnTo>
                <a:lnTo>
                  <a:pt x="333" y="129"/>
                </a:lnTo>
                <a:lnTo>
                  <a:pt x="327" y="129"/>
                </a:lnTo>
                <a:lnTo>
                  <a:pt x="327" y="124"/>
                </a:lnTo>
                <a:lnTo>
                  <a:pt x="333" y="124"/>
                </a:lnTo>
                <a:lnTo>
                  <a:pt x="335" y="129"/>
                </a:lnTo>
                <a:lnTo>
                  <a:pt x="341" y="124"/>
                </a:lnTo>
                <a:lnTo>
                  <a:pt x="343" y="124"/>
                </a:lnTo>
                <a:lnTo>
                  <a:pt x="349" y="121"/>
                </a:lnTo>
                <a:lnTo>
                  <a:pt x="343" y="121"/>
                </a:lnTo>
                <a:lnTo>
                  <a:pt x="343" y="119"/>
                </a:lnTo>
                <a:lnTo>
                  <a:pt x="343" y="113"/>
                </a:lnTo>
                <a:lnTo>
                  <a:pt x="349" y="105"/>
                </a:lnTo>
                <a:lnTo>
                  <a:pt x="351" y="95"/>
                </a:lnTo>
                <a:lnTo>
                  <a:pt x="354" y="84"/>
                </a:lnTo>
                <a:lnTo>
                  <a:pt x="367" y="71"/>
                </a:lnTo>
                <a:lnTo>
                  <a:pt x="362" y="71"/>
                </a:lnTo>
                <a:lnTo>
                  <a:pt x="354" y="71"/>
                </a:lnTo>
                <a:lnTo>
                  <a:pt x="354" y="71"/>
                </a:lnTo>
                <a:lnTo>
                  <a:pt x="354" y="71"/>
                </a:lnTo>
                <a:lnTo>
                  <a:pt x="354" y="71"/>
                </a:lnTo>
                <a:lnTo>
                  <a:pt x="354" y="71"/>
                </a:lnTo>
                <a:lnTo>
                  <a:pt x="354" y="71"/>
                </a:lnTo>
                <a:close/>
              </a:path>
            </a:pathLst>
          </a:custGeom>
          <a:solidFill>
            <a:srgbClr val="4E918A"/>
          </a:solidFill>
          <a:ln w="63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57" name="Freeform 42"/>
          <p:cNvSpPr>
            <a:spLocks noEditPoints="1"/>
          </p:cNvSpPr>
          <p:nvPr/>
        </p:nvSpPr>
        <p:spPr bwMode="auto">
          <a:xfrm>
            <a:off x="3951293" y="2790847"/>
            <a:ext cx="877887" cy="1000125"/>
          </a:xfrm>
          <a:custGeom>
            <a:avLst/>
            <a:gdLst>
              <a:gd name="T0" fmla="*/ 94 w 96"/>
              <a:gd name="T1" fmla="*/ 44 h 100"/>
              <a:gd name="T2" fmla="*/ 91 w 96"/>
              <a:gd name="T3" fmla="*/ 40 h 100"/>
              <a:gd name="T4" fmla="*/ 91 w 96"/>
              <a:gd name="T5" fmla="*/ 33 h 100"/>
              <a:gd name="T6" fmla="*/ 86 w 96"/>
              <a:gd name="T7" fmla="*/ 27 h 100"/>
              <a:gd name="T8" fmla="*/ 88 w 96"/>
              <a:gd name="T9" fmla="*/ 20 h 100"/>
              <a:gd name="T10" fmla="*/ 82 w 96"/>
              <a:gd name="T11" fmla="*/ 13 h 100"/>
              <a:gd name="T12" fmla="*/ 78 w 96"/>
              <a:gd name="T13" fmla="*/ 11 h 100"/>
              <a:gd name="T14" fmla="*/ 69 w 96"/>
              <a:gd name="T15" fmla="*/ 6 h 100"/>
              <a:gd name="T16" fmla="*/ 63 w 96"/>
              <a:gd name="T17" fmla="*/ 10 h 100"/>
              <a:gd name="T18" fmla="*/ 58 w 96"/>
              <a:gd name="T19" fmla="*/ 13 h 100"/>
              <a:gd name="T20" fmla="*/ 51 w 96"/>
              <a:gd name="T21" fmla="*/ 11 h 100"/>
              <a:gd name="T22" fmla="*/ 49 w 96"/>
              <a:gd name="T23" fmla="*/ 7 h 100"/>
              <a:gd name="T24" fmla="*/ 42 w 96"/>
              <a:gd name="T25" fmla="*/ 6 h 100"/>
              <a:gd name="T26" fmla="*/ 35 w 96"/>
              <a:gd name="T27" fmla="*/ 1 h 100"/>
              <a:gd name="T28" fmla="*/ 32 w 96"/>
              <a:gd name="T29" fmla="*/ 4 h 100"/>
              <a:gd name="T30" fmla="*/ 31 w 96"/>
              <a:gd name="T31" fmla="*/ 9 h 100"/>
              <a:gd name="T32" fmla="*/ 32 w 96"/>
              <a:gd name="T33" fmla="*/ 13 h 100"/>
              <a:gd name="T34" fmla="*/ 31 w 96"/>
              <a:gd name="T35" fmla="*/ 14 h 100"/>
              <a:gd name="T36" fmla="*/ 28 w 96"/>
              <a:gd name="T37" fmla="*/ 19 h 100"/>
              <a:gd name="T38" fmla="*/ 23 w 96"/>
              <a:gd name="T39" fmla="*/ 19 h 100"/>
              <a:gd name="T40" fmla="*/ 13 w 96"/>
              <a:gd name="T41" fmla="*/ 17 h 100"/>
              <a:gd name="T42" fmla="*/ 13 w 96"/>
              <a:gd name="T43" fmla="*/ 24 h 100"/>
              <a:gd name="T44" fmla="*/ 12 w 96"/>
              <a:gd name="T45" fmla="*/ 30 h 100"/>
              <a:gd name="T46" fmla="*/ 12 w 96"/>
              <a:gd name="T47" fmla="*/ 33 h 100"/>
              <a:gd name="T48" fmla="*/ 9 w 96"/>
              <a:gd name="T49" fmla="*/ 39 h 100"/>
              <a:gd name="T50" fmla="*/ 0 w 96"/>
              <a:gd name="T51" fmla="*/ 40 h 100"/>
              <a:gd name="T52" fmla="*/ 3 w 96"/>
              <a:gd name="T53" fmla="*/ 47 h 100"/>
              <a:gd name="T54" fmla="*/ 2 w 96"/>
              <a:gd name="T55" fmla="*/ 53 h 100"/>
              <a:gd name="T56" fmla="*/ 5 w 96"/>
              <a:gd name="T57" fmla="*/ 59 h 100"/>
              <a:gd name="T58" fmla="*/ 2 w 96"/>
              <a:gd name="T59" fmla="*/ 63 h 100"/>
              <a:gd name="T60" fmla="*/ 6 w 96"/>
              <a:gd name="T61" fmla="*/ 69 h 100"/>
              <a:gd name="T62" fmla="*/ 10 w 96"/>
              <a:gd name="T63" fmla="*/ 75 h 100"/>
              <a:gd name="T64" fmla="*/ 15 w 96"/>
              <a:gd name="T65" fmla="*/ 76 h 100"/>
              <a:gd name="T66" fmla="*/ 23 w 96"/>
              <a:gd name="T67" fmla="*/ 77 h 100"/>
              <a:gd name="T68" fmla="*/ 18 w 96"/>
              <a:gd name="T69" fmla="*/ 90 h 100"/>
              <a:gd name="T70" fmla="*/ 18 w 96"/>
              <a:gd name="T71" fmla="*/ 96 h 100"/>
              <a:gd name="T72" fmla="*/ 27 w 96"/>
              <a:gd name="T73" fmla="*/ 95 h 100"/>
              <a:gd name="T74" fmla="*/ 33 w 96"/>
              <a:gd name="T75" fmla="*/ 95 h 100"/>
              <a:gd name="T76" fmla="*/ 42 w 96"/>
              <a:gd name="T77" fmla="*/ 97 h 100"/>
              <a:gd name="T78" fmla="*/ 46 w 96"/>
              <a:gd name="T79" fmla="*/ 99 h 100"/>
              <a:gd name="T80" fmla="*/ 53 w 96"/>
              <a:gd name="T81" fmla="*/ 97 h 100"/>
              <a:gd name="T82" fmla="*/ 59 w 96"/>
              <a:gd name="T83" fmla="*/ 97 h 100"/>
              <a:gd name="T84" fmla="*/ 69 w 96"/>
              <a:gd name="T85" fmla="*/ 96 h 100"/>
              <a:gd name="T86" fmla="*/ 72 w 96"/>
              <a:gd name="T87" fmla="*/ 96 h 100"/>
              <a:gd name="T88" fmla="*/ 75 w 96"/>
              <a:gd name="T89" fmla="*/ 95 h 100"/>
              <a:gd name="T90" fmla="*/ 73 w 96"/>
              <a:gd name="T91" fmla="*/ 90 h 100"/>
              <a:gd name="T92" fmla="*/ 79 w 96"/>
              <a:gd name="T93" fmla="*/ 85 h 100"/>
              <a:gd name="T94" fmla="*/ 82 w 96"/>
              <a:gd name="T95" fmla="*/ 83 h 100"/>
              <a:gd name="T96" fmla="*/ 74 w 96"/>
              <a:gd name="T97" fmla="*/ 73 h 100"/>
              <a:gd name="T98" fmla="*/ 68 w 96"/>
              <a:gd name="T99" fmla="*/ 63 h 100"/>
              <a:gd name="T100" fmla="*/ 68 w 96"/>
              <a:gd name="T101" fmla="*/ 60 h 100"/>
              <a:gd name="T102" fmla="*/ 82 w 96"/>
              <a:gd name="T103" fmla="*/ 54 h 100"/>
              <a:gd name="T104" fmla="*/ 89 w 96"/>
              <a:gd name="T105" fmla="*/ 50 h 100"/>
              <a:gd name="T106" fmla="*/ 94 w 96"/>
              <a:gd name="T107" fmla="*/ 53 h 100"/>
              <a:gd name="T108" fmla="*/ 66 w 96"/>
              <a:gd name="T109" fmla="*/ 9 h 100"/>
              <a:gd name="T110" fmla="*/ 78 w 96"/>
              <a:gd name="T111" fmla="*/ 7 h 100"/>
              <a:gd name="T112" fmla="*/ 80 w 96"/>
              <a:gd name="T113" fmla="*/ 4 h 100"/>
              <a:gd name="T114" fmla="*/ 78 w 96"/>
              <a:gd name="T115" fmla="*/ 1 h 100"/>
              <a:gd name="T116" fmla="*/ 78 w 96"/>
              <a:gd name="T117" fmla="*/ 3 h 100"/>
              <a:gd name="T118" fmla="*/ 76 w 96"/>
              <a:gd name="T119" fmla="*/ 5 h 100"/>
              <a:gd name="T120" fmla="*/ 78 w 96"/>
              <a:gd name="T121" fmla="*/ 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6" h="100">
                <a:moveTo>
                  <a:pt x="95" y="51"/>
                </a:moveTo>
                <a:cubicBezTo>
                  <a:pt x="95" y="49"/>
                  <a:pt x="95" y="49"/>
                  <a:pt x="95" y="49"/>
                </a:cubicBezTo>
                <a:cubicBezTo>
                  <a:pt x="95" y="46"/>
                  <a:pt x="95" y="46"/>
                  <a:pt x="95" y="46"/>
                </a:cubicBezTo>
                <a:cubicBezTo>
                  <a:pt x="94" y="44"/>
                  <a:pt x="94" y="44"/>
                  <a:pt x="94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2" y="42"/>
                  <a:pt x="92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0"/>
                  <a:pt x="91" y="40"/>
                  <a:pt x="91" y="40"/>
                </a:cubicBezTo>
                <a:cubicBezTo>
                  <a:pt x="92" y="39"/>
                  <a:pt x="92" y="39"/>
                  <a:pt x="92" y="39"/>
                </a:cubicBezTo>
                <a:cubicBezTo>
                  <a:pt x="92" y="36"/>
                  <a:pt x="92" y="36"/>
                  <a:pt x="92" y="36"/>
                </a:cubicBezTo>
                <a:cubicBezTo>
                  <a:pt x="91" y="34"/>
                  <a:pt x="91" y="34"/>
                  <a:pt x="91" y="34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0"/>
                  <a:pt x="91" y="30"/>
                  <a:pt x="91" y="30"/>
                </a:cubicBezTo>
                <a:cubicBezTo>
                  <a:pt x="89" y="29"/>
                  <a:pt x="89" y="29"/>
                  <a:pt x="89" y="29"/>
                </a:cubicBezTo>
                <a:cubicBezTo>
                  <a:pt x="86" y="27"/>
                  <a:pt x="86" y="27"/>
                  <a:pt x="86" y="27"/>
                </a:cubicBezTo>
                <a:cubicBezTo>
                  <a:pt x="85" y="26"/>
                  <a:pt x="85" y="26"/>
                  <a:pt x="85" y="26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0"/>
                  <a:pt x="88" y="20"/>
                  <a:pt x="88" y="20"/>
                </a:cubicBezTo>
                <a:cubicBezTo>
                  <a:pt x="86" y="17"/>
                  <a:pt x="86" y="17"/>
                  <a:pt x="86" y="17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14"/>
                  <a:pt x="84" y="14"/>
                  <a:pt x="84" y="14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1" y="10"/>
                  <a:pt x="81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8" y="11"/>
                  <a:pt x="78" y="11"/>
                  <a:pt x="78" y="11"/>
                </a:cubicBezTo>
                <a:cubicBezTo>
                  <a:pt x="76" y="9"/>
                  <a:pt x="76" y="9"/>
                  <a:pt x="76" y="9"/>
                </a:cubicBezTo>
                <a:cubicBezTo>
                  <a:pt x="74" y="7"/>
                  <a:pt x="74" y="7"/>
                  <a:pt x="74" y="7"/>
                </a:cubicBezTo>
                <a:cubicBezTo>
                  <a:pt x="72" y="7"/>
                  <a:pt x="72" y="7"/>
                  <a:pt x="72" y="7"/>
                </a:cubicBezTo>
                <a:cubicBezTo>
                  <a:pt x="69" y="6"/>
                  <a:pt x="69" y="6"/>
                  <a:pt x="69" y="6"/>
                </a:cubicBezTo>
                <a:cubicBezTo>
                  <a:pt x="66" y="7"/>
                  <a:pt x="66" y="7"/>
                  <a:pt x="66" y="7"/>
                </a:cubicBezTo>
                <a:cubicBezTo>
                  <a:pt x="65" y="9"/>
                  <a:pt x="65" y="9"/>
                  <a:pt x="65" y="9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3" y="10"/>
                  <a:pt x="63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58" y="11"/>
                  <a:pt x="58" y="11"/>
                  <a:pt x="58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8" y="13"/>
                  <a:pt x="58" y="13"/>
                  <a:pt x="58" y="13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11"/>
                  <a:pt x="52" y="11"/>
                  <a:pt x="52" y="11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1"/>
                  <a:pt x="51" y="11"/>
                  <a:pt x="51" y="11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7"/>
                  <a:pt x="53" y="7"/>
                  <a:pt x="53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49" y="7"/>
                  <a:pt x="49" y="7"/>
                  <a:pt x="49" y="7"/>
                </a:cubicBezTo>
                <a:cubicBezTo>
                  <a:pt x="46" y="7"/>
                  <a:pt x="46" y="7"/>
                  <a:pt x="46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6"/>
                  <a:pt x="45" y="6"/>
                  <a:pt x="45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3"/>
                  <a:pt x="42" y="3"/>
                  <a:pt x="42" y="3"/>
                </a:cubicBezTo>
                <a:cubicBezTo>
                  <a:pt x="39" y="1"/>
                  <a:pt x="39" y="1"/>
                  <a:pt x="39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7"/>
                  <a:pt x="31" y="7"/>
                  <a:pt x="31" y="7"/>
                </a:cubicBezTo>
                <a:cubicBezTo>
                  <a:pt x="29" y="9"/>
                  <a:pt x="29" y="9"/>
                  <a:pt x="29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2" y="10"/>
                  <a:pt x="32" y="10"/>
                  <a:pt x="32" y="10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9"/>
                  <a:pt x="28" y="19"/>
                  <a:pt x="28" y="19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9"/>
                  <a:pt x="25" y="19"/>
                  <a:pt x="25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7"/>
                  <a:pt x="23" y="17"/>
                  <a:pt x="23" y="17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20"/>
                  <a:pt x="12" y="20"/>
                  <a:pt x="12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9"/>
                  <a:pt x="13" y="29"/>
                  <a:pt x="13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2"/>
                  <a:pt x="9" y="32"/>
                  <a:pt x="9" y="32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4"/>
                  <a:pt x="12" y="34"/>
                  <a:pt x="12" y="34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9"/>
                  <a:pt x="9" y="39"/>
                  <a:pt x="9" y="39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0" y="42"/>
                  <a:pt x="0" y="42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4"/>
                  <a:pt x="3" y="44"/>
                  <a:pt x="3" y="44"/>
                </a:cubicBezTo>
                <a:cubicBezTo>
                  <a:pt x="3" y="47"/>
                  <a:pt x="3" y="47"/>
                  <a:pt x="3" y="47"/>
                </a:cubicBezTo>
                <a:cubicBezTo>
                  <a:pt x="2" y="49"/>
                  <a:pt x="2" y="49"/>
                  <a:pt x="2" y="49"/>
                </a:cubicBezTo>
                <a:cubicBezTo>
                  <a:pt x="0" y="50"/>
                  <a:pt x="0" y="50"/>
                  <a:pt x="0" y="50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3"/>
                  <a:pt x="2" y="53"/>
                  <a:pt x="2" y="53"/>
                </a:cubicBezTo>
                <a:cubicBezTo>
                  <a:pt x="2" y="54"/>
                  <a:pt x="2" y="54"/>
                  <a:pt x="2" y="54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60"/>
                  <a:pt x="5" y="60"/>
                  <a:pt x="5" y="60"/>
                </a:cubicBezTo>
                <a:cubicBezTo>
                  <a:pt x="3" y="62"/>
                  <a:pt x="3" y="62"/>
                  <a:pt x="3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3"/>
                  <a:pt x="2" y="63"/>
                  <a:pt x="2" y="63"/>
                </a:cubicBezTo>
                <a:cubicBezTo>
                  <a:pt x="2" y="64"/>
                  <a:pt x="2" y="64"/>
                  <a:pt x="2" y="64"/>
                </a:cubicBezTo>
                <a:cubicBezTo>
                  <a:pt x="5" y="66"/>
                  <a:pt x="5" y="66"/>
                  <a:pt x="5" y="66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9"/>
                  <a:pt x="6" y="69"/>
                  <a:pt x="6" y="69"/>
                </a:cubicBezTo>
                <a:cubicBezTo>
                  <a:pt x="5" y="72"/>
                  <a:pt x="5" y="72"/>
                  <a:pt x="5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9" y="76"/>
                  <a:pt x="9" y="76"/>
                  <a:pt x="9" y="76"/>
                </a:cubicBezTo>
                <a:cubicBezTo>
                  <a:pt x="10" y="75"/>
                  <a:pt x="10" y="75"/>
                  <a:pt x="10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76"/>
                  <a:pt x="12" y="76"/>
                  <a:pt x="12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8" y="76"/>
                  <a:pt x="18" y="76"/>
                  <a:pt x="18" y="76"/>
                </a:cubicBezTo>
                <a:cubicBezTo>
                  <a:pt x="20" y="77"/>
                  <a:pt x="20" y="77"/>
                  <a:pt x="20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5" y="77"/>
                  <a:pt x="25" y="77"/>
                  <a:pt x="25" y="77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90"/>
                  <a:pt x="18" y="90"/>
                  <a:pt x="18" y="90"/>
                </a:cubicBezTo>
                <a:cubicBezTo>
                  <a:pt x="16" y="93"/>
                  <a:pt x="16" y="93"/>
                  <a:pt x="16" y="93"/>
                </a:cubicBezTo>
                <a:cubicBezTo>
                  <a:pt x="16" y="95"/>
                  <a:pt x="16" y="95"/>
                  <a:pt x="16" y="95"/>
                </a:cubicBezTo>
                <a:cubicBezTo>
                  <a:pt x="16" y="96"/>
                  <a:pt x="16" y="96"/>
                  <a:pt x="16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20" y="97"/>
                  <a:pt x="20" y="97"/>
                  <a:pt x="20" y="97"/>
                </a:cubicBezTo>
                <a:cubicBezTo>
                  <a:pt x="23" y="96"/>
                  <a:pt x="23" y="96"/>
                  <a:pt x="23" y="96"/>
                </a:cubicBezTo>
                <a:cubicBezTo>
                  <a:pt x="26" y="96"/>
                  <a:pt x="26" y="96"/>
                  <a:pt x="26" y="96"/>
                </a:cubicBezTo>
                <a:cubicBezTo>
                  <a:pt x="27" y="95"/>
                  <a:pt x="27" y="95"/>
                  <a:pt x="27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8" y="95"/>
                  <a:pt x="28" y="95"/>
                  <a:pt x="28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33" y="95"/>
                  <a:pt x="33" y="95"/>
                  <a:pt x="33" y="95"/>
                </a:cubicBezTo>
                <a:cubicBezTo>
                  <a:pt x="36" y="96"/>
                  <a:pt x="36" y="96"/>
                  <a:pt x="36" y="96"/>
                </a:cubicBezTo>
                <a:cubicBezTo>
                  <a:pt x="39" y="97"/>
                  <a:pt x="39" y="97"/>
                  <a:pt x="39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2" y="97"/>
                  <a:pt x="42" y="97"/>
                  <a:pt x="42" y="97"/>
                </a:cubicBezTo>
                <a:cubicBezTo>
                  <a:pt x="45" y="99"/>
                  <a:pt x="45" y="99"/>
                  <a:pt x="45" y="99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99"/>
                  <a:pt x="46" y="99"/>
                  <a:pt x="46" y="99"/>
                </a:cubicBezTo>
                <a:cubicBezTo>
                  <a:pt x="48" y="96"/>
                  <a:pt x="48" y="96"/>
                  <a:pt x="48" y="96"/>
                </a:cubicBezTo>
                <a:cubicBezTo>
                  <a:pt x="51" y="97"/>
                  <a:pt x="51" y="97"/>
                  <a:pt x="51" y="97"/>
                </a:cubicBezTo>
                <a:cubicBezTo>
                  <a:pt x="52" y="97"/>
                  <a:pt x="52" y="97"/>
                  <a:pt x="52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5" y="99"/>
                  <a:pt x="55" y="99"/>
                  <a:pt x="55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7" y="98"/>
                  <a:pt x="57" y="98"/>
                  <a:pt x="57" y="98"/>
                </a:cubicBezTo>
                <a:cubicBezTo>
                  <a:pt x="59" y="97"/>
                  <a:pt x="59" y="97"/>
                  <a:pt x="59" y="97"/>
                </a:cubicBezTo>
                <a:cubicBezTo>
                  <a:pt x="62" y="96"/>
                  <a:pt x="62" y="96"/>
                  <a:pt x="62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6" y="95"/>
                  <a:pt x="66" y="95"/>
                  <a:pt x="66" y="95"/>
                </a:cubicBezTo>
                <a:cubicBezTo>
                  <a:pt x="69" y="96"/>
                  <a:pt x="69" y="96"/>
                  <a:pt x="69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2" y="95"/>
                  <a:pt x="72" y="95"/>
                  <a:pt x="72" y="95"/>
                </a:cubicBezTo>
                <a:cubicBezTo>
                  <a:pt x="72" y="96"/>
                  <a:pt x="72" y="96"/>
                  <a:pt x="72" y="96"/>
                </a:cubicBezTo>
                <a:cubicBezTo>
                  <a:pt x="74" y="97"/>
                  <a:pt x="74" y="97"/>
                  <a:pt x="74" y="97"/>
                </a:cubicBezTo>
                <a:cubicBezTo>
                  <a:pt x="75" y="97"/>
                  <a:pt x="75" y="97"/>
                  <a:pt x="75" y="97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5"/>
                  <a:pt x="75" y="95"/>
                  <a:pt x="75" y="95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0"/>
                  <a:pt x="74" y="90"/>
                  <a:pt x="74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4" y="89"/>
                  <a:pt x="74" y="89"/>
                  <a:pt x="74" y="89"/>
                </a:cubicBezTo>
                <a:cubicBezTo>
                  <a:pt x="76" y="87"/>
                  <a:pt x="76" y="87"/>
                  <a:pt x="76" y="87"/>
                </a:cubicBezTo>
                <a:cubicBezTo>
                  <a:pt x="78" y="86"/>
                  <a:pt x="78" y="86"/>
                  <a:pt x="78" y="86"/>
                </a:cubicBezTo>
                <a:cubicBezTo>
                  <a:pt x="79" y="85"/>
                  <a:pt x="79" y="85"/>
                  <a:pt x="79" y="85"/>
                </a:cubicBezTo>
                <a:cubicBezTo>
                  <a:pt x="79" y="83"/>
                  <a:pt x="79" y="83"/>
                  <a:pt x="79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2"/>
                  <a:pt x="84" y="82"/>
                  <a:pt x="84" y="82"/>
                </a:cubicBezTo>
                <a:cubicBezTo>
                  <a:pt x="82" y="80"/>
                  <a:pt x="82" y="80"/>
                  <a:pt x="82" y="80"/>
                </a:cubicBezTo>
                <a:cubicBezTo>
                  <a:pt x="79" y="77"/>
                  <a:pt x="79" y="77"/>
                  <a:pt x="79" y="77"/>
                </a:cubicBezTo>
                <a:cubicBezTo>
                  <a:pt x="74" y="73"/>
                  <a:pt x="74" y="73"/>
                  <a:pt x="74" y="73"/>
                </a:cubicBezTo>
                <a:cubicBezTo>
                  <a:pt x="71" y="70"/>
                  <a:pt x="71" y="70"/>
                  <a:pt x="71" y="70"/>
                </a:cubicBezTo>
                <a:cubicBezTo>
                  <a:pt x="68" y="67"/>
                  <a:pt x="68" y="67"/>
                  <a:pt x="68" y="67"/>
                </a:cubicBezTo>
                <a:cubicBezTo>
                  <a:pt x="69" y="66"/>
                  <a:pt x="69" y="66"/>
                  <a:pt x="69" y="66"/>
                </a:cubicBezTo>
                <a:cubicBezTo>
                  <a:pt x="68" y="63"/>
                  <a:pt x="68" y="63"/>
                  <a:pt x="68" y="63"/>
                </a:cubicBezTo>
                <a:cubicBezTo>
                  <a:pt x="67" y="62"/>
                  <a:pt x="67" y="62"/>
                  <a:pt x="67" y="62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1"/>
                  <a:pt x="67" y="61"/>
                  <a:pt x="67" y="61"/>
                </a:cubicBezTo>
                <a:cubicBezTo>
                  <a:pt x="68" y="60"/>
                  <a:pt x="68" y="60"/>
                  <a:pt x="68" y="60"/>
                </a:cubicBezTo>
                <a:cubicBezTo>
                  <a:pt x="71" y="59"/>
                  <a:pt x="71" y="59"/>
                  <a:pt x="71" y="59"/>
                </a:cubicBezTo>
                <a:cubicBezTo>
                  <a:pt x="75" y="57"/>
                  <a:pt x="75" y="57"/>
                  <a:pt x="75" y="57"/>
                </a:cubicBezTo>
                <a:cubicBezTo>
                  <a:pt x="79" y="56"/>
                  <a:pt x="79" y="56"/>
                  <a:pt x="79" y="56"/>
                </a:cubicBezTo>
                <a:cubicBezTo>
                  <a:pt x="82" y="54"/>
                  <a:pt x="82" y="54"/>
                  <a:pt x="82" y="54"/>
                </a:cubicBezTo>
                <a:cubicBezTo>
                  <a:pt x="87" y="52"/>
                  <a:pt x="87" y="52"/>
                  <a:pt x="87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3"/>
                  <a:pt x="91" y="53"/>
                  <a:pt x="91" y="53"/>
                </a:cubicBezTo>
                <a:cubicBezTo>
                  <a:pt x="92" y="53"/>
                  <a:pt x="92" y="53"/>
                  <a:pt x="92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5" y="52"/>
                  <a:pt x="95" y="52"/>
                  <a:pt x="95" y="52"/>
                </a:cubicBezTo>
                <a:cubicBezTo>
                  <a:pt x="96" y="52"/>
                  <a:pt x="96" y="52"/>
                  <a:pt x="96" y="52"/>
                </a:cubicBezTo>
                <a:lnTo>
                  <a:pt x="95" y="51"/>
                </a:lnTo>
                <a:close/>
                <a:moveTo>
                  <a:pt x="66" y="9"/>
                </a:moveTo>
                <a:cubicBezTo>
                  <a:pt x="68" y="7"/>
                  <a:pt x="68" y="7"/>
                  <a:pt x="68" y="7"/>
                </a:cubicBezTo>
                <a:cubicBezTo>
                  <a:pt x="69" y="7"/>
                  <a:pt x="69" y="7"/>
                  <a:pt x="69" y="7"/>
                </a:cubicBezTo>
                <a:lnTo>
                  <a:pt x="66" y="9"/>
                </a:lnTo>
                <a:close/>
                <a:moveTo>
                  <a:pt x="78" y="7"/>
                </a:moveTo>
                <a:cubicBezTo>
                  <a:pt x="79" y="7"/>
                  <a:pt x="79" y="7"/>
                  <a:pt x="79" y="7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3"/>
                  <a:pt x="80" y="3"/>
                  <a:pt x="80" y="3"/>
                </a:cubicBezTo>
                <a:cubicBezTo>
                  <a:pt x="79" y="2"/>
                  <a:pt x="79" y="2"/>
                  <a:pt x="79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1"/>
                  <a:pt x="78" y="1"/>
                  <a:pt x="78" y="1"/>
                </a:cubicBezTo>
                <a:cubicBezTo>
                  <a:pt x="77" y="1"/>
                  <a:pt x="77" y="1"/>
                  <a:pt x="77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7" y="2"/>
                  <a:pt x="77" y="2"/>
                  <a:pt x="77" y="2"/>
                </a:cubicBezTo>
                <a:cubicBezTo>
                  <a:pt x="78" y="3"/>
                  <a:pt x="78" y="3"/>
                  <a:pt x="78" y="3"/>
                </a:cubicBezTo>
                <a:cubicBezTo>
                  <a:pt x="78" y="4"/>
                  <a:pt x="78" y="4"/>
                  <a:pt x="78" y="4"/>
                </a:cubicBezTo>
                <a:cubicBezTo>
                  <a:pt x="76" y="3"/>
                  <a:pt x="76" y="3"/>
                  <a:pt x="76" y="3"/>
                </a:cubicBezTo>
                <a:cubicBezTo>
                  <a:pt x="75" y="3"/>
                  <a:pt x="75" y="3"/>
                  <a:pt x="75" y="3"/>
                </a:cubicBezTo>
                <a:cubicBezTo>
                  <a:pt x="76" y="5"/>
                  <a:pt x="76" y="5"/>
                  <a:pt x="76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6"/>
                  <a:pt x="75" y="6"/>
                  <a:pt x="75" y="6"/>
                </a:cubicBezTo>
                <a:cubicBezTo>
                  <a:pt x="76" y="7"/>
                  <a:pt x="76" y="7"/>
                  <a:pt x="76" y="7"/>
                </a:cubicBezTo>
                <a:cubicBezTo>
                  <a:pt x="78" y="7"/>
                  <a:pt x="78" y="7"/>
                  <a:pt x="78" y="7"/>
                </a:cubicBezTo>
                <a:close/>
              </a:path>
            </a:pathLst>
          </a:custGeom>
          <a:solidFill>
            <a:srgbClr val="7030A0"/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58" name="Freeform 44"/>
          <p:cNvSpPr>
            <a:spLocks/>
          </p:cNvSpPr>
          <p:nvPr/>
        </p:nvSpPr>
        <p:spPr bwMode="auto">
          <a:xfrm>
            <a:off x="3722688" y="2979738"/>
            <a:ext cx="366712" cy="347662"/>
          </a:xfrm>
          <a:custGeom>
            <a:avLst/>
            <a:gdLst>
              <a:gd name="T0" fmla="*/ 35 w 40"/>
              <a:gd name="T1" fmla="*/ 0 h 35"/>
              <a:gd name="T2" fmla="*/ 27 w 40"/>
              <a:gd name="T3" fmla="*/ 1 h 35"/>
              <a:gd name="T4" fmla="*/ 21 w 40"/>
              <a:gd name="T5" fmla="*/ 4 h 35"/>
              <a:gd name="T6" fmla="*/ 17 w 40"/>
              <a:gd name="T7" fmla="*/ 7 h 35"/>
              <a:gd name="T8" fmla="*/ 13 w 40"/>
              <a:gd name="T9" fmla="*/ 8 h 35"/>
              <a:gd name="T10" fmla="*/ 7 w 40"/>
              <a:gd name="T11" fmla="*/ 20 h 35"/>
              <a:gd name="T12" fmla="*/ 10 w 40"/>
              <a:gd name="T13" fmla="*/ 23 h 35"/>
              <a:gd name="T14" fmla="*/ 10 w 40"/>
              <a:gd name="T15" fmla="*/ 24 h 35"/>
              <a:gd name="T16" fmla="*/ 7 w 40"/>
              <a:gd name="T17" fmla="*/ 24 h 35"/>
              <a:gd name="T18" fmla="*/ 7 w 40"/>
              <a:gd name="T19" fmla="*/ 25 h 35"/>
              <a:gd name="T20" fmla="*/ 2 w 40"/>
              <a:gd name="T21" fmla="*/ 24 h 35"/>
              <a:gd name="T22" fmla="*/ 2 w 40"/>
              <a:gd name="T23" fmla="*/ 27 h 35"/>
              <a:gd name="T24" fmla="*/ 8 w 40"/>
              <a:gd name="T25" fmla="*/ 27 h 35"/>
              <a:gd name="T26" fmla="*/ 10 w 40"/>
              <a:gd name="T27" fmla="*/ 27 h 35"/>
              <a:gd name="T28" fmla="*/ 13 w 40"/>
              <a:gd name="T29" fmla="*/ 27 h 35"/>
              <a:gd name="T30" fmla="*/ 15 w 40"/>
              <a:gd name="T31" fmla="*/ 27 h 35"/>
              <a:gd name="T32" fmla="*/ 18 w 40"/>
              <a:gd name="T33" fmla="*/ 28 h 35"/>
              <a:gd name="T34" fmla="*/ 23 w 40"/>
              <a:gd name="T35" fmla="*/ 29 h 35"/>
              <a:gd name="T36" fmla="*/ 23 w 40"/>
              <a:gd name="T37" fmla="*/ 33 h 35"/>
              <a:gd name="T38" fmla="*/ 24 w 40"/>
              <a:gd name="T39" fmla="*/ 35 h 35"/>
              <a:gd name="T40" fmla="*/ 27 w 40"/>
              <a:gd name="T41" fmla="*/ 35 h 35"/>
              <a:gd name="T42" fmla="*/ 27 w 40"/>
              <a:gd name="T43" fmla="*/ 33 h 35"/>
              <a:gd name="T44" fmla="*/ 27 w 40"/>
              <a:gd name="T45" fmla="*/ 30 h 35"/>
              <a:gd name="T46" fmla="*/ 28 w 40"/>
              <a:gd name="T47" fmla="*/ 25 h 35"/>
              <a:gd name="T48" fmla="*/ 25 w 40"/>
              <a:gd name="T49" fmla="*/ 23 h 35"/>
              <a:gd name="T50" fmla="*/ 27 w 40"/>
              <a:gd name="T51" fmla="*/ 21 h 35"/>
              <a:gd name="T52" fmla="*/ 33 w 40"/>
              <a:gd name="T53" fmla="*/ 21 h 35"/>
              <a:gd name="T54" fmla="*/ 34 w 40"/>
              <a:gd name="T55" fmla="*/ 18 h 35"/>
              <a:gd name="T56" fmla="*/ 37 w 40"/>
              <a:gd name="T57" fmla="*/ 15 h 35"/>
              <a:gd name="T58" fmla="*/ 34 w 40"/>
              <a:gd name="T59" fmla="*/ 13 h 35"/>
              <a:gd name="T60" fmla="*/ 35 w 40"/>
              <a:gd name="T61" fmla="*/ 11 h 35"/>
              <a:gd name="T62" fmla="*/ 37 w 40"/>
              <a:gd name="T63" fmla="*/ 10 h 35"/>
              <a:gd name="T64" fmla="*/ 38 w 40"/>
              <a:gd name="T65" fmla="*/ 7 h 35"/>
              <a:gd name="T66" fmla="*/ 39 w 40"/>
              <a:gd name="T67" fmla="*/ 4 h 35"/>
              <a:gd name="T68" fmla="*/ 37 w 40"/>
              <a:gd name="T69" fmla="*/ 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" h="35">
                <a:moveTo>
                  <a:pt x="37" y="1"/>
                </a:moveTo>
                <a:cubicBezTo>
                  <a:pt x="35" y="0"/>
                  <a:pt x="35" y="0"/>
                  <a:pt x="3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7" y="1"/>
                  <a:pt x="27" y="1"/>
                  <a:pt x="27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21" y="4"/>
                  <a:pt x="21" y="4"/>
                  <a:pt x="21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17" y="7"/>
                  <a:pt x="17" y="7"/>
                  <a:pt x="17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8"/>
                  <a:pt x="13" y="8"/>
                  <a:pt x="13" y="8"/>
                </a:cubicBezTo>
                <a:cubicBezTo>
                  <a:pt x="11" y="14"/>
                  <a:pt x="11" y="14"/>
                  <a:pt x="11" y="14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1"/>
                  <a:pt x="7" y="21"/>
                  <a:pt x="7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5"/>
                  <a:pt x="7" y="25"/>
                  <a:pt x="7" y="25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5"/>
                  <a:pt x="13" y="25"/>
                  <a:pt x="13" y="25"/>
                </a:cubicBezTo>
                <a:cubicBezTo>
                  <a:pt x="15" y="27"/>
                  <a:pt x="15" y="27"/>
                  <a:pt x="15" y="27"/>
                </a:cubicBezTo>
                <a:cubicBezTo>
                  <a:pt x="17" y="25"/>
                  <a:pt x="17" y="25"/>
                  <a:pt x="17" y="25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30"/>
                  <a:pt x="24" y="31"/>
                  <a:pt x="24" y="31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3"/>
                  <a:pt x="27" y="33"/>
                  <a:pt x="27" y="33"/>
                </a:cubicBezTo>
                <a:cubicBezTo>
                  <a:pt x="25" y="31"/>
                  <a:pt x="25" y="31"/>
                  <a:pt x="25" y="31"/>
                </a:cubicBezTo>
                <a:cubicBezTo>
                  <a:pt x="27" y="30"/>
                  <a:pt x="27" y="30"/>
                  <a:pt x="27" y="30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4"/>
                  <a:pt x="28" y="24"/>
                  <a:pt x="28" y="24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1"/>
                  <a:pt x="25" y="21"/>
                  <a:pt x="25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0"/>
                  <a:pt x="28" y="20"/>
                  <a:pt x="28" y="20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5" y="17"/>
                  <a:pt x="35" y="17"/>
                  <a:pt x="35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4"/>
                  <a:pt x="37" y="14"/>
                  <a:pt x="37" y="14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1"/>
                  <a:pt x="34" y="11"/>
                  <a:pt x="34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2"/>
                  <a:pt x="40" y="2"/>
                  <a:pt x="40" y="2"/>
                </a:cubicBez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59" name="Freeform 46"/>
          <p:cNvSpPr>
            <a:spLocks/>
          </p:cNvSpPr>
          <p:nvPr/>
        </p:nvSpPr>
        <p:spPr bwMode="auto">
          <a:xfrm>
            <a:off x="6654803" y="5368925"/>
            <a:ext cx="234950" cy="141288"/>
          </a:xfrm>
          <a:custGeom>
            <a:avLst/>
            <a:gdLst>
              <a:gd name="T0" fmla="*/ 2 w 68"/>
              <a:gd name="T1" fmla="*/ 24 h 37"/>
              <a:gd name="T2" fmla="*/ 0 w 68"/>
              <a:gd name="T3" fmla="*/ 18 h 37"/>
              <a:gd name="T4" fmla="*/ 0 w 68"/>
              <a:gd name="T5" fmla="*/ 18 h 37"/>
              <a:gd name="T6" fmla="*/ 2 w 68"/>
              <a:gd name="T7" fmla="*/ 18 h 37"/>
              <a:gd name="T8" fmla="*/ 8 w 68"/>
              <a:gd name="T9" fmla="*/ 18 h 37"/>
              <a:gd name="T10" fmla="*/ 13 w 68"/>
              <a:gd name="T11" fmla="*/ 16 h 37"/>
              <a:gd name="T12" fmla="*/ 13 w 68"/>
              <a:gd name="T13" fmla="*/ 16 h 37"/>
              <a:gd name="T14" fmla="*/ 18 w 68"/>
              <a:gd name="T15" fmla="*/ 16 h 37"/>
              <a:gd name="T16" fmla="*/ 18 w 68"/>
              <a:gd name="T17" fmla="*/ 11 h 37"/>
              <a:gd name="T18" fmla="*/ 21 w 68"/>
              <a:gd name="T19" fmla="*/ 11 h 37"/>
              <a:gd name="T20" fmla="*/ 21 w 68"/>
              <a:gd name="T21" fmla="*/ 8 h 37"/>
              <a:gd name="T22" fmla="*/ 21 w 68"/>
              <a:gd name="T23" fmla="*/ 8 h 37"/>
              <a:gd name="T24" fmla="*/ 34 w 68"/>
              <a:gd name="T25" fmla="*/ 11 h 37"/>
              <a:gd name="T26" fmla="*/ 45 w 68"/>
              <a:gd name="T27" fmla="*/ 8 h 37"/>
              <a:gd name="T28" fmla="*/ 45 w 68"/>
              <a:gd name="T29" fmla="*/ 8 h 37"/>
              <a:gd name="T30" fmla="*/ 55 w 68"/>
              <a:gd name="T31" fmla="*/ 3 h 37"/>
              <a:gd name="T32" fmla="*/ 68 w 68"/>
              <a:gd name="T33" fmla="*/ 0 h 37"/>
              <a:gd name="T34" fmla="*/ 68 w 68"/>
              <a:gd name="T35" fmla="*/ 0 h 37"/>
              <a:gd name="T36" fmla="*/ 60 w 68"/>
              <a:gd name="T37" fmla="*/ 3 h 37"/>
              <a:gd name="T38" fmla="*/ 52 w 68"/>
              <a:gd name="T39" fmla="*/ 11 h 37"/>
              <a:gd name="T40" fmla="*/ 52 w 68"/>
              <a:gd name="T41" fmla="*/ 11 h 37"/>
              <a:gd name="T42" fmla="*/ 47 w 68"/>
              <a:gd name="T43" fmla="*/ 16 h 37"/>
              <a:gd name="T44" fmla="*/ 47 w 68"/>
              <a:gd name="T45" fmla="*/ 16 h 37"/>
              <a:gd name="T46" fmla="*/ 55 w 68"/>
              <a:gd name="T47" fmla="*/ 24 h 37"/>
              <a:gd name="T48" fmla="*/ 55 w 68"/>
              <a:gd name="T49" fmla="*/ 24 h 37"/>
              <a:gd name="T50" fmla="*/ 47 w 68"/>
              <a:gd name="T51" fmla="*/ 24 h 37"/>
              <a:gd name="T52" fmla="*/ 45 w 68"/>
              <a:gd name="T53" fmla="*/ 24 h 37"/>
              <a:gd name="T54" fmla="*/ 45 w 68"/>
              <a:gd name="T55" fmla="*/ 24 h 37"/>
              <a:gd name="T56" fmla="*/ 37 w 68"/>
              <a:gd name="T57" fmla="*/ 29 h 37"/>
              <a:gd name="T58" fmla="*/ 37 w 68"/>
              <a:gd name="T59" fmla="*/ 29 h 37"/>
              <a:gd name="T60" fmla="*/ 29 w 68"/>
              <a:gd name="T61" fmla="*/ 34 h 37"/>
              <a:gd name="T62" fmla="*/ 26 w 68"/>
              <a:gd name="T63" fmla="*/ 34 h 37"/>
              <a:gd name="T64" fmla="*/ 26 w 68"/>
              <a:gd name="T65" fmla="*/ 37 h 37"/>
              <a:gd name="T66" fmla="*/ 26 w 68"/>
              <a:gd name="T67" fmla="*/ 37 h 37"/>
              <a:gd name="T68" fmla="*/ 10 w 68"/>
              <a:gd name="T69" fmla="*/ 34 h 37"/>
              <a:gd name="T70" fmla="*/ 8 w 68"/>
              <a:gd name="T71" fmla="*/ 29 h 37"/>
              <a:gd name="T72" fmla="*/ 2 w 68"/>
              <a:gd name="T73" fmla="*/ 24 h 37"/>
              <a:gd name="T74" fmla="*/ 2 w 68"/>
              <a:gd name="T75" fmla="*/ 24 h 37"/>
              <a:gd name="T76" fmla="*/ 2 w 68"/>
              <a:gd name="T77" fmla="*/ 24 h 37"/>
              <a:gd name="T78" fmla="*/ 2 w 68"/>
              <a:gd name="T79" fmla="*/ 24 h 37"/>
              <a:gd name="T80" fmla="*/ 2 w 68"/>
              <a:gd name="T81" fmla="*/ 24 h 37"/>
              <a:gd name="T82" fmla="*/ 2 w 68"/>
              <a:gd name="T83" fmla="*/ 24 h 37"/>
              <a:gd name="T84" fmla="*/ 2 w 68"/>
              <a:gd name="T85" fmla="*/ 24 h 37"/>
              <a:gd name="T86" fmla="*/ 2 w 68"/>
              <a:gd name="T87" fmla="*/ 24 h 37"/>
              <a:gd name="T88" fmla="*/ 2 w 68"/>
              <a:gd name="T89" fmla="*/ 24 h 37"/>
              <a:gd name="T90" fmla="*/ 2 w 68"/>
              <a:gd name="T91" fmla="*/ 24 h 37"/>
              <a:gd name="T92" fmla="*/ 2 w 68"/>
              <a:gd name="T93" fmla="*/ 24 h 37"/>
              <a:gd name="T94" fmla="*/ 2 w 68"/>
              <a:gd name="T95" fmla="*/ 2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8" h="37">
                <a:moveTo>
                  <a:pt x="2" y="24"/>
                </a:moveTo>
                <a:lnTo>
                  <a:pt x="0" y="18"/>
                </a:lnTo>
                <a:lnTo>
                  <a:pt x="0" y="18"/>
                </a:lnTo>
                <a:lnTo>
                  <a:pt x="2" y="18"/>
                </a:lnTo>
                <a:lnTo>
                  <a:pt x="8" y="18"/>
                </a:lnTo>
                <a:lnTo>
                  <a:pt x="13" y="16"/>
                </a:lnTo>
                <a:lnTo>
                  <a:pt x="13" y="16"/>
                </a:lnTo>
                <a:lnTo>
                  <a:pt x="18" y="16"/>
                </a:lnTo>
                <a:lnTo>
                  <a:pt x="18" y="11"/>
                </a:lnTo>
                <a:lnTo>
                  <a:pt x="21" y="11"/>
                </a:lnTo>
                <a:lnTo>
                  <a:pt x="21" y="8"/>
                </a:lnTo>
                <a:lnTo>
                  <a:pt x="21" y="8"/>
                </a:lnTo>
                <a:lnTo>
                  <a:pt x="34" y="11"/>
                </a:lnTo>
                <a:lnTo>
                  <a:pt x="45" y="8"/>
                </a:lnTo>
                <a:lnTo>
                  <a:pt x="45" y="8"/>
                </a:lnTo>
                <a:lnTo>
                  <a:pt x="55" y="3"/>
                </a:lnTo>
                <a:lnTo>
                  <a:pt x="68" y="0"/>
                </a:lnTo>
                <a:lnTo>
                  <a:pt x="68" y="0"/>
                </a:lnTo>
                <a:lnTo>
                  <a:pt x="60" y="3"/>
                </a:lnTo>
                <a:lnTo>
                  <a:pt x="52" y="11"/>
                </a:lnTo>
                <a:lnTo>
                  <a:pt x="52" y="11"/>
                </a:lnTo>
                <a:lnTo>
                  <a:pt x="47" y="16"/>
                </a:lnTo>
                <a:lnTo>
                  <a:pt x="47" y="16"/>
                </a:lnTo>
                <a:lnTo>
                  <a:pt x="55" y="24"/>
                </a:lnTo>
                <a:lnTo>
                  <a:pt x="55" y="24"/>
                </a:lnTo>
                <a:lnTo>
                  <a:pt x="47" y="24"/>
                </a:lnTo>
                <a:lnTo>
                  <a:pt x="45" y="24"/>
                </a:lnTo>
                <a:lnTo>
                  <a:pt x="45" y="24"/>
                </a:lnTo>
                <a:lnTo>
                  <a:pt x="37" y="29"/>
                </a:lnTo>
                <a:lnTo>
                  <a:pt x="37" y="29"/>
                </a:lnTo>
                <a:lnTo>
                  <a:pt x="29" y="34"/>
                </a:lnTo>
                <a:lnTo>
                  <a:pt x="26" y="34"/>
                </a:lnTo>
                <a:lnTo>
                  <a:pt x="26" y="37"/>
                </a:lnTo>
                <a:lnTo>
                  <a:pt x="26" y="37"/>
                </a:lnTo>
                <a:lnTo>
                  <a:pt x="10" y="34"/>
                </a:lnTo>
                <a:lnTo>
                  <a:pt x="8" y="29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cxnSp>
        <p:nvCxnSpPr>
          <p:cNvPr id="160" name="Straight Connector 159"/>
          <p:cNvCxnSpPr>
            <a:cxnSpLocks noChangeShapeType="1"/>
            <a:stCxn id="164" idx="3"/>
          </p:cNvCxnSpPr>
          <p:nvPr/>
        </p:nvCxnSpPr>
        <p:spPr bwMode="auto">
          <a:xfrm>
            <a:off x="2339753" y="3123874"/>
            <a:ext cx="814610" cy="135129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lg" len="lg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61" name="Table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778943"/>
              </p:ext>
            </p:extLst>
          </p:nvPr>
        </p:nvGraphicFramePr>
        <p:xfrm>
          <a:off x="6654803" y="1484784"/>
          <a:ext cx="2381693" cy="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693"/>
              </a:tblGrid>
              <a:tr h="221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/>
                        <a:t>LITHUANIA</a:t>
                      </a:r>
                    </a:p>
                  </a:txBody>
                  <a:tcPr marL="91442" marR="91442" marT="45634" marB="45634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91652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Translation</a:t>
                      </a:r>
                      <a:r>
                        <a:rPr lang="en-GB" sz="900" baseline="0" dirty="0" smtClean="0"/>
                        <a:t> of the DigComp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GB" sz="900" baseline="0" dirty="0" smtClean="0"/>
                        <a:t>framework by the </a:t>
                      </a:r>
                      <a:r>
                        <a:rPr lang="en-GB" sz="900" dirty="0" smtClean="0">
                          <a:hlinkClick r:id="rId4"/>
                        </a:rPr>
                        <a:t>Education Development Centre</a:t>
                      </a:r>
                      <a:r>
                        <a:rPr lang="en-GB" sz="900" dirty="0" smtClean="0"/>
                        <a:t>. Used</a:t>
                      </a:r>
                      <a:r>
                        <a:rPr lang="en-GB" sz="900" baseline="0" dirty="0" smtClean="0"/>
                        <a:t> for Teacher PD</a:t>
                      </a:r>
                      <a:endParaRPr lang="en-GB" sz="900" dirty="0"/>
                    </a:p>
                  </a:txBody>
                  <a:tcPr marL="91442" marR="91442" marT="45634" marB="45634"/>
                </a:tc>
              </a:tr>
            </a:tbl>
          </a:graphicData>
        </a:graphic>
      </p:graphicFrame>
      <p:cxnSp>
        <p:nvCxnSpPr>
          <p:cNvPr id="162" name="Straight Connector 161"/>
          <p:cNvCxnSpPr>
            <a:cxnSpLocks noChangeShapeType="1"/>
            <a:endCxn id="135" idx="23"/>
          </p:cNvCxnSpPr>
          <p:nvPr/>
        </p:nvCxnSpPr>
        <p:spPr bwMode="auto">
          <a:xfrm flipV="1">
            <a:off x="5148064" y="2198969"/>
            <a:ext cx="638595" cy="3674803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sm" len="sm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Straight Connector 162"/>
          <p:cNvCxnSpPr>
            <a:cxnSpLocks noChangeShapeType="1"/>
          </p:cNvCxnSpPr>
          <p:nvPr/>
        </p:nvCxnSpPr>
        <p:spPr bwMode="auto">
          <a:xfrm>
            <a:off x="2267744" y="4135444"/>
            <a:ext cx="972347" cy="388954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lg" len="lg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64" name="Table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68060"/>
              </p:ext>
            </p:extLst>
          </p:nvPr>
        </p:nvGraphicFramePr>
        <p:xfrm>
          <a:off x="179513" y="2746740"/>
          <a:ext cx="2160240" cy="754268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225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NAVARRA, SPAIN</a:t>
                      </a:r>
                    </a:p>
                  </a:txBody>
                  <a:tcPr marL="91411" marR="91411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5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Navarra Department of Education uses DigComp as a key reference  for strategic planning</a:t>
                      </a:r>
                    </a:p>
                  </a:txBody>
                  <a:tcPr marL="91411" marR="91411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cxnSp>
        <p:nvCxnSpPr>
          <p:cNvPr id="165" name="Straight Connector 164"/>
          <p:cNvCxnSpPr>
            <a:cxnSpLocks noChangeShapeType="1"/>
            <a:endCxn id="151" idx="10"/>
          </p:cNvCxnSpPr>
          <p:nvPr/>
        </p:nvCxnSpPr>
        <p:spPr bwMode="auto">
          <a:xfrm flipH="1" flipV="1">
            <a:off x="5427849" y="939611"/>
            <a:ext cx="1344429" cy="1840102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sm" len="sm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66" name="Table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59862"/>
              </p:ext>
            </p:extLst>
          </p:nvPr>
        </p:nvGraphicFramePr>
        <p:xfrm>
          <a:off x="6654803" y="4005064"/>
          <a:ext cx="2381693" cy="62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693"/>
              </a:tblGrid>
              <a:tr h="251238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/>
                        <a:t>EXTREMADURA,</a:t>
                      </a:r>
                      <a:r>
                        <a:rPr lang="en-GB" sz="1050" b="1" baseline="0" dirty="0" smtClean="0"/>
                        <a:t> SPAIN</a:t>
                      </a:r>
                      <a:endParaRPr lang="en-GB" sz="1050" b="1" dirty="0"/>
                    </a:p>
                  </a:txBody>
                  <a:tcPr marL="91472" marR="91472" marT="45609" marB="45609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39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aseline="0" dirty="0" smtClean="0"/>
                        <a:t>Extremadura implements </a:t>
                      </a:r>
                      <a:r>
                        <a:rPr lang="es-ES" sz="900" baseline="0" dirty="0" smtClean="0">
                          <a:hlinkClick r:id="rId5"/>
                        </a:rPr>
                        <a:t>Teachers Digital Competence Portfolio </a:t>
                      </a:r>
                      <a:r>
                        <a:rPr lang="es-ES" sz="900" baseline="0" dirty="0" smtClean="0"/>
                        <a:t>based on DigComp</a:t>
                      </a:r>
                      <a:endParaRPr lang="en-GB" sz="900" baseline="0" dirty="0" smtClean="0"/>
                    </a:p>
                  </a:txBody>
                  <a:tcPr marL="91472" marR="91472" marT="45609" marB="45609"/>
                </a:tc>
              </a:tr>
            </a:tbl>
          </a:graphicData>
        </a:graphic>
      </p:graphicFrame>
      <p:cxnSp>
        <p:nvCxnSpPr>
          <p:cNvPr id="167" name="Straight Connector 166"/>
          <p:cNvCxnSpPr>
            <a:cxnSpLocks noChangeShapeType="1"/>
          </p:cNvCxnSpPr>
          <p:nvPr/>
        </p:nvCxnSpPr>
        <p:spPr bwMode="auto">
          <a:xfrm flipH="1">
            <a:off x="2709871" y="4005064"/>
            <a:ext cx="4062407" cy="832495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lg" len="lg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Straight Connector 167"/>
          <p:cNvCxnSpPr>
            <a:cxnSpLocks noChangeShapeType="1"/>
          </p:cNvCxnSpPr>
          <p:nvPr/>
        </p:nvCxnSpPr>
        <p:spPr bwMode="auto">
          <a:xfrm>
            <a:off x="3459094" y="938213"/>
            <a:ext cx="993844" cy="3197231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sm" len="sm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9" name="ZoneTexte 7"/>
          <p:cNvSpPr txBox="1"/>
          <p:nvPr/>
        </p:nvSpPr>
        <p:spPr>
          <a:xfrm>
            <a:off x="4288830" y="44624"/>
            <a:ext cx="20113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b="1" dirty="0">
                <a:solidFill>
                  <a:srgbClr val="EEECE1">
                    <a:lumMod val="25000"/>
                  </a:srgbClr>
                </a:solidFill>
                <a:latin typeface="Calibri"/>
                <a:ea typeface="MS PGothic" pitchFamily="34" charset="-128"/>
              </a:rPr>
              <a:t>Member State </a:t>
            </a:r>
            <a:r>
              <a:rPr lang="en-GB" b="1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MS PGothic" pitchFamily="34" charset="-128"/>
              </a:rPr>
              <a:t>implementations</a:t>
            </a:r>
          </a:p>
          <a:p>
            <a:pPr algn="ctr" eaLnBrk="0" hangingPunct="0">
              <a:defRPr/>
            </a:pPr>
            <a:r>
              <a:rPr lang="fi-FI" b="1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MS PGothic" pitchFamily="34" charset="-128"/>
              </a:rPr>
              <a:t>Jan 2017</a:t>
            </a:r>
            <a:endParaRPr lang="en-GB" b="1" dirty="0">
              <a:solidFill>
                <a:srgbClr val="EEECE1">
                  <a:lumMod val="25000"/>
                </a:srgbClr>
              </a:solidFill>
              <a:latin typeface="Calibri"/>
              <a:ea typeface="MS PGothic" pitchFamily="34" charset="-128"/>
            </a:endParaRPr>
          </a:p>
        </p:txBody>
      </p:sp>
      <p:cxnSp>
        <p:nvCxnSpPr>
          <p:cNvPr id="170" name="Straight Connector 169"/>
          <p:cNvCxnSpPr>
            <a:cxnSpLocks noChangeShapeType="1"/>
            <a:endCxn id="130" idx="42"/>
          </p:cNvCxnSpPr>
          <p:nvPr/>
        </p:nvCxnSpPr>
        <p:spPr bwMode="auto">
          <a:xfrm flipH="1">
            <a:off x="2427408" y="4787900"/>
            <a:ext cx="4227395" cy="180194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sm" len="sm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1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964242"/>
              </p:ext>
            </p:extLst>
          </p:nvPr>
        </p:nvGraphicFramePr>
        <p:xfrm>
          <a:off x="4870015" y="5265629"/>
          <a:ext cx="1718209" cy="683651"/>
        </p:xfrm>
        <a:graphic>
          <a:graphicData uri="http://schemas.openxmlformats.org/drawingml/2006/table">
            <a:tbl>
              <a:tblPr/>
              <a:tblGrid>
                <a:gridCol w="1718209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ESTONIA</a:t>
                      </a:r>
                    </a:p>
                  </a:txBody>
                  <a:tcPr marL="91429" marR="91429" marT="45820" marB="458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A79B"/>
                    </a:solidFill>
                  </a:tcPr>
                </a:tc>
              </a:tr>
              <a:tr h="431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From 2017 on, all 9</a:t>
                      </a:r>
                      <a:r>
                        <a:rPr lang="en-GB" sz="900" baseline="30000" dirty="0" smtClean="0"/>
                        <a:t>th</a:t>
                      </a:r>
                      <a:r>
                        <a:rPr lang="en-GB" sz="900" baseline="0" dirty="0" smtClean="0"/>
                        <a:t> graders will be evaluated using DigComp</a:t>
                      </a:r>
                      <a:endParaRPr lang="en-GB" sz="900" dirty="0" smtClean="0"/>
                    </a:p>
                  </a:txBody>
                  <a:tcPr marL="91429" marR="91429" marT="45820" marB="458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cxnSp>
        <p:nvCxnSpPr>
          <p:cNvPr id="172" name="Straight Connector 171"/>
          <p:cNvCxnSpPr>
            <a:cxnSpLocks noChangeShapeType="1"/>
          </p:cNvCxnSpPr>
          <p:nvPr/>
        </p:nvCxnSpPr>
        <p:spPr bwMode="auto">
          <a:xfrm>
            <a:off x="2267744" y="4710135"/>
            <a:ext cx="504056" cy="388159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lg" len="lg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Straight Connector 217"/>
          <p:cNvCxnSpPr>
            <a:cxnSpLocks noChangeShapeType="1"/>
          </p:cNvCxnSpPr>
          <p:nvPr/>
        </p:nvCxnSpPr>
        <p:spPr bwMode="auto">
          <a:xfrm flipV="1">
            <a:off x="2123728" y="3261807"/>
            <a:ext cx="1736279" cy="2248406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sm" len="sm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Straight Connector 173"/>
          <p:cNvCxnSpPr>
            <a:cxnSpLocks noChangeShapeType="1"/>
          </p:cNvCxnSpPr>
          <p:nvPr/>
        </p:nvCxnSpPr>
        <p:spPr bwMode="auto">
          <a:xfrm>
            <a:off x="2911478" y="1124744"/>
            <a:ext cx="328613" cy="2028825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sm" len="sm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5" name="Table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23938"/>
              </p:ext>
            </p:extLst>
          </p:nvPr>
        </p:nvGraphicFramePr>
        <p:xfrm>
          <a:off x="174526" y="3573016"/>
          <a:ext cx="2170212" cy="891296"/>
        </p:xfrm>
        <a:graphic>
          <a:graphicData uri="http://schemas.openxmlformats.org/drawingml/2006/table">
            <a:tbl>
              <a:tblPr/>
              <a:tblGrid>
                <a:gridCol w="2170212"/>
              </a:tblGrid>
              <a:tr h="2159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BASQUE COUNTRY, SPAIN</a:t>
                      </a:r>
                    </a:p>
                  </a:txBody>
                  <a:tcPr marL="91392" marR="91392" marT="45659" marB="456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499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hlinkClick r:id="rId6"/>
                        </a:rPr>
                        <a:t>Ikanos</a:t>
                      </a:r>
                      <a:r>
                        <a:rPr kumimoji="0" lang="en-GB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hlinkClick r:id="rId6"/>
                        </a:rPr>
                        <a:t> project</a:t>
                      </a:r>
                      <a:r>
                        <a:rPr kumimoji="0" lang="en-GB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developed by the Basque Government to deploy the Digital Agenda. Free </a:t>
                      </a:r>
                      <a:r>
                        <a:rPr kumimoji="0" lang="en-GB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hlinkClick r:id="rId7"/>
                        </a:rPr>
                        <a:t>DigComp self-assessment </a:t>
                      </a:r>
                      <a:r>
                        <a:rPr kumimoji="0" lang="en-GB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and training</a:t>
                      </a:r>
                    </a:p>
                  </a:txBody>
                  <a:tcPr marL="91392" marR="91392" marT="45659" marB="456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6" name="Table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1117"/>
              </p:ext>
            </p:extLst>
          </p:nvPr>
        </p:nvGraphicFramePr>
        <p:xfrm>
          <a:off x="179512" y="197266"/>
          <a:ext cx="2016224" cy="891444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25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POLAND</a:t>
                      </a:r>
                    </a:p>
                  </a:txBody>
                  <a:tcPr marL="91470" marR="9147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635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 Min. of Digital Affairs  </a:t>
                      </a:r>
                      <a:r>
                        <a:rPr kumimoji="0" lang="fi-FI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published</a:t>
                      </a:r>
                      <a:r>
                        <a:rPr kumimoji="0" 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a </a:t>
                      </a:r>
                      <a:r>
                        <a:rPr kumimoji="0" 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8"/>
                        </a:rPr>
                        <a:t> </a:t>
                      </a:r>
                      <a:r>
                        <a:rPr kumimoji="0" lang="fi-FI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8"/>
                        </a:rPr>
                        <a:t>catalogue</a:t>
                      </a:r>
                      <a:r>
                        <a:rPr kumimoji="0" 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8"/>
                        </a:rPr>
                        <a:t> of  </a:t>
                      </a:r>
                      <a:r>
                        <a:rPr kumimoji="0" lang="fi-FI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8"/>
                        </a:rPr>
                        <a:t>digital</a:t>
                      </a:r>
                      <a:r>
                        <a:rPr kumimoji="0" 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8"/>
                        </a:rPr>
                        <a:t> </a:t>
                      </a:r>
                      <a:r>
                        <a:rPr kumimoji="0" lang="fi-FI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8"/>
                        </a:rPr>
                        <a:t>competence</a:t>
                      </a:r>
                      <a:r>
                        <a:rPr kumimoji="0" 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8"/>
                        </a:rPr>
                        <a:t> </a:t>
                      </a:r>
                      <a:r>
                        <a:rPr kumimoji="0" lang="fi-FI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8"/>
                        </a:rPr>
                        <a:t>frameworks</a:t>
                      </a:r>
                      <a:r>
                        <a:rPr kumimoji="0" 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8"/>
                        </a:rPr>
                        <a:t> </a:t>
                      </a:r>
                      <a:r>
                        <a:rPr kumimoji="0" 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for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Digital Poland 2014-2020 referring to DigComp</a:t>
                      </a:r>
                    </a:p>
                  </a:txBody>
                  <a:tcPr marL="91470" marR="9147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7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9281"/>
              </p:ext>
            </p:extLst>
          </p:nvPr>
        </p:nvGraphicFramePr>
        <p:xfrm>
          <a:off x="4673600" y="6021288"/>
          <a:ext cx="1914624" cy="754672"/>
        </p:xfrm>
        <a:graphic>
          <a:graphicData uri="http://schemas.openxmlformats.org/drawingml/2006/table">
            <a:tbl>
              <a:tblPr/>
              <a:tblGrid>
                <a:gridCol w="1914624"/>
              </a:tblGrid>
              <a:tr h="212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POLAND</a:t>
                      </a:r>
                    </a:p>
                  </a:txBody>
                  <a:tcPr marL="91398" marR="91398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A79B"/>
                    </a:solidFill>
                  </a:tcPr>
                </a:tc>
              </a:tr>
              <a:tr h="41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Training for certification purposes based on DigComp provided by 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9"/>
                        </a:rPr>
                        <a:t>ECCC Foundation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and 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0"/>
                        </a:rPr>
                        <a:t>ECDL in Poland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</a:p>
                  </a:txBody>
                  <a:tcPr marL="91398" marR="91398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>
            <a:off x="2066925" y="1859662"/>
            <a:ext cx="2762255" cy="350545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lg" len="lg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9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21311"/>
              </p:ext>
            </p:extLst>
          </p:nvPr>
        </p:nvGraphicFramePr>
        <p:xfrm>
          <a:off x="6654803" y="2252358"/>
          <a:ext cx="2367559" cy="754672"/>
        </p:xfrm>
        <a:graphic>
          <a:graphicData uri="http://schemas.openxmlformats.org/drawingml/2006/table">
            <a:tbl>
              <a:tblPr/>
              <a:tblGrid>
                <a:gridCol w="2367559"/>
              </a:tblGrid>
              <a:tr h="243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NORWAY</a:t>
                      </a:r>
                    </a:p>
                  </a:txBody>
                  <a:tcPr marL="91398" marR="91398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6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 Centre 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for ICT in Education</a:t>
                      </a:r>
                      <a:r>
                        <a:rPr kumimoji="0" 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fi-FI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uses</a:t>
                      </a:r>
                      <a:r>
                        <a:rPr kumimoji="0" 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DigComp as a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references to develop a DigComp framework for the teaching profession</a:t>
                      </a:r>
                    </a:p>
                  </a:txBody>
                  <a:tcPr marL="91398" marR="91398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cxnSp>
        <p:nvCxnSpPr>
          <p:cNvPr id="180" name="Straight Connector 179"/>
          <p:cNvCxnSpPr>
            <a:cxnSpLocks noChangeShapeType="1"/>
            <a:endCxn id="145" idx="13"/>
          </p:cNvCxnSpPr>
          <p:nvPr/>
        </p:nvCxnSpPr>
        <p:spPr bwMode="auto">
          <a:xfrm flipV="1">
            <a:off x="2637636" y="4040657"/>
            <a:ext cx="1935814" cy="2124647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lg" len="lg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1" name="Table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60475"/>
              </p:ext>
            </p:extLst>
          </p:nvPr>
        </p:nvGraphicFramePr>
        <p:xfrm>
          <a:off x="2326094" y="188640"/>
          <a:ext cx="1741850" cy="760764"/>
        </p:xfrm>
        <a:graphic>
          <a:graphicData uri="http://schemas.openxmlformats.org/drawingml/2006/table">
            <a:tbl>
              <a:tblPr/>
              <a:tblGrid>
                <a:gridCol w="1741850"/>
              </a:tblGrid>
              <a:tr h="228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ITALY</a:t>
                      </a:r>
                    </a:p>
                  </a:txBody>
                  <a:tcPr marL="91465" marR="91465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509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1"/>
                        </a:rPr>
                        <a:t>Italian Digital Agenda 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will translate and implement DigComp as part of its strategy</a:t>
                      </a:r>
                    </a:p>
                  </a:txBody>
                  <a:tcPr marL="91465" marR="91465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2" name="Table 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244937"/>
              </p:ext>
            </p:extLst>
          </p:nvPr>
        </p:nvGraphicFramePr>
        <p:xfrm>
          <a:off x="6654803" y="4653136"/>
          <a:ext cx="2381693" cy="75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693"/>
              </a:tblGrid>
              <a:tr h="239006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/>
                        <a:t>PORTUGAL</a:t>
                      </a:r>
                      <a:endParaRPr lang="en-GB" sz="1050" b="1" dirty="0"/>
                    </a:p>
                  </a:txBody>
                  <a:tcPr marL="91472" marR="91472" marT="45609" marB="45609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810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The Min. of Education uses DigComp as an input for teachers' PD. </a:t>
                      </a:r>
                      <a:r>
                        <a:rPr lang="en-GB" sz="900" baseline="0" dirty="0" smtClean="0">
                          <a:hlinkClick r:id="rId12"/>
                        </a:rPr>
                        <a:t>Translation</a:t>
                      </a:r>
                      <a:r>
                        <a:rPr lang="en-GB" sz="900" baseline="0" dirty="0" smtClean="0"/>
                        <a:t>  by </a:t>
                      </a:r>
                      <a:r>
                        <a:rPr lang="en-GB" sz="900" baseline="0" dirty="0" smtClean="0">
                          <a:hlinkClick r:id="rId13"/>
                        </a:rPr>
                        <a:t>CIDTFF</a:t>
                      </a:r>
                      <a:r>
                        <a:rPr lang="en-GB" sz="900" baseline="0" dirty="0" smtClean="0"/>
                        <a:t>, supported by the </a:t>
                      </a:r>
                      <a:r>
                        <a:rPr lang="en-GB" sz="900" baseline="0" dirty="0" err="1" smtClean="0"/>
                        <a:t>MoE</a:t>
                      </a:r>
                      <a:endParaRPr lang="en-GB" sz="900" baseline="0" dirty="0" smtClean="0"/>
                    </a:p>
                  </a:txBody>
                  <a:tcPr marL="91472" marR="91472" marT="45609" marB="45609"/>
                </a:tc>
              </a:tr>
            </a:tbl>
          </a:graphicData>
        </a:graphic>
      </p:graphicFrame>
      <p:graphicFrame>
        <p:nvGraphicFramePr>
          <p:cNvPr id="183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621220"/>
              </p:ext>
            </p:extLst>
          </p:nvPr>
        </p:nvGraphicFramePr>
        <p:xfrm>
          <a:off x="179512" y="5194608"/>
          <a:ext cx="2180685" cy="754672"/>
        </p:xfrm>
        <a:graphic>
          <a:graphicData uri="http://schemas.openxmlformats.org/drawingml/2006/table">
            <a:tbl>
              <a:tblPr/>
              <a:tblGrid>
                <a:gridCol w="2180685"/>
              </a:tblGrid>
              <a:tr h="239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FLANDERS, BELGIUM</a:t>
                      </a:r>
                    </a:p>
                  </a:txBody>
                  <a:tcPr marL="91398" marR="91398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A79B"/>
                    </a:solidFill>
                  </a:tcPr>
                </a:tc>
              </a:tr>
              <a:tr h="487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Dept. of Education use DigComp for a curricula review and development of adult education courses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98" marR="91398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89456"/>
              </p:ext>
            </p:extLst>
          </p:nvPr>
        </p:nvGraphicFramePr>
        <p:xfrm>
          <a:off x="2475158" y="6021288"/>
          <a:ext cx="2168850" cy="759758"/>
        </p:xfrm>
        <a:graphic>
          <a:graphicData uri="http://schemas.openxmlformats.org/drawingml/2006/table">
            <a:tbl>
              <a:tblPr/>
              <a:tblGrid>
                <a:gridCol w="2168850"/>
              </a:tblGrid>
              <a:tr h="256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EMILIA-ROMAGNA REGION, IT </a:t>
                      </a:r>
                    </a:p>
                  </a:txBody>
                  <a:tcPr marL="91398" marR="91398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A79B"/>
                    </a:solidFill>
                  </a:tcPr>
                </a:tc>
              </a:tr>
              <a:tr h="413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Uses DigComp to re-design courses/materials in 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4"/>
                        </a:rPr>
                        <a:t>Pane e internet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 e-inclusion initiative </a:t>
                      </a:r>
                    </a:p>
                  </a:txBody>
                  <a:tcPr marL="91398" marR="91398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cxnSp>
        <p:nvCxnSpPr>
          <p:cNvPr id="185" name="Straight Connector 184"/>
          <p:cNvCxnSpPr>
            <a:cxnSpLocks noChangeShapeType="1"/>
            <a:endCxn id="137" idx="5"/>
          </p:cNvCxnSpPr>
          <p:nvPr/>
        </p:nvCxnSpPr>
        <p:spPr bwMode="auto">
          <a:xfrm flipH="1" flipV="1">
            <a:off x="4918484" y="4070163"/>
            <a:ext cx="1888719" cy="1519077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sm" len="sm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6" name="Table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206490"/>
              </p:ext>
            </p:extLst>
          </p:nvPr>
        </p:nvGraphicFramePr>
        <p:xfrm>
          <a:off x="6654803" y="5440704"/>
          <a:ext cx="2376264" cy="74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2136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/>
                        <a:t>CROATIA</a:t>
                      </a:r>
                      <a:endParaRPr lang="en-GB" sz="900" b="1" dirty="0" smtClean="0"/>
                    </a:p>
                  </a:txBody>
                  <a:tcPr marL="91480" marR="91480" marT="45656" marB="45656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6037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e-Schools</a:t>
                      </a:r>
                      <a:r>
                        <a:rPr lang="en-GB" sz="900" baseline="0" dirty="0" smtClean="0"/>
                        <a:t> project  by Croatian Academic and Research Network uses DigComp to support teachers </a:t>
                      </a:r>
                      <a:endParaRPr lang="en-GB" sz="900" dirty="0"/>
                    </a:p>
                  </a:txBody>
                  <a:tcPr marL="91480" marR="91480" marT="45656" marB="45656"/>
                </a:tc>
              </a:tr>
            </a:tbl>
          </a:graphicData>
        </a:graphic>
      </p:graphicFrame>
      <p:cxnSp>
        <p:nvCxnSpPr>
          <p:cNvPr id="187" name="Straight Connector 186"/>
          <p:cNvCxnSpPr>
            <a:cxnSpLocks noChangeShapeType="1"/>
            <a:endCxn id="132" idx="39"/>
          </p:cNvCxnSpPr>
          <p:nvPr/>
        </p:nvCxnSpPr>
        <p:spPr bwMode="auto">
          <a:xfrm flipH="1" flipV="1">
            <a:off x="4755243" y="3910932"/>
            <a:ext cx="2017035" cy="2398388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sm" len="sm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Straight Connector 187"/>
          <p:cNvCxnSpPr>
            <a:cxnSpLocks noChangeShapeType="1"/>
          </p:cNvCxnSpPr>
          <p:nvPr/>
        </p:nvCxnSpPr>
        <p:spPr bwMode="auto">
          <a:xfrm flipH="1" flipV="1">
            <a:off x="3557588" y="4235064"/>
            <a:ext cx="257175" cy="1232287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lg" len="lg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90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336713"/>
              </p:ext>
            </p:extLst>
          </p:nvPr>
        </p:nvGraphicFramePr>
        <p:xfrm>
          <a:off x="2843808" y="5229200"/>
          <a:ext cx="1796580" cy="754672"/>
        </p:xfrm>
        <a:graphic>
          <a:graphicData uri="http://schemas.openxmlformats.org/drawingml/2006/table">
            <a:tbl>
              <a:tblPr/>
              <a:tblGrid>
                <a:gridCol w="1796580"/>
              </a:tblGrid>
              <a:tr h="197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FRANCE</a:t>
                      </a:r>
                    </a:p>
                  </a:txBody>
                  <a:tcPr marL="91398" marR="91398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A79B"/>
                    </a:solidFill>
                  </a:tcPr>
                </a:tc>
              </a:tr>
              <a:tr h="37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PIX platform being developed by the Min. of Education to certify digital skills  based on DigComp 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98" marR="91398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1" name="Table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56148"/>
              </p:ext>
            </p:extLst>
          </p:nvPr>
        </p:nvGraphicFramePr>
        <p:xfrm>
          <a:off x="179512" y="4437112"/>
          <a:ext cx="2186808" cy="754136"/>
        </p:xfrm>
        <a:graphic>
          <a:graphicData uri="http://schemas.openxmlformats.org/drawingml/2006/table">
            <a:tbl>
              <a:tblPr/>
              <a:tblGrid>
                <a:gridCol w="2186808"/>
              </a:tblGrid>
              <a:tr h="19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ANDALUCIA, SPAIN</a:t>
                      </a:r>
                    </a:p>
                  </a:txBody>
                  <a:tcPr marL="91392" marR="91392" marT="45659" marB="456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51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indent="1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"</a:t>
                      </a:r>
                      <a:r>
                        <a:rPr kumimoji="0" lang="en-GB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hlinkClick r:id="rId15"/>
                        </a:rPr>
                        <a:t>Andalucia digital</a:t>
                      </a:r>
                      <a:r>
                        <a:rPr kumimoji="0" lang="en-GB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" offers free  DigComp self-assessment and training for job-seekers</a:t>
                      </a:r>
                    </a:p>
                  </a:txBody>
                  <a:tcPr marL="91392" marR="91392" marT="45659" marB="456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" name="Table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234653"/>
              </p:ext>
            </p:extLst>
          </p:nvPr>
        </p:nvGraphicFramePr>
        <p:xfrm>
          <a:off x="150778" y="1196752"/>
          <a:ext cx="2044958" cy="762163"/>
        </p:xfrm>
        <a:graphic>
          <a:graphicData uri="http://schemas.openxmlformats.org/drawingml/2006/table">
            <a:tbl>
              <a:tblPr/>
              <a:tblGrid>
                <a:gridCol w="2044958"/>
              </a:tblGrid>
              <a:tr h="259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MALTA</a:t>
                      </a:r>
                    </a:p>
                  </a:txBody>
                  <a:tcPr marL="91420" marR="91420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94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Use of DigComp by the Ministry for Education and Employment in Maltese "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6"/>
                        </a:rPr>
                        <a:t>Digital Strategy 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"</a:t>
                      </a:r>
                    </a:p>
                  </a:txBody>
                  <a:tcPr marL="91420" marR="91420" marT="45750" marB="457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cxnSp>
        <p:nvCxnSpPr>
          <p:cNvPr id="193" name="Straight Connector 192"/>
          <p:cNvCxnSpPr>
            <a:cxnSpLocks noChangeShapeType="1"/>
            <a:endCxn id="141" idx="11"/>
          </p:cNvCxnSpPr>
          <p:nvPr/>
        </p:nvCxnSpPr>
        <p:spPr bwMode="auto">
          <a:xfrm>
            <a:off x="2066925" y="809647"/>
            <a:ext cx="3135838" cy="2067140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sm" len="sm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94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43036"/>
              </p:ext>
            </p:extLst>
          </p:nvPr>
        </p:nvGraphicFramePr>
        <p:xfrm>
          <a:off x="6660233" y="6195756"/>
          <a:ext cx="2384774" cy="617620"/>
        </p:xfrm>
        <a:graphic>
          <a:graphicData uri="http://schemas.openxmlformats.org/drawingml/2006/table">
            <a:tbl>
              <a:tblPr/>
              <a:tblGrid>
                <a:gridCol w="2384774"/>
              </a:tblGrid>
              <a:tr h="218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SLOVENIA</a:t>
                      </a:r>
                    </a:p>
                  </a:txBody>
                  <a:tcPr marL="91429" marR="91429" marT="45820" marB="458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A79B"/>
                    </a:solidFill>
                  </a:tcPr>
                </a:tc>
              </a:tr>
              <a:tr h="357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Translated by National Education Institute. 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DigComp used in assessing students in ICT</a:t>
                      </a:r>
                    </a:p>
                  </a:txBody>
                  <a:tcPr marL="91429" marR="91429" marT="45820" marB="458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" name="Table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932796"/>
              </p:ext>
            </p:extLst>
          </p:nvPr>
        </p:nvGraphicFramePr>
        <p:xfrm>
          <a:off x="2303545" y="1052736"/>
          <a:ext cx="1728192" cy="754284"/>
        </p:xfrm>
        <a:graphic>
          <a:graphicData uri="http://schemas.openxmlformats.org/drawingml/2006/table">
            <a:tbl>
              <a:tblPr/>
              <a:tblGrid>
                <a:gridCol w="1728192"/>
              </a:tblGrid>
              <a:tr h="238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UNITED KINGDOM</a:t>
                      </a:r>
                    </a:p>
                  </a:txBody>
                  <a:tcPr marL="91470" marR="9147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8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7"/>
                        </a:rPr>
                        <a:t>Basic Digital Skills framework,</a:t>
                      </a:r>
                      <a:r>
                        <a:rPr kumimoji="0" 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7"/>
                        </a:rPr>
                        <a:t> 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hlinkClick r:id="rId1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created by GO UK, aligns with DigComp</a:t>
                      </a:r>
                    </a:p>
                  </a:txBody>
                  <a:tcPr marL="91470" marR="91470" marT="45696" marB="456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cxnSp>
        <p:nvCxnSpPr>
          <p:cNvPr id="196" name="Straight Connector 195"/>
          <p:cNvCxnSpPr>
            <a:cxnSpLocks noChangeShapeType="1"/>
          </p:cNvCxnSpPr>
          <p:nvPr/>
        </p:nvCxnSpPr>
        <p:spPr bwMode="auto">
          <a:xfrm flipH="1" flipV="1">
            <a:off x="5373807" y="3146585"/>
            <a:ext cx="39568" cy="3162735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sm" len="sm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97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41685"/>
              </p:ext>
            </p:extLst>
          </p:nvPr>
        </p:nvGraphicFramePr>
        <p:xfrm>
          <a:off x="175141" y="6021288"/>
          <a:ext cx="2180685" cy="754672"/>
        </p:xfrm>
        <a:graphic>
          <a:graphicData uri="http://schemas.openxmlformats.org/drawingml/2006/table">
            <a:tbl>
              <a:tblPr/>
              <a:tblGrid>
                <a:gridCol w="2180685"/>
              </a:tblGrid>
              <a:tr h="179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REBIUN, SPAIN</a:t>
                      </a:r>
                    </a:p>
                  </a:txBody>
                  <a:tcPr marL="91398" marR="91398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A79B"/>
                    </a:solidFill>
                  </a:tcPr>
                </a:tc>
              </a:tr>
              <a:tr h="487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 Network of Spanish University Libraries (REBIUN) uses 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9"/>
                        </a:rPr>
                        <a:t>DigComp to upskill 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students in 76 Spanish universities</a:t>
                      </a:r>
                    </a:p>
                  </a:txBody>
                  <a:tcPr marL="91398" marR="91398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8" name="Table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577"/>
              </p:ext>
            </p:extLst>
          </p:nvPr>
        </p:nvGraphicFramePr>
        <p:xfrm>
          <a:off x="179512" y="1988840"/>
          <a:ext cx="2160240" cy="754268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225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GERMANY</a:t>
                      </a:r>
                    </a:p>
                  </a:txBody>
                  <a:tcPr marL="91411" marR="91411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5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new strategy '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Education in 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digital 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world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' (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20"/>
                        </a:rPr>
                        <a:t>Bildung in der digitalen Welt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builds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on DigComp (+2 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other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frameworks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11" marR="91411" marT="45692" marB="456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cxnSp>
        <p:nvCxnSpPr>
          <p:cNvPr id="199" name="Straight Connector 198"/>
          <p:cNvCxnSpPr>
            <a:cxnSpLocks noChangeShapeType="1"/>
          </p:cNvCxnSpPr>
          <p:nvPr/>
        </p:nvCxnSpPr>
        <p:spPr bwMode="auto">
          <a:xfrm>
            <a:off x="2123728" y="2417763"/>
            <a:ext cx="2448272" cy="630105"/>
          </a:xfrm>
          <a:prstGeom prst="line">
            <a:avLst/>
          </a:prstGeom>
          <a:noFill/>
          <a:ln w="9525">
            <a:solidFill>
              <a:srgbClr val="D9D9D9"/>
            </a:solidFill>
            <a:round/>
            <a:headEnd/>
            <a:tailEnd type="oval" w="sm" len="sm"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5113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AutoShape 8"/>
          <p:cNvSpPr>
            <a:spLocks/>
          </p:cNvSpPr>
          <p:nvPr/>
        </p:nvSpPr>
        <p:spPr bwMode="auto">
          <a:xfrm>
            <a:off x="561975" y="2817813"/>
            <a:ext cx="127000" cy="558800"/>
          </a:xfrm>
          <a:custGeom>
            <a:avLst/>
            <a:gdLst>
              <a:gd name="T0" fmla="*/ 373356 w 21600"/>
              <a:gd name="T1" fmla="*/ 7228181 h 21600"/>
              <a:gd name="T2" fmla="*/ 373356 w 21600"/>
              <a:gd name="T3" fmla="*/ 7228181 h 21600"/>
              <a:gd name="T4" fmla="*/ 373356 w 21600"/>
              <a:gd name="T5" fmla="*/ 7228181 h 21600"/>
              <a:gd name="T6" fmla="*/ 373356 w 21600"/>
              <a:gd name="T7" fmla="*/ 722818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sz="2000"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6049" y="2909982"/>
            <a:ext cx="5476112" cy="3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175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400"/>
              </a:lnSpc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400"/>
              </a:lnSpc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en-GB" sz="4000" b="1" dirty="0" smtClean="0">
                <a:solidFill>
                  <a:schemeClr val="tx1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  <a:sym typeface="Verdana" pitchFamily="34" charset="0"/>
              </a:rPr>
              <a:t>What's next? </a:t>
            </a:r>
            <a:endParaRPr lang="en-GB" sz="4000" b="1" dirty="0">
              <a:solidFill>
                <a:schemeClr val="tx1"/>
              </a:solidFill>
              <a:latin typeface="Verdana"/>
              <a:ea typeface="Calibri" panose="020F0502020204030204" pitchFamily="34" charset="0"/>
              <a:cs typeface="Times New Roman" panose="02020603050405020304" pitchFamily="18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67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6726" y="1340768"/>
            <a:ext cx="820896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DigComp2.1: 8 proficiency 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levels (and examples) </a:t>
            </a:r>
            <a:endParaRPr lang="en-US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3455"/>
            <a:ext cx="8208144" cy="4103687"/>
          </a:xfrm>
        </p:spPr>
        <p:txBody>
          <a:bodyPr/>
          <a:lstStyle/>
          <a:p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246899"/>
              </p:ext>
            </p:extLst>
          </p:nvPr>
        </p:nvGraphicFramePr>
        <p:xfrm>
          <a:off x="467544" y="2204407"/>
          <a:ext cx="8208911" cy="417692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96144"/>
                <a:gridCol w="1080120"/>
                <a:gridCol w="2594907"/>
                <a:gridCol w="1951575"/>
                <a:gridCol w="1286165"/>
              </a:tblGrid>
              <a:tr h="3668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DigComp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2.1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Complexity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Autonomy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domain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3">
                <a:tc row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 tasks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guidance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Remembering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95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 tasks 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Autonomy and with guidance where needed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Remembering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9547">
                <a:tc row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Well-defined and routine tasks, and straightforward problems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my own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Understanding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95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Tasks, and well-defined and non-routine problems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 and according to my needs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Understanding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3">
                <a:tc row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tasks and problems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Guiding others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Applying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95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appropriate tasks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Able to adapt to others in a complex context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Evaluating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04320">
                <a:tc row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i="1" dirty="0" smtClean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to 2.1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Highly-specialised</a:t>
                      </a:r>
                      <a:endParaRPr lang="en-GB" sz="1100" i="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Resolve complex problems with limited solutions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 to contribute to the professional practice and to guide others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95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Resolve complex problems with many interacting factors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 new ideas and processes to the field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56176" y="404664"/>
            <a:ext cx="2519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May 2017</a:t>
            </a:r>
            <a:endParaRPr lang="en-GB" sz="2400" dirty="0">
              <a:solidFill>
                <a:srgbClr val="164194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68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buClr>
            <a:srgbClr val="33ACE3"/>
          </a:buClr>
          <a:defRPr sz="2400" dirty="0" err="1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buClr>
            <a:srgbClr val="33ACE3"/>
          </a:buClr>
          <a:defRPr sz="2400" dirty="0" err="1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scorebo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4_Slide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Slide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3394</TotalTime>
  <Words>1025</Words>
  <Application>Microsoft Office PowerPoint</Application>
  <PresentationFormat>On-screen Show (4:3)</PresentationFormat>
  <Paragraphs>173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Custom Design</vt:lpstr>
      <vt:lpstr>1_Blank</vt:lpstr>
      <vt:lpstr>2_Blank</vt:lpstr>
      <vt:lpstr>6_scoreboard</vt:lpstr>
      <vt:lpstr>24_Slide_Master</vt:lpstr>
      <vt:lpstr>14_Slide_Master</vt:lpstr>
      <vt:lpstr>8_Slide_Master</vt:lpstr>
      <vt:lpstr>9_Slide_Master</vt:lpstr>
      <vt:lpstr>1_Thème Office</vt:lpstr>
      <vt:lpstr>Office Theme</vt:lpstr>
      <vt:lpstr>JRC_Slide_Template_EN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https://ec.europa.eu/jrc/en/digcomp/implementation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JRC Visitors'Centre: May – Nov 2015</dc:title>
  <dc:creator>DURA Adelaide (JRC-ISPRA)</dc:creator>
  <cp:lastModifiedBy>COM</cp:lastModifiedBy>
  <cp:revision>216</cp:revision>
  <cp:lastPrinted>2015-11-04T12:43:10Z</cp:lastPrinted>
  <dcterms:created xsi:type="dcterms:W3CDTF">2015-11-03T14:12:48Z</dcterms:created>
  <dcterms:modified xsi:type="dcterms:W3CDTF">2017-03-07T10:31:46Z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52afc27d-b5bc-4b96-a2eb-04279b695b6e</vt:lpwstr>
  </property>
  <property fmtid="{D5CDD505-2E9C-101B-9397-08002B2CF9AE}" pid="3" name="Offisync_ProviderInitializationData">
    <vt:lpwstr>https://connected.cnect.cec.eu.int</vt:lpwstr>
  </property>
  <property fmtid="{D5CDD505-2E9C-101B-9397-08002B2CF9AE}" pid="4" name="Offisync_UpdateToken">
    <vt:lpwstr>20</vt:lpwstr>
  </property>
  <property fmtid="{D5CDD505-2E9C-101B-9397-08002B2CF9AE}" pid="5" name="Offisync_UniqueId">
    <vt:lpwstr>44390</vt:lpwstr>
  </property>
  <property fmtid="{D5CDD505-2E9C-101B-9397-08002B2CF9AE}" pid="6" name="Offisync_ServerID">
    <vt:lpwstr>0d3b22a6-6203-4efc-8e8e-b5279256493b</vt:lpwstr>
  </property>
  <property fmtid="{D5CDD505-2E9C-101B-9397-08002B2CF9AE}" pid="7" name="Jive_LatestUserAccountName">
    <vt:lpwstr>carrese</vt:lpwstr>
  </property>
  <property fmtid="{D5CDD505-2E9C-101B-9397-08002B2CF9AE}" pid="8" name="Jive_ModifiedButNotPublished">
    <vt:lpwstr/>
  </property>
  <property fmtid="{D5CDD505-2E9C-101B-9397-08002B2CF9AE}" pid="9" name="Jive_PrevVersionNumber">
    <vt:lpwstr/>
  </property>
  <property fmtid="{D5CDD505-2E9C-101B-9397-08002B2CF9AE}" pid="10" name="Jive_VersionGuid_v2.5">
    <vt:lpwstr/>
  </property>
  <property fmtid="{D5CDD505-2E9C-101B-9397-08002B2CF9AE}" pid="11" name="Jive_LatestFileFullName">
    <vt:lpwstr/>
  </property>
</Properties>
</file>