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5" r:id="rId6"/>
    <p:sldId id="264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F21"/>
    <a:srgbClr val="0066CC"/>
    <a:srgbClr val="D81E05"/>
    <a:srgbClr val="A2E4F4"/>
    <a:srgbClr val="84D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1086" autoAdjust="0"/>
  </p:normalViewPr>
  <p:slideViewPr>
    <p:cSldViewPr>
      <p:cViewPr>
        <p:scale>
          <a:sx n="102" d="100"/>
          <a:sy n="102" d="100"/>
        </p:scale>
        <p:origin x="300" y="-2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EF506-8B1F-4133-B095-F63EE1C9A493}" type="doc">
      <dgm:prSet loTypeId="urn:microsoft.com/office/officeart/2005/8/layout/pyramid1" loCatId="pyramid" qsTypeId="urn:microsoft.com/office/officeart/2005/8/quickstyle/simple3" qsCatId="simple" csTypeId="urn:microsoft.com/office/officeart/2005/8/colors/colorful3" csCatId="colorful" phldr="1"/>
      <dgm:spPr/>
    </dgm:pt>
    <dgm:pt modelId="{370DE54F-9D2A-48F0-8346-6FF97A57BFF1}">
      <dgm:prSet phldrT="[Text]"/>
      <dgm:spPr/>
      <dgm:t>
        <a:bodyPr/>
        <a:lstStyle/>
        <a:p>
          <a:r>
            <a:rPr lang="en-US" b="1" dirty="0" smtClean="0"/>
            <a:t>Digital Creators</a:t>
          </a:r>
        </a:p>
        <a:p>
          <a:r>
            <a:rPr lang="en-US" dirty="0" smtClean="0"/>
            <a:t>‘1.2m additional high level skills jobs in digital by 2022’</a:t>
          </a:r>
          <a:endParaRPr lang="en-US" dirty="0"/>
        </a:p>
      </dgm:t>
    </dgm:pt>
    <dgm:pt modelId="{85D528E4-9888-4930-8C05-B05CCC732A16}" type="parTrans" cxnId="{6FAA5CC6-916D-4775-9F98-827AB4649EF0}">
      <dgm:prSet/>
      <dgm:spPr/>
      <dgm:t>
        <a:bodyPr/>
        <a:lstStyle/>
        <a:p>
          <a:endParaRPr lang="en-US"/>
        </a:p>
      </dgm:t>
    </dgm:pt>
    <dgm:pt modelId="{29715797-8A09-4A89-8103-7AB2E26BCFF2}" type="sibTrans" cxnId="{6FAA5CC6-916D-4775-9F98-827AB4649EF0}">
      <dgm:prSet/>
      <dgm:spPr/>
      <dgm:t>
        <a:bodyPr/>
        <a:lstStyle/>
        <a:p>
          <a:endParaRPr lang="en-US"/>
        </a:p>
      </dgm:t>
    </dgm:pt>
    <dgm:pt modelId="{3EB2F1C7-36D8-4768-BE22-C545724A02D6}">
      <dgm:prSet phldrT="[Text]"/>
      <dgm:spPr/>
      <dgm:t>
        <a:bodyPr/>
        <a:lstStyle/>
        <a:p>
          <a:r>
            <a:rPr lang="en-US" b="1" dirty="0" smtClean="0"/>
            <a:t>Digital Workers</a:t>
          </a:r>
        </a:p>
        <a:p>
          <a:r>
            <a:rPr lang="en-US" dirty="0" smtClean="0"/>
            <a:t>‘90% of jobs will require some form of digital skills’</a:t>
          </a:r>
          <a:endParaRPr lang="en-US" dirty="0"/>
        </a:p>
      </dgm:t>
    </dgm:pt>
    <dgm:pt modelId="{59F9CA54-05FC-4CF7-8326-00FBE13E28D5}" type="parTrans" cxnId="{062EE1D3-9A73-4067-8B01-619A5DD7A998}">
      <dgm:prSet/>
      <dgm:spPr/>
      <dgm:t>
        <a:bodyPr/>
        <a:lstStyle/>
        <a:p>
          <a:endParaRPr lang="en-US"/>
        </a:p>
      </dgm:t>
    </dgm:pt>
    <dgm:pt modelId="{A0082069-07B4-46C5-9E22-360F9AD9C77A}" type="sibTrans" cxnId="{062EE1D3-9A73-4067-8B01-619A5DD7A998}">
      <dgm:prSet/>
      <dgm:spPr/>
      <dgm:t>
        <a:bodyPr/>
        <a:lstStyle/>
        <a:p>
          <a:endParaRPr lang="en-US"/>
        </a:p>
      </dgm:t>
    </dgm:pt>
    <dgm:pt modelId="{C4F0D25D-55A1-428E-8553-E249EB2B6E64}">
      <dgm:prSet phldrT="[Text]"/>
      <dgm:spPr/>
      <dgm:t>
        <a:bodyPr/>
        <a:lstStyle/>
        <a:p>
          <a:r>
            <a:rPr lang="en-US" b="1" dirty="0" smtClean="0"/>
            <a:t>Digital Users</a:t>
          </a:r>
        </a:p>
        <a:p>
          <a:r>
            <a:rPr lang="en-US" dirty="0" smtClean="0"/>
            <a:t>‘1 in 20 have not accessed the internet.’</a:t>
          </a:r>
          <a:endParaRPr lang="en-US" dirty="0"/>
        </a:p>
      </dgm:t>
    </dgm:pt>
    <dgm:pt modelId="{B674FCC4-91CC-452C-860D-C9B416AE7723}" type="parTrans" cxnId="{42E3021C-4637-43DA-AC40-AF7A628E2CB9}">
      <dgm:prSet/>
      <dgm:spPr/>
      <dgm:t>
        <a:bodyPr/>
        <a:lstStyle/>
        <a:p>
          <a:endParaRPr lang="en-US"/>
        </a:p>
      </dgm:t>
    </dgm:pt>
    <dgm:pt modelId="{66FDE6CD-2089-46F4-98DB-32663B449235}" type="sibTrans" cxnId="{42E3021C-4637-43DA-AC40-AF7A628E2CB9}">
      <dgm:prSet/>
      <dgm:spPr/>
      <dgm:t>
        <a:bodyPr/>
        <a:lstStyle/>
        <a:p>
          <a:endParaRPr lang="en-US"/>
        </a:p>
      </dgm:t>
    </dgm:pt>
    <dgm:pt modelId="{FF44D837-C7C5-4DD3-A0AA-CBF89D3C75AC}" type="pres">
      <dgm:prSet presAssocID="{B4BEF506-8B1F-4133-B095-F63EE1C9A493}" presName="Name0" presStyleCnt="0">
        <dgm:presLayoutVars>
          <dgm:dir/>
          <dgm:animLvl val="lvl"/>
          <dgm:resizeHandles val="exact"/>
        </dgm:presLayoutVars>
      </dgm:prSet>
      <dgm:spPr/>
    </dgm:pt>
    <dgm:pt modelId="{3296AF12-4270-4B4B-8059-89C37BB2FFA9}" type="pres">
      <dgm:prSet presAssocID="{370DE54F-9D2A-48F0-8346-6FF97A57BFF1}" presName="Name8" presStyleCnt="0"/>
      <dgm:spPr/>
    </dgm:pt>
    <dgm:pt modelId="{C24788A1-A13C-45EF-BA07-FA9CA3449509}" type="pres">
      <dgm:prSet presAssocID="{370DE54F-9D2A-48F0-8346-6FF97A57BFF1}" presName="level" presStyleLbl="node1" presStyleIdx="0" presStyleCnt="3">
        <dgm:presLayoutVars>
          <dgm:chMax val="1"/>
          <dgm:bulletEnabled val="1"/>
        </dgm:presLayoutVars>
      </dgm:prSet>
      <dgm:spPr/>
    </dgm:pt>
    <dgm:pt modelId="{8557ECEA-542F-4504-8676-4C48E3B42D2F}" type="pres">
      <dgm:prSet presAssocID="{370DE54F-9D2A-48F0-8346-6FF97A57BF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9B5F03-25C1-4638-A361-929F2CAC5186}" type="pres">
      <dgm:prSet presAssocID="{3EB2F1C7-36D8-4768-BE22-C545724A02D6}" presName="Name8" presStyleCnt="0"/>
      <dgm:spPr/>
    </dgm:pt>
    <dgm:pt modelId="{49299A4C-95B1-43DC-AB7A-3447FD2928E1}" type="pres">
      <dgm:prSet presAssocID="{3EB2F1C7-36D8-4768-BE22-C545724A02D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A0EAF-68A6-4B32-A066-7D82B5ACED4F}" type="pres">
      <dgm:prSet presAssocID="{3EB2F1C7-36D8-4768-BE22-C545724A02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52146-A0CD-4CC6-943C-108E66D56372}" type="pres">
      <dgm:prSet presAssocID="{C4F0D25D-55A1-428E-8553-E249EB2B6E64}" presName="Name8" presStyleCnt="0"/>
      <dgm:spPr/>
    </dgm:pt>
    <dgm:pt modelId="{A4EE2FB7-10AA-44BC-8113-FEDF7DD97AA5}" type="pres">
      <dgm:prSet presAssocID="{C4F0D25D-55A1-428E-8553-E249EB2B6E6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C0500-8797-413B-837A-F5ED047C2BE9}" type="pres">
      <dgm:prSet presAssocID="{C4F0D25D-55A1-428E-8553-E249EB2B6E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1B447C-38E3-4CAC-B32C-86532F79FDF7}" type="presOf" srcId="{B4BEF506-8B1F-4133-B095-F63EE1C9A493}" destId="{FF44D837-C7C5-4DD3-A0AA-CBF89D3C75AC}" srcOrd="0" destOrd="0" presId="urn:microsoft.com/office/officeart/2005/8/layout/pyramid1"/>
    <dgm:cxn modelId="{6FAA5CC6-916D-4775-9F98-827AB4649EF0}" srcId="{B4BEF506-8B1F-4133-B095-F63EE1C9A493}" destId="{370DE54F-9D2A-48F0-8346-6FF97A57BFF1}" srcOrd="0" destOrd="0" parTransId="{85D528E4-9888-4930-8C05-B05CCC732A16}" sibTransId="{29715797-8A09-4A89-8103-7AB2E26BCFF2}"/>
    <dgm:cxn modelId="{122F7BBE-D55A-4115-B993-A986A15CB43B}" type="presOf" srcId="{370DE54F-9D2A-48F0-8346-6FF97A57BFF1}" destId="{8557ECEA-542F-4504-8676-4C48E3B42D2F}" srcOrd="1" destOrd="0" presId="urn:microsoft.com/office/officeart/2005/8/layout/pyramid1"/>
    <dgm:cxn modelId="{062EE1D3-9A73-4067-8B01-619A5DD7A998}" srcId="{B4BEF506-8B1F-4133-B095-F63EE1C9A493}" destId="{3EB2F1C7-36D8-4768-BE22-C545724A02D6}" srcOrd="1" destOrd="0" parTransId="{59F9CA54-05FC-4CF7-8326-00FBE13E28D5}" sibTransId="{A0082069-07B4-46C5-9E22-360F9AD9C77A}"/>
    <dgm:cxn modelId="{C0BF8CF4-3208-4B4C-A340-08CACA2D08D6}" type="presOf" srcId="{C4F0D25D-55A1-428E-8553-E249EB2B6E64}" destId="{984C0500-8797-413B-837A-F5ED047C2BE9}" srcOrd="1" destOrd="0" presId="urn:microsoft.com/office/officeart/2005/8/layout/pyramid1"/>
    <dgm:cxn modelId="{C5F022DA-D4C2-4056-B85A-6FA235E63218}" type="presOf" srcId="{3EB2F1C7-36D8-4768-BE22-C545724A02D6}" destId="{49299A4C-95B1-43DC-AB7A-3447FD2928E1}" srcOrd="0" destOrd="0" presId="urn:microsoft.com/office/officeart/2005/8/layout/pyramid1"/>
    <dgm:cxn modelId="{B31513ED-B40E-4444-A2FB-720A1C9D45E1}" type="presOf" srcId="{3EB2F1C7-36D8-4768-BE22-C545724A02D6}" destId="{EEFA0EAF-68A6-4B32-A066-7D82B5ACED4F}" srcOrd="1" destOrd="0" presId="urn:microsoft.com/office/officeart/2005/8/layout/pyramid1"/>
    <dgm:cxn modelId="{875A3664-BE39-4DC1-97B6-A6AB4A6D7186}" type="presOf" srcId="{370DE54F-9D2A-48F0-8346-6FF97A57BFF1}" destId="{C24788A1-A13C-45EF-BA07-FA9CA3449509}" srcOrd="0" destOrd="0" presId="urn:microsoft.com/office/officeart/2005/8/layout/pyramid1"/>
    <dgm:cxn modelId="{42E3021C-4637-43DA-AC40-AF7A628E2CB9}" srcId="{B4BEF506-8B1F-4133-B095-F63EE1C9A493}" destId="{C4F0D25D-55A1-428E-8553-E249EB2B6E64}" srcOrd="2" destOrd="0" parTransId="{B674FCC4-91CC-452C-860D-C9B416AE7723}" sibTransId="{66FDE6CD-2089-46F4-98DB-32663B449235}"/>
    <dgm:cxn modelId="{94217512-85DB-4628-96D5-58F8584D7723}" type="presOf" srcId="{C4F0D25D-55A1-428E-8553-E249EB2B6E64}" destId="{A4EE2FB7-10AA-44BC-8113-FEDF7DD97AA5}" srcOrd="0" destOrd="0" presId="urn:microsoft.com/office/officeart/2005/8/layout/pyramid1"/>
    <dgm:cxn modelId="{1DE07B55-6E3C-4684-86BD-1235DBA5D89F}" type="presParOf" srcId="{FF44D837-C7C5-4DD3-A0AA-CBF89D3C75AC}" destId="{3296AF12-4270-4B4B-8059-89C37BB2FFA9}" srcOrd="0" destOrd="0" presId="urn:microsoft.com/office/officeart/2005/8/layout/pyramid1"/>
    <dgm:cxn modelId="{5DDBC5AB-7C9E-431D-A950-A11C5D4B19A9}" type="presParOf" srcId="{3296AF12-4270-4B4B-8059-89C37BB2FFA9}" destId="{C24788A1-A13C-45EF-BA07-FA9CA3449509}" srcOrd="0" destOrd="0" presId="urn:microsoft.com/office/officeart/2005/8/layout/pyramid1"/>
    <dgm:cxn modelId="{F67980F4-315D-46B9-B968-B93C3EE0709B}" type="presParOf" srcId="{3296AF12-4270-4B4B-8059-89C37BB2FFA9}" destId="{8557ECEA-542F-4504-8676-4C48E3B42D2F}" srcOrd="1" destOrd="0" presId="urn:microsoft.com/office/officeart/2005/8/layout/pyramid1"/>
    <dgm:cxn modelId="{477F719F-B7ED-46BB-825C-B10246D998F8}" type="presParOf" srcId="{FF44D837-C7C5-4DD3-A0AA-CBF89D3C75AC}" destId="{9E9B5F03-25C1-4638-A361-929F2CAC5186}" srcOrd="1" destOrd="0" presId="urn:microsoft.com/office/officeart/2005/8/layout/pyramid1"/>
    <dgm:cxn modelId="{64C63616-3FB9-4E76-BD8E-2E2611F969EB}" type="presParOf" srcId="{9E9B5F03-25C1-4638-A361-929F2CAC5186}" destId="{49299A4C-95B1-43DC-AB7A-3447FD2928E1}" srcOrd="0" destOrd="0" presId="urn:microsoft.com/office/officeart/2005/8/layout/pyramid1"/>
    <dgm:cxn modelId="{FACDCB4C-948E-4603-8DDE-2DFBE7286275}" type="presParOf" srcId="{9E9B5F03-25C1-4638-A361-929F2CAC5186}" destId="{EEFA0EAF-68A6-4B32-A066-7D82B5ACED4F}" srcOrd="1" destOrd="0" presId="urn:microsoft.com/office/officeart/2005/8/layout/pyramid1"/>
    <dgm:cxn modelId="{CFBC3FB3-638D-4FA6-81D7-3D928F32EFA6}" type="presParOf" srcId="{FF44D837-C7C5-4DD3-A0AA-CBF89D3C75AC}" destId="{BC852146-A0CD-4CC6-943C-108E66D56372}" srcOrd="2" destOrd="0" presId="urn:microsoft.com/office/officeart/2005/8/layout/pyramid1"/>
    <dgm:cxn modelId="{9F349377-1225-4DB4-A030-343BD30FAC78}" type="presParOf" srcId="{BC852146-A0CD-4CC6-943C-108E66D56372}" destId="{A4EE2FB7-10AA-44BC-8113-FEDF7DD97AA5}" srcOrd="0" destOrd="0" presId="urn:microsoft.com/office/officeart/2005/8/layout/pyramid1"/>
    <dgm:cxn modelId="{CAB8B859-D754-437C-B714-81F4226F7CA5}" type="presParOf" srcId="{BC852146-A0CD-4CC6-943C-108E66D56372}" destId="{984C0500-8797-413B-837A-F5ED047C2BE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788A1-A13C-45EF-BA07-FA9CA3449509}">
      <dsp:nvSpPr>
        <dsp:cNvPr id="0" name=""/>
        <dsp:cNvSpPr/>
      </dsp:nvSpPr>
      <dsp:spPr>
        <a:xfrm>
          <a:off x="2784475" y="0"/>
          <a:ext cx="2784474" cy="1512134"/>
        </a:xfrm>
        <a:prstGeom prst="trapezoid">
          <a:avLst>
            <a:gd name="adj" fmla="val 9207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Digital Creators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‘1.2m additional high level skills jobs in digital by 2022’</a:t>
          </a:r>
          <a:endParaRPr lang="en-US" sz="2300" kern="1200" dirty="0"/>
        </a:p>
      </dsp:txBody>
      <dsp:txXfrm>
        <a:off x="2784475" y="0"/>
        <a:ext cx="2784474" cy="1512134"/>
      </dsp:txXfrm>
    </dsp:sp>
    <dsp:sp modelId="{49299A4C-95B1-43DC-AB7A-3447FD2928E1}">
      <dsp:nvSpPr>
        <dsp:cNvPr id="0" name=""/>
        <dsp:cNvSpPr/>
      </dsp:nvSpPr>
      <dsp:spPr>
        <a:xfrm>
          <a:off x="1392237" y="1512134"/>
          <a:ext cx="5568949" cy="1512134"/>
        </a:xfrm>
        <a:prstGeom prst="trapezoid">
          <a:avLst>
            <a:gd name="adj" fmla="val 92071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Digital Workers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‘90% of jobs will require some form of digital skills’</a:t>
          </a:r>
          <a:endParaRPr lang="en-US" sz="2300" kern="1200" dirty="0"/>
        </a:p>
      </dsp:txBody>
      <dsp:txXfrm>
        <a:off x="2366803" y="1512134"/>
        <a:ext cx="3619817" cy="1512134"/>
      </dsp:txXfrm>
    </dsp:sp>
    <dsp:sp modelId="{A4EE2FB7-10AA-44BC-8113-FEDF7DD97AA5}">
      <dsp:nvSpPr>
        <dsp:cNvPr id="0" name=""/>
        <dsp:cNvSpPr/>
      </dsp:nvSpPr>
      <dsp:spPr>
        <a:xfrm>
          <a:off x="0" y="3024269"/>
          <a:ext cx="8353424" cy="1512134"/>
        </a:xfrm>
        <a:prstGeom prst="trapezoid">
          <a:avLst>
            <a:gd name="adj" fmla="val 92071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Digital Users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‘1 in 20 have not accessed the internet.’</a:t>
          </a:r>
          <a:endParaRPr lang="en-US" sz="2300" kern="1200" dirty="0"/>
        </a:p>
      </dsp:txBody>
      <dsp:txXfrm>
        <a:off x="1461849" y="3024269"/>
        <a:ext cx="5429726" cy="1512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7124E-2638-4731-BB85-671D46AF1E42}" type="datetimeFigureOut">
              <a:rPr lang="en-GB" smtClean="0"/>
              <a:t>07/03/2017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E1F3-E89A-4149-9024-5A23CC9EB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58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365104"/>
            <a:ext cx="7772400" cy="86652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6400800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9B39-2DDB-4978-8430-5233F68C31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819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851104" cy="922114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7048872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DB76-DC62-46CA-A187-F579967E3E46}" type="datetimeFigureOut">
              <a:rPr lang="en-GB"/>
              <a:pPr>
                <a:defRPr/>
              </a:pPr>
              <a:t>07/03/2017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9B4A-4EA5-4E77-9F3C-005F069AC3F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918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6789440" cy="778098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7525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7048872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29538" y="6232525"/>
            <a:ext cx="1019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D3CA6A-2364-440D-955C-220155D6712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142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6861448" cy="778098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4038600" cy="41330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7048872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659563" y="62372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911738-74FD-4FBB-B8CA-ACE51B49A4E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040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6707088" cy="792088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650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7048872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8845-0171-42BA-9419-EAE514366067}" type="datetimeFigureOut">
              <a:rPr lang="en-GB"/>
              <a:pPr>
                <a:defRPr/>
              </a:pPr>
              <a:t>07/03/2017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C377-4942-4132-BF27-0637F37D1EF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993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6789440" cy="936104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4848" y="1340768"/>
            <a:ext cx="8229600" cy="453650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7048872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2479-1FAB-4D6A-938E-DD8B0F83186C}" type="datetimeFigureOut">
              <a:rPr lang="en-GB"/>
              <a:pPr>
                <a:defRPr/>
              </a:pPr>
              <a:t>07/03/2017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55C8-702F-40E6-BCCF-BFBB8F3D78A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282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7186"/>
            <a:ext cx="5111750" cy="4668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3"/>
            <a:ext cx="3008313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7048872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98A9-CCC7-4850-A2F3-9BD7B80B0470}" type="datetimeFigureOut">
              <a:rPr lang="en-GB"/>
              <a:pPr>
                <a:defRPr/>
              </a:pPr>
              <a:t>07/03/2017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594E-D8CD-454D-9A9B-210D5C1AD11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659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6400800" cy="576064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F963-1C51-4F02-B0F1-066B57973616}" type="datetimeFigureOut">
              <a:rPr lang="en-GB"/>
              <a:pPr>
                <a:defRPr/>
              </a:pPr>
              <a:t>07/03/2017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71F4-AB81-4896-B444-29D53AB57B6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6342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7048872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B1F9-590E-4406-A26E-C80A708795EC}" type="datetimeFigureOut">
              <a:rPr lang="en-GB"/>
              <a:pPr>
                <a:defRPr/>
              </a:pPr>
              <a:t>07/03/2017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E96B-C7DE-4CF9-8326-1B75B8DC55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0941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3000"/>
            </a:lvl1pPr>
            <a:lvl2pPr>
              <a:defRPr sz="3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547464" y="6381328"/>
            <a:ext cx="6400800" cy="576064"/>
          </a:xfrm>
        </p:spPr>
        <p:txBody>
          <a:bodyPr>
            <a:normAutofit/>
          </a:bodyPr>
          <a:lstStyle>
            <a:lvl1pPr marL="0" indent="0" algn="l">
              <a:buNone/>
              <a:defRPr sz="16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C4AE-2E67-409C-864C-C5DE61FC7D6F}" type="datetimeFigureOut">
              <a:rPr lang="en-GB"/>
              <a:pPr>
                <a:defRPr/>
              </a:pPr>
              <a:t>07/03/2017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98AC-9860-495D-A98F-2139380A6A3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8378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851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06F59-379D-4191-AC65-F8AF32D9F26B}" type="datetimeFigureOut">
              <a:rPr lang="en-GB"/>
              <a:pPr>
                <a:defRPr/>
              </a:pPr>
              <a:t>07/03/2017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C21921-7DEC-4921-93EE-92DEF140F35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blinairport.com/" TargetMode="External"/><Relationship Id="rId2" Type="http://schemas.openxmlformats.org/officeDocument/2006/relationships/hyperlink" Target="http://www.belfastcityairpor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T3SorW" TargetMode="External"/><Relationship Id="rId2" Type="http://schemas.openxmlformats.org/officeDocument/2006/relationships/hyperlink" Target="http://bit.ly/2n9gLs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aspberrypi.com/" TargetMode="External"/><Relationship Id="rId2" Type="http://schemas.openxmlformats.org/officeDocument/2006/relationships/hyperlink" Target="http://coderdoj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bc.co.uk/makeitdigita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n9io9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Northern_Irelan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themacliv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co.uk/Hotel_Review-g186470-d1202464-Reviews-Premier_Inn_Belfast_City_Cathedral_Quarter_Hotel-Belfast_Northern_Ireland.html" TargetMode="External"/><Relationship Id="rId2" Type="http://schemas.openxmlformats.org/officeDocument/2006/relationships/hyperlink" Target="https://www.tripadvisor.co.uk/Hotel_Review-g186470-d1436044-Reviews-Ramada_Encore_Belfast_City_Centre-Belfast_Northern_Irelan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padvisor.co.uk/Hotel_Review-g186470-d598106-Reviews-Merchant_Hotel-Belfast_Northern_Irelan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Belfast (UK)</a:t>
            </a:r>
            <a:br>
              <a:rPr lang="en-GB" sz="2400" dirty="0" smtClean="0"/>
            </a:br>
            <a:r>
              <a:rPr lang="en-GB" sz="2400" i="1" dirty="0" smtClean="0"/>
              <a:t>‘Working in Partnership to Tackle the Digital Skills Gap’</a:t>
            </a:r>
            <a:endParaRPr lang="en-GB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6400800" cy="576064"/>
          </a:xfrm>
        </p:spPr>
        <p:txBody>
          <a:bodyPr/>
          <a:lstStyle/>
          <a:p>
            <a:r>
              <a:rPr lang="en-GB" dirty="0" smtClean="0"/>
              <a:t>PLA DSG ET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71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 - Airports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two airports in Belfast</a:t>
            </a:r>
          </a:p>
          <a:p>
            <a:pPr lvl="1"/>
            <a:r>
              <a:rPr lang="en-GB" dirty="0" smtClean="0"/>
              <a:t>Belfast </a:t>
            </a:r>
            <a:r>
              <a:rPr lang="en-GB" dirty="0"/>
              <a:t>City Airport </a:t>
            </a:r>
            <a:r>
              <a:rPr lang="en-GB" dirty="0" smtClean="0"/>
              <a:t>(recommended) (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://www.belfastcityairport.com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). Closest for travel in and out of centre. </a:t>
            </a:r>
          </a:p>
          <a:p>
            <a:pPr lvl="1"/>
            <a:r>
              <a:rPr lang="en-GB" dirty="0" smtClean="0"/>
              <a:t>Belfast </a:t>
            </a:r>
            <a:r>
              <a:rPr lang="en-GB" dirty="0"/>
              <a:t>International </a:t>
            </a:r>
            <a:r>
              <a:rPr lang="en-GB" dirty="0" smtClean="0"/>
              <a:t>Airport. Bus to city centre on regular basis. </a:t>
            </a:r>
          </a:p>
          <a:p>
            <a:r>
              <a:rPr lang="en-GB" dirty="0" smtClean="0"/>
              <a:t>You can also fly to </a:t>
            </a:r>
            <a:r>
              <a:rPr lang="en-GB" dirty="0"/>
              <a:t>Dublin Airport (</a:t>
            </a:r>
            <a:r>
              <a:rPr lang="en-GB" dirty="0">
                <a:hlinkClick r:id="rId3"/>
              </a:rPr>
              <a:t>https://www.dublinairport.com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) and take bus / train to Belfast.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29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1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UK </a:t>
            </a:r>
            <a:r>
              <a:rPr lang="en-GB" dirty="0" smtClean="0"/>
              <a:t>Gov</a:t>
            </a:r>
            <a:r>
              <a:rPr lang="en-GB" dirty="0" smtClean="0"/>
              <a:t> Digital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62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a policy commitment from the Department of Culture, Media and Sport.</a:t>
            </a:r>
          </a:p>
          <a:p>
            <a:r>
              <a:rPr lang="en-GB" dirty="0" smtClean="0"/>
              <a:t>Although it is penned a UK document, it is predominantly an England based strategy.</a:t>
            </a:r>
          </a:p>
          <a:p>
            <a:r>
              <a:rPr lang="en-GB" dirty="0" smtClean="0"/>
              <a:t>Policy matters for media, culture, arts and leisure (and education) are devolved to the legislative assemblies across the UK – England, Scotland, Wales and Northern Ireland.</a:t>
            </a:r>
          </a:p>
          <a:p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4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second section ‘Digital Skills and inclusion – giving everyone access to the digital skills they need’ is the section most relevant to skills. See </a:t>
            </a:r>
            <a:r>
              <a:rPr lang="en-GB" dirty="0" smtClean="0">
                <a:hlinkClick r:id="rId2"/>
              </a:rPr>
              <a:t>http://bit.ly/2n9gLsk</a:t>
            </a:r>
            <a:r>
              <a:rPr lang="en-GB" dirty="0" smtClean="0"/>
              <a:t> </a:t>
            </a:r>
          </a:p>
          <a:p>
            <a:r>
              <a:rPr lang="en-GB" dirty="0" smtClean="0"/>
              <a:t>It is broadly in keeping with the recommendations of the House of Lord report ‘Make or Break: UK digital future (2014)’ See </a:t>
            </a:r>
            <a:r>
              <a:rPr lang="en-GB" dirty="0" smtClean="0">
                <a:hlinkClick r:id="rId3"/>
              </a:rPr>
              <a:t>http://bit.ly/1T3SorW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1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Digital Skills Policy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58981"/>
              </p:ext>
            </p:extLst>
          </p:nvPr>
        </p:nvGraphicFramePr>
        <p:xfrm>
          <a:off x="395288" y="1412875"/>
          <a:ext cx="8353425" cy="453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1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 the role of libraries in improving digital inclusion and make them the </a:t>
            </a:r>
            <a:r>
              <a:rPr lang="en-GB" u="sng" dirty="0" smtClean="0"/>
              <a:t>go to provider</a:t>
            </a:r>
            <a:r>
              <a:rPr lang="en-GB" dirty="0" smtClean="0"/>
              <a:t> for digital access.</a:t>
            </a:r>
          </a:p>
          <a:p>
            <a:r>
              <a:rPr lang="en-GB" dirty="0" smtClean="0"/>
              <a:t>Council for Digital Inclusion (England Only) to increase collaboration between public, private and charity sectors. </a:t>
            </a:r>
          </a:p>
          <a:p>
            <a:r>
              <a:rPr lang="en-GB" dirty="0" smtClean="0"/>
              <a:t>Invest £1.1m through NHS to support excluded groups (homeless, mental health, disabled and prisoners).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41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Workers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1.2m digital skilled people required by 2022.</a:t>
            </a:r>
          </a:p>
          <a:p>
            <a:r>
              <a:rPr lang="en-GB" dirty="0" smtClean="0"/>
              <a:t>England (claims) first country (region) in the world to mandate coding at key stage 2. </a:t>
            </a:r>
          </a:p>
          <a:p>
            <a:r>
              <a:rPr lang="en-GB" dirty="0" smtClean="0"/>
              <a:t>Code clubs (5,000) (see </a:t>
            </a:r>
            <a:r>
              <a:rPr lang="en-GB" dirty="0" smtClean="0">
                <a:hlinkClick r:id="rId2"/>
              </a:rPr>
              <a:t>http://coderdojo.com</a:t>
            </a:r>
            <a:r>
              <a:rPr lang="en-GB" dirty="0" smtClean="0"/>
              <a:t> )</a:t>
            </a:r>
          </a:p>
          <a:p>
            <a:r>
              <a:rPr lang="en-GB" dirty="0" smtClean="0"/>
              <a:t>Raspberry Pi Foundation (see </a:t>
            </a:r>
            <a:r>
              <a:rPr lang="en-GB" dirty="0" smtClean="0">
                <a:hlinkClick r:id="rId3"/>
              </a:rPr>
              <a:t>http://raspberrypi.com</a:t>
            </a:r>
            <a:r>
              <a:rPr lang="en-GB" dirty="0" smtClean="0"/>
              <a:t> )</a:t>
            </a:r>
          </a:p>
          <a:p>
            <a:r>
              <a:rPr lang="en-GB" dirty="0" smtClean="0"/>
              <a:t>BBC Make it Digital and </a:t>
            </a:r>
            <a:r>
              <a:rPr lang="en-GB" dirty="0" smtClean="0"/>
              <a:t>micro:bit</a:t>
            </a:r>
            <a:r>
              <a:rPr lang="en-GB" dirty="0" smtClean="0"/>
              <a:t> (see </a:t>
            </a:r>
            <a:r>
              <a:rPr lang="en-GB" dirty="0" smtClean="0">
                <a:hlinkClick r:id="rId4"/>
              </a:rPr>
              <a:t>http://bbc.co.uk/makeitdigital</a:t>
            </a:r>
            <a:r>
              <a:rPr lang="en-GB" dirty="0" smtClean="0"/>
              <a:t> )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1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Creators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Reformed Technical Education Route (England Only) with specialist digital route. </a:t>
            </a:r>
          </a:p>
          <a:p>
            <a:r>
              <a:rPr lang="en-GB" dirty="0" smtClean="0"/>
              <a:t>Digital Degree Apprenticeships (England Only)</a:t>
            </a:r>
          </a:p>
          <a:p>
            <a:r>
              <a:rPr lang="en-GB" dirty="0" smtClean="0"/>
              <a:t>National College for Digital Skills (London)</a:t>
            </a:r>
          </a:p>
          <a:p>
            <a:r>
              <a:rPr lang="en-GB" dirty="0" smtClean="0"/>
              <a:t>Shadbolt</a:t>
            </a:r>
            <a:r>
              <a:rPr lang="en-GB" dirty="0" smtClean="0"/>
              <a:t> review of Computer Science Degrees (see </a:t>
            </a:r>
            <a:r>
              <a:rPr lang="en-GB" dirty="0" smtClean="0">
                <a:hlinkClick r:id="rId2"/>
              </a:rPr>
              <a:t>http://bit.ly/2n9io9l</a:t>
            </a:r>
            <a:r>
              <a:rPr lang="en-GB" dirty="0" smtClean="0"/>
              <a:t> )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59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Diversity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17% of people in tech industry are female, 9.5% of student taking computer science at A-Level (upper secondary examination) are female.</a:t>
            </a:r>
          </a:p>
          <a:p>
            <a:r>
              <a:rPr lang="en-GB" dirty="0" smtClean="0"/>
              <a:t>Development of a Tech Talent Charter – encouraging organisation to think differently.</a:t>
            </a:r>
          </a:p>
          <a:p>
            <a:r>
              <a:rPr lang="en-GB" dirty="0" smtClean="0"/>
              <a:t>50% of students at National College for Digital Skills to be female by 2020.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11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UK, like many other EU countries, has a digital skills deficiency. </a:t>
            </a:r>
          </a:p>
          <a:p>
            <a:r>
              <a:rPr lang="en-GB" dirty="0" smtClean="0"/>
              <a:t>To tackle this agenda requires public, private and third sector organisation to work together.</a:t>
            </a:r>
          </a:p>
          <a:p>
            <a:r>
              <a:rPr lang="en-GB" dirty="0" smtClean="0"/>
              <a:t>This PLA will explore successful partnership working between the sectors to support leaners and the learner econ system.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15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Business-Led Digital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Microsoft – Cloud Skills Imitative (Digital Literacy)</a:t>
            </a:r>
          </a:p>
          <a:p>
            <a:r>
              <a:rPr lang="en-GB" sz="2400" dirty="0" smtClean="0"/>
              <a:t>Google – Digital Garage Initiative (start ups)</a:t>
            </a:r>
          </a:p>
          <a:p>
            <a:r>
              <a:rPr lang="en-GB" sz="2400" dirty="0" smtClean="0"/>
              <a:t>Lloyd’s Bank – Digital Champions (Digital Finance)</a:t>
            </a:r>
          </a:p>
          <a:p>
            <a:r>
              <a:rPr lang="en-GB" sz="2400" dirty="0" smtClean="0"/>
              <a:t>Barclays – Digital Eagles (Digital Banking)</a:t>
            </a:r>
          </a:p>
          <a:p>
            <a:r>
              <a:rPr lang="en-GB" sz="2400" dirty="0" smtClean="0"/>
              <a:t>Amazon Web Services – </a:t>
            </a:r>
            <a:r>
              <a:rPr lang="en-GB" sz="2400" dirty="0" smtClean="0"/>
              <a:t>re:Start</a:t>
            </a:r>
            <a:r>
              <a:rPr lang="en-GB" sz="2400" dirty="0" smtClean="0"/>
              <a:t> (military service reskill programme)</a:t>
            </a:r>
          </a:p>
          <a:p>
            <a:r>
              <a:rPr lang="en-GB" sz="2400" dirty="0" smtClean="0"/>
              <a:t>BT – Barefoot (Teacher CPD)</a:t>
            </a:r>
          </a:p>
          <a:p>
            <a:r>
              <a:rPr lang="en-GB" sz="2400" dirty="0" smtClean="0"/>
              <a:t>Apple – Everyone Can Code (primary skills)</a:t>
            </a:r>
          </a:p>
          <a:p>
            <a:r>
              <a:rPr lang="en-GB" sz="2400" dirty="0" smtClean="0"/>
              <a:t>Sky – Academy Skills (8-19 Digital Media)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15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39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- Belfast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4824536" cy="4752528"/>
          </a:xfrm>
        </p:spPr>
        <p:txBody>
          <a:bodyPr/>
          <a:lstStyle/>
          <a:p>
            <a:r>
              <a:rPr lang="en-GB" sz="1800" b="1" dirty="0" smtClean="0"/>
              <a:t>Belfast</a:t>
            </a:r>
            <a:r>
              <a:rPr lang="en-GB" sz="1800" dirty="0" smtClean="0"/>
              <a:t> is the capital and largest city of </a:t>
            </a:r>
            <a:r>
              <a:rPr lang="en-GB" sz="1800" dirty="0" smtClean="0">
                <a:hlinkClick r:id="rId2" tooltip="Northern Ireland"/>
              </a:rPr>
              <a:t>Northern Ireland</a:t>
            </a:r>
            <a:r>
              <a:rPr lang="en-GB" sz="1800" dirty="0" smtClean="0"/>
              <a:t>, the second largest on the island of Ireland, and the heart of the tenth largest Primary Urban Area in the United Kingdom. </a:t>
            </a:r>
          </a:p>
          <a:p>
            <a:r>
              <a:rPr lang="en-GB" sz="1800" dirty="0" smtClean="0"/>
              <a:t>Belfast was a centre of the Irish linen, tobacco processing, rope-making and shipbuilding industries: in the early 20th century, Harland and Wolff, which built the RMS </a:t>
            </a:r>
            <a:r>
              <a:rPr lang="en-GB" sz="1800" i="1" dirty="0" smtClean="0"/>
              <a:t>Titanic</a:t>
            </a:r>
            <a:r>
              <a:rPr lang="en-GB" sz="1800" dirty="0" smtClean="0"/>
              <a:t>, was the world's biggest and most productive shipyard. </a:t>
            </a:r>
          </a:p>
          <a:p>
            <a:r>
              <a:rPr lang="en-GB" sz="1800" dirty="0" smtClean="0"/>
              <a:t>Belfast is a safe, vibrant and lively city. Most of the attractions are within walking distance of the centre.</a:t>
            </a:r>
          </a:p>
          <a:p>
            <a:endParaRPr lang="en-GB" sz="1800" dirty="0">
              <a:effectLst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45637"/>
            <a:ext cx="3369568" cy="168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73829"/>
            <a:ext cx="3362048" cy="194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78676"/>
            <a:ext cx="3362048" cy="17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Belfast and Digital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5328592" cy="3672408"/>
          </a:xfrm>
        </p:spPr>
        <p:txBody>
          <a:bodyPr/>
          <a:lstStyle/>
          <a:p>
            <a:r>
              <a:rPr lang="en-GB" sz="2000" dirty="0"/>
              <a:t>Over 100 global technology leaders have established business operations in Northern Ireland, including IBM, Intel, SAP, Fujitsu, </a:t>
            </a:r>
            <a:r>
              <a:rPr lang="en-GB" sz="2000" dirty="0"/>
              <a:t>Cybersource</a:t>
            </a:r>
            <a:r>
              <a:rPr lang="en-GB" sz="2000" dirty="0"/>
              <a:t> (VISA), BTI Systems and Rapid7. </a:t>
            </a:r>
          </a:p>
          <a:p>
            <a:r>
              <a:rPr lang="en-GB" sz="2000" dirty="0" smtClean="0"/>
              <a:t>Vibrant </a:t>
            </a:r>
            <a:r>
              <a:rPr lang="en-GB" sz="2000" dirty="0"/>
              <a:t>clusters and expertise in cyber security, financial software, mobile telecoms, network management, data analytics, payments technology and health </a:t>
            </a:r>
            <a:r>
              <a:rPr lang="en-GB" sz="2000" dirty="0" smtClean="0"/>
              <a:t>IT.</a:t>
            </a:r>
          </a:p>
          <a:p>
            <a:r>
              <a:rPr lang="en-GB" sz="2000" dirty="0" smtClean="0"/>
              <a:t>Strong </a:t>
            </a:r>
            <a:r>
              <a:rPr lang="en-GB" sz="2000" dirty="0"/>
              <a:t>technology focus of the two </a:t>
            </a:r>
            <a:r>
              <a:rPr lang="en-GB" sz="2000" dirty="0" smtClean="0"/>
              <a:t>universities (Queen’s University of Belfast and Ulster University), </a:t>
            </a:r>
            <a:r>
              <a:rPr lang="en-GB" sz="2000" dirty="0"/>
              <a:t>leading-edge R&amp;D, availability of talented graduates and a competitive cost base. </a:t>
            </a:r>
          </a:p>
          <a:p>
            <a:endParaRPr lang="en-GB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82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 in UK is Devolved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5112568" cy="2376264"/>
          </a:xfrm>
        </p:spPr>
        <p:txBody>
          <a:bodyPr/>
          <a:lstStyle/>
          <a:p>
            <a:r>
              <a:rPr lang="en-GB" sz="2400" dirty="0" smtClean="0"/>
              <a:t>Education Policy in the UK is Devolved to the regions. This means there are differences in educational approach to digital skills across UK.</a:t>
            </a:r>
          </a:p>
          <a:p>
            <a:r>
              <a:rPr lang="en-GB" sz="2400" dirty="0" smtClean="0"/>
              <a:t>However, UK strategies have a strong influence on regional policy decision.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32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Northern Ireland Digital Skills Framework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464" y="1124744"/>
            <a:ext cx="8201000" cy="504110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79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 – Conference 5</a:t>
            </a:r>
            <a:r>
              <a:rPr lang="en-GB" baseline="30000" dirty="0" smtClean="0"/>
              <a:t>th</a:t>
            </a:r>
            <a:r>
              <a:rPr lang="en-GB" dirty="0" smtClean="0"/>
              <a:t> April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4968552" cy="4752528"/>
          </a:xfrm>
        </p:spPr>
        <p:txBody>
          <a:bodyPr/>
          <a:lstStyle/>
          <a:p>
            <a:r>
              <a:rPr lang="en-GB" sz="2000" dirty="0" smtClean="0"/>
              <a:t>Exploring, through case examples and discussion, projects which have involved employers and educator working collaboratively in digital skills.</a:t>
            </a:r>
          </a:p>
          <a:p>
            <a:r>
              <a:rPr lang="en-GB" sz="2000" dirty="0" smtClean="0"/>
              <a:t>Presenters from industry will explore projects in Primary, Post-Primary and Higher Education. </a:t>
            </a:r>
          </a:p>
          <a:p>
            <a:r>
              <a:rPr lang="en-GB" sz="2000" dirty="0" smtClean="0"/>
              <a:t>Local educators are invited to join the day to enhance the debate and discussion.</a:t>
            </a:r>
          </a:p>
          <a:p>
            <a:r>
              <a:rPr lang="en-GB" sz="2000" dirty="0" smtClean="0"/>
              <a:t>Conference Venue</a:t>
            </a:r>
            <a:r>
              <a:rPr lang="en-GB" sz="2000" dirty="0"/>
              <a:t>: The Mac </a:t>
            </a:r>
            <a:r>
              <a:rPr lang="en-GB" sz="2000" dirty="0" smtClean="0"/>
              <a:t>(</a:t>
            </a: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://themaclive.com</a:t>
            </a:r>
            <a:r>
              <a:rPr lang="en-GB" sz="2000" dirty="0" smtClean="0">
                <a:hlinkClick r:id="rId2"/>
              </a:rPr>
              <a:t>/</a:t>
            </a:r>
            <a:r>
              <a:rPr lang="en-GB" sz="2000" dirty="0" smtClean="0"/>
              <a:t> ) </a:t>
            </a:r>
            <a:endParaRPr lang="en-GB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244830" cy="202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3244830" cy="21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3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5112568" cy="3024336"/>
          </a:xfrm>
        </p:spPr>
        <p:txBody>
          <a:bodyPr/>
          <a:lstStyle/>
          <a:p>
            <a:r>
              <a:rPr lang="en-GB" dirty="0" smtClean="0"/>
              <a:t>Visiting Primary, Post-Primary and Vocational Education phases to see how employers have worked in partnership to develop digital skills.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30322"/>
            <a:ext cx="3707904" cy="248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5064"/>
            <a:ext cx="3167493" cy="2111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288845"/>
            <a:ext cx="1619672" cy="21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Selected Accommodation in Belfast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There are three hotels near the conference venue. All provide good quality accommodation and are in walking distance of main venues.</a:t>
            </a:r>
          </a:p>
          <a:p>
            <a:pPr lvl="1"/>
            <a:r>
              <a:rPr lang="en-GB" sz="2000" dirty="0" smtClean="0"/>
              <a:t>Ramada Encore (Closest) </a:t>
            </a: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www.tripadvisor.co.uk/Hotel_Review-g186470-d1436044-Reviews-Ramada_Encore_Belfast_City_Centre-Belfast_Northern_Ireland.html</a:t>
            </a:r>
            <a:endParaRPr lang="en-GB" sz="2000" dirty="0" smtClean="0"/>
          </a:p>
          <a:p>
            <a:pPr lvl="1"/>
            <a:r>
              <a:rPr lang="en-GB" sz="2000" dirty="0" smtClean="0"/>
              <a:t>Premier Inn (Good Value) </a:t>
            </a: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www.tripadvisor.co.uk/Hotel_Review-g186470-d1202464-Reviews-Premier_Inn_Belfast_City_Cathedral_Quarter_Hotel-Belfast_Northern_Ireland.html</a:t>
            </a:r>
            <a:endParaRPr lang="en-GB" sz="2000" dirty="0" smtClean="0"/>
          </a:p>
          <a:p>
            <a:pPr lvl="1"/>
            <a:r>
              <a:rPr lang="en-GB" sz="2000" dirty="0" smtClean="0"/>
              <a:t>Merchant Hotel (Good Reviews) </a:t>
            </a: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www.tripadvisor.co.uk/Hotel_Review-g186470-d598106-Reviews-Merchant_Hotel-Belfast_Northern_Ireland.html</a:t>
            </a:r>
            <a:endParaRPr lang="en-GB" sz="20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69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952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Belfast (UK) ‘Working in Partnership to Tackle the Digital Skills Gap’</vt:lpstr>
      <vt:lpstr>Background</vt:lpstr>
      <vt:lpstr>Location - Belfast</vt:lpstr>
      <vt:lpstr>Belfast and Digital Industry</vt:lpstr>
      <vt:lpstr>Education in UK is Devolved</vt:lpstr>
      <vt:lpstr>Northern Ireland Digital Skills Framework</vt:lpstr>
      <vt:lpstr>Day 1 – Conference 5th April 2017</vt:lpstr>
      <vt:lpstr>Day 2 </vt:lpstr>
      <vt:lpstr>Selected Accommodation in Belfast</vt:lpstr>
      <vt:lpstr>Travel - Airports</vt:lpstr>
      <vt:lpstr>Questions?</vt:lpstr>
      <vt:lpstr>UK Gov Digital Strategy</vt:lpstr>
      <vt:lpstr>What is it?</vt:lpstr>
      <vt:lpstr>Skills</vt:lpstr>
      <vt:lpstr>Structure of Digital Skills Policy</vt:lpstr>
      <vt:lpstr>Digital Users</vt:lpstr>
      <vt:lpstr>Digital Workers</vt:lpstr>
      <vt:lpstr>Digital Creators</vt:lpstr>
      <vt:lpstr>Digital Diversity</vt:lpstr>
      <vt:lpstr>Business-Led Digital Skills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Mc Veigh</dc:creator>
  <cp:lastModifiedBy>Justin Edwards</cp:lastModifiedBy>
  <cp:revision>102</cp:revision>
  <dcterms:created xsi:type="dcterms:W3CDTF">2014-12-08T12:50:05Z</dcterms:created>
  <dcterms:modified xsi:type="dcterms:W3CDTF">2017-03-07T08:07:05Z</dcterms:modified>
</cp:coreProperties>
</file>